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270" r:id="rId2"/>
    <p:sldId id="272" r:id="rId3"/>
    <p:sldId id="278" r:id="rId4"/>
    <p:sldId id="275" r:id="rId5"/>
    <p:sldId id="276" r:id="rId6"/>
    <p:sldId id="271" r:id="rId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96" userDrawn="1">
          <p15:clr>
            <a:srgbClr val="A4A3A4"/>
          </p15:clr>
        </p15:guide>
        <p15:guide id="5" pos="4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67B"/>
    <a:srgbClr val="265C4F"/>
    <a:srgbClr val="2C8073"/>
    <a:srgbClr val="C2E2E1"/>
    <a:srgbClr val="DA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2173" autoAdjust="0"/>
    <p:restoredTop sz="94975" autoAdjust="0"/>
  </p:normalViewPr>
  <p:slideViewPr>
    <p:cSldViewPr showGuides="1">
      <p:cViewPr varScale="1">
        <p:scale>
          <a:sx n="110" d="100"/>
          <a:sy n="110" d="100"/>
        </p:scale>
        <p:origin x="714" y="108"/>
      </p:cViewPr>
      <p:guideLst>
        <p:guide orient="horz" pos="96"/>
        <p:guide pos="47"/>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551FEF-D6F9-40C5-99EB-F4549656A6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88C5F0D-86AE-4942-8360-0CC61A3A23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9E1846-8B63-4DF9-87D4-0BB58603F775}" type="datetimeFigureOut">
              <a:rPr lang="en-US" smtClean="0"/>
              <a:t>11/10/2022</a:t>
            </a:fld>
            <a:endParaRPr lang="en-US" dirty="0"/>
          </a:p>
        </p:txBody>
      </p:sp>
      <p:sp>
        <p:nvSpPr>
          <p:cNvPr id="4" name="Footer Placeholder 3">
            <a:extLst>
              <a:ext uri="{FF2B5EF4-FFF2-40B4-BE49-F238E27FC236}">
                <a16:creationId xmlns:a16="http://schemas.microsoft.com/office/drawing/2014/main" id="{D37367EF-2FB1-4956-B35B-9FAFA13FDD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F42B530-0A82-4988-AF4D-7E1BDEE2C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55D72D-DC63-40B5-9135-551518B3D02B}" type="slidenum">
              <a:rPr lang="en-US" smtClean="0"/>
              <a:t>‹#›</a:t>
            </a:fld>
            <a:endParaRPr lang="en-US" dirty="0"/>
          </a:p>
        </p:txBody>
      </p:sp>
    </p:spTree>
    <p:extLst>
      <p:ext uri="{BB962C8B-B14F-4D97-AF65-F5344CB8AC3E}">
        <p14:creationId xmlns:p14="http://schemas.microsoft.com/office/powerpoint/2010/main" val="16581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2588" y="24003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00050" y="3874770"/>
            <a:ext cx="6115050"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881109"/>
            <a:ext cx="2971800" cy="261303"/>
          </a:xfrm>
          <a:prstGeom prst="rect">
            <a:avLst/>
          </a:prstGeom>
        </p:spPr>
        <p:txBody>
          <a:bodyPr vert="horz" lIns="91440" tIns="45720" rIns="91440" bIns="45720" rtlCol="0" anchor="b"/>
          <a:lstStyle>
            <a:lvl1pPr algn="ctr">
              <a:defRPr sz="1000"/>
            </a:lvl1pPr>
          </a:lstStyle>
          <a:p>
            <a:fld id="{324EBA20-04DA-4D4D-B9C8-8CF2DA630CA9}" type="slidenum">
              <a:rPr lang="en-US" smtClean="0"/>
              <a:pPr/>
              <a:t>‹#›</a:t>
            </a:fld>
            <a:endParaRPr lang="en-US" dirty="0"/>
          </a:p>
        </p:txBody>
      </p:sp>
    </p:spTree>
    <p:extLst>
      <p:ext uri="{BB962C8B-B14F-4D97-AF65-F5344CB8AC3E}">
        <p14:creationId xmlns:p14="http://schemas.microsoft.com/office/powerpoint/2010/main" val="3101731169"/>
      </p:ext>
    </p:extLst>
  </p:cSld>
  <p:clrMap bg1="lt1" tx1="dk1" bg2="lt2" tx2="dk2" accent1="accent1" accent2="accent2" accent3="accent3" accent4="accent4" accent5="accent5" accent6="accent6" hlink="hlink" folHlink="folHlink"/>
  <p:notesStyle>
    <a:lvl1pPr marL="114300" indent="-1143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1pPr>
    <a:lvl2pPr marL="228600" indent="-114300" algn="l" defTabSz="914400" rtl="0" eaLnBrk="1" latinLnBrk="0" hangingPunct="1">
      <a:spcAft>
        <a:spcPts val="200"/>
      </a:spcAft>
      <a:buFont typeface="Calibri" panose="020F0502020204030204" pitchFamily="34" charset="0"/>
      <a:buChar char="–"/>
      <a:defRPr sz="1000" kern="1200">
        <a:solidFill>
          <a:schemeClr val="tx1"/>
        </a:solidFill>
        <a:latin typeface="+mn-lt"/>
        <a:ea typeface="+mn-ea"/>
        <a:cs typeface="+mn-cs"/>
      </a:defRPr>
    </a:lvl2pPr>
    <a:lvl3pPr marL="342900" indent="-1143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3pPr>
    <a:lvl4pPr marL="457200" indent="-114300" algn="l" defTabSz="914400" rtl="0" eaLnBrk="1" latinLnBrk="0" hangingPunct="1">
      <a:spcAft>
        <a:spcPts val="200"/>
      </a:spcAft>
      <a:buFont typeface="Calibri" panose="020F0502020204030204" pitchFamily="34" charset="0"/>
      <a:buChar char="–"/>
      <a:defRPr sz="1000" kern="1200">
        <a:solidFill>
          <a:schemeClr val="tx1"/>
        </a:solidFill>
        <a:latin typeface="+mn-lt"/>
        <a:ea typeface="+mn-ea"/>
        <a:cs typeface="+mn-cs"/>
      </a:defRPr>
    </a:lvl4pPr>
    <a:lvl5pPr marL="571500" indent="-1143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39713"/>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EBA20-04DA-4D4D-B9C8-8CF2DA630CA9}" type="slidenum">
              <a:rPr lang="en-US" smtClean="0"/>
              <a:t>1</a:t>
            </a:fld>
            <a:endParaRPr lang="en-US" dirty="0"/>
          </a:p>
        </p:txBody>
      </p:sp>
    </p:spTree>
    <p:extLst>
      <p:ext uri="{BB962C8B-B14F-4D97-AF65-F5344CB8AC3E}">
        <p14:creationId xmlns:p14="http://schemas.microsoft.com/office/powerpoint/2010/main" val="381750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39713"/>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EBA20-04DA-4D4D-B9C8-8CF2DA630CA9}" type="slidenum">
              <a:rPr lang="en-US" smtClean="0"/>
              <a:pPr/>
              <a:t>2</a:t>
            </a:fld>
            <a:endParaRPr lang="en-US" dirty="0"/>
          </a:p>
        </p:txBody>
      </p:sp>
    </p:spTree>
    <p:extLst>
      <p:ext uri="{BB962C8B-B14F-4D97-AF65-F5344CB8AC3E}">
        <p14:creationId xmlns:p14="http://schemas.microsoft.com/office/powerpoint/2010/main" val="157741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39713"/>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EBA20-04DA-4D4D-B9C8-8CF2DA630CA9}" type="slidenum">
              <a:rPr lang="en-US" smtClean="0"/>
              <a:pPr/>
              <a:t>3</a:t>
            </a:fld>
            <a:endParaRPr lang="en-US" dirty="0"/>
          </a:p>
        </p:txBody>
      </p:sp>
    </p:spTree>
    <p:extLst>
      <p:ext uri="{BB962C8B-B14F-4D97-AF65-F5344CB8AC3E}">
        <p14:creationId xmlns:p14="http://schemas.microsoft.com/office/powerpoint/2010/main" val="568911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39713"/>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EBA20-04DA-4D4D-B9C8-8CF2DA630CA9}" type="slidenum">
              <a:rPr lang="en-US" smtClean="0"/>
              <a:pPr/>
              <a:t>4</a:t>
            </a:fld>
            <a:endParaRPr lang="en-US" dirty="0"/>
          </a:p>
        </p:txBody>
      </p:sp>
    </p:spTree>
    <p:extLst>
      <p:ext uri="{BB962C8B-B14F-4D97-AF65-F5344CB8AC3E}">
        <p14:creationId xmlns:p14="http://schemas.microsoft.com/office/powerpoint/2010/main" val="1493796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39713"/>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EBA20-04DA-4D4D-B9C8-8CF2DA630CA9}" type="slidenum">
              <a:rPr lang="en-US" smtClean="0"/>
              <a:pPr/>
              <a:t>5</a:t>
            </a:fld>
            <a:endParaRPr lang="en-US" dirty="0"/>
          </a:p>
        </p:txBody>
      </p:sp>
    </p:spTree>
    <p:extLst>
      <p:ext uri="{BB962C8B-B14F-4D97-AF65-F5344CB8AC3E}">
        <p14:creationId xmlns:p14="http://schemas.microsoft.com/office/powerpoint/2010/main" val="320071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239713"/>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4EBA20-04DA-4D4D-B9C8-8CF2DA630CA9}" type="slidenum">
              <a:rPr lang="en-US" smtClean="0"/>
              <a:pPr/>
              <a:t>6</a:t>
            </a:fld>
            <a:endParaRPr lang="en-US" dirty="0"/>
          </a:p>
        </p:txBody>
      </p:sp>
    </p:spTree>
    <p:extLst>
      <p:ext uri="{BB962C8B-B14F-4D97-AF65-F5344CB8AC3E}">
        <p14:creationId xmlns:p14="http://schemas.microsoft.com/office/powerpoint/2010/main" val="4000355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lain">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7813646-1D5B-4E18-BAF3-0FA488737D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786"/>
            <a:ext cx="12188824" cy="6856214"/>
          </a:xfrm>
          <a:prstGeom prst="rect">
            <a:avLst/>
          </a:prstGeom>
        </p:spPr>
      </p:pic>
      <p:sp>
        <p:nvSpPr>
          <p:cNvPr id="2" name="Title 1"/>
          <p:cNvSpPr>
            <a:spLocks noGrp="1"/>
          </p:cNvSpPr>
          <p:nvPr>
            <p:ph type="ctrTitle"/>
          </p:nvPr>
        </p:nvSpPr>
        <p:spPr>
          <a:xfrm>
            <a:off x="886103" y="1780897"/>
            <a:ext cx="10416618" cy="1392190"/>
          </a:xfrm>
        </p:spPr>
        <p:txBody>
          <a:bodyPr anchor="b" anchorCtr="0"/>
          <a:lstStyle>
            <a:lvl1pPr algn="ctr">
              <a:defRPr sz="3600" b="1">
                <a:solidFill>
                  <a:schemeClr val="accent5"/>
                </a:solidFill>
              </a:defRPr>
            </a:lvl1pPr>
          </a:lstStyle>
          <a:p>
            <a:r>
              <a:rPr lang="en-US" dirty="0"/>
              <a:t>Click to edit Master title style</a:t>
            </a:r>
          </a:p>
        </p:txBody>
      </p:sp>
      <p:sp>
        <p:nvSpPr>
          <p:cNvPr id="3" name="Subtitle 2"/>
          <p:cNvSpPr>
            <a:spLocks noGrp="1"/>
          </p:cNvSpPr>
          <p:nvPr>
            <p:ph type="subTitle" idx="1"/>
          </p:nvPr>
        </p:nvSpPr>
        <p:spPr>
          <a:xfrm>
            <a:off x="886103" y="3322180"/>
            <a:ext cx="10416618" cy="934022"/>
          </a:xfrm>
        </p:spPr>
        <p:txBody>
          <a:bodyPr/>
          <a:lstStyle>
            <a:lvl1pPr marL="0" indent="0" algn="ctr">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a:extLst>
              <a:ext uri="{FF2B5EF4-FFF2-40B4-BE49-F238E27FC236}">
                <a16:creationId xmlns:a16="http://schemas.microsoft.com/office/drawing/2014/main" id="{6D1F493C-082E-4507-B961-7CD887838947}"/>
              </a:ext>
            </a:extLst>
          </p:cNvPr>
          <p:cNvSpPr/>
          <p:nvPr userDrawn="1"/>
        </p:nvSpPr>
        <p:spPr>
          <a:xfrm>
            <a:off x="-1" y="6382327"/>
            <a:ext cx="12188825" cy="475673"/>
          </a:xfrm>
          <a:prstGeom prst="rect">
            <a:avLst/>
          </a:prstGeom>
          <a:solidFill>
            <a:srgbClr val="2C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83B7E47-3F85-4C05-AC57-A0DFFC4969F9}"/>
              </a:ext>
            </a:extLst>
          </p:cNvPr>
          <p:cNvSpPr txBox="1"/>
          <p:nvPr userDrawn="1"/>
        </p:nvSpPr>
        <p:spPr>
          <a:xfrm>
            <a:off x="356444" y="6598764"/>
            <a:ext cx="4242062" cy="153888"/>
          </a:xfrm>
          <a:prstGeom prst="rect">
            <a:avLst/>
          </a:prstGeom>
          <a:noFill/>
        </p:spPr>
        <p:txBody>
          <a:bodyPr wrap="square" lIns="0" tIns="0" rIns="0" bIns="0" rtlCol="0">
            <a:spAutoFit/>
          </a:bodyPr>
          <a:lstStyle/>
          <a:p>
            <a:r>
              <a:rPr lang="en-US" sz="1000" dirty="0">
                <a:solidFill>
                  <a:schemeClr val="bg1"/>
                </a:solidFill>
              </a:rPr>
              <a:t>©2022 Neurocrine Biosciences, Inc. All Rights Reserved.</a:t>
            </a:r>
          </a:p>
        </p:txBody>
      </p:sp>
      <p:sp>
        <p:nvSpPr>
          <p:cNvPr id="20" name="TextBox 19">
            <a:extLst>
              <a:ext uri="{FF2B5EF4-FFF2-40B4-BE49-F238E27FC236}">
                <a16:creationId xmlns:a16="http://schemas.microsoft.com/office/drawing/2014/main" id="{9529889F-1D6A-47C4-A3AF-1E481DC3DD74}"/>
              </a:ext>
            </a:extLst>
          </p:cNvPr>
          <p:cNvSpPr txBox="1"/>
          <p:nvPr userDrawn="1"/>
        </p:nvSpPr>
        <p:spPr>
          <a:xfrm>
            <a:off x="7585068" y="6598764"/>
            <a:ext cx="4242062" cy="153888"/>
          </a:xfrm>
          <a:prstGeom prst="rect">
            <a:avLst/>
          </a:prstGeom>
          <a:noFill/>
        </p:spPr>
        <p:txBody>
          <a:bodyPr wrap="square" lIns="0" tIns="0" rIns="0" bIns="0" rtlCol="0">
            <a:spAutoFit/>
          </a:bodyPr>
          <a:lstStyle/>
          <a:p>
            <a:pPr algn="r"/>
            <a:r>
              <a:rPr lang="en-US" sz="1000" dirty="0">
                <a:solidFill>
                  <a:schemeClr val="bg1"/>
                </a:solidFill>
              </a:rPr>
              <a:t>MED-MSL-TD-US-0274 CP-TD-US-1126 11/2022</a:t>
            </a:r>
          </a:p>
        </p:txBody>
      </p:sp>
      <p:pic>
        <p:nvPicPr>
          <p:cNvPr id="9" name="Picture 8" descr="A picture containing text, clipart&#10;&#10;Description automatically generated">
            <a:extLst>
              <a:ext uri="{FF2B5EF4-FFF2-40B4-BE49-F238E27FC236}">
                <a16:creationId xmlns:a16="http://schemas.microsoft.com/office/drawing/2014/main" id="{B4182B3F-09BF-0D44-C4BA-A7C387045F25}"/>
              </a:ext>
            </a:extLst>
          </p:cNvPr>
          <p:cNvPicPr>
            <a:picLocks noChangeAspect="1"/>
          </p:cNvPicPr>
          <p:nvPr userDrawn="1"/>
        </p:nvPicPr>
        <p:blipFill>
          <a:blip r:embed="rId3"/>
          <a:stretch>
            <a:fillRect/>
          </a:stretch>
        </p:blipFill>
        <p:spPr>
          <a:xfrm>
            <a:off x="8964100" y="5006767"/>
            <a:ext cx="2660562" cy="959467"/>
          </a:xfrm>
          <a:prstGeom prst="rect">
            <a:avLst/>
          </a:prstGeom>
        </p:spPr>
      </p:pic>
    </p:spTree>
    <p:extLst>
      <p:ext uri="{BB962C8B-B14F-4D97-AF65-F5344CB8AC3E}">
        <p14:creationId xmlns:p14="http://schemas.microsoft.com/office/powerpoint/2010/main" val="380412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Swirl">
    <p:bg>
      <p:bgPr>
        <a:solidFill>
          <a:srgbClr val="265C4F"/>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7813646-1D5B-4E18-BAF3-0FA488737D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894"/>
            <a:ext cx="11827131" cy="6652762"/>
          </a:xfrm>
          <a:prstGeom prst="rect">
            <a:avLst/>
          </a:prstGeom>
        </p:spPr>
      </p:pic>
      <p:sp>
        <p:nvSpPr>
          <p:cNvPr id="2" name="Title 1"/>
          <p:cNvSpPr>
            <a:spLocks noGrp="1"/>
          </p:cNvSpPr>
          <p:nvPr>
            <p:ph type="ctrTitle"/>
          </p:nvPr>
        </p:nvSpPr>
        <p:spPr>
          <a:xfrm>
            <a:off x="6094412" y="1996558"/>
            <a:ext cx="5302594" cy="1392190"/>
          </a:xfrm>
          <a:noFill/>
        </p:spPr>
        <p:txBody>
          <a:bodyPr anchor="b" anchorCtr="0"/>
          <a:lstStyle>
            <a:lvl1pPr algn="l">
              <a:defRPr sz="3600" b="1">
                <a:solidFill>
                  <a:schemeClr val="accent5"/>
                </a:solidFill>
              </a:defRPr>
            </a:lvl1pPr>
          </a:lstStyle>
          <a:p>
            <a:r>
              <a:rPr lang="en-US" dirty="0"/>
              <a:t>Click to edit Master title style</a:t>
            </a:r>
          </a:p>
        </p:txBody>
      </p:sp>
      <p:sp>
        <p:nvSpPr>
          <p:cNvPr id="3" name="Subtitle 2"/>
          <p:cNvSpPr>
            <a:spLocks noGrp="1"/>
          </p:cNvSpPr>
          <p:nvPr>
            <p:ph type="subTitle" idx="1"/>
          </p:nvPr>
        </p:nvSpPr>
        <p:spPr>
          <a:xfrm>
            <a:off x="6094412" y="3537841"/>
            <a:ext cx="5302594" cy="934022"/>
          </a:xfrm>
          <a:noFill/>
        </p:spPr>
        <p:txBody>
          <a:bodyPr/>
          <a:lstStyle>
            <a:lvl1pPr marL="0" indent="0" algn="l">
              <a:buNone/>
              <a:defRPr sz="32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Box 12">
            <a:extLst>
              <a:ext uri="{FF2B5EF4-FFF2-40B4-BE49-F238E27FC236}">
                <a16:creationId xmlns:a16="http://schemas.microsoft.com/office/drawing/2014/main" id="{B29FD4E7-5CFC-4ECF-A343-A1D989441C0D}"/>
              </a:ext>
            </a:extLst>
          </p:cNvPr>
          <p:cNvSpPr txBox="1"/>
          <p:nvPr userDrawn="1"/>
        </p:nvSpPr>
        <p:spPr>
          <a:xfrm>
            <a:off x="356444" y="6598764"/>
            <a:ext cx="4242062" cy="153888"/>
          </a:xfrm>
          <a:prstGeom prst="rect">
            <a:avLst/>
          </a:prstGeom>
          <a:noFill/>
        </p:spPr>
        <p:txBody>
          <a:bodyPr wrap="square" lIns="0" tIns="0" rIns="0" bIns="0" rtlCol="0">
            <a:spAutoFit/>
          </a:bodyPr>
          <a:lstStyle/>
          <a:p>
            <a:r>
              <a:rPr lang="en-US" sz="1000" dirty="0">
                <a:solidFill>
                  <a:schemeClr val="bg1"/>
                </a:solidFill>
              </a:rPr>
              <a:t>©2022 Neurocrine Biosciences, Inc. All Rights Reserved.</a:t>
            </a:r>
          </a:p>
        </p:txBody>
      </p:sp>
      <p:sp>
        <p:nvSpPr>
          <p:cNvPr id="14" name="TextBox 13">
            <a:extLst>
              <a:ext uri="{FF2B5EF4-FFF2-40B4-BE49-F238E27FC236}">
                <a16:creationId xmlns:a16="http://schemas.microsoft.com/office/drawing/2014/main" id="{3E05C903-EA66-4FB9-BCC1-10CC9E34647A}"/>
              </a:ext>
            </a:extLst>
          </p:cNvPr>
          <p:cNvSpPr txBox="1"/>
          <p:nvPr userDrawn="1"/>
        </p:nvSpPr>
        <p:spPr>
          <a:xfrm>
            <a:off x="7585068" y="6598764"/>
            <a:ext cx="4242062" cy="153888"/>
          </a:xfrm>
          <a:prstGeom prst="rect">
            <a:avLst/>
          </a:prstGeom>
          <a:noFill/>
        </p:spPr>
        <p:txBody>
          <a:bodyPr wrap="square" lIns="0" tIns="0" rIns="0" bIns="0" rtlCol="0">
            <a:spAutoFit/>
          </a:bodyPr>
          <a:lstStyle/>
          <a:p>
            <a:pPr algn="r"/>
            <a:r>
              <a:rPr lang="en-US" sz="1000" dirty="0">
                <a:solidFill>
                  <a:schemeClr val="bg1"/>
                </a:solidFill>
              </a:rPr>
              <a:t>CP-TD-US-XXXX XX/XXXX </a:t>
            </a:r>
          </a:p>
        </p:txBody>
      </p:sp>
    </p:spTree>
    <p:extLst>
      <p:ext uri="{BB962C8B-B14F-4D97-AF65-F5344CB8AC3E}">
        <p14:creationId xmlns:p14="http://schemas.microsoft.com/office/powerpoint/2010/main" val="139350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8598" y="354645"/>
            <a:ext cx="9326880" cy="903124"/>
          </a:xfrm>
        </p:spPr>
        <p:txBody>
          <a:bodyPr/>
          <a:lstStyle/>
          <a:p>
            <a:r>
              <a:rPr lang="en-US" dirty="0"/>
              <a:t>Click to edit Master title style</a:t>
            </a:r>
          </a:p>
        </p:txBody>
      </p:sp>
      <p:sp>
        <p:nvSpPr>
          <p:cNvPr id="3" name="Content Placeholder 2"/>
          <p:cNvSpPr>
            <a:spLocks noGrp="1"/>
          </p:cNvSpPr>
          <p:nvPr>
            <p:ph idx="1"/>
          </p:nvPr>
        </p:nvSpPr>
        <p:spPr>
          <a:xfrm>
            <a:off x="978596" y="1699418"/>
            <a:ext cx="10564753" cy="39551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7C441C39-1D7F-43DA-86A6-31E44C8A5397}"/>
              </a:ext>
            </a:extLst>
          </p:cNvPr>
          <p:cNvSpPr>
            <a:spLocks noGrp="1"/>
          </p:cNvSpPr>
          <p:nvPr>
            <p:ph type="sldNum" sz="quarter" idx="4"/>
          </p:nvPr>
        </p:nvSpPr>
        <p:spPr>
          <a:xfrm>
            <a:off x="11679984" y="6110027"/>
            <a:ext cx="304720" cy="393328"/>
          </a:xfrm>
          <a:prstGeom prst="rect">
            <a:avLst/>
          </a:prstGeom>
        </p:spPr>
        <p:txBody>
          <a:bodyPr vert="horz" lIns="0" tIns="0" rIns="0" bIns="0" rtlCol="0" anchor="b" anchorCtr="0">
            <a:noAutofit/>
          </a:bodyPr>
          <a:lstStyle>
            <a:lvl1pPr algn="ctr">
              <a:lnSpc>
                <a:spcPct val="95000"/>
              </a:lnSpc>
              <a:defRPr sz="1000">
                <a:solidFill>
                  <a:schemeClr val="tx1"/>
                </a:solidFill>
              </a:defRPr>
            </a:lvl1pPr>
          </a:lstStyle>
          <a:p>
            <a:fld id="{D354CF67-C5F0-4CAE-8117-D09CFBB1DF34}" type="slidenum">
              <a:rPr lang="en-US" smtClean="0"/>
              <a:pPr/>
              <a:t>‹#›</a:t>
            </a:fld>
            <a:endParaRPr lang="en-US" dirty="0"/>
          </a:p>
        </p:txBody>
      </p:sp>
      <p:sp>
        <p:nvSpPr>
          <p:cNvPr id="5" name="Content Placeholder 4">
            <a:extLst>
              <a:ext uri="{FF2B5EF4-FFF2-40B4-BE49-F238E27FC236}">
                <a16:creationId xmlns:a16="http://schemas.microsoft.com/office/drawing/2014/main" id="{316C13A0-68D4-4BC2-92DC-E914CB6638E6}"/>
              </a:ext>
            </a:extLst>
          </p:cNvPr>
          <p:cNvSpPr>
            <a:spLocks noGrp="1"/>
          </p:cNvSpPr>
          <p:nvPr>
            <p:ph sz="quarter" idx="10" hasCustomPrompt="1"/>
          </p:nvPr>
        </p:nvSpPr>
        <p:spPr>
          <a:xfrm>
            <a:off x="977900" y="6110288"/>
            <a:ext cx="10564813" cy="393700"/>
          </a:xfrm>
        </p:spPr>
        <p:txBody>
          <a:bodyPr anchor="b" anchorCtr="0">
            <a:normAutofit/>
          </a:bodyPr>
          <a:lstStyle>
            <a:lvl1pPr marL="0" indent="0">
              <a:buNone/>
              <a:defRPr sz="1200"/>
            </a:lvl1pPr>
          </a:lstStyle>
          <a:p>
            <a:r>
              <a:rPr lang="en-US" dirty="0"/>
              <a:t>Click to edit Footnote text style</a:t>
            </a:r>
          </a:p>
        </p:txBody>
      </p:sp>
    </p:spTree>
    <p:extLst>
      <p:ext uri="{BB962C8B-B14F-4D97-AF65-F5344CB8AC3E}">
        <p14:creationId xmlns:p14="http://schemas.microsoft.com/office/powerpoint/2010/main" val="74732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AST FAC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8598" y="354645"/>
            <a:ext cx="9016428" cy="903124"/>
          </a:xfrm>
        </p:spPr>
        <p:txBody>
          <a:bodyPr/>
          <a:lstStyle/>
          <a:p>
            <a:r>
              <a:rPr lang="en-US" dirty="0"/>
              <a:t>Click to edit Master title style</a:t>
            </a:r>
          </a:p>
        </p:txBody>
      </p:sp>
      <p:sp>
        <p:nvSpPr>
          <p:cNvPr id="3" name="Content Placeholder 2"/>
          <p:cNvSpPr>
            <a:spLocks noGrp="1"/>
          </p:cNvSpPr>
          <p:nvPr>
            <p:ph idx="1"/>
          </p:nvPr>
        </p:nvSpPr>
        <p:spPr>
          <a:xfrm>
            <a:off x="978596" y="1699418"/>
            <a:ext cx="10573642" cy="39551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7C441C39-1D7F-43DA-86A6-31E44C8A5397}"/>
              </a:ext>
            </a:extLst>
          </p:cNvPr>
          <p:cNvSpPr>
            <a:spLocks noGrp="1"/>
          </p:cNvSpPr>
          <p:nvPr>
            <p:ph type="sldNum" sz="quarter" idx="4"/>
          </p:nvPr>
        </p:nvSpPr>
        <p:spPr>
          <a:xfrm>
            <a:off x="11679984" y="6110027"/>
            <a:ext cx="304720" cy="393328"/>
          </a:xfrm>
          <a:prstGeom prst="rect">
            <a:avLst/>
          </a:prstGeom>
        </p:spPr>
        <p:txBody>
          <a:bodyPr vert="horz" lIns="0" tIns="0" rIns="0" bIns="0" rtlCol="0" anchor="b" anchorCtr="0">
            <a:noAutofit/>
          </a:bodyPr>
          <a:lstStyle>
            <a:lvl1pPr algn="ctr">
              <a:lnSpc>
                <a:spcPct val="95000"/>
              </a:lnSpc>
              <a:defRPr sz="1000">
                <a:solidFill>
                  <a:schemeClr val="tx1"/>
                </a:solidFill>
              </a:defRPr>
            </a:lvl1pPr>
          </a:lstStyle>
          <a:p>
            <a:fld id="{D354CF67-C5F0-4CAE-8117-D09CFBB1DF34}" type="slidenum">
              <a:rPr lang="en-US" smtClean="0"/>
              <a:pPr/>
              <a:t>‹#›</a:t>
            </a:fld>
            <a:endParaRPr lang="en-US" dirty="0"/>
          </a:p>
        </p:txBody>
      </p:sp>
      <p:sp>
        <p:nvSpPr>
          <p:cNvPr id="7" name="Rectangle 6">
            <a:extLst>
              <a:ext uri="{FF2B5EF4-FFF2-40B4-BE49-F238E27FC236}">
                <a16:creationId xmlns:a16="http://schemas.microsoft.com/office/drawing/2014/main" id="{D75DF939-42D2-98BE-8E58-39A75D991926}"/>
              </a:ext>
            </a:extLst>
          </p:cNvPr>
          <p:cNvSpPr/>
          <p:nvPr userDrawn="1"/>
        </p:nvSpPr>
        <p:spPr>
          <a:xfrm>
            <a:off x="0" y="450607"/>
            <a:ext cx="777766" cy="71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59ABC09-D501-EF21-C51B-6A5FE4BED2C2}"/>
              </a:ext>
            </a:extLst>
          </p:cNvPr>
          <p:cNvSpPr>
            <a:spLocks noGrp="1"/>
          </p:cNvSpPr>
          <p:nvPr>
            <p:ph type="body" sz="quarter" idx="10"/>
          </p:nvPr>
        </p:nvSpPr>
        <p:spPr>
          <a:xfrm>
            <a:off x="978407" y="164592"/>
            <a:ext cx="9016595" cy="256032"/>
          </a:xfrm>
        </p:spPr>
        <p:txBody>
          <a:bodyPr anchor="ctr"/>
          <a:lstStyle>
            <a:lvl1pPr marL="0" indent="0">
              <a:buNone/>
              <a:defRPr sz="1600" cap="all" baseline="0">
                <a:solidFill>
                  <a:schemeClr val="accent1"/>
                </a:solidFill>
              </a:defRPr>
            </a:lvl1pPr>
            <a:lvl2pPr marL="166687" indent="0">
              <a:buNone/>
              <a:defRPr/>
            </a:lvl2pPr>
            <a:lvl3pPr marL="395287" indent="0">
              <a:buNone/>
              <a:defRPr/>
            </a:lvl3pPr>
            <a:lvl4pPr marL="571500" indent="0">
              <a:buNone/>
              <a:defRPr/>
            </a:lvl4pPr>
            <a:lvl5pPr marL="765175" indent="0">
              <a:buNone/>
              <a:defRPr/>
            </a:lvl5pPr>
          </a:lstStyle>
          <a:p>
            <a:pPr lvl="0"/>
            <a:r>
              <a:rPr lang="en-US" dirty="0"/>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130A1212-7D4E-8EB0-C0C8-9A42958F72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254" y="397749"/>
            <a:ext cx="1658449" cy="304159"/>
          </a:xfrm>
          <a:prstGeom prst="rect">
            <a:avLst/>
          </a:prstGeom>
        </p:spPr>
      </p:pic>
    </p:spTree>
    <p:extLst>
      <p:ext uri="{BB962C8B-B14F-4D97-AF65-F5344CB8AC3E}">
        <p14:creationId xmlns:p14="http://schemas.microsoft.com/office/powerpoint/2010/main" val="366578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354CF67-C5F0-4CAE-8117-D09CFBB1DF34}" type="slidenum">
              <a:rPr lang="en-US" smtClean="0"/>
              <a:t>‹#›</a:t>
            </a:fld>
            <a:endParaRPr lang="en-US" dirty="0"/>
          </a:p>
        </p:txBody>
      </p:sp>
      <p:sp>
        <p:nvSpPr>
          <p:cNvPr id="7" name="Content Placeholder 4">
            <a:extLst>
              <a:ext uri="{FF2B5EF4-FFF2-40B4-BE49-F238E27FC236}">
                <a16:creationId xmlns:a16="http://schemas.microsoft.com/office/drawing/2014/main" id="{AFE1C5B4-C5A9-414C-A2F1-B33838E923DC}"/>
              </a:ext>
            </a:extLst>
          </p:cNvPr>
          <p:cNvSpPr>
            <a:spLocks noGrp="1"/>
          </p:cNvSpPr>
          <p:nvPr>
            <p:ph sz="quarter" idx="10" hasCustomPrompt="1"/>
          </p:nvPr>
        </p:nvSpPr>
        <p:spPr>
          <a:xfrm>
            <a:off x="977900" y="6110288"/>
            <a:ext cx="10564813" cy="393700"/>
          </a:xfrm>
        </p:spPr>
        <p:txBody>
          <a:bodyPr anchor="b" anchorCtr="0">
            <a:normAutofit/>
          </a:bodyPr>
          <a:lstStyle>
            <a:lvl1pPr marL="0" indent="0">
              <a:buNone/>
              <a:defRPr sz="1200"/>
            </a:lvl1pPr>
          </a:lstStyle>
          <a:p>
            <a:r>
              <a:rPr lang="en-US" dirty="0"/>
              <a:t>Click to edit Footnote text style</a:t>
            </a:r>
          </a:p>
        </p:txBody>
      </p:sp>
    </p:spTree>
    <p:extLst>
      <p:ext uri="{BB962C8B-B14F-4D97-AF65-F5344CB8AC3E}">
        <p14:creationId xmlns:p14="http://schemas.microsoft.com/office/powerpoint/2010/main" val="104245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54CF67-C5F0-4CAE-8117-D09CFBB1DF34}" type="slidenum">
              <a:rPr lang="en-US" smtClean="0"/>
              <a:t>‹#›</a:t>
            </a:fld>
            <a:endParaRPr lang="en-US" dirty="0"/>
          </a:p>
        </p:txBody>
      </p:sp>
    </p:spTree>
    <p:extLst>
      <p:ext uri="{BB962C8B-B14F-4D97-AF65-F5344CB8AC3E}">
        <p14:creationId xmlns:p14="http://schemas.microsoft.com/office/powerpoint/2010/main" val="2898624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ection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311DEA-A76A-427B-925F-1AC87B6D53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892"/>
            <a:ext cx="12190414" cy="6857108"/>
          </a:xfrm>
          <a:prstGeom prst="rect">
            <a:avLst/>
          </a:prstGeom>
        </p:spPr>
      </p:pic>
      <p:sp>
        <p:nvSpPr>
          <p:cNvPr id="2" name="Title 1"/>
          <p:cNvSpPr>
            <a:spLocks noGrp="1"/>
          </p:cNvSpPr>
          <p:nvPr>
            <p:ph type="ctrTitle"/>
          </p:nvPr>
        </p:nvSpPr>
        <p:spPr>
          <a:xfrm>
            <a:off x="859143" y="1761672"/>
            <a:ext cx="10470539" cy="1661022"/>
          </a:xfrm>
        </p:spPr>
        <p:txBody>
          <a:bodyPr anchor="b" anchorCtr="0"/>
          <a:lstStyle>
            <a:lvl1pPr algn="ctr">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859143" y="3623289"/>
            <a:ext cx="10470539" cy="914400"/>
          </a:xfrm>
        </p:spPr>
        <p:txBody>
          <a:bodyPr/>
          <a:lstStyle>
            <a:lvl1pPr marL="0" indent="0" algn="ctr">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6846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8598" y="354645"/>
            <a:ext cx="10238677" cy="903124"/>
          </a:xfrm>
        </p:spPr>
        <p:txBody>
          <a:bodyPr/>
          <a:lstStyle/>
          <a:p>
            <a:r>
              <a:rPr lang="en-US" dirty="0"/>
              <a:t>Click to edit Master title style</a:t>
            </a:r>
          </a:p>
        </p:txBody>
      </p:sp>
      <p:sp>
        <p:nvSpPr>
          <p:cNvPr id="3" name="Content Placeholder 2"/>
          <p:cNvSpPr>
            <a:spLocks noGrp="1"/>
          </p:cNvSpPr>
          <p:nvPr>
            <p:ph idx="1"/>
          </p:nvPr>
        </p:nvSpPr>
        <p:spPr>
          <a:xfrm>
            <a:off x="978596" y="1699418"/>
            <a:ext cx="10238679" cy="39551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7C441C39-1D7F-43DA-86A6-31E44C8A5397}"/>
              </a:ext>
            </a:extLst>
          </p:cNvPr>
          <p:cNvSpPr>
            <a:spLocks noGrp="1"/>
          </p:cNvSpPr>
          <p:nvPr>
            <p:ph type="sldNum" sz="quarter" idx="4"/>
          </p:nvPr>
        </p:nvSpPr>
        <p:spPr>
          <a:xfrm>
            <a:off x="11679984" y="6110027"/>
            <a:ext cx="304720" cy="393328"/>
          </a:xfrm>
          <a:prstGeom prst="rect">
            <a:avLst/>
          </a:prstGeom>
        </p:spPr>
        <p:txBody>
          <a:bodyPr vert="horz" lIns="0" tIns="0" rIns="0" bIns="0" rtlCol="0" anchor="b" anchorCtr="0">
            <a:noAutofit/>
          </a:bodyPr>
          <a:lstStyle>
            <a:lvl1pPr algn="ctr">
              <a:lnSpc>
                <a:spcPct val="95000"/>
              </a:lnSpc>
              <a:defRPr sz="1000">
                <a:solidFill>
                  <a:schemeClr val="tx1"/>
                </a:solidFill>
              </a:defRPr>
            </a:lvl1pPr>
          </a:lstStyle>
          <a:p>
            <a:fld id="{D354CF67-C5F0-4CAE-8117-D09CFBB1DF34}" type="slidenum">
              <a:rPr lang="en-US" smtClean="0"/>
              <a:pPr/>
              <a:t>‹#›</a:t>
            </a:fld>
            <a:endParaRPr lang="en-US" dirty="0"/>
          </a:p>
        </p:txBody>
      </p:sp>
    </p:spTree>
    <p:extLst>
      <p:ext uri="{BB962C8B-B14F-4D97-AF65-F5344CB8AC3E}">
        <p14:creationId xmlns:p14="http://schemas.microsoft.com/office/powerpoint/2010/main" val="2801610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C06AF3-8A92-4FAF-A187-652AEF1AD863}"/>
              </a:ext>
            </a:extLst>
          </p:cNvPr>
          <p:cNvSpPr/>
          <p:nvPr userDrawn="1"/>
        </p:nvSpPr>
        <p:spPr>
          <a:xfrm>
            <a:off x="0" y="450607"/>
            <a:ext cx="777766" cy="71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78599" y="354645"/>
            <a:ext cx="9326880" cy="903124"/>
          </a:xfrm>
          <a:prstGeom prst="rect">
            <a:avLst/>
          </a:prstGeom>
        </p:spPr>
        <p:txBody>
          <a:bodyPr vert="horz" lIns="0" tIns="0" rIns="0" bIns="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978597" y="1707483"/>
            <a:ext cx="10564753" cy="39324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79984" y="6110027"/>
            <a:ext cx="304720" cy="393328"/>
          </a:xfrm>
          <a:prstGeom prst="rect">
            <a:avLst/>
          </a:prstGeom>
        </p:spPr>
        <p:txBody>
          <a:bodyPr vert="horz" lIns="0" tIns="0" rIns="0" bIns="0" rtlCol="0" anchor="b" anchorCtr="0">
            <a:noAutofit/>
          </a:bodyPr>
          <a:lstStyle>
            <a:lvl1pPr algn="ctr">
              <a:lnSpc>
                <a:spcPct val="95000"/>
              </a:lnSpc>
              <a:defRPr sz="1000">
                <a:solidFill>
                  <a:schemeClr val="tx1"/>
                </a:solidFill>
              </a:defRPr>
            </a:lvl1pPr>
          </a:lstStyle>
          <a:p>
            <a:fld id="{D354CF67-C5F0-4CAE-8117-D09CFBB1DF34}" type="slidenum">
              <a:rPr lang="en-US" smtClean="0"/>
              <a:pPr/>
              <a:t>‹#›</a:t>
            </a:fld>
            <a:endParaRPr lang="en-US" dirty="0"/>
          </a:p>
        </p:txBody>
      </p:sp>
      <p:sp>
        <p:nvSpPr>
          <p:cNvPr id="4" name="Rectangle 3">
            <a:extLst>
              <a:ext uri="{FF2B5EF4-FFF2-40B4-BE49-F238E27FC236}">
                <a16:creationId xmlns:a16="http://schemas.microsoft.com/office/drawing/2014/main" id="{9BA12375-4EAC-48EF-AC43-0B1776F58BCE}"/>
              </a:ext>
            </a:extLst>
          </p:cNvPr>
          <p:cNvSpPr/>
          <p:nvPr userDrawn="1"/>
        </p:nvSpPr>
        <p:spPr>
          <a:xfrm>
            <a:off x="0" y="450607"/>
            <a:ext cx="777766" cy="71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A83274-5DE7-45AA-9B09-9D35A6249C53}"/>
              </a:ext>
            </a:extLst>
          </p:cNvPr>
          <p:cNvSpPr/>
          <p:nvPr userDrawn="1"/>
        </p:nvSpPr>
        <p:spPr>
          <a:xfrm>
            <a:off x="-1" y="6659417"/>
            <a:ext cx="12188825" cy="21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10;&#10;Description automatically generated">
            <a:extLst>
              <a:ext uri="{FF2B5EF4-FFF2-40B4-BE49-F238E27FC236}">
                <a16:creationId xmlns:a16="http://schemas.microsoft.com/office/drawing/2014/main" id="{87C55430-8C02-4112-AE04-83F5F6FE8B5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26254" y="397749"/>
            <a:ext cx="1658449" cy="304159"/>
          </a:xfrm>
          <a:prstGeom prst="rect">
            <a:avLst/>
          </a:prstGeom>
        </p:spPr>
      </p:pic>
    </p:spTree>
    <p:extLst>
      <p:ext uri="{BB962C8B-B14F-4D97-AF65-F5344CB8AC3E}">
        <p14:creationId xmlns:p14="http://schemas.microsoft.com/office/powerpoint/2010/main" val="87906250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4" r:id="rId5"/>
    <p:sldLayoutId id="2147483655" r:id="rId6"/>
    <p:sldLayoutId id="2147483656" r:id="rId7"/>
    <p:sldLayoutId id="2147483660" r:id="rId8"/>
  </p:sldLayoutIdLst>
  <p:hf hdr="0" ftr="0" dt="0"/>
  <p:txStyles>
    <p:titleStyle>
      <a:lvl1pPr algn="l" defTabSz="914400" rtl="0" eaLnBrk="1" latinLnBrk="0" hangingPunct="1">
        <a:lnSpc>
          <a:spcPct val="95000"/>
        </a:lnSpc>
        <a:spcBef>
          <a:spcPct val="0"/>
        </a:spcBef>
        <a:buNone/>
        <a:defRPr sz="2400" b="1" kern="1200">
          <a:solidFill>
            <a:schemeClr val="tx2"/>
          </a:solidFill>
          <a:latin typeface="+mj-lt"/>
          <a:ea typeface="+mj-ea"/>
          <a:cs typeface="+mj-cs"/>
        </a:defRPr>
      </a:lvl1pPr>
    </p:titleStyle>
    <p:bodyStyle>
      <a:lvl1pPr marL="158750" indent="-158750" algn="l" defTabSz="914400" rtl="0" eaLnBrk="1" latinLnBrk="0" hangingPunct="1">
        <a:lnSpc>
          <a:spcPct val="95000"/>
        </a:lnSpc>
        <a:spcBef>
          <a:spcPts val="60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1pPr>
      <a:lvl2pPr marL="387350" indent="-220663" algn="l" defTabSz="914400" rtl="0" eaLnBrk="1" latinLnBrk="0" hangingPunct="1">
        <a:lnSpc>
          <a:spcPct val="95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2pPr>
      <a:lvl3pPr marL="581025" indent="-185738" algn="l" defTabSz="914400" rtl="0" eaLnBrk="1" latinLnBrk="0" hangingPunct="1">
        <a:lnSpc>
          <a:spcPct val="95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747713" indent="-176213" algn="l" defTabSz="914400" rtl="0" eaLnBrk="1" latinLnBrk="0" hangingPunct="1">
        <a:lnSpc>
          <a:spcPct val="95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4pPr>
      <a:lvl5pPr marL="931863" indent="-166688" algn="l" defTabSz="914400" rtl="0" eaLnBrk="1" latinLnBrk="0" hangingPunct="1">
        <a:lnSpc>
          <a:spcPct val="95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6" userDrawn="1">
          <p15:clr>
            <a:srgbClr val="F26B43"/>
          </p15:clr>
        </p15:guide>
        <p15:guide id="2" pos="7277" userDrawn="1">
          <p15:clr>
            <a:srgbClr val="F26B43"/>
          </p15:clr>
        </p15:guide>
        <p15:guide id="3" orient="horz" pos="222" userDrawn="1">
          <p15:clr>
            <a:srgbClr val="F26B43"/>
          </p15:clr>
        </p15:guide>
        <p15:guide id="4" orient="horz" pos="793" userDrawn="1">
          <p15:clr>
            <a:srgbClr val="F26B43"/>
          </p15:clr>
        </p15:guide>
        <p15:guide id="5" orient="horz" pos="1072" userDrawn="1">
          <p15:clr>
            <a:srgbClr val="F26B43"/>
          </p15:clr>
        </p15:guide>
        <p15:guide id="6" orient="horz" pos="35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4.mp4"/><Relationship Id="rId7"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11.png"/><Relationship Id="rId5" Type="http://schemas.microsoft.com/office/2007/relationships/media" Target="../media/media5.mp4"/><Relationship Id="rId10" Type="http://schemas.openxmlformats.org/officeDocument/2006/relationships/image" Target="../media/image10.png"/><Relationship Id="rId4" Type="http://schemas.openxmlformats.org/officeDocument/2006/relationships/video" Target="../media/media4.mp4"/><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373" y="1447800"/>
            <a:ext cx="11332078" cy="1392190"/>
          </a:xfrm>
        </p:spPr>
        <p:txBody>
          <a:bodyPr>
            <a:noAutofit/>
          </a:bodyPr>
          <a:lstStyle/>
          <a:p>
            <a:r>
              <a:rPr lang="en-US" dirty="0"/>
              <a:t>Fast Facts: Recognizing Tardive Dyskinesia</a:t>
            </a:r>
          </a:p>
        </p:txBody>
      </p:sp>
      <p:sp>
        <p:nvSpPr>
          <p:cNvPr id="3" name="Subtitle 2"/>
          <p:cNvSpPr>
            <a:spLocks noGrp="1"/>
          </p:cNvSpPr>
          <p:nvPr>
            <p:ph type="subTitle" idx="1"/>
          </p:nvPr>
        </p:nvSpPr>
        <p:spPr>
          <a:xfrm>
            <a:off x="886103" y="3048000"/>
            <a:ext cx="10416618" cy="934022"/>
          </a:xfrm>
        </p:spPr>
        <p:txBody>
          <a:bodyPr>
            <a:normAutofit/>
          </a:bodyPr>
          <a:lstStyle/>
          <a:p>
            <a:r>
              <a:rPr lang="en-US" sz="2000" dirty="0"/>
              <a:t>This piece was sponsored and co-developed by Neurocrine Biosciences. The faculty have been compensated by Neurocrine Biosciences. This piece is intended to provide general information about tardive dyskinesia and not medical advice for any particular patient.</a:t>
            </a:r>
          </a:p>
        </p:txBody>
      </p:sp>
    </p:spTree>
    <p:extLst>
      <p:ext uri="{BB962C8B-B14F-4D97-AF65-F5344CB8AC3E}">
        <p14:creationId xmlns:p14="http://schemas.microsoft.com/office/powerpoint/2010/main" val="264464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Types of Movements Are Consistent With TD?</a:t>
            </a:r>
          </a:p>
        </p:txBody>
      </p:sp>
      <p:sp>
        <p:nvSpPr>
          <p:cNvPr id="163" name="Content Placeholder 162">
            <a:extLst>
              <a:ext uri="{FF2B5EF4-FFF2-40B4-BE49-F238E27FC236}">
                <a16:creationId xmlns:a16="http://schemas.microsoft.com/office/drawing/2014/main" id="{B86DA9E7-F728-228B-2814-3FDAE09468D4}"/>
              </a:ext>
            </a:extLst>
          </p:cNvPr>
          <p:cNvSpPr>
            <a:spLocks noGrp="1"/>
          </p:cNvSpPr>
          <p:nvPr>
            <p:ph idx="1"/>
          </p:nvPr>
        </p:nvSpPr>
        <p:spPr>
          <a:xfrm>
            <a:off x="978596" y="1447800"/>
            <a:ext cx="10573642" cy="289962"/>
          </a:xfrm>
        </p:spPr>
        <p:txBody>
          <a:bodyPr/>
          <a:lstStyle/>
          <a:p>
            <a:pPr marL="0" indent="0">
              <a:buNone/>
            </a:pPr>
            <a:r>
              <a:rPr lang="en-US" b="1" dirty="0"/>
              <a:t>TD can affect any part of the body, and movements can appear</a:t>
            </a:r>
            <a:r>
              <a:rPr lang="en-US" b="1" baseline="30000" dirty="0"/>
              <a:t>1</a:t>
            </a:r>
            <a:r>
              <a:rPr lang="en-US" b="1" dirty="0"/>
              <a:t>:</a:t>
            </a:r>
          </a:p>
        </p:txBody>
      </p:sp>
      <p:sp>
        <p:nvSpPr>
          <p:cNvPr id="3" name="Slide Number Placeholder 2"/>
          <p:cNvSpPr>
            <a:spLocks noGrp="1"/>
          </p:cNvSpPr>
          <p:nvPr>
            <p:ph type="sldNum" sz="quarter" idx="4"/>
          </p:nvPr>
        </p:nvSpPr>
        <p:spPr/>
        <p:txBody>
          <a:bodyPr/>
          <a:lstStyle/>
          <a:p>
            <a:fld id="{3323662C-7264-4338-81B2-64A2341EF0F5}" type="slidenum">
              <a:rPr lang="en-US" smtClean="0"/>
              <a:pPr/>
              <a:t>2</a:t>
            </a:fld>
            <a:endParaRPr lang="en-US" dirty="0"/>
          </a:p>
        </p:txBody>
      </p:sp>
      <p:sp>
        <p:nvSpPr>
          <p:cNvPr id="23" name="Text Placeholder 22">
            <a:extLst>
              <a:ext uri="{FF2B5EF4-FFF2-40B4-BE49-F238E27FC236}">
                <a16:creationId xmlns:a16="http://schemas.microsoft.com/office/drawing/2014/main" id="{185DDFC0-693E-AC7A-4028-DB3D410B6CFE}"/>
              </a:ext>
            </a:extLst>
          </p:cNvPr>
          <p:cNvSpPr>
            <a:spLocks noGrp="1"/>
          </p:cNvSpPr>
          <p:nvPr>
            <p:ph type="body" sz="quarter" idx="10"/>
          </p:nvPr>
        </p:nvSpPr>
        <p:spPr/>
        <p:txBody>
          <a:bodyPr/>
          <a:lstStyle/>
          <a:p>
            <a:r>
              <a:rPr lang="en-US" dirty="0"/>
              <a:t>Recognizing Tardive Dyskinesia</a:t>
            </a:r>
          </a:p>
        </p:txBody>
      </p:sp>
      <p:sp>
        <p:nvSpPr>
          <p:cNvPr id="40" name="TextBox 39">
            <a:extLst>
              <a:ext uri="{FF2B5EF4-FFF2-40B4-BE49-F238E27FC236}">
                <a16:creationId xmlns:a16="http://schemas.microsoft.com/office/drawing/2014/main" id="{027F2BCF-7BD8-8D0F-5788-BD78E838617F}"/>
              </a:ext>
            </a:extLst>
          </p:cNvPr>
          <p:cNvSpPr txBox="1"/>
          <p:nvPr/>
        </p:nvSpPr>
        <p:spPr>
          <a:xfrm>
            <a:off x="977900" y="6129771"/>
            <a:ext cx="10574338" cy="415469"/>
          </a:xfrm>
          <a:prstGeom prst="rect">
            <a:avLst/>
          </a:prstGeom>
          <a:noFill/>
        </p:spPr>
        <p:txBody>
          <a:bodyPr wrap="square" lIns="0" tIns="0" rIns="0" bIns="0" rtlCol="0" anchor="b" anchorCtr="0">
            <a:noAutofit/>
          </a:bodyPr>
          <a:lstStyle/>
          <a:p>
            <a:pPr>
              <a:spcAft>
                <a:spcPts val="300"/>
              </a:spcAft>
            </a:pPr>
            <a:r>
              <a:rPr lang="en-US" sz="800" b="1" dirty="0"/>
              <a:t>TD, tardive dyskinesia.</a:t>
            </a:r>
          </a:p>
          <a:p>
            <a:pPr>
              <a:spcAft>
                <a:spcPts val="300"/>
              </a:spcAft>
            </a:pPr>
            <a:r>
              <a:rPr lang="en-US" sz="800" dirty="0"/>
              <a:t>1. American Psychiatric Association. </a:t>
            </a:r>
            <a:r>
              <a:rPr lang="en-US" sz="800" i="1" dirty="0"/>
              <a:t>Diagnostic and Statistical Manual of Mental Disorders</a:t>
            </a:r>
            <a:r>
              <a:rPr lang="en-US" sz="800" dirty="0"/>
              <a:t>. 5th ed., text rev. American Psychiatric Association; 2022. 2. </a:t>
            </a:r>
            <a:r>
              <a:rPr kumimoji="0" lang="en-US" sz="800" b="0" i="0" u="none" strike="noStrike" kern="1200" cap="none" spc="0" normalizeH="0" baseline="0" noProof="0" dirty="0">
                <a:ln>
                  <a:noFill/>
                </a:ln>
                <a:solidFill>
                  <a:srgbClr val="3D3935"/>
                </a:solidFill>
                <a:effectLst/>
                <a:uLnTx/>
                <a:uFillTx/>
                <a:latin typeface="Arial"/>
                <a:ea typeface="+mn-ea"/>
                <a:cs typeface="+mn-cs"/>
              </a:rPr>
              <a:t>Hauser RA, et al. </a:t>
            </a:r>
            <a:r>
              <a:rPr kumimoji="0" lang="en-US" sz="800" b="0" i="1" u="none" strike="noStrike" kern="1200" cap="none" spc="0" normalizeH="0" baseline="0" noProof="0" dirty="0">
                <a:ln>
                  <a:noFill/>
                </a:ln>
                <a:solidFill>
                  <a:srgbClr val="3D3935"/>
                </a:solidFill>
                <a:effectLst/>
                <a:uLnTx/>
                <a:uFillTx/>
                <a:latin typeface="Arial"/>
                <a:ea typeface="+mn-ea"/>
                <a:cs typeface="+mn-cs"/>
              </a:rPr>
              <a:t>CNS </a:t>
            </a:r>
            <a:r>
              <a:rPr kumimoji="0" lang="en-US" sz="800" b="0" i="1" u="none" strike="noStrike" kern="1200" cap="none" spc="0" normalizeH="0" baseline="0" noProof="0" dirty="0" err="1">
                <a:ln>
                  <a:noFill/>
                </a:ln>
                <a:solidFill>
                  <a:srgbClr val="3D3935"/>
                </a:solidFill>
                <a:effectLst/>
                <a:uLnTx/>
                <a:uFillTx/>
                <a:latin typeface="Arial"/>
                <a:ea typeface="+mn-ea"/>
                <a:cs typeface="+mn-cs"/>
              </a:rPr>
              <a:t>Spectr</a:t>
            </a:r>
            <a:r>
              <a:rPr kumimoji="0" lang="en-US" sz="800" b="0" i="0" u="none" strike="noStrike" kern="1200" cap="none" spc="0" normalizeH="0" baseline="0" noProof="0" dirty="0">
                <a:ln>
                  <a:noFill/>
                </a:ln>
                <a:solidFill>
                  <a:srgbClr val="3D3935"/>
                </a:solidFill>
                <a:effectLst/>
                <a:uLnTx/>
                <a:uFillTx/>
                <a:latin typeface="Arial"/>
                <a:ea typeface="+mn-ea"/>
                <a:cs typeface="+mn-cs"/>
              </a:rPr>
              <a:t>. Published online November 20, 2020.</a:t>
            </a:r>
            <a:r>
              <a:rPr lang="en-US" sz="800" dirty="0"/>
              <a:t> </a:t>
            </a:r>
          </a:p>
        </p:txBody>
      </p:sp>
      <p:grpSp>
        <p:nvGrpSpPr>
          <p:cNvPr id="158" name="Group 157">
            <a:extLst>
              <a:ext uri="{FF2B5EF4-FFF2-40B4-BE49-F238E27FC236}">
                <a16:creationId xmlns:a16="http://schemas.microsoft.com/office/drawing/2014/main" id="{D1CB6E70-EF9E-29FA-BE3E-4F5455C34ED6}"/>
              </a:ext>
            </a:extLst>
          </p:cNvPr>
          <p:cNvGrpSpPr/>
          <p:nvPr/>
        </p:nvGrpSpPr>
        <p:grpSpPr>
          <a:xfrm>
            <a:off x="964998" y="1905000"/>
            <a:ext cx="1135406" cy="1138333"/>
            <a:chOff x="4495849" y="2735499"/>
            <a:chExt cx="1370553" cy="1374086"/>
          </a:xfrm>
        </p:grpSpPr>
        <p:grpSp>
          <p:nvGrpSpPr>
            <p:cNvPr id="63" name="Group 62">
              <a:extLst>
                <a:ext uri="{FF2B5EF4-FFF2-40B4-BE49-F238E27FC236}">
                  <a16:creationId xmlns:a16="http://schemas.microsoft.com/office/drawing/2014/main" id="{C68B0BF8-05B2-B669-C209-11CE90CEABCC}"/>
                </a:ext>
              </a:extLst>
            </p:cNvPr>
            <p:cNvGrpSpPr>
              <a:grpSpLocks noChangeAspect="1"/>
            </p:cNvGrpSpPr>
            <p:nvPr/>
          </p:nvGrpSpPr>
          <p:grpSpPr>
            <a:xfrm>
              <a:off x="4495849" y="2735499"/>
              <a:ext cx="1370553" cy="1374086"/>
              <a:chOff x="-4083050" y="1579563"/>
              <a:chExt cx="3694112" cy="3703638"/>
            </a:xfrm>
          </p:grpSpPr>
          <p:sp>
            <p:nvSpPr>
              <p:cNvPr id="64" name="Freeform 5">
                <a:extLst>
                  <a:ext uri="{FF2B5EF4-FFF2-40B4-BE49-F238E27FC236}">
                    <a16:creationId xmlns:a16="http://schemas.microsoft.com/office/drawing/2014/main" id="{4518D3FA-D4E2-D389-B975-A38371D09EE5}"/>
                  </a:ext>
                </a:extLst>
              </p:cNvPr>
              <p:cNvSpPr>
                <a:spLocks/>
              </p:cNvSpPr>
              <p:nvPr/>
            </p:nvSpPr>
            <p:spPr bwMode="auto">
              <a:xfrm>
                <a:off x="-615950" y="3598863"/>
                <a:ext cx="219075" cy="222250"/>
              </a:xfrm>
              <a:custGeom>
                <a:avLst/>
                <a:gdLst>
                  <a:gd name="T0" fmla="*/ 58 w 58"/>
                  <a:gd name="T1" fmla="*/ 28 h 59"/>
                  <a:gd name="T2" fmla="*/ 29 w 58"/>
                  <a:gd name="T3" fmla="*/ 58 h 59"/>
                  <a:gd name="T4" fmla="*/ 1 w 58"/>
                  <a:gd name="T5" fmla="*/ 29 h 59"/>
                  <a:gd name="T6" fmla="*/ 26 w 58"/>
                  <a:gd name="T7" fmla="*/ 1 h 59"/>
                  <a:gd name="T8" fmla="*/ 58 w 58"/>
                  <a:gd name="T9" fmla="*/ 28 h 59"/>
                </a:gdLst>
                <a:ahLst/>
                <a:cxnLst>
                  <a:cxn ang="0">
                    <a:pos x="T0" y="T1"/>
                  </a:cxn>
                  <a:cxn ang="0">
                    <a:pos x="T2" y="T3"/>
                  </a:cxn>
                  <a:cxn ang="0">
                    <a:pos x="T4" y="T5"/>
                  </a:cxn>
                  <a:cxn ang="0">
                    <a:pos x="T6" y="T7"/>
                  </a:cxn>
                  <a:cxn ang="0">
                    <a:pos x="T8" y="T9"/>
                  </a:cxn>
                </a:cxnLst>
                <a:rect l="0" t="0" r="r" b="b"/>
                <a:pathLst>
                  <a:path w="58" h="59">
                    <a:moveTo>
                      <a:pt x="58" y="28"/>
                    </a:moveTo>
                    <a:cubicBezTo>
                      <a:pt x="56" y="45"/>
                      <a:pt x="48" y="57"/>
                      <a:pt x="29" y="58"/>
                    </a:cubicBezTo>
                    <a:cubicBezTo>
                      <a:pt x="11" y="59"/>
                      <a:pt x="1" y="47"/>
                      <a:pt x="1" y="29"/>
                    </a:cubicBezTo>
                    <a:cubicBezTo>
                      <a:pt x="0" y="14"/>
                      <a:pt x="9" y="3"/>
                      <a:pt x="26" y="1"/>
                    </a:cubicBezTo>
                    <a:cubicBezTo>
                      <a:pt x="44" y="0"/>
                      <a:pt x="54" y="10"/>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6">
                <a:extLst>
                  <a:ext uri="{FF2B5EF4-FFF2-40B4-BE49-F238E27FC236}">
                    <a16:creationId xmlns:a16="http://schemas.microsoft.com/office/drawing/2014/main" id="{F435425E-4FEB-EBC7-308F-55701B466348}"/>
                  </a:ext>
                </a:extLst>
              </p:cNvPr>
              <p:cNvSpPr>
                <a:spLocks/>
              </p:cNvSpPr>
              <p:nvPr/>
            </p:nvSpPr>
            <p:spPr bwMode="auto">
              <a:xfrm>
                <a:off x="-665163" y="2847976"/>
                <a:ext cx="223837" cy="219075"/>
              </a:xfrm>
              <a:custGeom>
                <a:avLst/>
                <a:gdLst>
                  <a:gd name="T0" fmla="*/ 29 w 59"/>
                  <a:gd name="T1" fmla="*/ 0 h 58"/>
                  <a:gd name="T2" fmla="*/ 58 w 59"/>
                  <a:gd name="T3" fmla="*/ 29 h 58"/>
                  <a:gd name="T4" fmla="*/ 28 w 59"/>
                  <a:gd name="T5" fmla="*/ 57 h 58"/>
                  <a:gd name="T6" fmla="*/ 2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2"/>
                      <a:pt x="59" y="11"/>
                      <a:pt x="58" y="29"/>
                    </a:cubicBezTo>
                    <a:cubicBezTo>
                      <a:pt x="57" y="47"/>
                      <a:pt x="47" y="58"/>
                      <a:pt x="28" y="57"/>
                    </a:cubicBezTo>
                    <a:cubicBezTo>
                      <a:pt x="12" y="57"/>
                      <a:pt x="3" y="46"/>
                      <a:pt x="2" y="31"/>
                    </a:cubicBezTo>
                    <a:cubicBezTo>
                      <a:pt x="0" y="12"/>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7">
                <a:extLst>
                  <a:ext uri="{FF2B5EF4-FFF2-40B4-BE49-F238E27FC236}">
                    <a16:creationId xmlns:a16="http://schemas.microsoft.com/office/drawing/2014/main" id="{50D3B438-D128-279A-627A-24D33051FCD6}"/>
                  </a:ext>
                </a:extLst>
              </p:cNvPr>
              <p:cNvSpPr>
                <a:spLocks/>
              </p:cNvSpPr>
              <p:nvPr/>
            </p:nvSpPr>
            <p:spPr bwMode="auto">
              <a:xfrm>
                <a:off x="-2147888" y="5056188"/>
                <a:ext cx="222250" cy="219075"/>
              </a:xfrm>
              <a:custGeom>
                <a:avLst/>
                <a:gdLst>
                  <a:gd name="T0" fmla="*/ 30 w 59"/>
                  <a:gd name="T1" fmla="*/ 58 h 58"/>
                  <a:gd name="T2" fmla="*/ 0 w 59"/>
                  <a:gd name="T3" fmla="*/ 28 h 58"/>
                  <a:gd name="T4" fmla="*/ 27 w 59"/>
                  <a:gd name="T5" fmla="*/ 1 h 58"/>
                  <a:gd name="T6" fmla="*/ 58 w 59"/>
                  <a:gd name="T7" fmla="*/ 28 h 58"/>
                  <a:gd name="T8" fmla="*/ 30 w 59"/>
                  <a:gd name="T9" fmla="*/ 58 h 58"/>
                </a:gdLst>
                <a:ahLst/>
                <a:cxnLst>
                  <a:cxn ang="0">
                    <a:pos x="T0" y="T1"/>
                  </a:cxn>
                  <a:cxn ang="0">
                    <a:pos x="T2" y="T3"/>
                  </a:cxn>
                  <a:cxn ang="0">
                    <a:pos x="T4" y="T5"/>
                  </a:cxn>
                  <a:cxn ang="0">
                    <a:pos x="T6" y="T7"/>
                  </a:cxn>
                  <a:cxn ang="0">
                    <a:pos x="T8" y="T9"/>
                  </a:cxn>
                </a:cxnLst>
                <a:rect l="0" t="0" r="r" b="b"/>
                <a:pathLst>
                  <a:path w="59" h="58">
                    <a:moveTo>
                      <a:pt x="30" y="58"/>
                    </a:moveTo>
                    <a:cubicBezTo>
                      <a:pt x="11" y="56"/>
                      <a:pt x="0" y="46"/>
                      <a:pt x="0" y="28"/>
                    </a:cubicBezTo>
                    <a:cubicBezTo>
                      <a:pt x="1" y="13"/>
                      <a:pt x="10" y="2"/>
                      <a:pt x="27" y="1"/>
                    </a:cubicBezTo>
                    <a:cubicBezTo>
                      <a:pt x="45" y="0"/>
                      <a:pt x="57" y="9"/>
                      <a:pt x="58" y="28"/>
                    </a:cubicBezTo>
                    <a:cubicBezTo>
                      <a:pt x="59" y="46"/>
                      <a:pt x="47" y="55"/>
                      <a:pt x="30"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8">
                <a:extLst>
                  <a:ext uri="{FF2B5EF4-FFF2-40B4-BE49-F238E27FC236}">
                    <a16:creationId xmlns:a16="http://schemas.microsoft.com/office/drawing/2014/main" id="{1566AE79-CD27-22F3-BB93-C71AC42BF286}"/>
                  </a:ext>
                </a:extLst>
              </p:cNvPr>
              <p:cNvSpPr>
                <a:spLocks/>
              </p:cNvSpPr>
              <p:nvPr/>
            </p:nvSpPr>
            <p:spPr bwMode="auto">
              <a:xfrm>
                <a:off x="-1611313" y="1733551"/>
                <a:ext cx="219075" cy="223838"/>
              </a:xfrm>
              <a:custGeom>
                <a:avLst/>
                <a:gdLst>
                  <a:gd name="T0" fmla="*/ 58 w 58"/>
                  <a:gd name="T1" fmla="*/ 31 h 59"/>
                  <a:gd name="T2" fmla="*/ 26 w 58"/>
                  <a:gd name="T3" fmla="*/ 58 h 59"/>
                  <a:gd name="T4" fmla="*/ 0 w 58"/>
                  <a:gd name="T5" fmla="*/ 30 h 59"/>
                  <a:gd name="T6" fmla="*/ 29 w 58"/>
                  <a:gd name="T7" fmla="*/ 1 h 59"/>
                  <a:gd name="T8" fmla="*/ 58 w 58"/>
                  <a:gd name="T9" fmla="*/ 31 h 59"/>
                </a:gdLst>
                <a:ahLst/>
                <a:cxnLst>
                  <a:cxn ang="0">
                    <a:pos x="T0" y="T1"/>
                  </a:cxn>
                  <a:cxn ang="0">
                    <a:pos x="T2" y="T3"/>
                  </a:cxn>
                  <a:cxn ang="0">
                    <a:pos x="T4" y="T5"/>
                  </a:cxn>
                  <a:cxn ang="0">
                    <a:pos x="T6" y="T7"/>
                  </a:cxn>
                  <a:cxn ang="0">
                    <a:pos x="T8" y="T9"/>
                  </a:cxn>
                </a:cxnLst>
                <a:rect l="0" t="0" r="r" b="b"/>
                <a:pathLst>
                  <a:path w="58" h="59">
                    <a:moveTo>
                      <a:pt x="58" y="31"/>
                    </a:moveTo>
                    <a:cubicBezTo>
                      <a:pt x="55" y="49"/>
                      <a:pt x="43" y="59"/>
                      <a:pt x="26" y="58"/>
                    </a:cubicBezTo>
                    <a:cubicBezTo>
                      <a:pt x="11" y="56"/>
                      <a:pt x="0" y="46"/>
                      <a:pt x="0" y="30"/>
                    </a:cubicBezTo>
                    <a:cubicBezTo>
                      <a:pt x="1" y="12"/>
                      <a:pt x="11" y="0"/>
                      <a:pt x="29" y="1"/>
                    </a:cubicBezTo>
                    <a:cubicBezTo>
                      <a:pt x="47" y="1"/>
                      <a:pt x="56" y="13"/>
                      <a:pt x="58" y="31"/>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9">
                <a:extLst>
                  <a:ext uri="{FF2B5EF4-FFF2-40B4-BE49-F238E27FC236}">
                    <a16:creationId xmlns:a16="http://schemas.microsoft.com/office/drawing/2014/main" id="{FFADCA20-0C33-9747-41C4-39A1CA9F38EC}"/>
                  </a:ext>
                </a:extLst>
              </p:cNvPr>
              <p:cNvSpPr>
                <a:spLocks/>
              </p:cNvSpPr>
              <p:nvPr/>
            </p:nvSpPr>
            <p:spPr bwMode="auto">
              <a:xfrm>
                <a:off x="-3671888" y="2193926"/>
                <a:ext cx="219075" cy="219075"/>
              </a:xfrm>
              <a:custGeom>
                <a:avLst/>
                <a:gdLst>
                  <a:gd name="T0" fmla="*/ 58 w 58"/>
                  <a:gd name="T1" fmla="*/ 28 h 58"/>
                  <a:gd name="T2" fmla="*/ 27 w 58"/>
                  <a:gd name="T3" fmla="*/ 57 h 58"/>
                  <a:gd name="T4" fmla="*/ 0 w 58"/>
                  <a:gd name="T5" fmla="*/ 30 h 58"/>
                  <a:gd name="T6" fmla="*/ 28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5" y="47"/>
                      <a:pt x="45" y="58"/>
                      <a:pt x="27" y="57"/>
                    </a:cubicBezTo>
                    <a:cubicBezTo>
                      <a:pt x="11" y="56"/>
                      <a:pt x="1" y="46"/>
                      <a:pt x="0" y="30"/>
                    </a:cubicBezTo>
                    <a:cubicBezTo>
                      <a:pt x="0" y="13"/>
                      <a:pt x="11" y="1"/>
                      <a:pt x="28" y="0"/>
                    </a:cubicBezTo>
                    <a:cubicBezTo>
                      <a:pt x="46" y="0"/>
                      <a:pt x="55"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
                <a:extLst>
                  <a:ext uri="{FF2B5EF4-FFF2-40B4-BE49-F238E27FC236}">
                    <a16:creationId xmlns:a16="http://schemas.microsoft.com/office/drawing/2014/main" id="{6C6046B9-2BDE-851E-74C0-88F62CBA6A80}"/>
                  </a:ext>
                </a:extLst>
              </p:cNvPr>
              <p:cNvSpPr>
                <a:spLocks/>
              </p:cNvSpPr>
              <p:nvPr/>
            </p:nvSpPr>
            <p:spPr bwMode="auto">
              <a:xfrm>
                <a:off x="-1781175" y="4968876"/>
                <a:ext cx="219075" cy="223838"/>
              </a:xfrm>
              <a:custGeom>
                <a:avLst/>
                <a:gdLst>
                  <a:gd name="T0" fmla="*/ 58 w 58"/>
                  <a:gd name="T1" fmla="*/ 30 h 59"/>
                  <a:gd name="T2" fmla="*/ 29 w 58"/>
                  <a:gd name="T3" fmla="*/ 59 h 59"/>
                  <a:gd name="T4" fmla="*/ 2 w 58"/>
                  <a:gd name="T5" fmla="*/ 33 h 59"/>
                  <a:gd name="T6" fmla="*/ 28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7" y="48"/>
                      <a:pt x="47" y="59"/>
                      <a:pt x="29" y="59"/>
                    </a:cubicBezTo>
                    <a:cubicBezTo>
                      <a:pt x="14" y="59"/>
                      <a:pt x="3" y="49"/>
                      <a:pt x="2" y="33"/>
                    </a:cubicBezTo>
                    <a:cubicBezTo>
                      <a:pt x="0" y="15"/>
                      <a:pt x="10" y="3"/>
                      <a:pt x="28" y="2"/>
                    </a:cubicBezTo>
                    <a:cubicBezTo>
                      <a:pt x="47" y="0"/>
                      <a:pt x="56"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1">
                <a:extLst>
                  <a:ext uri="{FF2B5EF4-FFF2-40B4-BE49-F238E27FC236}">
                    <a16:creationId xmlns:a16="http://schemas.microsoft.com/office/drawing/2014/main" id="{153AA2E8-DD37-A09A-ECAE-8C162AFD207D}"/>
                  </a:ext>
                </a:extLst>
              </p:cNvPr>
              <p:cNvSpPr>
                <a:spLocks/>
              </p:cNvSpPr>
              <p:nvPr/>
            </p:nvSpPr>
            <p:spPr bwMode="auto">
              <a:xfrm>
                <a:off x="-3076575" y="1741488"/>
                <a:ext cx="219075" cy="222250"/>
              </a:xfrm>
              <a:custGeom>
                <a:avLst/>
                <a:gdLst>
                  <a:gd name="T0" fmla="*/ 30 w 58"/>
                  <a:gd name="T1" fmla="*/ 0 h 59"/>
                  <a:gd name="T2" fmla="*/ 57 w 58"/>
                  <a:gd name="T3" fmla="*/ 31 h 59"/>
                  <a:gd name="T4" fmla="*/ 26 w 58"/>
                  <a:gd name="T5" fmla="*/ 57 h 59"/>
                  <a:gd name="T6" fmla="*/ 1 w 58"/>
                  <a:gd name="T7" fmla="*/ 29 h 59"/>
                  <a:gd name="T8" fmla="*/ 30 w 58"/>
                  <a:gd name="T9" fmla="*/ 0 h 59"/>
                </a:gdLst>
                <a:ahLst/>
                <a:cxnLst>
                  <a:cxn ang="0">
                    <a:pos x="T0" y="T1"/>
                  </a:cxn>
                  <a:cxn ang="0">
                    <a:pos x="T2" y="T3"/>
                  </a:cxn>
                  <a:cxn ang="0">
                    <a:pos x="T4" y="T5"/>
                  </a:cxn>
                  <a:cxn ang="0">
                    <a:pos x="T6" y="T7"/>
                  </a:cxn>
                  <a:cxn ang="0">
                    <a:pos x="T8" y="T9"/>
                  </a:cxn>
                </a:cxnLst>
                <a:rect l="0" t="0" r="r" b="b"/>
                <a:pathLst>
                  <a:path w="58" h="59">
                    <a:moveTo>
                      <a:pt x="30" y="0"/>
                    </a:moveTo>
                    <a:cubicBezTo>
                      <a:pt x="47" y="2"/>
                      <a:pt x="58" y="13"/>
                      <a:pt x="57" y="31"/>
                    </a:cubicBezTo>
                    <a:cubicBezTo>
                      <a:pt x="55" y="48"/>
                      <a:pt x="44" y="59"/>
                      <a:pt x="26" y="57"/>
                    </a:cubicBezTo>
                    <a:cubicBezTo>
                      <a:pt x="10" y="55"/>
                      <a:pt x="0" y="45"/>
                      <a:pt x="1" y="29"/>
                    </a:cubicBezTo>
                    <a:cubicBezTo>
                      <a:pt x="1" y="10"/>
                      <a:pt x="12" y="1"/>
                      <a:pt x="30"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2">
                <a:extLst>
                  <a:ext uri="{FF2B5EF4-FFF2-40B4-BE49-F238E27FC236}">
                    <a16:creationId xmlns:a16="http://schemas.microsoft.com/office/drawing/2014/main" id="{98719A78-4E54-A834-80B9-E46816391C67}"/>
                  </a:ext>
                </a:extLst>
              </p:cNvPr>
              <p:cNvSpPr>
                <a:spLocks/>
              </p:cNvSpPr>
              <p:nvPr/>
            </p:nvSpPr>
            <p:spPr bwMode="auto">
              <a:xfrm>
                <a:off x="-1970088" y="1617663"/>
                <a:ext cx="214312" cy="217488"/>
              </a:xfrm>
              <a:custGeom>
                <a:avLst/>
                <a:gdLst>
                  <a:gd name="T0" fmla="*/ 57 w 57"/>
                  <a:gd name="T1" fmla="*/ 30 h 58"/>
                  <a:gd name="T2" fmla="*/ 26 w 57"/>
                  <a:gd name="T3" fmla="*/ 57 h 58"/>
                  <a:gd name="T4" fmla="*/ 0 w 57"/>
                  <a:gd name="T5" fmla="*/ 29 h 58"/>
                  <a:gd name="T6" fmla="*/ 29 w 57"/>
                  <a:gd name="T7" fmla="*/ 0 h 58"/>
                  <a:gd name="T8" fmla="*/ 57 w 57"/>
                  <a:gd name="T9" fmla="*/ 30 h 58"/>
                </a:gdLst>
                <a:ahLst/>
                <a:cxnLst>
                  <a:cxn ang="0">
                    <a:pos x="T0" y="T1"/>
                  </a:cxn>
                  <a:cxn ang="0">
                    <a:pos x="T2" y="T3"/>
                  </a:cxn>
                  <a:cxn ang="0">
                    <a:pos x="T4" y="T5"/>
                  </a:cxn>
                  <a:cxn ang="0">
                    <a:pos x="T6" y="T7"/>
                  </a:cxn>
                  <a:cxn ang="0">
                    <a:pos x="T8" y="T9"/>
                  </a:cxn>
                </a:cxnLst>
                <a:rect l="0" t="0" r="r" b="b"/>
                <a:pathLst>
                  <a:path w="57" h="58">
                    <a:moveTo>
                      <a:pt x="57" y="30"/>
                    </a:moveTo>
                    <a:cubicBezTo>
                      <a:pt x="55" y="49"/>
                      <a:pt x="44" y="58"/>
                      <a:pt x="26" y="57"/>
                    </a:cubicBezTo>
                    <a:cubicBezTo>
                      <a:pt x="10" y="55"/>
                      <a:pt x="0" y="45"/>
                      <a:pt x="0" y="29"/>
                    </a:cubicBezTo>
                    <a:cubicBezTo>
                      <a:pt x="0" y="11"/>
                      <a:pt x="12" y="0"/>
                      <a:pt x="29" y="0"/>
                    </a:cubicBezTo>
                    <a:cubicBezTo>
                      <a:pt x="47" y="0"/>
                      <a:pt x="56" y="12"/>
                      <a:pt x="57"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3">
                <a:extLst>
                  <a:ext uri="{FF2B5EF4-FFF2-40B4-BE49-F238E27FC236}">
                    <a16:creationId xmlns:a16="http://schemas.microsoft.com/office/drawing/2014/main" id="{117C9D25-3C4C-72DD-F74B-FAA11A53D9FF}"/>
                  </a:ext>
                </a:extLst>
              </p:cNvPr>
              <p:cNvSpPr>
                <a:spLocks/>
              </p:cNvSpPr>
              <p:nvPr/>
            </p:nvSpPr>
            <p:spPr bwMode="auto">
              <a:xfrm>
                <a:off x="-2347913" y="1579563"/>
                <a:ext cx="219075" cy="214313"/>
              </a:xfrm>
              <a:custGeom>
                <a:avLst/>
                <a:gdLst>
                  <a:gd name="T0" fmla="*/ 28 w 58"/>
                  <a:gd name="T1" fmla="*/ 57 h 57"/>
                  <a:gd name="T2" fmla="*/ 1 w 58"/>
                  <a:gd name="T3" fmla="*/ 27 h 57"/>
                  <a:gd name="T4" fmla="*/ 28 w 58"/>
                  <a:gd name="T5" fmla="*/ 0 h 57"/>
                  <a:gd name="T6" fmla="*/ 58 w 58"/>
                  <a:gd name="T7" fmla="*/ 28 h 57"/>
                  <a:gd name="T8" fmla="*/ 28 w 58"/>
                  <a:gd name="T9" fmla="*/ 57 h 57"/>
                </a:gdLst>
                <a:ahLst/>
                <a:cxnLst>
                  <a:cxn ang="0">
                    <a:pos x="T0" y="T1"/>
                  </a:cxn>
                  <a:cxn ang="0">
                    <a:pos x="T2" y="T3"/>
                  </a:cxn>
                  <a:cxn ang="0">
                    <a:pos x="T4" y="T5"/>
                  </a:cxn>
                  <a:cxn ang="0">
                    <a:pos x="T6" y="T7"/>
                  </a:cxn>
                  <a:cxn ang="0">
                    <a:pos x="T8" y="T9"/>
                  </a:cxn>
                </a:cxnLst>
                <a:rect l="0" t="0" r="r" b="b"/>
                <a:pathLst>
                  <a:path w="58" h="57">
                    <a:moveTo>
                      <a:pt x="28" y="57"/>
                    </a:moveTo>
                    <a:cubicBezTo>
                      <a:pt x="10" y="55"/>
                      <a:pt x="0" y="44"/>
                      <a:pt x="1" y="27"/>
                    </a:cubicBezTo>
                    <a:cubicBezTo>
                      <a:pt x="1" y="10"/>
                      <a:pt x="12" y="1"/>
                      <a:pt x="28" y="0"/>
                    </a:cubicBezTo>
                    <a:cubicBezTo>
                      <a:pt x="45" y="0"/>
                      <a:pt x="58" y="10"/>
                      <a:pt x="58" y="28"/>
                    </a:cubicBezTo>
                    <a:cubicBezTo>
                      <a:pt x="57" y="46"/>
                      <a:pt x="46" y="56"/>
                      <a:pt x="28" y="5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4">
                <a:extLst>
                  <a:ext uri="{FF2B5EF4-FFF2-40B4-BE49-F238E27FC236}">
                    <a16:creationId xmlns:a16="http://schemas.microsoft.com/office/drawing/2014/main" id="{481D2F91-FFF3-7FB8-2C2E-96A4A45042BD}"/>
                  </a:ext>
                </a:extLst>
              </p:cNvPr>
              <p:cNvSpPr>
                <a:spLocks/>
              </p:cNvSpPr>
              <p:nvPr/>
            </p:nvSpPr>
            <p:spPr bwMode="auto">
              <a:xfrm>
                <a:off x="-3400425" y="1930401"/>
                <a:ext cx="219075" cy="222250"/>
              </a:xfrm>
              <a:custGeom>
                <a:avLst/>
                <a:gdLst>
                  <a:gd name="T0" fmla="*/ 58 w 58"/>
                  <a:gd name="T1" fmla="*/ 30 h 59"/>
                  <a:gd name="T2" fmla="*/ 29 w 58"/>
                  <a:gd name="T3" fmla="*/ 58 h 59"/>
                  <a:gd name="T4" fmla="*/ 1 w 58"/>
                  <a:gd name="T5" fmla="*/ 33 h 59"/>
                  <a:gd name="T6" fmla="*/ 27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6" y="48"/>
                      <a:pt x="47" y="58"/>
                      <a:pt x="29" y="58"/>
                    </a:cubicBezTo>
                    <a:cubicBezTo>
                      <a:pt x="12" y="59"/>
                      <a:pt x="2" y="49"/>
                      <a:pt x="1" y="33"/>
                    </a:cubicBezTo>
                    <a:cubicBezTo>
                      <a:pt x="0" y="15"/>
                      <a:pt x="9" y="3"/>
                      <a:pt x="27" y="2"/>
                    </a:cubicBezTo>
                    <a:cubicBezTo>
                      <a:pt x="45" y="0"/>
                      <a:pt x="55"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5">
                <a:extLst>
                  <a:ext uri="{FF2B5EF4-FFF2-40B4-BE49-F238E27FC236}">
                    <a16:creationId xmlns:a16="http://schemas.microsoft.com/office/drawing/2014/main" id="{811D7A50-4F44-0AAC-C5B4-B9F9223E284E}"/>
                  </a:ext>
                </a:extLst>
              </p:cNvPr>
              <p:cNvSpPr>
                <a:spLocks/>
              </p:cNvSpPr>
              <p:nvPr/>
            </p:nvSpPr>
            <p:spPr bwMode="auto">
              <a:xfrm>
                <a:off x="-1438275" y="4814888"/>
                <a:ext cx="222250" cy="219075"/>
              </a:xfrm>
              <a:custGeom>
                <a:avLst/>
                <a:gdLst>
                  <a:gd name="T0" fmla="*/ 59 w 59"/>
                  <a:gd name="T1" fmla="*/ 27 h 58"/>
                  <a:gd name="T2" fmla="*/ 28 w 59"/>
                  <a:gd name="T3" fmla="*/ 57 h 58"/>
                  <a:gd name="T4" fmla="*/ 1 w 59"/>
                  <a:gd name="T5" fmla="*/ 27 h 58"/>
                  <a:gd name="T6" fmla="*/ 29 w 59"/>
                  <a:gd name="T7" fmla="*/ 1 h 58"/>
                  <a:gd name="T8" fmla="*/ 59 w 59"/>
                  <a:gd name="T9" fmla="*/ 27 h 58"/>
                </a:gdLst>
                <a:ahLst/>
                <a:cxnLst>
                  <a:cxn ang="0">
                    <a:pos x="T0" y="T1"/>
                  </a:cxn>
                  <a:cxn ang="0">
                    <a:pos x="T2" y="T3"/>
                  </a:cxn>
                  <a:cxn ang="0">
                    <a:pos x="T4" y="T5"/>
                  </a:cxn>
                  <a:cxn ang="0">
                    <a:pos x="T6" y="T7"/>
                  </a:cxn>
                  <a:cxn ang="0">
                    <a:pos x="T8" y="T9"/>
                  </a:cxn>
                </a:cxnLst>
                <a:rect l="0" t="0" r="r" b="b"/>
                <a:pathLst>
                  <a:path w="59" h="58">
                    <a:moveTo>
                      <a:pt x="59" y="27"/>
                    </a:moveTo>
                    <a:cubicBezTo>
                      <a:pt x="55" y="47"/>
                      <a:pt x="46" y="58"/>
                      <a:pt x="28" y="57"/>
                    </a:cubicBezTo>
                    <a:cubicBezTo>
                      <a:pt x="9" y="57"/>
                      <a:pt x="0" y="45"/>
                      <a:pt x="1" y="27"/>
                    </a:cubicBezTo>
                    <a:cubicBezTo>
                      <a:pt x="2" y="10"/>
                      <a:pt x="14" y="1"/>
                      <a:pt x="29" y="1"/>
                    </a:cubicBezTo>
                    <a:cubicBezTo>
                      <a:pt x="46" y="0"/>
                      <a:pt x="56" y="12"/>
                      <a:pt x="59" y="2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6">
                <a:extLst>
                  <a:ext uri="{FF2B5EF4-FFF2-40B4-BE49-F238E27FC236}">
                    <a16:creationId xmlns:a16="http://schemas.microsoft.com/office/drawing/2014/main" id="{62AE8B50-3DD1-DFD9-A624-97B46BC6FE5B}"/>
                  </a:ext>
                </a:extLst>
              </p:cNvPr>
              <p:cNvSpPr>
                <a:spLocks/>
              </p:cNvSpPr>
              <p:nvPr/>
            </p:nvSpPr>
            <p:spPr bwMode="auto">
              <a:xfrm>
                <a:off x="-3887788" y="2508251"/>
                <a:ext cx="223837" cy="222250"/>
              </a:xfrm>
              <a:custGeom>
                <a:avLst/>
                <a:gdLst>
                  <a:gd name="T0" fmla="*/ 59 w 59"/>
                  <a:gd name="T1" fmla="*/ 30 h 59"/>
                  <a:gd name="T2" fmla="*/ 27 w 59"/>
                  <a:gd name="T3" fmla="*/ 57 h 59"/>
                  <a:gd name="T4" fmla="*/ 2 w 59"/>
                  <a:gd name="T5" fmla="*/ 25 h 59"/>
                  <a:gd name="T6" fmla="*/ 31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8"/>
                      <a:pt x="45" y="59"/>
                      <a:pt x="27" y="57"/>
                    </a:cubicBezTo>
                    <a:cubicBezTo>
                      <a:pt x="9" y="56"/>
                      <a:pt x="0" y="43"/>
                      <a:pt x="2" y="25"/>
                    </a:cubicBezTo>
                    <a:cubicBezTo>
                      <a:pt x="4" y="10"/>
                      <a:pt x="15" y="0"/>
                      <a:pt x="31" y="1"/>
                    </a:cubicBezTo>
                    <a:cubicBezTo>
                      <a:pt x="49" y="2"/>
                      <a:pt x="58"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7">
                <a:extLst>
                  <a:ext uri="{FF2B5EF4-FFF2-40B4-BE49-F238E27FC236}">
                    <a16:creationId xmlns:a16="http://schemas.microsoft.com/office/drawing/2014/main" id="{FFC86EA5-ED73-2C16-F4D0-0CC46331D65D}"/>
                  </a:ext>
                </a:extLst>
              </p:cNvPr>
              <p:cNvSpPr>
                <a:spLocks/>
              </p:cNvSpPr>
              <p:nvPr/>
            </p:nvSpPr>
            <p:spPr bwMode="auto">
              <a:xfrm>
                <a:off x="-1139825" y="4587876"/>
                <a:ext cx="222250" cy="219075"/>
              </a:xfrm>
              <a:custGeom>
                <a:avLst/>
                <a:gdLst>
                  <a:gd name="T0" fmla="*/ 27 w 59"/>
                  <a:gd name="T1" fmla="*/ 0 h 58"/>
                  <a:gd name="T2" fmla="*/ 58 w 59"/>
                  <a:gd name="T3" fmla="*/ 27 h 58"/>
                  <a:gd name="T4" fmla="*/ 30 w 59"/>
                  <a:gd name="T5" fmla="*/ 57 h 58"/>
                  <a:gd name="T6" fmla="*/ 2 w 59"/>
                  <a:gd name="T7" fmla="*/ 32 h 58"/>
                  <a:gd name="T8" fmla="*/ 27 w 59"/>
                  <a:gd name="T9" fmla="*/ 0 h 58"/>
                </a:gdLst>
                <a:ahLst/>
                <a:cxnLst>
                  <a:cxn ang="0">
                    <a:pos x="T0" y="T1"/>
                  </a:cxn>
                  <a:cxn ang="0">
                    <a:pos x="T2" y="T3"/>
                  </a:cxn>
                  <a:cxn ang="0">
                    <a:pos x="T4" y="T5"/>
                  </a:cxn>
                  <a:cxn ang="0">
                    <a:pos x="T6" y="T7"/>
                  </a:cxn>
                  <a:cxn ang="0">
                    <a:pos x="T8" y="T9"/>
                  </a:cxn>
                </a:cxnLst>
                <a:rect l="0" t="0" r="r" b="b"/>
                <a:pathLst>
                  <a:path w="59" h="58">
                    <a:moveTo>
                      <a:pt x="27" y="0"/>
                    </a:moveTo>
                    <a:cubicBezTo>
                      <a:pt x="45" y="1"/>
                      <a:pt x="57" y="9"/>
                      <a:pt x="58" y="27"/>
                    </a:cubicBezTo>
                    <a:cubicBezTo>
                      <a:pt x="59" y="45"/>
                      <a:pt x="48" y="56"/>
                      <a:pt x="30" y="57"/>
                    </a:cubicBezTo>
                    <a:cubicBezTo>
                      <a:pt x="13" y="58"/>
                      <a:pt x="4" y="47"/>
                      <a:pt x="2" y="32"/>
                    </a:cubicBezTo>
                    <a:cubicBezTo>
                      <a:pt x="0" y="14"/>
                      <a:pt x="9" y="3"/>
                      <a:pt x="27"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8">
                <a:extLst>
                  <a:ext uri="{FF2B5EF4-FFF2-40B4-BE49-F238E27FC236}">
                    <a16:creationId xmlns:a16="http://schemas.microsoft.com/office/drawing/2014/main" id="{1A14A767-ACF2-BE23-7A70-F5D921F11DBE}"/>
                  </a:ext>
                </a:extLst>
              </p:cNvPr>
              <p:cNvSpPr>
                <a:spLocks/>
              </p:cNvSpPr>
              <p:nvPr/>
            </p:nvSpPr>
            <p:spPr bwMode="auto">
              <a:xfrm>
                <a:off x="-895350" y="4297363"/>
                <a:ext cx="219075" cy="222250"/>
              </a:xfrm>
              <a:custGeom>
                <a:avLst/>
                <a:gdLst>
                  <a:gd name="T0" fmla="*/ 58 w 58"/>
                  <a:gd name="T1" fmla="*/ 30 h 59"/>
                  <a:gd name="T2" fmla="*/ 27 w 58"/>
                  <a:gd name="T3" fmla="*/ 58 h 59"/>
                  <a:gd name="T4" fmla="*/ 2 w 58"/>
                  <a:gd name="T5" fmla="*/ 26 h 59"/>
                  <a:gd name="T6" fmla="*/ 29 w 58"/>
                  <a:gd name="T7" fmla="*/ 1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5" y="47"/>
                      <a:pt x="45" y="59"/>
                      <a:pt x="27" y="58"/>
                    </a:cubicBezTo>
                    <a:cubicBezTo>
                      <a:pt x="9" y="56"/>
                      <a:pt x="0" y="43"/>
                      <a:pt x="2" y="26"/>
                    </a:cubicBezTo>
                    <a:cubicBezTo>
                      <a:pt x="3" y="10"/>
                      <a:pt x="13" y="0"/>
                      <a:pt x="29" y="1"/>
                    </a:cubicBezTo>
                    <a:cubicBezTo>
                      <a:pt x="48" y="2"/>
                      <a:pt x="57" y="13"/>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9">
                <a:extLst>
                  <a:ext uri="{FF2B5EF4-FFF2-40B4-BE49-F238E27FC236}">
                    <a16:creationId xmlns:a16="http://schemas.microsoft.com/office/drawing/2014/main" id="{3B102D9F-074A-E31F-E953-FE28C18B9CF8}"/>
                  </a:ext>
                </a:extLst>
              </p:cNvPr>
              <p:cNvSpPr>
                <a:spLocks/>
              </p:cNvSpPr>
              <p:nvPr/>
            </p:nvSpPr>
            <p:spPr bwMode="auto">
              <a:xfrm>
                <a:off x="-720725" y="3960813"/>
                <a:ext cx="222250" cy="223838"/>
              </a:xfrm>
              <a:custGeom>
                <a:avLst/>
                <a:gdLst>
                  <a:gd name="T0" fmla="*/ 59 w 59"/>
                  <a:gd name="T1" fmla="*/ 30 h 59"/>
                  <a:gd name="T2" fmla="*/ 29 w 59"/>
                  <a:gd name="T3" fmla="*/ 58 h 59"/>
                  <a:gd name="T4" fmla="*/ 1 w 59"/>
                  <a:gd name="T5" fmla="*/ 32 h 59"/>
                  <a:gd name="T6" fmla="*/ 29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6" y="47"/>
                      <a:pt x="48" y="59"/>
                      <a:pt x="29" y="58"/>
                    </a:cubicBezTo>
                    <a:cubicBezTo>
                      <a:pt x="13" y="58"/>
                      <a:pt x="2" y="48"/>
                      <a:pt x="1" y="32"/>
                    </a:cubicBezTo>
                    <a:cubicBezTo>
                      <a:pt x="0" y="14"/>
                      <a:pt x="10" y="3"/>
                      <a:pt x="29" y="1"/>
                    </a:cubicBezTo>
                    <a:cubicBezTo>
                      <a:pt x="48" y="0"/>
                      <a:pt x="55"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0">
                <a:extLst>
                  <a:ext uri="{FF2B5EF4-FFF2-40B4-BE49-F238E27FC236}">
                    <a16:creationId xmlns:a16="http://schemas.microsoft.com/office/drawing/2014/main" id="{F6DFD741-3A03-DC52-EB58-60E33748BDB8}"/>
                  </a:ext>
                </a:extLst>
              </p:cNvPr>
              <p:cNvSpPr>
                <a:spLocks/>
              </p:cNvSpPr>
              <p:nvPr/>
            </p:nvSpPr>
            <p:spPr bwMode="auto">
              <a:xfrm>
                <a:off x="-808038" y="2492376"/>
                <a:ext cx="222250" cy="234950"/>
              </a:xfrm>
              <a:custGeom>
                <a:avLst/>
                <a:gdLst>
                  <a:gd name="T0" fmla="*/ 58 w 59"/>
                  <a:gd name="T1" fmla="*/ 35 h 62"/>
                  <a:gd name="T2" fmla="*/ 25 w 59"/>
                  <a:gd name="T3" fmla="*/ 58 h 62"/>
                  <a:gd name="T4" fmla="*/ 2 w 59"/>
                  <a:gd name="T5" fmla="*/ 28 h 62"/>
                  <a:gd name="T6" fmla="*/ 33 w 59"/>
                  <a:gd name="T7" fmla="*/ 2 h 62"/>
                  <a:gd name="T8" fmla="*/ 58 w 59"/>
                  <a:gd name="T9" fmla="*/ 35 h 62"/>
                </a:gdLst>
                <a:ahLst/>
                <a:cxnLst>
                  <a:cxn ang="0">
                    <a:pos x="T0" y="T1"/>
                  </a:cxn>
                  <a:cxn ang="0">
                    <a:pos x="T2" y="T3"/>
                  </a:cxn>
                  <a:cxn ang="0">
                    <a:pos x="T4" y="T5"/>
                  </a:cxn>
                  <a:cxn ang="0">
                    <a:pos x="T6" y="T7"/>
                  </a:cxn>
                  <a:cxn ang="0">
                    <a:pos x="T8" y="T9"/>
                  </a:cxn>
                </a:cxnLst>
                <a:rect l="0" t="0" r="r" b="b"/>
                <a:pathLst>
                  <a:path w="59" h="62">
                    <a:moveTo>
                      <a:pt x="58" y="35"/>
                    </a:moveTo>
                    <a:cubicBezTo>
                      <a:pt x="54" y="51"/>
                      <a:pt x="44" y="62"/>
                      <a:pt x="25" y="58"/>
                    </a:cubicBezTo>
                    <a:cubicBezTo>
                      <a:pt x="10" y="55"/>
                      <a:pt x="0" y="44"/>
                      <a:pt x="2" y="28"/>
                    </a:cubicBezTo>
                    <a:cubicBezTo>
                      <a:pt x="4" y="11"/>
                      <a:pt x="15" y="0"/>
                      <a:pt x="33" y="2"/>
                    </a:cubicBezTo>
                    <a:cubicBezTo>
                      <a:pt x="51" y="4"/>
                      <a:pt x="59" y="16"/>
                      <a:pt x="58" y="35"/>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1">
                <a:extLst>
                  <a:ext uri="{FF2B5EF4-FFF2-40B4-BE49-F238E27FC236}">
                    <a16:creationId xmlns:a16="http://schemas.microsoft.com/office/drawing/2014/main" id="{9BE20D5E-7E72-35C6-1402-35EFABF8C1BC}"/>
                  </a:ext>
                </a:extLst>
              </p:cNvPr>
              <p:cNvSpPr>
                <a:spLocks/>
              </p:cNvSpPr>
              <p:nvPr/>
            </p:nvSpPr>
            <p:spPr bwMode="auto">
              <a:xfrm>
                <a:off x="-1016000" y="2182813"/>
                <a:ext cx="215900" cy="219075"/>
              </a:xfrm>
              <a:custGeom>
                <a:avLst/>
                <a:gdLst>
                  <a:gd name="T0" fmla="*/ 29 w 57"/>
                  <a:gd name="T1" fmla="*/ 58 h 58"/>
                  <a:gd name="T2" fmla="*/ 1 w 57"/>
                  <a:gd name="T3" fmla="*/ 28 h 58"/>
                  <a:gd name="T4" fmla="*/ 32 w 57"/>
                  <a:gd name="T5" fmla="*/ 1 h 58"/>
                  <a:gd name="T6" fmla="*/ 57 w 57"/>
                  <a:gd name="T7" fmla="*/ 29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cubicBezTo>
                      <a:pt x="10" y="56"/>
                      <a:pt x="0" y="45"/>
                      <a:pt x="1" y="28"/>
                    </a:cubicBezTo>
                    <a:cubicBezTo>
                      <a:pt x="2" y="11"/>
                      <a:pt x="14" y="0"/>
                      <a:pt x="32" y="1"/>
                    </a:cubicBezTo>
                    <a:cubicBezTo>
                      <a:pt x="48" y="3"/>
                      <a:pt x="57" y="14"/>
                      <a:pt x="57" y="29"/>
                    </a:cubicBezTo>
                    <a:cubicBezTo>
                      <a:pt x="57" y="47"/>
                      <a:pt x="47" y="57"/>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2">
                <a:extLst>
                  <a:ext uri="{FF2B5EF4-FFF2-40B4-BE49-F238E27FC236}">
                    <a16:creationId xmlns:a16="http://schemas.microsoft.com/office/drawing/2014/main" id="{C718A097-7A73-03F6-A1AB-4E92548CE5B1}"/>
                  </a:ext>
                </a:extLst>
              </p:cNvPr>
              <p:cNvSpPr>
                <a:spLocks/>
              </p:cNvSpPr>
              <p:nvPr/>
            </p:nvSpPr>
            <p:spPr bwMode="auto">
              <a:xfrm>
                <a:off x="-4083050" y="3232151"/>
                <a:ext cx="219075" cy="219075"/>
              </a:xfrm>
              <a:custGeom>
                <a:avLst/>
                <a:gdLst>
                  <a:gd name="T0" fmla="*/ 29 w 58"/>
                  <a:gd name="T1" fmla="*/ 58 h 58"/>
                  <a:gd name="T2" fmla="*/ 1 w 58"/>
                  <a:gd name="T3" fmla="*/ 28 h 58"/>
                  <a:gd name="T4" fmla="*/ 27 w 58"/>
                  <a:gd name="T5" fmla="*/ 1 h 58"/>
                  <a:gd name="T6" fmla="*/ 58 w 58"/>
                  <a:gd name="T7" fmla="*/ 28 h 58"/>
                  <a:gd name="T8" fmla="*/ 29 w 58"/>
                  <a:gd name="T9" fmla="*/ 58 h 58"/>
                </a:gdLst>
                <a:ahLst/>
                <a:cxnLst>
                  <a:cxn ang="0">
                    <a:pos x="T0" y="T1"/>
                  </a:cxn>
                  <a:cxn ang="0">
                    <a:pos x="T2" y="T3"/>
                  </a:cxn>
                  <a:cxn ang="0">
                    <a:pos x="T4" y="T5"/>
                  </a:cxn>
                  <a:cxn ang="0">
                    <a:pos x="T6" y="T7"/>
                  </a:cxn>
                  <a:cxn ang="0">
                    <a:pos x="T8" y="T9"/>
                  </a:cxn>
                </a:cxnLst>
                <a:rect l="0" t="0" r="r" b="b"/>
                <a:pathLst>
                  <a:path w="58" h="58">
                    <a:moveTo>
                      <a:pt x="29" y="58"/>
                    </a:moveTo>
                    <a:cubicBezTo>
                      <a:pt x="12" y="56"/>
                      <a:pt x="0" y="46"/>
                      <a:pt x="1" y="28"/>
                    </a:cubicBezTo>
                    <a:cubicBezTo>
                      <a:pt x="1" y="13"/>
                      <a:pt x="11" y="2"/>
                      <a:pt x="27" y="1"/>
                    </a:cubicBezTo>
                    <a:cubicBezTo>
                      <a:pt x="45" y="0"/>
                      <a:pt x="57" y="10"/>
                      <a:pt x="58" y="28"/>
                    </a:cubicBezTo>
                    <a:cubicBezTo>
                      <a:pt x="58" y="46"/>
                      <a:pt x="47" y="55"/>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3">
                <a:extLst>
                  <a:ext uri="{FF2B5EF4-FFF2-40B4-BE49-F238E27FC236}">
                    <a16:creationId xmlns:a16="http://schemas.microsoft.com/office/drawing/2014/main" id="{8BC38843-F739-1B86-331E-CEF4A6227FE7}"/>
                  </a:ext>
                </a:extLst>
              </p:cNvPr>
              <p:cNvSpPr>
                <a:spLocks/>
              </p:cNvSpPr>
              <p:nvPr/>
            </p:nvSpPr>
            <p:spPr bwMode="auto">
              <a:xfrm>
                <a:off x="-2528888" y="5059363"/>
                <a:ext cx="222250" cy="223838"/>
              </a:xfrm>
              <a:custGeom>
                <a:avLst/>
                <a:gdLst>
                  <a:gd name="T0" fmla="*/ 59 w 59"/>
                  <a:gd name="T1" fmla="*/ 30 h 59"/>
                  <a:gd name="T2" fmla="*/ 27 w 59"/>
                  <a:gd name="T3" fmla="*/ 57 h 59"/>
                  <a:gd name="T4" fmla="*/ 2 w 59"/>
                  <a:gd name="T5" fmla="*/ 25 h 59"/>
                  <a:gd name="T6" fmla="*/ 30 w 59"/>
                  <a:gd name="T7" fmla="*/ 0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7"/>
                      <a:pt x="46" y="59"/>
                      <a:pt x="27" y="57"/>
                    </a:cubicBezTo>
                    <a:cubicBezTo>
                      <a:pt x="9" y="55"/>
                      <a:pt x="0" y="43"/>
                      <a:pt x="2" y="25"/>
                    </a:cubicBezTo>
                    <a:cubicBezTo>
                      <a:pt x="3" y="9"/>
                      <a:pt x="15" y="0"/>
                      <a:pt x="30" y="0"/>
                    </a:cubicBezTo>
                    <a:cubicBezTo>
                      <a:pt x="48" y="1"/>
                      <a:pt x="58" y="12"/>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4">
                <a:extLst>
                  <a:ext uri="{FF2B5EF4-FFF2-40B4-BE49-F238E27FC236}">
                    <a16:creationId xmlns:a16="http://schemas.microsoft.com/office/drawing/2014/main" id="{CAFC122E-68CC-DB90-3FFB-82A8548ED297}"/>
                  </a:ext>
                </a:extLst>
              </p:cNvPr>
              <p:cNvSpPr>
                <a:spLocks/>
              </p:cNvSpPr>
              <p:nvPr/>
            </p:nvSpPr>
            <p:spPr bwMode="auto">
              <a:xfrm>
                <a:off x="-4057650" y="3606801"/>
                <a:ext cx="215900" cy="219075"/>
              </a:xfrm>
              <a:custGeom>
                <a:avLst/>
                <a:gdLst>
                  <a:gd name="T0" fmla="*/ 57 w 57"/>
                  <a:gd name="T1" fmla="*/ 28 h 58"/>
                  <a:gd name="T2" fmla="*/ 29 w 57"/>
                  <a:gd name="T3" fmla="*/ 58 h 58"/>
                  <a:gd name="T4" fmla="*/ 0 w 57"/>
                  <a:gd name="T5" fmla="*/ 29 h 58"/>
                  <a:gd name="T6" fmla="*/ 25 w 57"/>
                  <a:gd name="T7" fmla="*/ 1 h 58"/>
                  <a:gd name="T8" fmla="*/ 57 w 57"/>
                  <a:gd name="T9" fmla="*/ 28 h 58"/>
                </a:gdLst>
                <a:ahLst/>
                <a:cxnLst>
                  <a:cxn ang="0">
                    <a:pos x="T0" y="T1"/>
                  </a:cxn>
                  <a:cxn ang="0">
                    <a:pos x="T2" y="T3"/>
                  </a:cxn>
                  <a:cxn ang="0">
                    <a:pos x="T4" y="T5"/>
                  </a:cxn>
                  <a:cxn ang="0">
                    <a:pos x="T6" y="T7"/>
                  </a:cxn>
                  <a:cxn ang="0">
                    <a:pos x="T8" y="T9"/>
                  </a:cxn>
                </a:cxnLst>
                <a:rect l="0" t="0" r="r" b="b"/>
                <a:pathLst>
                  <a:path w="57" h="58">
                    <a:moveTo>
                      <a:pt x="57" y="28"/>
                    </a:moveTo>
                    <a:cubicBezTo>
                      <a:pt x="55" y="45"/>
                      <a:pt x="47" y="58"/>
                      <a:pt x="29" y="58"/>
                    </a:cubicBezTo>
                    <a:cubicBezTo>
                      <a:pt x="10" y="58"/>
                      <a:pt x="0" y="47"/>
                      <a:pt x="0" y="29"/>
                    </a:cubicBezTo>
                    <a:cubicBezTo>
                      <a:pt x="0" y="13"/>
                      <a:pt x="10" y="3"/>
                      <a:pt x="25" y="1"/>
                    </a:cubicBezTo>
                    <a:cubicBezTo>
                      <a:pt x="43" y="0"/>
                      <a:pt x="53" y="11"/>
                      <a:pt x="57"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25">
                <a:extLst>
                  <a:ext uri="{FF2B5EF4-FFF2-40B4-BE49-F238E27FC236}">
                    <a16:creationId xmlns:a16="http://schemas.microsoft.com/office/drawing/2014/main" id="{53545D81-4C6B-2D5E-D17A-71100AE39FC1}"/>
                  </a:ext>
                </a:extLst>
              </p:cNvPr>
              <p:cNvSpPr>
                <a:spLocks/>
              </p:cNvSpPr>
              <p:nvPr/>
            </p:nvSpPr>
            <p:spPr bwMode="auto">
              <a:xfrm>
                <a:off x="-4027488" y="2862263"/>
                <a:ext cx="219075" cy="215900"/>
              </a:xfrm>
              <a:custGeom>
                <a:avLst/>
                <a:gdLst>
                  <a:gd name="T0" fmla="*/ 29 w 58"/>
                  <a:gd name="T1" fmla="*/ 0 h 57"/>
                  <a:gd name="T2" fmla="*/ 58 w 58"/>
                  <a:gd name="T3" fmla="*/ 28 h 57"/>
                  <a:gd name="T4" fmla="*/ 33 w 58"/>
                  <a:gd name="T5" fmla="*/ 56 h 57"/>
                  <a:gd name="T6" fmla="*/ 2 w 58"/>
                  <a:gd name="T7" fmla="*/ 31 h 57"/>
                  <a:gd name="T8" fmla="*/ 29 w 58"/>
                  <a:gd name="T9" fmla="*/ 0 h 57"/>
                </a:gdLst>
                <a:ahLst/>
                <a:cxnLst>
                  <a:cxn ang="0">
                    <a:pos x="T0" y="T1"/>
                  </a:cxn>
                  <a:cxn ang="0">
                    <a:pos x="T2" y="T3"/>
                  </a:cxn>
                  <a:cxn ang="0">
                    <a:pos x="T4" y="T5"/>
                  </a:cxn>
                  <a:cxn ang="0">
                    <a:pos x="T6" y="T7"/>
                  </a:cxn>
                  <a:cxn ang="0">
                    <a:pos x="T8" y="T9"/>
                  </a:cxn>
                </a:cxnLst>
                <a:rect l="0" t="0" r="r" b="b"/>
                <a:pathLst>
                  <a:path w="58" h="57">
                    <a:moveTo>
                      <a:pt x="29" y="0"/>
                    </a:moveTo>
                    <a:cubicBezTo>
                      <a:pt x="47" y="1"/>
                      <a:pt x="58" y="10"/>
                      <a:pt x="58" y="28"/>
                    </a:cubicBezTo>
                    <a:cubicBezTo>
                      <a:pt x="58" y="43"/>
                      <a:pt x="50" y="55"/>
                      <a:pt x="33" y="56"/>
                    </a:cubicBezTo>
                    <a:cubicBezTo>
                      <a:pt x="16" y="57"/>
                      <a:pt x="4" y="49"/>
                      <a:pt x="2" y="31"/>
                    </a:cubicBezTo>
                    <a:cubicBezTo>
                      <a:pt x="0" y="12"/>
                      <a:pt x="11"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6">
                <a:extLst>
                  <a:ext uri="{FF2B5EF4-FFF2-40B4-BE49-F238E27FC236}">
                    <a16:creationId xmlns:a16="http://schemas.microsoft.com/office/drawing/2014/main" id="{07329A18-D1E4-766E-5164-00CAB319F152}"/>
                  </a:ext>
                </a:extLst>
              </p:cNvPr>
              <p:cNvSpPr>
                <a:spLocks/>
              </p:cNvSpPr>
              <p:nvPr/>
            </p:nvSpPr>
            <p:spPr bwMode="auto">
              <a:xfrm>
                <a:off x="-1287463" y="1930401"/>
                <a:ext cx="219075" cy="219075"/>
              </a:xfrm>
              <a:custGeom>
                <a:avLst/>
                <a:gdLst>
                  <a:gd name="T0" fmla="*/ 58 w 58"/>
                  <a:gd name="T1" fmla="*/ 28 h 58"/>
                  <a:gd name="T2" fmla="*/ 25 w 58"/>
                  <a:gd name="T3" fmla="*/ 56 h 58"/>
                  <a:gd name="T4" fmla="*/ 0 w 58"/>
                  <a:gd name="T5" fmla="*/ 28 h 58"/>
                  <a:gd name="T6" fmla="*/ 29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3" y="47"/>
                      <a:pt x="44" y="58"/>
                      <a:pt x="25" y="56"/>
                    </a:cubicBezTo>
                    <a:cubicBezTo>
                      <a:pt x="10" y="55"/>
                      <a:pt x="0" y="45"/>
                      <a:pt x="0" y="28"/>
                    </a:cubicBezTo>
                    <a:cubicBezTo>
                      <a:pt x="0" y="11"/>
                      <a:pt x="11" y="0"/>
                      <a:pt x="29" y="0"/>
                    </a:cubicBezTo>
                    <a:cubicBezTo>
                      <a:pt x="48" y="0"/>
                      <a:pt x="54"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7">
                <a:extLst>
                  <a:ext uri="{FF2B5EF4-FFF2-40B4-BE49-F238E27FC236}">
                    <a16:creationId xmlns:a16="http://schemas.microsoft.com/office/drawing/2014/main" id="{46F650E6-1BD0-39F3-B2D7-FDEEEDCB2807}"/>
                  </a:ext>
                </a:extLst>
              </p:cNvPr>
              <p:cNvSpPr>
                <a:spLocks/>
              </p:cNvSpPr>
              <p:nvPr/>
            </p:nvSpPr>
            <p:spPr bwMode="auto">
              <a:xfrm>
                <a:off x="-2709863" y="1612901"/>
                <a:ext cx="215900" cy="219075"/>
              </a:xfrm>
              <a:custGeom>
                <a:avLst/>
                <a:gdLst>
                  <a:gd name="T0" fmla="*/ 27 w 57"/>
                  <a:gd name="T1" fmla="*/ 58 h 58"/>
                  <a:gd name="T2" fmla="*/ 0 w 57"/>
                  <a:gd name="T3" fmla="*/ 27 h 58"/>
                  <a:gd name="T4" fmla="*/ 27 w 57"/>
                  <a:gd name="T5" fmla="*/ 1 h 58"/>
                  <a:gd name="T6" fmla="*/ 57 w 57"/>
                  <a:gd name="T7" fmla="*/ 29 h 58"/>
                  <a:gd name="T8" fmla="*/ 27 w 57"/>
                  <a:gd name="T9" fmla="*/ 58 h 58"/>
                </a:gdLst>
                <a:ahLst/>
                <a:cxnLst>
                  <a:cxn ang="0">
                    <a:pos x="T0" y="T1"/>
                  </a:cxn>
                  <a:cxn ang="0">
                    <a:pos x="T2" y="T3"/>
                  </a:cxn>
                  <a:cxn ang="0">
                    <a:pos x="T4" y="T5"/>
                  </a:cxn>
                  <a:cxn ang="0">
                    <a:pos x="T6" y="T7"/>
                  </a:cxn>
                  <a:cxn ang="0">
                    <a:pos x="T8" y="T9"/>
                  </a:cxn>
                </a:cxnLst>
                <a:rect l="0" t="0" r="r" b="b"/>
                <a:pathLst>
                  <a:path w="57" h="58">
                    <a:moveTo>
                      <a:pt x="27" y="58"/>
                    </a:moveTo>
                    <a:cubicBezTo>
                      <a:pt x="9" y="56"/>
                      <a:pt x="0" y="45"/>
                      <a:pt x="0" y="27"/>
                    </a:cubicBezTo>
                    <a:cubicBezTo>
                      <a:pt x="1" y="10"/>
                      <a:pt x="11" y="1"/>
                      <a:pt x="27" y="1"/>
                    </a:cubicBezTo>
                    <a:cubicBezTo>
                      <a:pt x="45" y="0"/>
                      <a:pt x="57" y="10"/>
                      <a:pt x="57" y="29"/>
                    </a:cubicBezTo>
                    <a:cubicBezTo>
                      <a:pt x="57" y="46"/>
                      <a:pt x="45" y="56"/>
                      <a:pt x="27"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8">
                <a:extLst>
                  <a:ext uri="{FF2B5EF4-FFF2-40B4-BE49-F238E27FC236}">
                    <a16:creationId xmlns:a16="http://schemas.microsoft.com/office/drawing/2014/main" id="{B6337C35-3CD7-F4AE-AED6-3EEDDCFEECE3}"/>
                  </a:ext>
                </a:extLst>
              </p:cNvPr>
              <p:cNvSpPr>
                <a:spLocks/>
              </p:cNvSpPr>
              <p:nvPr/>
            </p:nvSpPr>
            <p:spPr bwMode="auto">
              <a:xfrm>
                <a:off x="-611188" y="3225801"/>
                <a:ext cx="222250" cy="219075"/>
              </a:xfrm>
              <a:custGeom>
                <a:avLst/>
                <a:gdLst>
                  <a:gd name="T0" fmla="*/ 29 w 59"/>
                  <a:gd name="T1" fmla="*/ 0 h 58"/>
                  <a:gd name="T2" fmla="*/ 58 w 59"/>
                  <a:gd name="T3" fmla="*/ 29 h 58"/>
                  <a:gd name="T4" fmla="*/ 28 w 59"/>
                  <a:gd name="T5" fmla="*/ 57 h 58"/>
                  <a:gd name="T6" fmla="*/ 1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3"/>
                      <a:pt x="59" y="11"/>
                      <a:pt x="58" y="29"/>
                    </a:cubicBezTo>
                    <a:cubicBezTo>
                      <a:pt x="57" y="47"/>
                      <a:pt x="47" y="58"/>
                      <a:pt x="28" y="57"/>
                    </a:cubicBezTo>
                    <a:cubicBezTo>
                      <a:pt x="12" y="57"/>
                      <a:pt x="2" y="46"/>
                      <a:pt x="1" y="31"/>
                    </a:cubicBezTo>
                    <a:cubicBezTo>
                      <a:pt x="0" y="13"/>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29">
                <a:extLst>
                  <a:ext uri="{FF2B5EF4-FFF2-40B4-BE49-F238E27FC236}">
                    <a16:creationId xmlns:a16="http://schemas.microsoft.com/office/drawing/2014/main" id="{B8691370-C303-DECC-98AA-CB14C61DA36B}"/>
                  </a:ext>
                </a:extLst>
              </p:cNvPr>
              <p:cNvSpPr>
                <a:spLocks/>
              </p:cNvSpPr>
              <p:nvPr/>
            </p:nvSpPr>
            <p:spPr bwMode="auto">
              <a:xfrm>
                <a:off x="-3800475" y="4283076"/>
                <a:ext cx="249237" cy="252413"/>
              </a:xfrm>
              <a:custGeom>
                <a:avLst/>
                <a:gdLst>
                  <a:gd name="T0" fmla="*/ 7 w 66"/>
                  <a:gd name="T1" fmla="*/ 46 h 67"/>
                  <a:gd name="T2" fmla="*/ 20 w 66"/>
                  <a:gd name="T3" fmla="*/ 7 h 67"/>
                  <a:gd name="T4" fmla="*/ 56 w 66"/>
                  <a:gd name="T5" fmla="*/ 18 h 67"/>
                  <a:gd name="T6" fmla="*/ 47 w 66"/>
                  <a:gd name="T7" fmla="*/ 58 h 67"/>
                  <a:gd name="T8" fmla="*/ 7 w 66"/>
                  <a:gd name="T9" fmla="*/ 46 h 67"/>
                </a:gdLst>
                <a:ahLst/>
                <a:cxnLst>
                  <a:cxn ang="0">
                    <a:pos x="T0" y="T1"/>
                  </a:cxn>
                  <a:cxn ang="0">
                    <a:pos x="T2" y="T3"/>
                  </a:cxn>
                  <a:cxn ang="0">
                    <a:pos x="T4" y="T5"/>
                  </a:cxn>
                  <a:cxn ang="0">
                    <a:pos x="T6" y="T7"/>
                  </a:cxn>
                  <a:cxn ang="0">
                    <a:pos x="T8" y="T9"/>
                  </a:cxn>
                </a:cxnLst>
                <a:rect l="0" t="0" r="r" b="b"/>
                <a:pathLst>
                  <a:path w="66" h="67">
                    <a:moveTo>
                      <a:pt x="7" y="46"/>
                    </a:moveTo>
                    <a:cubicBezTo>
                      <a:pt x="0" y="29"/>
                      <a:pt x="5" y="15"/>
                      <a:pt x="20" y="7"/>
                    </a:cubicBezTo>
                    <a:cubicBezTo>
                      <a:pt x="34" y="0"/>
                      <a:pt x="48" y="4"/>
                      <a:pt x="56" y="18"/>
                    </a:cubicBezTo>
                    <a:cubicBezTo>
                      <a:pt x="66" y="34"/>
                      <a:pt x="63" y="49"/>
                      <a:pt x="47" y="58"/>
                    </a:cubicBezTo>
                    <a:cubicBezTo>
                      <a:pt x="31" y="67"/>
                      <a:pt x="17" y="60"/>
                      <a:pt x="7" y="46"/>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0">
                <a:extLst>
                  <a:ext uri="{FF2B5EF4-FFF2-40B4-BE49-F238E27FC236}">
                    <a16:creationId xmlns:a16="http://schemas.microsoft.com/office/drawing/2014/main" id="{D71657B5-E173-2092-E26D-D4C7A274F23F}"/>
                  </a:ext>
                </a:extLst>
              </p:cNvPr>
              <p:cNvSpPr>
                <a:spLocks/>
              </p:cNvSpPr>
              <p:nvPr/>
            </p:nvSpPr>
            <p:spPr bwMode="auto">
              <a:xfrm>
                <a:off x="-3562350" y="4573588"/>
                <a:ext cx="252412" cy="249238"/>
              </a:xfrm>
              <a:custGeom>
                <a:avLst/>
                <a:gdLst>
                  <a:gd name="T0" fmla="*/ 46 w 67"/>
                  <a:gd name="T1" fmla="*/ 59 h 66"/>
                  <a:gd name="T2" fmla="*/ 7 w 67"/>
                  <a:gd name="T3" fmla="*/ 46 h 66"/>
                  <a:gd name="T4" fmla="*/ 18 w 67"/>
                  <a:gd name="T5" fmla="*/ 10 h 66"/>
                  <a:gd name="T6" fmla="*/ 57 w 67"/>
                  <a:gd name="T7" fmla="*/ 19 h 66"/>
                  <a:gd name="T8" fmla="*/ 46 w 67"/>
                  <a:gd name="T9" fmla="*/ 59 h 66"/>
                </a:gdLst>
                <a:ahLst/>
                <a:cxnLst>
                  <a:cxn ang="0">
                    <a:pos x="T0" y="T1"/>
                  </a:cxn>
                  <a:cxn ang="0">
                    <a:pos x="T2" y="T3"/>
                  </a:cxn>
                  <a:cxn ang="0">
                    <a:pos x="T4" y="T5"/>
                  </a:cxn>
                  <a:cxn ang="0">
                    <a:pos x="T6" y="T7"/>
                  </a:cxn>
                  <a:cxn ang="0">
                    <a:pos x="T8" y="T9"/>
                  </a:cxn>
                </a:cxnLst>
                <a:rect l="0" t="0" r="r" b="b"/>
                <a:pathLst>
                  <a:path w="67" h="66">
                    <a:moveTo>
                      <a:pt x="46" y="59"/>
                    </a:moveTo>
                    <a:cubicBezTo>
                      <a:pt x="29" y="66"/>
                      <a:pt x="15" y="62"/>
                      <a:pt x="7" y="46"/>
                    </a:cubicBezTo>
                    <a:cubicBezTo>
                      <a:pt x="0" y="32"/>
                      <a:pt x="4" y="18"/>
                      <a:pt x="18" y="10"/>
                    </a:cubicBezTo>
                    <a:cubicBezTo>
                      <a:pt x="33" y="0"/>
                      <a:pt x="48" y="4"/>
                      <a:pt x="57" y="19"/>
                    </a:cubicBezTo>
                    <a:cubicBezTo>
                      <a:pt x="67" y="35"/>
                      <a:pt x="60" y="49"/>
                      <a:pt x="46"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1">
                <a:extLst>
                  <a:ext uri="{FF2B5EF4-FFF2-40B4-BE49-F238E27FC236}">
                    <a16:creationId xmlns:a16="http://schemas.microsoft.com/office/drawing/2014/main" id="{5015D8DB-0389-1E57-227B-6FAD9EA7EF97}"/>
                  </a:ext>
                </a:extLst>
              </p:cNvPr>
              <p:cNvSpPr>
                <a:spLocks/>
              </p:cNvSpPr>
              <p:nvPr/>
            </p:nvSpPr>
            <p:spPr bwMode="auto">
              <a:xfrm>
                <a:off x="-3271838" y="4810126"/>
                <a:ext cx="252412" cy="242888"/>
              </a:xfrm>
              <a:custGeom>
                <a:avLst/>
                <a:gdLst>
                  <a:gd name="T0" fmla="*/ 48 w 67"/>
                  <a:gd name="T1" fmla="*/ 58 h 64"/>
                  <a:gd name="T2" fmla="*/ 8 w 67"/>
                  <a:gd name="T3" fmla="*/ 44 h 64"/>
                  <a:gd name="T4" fmla="*/ 24 w 67"/>
                  <a:gd name="T5" fmla="*/ 7 h 64"/>
                  <a:gd name="T6" fmla="*/ 59 w 67"/>
                  <a:gd name="T7" fmla="*/ 20 h 64"/>
                  <a:gd name="T8" fmla="*/ 48 w 67"/>
                  <a:gd name="T9" fmla="*/ 58 h 64"/>
                </a:gdLst>
                <a:ahLst/>
                <a:cxnLst>
                  <a:cxn ang="0">
                    <a:pos x="T0" y="T1"/>
                  </a:cxn>
                  <a:cxn ang="0">
                    <a:pos x="T2" y="T3"/>
                  </a:cxn>
                  <a:cxn ang="0">
                    <a:pos x="T4" y="T5"/>
                  </a:cxn>
                  <a:cxn ang="0">
                    <a:pos x="T6" y="T7"/>
                  </a:cxn>
                  <a:cxn ang="0">
                    <a:pos x="T8" y="T9"/>
                  </a:cxn>
                </a:cxnLst>
                <a:rect l="0" t="0" r="r" b="b"/>
                <a:pathLst>
                  <a:path w="67" h="64">
                    <a:moveTo>
                      <a:pt x="48" y="58"/>
                    </a:moveTo>
                    <a:cubicBezTo>
                      <a:pt x="30" y="64"/>
                      <a:pt x="15" y="61"/>
                      <a:pt x="8" y="44"/>
                    </a:cubicBezTo>
                    <a:cubicBezTo>
                      <a:pt x="0" y="27"/>
                      <a:pt x="7" y="14"/>
                      <a:pt x="24" y="7"/>
                    </a:cubicBezTo>
                    <a:cubicBezTo>
                      <a:pt x="39" y="0"/>
                      <a:pt x="52" y="6"/>
                      <a:pt x="59" y="20"/>
                    </a:cubicBezTo>
                    <a:cubicBezTo>
                      <a:pt x="67" y="35"/>
                      <a:pt x="61" y="49"/>
                      <a:pt x="48"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32">
                <a:extLst>
                  <a:ext uri="{FF2B5EF4-FFF2-40B4-BE49-F238E27FC236}">
                    <a16:creationId xmlns:a16="http://schemas.microsoft.com/office/drawing/2014/main" id="{5C8C71EA-CF3D-3D5B-80B3-51BAC53CAF4E}"/>
                  </a:ext>
                </a:extLst>
              </p:cNvPr>
              <p:cNvSpPr>
                <a:spLocks/>
              </p:cNvSpPr>
              <p:nvPr/>
            </p:nvSpPr>
            <p:spPr bwMode="auto">
              <a:xfrm>
                <a:off x="-2932113" y="4973638"/>
                <a:ext cx="244475" cy="252413"/>
              </a:xfrm>
              <a:custGeom>
                <a:avLst/>
                <a:gdLst>
                  <a:gd name="T0" fmla="*/ 58 w 65"/>
                  <a:gd name="T1" fmla="*/ 19 h 67"/>
                  <a:gd name="T2" fmla="*/ 47 w 65"/>
                  <a:gd name="T3" fmla="*/ 58 h 67"/>
                  <a:gd name="T4" fmla="*/ 8 w 65"/>
                  <a:gd name="T5" fmla="*/ 47 h 67"/>
                  <a:gd name="T6" fmla="*/ 18 w 65"/>
                  <a:gd name="T7" fmla="*/ 10 h 67"/>
                  <a:gd name="T8" fmla="*/ 58 w 65"/>
                  <a:gd name="T9" fmla="*/ 19 h 67"/>
                </a:gdLst>
                <a:ahLst/>
                <a:cxnLst>
                  <a:cxn ang="0">
                    <a:pos x="T0" y="T1"/>
                  </a:cxn>
                  <a:cxn ang="0">
                    <a:pos x="T2" y="T3"/>
                  </a:cxn>
                  <a:cxn ang="0">
                    <a:pos x="T4" y="T5"/>
                  </a:cxn>
                  <a:cxn ang="0">
                    <a:pos x="T6" y="T7"/>
                  </a:cxn>
                  <a:cxn ang="0">
                    <a:pos x="T8" y="T9"/>
                  </a:cxn>
                </a:cxnLst>
                <a:rect l="0" t="0" r="r" b="b"/>
                <a:pathLst>
                  <a:path w="65" h="67">
                    <a:moveTo>
                      <a:pt x="58" y="19"/>
                    </a:moveTo>
                    <a:cubicBezTo>
                      <a:pt x="65" y="35"/>
                      <a:pt x="63" y="50"/>
                      <a:pt x="47" y="58"/>
                    </a:cubicBezTo>
                    <a:cubicBezTo>
                      <a:pt x="31" y="67"/>
                      <a:pt x="17" y="62"/>
                      <a:pt x="8" y="47"/>
                    </a:cubicBezTo>
                    <a:cubicBezTo>
                      <a:pt x="0" y="32"/>
                      <a:pt x="5" y="19"/>
                      <a:pt x="18" y="10"/>
                    </a:cubicBezTo>
                    <a:cubicBezTo>
                      <a:pt x="33" y="0"/>
                      <a:pt x="47" y="4"/>
                      <a:pt x="58" y="1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3">
                <a:extLst>
                  <a:ext uri="{FF2B5EF4-FFF2-40B4-BE49-F238E27FC236}">
                    <a16:creationId xmlns:a16="http://schemas.microsoft.com/office/drawing/2014/main" id="{723B3250-A49E-1518-17C5-46E5A88AF03A}"/>
                  </a:ext>
                </a:extLst>
              </p:cNvPr>
              <p:cNvSpPr>
                <a:spLocks/>
              </p:cNvSpPr>
              <p:nvPr/>
            </p:nvSpPr>
            <p:spPr bwMode="auto">
              <a:xfrm>
                <a:off x="-3970338" y="3946526"/>
                <a:ext cx="246062" cy="241300"/>
              </a:xfrm>
              <a:custGeom>
                <a:avLst/>
                <a:gdLst>
                  <a:gd name="T0" fmla="*/ 44 w 65"/>
                  <a:gd name="T1" fmla="*/ 59 h 64"/>
                  <a:gd name="T2" fmla="*/ 6 w 65"/>
                  <a:gd name="T3" fmla="*/ 43 h 64"/>
                  <a:gd name="T4" fmla="*/ 23 w 65"/>
                  <a:gd name="T5" fmla="*/ 6 h 64"/>
                  <a:gd name="T6" fmla="*/ 58 w 65"/>
                  <a:gd name="T7" fmla="*/ 20 h 64"/>
                  <a:gd name="T8" fmla="*/ 44 w 65"/>
                  <a:gd name="T9" fmla="*/ 59 h 64"/>
                </a:gdLst>
                <a:ahLst/>
                <a:cxnLst>
                  <a:cxn ang="0">
                    <a:pos x="T0" y="T1"/>
                  </a:cxn>
                  <a:cxn ang="0">
                    <a:pos x="T2" y="T3"/>
                  </a:cxn>
                  <a:cxn ang="0">
                    <a:pos x="T4" y="T5"/>
                  </a:cxn>
                  <a:cxn ang="0">
                    <a:pos x="T6" y="T7"/>
                  </a:cxn>
                  <a:cxn ang="0">
                    <a:pos x="T8" y="T9"/>
                  </a:cxn>
                </a:cxnLst>
                <a:rect l="0" t="0" r="r" b="b"/>
                <a:pathLst>
                  <a:path w="65" h="64">
                    <a:moveTo>
                      <a:pt x="44" y="59"/>
                    </a:moveTo>
                    <a:cubicBezTo>
                      <a:pt x="27" y="64"/>
                      <a:pt x="13" y="60"/>
                      <a:pt x="6" y="43"/>
                    </a:cubicBezTo>
                    <a:cubicBezTo>
                      <a:pt x="0" y="26"/>
                      <a:pt x="6" y="12"/>
                      <a:pt x="23" y="6"/>
                    </a:cubicBezTo>
                    <a:cubicBezTo>
                      <a:pt x="38" y="0"/>
                      <a:pt x="51" y="6"/>
                      <a:pt x="58" y="20"/>
                    </a:cubicBezTo>
                    <a:cubicBezTo>
                      <a:pt x="65" y="37"/>
                      <a:pt x="60" y="50"/>
                      <a:pt x="44"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D7F46235-B404-3E63-0944-B1B649B254B0}"/>
                </a:ext>
              </a:extLst>
            </p:cNvPr>
            <p:cNvGrpSpPr/>
            <p:nvPr/>
          </p:nvGrpSpPr>
          <p:grpSpPr>
            <a:xfrm>
              <a:off x="4809202" y="2980454"/>
              <a:ext cx="631930" cy="892462"/>
              <a:chOff x="3034723" y="4230351"/>
              <a:chExt cx="740542" cy="1045852"/>
            </a:xfrm>
          </p:grpSpPr>
          <p:grpSp>
            <p:nvGrpSpPr>
              <p:cNvPr id="60" name="Group 59">
                <a:extLst>
                  <a:ext uri="{FF2B5EF4-FFF2-40B4-BE49-F238E27FC236}">
                    <a16:creationId xmlns:a16="http://schemas.microsoft.com/office/drawing/2014/main" id="{04D44B9A-6538-4C43-E976-53B98E3F3732}"/>
                  </a:ext>
                </a:extLst>
              </p:cNvPr>
              <p:cNvGrpSpPr>
                <a:grpSpLocks noChangeAspect="1"/>
              </p:cNvGrpSpPr>
              <p:nvPr/>
            </p:nvGrpSpPr>
            <p:grpSpPr>
              <a:xfrm>
                <a:off x="3204788" y="4312366"/>
                <a:ext cx="485296" cy="963837"/>
                <a:chOff x="-6634351" y="5060258"/>
                <a:chExt cx="684213" cy="1358900"/>
              </a:xfrm>
              <a:solidFill>
                <a:srgbClr val="9D6B1B"/>
              </a:solidFill>
            </p:grpSpPr>
            <p:sp>
              <p:nvSpPr>
                <p:cNvPr id="61" name="Freeform 46">
                  <a:extLst>
                    <a:ext uri="{FF2B5EF4-FFF2-40B4-BE49-F238E27FC236}">
                      <a16:creationId xmlns:a16="http://schemas.microsoft.com/office/drawing/2014/main" id="{F3B9C870-93BD-E1FE-977E-A0685FFAEF98}"/>
                    </a:ext>
                  </a:extLst>
                </p:cNvPr>
                <p:cNvSpPr>
                  <a:spLocks/>
                </p:cNvSpPr>
                <p:nvPr/>
              </p:nvSpPr>
              <p:spPr bwMode="auto">
                <a:xfrm>
                  <a:off x="-6634351" y="5261870"/>
                  <a:ext cx="684213" cy="1157288"/>
                </a:xfrm>
                <a:custGeom>
                  <a:avLst/>
                  <a:gdLst>
                    <a:gd name="T0" fmla="*/ 102 w 206"/>
                    <a:gd name="T1" fmla="*/ 184 h 348"/>
                    <a:gd name="T2" fmla="*/ 100 w 206"/>
                    <a:gd name="T3" fmla="*/ 185 h 348"/>
                    <a:gd name="T4" fmla="*/ 63 w 206"/>
                    <a:gd name="T5" fmla="*/ 195 h 348"/>
                    <a:gd name="T6" fmla="*/ 60 w 206"/>
                    <a:gd name="T7" fmla="*/ 198 h 348"/>
                    <a:gd name="T8" fmla="*/ 42 w 206"/>
                    <a:gd name="T9" fmla="*/ 286 h 348"/>
                    <a:gd name="T10" fmla="*/ 18 w 206"/>
                    <a:gd name="T11" fmla="*/ 302 h 348"/>
                    <a:gd name="T12" fmla="*/ 2 w 206"/>
                    <a:gd name="T13" fmla="*/ 278 h 348"/>
                    <a:gd name="T14" fmla="*/ 23 w 206"/>
                    <a:gd name="T15" fmla="*/ 175 h 348"/>
                    <a:gd name="T16" fmla="*/ 37 w 206"/>
                    <a:gd name="T17" fmla="*/ 160 h 348"/>
                    <a:gd name="T18" fmla="*/ 84 w 206"/>
                    <a:gd name="T19" fmla="*/ 141 h 348"/>
                    <a:gd name="T20" fmla="*/ 86 w 206"/>
                    <a:gd name="T21" fmla="*/ 140 h 348"/>
                    <a:gd name="T22" fmla="*/ 85 w 206"/>
                    <a:gd name="T23" fmla="*/ 138 h 348"/>
                    <a:gd name="T24" fmla="*/ 73 w 206"/>
                    <a:gd name="T25" fmla="*/ 103 h 348"/>
                    <a:gd name="T26" fmla="*/ 70 w 206"/>
                    <a:gd name="T27" fmla="*/ 101 h 348"/>
                    <a:gd name="T28" fmla="*/ 25 w 206"/>
                    <a:gd name="T29" fmla="*/ 94 h 348"/>
                    <a:gd name="T30" fmla="*/ 13 w 206"/>
                    <a:gd name="T31" fmla="*/ 78 h 348"/>
                    <a:gd name="T32" fmla="*/ 26 w 206"/>
                    <a:gd name="T33" fmla="*/ 64 h 348"/>
                    <a:gd name="T34" fmla="*/ 42 w 206"/>
                    <a:gd name="T35" fmla="*/ 66 h 348"/>
                    <a:gd name="T36" fmla="*/ 60 w 206"/>
                    <a:gd name="T37" fmla="*/ 68 h 348"/>
                    <a:gd name="T38" fmla="*/ 61 w 206"/>
                    <a:gd name="T39" fmla="*/ 68 h 348"/>
                    <a:gd name="T40" fmla="*/ 60 w 206"/>
                    <a:gd name="T41" fmla="*/ 67 h 348"/>
                    <a:gd name="T42" fmla="*/ 53 w 206"/>
                    <a:gd name="T43" fmla="*/ 38 h 348"/>
                    <a:gd name="T44" fmla="*/ 52 w 206"/>
                    <a:gd name="T45" fmla="*/ 25 h 348"/>
                    <a:gd name="T46" fmla="*/ 66 w 206"/>
                    <a:gd name="T47" fmla="*/ 7 h 348"/>
                    <a:gd name="T48" fmla="*/ 90 w 206"/>
                    <a:gd name="T49" fmla="*/ 0 h 348"/>
                    <a:gd name="T50" fmla="*/ 154 w 206"/>
                    <a:gd name="T51" fmla="*/ 1 h 348"/>
                    <a:gd name="T52" fmla="*/ 163 w 206"/>
                    <a:gd name="T53" fmla="*/ 1 h 348"/>
                    <a:gd name="T54" fmla="*/ 175 w 206"/>
                    <a:gd name="T55" fmla="*/ 12 h 348"/>
                    <a:gd name="T56" fmla="*/ 200 w 206"/>
                    <a:gd name="T57" fmla="*/ 68 h 348"/>
                    <a:gd name="T58" fmla="*/ 205 w 206"/>
                    <a:gd name="T59" fmla="*/ 82 h 348"/>
                    <a:gd name="T60" fmla="*/ 194 w 206"/>
                    <a:gd name="T61" fmla="*/ 99 h 348"/>
                    <a:gd name="T62" fmla="*/ 175 w 206"/>
                    <a:gd name="T63" fmla="*/ 91 h 348"/>
                    <a:gd name="T64" fmla="*/ 164 w 206"/>
                    <a:gd name="T65" fmla="*/ 69 h 348"/>
                    <a:gd name="T66" fmla="*/ 150 w 206"/>
                    <a:gd name="T67" fmla="*/ 35 h 348"/>
                    <a:gd name="T68" fmla="*/ 147 w 206"/>
                    <a:gd name="T69" fmla="*/ 33 h 348"/>
                    <a:gd name="T70" fmla="*/ 128 w 206"/>
                    <a:gd name="T71" fmla="*/ 33 h 348"/>
                    <a:gd name="T72" fmla="*/ 129 w 206"/>
                    <a:gd name="T73" fmla="*/ 36 h 348"/>
                    <a:gd name="T74" fmla="*/ 161 w 206"/>
                    <a:gd name="T75" fmla="*/ 138 h 348"/>
                    <a:gd name="T76" fmla="*/ 159 w 206"/>
                    <a:gd name="T77" fmla="*/ 172 h 348"/>
                    <a:gd name="T78" fmla="*/ 132 w 206"/>
                    <a:gd name="T79" fmla="*/ 229 h 348"/>
                    <a:gd name="T80" fmla="*/ 131 w 206"/>
                    <a:gd name="T81" fmla="*/ 234 h 348"/>
                    <a:gd name="T82" fmla="*/ 150 w 206"/>
                    <a:gd name="T83" fmla="*/ 322 h 348"/>
                    <a:gd name="T84" fmla="*/ 135 w 206"/>
                    <a:gd name="T85" fmla="*/ 345 h 348"/>
                    <a:gd name="T86" fmla="*/ 110 w 206"/>
                    <a:gd name="T87" fmla="*/ 332 h 348"/>
                    <a:gd name="T88" fmla="*/ 101 w 206"/>
                    <a:gd name="T89" fmla="*/ 294 h 348"/>
                    <a:gd name="T90" fmla="*/ 87 w 206"/>
                    <a:gd name="T91" fmla="*/ 238 h 348"/>
                    <a:gd name="T92" fmla="*/ 88 w 206"/>
                    <a:gd name="T93" fmla="*/ 222 h 348"/>
                    <a:gd name="T94" fmla="*/ 101 w 206"/>
                    <a:gd name="T95" fmla="*/ 187 h 348"/>
                    <a:gd name="T96" fmla="*/ 102 w 206"/>
                    <a:gd name="T97" fmla="*/ 184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6" h="348">
                      <a:moveTo>
                        <a:pt x="102" y="184"/>
                      </a:moveTo>
                      <a:cubicBezTo>
                        <a:pt x="101" y="185"/>
                        <a:pt x="100" y="185"/>
                        <a:pt x="100" y="185"/>
                      </a:cubicBezTo>
                      <a:cubicBezTo>
                        <a:pt x="87" y="188"/>
                        <a:pt x="75" y="192"/>
                        <a:pt x="63" y="195"/>
                      </a:cubicBezTo>
                      <a:cubicBezTo>
                        <a:pt x="61" y="195"/>
                        <a:pt x="60" y="196"/>
                        <a:pt x="60" y="198"/>
                      </a:cubicBezTo>
                      <a:cubicBezTo>
                        <a:pt x="54" y="227"/>
                        <a:pt x="48" y="256"/>
                        <a:pt x="42" y="286"/>
                      </a:cubicBezTo>
                      <a:cubicBezTo>
                        <a:pt x="39" y="297"/>
                        <a:pt x="29" y="304"/>
                        <a:pt x="18" y="302"/>
                      </a:cubicBezTo>
                      <a:cubicBezTo>
                        <a:pt x="7" y="299"/>
                        <a:pt x="0" y="289"/>
                        <a:pt x="2" y="278"/>
                      </a:cubicBezTo>
                      <a:cubicBezTo>
                        <a:pt x="9" y="243"/>
                        <a:pt x="16" y="209"/>
                        <a:pt x="23" y="175"/>
                      </a:cubicBezTo>
                      <a:cubicBezTo>
                        <a:pt x="25" y="168"/>
                        <a:pt x="29" y="163"/>
                        <a:pt x="37" y="160"/>
                      </a:cubicBezTo>
                      <a:cubicBezTo>
                        <a:pt x="52" y="154"/>
                        <a:pt x="68" y="147"/>
                        <a:pt x="84" y="141"/>
                      </a:cubicBezTo>
                      <a:cubicBezTo>
                        <a:pt x="85" y="141"/>
                        <a:pt x="85" y="141"/>
                        <a:pt x="86" y="140"/>
                      </a:cubicBezTo>
                      <a:cubicBezTo>
                        <a:pt x="86" y="140"/>
                        <a:pt x="86" y="139"/>
                        <a:pt x="85" y="138"/>
                      </a:cubicBezTo>
                      <a:cubicBezTo>
                        <a:pt x="81" y="126"/>
                        <a:pt x="77" y="115"/>
                        <a:pt x="73" y="103"/>
                      </a:cubicBezTo>
                      <a:cubicBezTo>
                        <a:pt x="73" y="101"/>
                        <a:pt x="72" y="101"/>
                        <a:pt x="70" y="101"/>
                      </a:cubicBezTo>
                      <a:cubicBezTo>
                        <a:pt x="55" y="99"/>
                        <a:pt x="40" y="96"/>
                        <a:pt x="25" y="94"/>
                      </a:cubicBezTo>
                      <a:cubicBezTo>
                        <a:pt x="18" y="93"/>
                        <a:pt x="12" y="86"/>
                        <a:pt x="13" y="78"/>
                      </a:cubicBezTo>
                      <a:cubicBezTo>
                        <a:pt x="13" y="71"/>
                        <a:pt x="19" y="64"/>
                        <a:pt x="26" y="64"/>
                      </a:cubicBezTo>
                      <a:cubicBezTo>
                        <a:pt x="31" y="64"/>
                        <a:pt x="37" y="65"/>
                        <a:pt x="42" y="66"/>
                      </a:cubicBezTo>
                      <a:cubicBezTo>
                        <a:pt x="48" y="67"/>
                        <a:pt x="54" y="68"/>
                        <a:pt x="60" y="68"/>
                      </a:cubicBezTo>
                      <a:cubicBezTo>
                        <a:pt x="60" y="68"/>
                        <a:pt x="60" y="68"/>
                        <a:pt x="61" y="68"/>
                      </a:cubicBezTo>
                      <a:cubicBezTo>
                        <a:pt x="61" y="68"/>
                        <a:pt x="60" y="67"/>
                        <a:pt x="60" y="67"/>
                      </a:cubicBezTo>
                      <a:cubicBezTo>
                        <a:pt x="58" y="57"/>
                        <a:pt x="55" y="48"/>
                        <a:pt x="53" y="38"/>
                      </a:cubicBezTo>
                      <a:cubicBezTo>
                        <a:pt x="52" y="34"/>
                        <a:pt x="52" y="29"/>
                        <a:pt x="52" y="25"/>
                      </a:cubicBezTo>
                      <a:cubicBezTo>
                        <a:pt x="53" y="16"/>
                        <a:pt x="58" y="11"/>
                        <a:pt x="66" y="7"/>
                      </a:cubicBezTo>
                      <a:cubicBezTo>
                        <a:pt x="73" y="2"/>
                        <a:pt x="82" y="0"/>
                        <a:pt x="90" y="0"/>
                      </a:cubicBezTo>
                      <a:cubicBezTo>
                        <a:pt x="112" y="0"/>
                        <a:pt x="133" y="1"/>
                        <a:pt x="154" y="1"/>
                      </a:cubicBezTo>
                      <a:cubicBezTo>
                        <a:pt x="157" y="1"/>
                        <a:pt x="160" y="1"/>
                        <a:pt x="163" y="1"/>
                      </a:cubicBezTo>
                      <a:cubicBezTo>
                        <a:pt x="169" y="2"/>
                        <a:pt x="173" y="6"/>
                        <a:pt x="175" y="12"/>
                      </a:cubicBezTo>
                      <a:cubicBezTo>
                        <a:pt x="183" y="30"/>
                        <a:pt x="192" y="49"/>
                        <a:pt x="200" y="68"/>
                      </a:cubicBezTo>
                      <a:cubicBezTo>
                        <a:pt x="202" y="72"/>
                        <a:pt x="204" y="77"/>
                        <a:pt x="205" y="82"/>
                      </a:cubicBezTo>
                      <a:cubicBezTo>
                        <a:pt x="206" y="89"/>
                        <a:pt x="201" y="96"/>
                        <a:pt x="194" y="99"/>
                      </a:cubicBezTo>
                      <a:cubicBezTo>
                        <a:pt x="186" y="101"/>
                        <a:pt x="178" y="98"/>
                        <a:pt x="175" y="91"/>
                      </a:cubicBezTo>
                      <a:cubicBezTo>
                        <a:pt x="171" y="84"/>
                        <a:pt x="168" y="76"/>
                        <a:pt x="164" y="69"/>
                      </a:cubicBezTo>
                      <a:cubicBezTo>
                        <a:pt x="160" y="57"/>
                        <a:pt x="155" y="46"/>
                        <a:pt x="150" y="35"/>
                      </a:cubicBezTo>
                      <a:cubicBezTo>
                        <a:pt x="149" y="34"/>
                        <a:pt x="149" y="33"/>
                        <a:pt x="147" y="33"/>
                      </a:cubicBezTo>
                      <a:cubicBezTo>
                        <a:pt x="141" y="33"/>
                        <a:pt x="135" y="33"/>
                        <a:pt x="128" y="33"/>
                      </a:cubicBezTo>
                      <a:cubicBezTo>
                        <a:pt x="129" y="34"/>
                        <a:pt x="129" y="35"/>
                        <a:pt x="129" y="36"/>
                      </a:cubicBezTo>
                      <a:cubicBezTo>
                        <a:pt x="140" y="70"/>
                        <a:pt x="150" y="104"/>
                        <a:pt x="161" y="138"/>
                      </a:cubicBezTo>
                      <a:cubicBezTo>
                        <a:pt x="165" y="149"/>
                        <a:pt x="164" y="161"/>
                        <a:pt x="159" y="172"/>
                      </a:cubicBezTo>
                      <a:cubicBezTo>
                        <a:pt x="150" y="191"/>
                        <a:pt x="141" y="210"/>
                        <a:pt x="132" y="229"/>
                      </a:cubicBezTo>
                      <a:cubicBezTo>
                        <a:pt x="131" y="230"/>
                        <a:pt x="131" y="232"/>
                        <a:pt x="131" y="234"/>
                      </a:cubicBezTo>
                      <a:cubicBezTo>
                        <a:pt x="137" y="263"/>
                        <a:pt x="144" y="293"/>
                        <a:pt x="150" y="322"/>
                      </a:cubicBezTo>
                      <a:cubicBezTo>
                        <a:pt x="152" y="332"/>
                        <a:pt x="145" y="343"/>
                        <a:pt x="135" y="345"/>
                      </a:cubicBezTo>
                      <a:cubicBezTo>
                        <a:pt x="124" y="348"/>
                        <a:pt x="113" y="342"/>
                        <a:pt x="110" y="332"/>
                      </a:cubicBezTo>
                      <a:cubicBezTo>
                        <a:pt x="107" y="319"/>
                        <a:pt x="104" y="306"/>
                        <a:pt x="101" y="294"/>
                      </a:cubicBezTo>
                      <a:cubicBezTo>
                        <a:pt x="96" y="275"/>
                        <a:pt x="92" y="257"/>
                        <a:pt x="87" y="238"/>
                      </a:cubicBezTo>
                      <a:cubicBezTo>
                        <a:pt x="86" y="232"/>
                        <a:pt x="86" y="227"/>
                        <a:pt x="88" y="222"/>
                      </a:cubicBezTo>
                      <a:cubicBezTo>
                        <a:pt x="92" y="210"/>
                        <a:pt x="97" y="199"/>
                        <a:pt x="101" y="187"/>
                      </a:cubicBezTo>
                      <a:cubicBezTo>
                        <a:pt x="101" y="186"/>
                        <a:pt x="102" y="186"/>
                        <a:pt x="102" y="184"/>
                      </a:cubicBezTo>
                      <a:close/>
                    </a:path>
                  </a:pathLst>
                </a:custGeom>
                <a:solidFill>
                  <a:schemeClr val="accent2"/>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Oval 47">
                  <a:extLst>
                    <a:ext uri="{FF2B5EF4-FFF2-40B4-BE49-F238E27FC236}">
                      <a16:creationId xmlns:a16="http://schemas.microsoft.com/office/drawing/2014/main" id="{EB8F2736-8E51-0305-481A-44D388175793}"/>
                    </a:ext>
                  </a:extLst>
                </p:cNvPr>
                <p:cNvSpPr>
                  <a:spLocks noChangeArrowheads="1"/>
                </p:cNvSpPr>
                <p:nvPr/>
              </p:nvSpPr>
              <p:spPr bwMode="auto">
                <a:xfrm>
                  <a:off x="-6594664" y="5060258"/>
                  <a:ext cx="222251" cy="219075"/>
                </a:xfrm>
                <a:prstGeom prst="ellipse">
                  <a:avLst/>
                </a:pr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FB2CF47F-6937-7E80-B28E-D919DAA52AFD}"/>
                  </a:ext>
                </a:extLst>
              </p:cNvPr>
              <p:cNvGrpSpPr/>
              <p:nvPr/>
            </p:nvGrpSpPr>
            <p:grpSpPr>
              <a:xfrm>
                <a:off x="3653243" y="4230351"/>
                <a:ext cx="122022" cy="244427"/>
                <a:chOff x="3562706" y="4139816"/>
                <a:chExt cx="122022" cy="244427"/>
              </a:xfrm>
              <a:solidFill>
                <a:schemeClr val="accent1"/>
              </a:solidFill>
            </p:grpSpPr>
            <p:sp>
              <p:nvSpPr>
                <p:cNvPr id="94" name="Freeform 15">
                  <a:extLst>
                    <a:ext uri="{FF2B5EF4-FFF2-40B4-BE49-F238E27FC236}">
                      <a16:creationId xmlns:a16="http://schemas.microsoft.com/office/drawing/2014/main" id="{FB83D9DD-6129-964C-C345-6012A3F11028}"/>
                    </a:ext>
                  </a:extLst>
                </p:cNvPr>
                <p:cNvSpPr>
                  <a:spLocks/>
                </p:cNvSpPr>
                <p:nvPr/>
              </p:nvSpPr>
              <p:spPr bwMode="auto">
                <a:xfrm>
                  <a:off x="3666440" y="4139816"/>
                  <a:ext cx="18288" cy="91440"/>
                </a:xfrm>
                <a:custGeom>
                  <a:avLst/>
                  <a:gdLst>
                    <a:gd name="T0" fmla="*/ 0 w 18"/>
                    <a:gd name="T1" fmla="*/ 0 h 64"/>
                    <a:gd name="T2" fmla="*/ 18 w 18"/>
                    <a:gd name="T3" fmla="*/ 0 h 64"/>
                    <a:gd name="T4" fmla="*/ 18 w 18"/>
                    <a:gd name="T5" fmla="*/ 64 h 64"/>
                    <a:gd name="T6" fmla="*/ 0 w 18"/>
                    <a:gd name="T7" fmla="*/ 64 h 64"/>
                    <a:gd name="T8" fmla="*/ 0 w 18"/>
                    <a:gd name="T9" fmla="*/ 0 h 64"/>
                  </a:gdLst>
                  <a:ahLst/>
                  <a:cxnLst>
                    <a:cxn ang="0">
                      <a:pos x="T0" y="T1"/>
                    </a:cxn>
                    <a:cxn ang="0">
                      <a:pos x="T2" y="T3"/>
                    </a:cxn>
                    <a:cxn ang="0">
                      <a:pos x="T4" y="T5"/>
                    </a:cxn>
                    <a:cxn ang="0">
                      <a:pos x="T6" y="T7"/>
                    </a:cxn>
                    <a:cxn ang="0">
                      <a:pos x="T8" y="T9"/>
                    </a:cxn>
                  </a:cxnLst>
                  <a:rect l="0" t="0" r="r" b="b"/>
                  <a:pathLst>
                    <a:path w="18" h="64">
                      <a:moveTo>
                        <a:pt x="0" y="0"/>
                      </a:moveTo>
                      <a:cubicBezTo>
                        <a:pt x="6" y="0"/>
                        <a:pt x="12" y="0"/>
                        <a:pt x="18" y="0"/>
                      </a:cubicBezTo>
                      <a:cubicBezTo>
                        <a:pt x="18" y="21"/>
                        <a:pt x="18" y="43"/>
                        <a:pt x="18" y="64"/>
                      </a:cubicBezTo>
                      <a:cubicBezTo>
                        <a:pt x="12" y="64"/>
                        <a:pt x="6" y="64"/>
                        <a:pt x="0" y="64"/>
                      </a:cubicBezTo>
                      <a:cubicBezTo>
                        <a:pt x="0" y="43"/>
                        <a:pt x="0" y="2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dirty="0"/>
                </a:p>
              </p:txBody>
            </p:sp>
            <p:sp>
              <p:nvSpPr>
                <p:cNvPr id="95" name="Freeform 9">
                  <a:extLst>
                    <a:ext uri="{FF2B5EF4-FFF2-40B4-BE49-F238E27FC236}">
                      <a16:creationId xmlns:a16="http://schemas.microsoft.com/office/drawing/2014/main" id="{1A5C94AF-CEF3-1B84-AB85-0611F7282502}"/>
                    </a:ext>
                  </a:extLst>
                </p:cNvPr>
                <p:cNvSpPr>
                  <a:spLocks/>
                </p:cNvSpPr>
                <p:nvPr/>
              </p:nvSpPr>
              <p:spPr bwMode="auto">
                <a:xfrm rot="10800000">
                  <a:off x="3562706" y="4172088"/>
                  <a:ext cx="76593" cy="212155"/>
                </a:xfrm>
                <a:custGeom>
                  <a:avLst/>
                  <a:gdLst>
                    <a:gd name="T0" fmla="*/ 54 w 54"/>
                    <a:gd name="T1" fmla="*/ 34 h 149"/>
                    <a:gd name="T2" fmla="*/ 27 w 54"/>
                    <a:gd name="T3" fmla="*/ 61 h 149"/>
                    <a:gd name="T4" fmla="*/ 54 w 54"/>
                    <a:gd name="T5" fmla="*/ 88 h 149"/>
                    <a:gd name="T6" fmla="*/ 27 w 54"/>
                    <a:gd name="T7" fmla="*/ 116 h 149"/>
                    <a:gd name="T8" fmla="*/ 48 w 54"/>
                    <a:gd name="T9" fmla="*/ 136 h 149"/>
                    <a:gd name="T10" fmla="*/ 35 w 54"/>
                    <a:gd name="T11" fmla="*/ 149 h 149"/>
                    <a:gd name="T12" fmla="*/ 1 w 54"/>
                    <a:gd name="T13" fmla="*/ 116 h 149"/>
                    <a:gd name="T14" fmla="*/ 29 w 54"/>
                    <a:gd name="T15" fmla="*/ 89 h 149"/>
                    <a:gd name="T16" fmla="*/ 0 w 54"/>
                    <a:gd name="T17" fmla="*/ 61 h 149"/>
                    <a:gd name="T18" fmla="*/ 28 w 54"/>
                    <a:gd name="T19" fmla="*/ 34 h 149"/>
                    <a:gd name="T20" fmla="*/ 7 w 54"/>
                    <a:gd name="T21" fmla="*/ 13 h 149"/>
                    <a:gd name="T22" fmla="*/ 20 w 54"/>
                    <a:gd name="T23" fmla="*/ 0 h 149"/>
                    <a:gd name="T24" fmla="*/ 54 w 54"/>
                    <a:gd name="T25" fmla="*/ 3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49">
                      <a:moveTo>
                        <a:pt x="54" y="34"/>
                      </a:moveTo>
                      <a:cubicBezTo>
                        <a:pt x="45" y="43"/>
                        <a:pt x="36" y="52"/>
                        <a:pt x="27" y="61"/>
                      </a:cubicBezTo>
                      <a:cubicBezTo>
                        <a:pt x="36" y="70"/>
                        <a:pt x="45" y="79"/>
                        <a:pt x="54" y="88"/>
                      </a:cubicBezTo>
                      <a:cubicBezTo>
                        <a:pt x="45" y="97"/>
                        <a:pt x="36" y="106"/>
                        <a:pt x="27" y="116"/>
                      </a:cubicBezTo>
                      <a:cubicBezTo>
                        <a:pt x="34" y="123"/>
                        <a:pt x="41" y="130"/>
                        <a:pt x="48" y="136"/>
                      </a:cubicBezTo>
                      <a:cubicBezTo>
                        <a:pt x="43" y="141"/>
                        <a:pt x="39" y="145"/>
                        <a:pt x="35" y="149"/>
                      </a:cubicBezTo>
                      <a:cubicBezTo>
                        <a:pt x="24" y="138"/>
                        <a:pt x="13" y="127"/>
                        <a:pt x="1" y="116"/>
                      </a:cubicBezTo>
                      <a:cubicBezTo>
                        <a:pt x="10" y="107"/>
                        <a:pt x="19" y="98"/>
                        <a:pt x="29" y="89"/>
                      </a:cubicBezTo>
                      <a:cubicBezTo>
                        <a:pt x="19" y="80"/>
                        <a:pt x="10" y="71"/>
                        <a:pt x="0" y="61"/>
                      </a:cubicBezTo>
                      <a:cubicBezTo>
                        <a:pt x="10" y="52"/>
                        <a:pt x="19" y="43"/>
                        <a:pt x="28" y="34"/>
                      </a:cubicBezTo>
                      <a:cubicBezTo>
                        <a:pt x="21" y="27"/>
                        <a:pt x="14" y="20"/>
                        <a:pt x="7" y="13"/>
                      </a:cubicBezTo>
                      <a:cubicBezTo>
                        <a:pt x="12" y="8"/>
                        <a:pt x="16" y="4"/>
                        <a:pt x="20" y="0"/>
                      </a:cubicBezTo>
                      <a:cubicBezTo>
                        <a:pt x="31" y="11"/>
                        <a:pt x="42" y="22"/>
                        <a:pt x="54"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dirty="0"/>
                </a:p>
              </p:txBody>
            </p:sp>
          </p:grpSp>
          <p:grpSp>
            <p:nvGrpSpPr>
              <p:cNvPr id="29" name="Group 28">
                <a:extLst>
                  <a:ext uri="{FF2B5EF4-FFF2-40B4-BE49-F238E27FC236}">
                    <a16:creationId xmlns:a16="http://schemas.microsoft.com/office/drawing/2014/main" id="{F1DE570F-1589-B453-6F2A-9C4BEE5DB52F}"/>
                  </a:ext>
                </a:extLst>
              </p:cNvPr>
              <p:cNvGrpSpPr/>
              <p:nvPr/>
            </p:nvGrpSpPr>
            <p:grpSpPr>
              <a:xfrm>
                <a:off x="3034723" y="4521401"/>
                <a:ext cx="104428" cy="267170"/>
                <a:chOff x="3043776" y="4448973"/>
                <a:chExt cx="104428" cy="267170"/>
              </a:xfrm>
              <a:solidFill>
                <a:schemeClr val="accent1"/>
              </a:solidFill>
            </p:grpSpPr>
            <p:sp>
              <p:nvSpPr>
                <p:cNvPr id="93" name="Freeform 9">
                  <a:extLst>
                    <a:ext uri="{FF2B5EF4-FFF2-40B4-BE49-F238E27FC236}">
                      <a16:creationId xmlns:a16="http://schemas.microsoft.com/office/drawing/2014/main" id="{8B599D7F-1751-7264-0B5E-1AE19E8CCE9E}"/>
                    </a:ext>
                  </a:extLst>
                </p:cNvPr>
                <p:cNvSpPr>
                  <a:spLocks/>
                </p:cNvSpPr>
                <p:nvPr/>
              </p:nvSpPr>
              <p:spPr bwMode="auto">
                <a:xfrm>
                  <a:off x="3071611" y="4503988"/>
                  <a:ext cx="76593" cy="212155"/>
                </a:xfrm>
                <a:custGeom>
                  <a:avLst/>
                  <a:gdLst>
                    <a:gd name="T0" fmla="*/ 54 w 54"/>
                    <a:gd name="T1" fmla="*/ 34 h 149"/>
                    <a:gd name="T2" fmla="*/ 27 w 54"/>
                    <a:gd name="T3" fmla="*/ 61 h 149"/>
                    <a:gd name="T4" fmla="*/ 54 w 54"/>
                    <a:gd name="T5" fmla="*/ 88 h 149"/>
                    <a:gd name="T6" fmla="*/ 27 w 54"/>
                    <a:gd name="T7" fmla="*/ 116 h 149"/>
                    <a:gd name="T8" fmla="*/ 48 w 54"/>
                    <a:gd name="T9" fmla="*/ 136 h 149"/>
                    <a:gd name="T10" fmla="*/ 35 w 54"/>
                    <a:gd name="T11" fmla="*/ 149 h 149"/>
                    <a:gd name="T12" fmla="*/ 1 w 54"/>
                    <a:gd name="T13" fmla="*/ 116 h 149"/>
                    <a:gd name="T14" fmla="*/ 29 w 54"/>
                    <a:gd name="T15" fmla="*/ 89 h 149"/>
                    <a:gd name="T16" fmla="*/ 0 w 54"/>
                    <a:gd name="T17" fmla="*/ 61 h 149"/>
                    <a:gd name="T18" fmla="*/ 28 w 54"/>
                    <a:gd name="T19" fmla="*/ 34 h 149"/>
                    <a:gd name="T20" fmla="*/ 7 w 54"/>
                    <a:gd name="T21" fmla="*/ 13 h 149"/>
                    <a:gd name="T22" fmla="*/ 20 w 54"/>
                    <a:gd name="T23" fmla="*/ 0 h 149"/>
                    <a:gd name="T24" fmla="*/ 54 w 54"/>
                    <a:gd name="T25" fmla="*/ 3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49">
                      <a:moveTo>
                        <a:pt x="54" y="34"/>
                      </a:moveTo>
                      <a:cubicBezTo>
                        <a:pt x="45" y="43"/>
                        <a:pt x="36" y="52"/>
                        <a:pt x="27" y="61"/>
                      </a:cubicBezTo>
                      <a:cubicBezTo>
                        <a:pt x="36" y="70"/>
                        <a:pt x="45" y="79"/>
                        <a:pt x="54" y="88"/>
                      </a:cubicBezTo>
                      <a:cubicBezTo>
                        <a:pt x="45" y="97"/>
                        <a:pt x="36" y="106"/>
                        <a:pt x="27" y="116"/>
                      </a:cubicBezTo>
                      <a:cubicBezTo>
                        <a:pt x="34" y="123"/>
                        <a:pt x="41" y="130"/>
                        <a:pt x="48" y="136"/>
                      </a:cubicBezTo>
                      <a:cubicBezTo>
                        <a:pt x="43" y="141"/>
                        <a:pt x="39" y="145"/>
                        <a:pt x="35" y="149"/>
                      </a:cubicBezTo>
                      <a:cubicBezTo>
                        <a:pt x="24" y="138"/>
                        <a:pt x="13" y="127"/>
                        <a:pt x="1" y="116"/>
                      </a:cubicBezTo>
                      <a:cubicBezTo>
                        <a:pt x="10" y="107"/>
                        <a:pt x="19" y="98"/>
                        <a:pt x="29" y="89"/>
                      </a:cubicBezTo>
                      <a:cubicBezTo>
                        <a:pt x="19" y="80"/>
                        <a:pt x="10" y="71"/>
                        <a:pt x="0" y="61"/>
                      </a:cubicBezTo>
                      <a:cubicBezTo>
                        <a:pt x="10" y="52"/>
                        <a:pt x="19" y="43"/>
                        <a:pt x="28" y="34"/>
                      </a:cubicBezTo>
                      <a:cubicBezTo>
                        <a:pt x="21" y="27"/>
                        <a:pt x="14" y="20"/>
                        <a:pt x="7" y="13"/>
                      </a:cubicBezTo>
                      <a:cubicBezTo>
                        <a:pt x="12" y="8"/>
                        <a:pt x="16" y="4"/>
                        <a:pt x="20" y="0"/>
                      </a:cubicBezTo>
                      <a:cubicBezTo>
                        <a:pt x="31" y="11"/>
                        <a:pt x="42" y="22"/>
                        <a:pt x="54"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dirty="0"/>
                </a:p>
              </p:txBody>
            </p:sp>
            <p:sp>
              <p:nvSpPr>
                <p:cNvPr id="96" name="Freeform 15">
                  <a:extLst>
                    <a:ext uri="{FF2B5EF4-FFF2-40B4-BE49-F238E27FC236}">
                      <a16:creationId xmlns:a16="http://schemas.microsoft.com/office/drawing/2014/main" id="{4840391B-7F90-8C11-B2EA-444DF06CBD7B}"/>
                    </a:ext>
                  </a:extLst>
                </p:cNvPr>
                <p:cNvSpPr>
                  <a:spLocks/>
                </p:cNvSpPr>
                <p:nvPr/>
              </p:nvSpPr>
              <p:spPr bwMode="auto">
                <a:xfrm>
                  <a:off x="3043776" y="4448973"/>
                  <a:ext cx="18288" cy="91440"/>
                </a:xfrm>
                <a:custGeom>
                  <a:avLst/>
                  <a:gdLst>
                    <a:gd name="T0" fmla="*/ 0 w 18"/>
                    <a:gd name="T1" fmla="*/ 0 h 64"/>
                    <a:gd name="T2" fmla="*/ 18 w 18"/>
                    <a:gd name="T3" fmla="*/ 0 h 64"/>
                    <a:gd name="T4" fmla="*/ 18 w 18"/>
                    <a:gd name="T5" fmla="*/ 64 h 64"/>
                    <a:gd name="T6" fmla="*/ 0 w 18"/>
                    <a:gd name="T7" fmla="*/ 64 h 64"/>
                    <a:gd name="T8" fmla="*/ 0 w 18"/>
                    <a:gd name="T9" fmla="*/ 0 h 64"/>
                  </a:gdLst>
                  <a:ahLst/>
                  <a:cxnLst>
                    <a:cxn ang="0">
                      <a:pos x="T0" y="T1"/>
                    </a:cxn>
                    <a:cxn ang="0">
                      <a:pos x="T2" y="T3"/>
                    </a:cxn>
                    <a:cxn ang="0">
                      <a:pos x="T4" y="T5"/>
                    </a:cxn>
                    <a:cxn ang="0">
                      <a:pos x="T6" y="T7"/>
                    </a:cxn>
                    <a:cxn ang="0">
                      <a:pos x="T8" y="T9"/>
                    </a:cxn>
                  </a:cxnLst>
                  <a:rect l="0" t="0" r="r" b="b"/>
                  <a:pathLst>
                    <a:path w="18" h="64">
                      <a:moveTo>
                        <a:pt x="0" y="0"/>
                      </a:moveTo>
                      <a:cubicBezTo>
                        <a:pt x="6" y="0"/>
                        <a:pt x="12" y="0"/>
                        <a:pt x="18" y="0"/>
                      </a:cubicBezTo>
                      <a:cubicBezTo>
                        <a:pt x="18" y="21"/>
                        <a:pt x="18" y="43"/>
                        <a:pt x="18" y="64"/>
                      </a:cubicBezTo>
                      <a:cubicBezTo>
                        <a:pt x="12" y="64"/>
                        <a:pt x="6" y="64"/>
                        <a:pt x="0" y="64"/>
                      </a:cubicBezTo>
                      <a:cubicBezTo>
                        <a:pt x="0" y="43"/>
                        <a:pt x="0" y="2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dirty="0"/>
                </a:p>
              </p:txBody>
            </p:sp>
          </p:grpSp>
        </p:grpSp>
      </p:grpSp>
      <p:grpSp>
        <p:nvGrpSpPr>
          <p:cNvPr id="159" name="Group 158">
            <a:extLst>
              <a:ext uri="{FF2B5EF4-FFF2-40B4-BE49-F238E27FC236}">
                <a16:creationId xmlns:a16="http://schemas.microsoft.com/office/drawing/2014/main" id="{8D75507B-8F68-4395-95FD-E9EA48FEB2E1}"/>
              </a:ext>
            </a:extLst>
          </p:cNvPr>
          <p:cNvGrpSpPr/>
          <p:nvPr/>
        </p:nvGrpSpPr>
        <p:grpSpPr>
          <a:xfrm>
            <a:off x="964998" y="3299233"/>
            <a:ext cx="1135406" cy="1138333"/>
            <a:chOff x="2467873" y="3106691"/>
            <a:chExt cx="1370553" cy="1374086"/>
          </a:xfrm>
        </p:grpSpPr>
        <p:grpSp>
          <p:nvGrpSpPr>
            <p:cNvPr id="24" name="Group 23">
              <a:extLst>
                <a:ext uri="{FF2B5EF4-FFF2-40B4-BE49-F238E27FC236}">
                  <a16:creationId xmlns:a16="http://schemas.microsoft.com/office/drawing/2014/main" id="{79A7367A-03F6-7649-3141-A7A33221CD8A}"/>
                </a:ext>
              </a:extLst>
            </p:cNvPr>
            <p:cNvGrpSpPr/>
            <p:nvPr/>
          </p:nvGrpSpPr>
          <p:grpSpPr>
            <a:xfrm>
              <a:off x="2835645" y="3428621"/>
              <a:ext cx="649097" cy="738545"/>
              <a:chOff x="1305610" y="3138910"/>
              <a:chExt cx="649097" cy="738545"/>
            </a:xfrm>
          </p:grpSpPr>
          <p:grpSp>
            <p:nvGrpSpPr>
              <p:cNvPr id="6" name="Group 5">
                <a:extLst>
                  <a:ext uri="{FF2B5EF4-FFF2-40B4-BE49-F238E27FC236}">
                    <a16:creationId xmlns:a16="http://schemas.microsoft.com/office/drawing/2014/main" id="{C2F389BA-9734-D9EC-FCA5-2A3A9F772DA9}"/>
                  </a:ext>
                </a:extLst>
              </p:cNvPr>
              <p:cNvGrpSpPr/>
              <p:nvPr/>
            </p:nvGrpSpPr>
            <p:grpSpPr>
              <a:xfrm>
                <a:off x="1305610" y="3138910"/>
                <a:ext cx="593413" cy="738545"/>
                <a:chOff x="6660484" y="3919397"/>
                <a:chExt cx="657016" cy="817703"/>
              </a:xfrm>
              <a:noFill/>
            </p:grpSpPr>
            <p:sp>
              <p:nvSpPr>
                <p:cNvPr id="19" name="Freeform 32">
                  <a:extLst>
                    <a:ext uri="{FF2B5EF4-FFF2-40B4-BE49-F238E27FC236}">
                      <a16:creationId xmlns:a16="http://schemas.microsoft.com/office/drawing/2014/main" id="{24C7B190-EA5B-06FF-A52D-B7A0D42A800A}"/>
                    </a:ext>
                  </a:extLst>
                </p:cNvPr>
                <p:cNvSpPr>
                  <a:spLocks/>
                </p:cNvSpPr>
                <p:nvPr/>
              </p:nvSpPr>
              <p:spPr bwMode="auto">
                <a:xfrm>
                  <a:off x="6660484" y="4008751"/>
                  <a:ext cx="657016" cy="728349"/>
                </a:xfrm>
                <a:custGeom>
                  <a:avLst/>
                  <a:gdLst>
                    <a:gd name="T0" fmla="*/ 129 w 418"/>
                    <a:gd name="T1" fmla="*/ 46 h 463"/>
                    <a:gd name="T2" fmla="*/ 99 w 418"/>
                    <a:gd name="T3" fmla="*/ 63 h 463"/>
                    <a:gd name="T4" fmla="*/ 40 w 418"/>
                    <a:gd name="T5" fmla="*/ 138 h 463"/>
                    <a:gd name="T6" fmla="*/ 9 w 418"/>
                    <a:gd name="T7" fmla="*/ 146 h 463"/>
                    <a:gd name="T8" fmla="*/ 3 w 418"/>
                    <a:gd name="T9" fmla="*/ 122 h 463"/>
                    <a:gd name="T10" fmla="*/ 44 w 418"/>
                    <a:gd name="T11" fmla="*/ 61 h 463"/>
                    <a:gd name="T12" fmla="*/ 105 w 418"/>
                    <a:gd name="T13" fmla="*/ 13 h 463"/>
                    <a:gd name="T14" fmla="*/ 161 w 418"/>
                    <a:gd name="T15" fmla="*/ 0 h 463"/>
                    <a:gd name="T16" fmla="*/ 164 w 418"/>
                    <a:gd name="T17" fmla="*/ 0 h 463"/>
                    <a:gd name="T18" fmla="*/ 166 w 418"/>
                    <a:gd name="T19" fmla="*/ 1 h 463"/>
                    <a:gd name="T20" fmla="*/ 184 w 418"/>
                    <a:gd name="T21" fmla="*/ 43 h 463"/>
                    <a:gd name="T22" fmla="*/ 215 w 418"/>
                    <a:gd name="T23" fmla="*/ 60 h 463"/>
                    <a:gd name="T24" fmla="*/ 284 w 418"/>
                    <a:gd name="T25" fmla="*/ 26 h 463"/>
                    <a:gd name="T26" fmla="*/ 325 w 418"/>
                    <a:gd name="T27" fmla="*/ 45 h 463"/>
                    <a:gd name="T28" fmla="*/ 412 w 418"/>
                    <a:gd name="T29" fmla="*/ 135 h 463"/>
                    <a:gd name="T30" fmla="*/ 409 w 418"/>
                    <a:gd name="T31" fmla="*/ 162 h 463"/>
                    <a:gd name="T32" fmla="*/ 382 w 418"/>
                    <a:gd name="T33" fmla="*/ 161 h 463"/>
                    <a:gd name="T34" fmla="*/ 378 w 418"/>
                    <a:gd name="T35" fmla="*/ 156 h 463"/>
                    <a:gd name="T36" fmla="*/ 314 w 418"/>
                    <a:gd name="T37" fmla="*/ 86 h 463"/>
                    <a:gd name="T38" fmla="*/ 274 w 418"/>
                    <a:gd name="T39" fmla="*/ 65 h 463"/>
                    <a:gd name="T40" fmla="*/ 256 w 418"/>
                    <a:gd name="T41" fmla="*/ 103 h 463"/>
                    <a:gd name="T42" fmla="*/ 257 w 418"/>
                    <a:gd name="T43" fmla="*/ 174 h 463"/>
                    <a:gd name="T44" fmla="*/ 263 w 418"/>
                    <a:gd name="T45" fmla="*/ 183 h 463"/>
                    <a:gd name="T46" fmla="*/ 350 w 418"/>
                    <a:gd name="T47" fmla="*/ 277 h 463"/>
                    <a:gd name="T48" fmla="*/ 369 w 418"/>
                    <a:gd name="T49" fmla="*/ 338 h 463"/>
                    <a:gd name="T50" fmla="*/ 361 w 418"/>
                    <a:gd name="T51" fmla="*/ 436 h 463"/>
                    <a:gd name="T52" fmla="*/ 331 w 418"/>
                    <a:gd name="T53" fmla="*/ 459 h 463"/>
                    <a:gd name="T54" fmla="*/ 300 w 418"/>
                    <a:gd name="T55" fmla="*/ 436 h 463"/>
                    <a:gd name="T56" fmla="*/ 301 w 418"/>
                    <a:gd name="T57" fmla="*/ 417 h 463"/>
                    <a:gd name="T58" fmla="*/ 308 w 418"/>
                    <a:gd name="T59" fmla="*/ 357 h 463"/>
                    <a:gd name="T60" fmla="*/ 282 w 418"/>
                    <a:gd name="T61" fmla="*/ 286 h 463"/>
                    <a:gd name="T62" fmla="*/ 227 w 418"/>
                    <a:gd name="T63" fmla="*/ 235 h 463"/>
                    <a:gd name="T64" fmla="*/ 225 w 418"/>
                    <a:gd name="T65" fmla="*/ 233 h 463"/>
                    <a:gd name="T66" fmla="*/ 228 w 418"/>
                    <a:gd name="T67" fmla="*/ 252 h 463"/>
                    <a:gd name="T68" fmla="*/ 220 w 418"/>
                    <a:gd name="T69" fmla="*/ 352 h 463"/>
                    <a:gd name="T70" fmla="*/ 169 w 418"/>
                    <a:gd name="T71" fmla="*/ 448 h 463"/>
                    <a:gd name="T72" fmla="*/ 126 w 418"/>
                    <a:gd name="T73" fmla="*/ 453 h 463"/>
                    <a:gd name="T74" fmla="*/ 119 w 418"/>
                    <a:gd name="T75" fmla="*/ 410 h 463"/>
                    <a:gd name="T76" fmla="*/ 142 w 418"/>
                    <a:gd name="T77" fmla="*/ 376 h 463"/>
                    <a:gd name="T78" fmla="*/ 168 w 418"/>
                    <a:gd name="T79" fmla="*/ 285 h 463"/>
                    <a:gd name="T80" fmla="*/ 154 w 418"/>
                    <a:gd name="T81" fmla="*/ 220 h 463"/>
                    <a:gd name="T82" fmla="*/ 143 w 418"/>
                    <a:gd name="T83" fmla="*/ 185 h 463"/>
                    <a:gd name="T84" fmla="*/ 130 w 418"/>
                    <a:gd name="T85" fmla="*/ 122 h 463"/>
                    <a:gd name="T86" fmla="*/ 129 w 418"/>
                    <a:gd name="T87" fmla="*/ 54 h 463"/>
                    <a:gd name="T88" fmla="*/ 129 w 418"/>
                    <a:gd name="T89" fmla="*/ 47 h 463"/>
                    <a:gd name="T90" fmla="*/ 129 w 418"/>
                    <a:gd name="T91" fmla="*/ 46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8" h="463">
                      <a:moveTo>
                        <a:pt x="129" y="46"/>
                      </a:moveTo>
                      <a:cubicBezTo>
                        <a:pt x="118" y="50"/>
                        <a:pt x="108" y="56"/>
                        <a:pt x="99" y="63"/>
                      </a:cubicBezTo>
                      <a:cubicBezTo>
                        <a:pt x="74" y="84"/>
                        <a:pt x="54" y="109"/>
                        <a:pt x="40" y="138"/>
                      </a:cubicBezTo>
                      <a:cubicBezTo>
                        <a:pt x="34" y="152"/>
                        <a:pt x="19" y="155"/>
                        <a:pt x="9" y="146"/>
                      </a:cubicBezTo>
                      <a:cubicBezTo>
                        <a:pt x="2" y="141"/>
                        <a:pt x="0" y="131"/>
                        <a:pt x="3" y="122"/>
                      </a:cubicBezTo>
                      <a:cubicBezTo>
                        <a:pt x="14" y="100"/>
                        <a:pt x="27" y="80"/>
                        <a:pt x="44" y="61"/>
                      </a:cubicBezTo>
                      <a:cubicBezTo>
                        <a:pt x="61" y="41"/>
                        <a:pt x="81" y="24"/>
                        <a:pt x="105" y="13"/>
                      </a:cubicBezTo>
                      <a:cubicBezTo>
                        <a:pt x="123" y="4"/>
                        <a:pt x="142" y="0"/>
                        <a:pt x="161" y="0"/>
                      </a:cubicBezTo>
                      <a:cubicBezTo>
                        <a:pt x="162" y="0"/>
                        <a:pt x="163" y="0"/>
                        <a:pt x="164" y="0"/>
                      </a:cubicBezTo>
                      <a:cubicBezTo>
                        <a:pt x="165" y="0"/>
                        <a:pt x="165" y="0"/>
                        <a:pt x="166" y="1"/>
                      </a:cubicBezTo>
                      <a:cubicBezTo>
                        <a:pt x="166" y="17"/>
                        <a:pt x="172" y="31"/>
                        <a:pt x="184" y="43"/>
                      </a:cubicBezTo>
                      <a:cubicBezTo>
                        <a:pt x="193" y="52"/>
                        <a:pt x="203" y="58"/>
                        <a:pt x="215" y="60"/>
                      </a:cubicBezTo>
                      <a:cubicBezTo>
                        <a:pt x="240" y="65"/>
                        <a:pt x="269" y="55"/>
                        <a:pt x="284" y="26"/>
                      </a:cubicBezTo>
                      <a:cubicBezTo>
                        <a:pt x="298" y="31"/>
                        <a:pt x="312" y="37"/>
                        <a:pt x="325" y="45"/>
                      </a:cubicBezTo>
                      <a:cubicBezTo>
                        <a:pt x="361" y="68"/>
                        <a:pt x="390" y="99"/>
                        <a:pt x="412" y="135"/>
                      </a:cubicBezTo>
                      <a:cubicBezTo>
                        <a:pt x="418" y="144"/>
                        <a:pt x="416" y="155"/>
                        <a:pt x="409" y="162"/>
                      </a:cubicBezTo>
                      <a:cubicBezTo>
                        <a:pt x="401" y="169"/>
                        <a:pt x="390" y="168"/>
                        <a:pt x="382" y="161"/>
                      </a:cubicBezTo>
                      <a:cubicBezTo>
                        <a:pt x="380" y="160"/>
                        <a:pt x="379" y="158"/>
                        <a:pt x="378" y="156"/>
                      </a:cubicBezTo>
                      <a:cubicBezTo>
                        <a:pt x="361" y="129"/>
                        <a:pt x="340" y="105"/>
                        <a:pt x="314" y="86"/>
                      </a:cubicBezTo>
                      <a:cubicBezTo>
                        <a:pt x="301" y="77"/>
                        <a:pt x="288" y="70"/>
                        <a:pt x="274" y="65"/>
                      </a:cubicBezTo>
                      <a:cubicBezTo>
                        <a:pt x="266" y="77"/>
                        <a:pt x="260" y="90"/>
                        <a:pt x="256" y="103"/>
                      </a:cubicBezTo>
                      <a:cubicBezTo>
                        <a:pt x="248" y="127"/>
                        <a:pt x="251" y="151"/>
                        <a:pt x="257" y="174"/>
                      </a:cubicBezTo>
                      <a:cubicBezTo>
                        <a:pt x="258" y="178"/>
                        <a:pt x="260" y="181"/>
                        <a:pt x="263" y="183"/>
                      </a:cubicBezTo>
                      <a:cubicBezTo>
                        <a:pt x="300" y="207"/>
                        <a:pt x="330" y="238"/>
                        <a:pt x="350" y="277"/>
                      </a:cubicBezTo>
                      <a:cubicBezTo>
                        <a:pt x="359" y="296"/>
                        <a:pt x="366" y="317"/>
                        <a:pt x="369" y="338"/>
                      </a:cubicBezTo>
                      <a:cubicBezTo>
                        <a:pt x="373" y="371"/>
                        <a:pt x="370" y="404"/>
                        <a:pt x="361" y="436"/>
                      </a:cubicBezTo>
                      <a:cubicBezTo>
                        <a:pt x="358" y="450"/>
                        <a:pt x="345" y="460"/>
                        <a:pt x="331" y="459"/>
                      </a:cubicBezTo>
                      <a:cubicBezTo>
                        <a:pt x="316" y="459"/>
                        <a:pt x="304" y="450"/>
                        <a:pt x="300" y="436"/>
                      </a:cubicBezTo>
                      <a:cubicBezTo>
                        <a:pt x="299" y="430"/>
                        <a:pt x="300" y="423"/>
                        <a:pt x="301" y="417"/>
                      </a:cubicBezTo>
                      <a:cubicBezTo>
                        <a:pt x="307" y="398"/>
                        <a:pt x="309" y="378"/>
                        <a:pt x="308" y="357"/>
                      </a:cubicBezTo>
                      <a:cubicBezTo>
                        <a:pt x="306" y="331"/>
                        <a:pt x="297" y="307"/>
                        <a:pt x="282" y="286"/>
                      </a:cubicBezTo>
                      <a:cubicBezTo>
                        <a:pt x="267" y="265"/>
                        <a:pt x="249" y="249"/>
                        <a:pt x="227" y="235"/>
                      </a:cubicBezTo>
                      <a:cubicBezTo>
                        <a:pt x="227" y="234"/>
                        <a:pt x="226" y="234"/>
                        <a:pt x="225" y="233"/>
                      </a:cubicBezTo>
                      <a:cubicBezTo>
                        <a:pt x="226" y="240"/>
                        <a:pt x="227" y="246"/>
                        <a:pt x="228" y="252"/>
                      </a:cubicBezTo>
                      <a:cubicBezTo>
                        <a:pt x="233" y="286"/>
                        <a:pt x="230" y="319"/>
                        <a:pt x="220" y="352"/>
                      </a:cubicBezTo>
                      <a:cubicBezTo>
                        <a:pt x="210" y="388"/>
                        <a:pt x="192" y="419"/>
                        <a:pt x="169" y="448"/>
                      </a:cubicBezTo>
                      <a:cubicBezTo>
                        <a:pt x="159" y="461"/>
                        <a:pt x="140" y="463"/>
                        <a:pt x="126" y="453"/>
                      </a:cubicBezTo>
                      <a:cubicBezTo>
                        <a:pt x="113" y="443"/>
                        <a:pt x="110" y="425"/>
                        <a:pt x="119" y="410"/>
                      </a:cubicBezTo>
                      <a:cubicBezTo>
                        <a:pt x="126" y="399"/>
                        <a:pt x="135" y="388"/>
                        <a:pt x="142" y="376"/>
                      </a:cubicBezTo>
                      <a:cubicBezTo>
                        <a:pt x="158" y="348"/>
                        <a:pt x="167" y="318"/>
                        <a:pt x="168" y="285"/>
                      </a:cubicBezTo>
                      <a:cubicBezTo>
                        <a:pt x="168" y="263"/>
                        <a:pt x="164" y="241"/>
                        <a:pt x="154" y="220"/>
                      </a:cubicBezTo>
                      <a:cubicBezTo>
                        <a:pt x="148" y="209"/>
                        <a:pt x="146" y="197"/>
                        <a:pt x="143" y="185"/>
                      </a:cubicBezTo>
                      <a:cubicBezTo>
                        <a:pt x="139" y="164"/>
                        <a:pt x="134" y="143"/>
                        <a:pt x="130" y="122"/>
                      </a:cubicBezTo>
                      <a:cubicBezTo>
                        <a:pt x="126" y="99"/>
                        <a:pt x="126" y="77"/>
                        <a:pt x="129" y="54"/>
                      </a:cubicBezTo>
                      <a:cubicBezTo>
                        <a:pt x="129" y="52"/>
                        <a:pt x="129" y="50"/>
                        <a:pt x="129" y="47"/>
                      </a:cubicBezTo>
                      <a:cubicBezTo>
                        <a:pt x="129" y="47"/>
                        <a:pt x="129" y="47"/>
                        <a:pt x="129" y="46"/>
                      </a:cubicBezTo>
                      <a:close/>
                    </a:path>
                  </a:pathLst>
                </a:custGeom>
                <a:solidFill>
                  <a:schemeClr val="accent2"/>
                </a:solidFill>
                <a:ln w="285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100" dirty="0"/>
                </a:p>
              </p:txBody>
            </p:sp>
            <p:sp>
              <p:nvSpPr>
                <p:cNvPr id="20" name="Freeform 33">
                  <a:extLst>
                    <a:ext uri="{FF2B5EF4-FFF2-40B4-BE49-F238E27FC236}">
                      <a16:creationId xmlns:a16="http://schemas.microsoft.com/office/drawing/2014/main" id="{EDCEA965-ED38-26EA-0C4F-187263E4E10E}"/>
                    </a:ext>
                  </a:extLst>
                </p:cNvPr>
                <p:cNvSpPr>
                  <a:spLocks/>
                </p:cNvSpPr>
                <p:nvPr/>
              </p:nvSpPr>
              <p:spPr bwMode="auto">
                <a:xfrm>
                  <a:off x="6929297" y="3919397"/>
                  <a:ext cx="177958" cy="177207"/>
                </a:xfrm>
                <a:custGeom>
                  <a:avLst/>
                  <a:gdLst>
                    <a:gd name="T0" fmla="*/ 57 w 113"/>
                    <a:gd name="T1" fmla="*/ 0 h 113"/>
                    <a:gd name="T2" fmla="*/ 113 w 113"/>
                    <a:gd name="T3" fmla="*/ 56 h 113"/>
                    <a:gd name="T4" fmla="*/ 57 w 113"/>
                    <a:gd name="T5" fmla="*/ 113 h 113"/>
                    <a:gd name="T6" fmla="*/ 0 w 113"/>
                    <a:gd name="T7" fmla="*/ 56 h 113"/>
                    <a:gd name="T8" fmla="*/ 57 w 113"/>
                    <a:gd name="T9" fmla="*/ 0 h 113"/>
                  </a:gdLst>
                  <a:ahLst/>
                  <a:cxnLst>
                    <a:cxn ang="0">
                      <a:pos x="T0" y="T1"/>
                    </a:cxn>
                    <a:cxn ang="0">
                      <a:pos x="T2" y="T3"/>
                    </a:cxn>
                    <a:cxn ang="0">
                      <a:pos x="T4" y="T5"/>
                    </a:cxn>
                    <a:cxn ang="0">
                      <a:pos x="T6" y="T7"/>
                    </a:cxn>
                    <a:cxn ang="0">
                      <a:pos x="T8" y="T9"/>
                    </a:cxn>
                  </a:cxnLst>
                  <a:rect l="0" t="0" r="r" b="b"/>
                  <a:pathLst>
                    <a:path w="113" h="113">
                      <a:moveTo>
                        <a:pt x="57" y="0"/>
                      </a:moveTo>
                      <a:cubicBezTo>
                        <a:pt x="88" y="0"/>
                        <a:pt x="113" y="25"/>
                        <a:pt x="113" y="56"/>
                      </a:cubicBezTo>
                      <a:cubicBezTo>
                        <a:pt x="113" y="87"/>
                        <a:pt x="88" y="113"/>
                        <a:pt x="57" y="113"/>
                      </a:cubicBezTo>
                      <a:cubicBezTo>
                        <a:pt x="26" y="113"/>
                        <a:pt x="0" y="87"/>
                        <a:pt x="0" y="56"/>
                      </a:cubicBezTo>
                      <a:cubicBezTo>
                        <a:pt x="0" y="25"/>
                        <a:pt x="25" y="0"/>
                        <a:pt x="57" y="0"/>
                      </a:cubicBezTo>
                      <a:close/>
                    </a:path>
                  </a:pathLst>
                </a:custGeom>
                <a:grpFill/>
                <a:ln w="285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100" dirty="0"/>
                </a:p>
              </p:txBody>
            </p:sp>
          </p:grpSp>
          <p:sp>
            <p:nvSpPr>
              <p:cNvPr id="34" name="Freeform: Shape 33">
                <a:extLst>
                  <a:ext uri="{FF2B5EF4-FFF2-40B4-BE49-F238E27FC236}">
                    <a16:creationId xmlns:a16="http://schemas.microsoft.com/office/drawing/2014/main" id="{4219C19D-4871-1310-2E49-A6B240849858}"/>
                  </a:ext>
                </a:extLst>
              </p:cNvPr>
              <p:cNvSpPr/>
              <p:nvPr/>
            </p:nvSpPr>
            <p:spPr>
              <a:xfrm>
                <a:off x="1350466" y="3490545"/>
                <a:ext cx="47034" cy="154080"/>
              </a:xfrm>
              <a:custGeom>
                <a:avLst/>
                <a:gdLst>
                  <a:gd name="connsiteX0" fmla="*/ 0 w 514975"/>
                  <a:gd name="connsiteY0" fmla="*/ 0 h 957943"/>
                  <a:gd name="connsiteX1" fmla="*/ 357052 w 514975"/>
                  <a:gd name="connsiteY1" fmla="*/ 148046 h 957943"/>
                  <a:gd name="connsiteX2" fmla="*/ 513806 w 514975"/>
                  <a:gd name="connsiteY2" fmla="*/ 313508 h 957943"/>
                  <a:gd name="connsiteX3" fmla="*/ 418012 w 514975"/>
                  <a:gd name="connsiteY3" fmla="*/ 452846 h 957943"/>
                  <a:gd name="connsiteX4" fmla="*/ 226423 w 514975"/>
                  <a:gd name="connsiteY4" fmla="*/ 539931 h 957943"/>
                  <a:gd name="connsiteX5" fmla="*/ 78377 w 514975"/>
                  <a:gd name="connsiteY5" fmla="*/ 600891 h 957943"/>
                  <a:gd name="connsiteX6" fmla="*/ 43543 w 514975"/>
                  <a:gd name="connsiteY6" fmla="*/ 740228 h 957943"/>
                  <a:gd name="connsiteX7" fmla="*/ 269966 w 514975"/>
                  <a:gd name="connsiteY7" fmla="*/ 888274 h 957943"/>
                  <a:gd name="connsiteX8" fmla="*/ 487680 w 514975"/>
                  <a:gd name="connsiteY8" fmla="*/ 957943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75" h="957943">
                    <a:moveTo>
                      <a:pt x="0" y="0"/>
                    </a:moveTo>
                    <a:cubicBezTo>
                      <a:pt x="135709" y="47897"/>
                      <a:pt x="271418" y="95795"/>
                      <a:pt x="357052" y="148046"/>
                    </a:cubicBezTo>
                    <a:cubicBezTo>
                      <a:pt x="442686" y="200297"/>
                      <a:pt x="503646" y="262708"/>
                      <a:pt x="513806" y="313508"/>
                    </a:cubicBezTo>
                    <a:cubicBezTo>
                      <a:pt x="523966" y="364308"/>
                      <a:pt x="465909" y="415109"/>
                      <a:pt x="418012" y="452846"/>
                    </a:cubicBezTo>
                    <a:cubicBezTo>
                      <a:pt x="370115" y="490583"/>
                      <a:pt x="283029" y="515257"/>
                      <a:pt x="226423" y="539931"/>
                    </a:cubicBezTo>
                    <a:cubicBezTo>
                      <a:pt x="169817" y="564605"/>
                      <a:pt x="108857" y="567508"/>
                      <a:pt x="78377" y="600891"/>
                    </a:cubicBezTo>
                    <a:cubicBezTo>
                      <a:pt x="47897" y="634274"/>
                      <a:pt x="11612" y="692331"/>
                      <a:pt x="43543" y="740228"/>
                    </a:cubicBezTo>
                    <a:cubicBezTo>
                      <a:pt x="75475" y="788125"/>
                      <a:pt x="195943" y="851988"/>
                      <a:pt x="269966" y="888274"/>
                    </a:cubicBezTo>
                    <a:cubicBezTo>
                      <a:pt x="343989" y="924560"/>
                      <a:pt x="415834" y="941251"/>
                      <a:pt x="487680" y="957943"/>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B3A24ED0-E4FC-7F3C-8481-C81AB6302F62}"/>
                  </a:ext>
                </a:extLst>
              </p:cNvPr>
              <p:cNvSpPr/>
              <p:nvPr/>
            </p:nvSpPr>
            <p:spPr>
              <a:xfrm>
                <a:off x="1907673" y="3644625"/>
                <a:ext cx="47034" cy="154080"/>
              </a:xfrm>
              <a:custGeom>
                <a:avLst/>
                <a:gdLst>
                  <a:gd name="connsiteX0" fmla="*/ 0 w 514975"/>
                  <a:gd name="connsiteY0" fmla="*/ 0 h 957943"/>
                  <a:gd name="connsiteX1" fmla="*/ 357052 w 514975"/>
                  <a:gd name="connsiteY1" fmla="*/ 148046 h 957943"/>
                  <a:gd name="connsiteX2" fmla="*/ 513806 w 514975"/>
                  <a:gd name="connsiteY2" fmla="*/ 313508 h 957943"/>
                  <a:gd name="connsiteX3" fmla="*/ 418012 w 514975"/>
                  <a:gd name="connsiteY3" fmla="*/ 452846 h 957943"/>
                  <a:gd name="connsiteX4" fmla="*/ 226423 w 514975"/>
                  <a:gd name="connsiteY4" fmla="*/ 539931 h 957943"/>
                  <a:gd name="connsiteX5" fmla="*/ 78377 w 514975"/>
                  <a:gd name="connsiteY5" fmla="*/ 600891 h 957943"/>
                  <a:gd name="connsiteX6" fmla="*/ 43543 w 514975"/>
                  <a:gd name="connsiteY6" fmla="*/ 740228 h 957943"/>
                  <a:gd name="connsiteX7" fmla="*/ 269966 w 514975"/>
                  <a:gd name="connsiteY7" fmla="*/ 888274 h 957943"/>
                  <a:gd name="connsiteX8" fmla="*/ 487680 w 514975"/>
                  <a:gd name="connsiteY8" fmla="*/ 957943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75" h="957943">
                    <a:moveTo>
                      <a:pt x="0" y="0"/>
                    </a:moveTo>
                    <a:cubicBezTo>
                      <a:pt x="135709" y="47897"/>
                      <a:pt x="271418" y="95795"/>
                      <a:pt x="357052" y="148046"/>
                    </a:cubicBezTo>
                    <a:cubicBezTo>
                      <a:pt x="442686" y="200297"/>
                      <a:pt x="503646" y="262708"/>
                      <a:pt x="513806" y="313508"/>
                    </a:cubicBezTo>
                    <a:cubicBezTo>
                      <a:pt x="523966" y="364308"/>
                      <a:pt x="465909" y="415109"/>
                      <a:pt x="418012" y="452846"/>
                    </a:cubicBezTo>
                    <a:cubicBezTo>
                      <a:pt x="370115" y="490583"/>
                      <a:pt x="283029" y="515257"/>
                      <a:pt x="226423" y="539931"/>
                    </a:cubicBezTo>
                    <a:cubicBezTo>
                      <a:pt x="169817" y="564605"/>
                      <a:pt x="108857" y="567508"/>
                      <a:pt x="78377" y="600891"/>
                    </a:cubicBezTo>
                    <a:cubicBezTo>
                      <a:pt x="47897" y="634274"/>
                      <a:pt x="11612" y="692331"/>
                      <a:pt x="43543" y="740228"/>
                    </a:cubicBezTo>
                    <a:cubicBezTo>
                      <a:pt x="75475" y="788125"/>
                      <a:pt x="195943" y="851988"/>
                      <a:pt x="269966" y="888274"/>
                    </a:cubicBezTo>
                    <a:cubicBezTo>
                      <a:pt x="343989" y="924560"/>
                      <a:pt x="415834" y="941251"/>
                      <a:pt x="487680" y="957943"/>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CFD87A56-886D-3432-6273-5FF396411240}"/>
                </a:ext>
              </a:extLst>
            </p:cNvPr>
            <p:cNvGrpSpPr>
              <a:grpSpLocks noChangeAspect="1"/>
            </p:cNvGrpSpPr>
            <p:nvPr/>
          </p:nvGrpSpPr>
          <p:grpSpPr>
            <a:xfrm>
              <a:off x="2467873" y="3106691"/>
              <a:ext cx="1370553" cy="1374086"/>
              <a:chOff x="-4083050" y="1579563"/>
              <a:chExt cx="3694112" cy="3703638"/>
            </a:xfrm>
          </p:grpSpPr>
          <p:sp>
            <p:nvSpPr>
              <p:cNvPr id="98" name="Freeform 5">
                <a:extLst>
                  <a:ext uri="{FF2B5EF4-FFF2-40B4-BE49-F238E27FC236}">
                    <a16:creationId xmlns:a16="http://schemas.microsoft.com/office/drawing/2014/main" id="{485484F8-93C9-77AC-FA9E-21029AE7A966}"/>
                  </a:ext>
                </a:extLst>
              </p:cNvPr>
              <p:cNvSpPr>
                <a:spLocks/>
              </p:cNvSpPr>
              <p:nvPr/>
            </p:nvSpPr>
            <p:spPr bwMode="auto">
              <a:xfrm>
                <a:off x="-615950" y="3598863"/>
                <a:ext cx="219075" cy="222250"/>
              </a:xfrm>
              <a:custGeom>
                <a:avLst/>
                <a:gdLst>
                  <a:gd name="T0" fmla="*/ 58 w 58"/>
                  <a:gd name="T1" fmla="*/ 28 h 59"/>
                  <a:gd name="T2" fmla="*/ 29 w 58"/>
                  <a:gd name="T3" fmla="*/ 58 h 59"/>
                  <a:gd name="T4" fmla="*/ 1 w 58"/>
                  <a:gd name="T5" fmla="*/ 29 h 59"/>
                  <a:gd name="T6" fmla="*/ 26 w 58"/>
                  <a:gd name="T7" fmla="*/ 1 h 59"/>
                  <a:gd name="T8" fmla="*/ 58 w 58"/>
                  <a:gd name="T9" fmla="*/ 28 h 59"/>
                </a:gdLst>
                <a:ahLst/>
                <a:cxnLst>
                  <a:cxn ang="0">
                    <a:pos x="T0" y="T1"/>
                  </a:cxn>
                  <a:cxn ang="0">
                    <a:pos x="T2" y="T3"/>
                  </a:cxn>
                  <a:cxn ang="0">
                    <a:pos x="T4" y="T5"/>
                  </a:cxn>
                  <a:cxn ang="0">
                    <a:pos x="T6" y="T7"/>
                  </a:cxn>
                  <a:cxn ang="0">
                    <a:pos x="T8" y="T9"/>
                  </a:cxn>
                </a:cxnLst>
                <a:rect l="0" t="0" r="r" b="b"/>
                <a:pathLst>
                  <a:path w="58" h="59">
                    <a:moveTo>
                      <a:pt x="58" y="28"/>
                    </a:moveTo>
                    <a:cubicBezTo>
                      <a:pt x="56" y="45"/>
                      <a:pt x="48" y="57"/>
                      <a:pt x="29" y="58"/>
                    </a:cubicBezTo>
                    <a:cubicBezTo>
                      <a:pt x="11" y="59"/>
                      <a:pt x="1" y="47"/>
                      <a:pt x="1" y="29"/>
                    </a:cubicBezTo>
                    <a:cubicBezTo>
                      <a:pt x="0" y="14"/>
                      <a:pt x="9" y="3"/>
                      <a:pt x="26" y="1"/>
                    </a:cubicBezTo>
                    <a:cubicBezTo>
                      <a:pt x="44" y="0"/>
                      <a:pt x="54" y="10"/>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6">
                <a:extLst>
                  <a:ext uri="{FF2B5EF4-FFF2-40B4-BE49-F238E27FC236}">
                    <a16:creationId xmlns:a16="http://schemas.microsoft.com/office/drawing/2014/main" id="{6CD9F96D-5586-80AE-952F-AA4EB99108F3}"/>
                  </a:ext>
                </a:extLst>
              </p:cNvPr>
              <p:cNvSpPr>
                <a:spLocks/>
              </p:cNvSpPr>
              <p:nvPr/>
            </p:nvSpPr>
            <p:spPr bwMode="auto">
              <a:xfrm>
                <a:off x="-665163" y="2847976"/>
                <a:ext cx="223837" cy="219075"/>
              </a:xfrm>
              <a:custGeom>
                <a:avLst/>
                <a:gdLst>
                  <a:gd name="T0" fmla="*/ 29 w 59"/>
                  <a:gd name="T1" fmla="*/ 0 h 58"/>
                  <a:gd name="T2" fmla="*/ 58 w 59"/>
                  <a:gd name="T3" fmla="*/ 29 h 58"/>
                  <a:gd name="T4" fmla="*/ 28 w 59"/>
                  <a:gd name="T5" fmla="*/ 57 h 58"/>
                  <a:gd name="T6" fmla="*/ 2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2"/>
                      <a:pt x="59" y="11"/>
                      <a:pt x="58" y="29"/>
                    </a:cubicBezTo>
                    <a:cubicBezTo>
                      <a:pt x="57" y="47"/>
                      <a:pt x="47" y="58"/>
                      <a:pt x="28" y="57"/>
                    </a:cubicBezTo>
                    <a:cubicBezTo>
                      <a:pt x="12" y="57"/>
                      <a:pt x="3" y="46"/>
                      <a:pt x="2" y="31"/>
                    </a:cubicBezTo>
                    <a:cubicBezTo>
                      <a:pt x="0" y="12"/>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7">
                <a:extLst>
                  <a:ext uri="{FF2B5EF4-FFF2-40B4-BE49-F238E27FC236}">
                    <a16:creationId xmlns:a16="http://schemas.microsoft.com/office/drawing/2014/main" id="{EC9CF034-93CD-5DD0-B93C-7C29FC1C64F7}"/>
                  </a:ext>
                </a:extLst>
              </p:cNvPr>
              <p:cNvSpPr>
                <a:spLocks/>
              </p:cNvSpPr>
              <p:nvPr/>
            </p:nvSpPr>
            <p:spPr bwMode="auto">
              <a:xfrm>
                <a:off x="-2147888" y="5056188"/>
                <a:ext cx="222250" cy="219075"/>
              </a:xfrm>
              <a:custGeom>
                <a:avLst/>
                <a:gdLst>
                  <a:gd name="T0" fmla="*/ 30 w 59"/>
                  <a:gd name="T1" fmla="*/ 58 h 58"/>
                  <a:gd name="T2" fmla="*/ 0 w 59"/>
                  <a:gd name="T3" fmla="*/ 28 h 58"/>
                  <a:gd name="T4" fmla="*/ 27 w 59"/>
                  <a:gd name="T5" fmla="*/ 1 h 58"/>
                  <a:gd name="T6" fmla="*/ 58 w 59"/>
                  <a:gd name="T7" fmla="*/ 28 h 58"/>
                  <a:gd name="T8" fmla="*/ 30 w 59"/>
                  <a:gd name="T9" fmla="*/ 58 h 58"/>
                </a:gdLst>
                <a:ahLst/>
                <a:cxnLst>
                  <a:cxn ang="0">
                    <a:pos x="T0" y="T1"/>
                  </a:cxn>
                  <a:cxn ang="0">
                    <a:pos x="T2" y="T3"/>
                  </a:cxn>
                  <a:cxn ang="0">
                    <a:pos x="T4" y="T5"/>
                  </a:cxn>
                  <a:cxn ang="0">
                    <a:pos x="T6" y="T7"/>
                  </a:cxn>
                  <a:cxn ang="0">
                    <a:pos x="T8" y="T9"/>
                  </a:cxn>
                </a:cxnLst>
                <a:rect l="0" t="0" r="r" b="b"/>
                <a:pathLst>
                  <a:path w="59" h="58">
                    <a:moveTo>
                      <a:pt x="30" y="58"/>
                    </a:moveTo>
                    <a:cubicBezTo>
                      <a:pt x="11" y="56"/>
                      <a:pt x="0" y="46"/>
                      <a:pt x="0" y="28"/>
                    </a:cubicBezTo>
                    <a:cubicBezTo>
                      <a:pt x="1" y="13"/>
                      <a:pt x="10" y="2"/>
                      <a:pt x="27" y="1"/>
                    </a:cubicBezTo>
                    <a:cubicBezTo>
                      <a:pt x="45" y="0"/>
                      <a:pt x="57" y="9"/>
                      <a:pt x="58" y="28"/>
                    </a:cubicBezTo>
                    <a:cubicBezTo>
                      <a:pt x="59" y="46"/>
                      <a:pt x="47" y="55"/>
                      <a:pt x="30"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8">
                <a:extLst>
                  <a:ext uri="{FF2B5EF4-FFF2-40B4-BE49-F238E27FC236}">
                    <a16:creationId xmlns:a16="http://schemas.microsoft.com/office/drawing/2014/main" id="{D5C03F35-FC29-8DA7-73FE-23B9F9E897E5}"/>
                  </a:ext>
                </a:extLst>
              </p:cNvPr>
              <p:cNvSpPr>
                <a:spLocks/>
              </p:cNvSpPr>
              <p:nvPr/>
            </p:nvSpPr>
            <p:spPr bwMode="auto">
              <a:xfrm>
                <a:off x="-1611313" y="1733551"/>
                <a:ext cx="219075" cy="223838"/>
              </a:xfrm>
              <a:custGeom>
                <a:avLst/>
                <a:gdLst>
                  <a:gd name="T0" fmla="*/ 58 w 58"/>
                  <a:gd name="T1" fmla="*/ 31 h 59"/>
                  <a:gd name="T2" fmla="*/ 26 w 58"/>
                  <a:gd name="T3" fmla="*/ 58 h 59"/>
                  <a:gd name="T4" fmla="*/ 0 w 58"/>
                  <a:gd name="T5" fmla="*/ 30 h 59"/>
                  <a:gd name="T6" fmla="*/ 29 w 58"/>
                  <a:gd name="T7" fmla="*/ 1 h 59"/>
                  <a:gd name="T8" fmla="*/ 58 w 58"/>
                  <a:gd name="T9" fmla="*/ 31 h 59"/>
                </a:gdLst>
                <a:ahLst/>
                <a:cxnLst>
                  <a:cxn ang="0">
                    <a:pos x="T0" y="T1"/>
                  </a:cxn>
                  <a:cxn ang="0">
                    <a:pos x="T2" y="T3"/>
                  </a:cxn>
                  <a:cxn ang="0">
                    <a:pos x="T4" y="T5"/>
                  </a:cxn>
                  <a:cxn ang="0">
                    <a:pos x="T6" y="T7"/>
                  </a:cxn>
                  <a:cxn ang="0">
                    <a:pos x="T8" y="T9"/>
                  </a:cxn>
                </a:cxnLst>
                <a:rect l="0" t="0" r="r" b="b"/>
                <a:pathLst>
                  <a:path w="58" h="59">
                    <a:moveTo>
                      <a:pt x="58" y="31"/>
                    </a:moveTo>
                    <a:cubicBezTo>
                      <a:pt x="55" y="49"/>
                      <a:pt x="43" y="59"/>
                      <a:pt x="26" y="58"/>
                    </a:cubicBezTo>
                    <a:cubicBezTo>
                      <a:pt x="11" y="56"/>
                      <a:pt x="0" y="46"/>
                      <a:pt x="0" y="30"/>
                    </a:cubicBezTo>
                    <a:cubicBezTo>
                      <a:pt x="1" y="12"/>
                      <a:pt x="11" y="0"/>
                      <a:pt x="29" y="1"/>
                    </a:cubicBezTo>
                    <a:cubicBezTo>
                      <a:pt x="47" y="1"/>
                      <a:pt x="56" y="13"/>
                      <a:pt x="58" y="31"/>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9">
                <a:extLst>
                  <a:ext uri="{FF2B5EF4-FFF2-40B4-BE49-F238E27FC236}">
                    <a16:creationId xmlns:a16="http://schemas.microsoft.com/office/drawing/2014/main" id="{58C4F7A0-B058-F13B-451A-806606983CF5}"/>
                  </a:ext>
                </a:extLst>
              </p:cNvPr>
              <p:cNvSpPr>
                <a:spLocks/>
              </p:cNvSpPr>
              <p:nvPr/>
            </p:nvSpPr>
            <p:spPr bwMode="auto">
              <a:xfrm>
                <a:off x="-3671888" y="2193926"/>
                <a:ext cx="219075" cy="219075"/>
              </a:xfrm>
              <a:custGeom>
                <a:avLst/>
                <a:gdLst>
                  <a:gd name="T0" fmla="*/ 58 w 58"/>
                  <a:gd name="T1" fmla="*/ 28 h 58"/>
                  <a:gd name="T2" fmla="*/ 27 w 58"/>
                  <a:gd name="T3" fmla="*/ 57 h 58"/>
                  <a:gd name="T4" fmla="*/ 0 w 58"/>
                  <a:gd name="T5" fmla="*/ 30 h 58"/>
                  <a:gd name="T6" fmla="*/ 28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5" y="47"/>
                      <a:pt x="45" y="58"/>
                      <a:pt x="27" y="57"/>
                    </a:cubicBezTo>
                    <a:cubicBezTo>
                      <a:pt x="11" y="56"/>
                      <a:pt x="1" y="46"/>
                      <a:pt x="0" y="30"/>
                    </a:cubicBezTo>
                    <a:cubicBezTo>
                      <a:pt x="0" y="13"/>
                      <a:pt x="11" y="1"/>
                      <a:pt x="28" y="0"/>
                    </a:cubicBezTo>
                    <a:cubicBezTo>
                      <a:pt x="46" y="0"/>
                      <a:pt x="55"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0">
                <a:extLst>
                  <a:ext uri="{FF2B5EF4-FFF2-40B4-BE49-F238E27FC236}">
                    <a16:creationId xmlns:a16="http://schemas.microsoft.com/office/drawing/2014/main" id="{91FDECD5-AD73-82CF-1418-A5BA1D923EBB}"/>
                  </a:ext>
                </a:extLst>
              </p:cNvPr>
              <p:cNvSpPr>
                <a:spLocks/>
              </p:cNvSpPr>
              <p:nvPr/>
            </p:nvSpPr>
            <p:spPr bwMode="auto">
              <a:xfrm>
                <a:off x="-1781175" y="4968876"/>
                <a:ext cx="219075" cy="223838"/>
              </a:xfrm>
              <a:custGeom>
                <a:avLst/>
                <a:gdLst>
                  <a:gd name="T0" fmla="*/ 58 w 58"/>
                  <a:gd name="T1" fmla="*/ 30 h 59"/>
                  <a:gd name="T2" fmla="*/ 29 w 58"/>
                  <a:gd name="T3" fmla="*/ 59 h 59"/>
                  <a:gd name="T4" fmla="*/ 2 w 58"/>
                  <a:gd name="T5" fmla="*/ 33 h 59"/>
                  <a:gd name="T6" fmla="*/ 28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7" y="48"/>
                      <a:pt x="47" y="59"/>
                      <a:pt x="29" y="59"/>
                    </a:cubicBezTo>
                    <a:cubicBezTo>
                      <a:pt x="14" y="59"/>
                      <a:pt x="3" y="49"/>
                      <a:pt x="2" y="33"/>
                    </a:cubicBezTo>
                    <a:cubicBezTo>
                      <a:pt x="0" y="15"/>
                      <a:pt x="10" y="3"/>
                      <a:pt x="28" y="2"/>
                    </a:cubicBezTo>
                    <a:cubicBezTo>
                      <a:pt x="47" y="0"/>
                      <a:pt x="56"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1">
                <a:extLst>
                  <a:ext uri="{FF2B5EF4-FFF2-40B4-BE49-F238E27FC236}">
                    <a16:creationId xmlns:a16="http://schemas.microsoft.com/office/drawing/2014/main" id="{406F29AF-C35E-90CC-F0FD-6E5F1FE879E6}"/>
                  </a:ext>
                </a:extLst>
              </p:cNvPr>
              <p:cNvSpPr>
                <a:spLocks/>
              </p:cNvSpPr>
              <p:nvPr/>
            </p:nvSpPr>
            <p:spPr bwMode="auto">
              <a:xfrm>
                <a:off x="-3076575" y="1741488"/>
                <a:ext cx="219075" cy="222250"/>
              </a:xfrm>
              <a:custGeom>
                <a:avLst/>
                <a:gdLst>
                  <a:gd name="T0" fmla="*/ 30 w 58"/>
                  <a:gd name="T1" fmla="*/ 0 h 59"/>
                  <a:gd name="T2" fmla="*/ 57 w 58"/>
                  <a:gd name="T3" fmla="*/ 31 h 59"/>
                  <a:gd name="T4" fmla="*/ 26 w 58"/>
                  <a:gd name="T5" fmla="*/ 57 h 59"/>
                  <a:gd name="T6" fmla="*/ 1 w 58"/>
                  <a:gd name="T7" fmla="*/ 29 h 59"/>
                  <a:gd name="T8" fmla="*/ 30 w 58"/>
                  <a:gd name="T9" fmla="*/ 0 h 59"/>
                </a:gdLst>
                <a:ahLst/>
                <a:cxnLst>
                  <a:cxn ang="0">
                    <a:pos x="T0" y="T1"/>
                  </a:cxn>
                  <a:cxn ang="0">
                    <a:pos x="T2" y="T3"/>
                  </a:cxn>
                  <a:cxn ang="0">
                    <a:pos x="T4" y="T5"/>
                  </a:cxn>
                  <a:cxn ang="0">
                    <a:pos x="T6" y="T7"/>
                  </a:cxn>
                  <a:cxn ang="0">
                    <a:pos x="T8" y="T9"/>
                  </a:cxn>
                </a:cxnLst>
                <a:rect l="0" t="0" r="r" b="b"/>
                <a:pathLst>
                  <a:path w="58" h="59">
                    <a:moveTo>
                      <a:pt x="30" y="0"/>
                    </a:moveTo>
                    <a:cubicBezTo>
                      <a:pt x="47" y="2"/>
                      <a:pt x="58" y="13"/>
                      <a:pt x="57" y="31"/>
                    </a:cubicBezTo>
                    <a:cubicBezTo>
                      <a:pt x="55" y="48"/>
                      <a:pt x="44" y="59"/>
                      <a:pt x="26" y="57"/>
                    </a:cubicBezTo>
                    <a:cubicBezTo>
                      <a:pt x="10" y="55"/>
                      <a:pt x="0" y="45"/>
                      <a:pt x="1" y="29"/>
                    </a:cubicBezTo>
                    <a:cubicBezTo>
                      <a:pt x="1" y="10"/>
                      <a:pt x="12" y="1"/>
                      <a:pt x="30"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2">
                <a:extLst>
                  <a:ext uri="{FF2B5EF4-FFF2-40B4-BE49-F238E27FC236}">
                    <a16:creationId xmlns:a16="http://schemas.microsoft.com/office/drawing/2014/main" id="{58D295D5-E6EF-773D-C059-FE1881EC0B77}"/>
                  </a:ext>
                </a:extLst>
              </p:cNvPr>
              <p:cNvSpPr>
                <a:spLocks/>
              </p:cNvSpPr>
              <p:nvPr/>
            </p:nvSpPr>
            <p:spPr bwMode="auto">
              <a:xfrm>
                <a:off x="-1970088" y="1617663"/>
                <a:ext cx="214312" cy="217488"/>
              </a:xfrm>
              <a:custGeom>
                <a:avLst/>
                <a:gdLst>
                  <a:gd name="T0" fmla="*/ 57 w 57"/>
                  <a:gd name="T1" fmla="*/ 30 h 58"/>
                  <a:gd name="T2" fmla="*/ 26 w 57"/>
                  <a:gd name="T3" fmla="*/ 57 h 58"/>
                  <a:gd name="T4" fmla="*/ 0 w 57"/>
                  <a:gd name="T5" fmla="*/ 29 h 58"/>
                  <a:gd name="T6" fmla="*/ 29 w 57"/>
                  <a:gd name="T7" fmla="*/ 0 h 58"/>
                  <a:gd name="T8" fmla="*/ 57 w 57"/>
                  <a:gd name="T9" fmla="*/ 30 h 58"/>
                </a:gdLst>
                <a:ahLst/>
                <a:cxnLst>
                  <a:cxn ang="0">
                    <a:pos x="T0" y="T1"/>
                  </a:cxn>
                  <a:cxn ang="0">
                    <a:pos x="T2" y="T3"/>
                  </a:cxn>
                  <a:cxn ang="0">
                    <a:pos x="T4" y="T5"/>
                  </a:cxn>
                  <a:cxn ang="0">
                    <a:pos x="T6" y="T7"/>
                  </a:cxn>
                  <a:cxn ang="0">
                    <a:pos x="T8" y="T9"/>
                  </a:cxn>
                </a:cxnLst>
                <a:rect l="0" t="0" r="r" b="b"/>
                <a:pathLst>
                  <a:path w="57" h="58">
                    <a:moveTo>
                      <a:pt x="57" y="30"/>
                    </a:moveTo>
                    <a:cubicBezTo>
                      <a:pt x="55" y="49"/>
                      <a:pt x="44" y="58"/>
                      <a:pt x="26" y="57"/>
                    </a:cubicBezTo>
                    <a:cubicBezTo>
                      <a:pt x="10" y="55"/>
                      <a:pt x="0" y="45"/>
                      <a:pt x="0" y="29"/>
                    </a:cubicBezTo>
                    <a:cubicBezTo>
                      <a:pt x="0" y="11"/>
                      <a:pt x="12" y="0"/>
                      <a:pt x="29" y="0"/>
                    </a:cubicBezTo>
                    <a:cubicBezTo>
                      <a:pt x="47" y="0"/>
                      <a:pt x="56" y="12"/>
                      <a:pt x="57"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3">
                <a:extLst>
                  <a:ext uri="{FF2B5EF4-FFF2-40B4-BE49-F238E27FC236}">
                    <a16:creationId xmlns:a16="http://schemas.microsoft.com/office/drawing/2014/main" id="{0A2E580A-1348-D172-1012-2460DEF55F7D}"/>
                  </a:ext>
                </a:extLst>
              </p:cNvPr>
              <p:cNvSpPr>
                <a:spLocks/>
              </p:cNvSpPr>
              <p:nvPr/>
            </p:nvSpPr>
            <p:spPr bwMode="auto">
              <a:xfrm>
                <a:off x="-2347913" y="1579563"/>
                <a:ext cx="219075" cy="214313"/>
              </a:xfrm>
              <a:custGeom>
                <a:avLst/>
                <a:gdLst>
                  <a:gd name="T0" fmla="*/ 28 w 58"/>
                  <a:gd name="T1" fmla="*/ 57 h 57"/>
                  <a:gd name="T2" fmla="*/ 1 w 58"/>
                  <a:gd name="T3" fmla="*/ 27 h 57"/>
                  <a:gd name="T4" fmla="*/ 28 w 58"/>
                  <a:gd name="T5" fmla="*/ 0 h 57"/>
                  <a:gd name="T6" fmla="*/ 58 w 58"/>
                  <a:gd name="T7" fmla="*/ 28 h 57"/>
                  <a:gd name="T8" fmla="*/ 28 w 58"/>
                  <a:gd name="T9" fmla="*/ 57 h 57"/>
                </a:gdLst>
                <a:ahLst/>
                <a:cxnLst>
                  <a:cxn ang="0">
                    <a:pos x="T0" y="T1"/>
                  </a:cxn>
                  <a:cxn ang="0">
                    <a:pos x="T2" y="T3"/>
                  </a:cxn>
                  <a:cxn ang="0">
                    <a:pos x="T4" y="T5"/>
                  </a:cxn>
                  <a:cxn ang="0">
                    <a:pos x="T6" y="T7"/>
                  </a:cxn>
                  <a:cxn ang="0">
                    <a:pos x="T8" y="T9"/>
                  </a:cxn>
                </a:cxnLst>
                <a:rect l="0" t="0" r="r" b="b"/>
                <a:pathLst>
                  <a:path w="58" h="57">
                    <a:moveTo>
                      <a:pt x="28" y="57"/>
                    </a:moveTo>
                    <a:cubicBezTo>
                      <a:pt x="10" y="55"/>
                      <a:pt x="0" y="44"/>
                      <a:pt x="1" y="27"/>
                    </a:cubicBezTo>
                    <a:cubicBezTo>
                      <a:pt x="1" y="10"/>
                      <a:pt x="12" y="1"/>
                      <a:pt x="28" y="0"/>
                    </a:cubicBezTo>
                    <a:cubicBezTo>
                      <a:pt x="45" y="0"/>
                      <a:pt x="58" y="10"/>
                      <a:pt x="58" y="28"/>
                    </a:cubicBezTo>
                    <a:cubicBezTo>
                      <a:pt x="57" y="46"/>
                      <a:pt x="46" y="56"/>
                      <a:pt x="28" y="5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4">
                <a:extLst>
                  <a:ext uri="{FF2B5EF4-FFF2-40B4-BE49-F238E27FC236}">
                    <a16:creationId xmlns:a16="http://schemas.microsoft.com/office/drawing/2014/main" id="{950B27E8-8ED0-E26A-4CBF-92277C29DE92}"/>
                  </a:ext>
                </a:extLst>
              </p:cNvPr>
              <p:cNvSpPr>
                <a:spLocks/>
              </p:cNvSpPr>
              <p:nvPr/>
            </p:nvSpPr>
            <p:spPr bwMode="auto">
              <a:xfrm>
                <a:off x="-3400425" y="1930401"/>
                <a:ext cx="219075" cy="222250"/>
              </a:xfrm>
              <a:custGeom>
                <a:avLst/>
                <a:gdLst>
                  <a:gd name="T0" fmla="*/ 58 w 58"/>
                  <a:gd name="T1" fmla="*/ 30 h 59"/>
                  <a:gd name="T2" fmla="*/ 29 w 58"/>
                  <a:gd name="T3" fmla="*/ 58 h 59"/>
                  <a:gd name="T4" fmla="*/ 1 w 58"/>
                  <a:gd name="T5" fmla="*/ 33 h 59"/>
                  <a:gd name="T6" fmla="*/ 27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6" y="48"/>
                      <a:pt x="47" y="58"/>
                      <a:pt x="29" y="58"/>
                    </a:cubicBezTo>
                    <a:cubicBezTo>
                      <a:pt x="12" y="59"/>
                      <a:pt x="2" y="49"/>
                      <a:pt x="1" y="33"/>
                    </a:cubicBezTo>
                    <a:cubicBezTo>
                      <a:pt x="0" y="15"/>
                      <a:pt x="9" y="3"/>
                      <a:pt x="27" y="2"/>
                    </a:cubicBezTo>
                    <a:cubicBezTo>
                      <a:pt x="45" y="0"/>
                      <a:pt x="55"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5">
                <a:extLst>
                  <a:ext uri="{FF2B5EF4-FFF2-40B4-BE49-F238E27FC236}">
                    <a16:creationId xmlns:a16="http://schemas.microsoft.com/office/drawing/2014/main" id="{BBB5D8AA-49A3-0FCA-1AC2-A72F0357BB04}"/>
                  </a:ext>
                </a:extLst>
              </p:cNvPr>
              <p:cNvSpPr>
                <a:spLocks/>
              </p:cNvSpPr>
              <p:nvPr/>
            </p:nvSpPr>
            <p:spPr bwMode="auto">
              <a:xfrm>
                <a:off x="-1438275" y="4814888"/>
                <a:ext cx="222250" cy="219075"/>
              </a:xfrm>
              <a:custGeom>
                <a:avLst/>
                <a:gdLst>
                  <a:gd name="T0" fmla="*/ 59 w 59"/>
                  <a:gd name="T1" fmla="*/ 27 h 58"/>
                  <a:gd name="T2" fmla="*/ 28 w 59"/>
                  <a:gd name="T3" fmla="*/ 57 h 58"/>
                  <a:gd name="T4" fmla="*/ 1 w 59"/>
                  <a:gd name="T5" fmla="*/ 27 h 58"/>
                  <a:gd name="T6" fmla="*/ 29 w 59"/>
                  <a:gd name="T7" fmla="*/ 1 h 58"/>
                  <a:gd name="T8" fmla="*/ 59 w 59"/>
                  <a:gd name="T9" fmla="*/ 27 h 58"/>
                </a:gdLst>
                <a:ahLst/>
                <a:cxnLst>
                  <a:cxn ang="0">
                    <a:pos x="T0" y="T1"/>
                  </a:cxn>
                  <a:cxn ang="0">
                    <a:pos x="T2" y="T3"/>
                  </a:cxn>
                  <a:cxn ang="0">
                    <a:pos x="T4" y="T5"/>
                  </a:cxn>
                  <a:cxn ang="0">
                    <a:pos x="T6" y="T7"/>
                  </a:cxn>
                  <a:cxn ang="0">
                    <a:pos x="T8" y="T9"/>
                  </a:cxn>
                </a:cxnLst>
                <a:rect l="0" t="0" r="r" b="b"/>
                <a:pathLst>
                  <a:path w="59" h="58">
                    <a:moveTo>
                      <a:pt x="59" y="27"/>
                    </a:moveTo>
                    <a:cubicBezTo>
                      <a:pt x="55" y="47"/>
                      <a:pt x="46" y="58"/>
                      <a:pt x="28" y="57"/>
                    </a:cubicBezTo>
                    <a:cubicBezTo>
                      <a:pt x="9" y="57"/>
                      <a:pt x="0" y="45"/>
                      <a:pt x="1" y="27"/>
                    </a:cubicBezTo>
                    <a:cubicBezTo>
                      <a:pt x="2" y="10"/>
                      <a:pt x="14" y="1"/>
                      <a:pt x="29" y="1"/>
                    </a:cubicBezTo>
                    <a:cubicBezTo>
                      <a:pt x="46" y="0"/>
                      <a:pt x="56" y="12"/>
                      <a:pt x="59" y="2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16">
                <a:extLst>
                  <a:ext uri="{FF2B5EF4-FFF2-40B4-BE49-F238E27FC236}">
                    <a16:creationId xmlns:a16="http://schemas.microsoft.com/office/drawing/2014/main" id="{8FEF3B7B-164C-FF57-46BE-5CD79972DAF8}"/>
                  </a:ext>
                </a:extLst>
              </p:cNvPr>
              <p:cNvSpPr>
                <a:spLocks/>
              </p:cNvSpPr>
              <p:nvPr/>
            </p:nvSpPr>
            <p:spPr bwMode="auto">
              <a:xfrm>
                <a:off x="-3887788" y="2508251"/>
                <a:ext cx="223837" cy="222250"/>
              </a:xfrm>
              <a:custGeom>
                <a:avLst/>
                <a:gdLst>
                  <a:gd name="T0" fmla="*/ 59 w 59"/>
                  <a:gd name="T1" fmla="*/ 30 h 59"/>
                  <a:gd name="T2" fmla="*/ 27 w 59"/>
                  <a:gd name="T3" fmla="*/ 57 h 59"/>
                  <a:gd name="T4" fmla="*/ 2 w 59"/>
                  <a:gd name="T5" fmla="*/ 25 h 59"/>
                  <a:gd name="T6" fmla="*/ 31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8"/>
                      <a:pt x="45" y="59"/>
                      <a:pt x="27" y="57"/>
                    </a:cubicBezTo>
                    <a:cubicBezTo>
                      <a:pt x="9" y="56"/>
                      <a:pt x="0" y="43"/>
                      <a:pt x="2" y="25"/>
                    </a:cubicBezTo>
                    <a:cubicBezTo>
                      <a:pt x="4" y="10"/>
                      <a:pt x="15" y="0"/>
                      <a:pt x="31" y="1"/>
                    </a:cubicBezTo>
                    <a:cubicBezTo>
                      <a:pt x="49" y="2"/>
                      <a:pt x="58"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7">
                <a:extLst>
                  <a:ext uri="{FF2B5EF4-FFF2-40B4-BE49-F238E27FC236}">
                    <a16:creationId xmlns:a16="http://schemas.microsoft.com/office/drawing/2014/main" id="{414A6BEE-14B1-88AC-5648-D6B8DD734FA2}"/>
                  </a:ext>
                </a:extLst>
              </p:cNvPr>
              <p:cNvSpPr>
                <a:spLocks/>
              </p:cNvSpPr>
              <p:nvPr/>
            </p:nvSpPr>
            <p:spPr bwMode="auto">
              <a:xfrm>
                <a:off x="-1139825" y="4587876"/>
                <a:ext cx="222250" cy="219075"/>
              </a:xfrm>
              <a:custGeom>
                <a:avLst/>
                <a:gdLst>
                  <a:gd name="T0" fmla="*/ 27 w 59"/>
                  <a:gd name="T1" fmla="*/ 0 h 58"/>
                  <a:gd name="T2" fmla="*/ 58 w 59"/>
                  <a:gd name="T3" fmla="*/ 27 h 58"/>
                  <a:gd name="T4" fmla="*/ 30 w 59"/>
                  <a:gd name="T5" fmla="*/ 57 h 58"/>
                  <a:gd name="T6" fmla="*/ 2 w 59"/>
                  <a:gd name="T7" fmla="*/ 32 h 58"/>
                  <a:gd name="T8" fmla="*/ 27 w 59"/>
                  <a:gd name="T9" fmla="*/ 0 h 58"/>
                </a:gdLst>
                <a:ahLst/>
                <a:cxnLst>
                  <a:cxn ang="0">
                    <a:pos x="T0" y="T1"/>
                  </a:cxn>
                  <a:cxn ang="0">
                    <a:pos x="T2" y="T3"/>
                  </a:cxn>
                  <a:cxn ang="0">
                    <a:pos x="T4" y="T5"/>
                  </a:cxn>
                  <a:cxn ang="0">
                    <a:pos x="T6" y="T7"/>
                  </a:cxn>
                  <a:cxn ang="0">
                    <a:pos x="T8" y="T9"/>
                  </a:cxn>
                </a:cxnLst>
                <a:rect l="0" t="0" r="r" b="b"/>
                <a:pathLst>
                  <a:path w="59" h="58">
                    <a:moveTo>
                      <a:pt x="27" y="0"/>
                    </a:moveTo>
                    <a:cubicBezTo>
                      <a:pt x="45" y="1"/>
                      <a:pt x="57" y="9"/>
                      <a:pt x="58" y="27"/>
                    </a:cubicBezTo>
                    <a:cubicBezTo>
                      <a:pt x="59" y="45"/>
                      <a:pt x="48" y="56"/>
                      <a:pt x="30" y="57"/>
                    </a:cubicBezTo>
                    <a:cubicBezTo>
                      <a:pt x="13" y="58"/>
                      <a:pt x="4" y="47"/>
                      <a:pt x="2" y="32"/>
                    </a:cubicBezTo>
                    <a:cubicBezTo>
                      <a:pt x="0" y="14"/>
                      <a:pt x="9" y="3"/>
                      <a:pt x="27"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8">
                <a:extLst>
                  <a:ext uri="{FF2B5EF4-FFF2-40B4-BE49-F238E27FC236}">
                    <a16:creationId xmlns:a16="http://schemas.microsoft.com/office/drawing/2014/main" id="{9A39D07F-7FA4-222A-6C42-D496280878BC}"/>
                  </a:ext>
                </a:extLst>
              </p:cNvPr>
              <p:cNvSpPr>
                <a:spLocks/>
              </p:cNvSpPr>
              <p:nvPr/>
            </p:nvSpPr>
            <p:spPr bwMode="auto">
              <a:xfrm>
                <a:off x="-895350" y="4297363"/>
                <a:ext cx="219075" cy="222250"/>
              </a:xfrm>
              <a:custGeom>
                <a:avLst/>
                <a:gdLst>
                  <a:gd name="T0" fmla="*/ 58 w 58"/>
                  <a:gd name="T1" fmla="*/ 30 h 59"/>
                  <a:gd name="T2" fmla="*/ 27 w 58"/>
                  <a:gd name="T3" fmla="*/ 58 h 59"/>
                  <a:gd name="T4" fmla="*/ 2 w 58"/>
                  <a:gd name="T5" fmla="*/ 26 h 59"/>
                  <a:gd name="T6" fmla="*/ 29 w 58"/>
                  <a:gd name="T7" fmla="*/ 1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5" y="47"/>
                      <a:pt x="45" y="59"/>
                      <a:pt x="27" y="58"/>
                    </a:cubicBezTo>
                    <a:cubicBezTo>
                      <a:pt x="9" y="56"/>
                      <a:pt x="0" y="43"/>
                      <a:pt x="2" y="26"/>
                    </a:cubicBezTo>
                    <a:cubicBezTo>
                      <a:pt x="3" y="10"/>
                      <a:pt x="13" y="0"/>
                      <a:pt x="29" y="1"/>
                    </a:cubicBezTo>
                    <a:cubicBezTo>
                      <a:pt x="48" y="2"/>
                      <a:pt x="57" y="13"/>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9">
                <a:extLst>
                  <a:ext uri="{FF2B5EF4-FFF2-40B4-BE49-F238E27FC236}">
                    <a16:creationId xmlns:a16="http://schemas.microsoft.com/office/drawing/2014/main" id="{048AFFD8-BC31-748F-7B7F-52A089090B8B}"/>
                  </a:ext>
                </a:extLst>
              </p:cNvPr>
              <p:cNvSpPr>
                <a:spLocks/>
              </p:cNvSpPr>
              <p:nvPr/>
            </p:nvSpPr>
            <p:spPr bwMode="auto">
              <a:xfrm>
                <a:off x="-720725" y="3960813"/>
                <a:ext cx="222250" cy="223838"/>
              </a:xfrm>
              <a:custGeom>
                <a:avLst/>
                <a:gdLst>
                  <a:gd name="T0" fmla="*/ 59 w 59"/>
                  <a:gd name="T1" fmla="*/ 30 h 59"/>
                  <a:gd name="T2" fmla="*/ 29 w 59"/>
                  <a:gd name="T3" fmla="*/ 58 h 59"/>
                  <a:gd name="T4" fmla="*/ 1 w 59"/>
                  <a:gd name="T5" fmla="*/ 32 h 59"/>
                  <a:gd name="T6" fmla="*/ 29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6" y="47"/>
                      <a:pt x="48" y="59"/>
                      <a:pt x="29" y="58"/>
                    </a:cubicBezTo>
                    <a:cubicBezTo>
                      <a:pt x="13" y="58"/>
                      <a:pt x="2" y="48"/>
                      <a:pt x="1" y="32"/>
                    </a:cubicBezTo>
                    <a:cubicBezTo>
                      <a:pt x="0" y="14"/>
                      <a:pt x="10" y="3"/>
                      <a:pt x="29" y="1"/>
                    </a:cubicBezTo>
                    <a:cubicBezTo>
                      <a:pt x="48" y="0"/>
                      <a:pt x="55"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20">
                <a:extLst>
                  <a:ext uri="{FF2B5EF4-FFF2-40B4-BE49-F238E27FC236}">
                    <a16:creationId xmlns:a16="http://schemas.microsoft.com/office/drawing/2014/main" id="{2A8C5D33-122E-ACEB-E06A-24183E10B94E}"/>
                  </a:ext>
                </a:extLst>
              </p:cNvPr>
              <p:cNvSpPr>
                <a:spLocks/>
              </p:cNvSpPr>
              <p:nvPr/>
            </p:nvSpPr>
            <p:spPr bwMode="auto">
              <a:xfrm>
                <a:off x="-808038" y="2492376"/>
                <a:ext cx="222250" cy="234950"/>
              </a:xfrm>
              <a:custGeom>
                <a:avLst/>
                <a:gdLst>
                  <a:gd name="T0" fmla="*/ 58 w 59"/>
                  <a:gd name="T1" fmla="*/ 35 h 62"/>
                  <a:gd name="T2" fmla="*/ 25 w 59"/>
                  <a:gd name="T3" fmla="*/ 58 h 62"/>
                  <a:gd name="T4" fmla="*/ 2 w 59"/>
                  <a:gd name="T5" fmla="*/ 28 h 62"/>
                  <a:gd name="T6" fmla="*/ 33 w 59"/>
                  <a:gd name="T7" fmla="*/ 2 h 62"/>
                  <a:gd name="T8" fmla="*/ 58 w 59"/>
                  <a:gd name="T9" fmla="*/ 35 h 62"/>
                </a:gdLst>
                <a:ahLst/>
                <a:cxnLst>
                  <a:cxn ang="0">
                    <a:pos x="T0" y="T1"/>
                  </a:cxn>
                  <a:cxn ang="0">
                    <a:pos x="T2" y="T3"/>
                  </a:cxn>
                  <a:cxn ang="0">
                    <a:pos x="T4" y="T5"/>
                  </a:cxn>
                  <a:cxn ang="0">
                    <a:pos x="T6" y="T7"/>
                  </a:cxn>
                  <a:cxn ang="0">
                    <a:pos x="T8" y="T9"/>
                  </a:cxn>
                </a:cxnLst>
                <a:rect l="0" t="0" r="r" b="b"/>
                <a:pathLst>
                  <a:path w="59" h="62">
                    <a:moveTo>
                      <a:pt x="58" y="35"/>
                    </a:moveTo>
                    <a:cubicBezTo>
                      <a:pt x="54" y="51"/>
                      <a:pt x="44" y="62"/>
                      <a:pt x="25" y="58"/>
                    </a:cubicBezTo>
                    <a:cubicBezTo>
                      <a:pt x="10" y="55"/>
                      <a:pt x="0" y="44"/>
                      <a:pt x="2" y="28"/>
                    </a:cubicBezTo>
                    <a:cubicBezTo>
                      <a:pt x="4" y="11"/>
                      <a:pt x="15" y="0"/>
                      <a:pt x="33" y="2"/>
                    </a:cubicBezTo>
                    <a:cubicBezTo>
                      <a:pt x="51" y="4"/>
                      <a:pt x="59" y="16"/>
                      <a:pt x="58" y="35"/>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21">
                <a:extLst>
                  <a:ext uri="{FF2B5EF4-FFF2-40B4-BE49-F238E27FC236}">
                    <a16:creationId xmlns:a16="http://schemas.microsoft.com/office/drawing/2014/main" id="{A9573434-EEE4-8540-BA2A-C9978E86D9EF}"/>
                  </a:ext>
                </a:extLst>
              </p:cNvPr>
              <p:cNvSpPr>
                <a:spLocks/>
              </p:cNvSpPr>
              <p:nvPr/>
            </p:nvSpPr>
            <p:spPr bwMode="auto">
              <a:xfrm>
                <a:off x="-1016000" y="2182813"/>
                <a:ext cx="215900" cy="219075"/>
              </a:xfrm>
              <a:custGeom>
                <a:avLst/>
                <a:gdLst>
                  <a:gd name="T0" fmla="*/ 29 w 57"/>
                  <a:gd name="T1" fmla="*/ 58 h 58"/>
                  <a:gd name="T2" fmla="*/ 1 w 57"/>
                  <a:gd name="T3" fmla="*/ 28 h 58"/>
                  <a:gd name="T4" fmla="*/ 32 w 57"/>
                  <a:gd name="T5" fmla="*/ 1 h 58"/>
                  <a:gd name="T6" fmla="*/ 57 w 57"/>
                  <a:gd name="T7" fmla="*/ 29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cubicBezTo>
                      <a:pt x="10" y="56"/>
                      <a:pt x="0" y="45"/>
                      <a:pt x="1" y="28"/>
                    </a:cubicBezTo>
                    <a:cubicBezTo>
                      <a:pt x="2" y="11"/>
                      <a:pt x="14" y="0"/>
                      <a:pt x="32" y="1"/>
                    </a:cubicBezTo>
                    <a:cubicBezTo>
                      <a:pt x="48" y="3"/>
                      <a:pt x="57" y="14"/>
                      <a:pt x="57" y="29"/>
                    </a:cubicBezTo>
                    <a:cubicBezTo>
                      <a:pt x="57" y="47"/>
                      <a:pt x="47" y="57"/>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22">
                <a:extLst>
                  <a:ext uri="{FF2B5EF4-FFF2-40B4-BE49-F238E27FC236}">
                    <a16:creationId xmlns:a16="http://schemas.microsoft.com/office/drawing/2014/main" id="{3B95FE6A-C67D-ED71-0329-2534BD275C9B}"/>
                  </a:ext>
                </a:extLst>
              </p:cNvPr>
              <p:cNvSpPr>
                <a:spLocks/>
              </p:cNvSpPr>
              <p:nvPr/>
            </p:nvSpPr>
            <p:spPr bwMode="auto">
              <a:xfrm>
                <a:off x="-4083050" y="3232151"/>
                <a:ext cx="219075" cy="219075"/>
              </a:xfrm>
              <a:custGeom>
                <a:avLst/>
                <a:gdLst>
                  <a:gd name="T0" fmla="*/ 29 w 58"/>
                  <a:gd name="T1" fmla="*/ 58 h 58"/>
                  <a:gd name="T2" fmla="*/ 1 w 58"/>
                  <a:gd name="T3" fmla="*/ 28 h 58"/>
                  <a:gd name="T4" fmla="*/ 27 w 58"/>
                  <a:gd name="T5" fmla="*/ 1 h 58"/>
                  <a:gd name="T6" fmla="*/ 58 w 58"/>
                  <a:gd name="T7" fmla="*/ 28 h 58"/>
                  <a:gd name="T8" fmla="*/ 29 w 58"/>
                  <a:gd name="T9" fmla="*/ 58 h 58"/>
                </a:gdLst>
                <a:ahLst/>
                <a:cxnLst>
                  <a:cxn ang="0">
                    <a:pos x="T0" y="T1"/>
                  </a:cxn>
                  <a:cxn ang="0">
                    <a:pos x="T2" y="T3"/>
                  </a:cxn>
                  <a:cxn ang="0">
                    <a:pos x="T4" y="T5"/>
                  </a:cxn>
                  <a:cxn ang="0">
                    <a:pos x="T6" y="T7"/>
                  </a:cxn>
                  <a:cxn ang="0">
                    <a:pos x="T8" y="T9"/>
                  </a:cxn>
                </a:cxnLst>
                <a:rect l="0" t="0" r="r" b="b"/>
                <a:pathLst>
                  <a:path w="58" h="58">
                    <a:moveTo>
                      <a:pt x="29" y="58"/>
                    </a:moveTo>
                    <a:cubicBezTo>
                      <a:pt x="12" y="56"/>
                      <a:pt x="0" y="46"/>
                      <a:pt x="1" y="28"/>
                    </a:cubicBezTo>
                    <a:cubicBezTo>
                      <a:pt x="1" y="13"/>
                      <a:pt x="11" y="2"/>
                      <a:pt x="27" y="1"/>
                    </a:cubicBezTo>
                    <a:cubicBezTo>
                      <a:pt x="45" y="0"/>
                      <a:pt x="57" y="10"/>
                      <a:pt x="58" y="28"/>
                    </a:cubicBezTo>
                    <a:cubicBezTo>
                      <a:pt x="58" y="46"/>
                      <a:pt x="47" y="55"/>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23">
                <a:extLst>
                  <a:ext uri="{FF2B5EF4-FFF2-40B4-BE49-F238E27FC236}">
                    <a16:creationId xmlns:a16="http://schemas.microsoft.com/office/drawing/2014/main" id="{4A77C2EE-7B30-9B66-26BF-8BEAEF917AEB}"/>
                  </a:ext>
                </a:extLst>
              </p:cNvPr>
              <p:cNvSpPr>
                <a:spLocks/>
              </p:cNvSpPr>
              <p:nvPr/>
            </p:nvSpPr>
            <p:spPr bwMode="auto">
              <a:xfrm>
                <a:off x="-2528888" y="5059363"/>
                <a:ext cx="222250" cy="223838"/>
              </a:xfrm>
              <a:custGeom>
                <a:avLst/>
                <a:gdLst>
                  <a:gd name="T0" fmla="*/ 59 w 59"/>
                  <a:gd name="T1" fmla="*/ 30 h 59"/>
                  <a:gd name="T2" fmla="*/ 27 w 59"/>
                  <a:gd name="T3" fmla="*/ 57 h 59"/>
                  <a:gd name="T4" fmla="*/ 2 w 59"/>
                  <a:gd name="T5" fmla="*/ 25 h 59"/>
                  <a:gd name="T6" fmla="*/ 30 w 59"/>
                  <a:gd name="T7" fmla="*/ 0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7"/>
                      <a:pt x="46" y="59"/>
                      <a:pt x="27" y="57"/>
                    </a:cubicBezTo>
                    <a:cubicBezTo>
                      <a:pt x="9" y="55"/>
                      <a:pt x="0" y="43"/>
                      <a:pt x="2" y="25"/>
                    </a:cubicBezTo>
                    <a:cubicBezTo>
                      <a:pt x="3" y="9"/>
                      <a:pt x="15" y="0"/>
                      <a:pt x="30" y="0"/>
                    </a:cubicBezTo>
                    <a:cubicBezTo>
                      <a:pt x="48" y="1"/>
                      <a:pt x="58" y="12"/>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24">
                <a:extLst>
                  <a:ext uri="{FF2B5EF4-FFF2-40B4-BE49-F238E27FC236}">
                    <a16:creationId xmlns:a16="http://schemas.microsoft.com/office/drawing/2014/main" id="{DA2598AF-C2E0-6B1F-9219-50105794EC30}"/>
                  </a:ext>
                </a:extLst>
              </p:cNvPr>
              <p:cNvSpPr>
                <a:spLocks/>
              </p:cNvSpPr>
              <p:nvPr/>
            </p:nvSpPr>
            <p:spPr bwMode="auto">
              <a:xfrm>
                <a:off x="-4057650" y="3606801"/>
                <a:ext cx="215900" cy="219075"/>
              </a:xfrm>
              <a:custGeom>
                <a:avLst/>
                <a:gdLst>
                  <a:gd name="T0" fmla="*/ 57 w 57"/>
                  <a:gd name="T1" fmla="*/ 28 h 58"/>
                  <a:gd name="T2" fmla="*/ 29 w 57"/>
                  <a:gd name="T3" fmla="*/ 58 h 58"/>
                  <a:gd name="T4" fmla="*/ 0 w 57"/>
                  <a:gd name="T5" fmla="*/ 29 h 58"/>
                  <a:gd name="T6" fmla="*/ 25 w 57"/>
                  <a:gd name="T7" fmla="*/ 1 h 58"/>
                  <a:gd name="T8" fmla="*/ 57 w 57"/>
                  <a:gd name="T9" fmla="*/ 28 h 58"/>
                </a:gdLst>
                <a:ahLst/>
                <a:cxnLst>
                  <a:cxn ang="0">
                    <a:pos x="T0" y="T1"/>
                  </a:cxn>
                  <a:cxn ang="0">
                    <a:pos x="T2" y="T3"/>
                  </a:cxn>
                  <a:cxn ang="0">
                    <a:pos x="T4" y="T5"/>
                  </a:cxn>
                  <a:cxn ang="0">
                    <a:pos x="T6" y="T7"/>
                  </a:cxn>
                  <a:cxn ang="0">
                    <a:pos x="T8" y="T9"/>
                  </a:cxn>
                </a:cxnLst>
                <a:rect l="0" t="0" r="r" b="b"/>
                <a:pathLst>
                  <a:path w="57" h="58">
                    <a:moveTo>
                      <a:pt x="57" y="28"/>
                    </a:moveTo>
                    <a:cubicBezTo>
                      <a:pt x="55" y="45"/>
                      <a:pt x="47" y="58"/>
                      <a:pt x="29" y="58"/>
                    </a:cubicBezTo>
                    <a:cubicBezTo>
                      <a:pt x="10" y="58"/>
                      <a:pt x="0" y="47"/>
                      <a:pt x="0" y="29"/>
                    </a:cubicBezTo>
                    <a:cubicBezTo>
                      <a:pt x="0" y="13"/>
                      <a:pt x="10" y="3"/>
                      <a:pt x="25" y="1"/>
                    </a:cubicBezTo>
                    <a:cubicBezTo>
                      <a:pt x="43" y="0"/>
                      <a:pt x="53" y="11"/>
                      <a:pt x="57"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25">
                <a:extLst>
                  <a:ext uri="{FF2B5EF4-FFF2-40B4-BE49-F238E27FC236}">
                    <a16:creationId xmlns:a16="http://schemas.microsoft.com/office/drawing/2014/main" id="{FD61AF4E-21DE-9A3A-9124-3DB6B95F6F8B}"/>
                  </a:ext>
                </a:extLst>
              </p:cNvPr>
              <p:cNvSpPr>
                <a:spLocks/>
              </p:cNvSpPr>
              <p:nvPr/>
            </p:nvSpPr>
            <p:spPr bwMode="auto">
              <a:xfrm>
                <a:off x="-4027488" y="2862263"/>
                <a:ext cx="219075" cy="215900"/>
              </a:xfrm>
              <a:custGeom>
                <a:avLst/>
                <a:gdLst>
                  <a:gd name="T0" fmla="*/ 29 w 58"/>
                  <a:gd name="T1" fmla="*/ 0 h 57"/>
                  <a:gd name="T2" fmla="*/ 58 w 58"/>
                  <a:gd name="T3" fmla="*/ 28 h 57"/>
                  <a:gd name="T4" fmla="*/ 33 w 58"/>
                  <a:gd name="T5" fmla="*/ 56 h 57"/>
                  <a:gd name="T6" fmla="*/ 2 w 58"/>
                  <a:gd name="T7" fmla="*/ 31 h 57"/>
                  <a:gd name="T8" fmla="*/ 29 w 58"/>
                  <a:gd name="T9" fmla="*/ 0 h 57"/>
                </a:gdLst>
                <a:ahLst/>
                <a:cxnLst>
                  <a:cxn ang="0">
                    <a:pos x="T0" y="T1"/>
                  </a:cxn>
                  <a:cxn ang="0">
                    <a:pos x="T2" y="T3"/>
                  </a:cxn>
                  <a:cxn ang="0">
                    <a:pos x="T4" y="T5"/>
                  </a:cxn>
                  <a:cxn ang="0">
                    <a:pos x="T6" y="T7"/>
                  </a:cxn>
                  <a:cxn ang="0">
                    <a:pos x="T8" y="T9"/>
                  </a:cxn>
                </a:cxnLst>
                <a:rect l="0" t="0" r="r" b="b"/>
                <a:pathLst>
                  <a:path w="58" h="57">
                    <a:moveTo>
                      <a:pt x="29" y="0"/>
                    </a:moveTo>
                    <a:cubicBezTo>
                      <a:pt x="47" y="1"/>
                      <a:pt x="58" y="10"/>
                      <a:pt x="58" y="28"/>
                    </a:cubicBezTo>
                    <a:cubicBezTo>
                      <a:pt x="58" y="43"/>
                      <a:pt x="50" y="55"/>
                      <a:pt x="33" y="56"/>
                    </a:cubicBezTo>
                    <a:cubicBezTo>
                      <a:pt x="16" y="57"/>
                      <a:pt x="4" y="49"/>
                      <a:pt x="2" y="31"/>
                    </a:cubicBezTo>
                    <a:cubicBezTo>
                      <a:pt x="0" y="12"/>
                      <a:pt x="11"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26">
                <a:extLst>
                  <a:ext uri="{FF2B5EF4-FFF2-40B4-BE49-F238E27FC236}">
                    <a16:creationId xmlns:a16="http://schemas.microsoft.com/office/drawing/2014/main" id="{DA931234-CFAF-A2F6-B04E-C14062584634}"/>
                  </a:ext>
                </a:extLst>
              </p:cNvPr>
              <p:cNvSpPr>
                <a:spLocks/>
              </p:cNvSpPr>
              <p:nvPr/>
            </p:nvSpPr>
            <p:spPr bwMode="auto">
              <a:xfrm>
                <a:off x="-1287463" y="1930401"/>
                <a:ext cx="219075" cy="219075"/>
              </a:xfrm>
              <a:custGeom>
                <a:avLst/>
                <a:gdLst>
                  <a:gd name="T0" fmla="*/ 58 w 58"/>
                  <a:gd name="T1" fmla="*/ 28 h 58"/>
                  <a:gd name="T2" fmla="*/ 25 w 58"/>
                  <a:gd name="T3" fmla="*/ 56 h 58"/>
                  <a:gd name="T4" fmla="*/ 0 w 58"/>
                  <a:gd name="T5" fmla="*/ 28 h 58"/>
                  <a:gd name="T6" fmla="*/ 29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3" y="47"/>
                      <a:pt x="44" y="58"/>
                      <a:pt x="25" y="56"/>
                    </a:cubicBezTo>
                    <a:cubicBezTo>
                      <a:pt x="10" y="55"/>
                      <a:pt x="0" y="45"/>
                      <a:pt x="0" y="28"/>
                    </a:cubicBezTo>
                    <a:cubicBezTo>
                      <a:pt x="0" y="11"/>
                      <a:pt x="11" y="0"/>
                      <a:pt x="29" y="0"/>
                    </a:cubicBezTo>
                    <a:cubicBezTo>
                      <a:pt x="48" y="0"/>
                      <a:pt x="54"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27">
                <a:extLst>
                  <a:ext uri="{FF2B5EF4-FFF2-40B4-BE49-F238E27FC236}">
                    <a16:creationId xmlns:a16="http://schemas.microsoft.com/office/drawing/2014/main" id="{1CE52014-5B25-CAAC-6DF1-C7B4657D7E31}"/>
                  </a:ext>
                </a:extLst>
              </p:cNvPr>
              <p:cNvSpPr>
                <a:spLocks/>
              </p:cNvSpPr>
              <p:nvPr/>
            </p:nvSpPr>
            <p:spPr bwMode="auto">
              <a:xfrm>
                <a:off x="-2709863" y="1612901"/>
                <a:ext cx="215900" cy="219075"/>
              </a:xfrm>
              <a:custGeom>
                <a:avLst/>
                <a:gdLst>
                  <a:gd name="T0" fmla="*/ 27 w 57"/>
                  <a:gd name="T1" fmla="*/ 58 h 58"/>
                  <a:gd name="T2" fmla="*/ 0 w 57"/>
                  <a:gd name="T3" fmla="*/ 27 h 58"/>
                  <a:gd name="T4" fmla="*/ 27 w 57"/>
                  <a:gd name="T5" fmla="*/ 1 h 58"/>
                  <a:gd name="T6" fmla="*/ 57 w 57"/>
                  <a:gd name="T7" fmla="*/ 29 h 58"/>
                  <a:gd name="T8" fmla="*/ 27 w 57"/>
                  <a:gd name="T9" fmla="*/ 58 h 58"/>
                </a:gdLst>
                <a:ahLst/>
                <a:cxnLst>
                  <a:cxn ang="0">
                    <a:pos x="T0" y="T1"/>
                  </a:cxn>
                  <a:cxn ang="0">
                    <a:pos x="T2" y="T3"/>
                  </a:cxn>
                  <a:cxn ang="0">
                    <a:pos x="T4" y="T5"/>
                  </a:cxn>
                  <a:cxn ang="0">
                    <a:pos x="T6" y="T7"/>
                  </a:cxn>
                  <a:cxn ang="0">
                    <a:pos x="T8" y="T9"/>
                  </a:cxn>
                </a:cxnLst>
                <a:rect l="0" t="0" r="r" b="b"/>
                <a:pathLst>
                  <a:path w="57" h="58">
                    <a:moveTo>
                      <a:pt x="27" y="58"/>
                    </a:moveTo>
                    <a:cubicBezTo>
                      <a:pt x="9" y="56"/>
                      <a:pt x="0" y="45"/>
                      <a:pt x="0" y="27"/>
                    </a:cubicBezTo>
                    <a:cubicBezTo>
                      <a:pt x="1" y="10"/>
                      <a:pt x="11" y="1"/>
                      <a:pt x="27" y="1"/>
                    </a:cubicBezTo>
                    <a:cubicBezTo>
                      <a:pt x="45" y="0"/>
                      <a:pt x="57" y="10"/>
                      <a:pt x="57" y="29"/>
                    </a:cubicBezTo>
                    <a:cubicBezTo>
                      <a:pt x="57" y="46"/>
                      <a:pt x="45" y="56"/>
                      <a:pt x="27"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28">
                <a:extLst>
                  <a:ext uri="{FF2B5EF4-FFF2-40B4-BE49-F238E27FC236}">
                    <a16:creationId xmlns:a16="http://schemas.microsoft.com/office/drawing/2014/main" id="{B27174F3-C692-D3BF-D50F-954FF932CFF9}"/>
                  </a:ext>
                </a:extLst>
              </p:cNvPr>
              <p:cNvSpPr>
                <a:spLocks/>
              </p:cNvSpPr>
              <p:nvPr/>
            </p:nvSpPr>
            <p:spPr bwMode="auto">
              <a:xfrm>
                <a:off x="-611188" y="3225801"/>
                <a:ext cx="222250" cy="219075"/>
              </a:xfrm>
              <a:custGeom>
                <a:avLst/>
                <a:gdLst>
                  <a:gd name="T0" fmla="*/ 29 w 59"/>
                  <a:gd name="T1" fmla="*/ 0 h 58"/>
                  <a:gd name="T2" fmla="*/ 58 w 59"/>
                  <a:gd name="T3" fmla="*/ 29 h 58"/>
                  <a:gd name="T4" fmla="*/ 28 w 59"/>
                  <a:gd name="T5" fmla="*/ 57 h 58"/>
                  <a:gd name="T6" fmla="*/ 1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3"/>
                      <a:pt x="59" y="11"/>
                      <a:pt x="58" y="29"/>
                    </a:cubicBezTo>
                    <a:cubicBezTo>
                      <a:pt x="57" y="47"/>
                      <a:pt x="47" y="58"/>
                      <a:pt x="28" y="57"/>
                    </a:cubicBezTo>
                    <a:cubicBezTo>
                      <a:pt x="12" y="57"/>
                      <a:pt x="2" y="46"/>
                      <a:pt x="1" y="31"/>
                    </a:cubicBezTo>
                    <a:cubicBezTo>
                      <a:pt x="0" y="13"/>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29">
                <a:extLst>
                  <a:ext uri="{FF2B5EF4-FFF2-40B4-BE49-F238E27FC236}">
                    <a16:creationId xmlns:a16="http://schemas.microsoft.com/office/drawing/2014/main" id="{2FAD0773-D116-B17A-B74E-14EC1A74C69B}"/>
                  </a:ext>
                </a:extLst>
              </p:cNvPr>
              <p:cNvSpPr>
                <a:spLocks/>
              </p:cNvSpPr>
              <p:nvPr/>
            </p:nvSpPr>
            <p:spPr bwMode="auto">
              <a:xfrm>
                <a:off x="-3800475" y="4283076"/>
                <a:ext cx="249237" cy="252413"/>
              </a:xfrm>
              <a:custGeom>
                <a:avLst/>
                <a:gdLst>
                  <a:gd name="T0" fmla="*/ 7 w 66"/>
                  <a:gd name="T1" fmla="*/ 46 h 67"/>
                  <a:gd name="T2" fmla="*/ 20 w 66"/>
                  <a:gd name="T3" fmla="*/ 7 h 67"/>
                  <a:gd name="T4" fmla="*/ 56 w 66"/>
                  <a:gd name="T5" fmla="*/ 18 h 67"/>
                  <a:gd name="T6" fmla="*/ 47 w 66"/>
                  <a:gd name="T7" fmla="*/ 58 h 67"/>
                  <a:gd name="T8" fmla="*/ 7 w 66"/>
                  <a:gd name="T9" fmla="*/ 46 h 67"/>
                </a:gdLst>
                <a:ahLst/>
                <a:cxnLst>
                  <a:cxn ang="0">
                    <a:pos x="T0" y="T1"/>
                  </a:cxn>
                  <a:cxn ang="0">
                    <a:pos x="T2" y="T3"/>
                  </a:cxn>
                  <a:cxn ang="0">
                    <a:pos x="T4" y="T5"/>
                  </a:cxn>
                  <a:cxn ang="0">
                    <a:pos x="T6" y="T7"/>
                  </a:cxn>
                  <a:cxn ang="0">
                    <a:pos x="T8" y="T9"/>
                  </a:cxn>
                </a:cxnLst>
                <a:rect l="0" t="0" r="r" b="b"/>
                <a:pathLst>
                  <a:path w="66" h="67">
                    <a:moveTo>
                      <a:pt x="7" y="46"/>
                    </a:moveTo>
                    <a:cubicBezTo>
                      <a:pt x="0" y="29"/>
                      <a:pt x="5" y="15"/>
                      <a:pt x="20" y="7"/>
                    </a:cubicBezTo>
                    <a:cubicBezTo>
                      <a:pt x="34" y="0"/>
                      <a:pt x="48" y="4"/>
                      <a:pt x="56" y="18"/>
                    </a:cubicBezTo>
                    <a:cubicBezTo>
                      <a:pt x="66" y="34"/>
                      <a:pt x="63" y="49"/>
                      <a:pt x="47" y="58"/>
                    </a:cubicBezTo>
                    <a:cubicBezTo>
                      <a:pt x="31" y="67"/>
                      <a:pt x="17" y="60"/>
                      <a:pt x="7" y="46"/>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30">
                <a:extLst>
                  <a:ext uri="{FF2B5EF4-FFF2-40B4-BE49-F238E27FC236}">
                    <a16:creationId xmlns:a16="http://schemas.microsoft.com/office/drawing/2014/main" id="{4CBE21A8-1A09-8D2B-C9B6-E585A86DA2EA}"/>
                  </a:ext>
                </a:extLst>
              </p:cNvPr>
              <p:cNvSpPr>
                <a:spLocks/>
              </p:cNvSpPr>
              <p:nvPr/>
            </p:nvSpPr>
            <p:spPr bwMode="auto">
              <a:xfrm>
                <a:off x="-3562350" y="4573588"/>
                <a:ext cx="252412" cy="249238"/>
              </a:xfrm>
              <a:custGeom>
                <a:avLst/>
                <a:gdLst>
                  <a:gd name="T0" fmla="*/ 46 w 67"/>
                  <a:gd name="T1" fmla="*/ 59 h 66"/>
                  <a:gd name="T2" fmla="*/ 7 w 67"/>
                  <a:gd name="T3" fmla="*/ 46 h 66"/>
                  <a:gd name="T4" fmla="*/ 18 w 67"/>
                  <a:gd name="T5" fmla="*/ 10 h 66"/>
                  <a:gd name="T6" fmla="*/ 57 w 67"/>
                  <a:gd name="T7" fmla="*/ 19 h 66"/>
                  <a:gd name="T8" fmla="*/ 46 w 67"/>
                  <a:gd name="T9" fmla="*/ 59 h 66"/>
                </a:gdLst>
                <a:ahLst/>
                <a:cxnLst>
                  <a:cxn ang="0">
                    <a:pos x="T0" y="T1"/>
                  </a:cxn>
                  <a:cxn ang="0">
                    <a:pos x="T2" y="T3"/>
                  </a:cxn>
                  <a:cxn ang="0">
                    <a:pos x="T4" y="T5"/>
                  </a:cxn>
                  <a:cxn ang="0">
                    <a:pos x="T6" y="T7"/>
                  </a:cxn>
                  <a:cxn ang="0">
                    <a:pos x="T8" y="T9"/>
                  </a:cxn>
                </a:cxnLst>
                <a:rect l="0" t="0" r="r" b="b"/>
                <a:pathLst>
                  <a:path w="67" h="66">
                    <a:moveTo>
                      <a:pt x="46" y="59"/>
                    </a:moveTo>
                    <a:cubicBezTo>
                      <a:pt x="29" y="66"/>
                      <a:pt x="15" y="62"/>
                      <a:pt x="7" y="46"/>
                    </a:cubicBezTo>
                    <a:cubicBezTo>
                      <a:pt x="0" y="32"/>
                      <a:pt x="4" y="18"/>
                      <a:pt x="18" y="10"/>
                    </a:cubicBezTo>
                    <a:cubicBezTo>
                      <a:pt x="33" y="0"/>
                      <a:pt x="48" y="4"/>
                      <a:pt x="57" y="19"/>
                    </a:cubicBezTo>
                    <a:cubicBezTo>
                      <a:pt x="67" y="35"/>
                      <a:pt x="60" y="49"/>
                      <a:pt x="46"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31">
                <a:extLst>
                  <a:ext uri="{FF2B5EF4-FFF2-40B4-BE49-F238E27FC236}">
                    <a16:creationId xmlns:a16="http://schemas.microsoft.com/office/drawing/2014/main" id="{32805005-8663-B214-86FC-28C5945F4E35}"/>
                  </a:ext>
                </a:extLst>
              </p:cNvPr>
              <p:cNvSpPr>
                <a:spLocks/>
              </p:cNvSpPr>
              <p:nvPr/>
            </p:nvSpPr>
            <p:spPr bwMode="auto">
              <a:xfrm>
                <a:off x="-3271838" y="4810126"/>
                <a:ext cx="252412" cy="242888"/>
              </a:xfrm>
              <a:custGeom>
                <a:avLst/>
                <a:gdLst>
                  <a:gd name="T0" fmla="*/ 48 w 67"/>
                  <a:gd name="T1" fmla="*/ 58 h 64"/>
                  <a:gd name="T2" fmla="*/ 8 w 67"/>
                  <a:gd name="T3" fmla="*/ 44 h 64"/>
                  <a:gd name="T4" fmla="*/ 24 w 67"/>
                  <a:gd name="T5" fmla="*/ 7 h 64"/>
                  <a:gd name="T6" fmla="*/ 59 w 67"/>
                  <a:gd name="T7" fmla="*/ 20 h 64"/>
                  <a:gd name="T8" fmla="*/ 48 w 67"/>
                  <a:gd name="T9" fmla="*/ 58 h 64"/>
                </a:gdLst>
                <a:ahLst/>
                <a:cxnLst>
                  <a:cxn ang="0">
                    <a:pos x="T0" y="T1"/>
                  </a:cxn>
                  <a:cxn ang="0">
                    <a:pos x="T2" y="T3"/>
                  </a:cxn>
                  <a:cxn ang="0">
                    <a:pos x="T4" y="T5"/>
                  </a:cxn>
                  <a:cxn ang="0">
                    <a:pos x="T6" y="T7"/>
                  </a:cxn>
                  <a:cxn ang="0">
                    <a:pos x="T8" y="T9"/>
                  </a:cxn>
                </a:cxnLst>
                <a:rect l="0" t="0" r="r" b="b"/>
                <a:pathLst>
                  <a:path w="67" h="64">
                    <a:moveTo>
                      <a:pt x="48" y="58"/>
                    </a:moveTo>
                    <a:cubicBezTo>
                      <a:pt x="30" y="64"/>
                      <a:pt x="15" y="61"/>
                      <a:pt x="8" y="44"/>
                    </a:cubicBezTo>
                    <a:cubicBezTo>
                      <a:pt x="0" y="27"/>
                      <a:pt x="7" y="14"/>
                      <a:pt x="24" y="7"/>
                    </a:cubicBezTo>
                    <a:cubicBezTo>
                      <a:pt x="39" y="0"/>
                      <a:pt x="52" y="6"/>
                      <a:pt x="59" y="20"/>
                    </a:cubicBezTo>
                    <a:cubicBezTo>
                      <a:pt x="67" y="35"/>
                      <a:pt x="61" y="49"/>
                      <a:pt x="48"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32">
                <a:extLst>
                  <a:ext uri="{FF2B5EF4-FFF2-40B4-BE49-F238E27FC236}">
                    <a16:creationId xmlns:a16="http://schemas.microsoft.com/office/drawing/2014/main" id="{3210F846-318D-967A-A2D9-096638E70A5C}"/>
                  </a:ext>
                </a:extLst>
              </p:cNvPr>
              <p:cNvSpPr>
                <a:spLocks/>
              </p:cNvSpPr>
              <p:nvPr/>
            </p:nvSpPr>
            <p:spPr bwMode="auto">
              <a:xfrm>
                <a:off x="-2932113" y="4973638"/>
                <a:ext cx="244475" cy="252413"/>
              </a:xfrm>
              <a:custGeom>
                <a:avLst/>
                <a:gdLst>
                  <a:gd name="T0" fmla="*/ 58 w 65"/>
                  <a:gd name="T1" fmla="*/ 19 h 67"/>
                  <a:gd name="T2" fmla="*/ 47 w 65"/>
                  <a:gd name="T3" fmla="*/ 58 h 67"/>
                  <a:gd name="T4" fmla="*/ 8 w 65"/>
                  <a:gd name="T5" fmla="*/ 47 h 67"/>
                  <a:gd name="T6" fmla="*/ 18 w 65"/>
                  <a:gd name="T7" fmla="*/ 10 h 67"/>
                  <a:gd name="T8" fmla="*/ 58 w 65"/>
                  <a:gd name="T9" fmla="*/ 19 h 67"/>
                </a:gdLst>
                <a:ahLst/>
                <a:cxnLst>
                  <a:cxn ang="0">
                    <a:pos x="T0" y="T1"/>
                  </a:cxn>
                  <a:cxn ang="0">
                    <a:pos x="T2" y="T3"/>
                  </a:cxn>
                  <a:cxn ang="0">
                    <a:pos x="T4" y="T5"/>
                  </a:cxn>
                  <a:cxn ang="0">
                    <a:pos x="T6" y="T7"/>
                  </a:cxn>
                  <a:cxn ang="0">
                    <a:pos x="T8" y="T9"/>
                  </a:cxn>
                </a:cxnLst>
                <a:rect l="0" t="0" r="r" b="b"/>
                <a:pathLst>
                  <a:path w="65" h="67">
                    <a:moveTo>
                      <a:pt x="58" y="19"/>
                    </a:moveTo>
                    <a:cubicBezTo>
                      <a:pt x="65" y="35"/>
                      <a:pt x="63" y="50"/>
                      <a:pt x="47" y="58"/>
                    </a:cubicBezTo>
                    <a:cubicBezTo>
                      <a:pt x="31" y="67"/>
                      <a:pt x="17" y="62"/>
                      <a:pt x="8" y="47"/>
                    </a:cubicBezTo>
                    <a:cubicBezTo>
                      <a:pt x="0" y="32"/>
                      <a:pt x="5" y="19"/>
                      <a:pt x="18" y="10"/>
                    </a:cubicBezTo>
                    <a:cubicBezTo>
                      <a:pt x="33" y="0"/>
                      <a:pt x="47" y="4"/>
                      <a:pt x="58" y="1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33">
                <a:extLst>
                  <a:ext uri="{FF2B5EF4-FFF2-40B4-BE49-F238E27FC236}">
                    <a16:creationId xmlns:a16="http://schemas.microsoft.com/office/drawing/2014/main" id="{7D079404-8C22-0657-F3B6-D9952483F147}"/>
                  </a:ext>
                </a:extLst>
              </p:cNvPr>
              <p:cNvSpPr>
                <a:spLocks/>
              </p:cNvSpPr>
              <p:nvPr/>
            </p:nvSpPr>
            <p:spPr bwMode="auto">
              <a:xfrm>
                <a:off x="-3970338" y="3946526"/>
                <a:ext cx="246062" cy="241300"/>
              </a:xfrm>
              <a:custGeom>
                <a:avLst/>
                <a:gdLst>
                  <a:gd name="T0" fmla="*/ 44 w 65"/>
                  <a:gd name="T1" fmla="*/ 59 h 64"/>
                  <a:gd name="T2" fmla="*/ 6 w 65"/>
                  <a:gd name="T3" fmla="*/ 43 h 64"/>
                  <a:gd name="T4" fmla="*/ 23 w 65"/>
                  <a:gd name="T5" fmla="*/ 6 h 64"/>
                  <a:gd name="T6" fmla="*/ 58 w 65"/>
                  <a:gd name="T7" fmla="*/ 20 h 64"/>
                  <a:gd name="T8" fmla="*/ 44 w 65"/>
                  <a:gd name="T9" fmla="*/ 59 h 64"/>
                </a:gdLst>
                <a:ahLst/>
                <a:cxnLst>
                  <a:cxn ang="0">
                    <a:pos x="T0" y="T1"/>
                  </a:cxn>
                  <a:cxn ang="0">
                    <a:pos x="T2" y="T3"/>
                  </a:cxn>
                  <a:cxn ang="0">
                    <a:pos x="T4" y="T5"/>
                  </a:cxn>
                  <a:cxn ang="0">
                    <a:pos x="T6" y="T7"/>
                  </a:cxn>
                  <a:cxn ang="0">
                    <a:pos x="T8" y="T9"/>
                  </a:cxn>
                </a:cxnLst>
                <a:rect l="0" t="0" r="r" b="b"/>
                <a:pathLst>
                  <a:path w="65" h="64">
                    <a:moveTo>
                      <a:pt x="44" y="59"/>
                    </a:moveTo>
                    <a:cubicBezTo>
                      <a:pt x="27" y="64"/>
                      <a:pt x="13" y="60"/>
                      <a:pt x="6" y="43"/>
                    </a:cubicBezTo>
                    <a:cubicBezTo>
                      <a:pt x="0" y="26"/>
                      <a:pt x="6" y="12"/>
                      <a:pt x="23" y="6"/>
                    </a:cubicBezTo>
                    <a:cubicBezTo>
                      <a:pt x="38" y="0"/>
                      <a:pt x="51" y="6"/>
                      <a:pt x="58" y="20"/>
                    </a:cubicBezTo>
                    <a:cubicBezTo>
                      <a:pt x="65" y="37"/>
                      <a:pt x="60" y="50"/>
                      <a:pt x="44"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57" name="Group 156">
            <a:extLst>
              <a:ext uri="{FF2B5EF4-FFF2-40B4-BE49-F238E27FC236}">
                <a16:creationId xmlns:a16="http://schemas.microsoft.com/office/drawing/2014/main" id="{C9A190DF-8479-6393-24E5-0932707C88CB}"/>
              </a:ext>
            </a:extLst>
          </p:cNvPr>
          <p:cNvGrpSpPr/>
          <p:nvPr/>
        </p:nvGrpSpPr>
        <p:grpSpPr>
          <a:xfrm>
            <a:off x="964998" y="4693466"/>
            <a:ext cx="1135406" cy="1138333"/>
            <a:chOff x="6931232" y="3785701"/>
            <a:chExt cx="1370553" cy="1374086"/>
          </a:xfrm>
        </p:grpSpPr>
        <p:grpSp>
          <p:nvGrpSpPr>
            <p:cNvPr id="55" name="Group 54">
              <a:extLst>
                <a:ext uri="{FF2B5EF4-FFF2-40B4-BE49-F238E27FC236}">
                  <a16:creationId xmlns:a16="http://schemas.microsoft.com/office/drawing/2014/main" id="{C18D8096-75BE-87F4-A43B-5279F83A68D3}"/>
                </a:ext>
              </a:extLst>
            </p:cNvPr>
            <p:cNvGrpSpPr/>
            <p:nvPr/>
          </p:nvGrpSpPr>
          <p:grpSpPr>
            <a:xfrm>
              <a:off x="7186945" y="4205071"/>
              <a:ext cx="859126" cy="643982"/>
              <a:chOff x="27349458" y="-5656951"/>
              <a:chExt cx="4716463" cy="3535362"/>
            </a:xfrm>
            <a:solidFill>
              <a:schemeClr val="bg1"/>
            </a:solidFill>
          </p:grpSpPr>
          <p:sp>
            <p:nvSpPr>
              <p:cNvPr id="56" name="Freeform 75">
                <a:extLst>
                  <a:ext uri="{FF2B5EF4-FFF2-40B4-BE49-F238E27FC236}">
                    <a16:creationId xmlns:a16="http://schemas.microsoft.com/office/drawing/2014/main" id="{E4369CC3-8A42-188B-1603-6F84F2486E7E}"/>
                  </a:ext>
                </a:extLst>
              </p:cNvPr>
              <p:cNvSpPr>
                <a:spLocks/>
              </p:cNvSpPr>
              <p:nvPr/>
            </p:nvSpPr>
            <p:spPr bwMode="auto">
              <a:xfrm>
                <a:off x="28587709" y="-4677461"/>
                <a:ext cx="2279648" cy="2555872"/>
              </a:xfrm>
              <a:custGeom>
                <a:avLst/>
                <a:gdLst>
                  <a:gd name="T0" fmla="*/ 281 w 616"/>
                  <a:gd name="T1" fmla="*/ 230 h 691"/>
                  <a:gd name="T2" fmla="*/ 281 w 616"/>
                  <a:gd name="T3" fmla="*/ 403 h 691"/>
                  <a:gd name="T4" fmla="*/ 287 w 616"/>
                  <a:gd name="T5" fmla="*/ 423 h 691"/>
                  <a:gd name="T6" fmla="*/ 307 w 616"/>
                  <a:gd name="T7" fmla="*/ 428 h 691"/>
                  <a:gd name="T8" fmla="*/ 321 w 616"/>
                  <a:gd name="T9" fmla="*/ 412 h 691"/>
                  <a:gd name="T10" fmla="*/ 322 w 616"/>
                  <a:gd name="T11" fmla="*/ 402 h 691"/>
                  <a:gd name="T12" fmla="*/ 322 w 616"/>
                  <a:gd name="T13" fmla="*/ 57 h 691"/>
                  <a:gd name="T14" fmla="*/ 329 w 616"/>
                  <a:gd name="T15" fmla="*/ 43 h 691"/>
                  <a:gd name="T16" fmla="*/ 472 w 616"/>
                  <a:gd name="T17" fmla="*/ 13 h 691"/>
                  <a:gd name="T18" fmla="*/ 590 w 616"/>
                  <a:gd name="T19" fmla="*/ 135 h 691"/>
                  <a:gd name="T20" fmla="*/ 556 w 616"/>
                  <a:gd name="T21" fmla="*/ 470 h 691"/>
                  <a:gd name="T22" fmla="*/ 465 w 616"/>
                  <a:gd name="T23" fmla="*/ 614 h 691"/>
                  <a:gd name="T24" fmla="*/ 327 w 616"/>
                  <a:gd name="T25" fmla="*/ 686 h 691"/>
                  <a:gd name="T26" fmla="*/ 220 w 616"/>
                  <a:gd name="T27" fmla="*/ 671 h 691"/>
                  <a:gd name="T28" fmla="*/ 104 w 616"/>
                  <a:gd name="T29" fmla="*/ 572 h 691"/>
                  <a:gd name="T30" fmla="*/ 27 w 616"/>
                  <a:gd name="T31" fmla="*/ 406 h 691"/>
                  <a:gd name="T32" fmla="*/ 4 w 616"/>
                  <a:gd name="T33" fmla="*/ 209 h 691"/>
                  <a:gd name="T34" fmla="*/ 23 w 616"/>
                  <a:gd name="T35" fmla="*/ 108 h 691"/>
                  <a:gd name="T36" fmla="*/ 141 w 616"/>
                  <a:gd name="T37" fmla="*/ 11 h 691"/>
                  <a:gd name="T38" fmla="*/ 275 w 616"/>
                  <a:gd name="T39" fmla="*/ 42 h 691"/>
                  <a:gd name="T40" fmla="*/ 281 w 616"/>
                  <a:gd name="T41" fmla="*/ 55 h 691"/>
                  <a:gd name="T42" fmla="*/ 281 w 616"/>
                  <a:gd name="T43" fmla="*/ 23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 h="691">
                    <a:moveTo>
                      <a:pt x="281" y="230"/>
                    </a:moveTo>
                    <a:cubicBezTo>
                      <a:pt x="281" y="288"/>
                      <a:pt x="281" y="346"/>
                      <a:pt x="281" y="403"/>
                    </a:cubicBezTo>
                    <a:cubicBezTo>
                      <a:pt x="281" y="410"/>
                      <a:pt x="281" y="417"/>
                      <a:pt x="287" y="423"/>
                    </a:cubicBezTo>
                    <a:cubicBezTo>
                      <a:pt x="293" y="428"/>
                      <a:pt x="299" y="430"/>
                      <a:pt x="307" y="428"/>
                    </a:cubicBezTo>
                    <a:cubicBezTo>
                      <a:pt x="315" y="426"/>
                      <a:pt x="320" y="420"/>
                      <a:pt x="321" y="412"/>
                    </a:cubicBezTo>
                    <a:cubicBezTo>
                      <a:pt x="322" y="409"/>
                      <a:pt x="322" y="405"/>
                      <a:pt x="322" y="402"/>
                    </a:cubicBezTo>
                    <a:cubicBezTo>
                      <a:pt x="322" y="287"/>
                      <a:pt x="322" y="172"/>
                      <a:pt x="322" y="57"/>
                    </a:cubicBezTo>
                    <a:cubicBezTo>
                      <a:pt x="322" y="50"/>
                      <a:pt x="323" y="47"/>
                      <a:pt x="329" y="43"/>
                    </a:cubicBezTo>
                    <a:cubicBezTo>
                      <a:pt x="372" y="11"/>
                      <a:pt x="421" y="0"/>
                      <a:pt x="472" y="13"/>
                    </a:cubicBezTo>
                    <a:cubicBezTo>
                      <a:pt x="537" y="29"/>
                      <a:pt x="576" y="70"/>
                      <a:pt x="590" y="135"/>
                    </a:cubicBezTo>
                    <a:cubicBezTo>
                      <a:pt x="616" y="251"/>
                      <a:pt x="599" y="362"/>
                      <a:pt x="556" y="470"/>
                    </a:cubicBezTo>
                    <a:cubicBezTo>
                      <a:pt x="535" y="524"/>
                      <a:pt x="506" y="573"/>
                      <a:pt x="465" y="614"/>
                    </a:cubicBezTo>
                    <a:cubicBezTo>
                      <a:pt x="427" y="653"/>
                      <a:pt x="382" y="680"/>
                      <a:pt x="327" y="686"/>
                    </a:cubicBezTo>
                    <a:cubicBezTo>
                      <a:pt x="290" y="691"/>
                      <a:pt x="254" y="685"/>
                      <a:pt x="220" y="671"/>
                    </a:cubicBezTo>
                    <a:cubicBezTo>
                      <a:pt x="171" y="650"/>
                      <a:pt x="135" y="614"/>
                      <a:pt x="104" y="572"/>
                    </a:cubicBezTo>
                    <a:cubicBezTo>
                      <a:pt x="68" y="521"/>
                      <a:pt x="44" y="465"/>
                      <a:pt x="27" y="406"/>
                    </a:cubicBezTo>
                    <a:cubicBezTo>
                      <a:pt x="9" y="341"/>
                      <a:pt x="0" y="276"/>
                      <a:pt x="4" y="209"/>
                    </a:cubicBezTo>
                    <a:cubicBezTo>
                      <a:pt x="7" y="175"/>
                      <a:pt x="10" y="140"/>
                      <a:pt x="23" y="108"/>
                    </a:cubicBezTo>
                    <a:cubicBezTo>
                      <a:pt x="44" y="54"/>
                      <a:pt x="84" y="21"/>
                      <a:pt x="141" y="11"/>
                    </a:cubicBezTo>
                    <a:cubicBezTo>
                      <a:pt x="190" y="2"/>
                      <a:pt x="234" y="13"/>
                      <a:pt x="275" y="42"/>
                    </a:cubicBezTo>
                    <a:cubicBezTo>
                      <a:pt x="279" y="46"/>
                      <a:pt x="281" y="49"/>
                      <a:pt x="281" y="55"/>
                    </a:cubicBezTo>
                    <a:cubicBezTo>
                      <a:pt x="281" y="113"/>
                      <a:pt x="281" y="172"/>
                      <a:pt x="281" y="230"/>
                    </a:cubicBezTo>
                    <a:close/>
                  </a:path>
                </a:pathLst>
              </a:custGeom>
              <a:solidFill>
                <a:schemeClr val="accent2"/>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76">
                <a:extLst>
                  <a:ext uri="{FF2B5EF4-FFF2-40B4-BE49-F238E27FC236}">
                    <a16:creationId xmlns:a16="http://schemas.microsoft.com/office/drawing/2014/main" id="{B24BDAD5-EA27-356F-C141-8AEC2418A96D}"/>
                  </a:ext>
                </a:extLst>
              </p:cNvPr>
              <p:cNvSpPr>
                <a:spLocks/>
              </p:cNvSpPr>
              <p:nvPr/>
            </p:nvSpPr>
            <p:spPr bwMode="auto">
              <a:xfrm>
                <a:off x="27349458" y="-5656951"/>
                <a:ext cx="4716463" cy="1046164"/>
              </a:xfrm>
              <a:custGeom>
                <a:avLst/>
                <a:gdLst>
                  <a:gd name="T0" fmla="*/ 0 w 1275"/>
                  <a:gd name="T1" fmla="*/ 281 h 283"/>
                  <a:gd name="T2" fmla="*/ 68 w 1275"/>
                  <a:gd name="T3" fmla="*/ 196 h 283"/>
                  <a:gd name="T4" fmla="*/ 205 w 1275"/>
                  <a:gd name="T5" fmla="*/ 66 h 283"/>
                  <a:gd name="T6" fmla="*/ 340 w 1275"/>
                  <a:gd name="T7" fmla="*/ 8 h 283"/>
                  <a:gd name="T8" fmla="*/ 475 w 1275"/>
                  <a:gd name="T9" fmla="*/ 17 h 283"/>
                  <a:gd name="T10" fmla="*/ 629 w 1275"/>
                  <a:gd name="T11" fmla="*/ 91 h 283"/>
                  <a:gd name="T12" fmla="*/ 646 w 1275"/>
                  <a:gd name="T13" fmla="*/ 90 h 283"/>
                  <a:gd name="T14" fmla="*/ 809 w 1275"/>
                  <a:gd name="T15" fmla="*/ 15 h 283"/>
                  <a:gd name="T16" fmla="*/ 977 w 1275"/>
                  <a:gd name="T17" fmla="*/ 19 h 283"/>
                  <a:gd name="T18" fmla="*/ 1087 w 1275"/>
                  <a:gd name="T19" fmla="*/ 79 h 283"/>
                  <a:gd name="T20" fmla="*/ 1228 w 1275"/>
                  <a:gd name="T21" fmla="*/ 223 h 283"/>
                  <a:gd name="T22" fmla="*/ 1275 w 1275"/>
                  <a:gd name="T23" fmla="*/ 282 h 283"/>
                  <a:gd name="T24" fmla="*/ 1269 w 1275"/>
                  <a:gd name="T25" fmla="*/ 281 h 283"/>
                  <a:gd name="T26" fmla="*/ 1057 w 1275"/>
                  <a:gd name="T27" fmla="*/ 217 h 283"/>
                  <a:gd name="T28" fmla="*/ 845 w 1275"/>
                  <a:gd name="T29" fmla="*/ 202 h 283"/>
                  <a:gd name="T30" fmla="*/ 642 w 1275"/>
                  <a:gd name="T31" fmla="*/ 263 h 283"/>
                  <a:gd name="T32" fmla="*/ 632 w 1275"/>
                  <a:gd name="T33" fmla="*/ 262 h 283"/>
                  <a:gd name="T34" fmla="*/ 352 w 1275"/>
                  <a:gd name="T35" fmla="*/ 201 h 283"/>
                  <a:gd name="T36" fmla="*/ 13 w 1275"/>
                  <a:gd name="T37" fmla="*/ 278 h 283"/>
                  <a:gd name="T38" fmla="*/ 1 w 1275"/>
                  <a:gd name="T39" fmla="*/ 283 h 283"/>
                  <a:gd name="T40" fmla="*/ 0 w 1275"/>
                  <a:gd name="T41" fmla="*/ 28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5" h="283">
                    <a:moveTo>
                      <a:pt x="0" y="281"/>
                    </a:moveTo>
                    <a:cubicBezTo>
                      <a:pt x="22" y="253"/>
                      <a:pt x="45" y="224"/>
                      <a:pt x="68" y="196"/>
                    </a:cubicBezTo>
                    <a:cubicBezTo>
                      <a:pt x="108" y="147"/>
                      <a:pt x="153" y="103"/>
                      <a:pt x="205" y="66"/>
                    </a:cubicBezTo>
                    <a:cubicBezTo>
                      <a:pt x="246" y="38"/>
                      <a:pt x="290" y="16"/>
                      <a:pt x="340" y="8"/>
                    </a:cubicBezTo>
                    <a:cubicBezTo>
                      <a:pt x="385" y="1"/>
                      <a:pt x="430" y="5"/>
                      <a:pt x="475" y="17"/>
                    </a:cubicBezTo>
                    <a:cubicBezTo>
                      <a:pt x="530" y="33"/>
                      <a:pt x="581" y="58"/>
                      <a:pt x="629" y="91"/>
                    </a:cubicBezTo>
                    <a:cubicBezTo>
                      <a:pt x="635" y="95"/>
                      <a:pt x="639" y="95"/>
                      <a:pt x="646" y="90"/>
                    </a:cubicBezTo>
                    <a:cubicBezTo>
                      <a:pt x="696" y="56"/>
                      <a:pt x="750" y="30"/>
                      <a:pt x="809" y="15"/>
                    </a:cubicBezTo>
                    <a:cubicBezTo>
                      <a:pt x="866" y="1"/>
                      <a:pt x="922" y="0"/>
                      <a:pt x="977" y="19"/>
                    </a:cubicBezTo>
                    <a:cubicBezTo>
                      <a:pt x="1017" y="32"/>
                      <a:pt x="1053" y="54"/>
                      <a:pt x="1087" y="79"/>
                    </a:cubicBezTo>
                    <a:cubicBezTo>
                      <a:pt x="1141" y="120"/>
                      <a:pt x="1186" y="170"/>
                      <a:pt x="1228" y="223"/>
                    </a:cubicBezTo>
                    <a:cubicBezTo>
                      <a:pt x="1244" y="242"/>
                      <a:pt x="1259" y="262"/>
                      <a:pt x="1275" y="282"/>
                    </a:cubicBezTo>
                    <a:cubicBezTo>
                      <a:pt x="1272" y="282"/>
                      <a:pt x="1270" y="281"/>
                      <a:pt x="1269" y="281"/>
                    </a:cubicBezTo>
                    <a:cubicBezTo>
                      <a:pt x="1200" y="253"/>
                      <a:pt x="1130" y="231"/>
                      <a:pt x="1057" y="217"/>
                    </a:cubicBezTo>
                    <a:cubicBezTo>
                      <a:pt x="987" y="203"/>
                      <a:pt x="916" y="196"/>
                      <a:pt x="845" y="202"/>
                    </a:cubicBezTo>
                    <a:cubicBezTo>
                      <a:pt x="773" y="208"/>
                      <a:pt x="705" y="226"/>
                      <a:pt x="642" y="263"/>
                    </a:cubicBezTo>
                    <a:cubicBezTo>
                      <a:pt x="638" y="265"/>
                      <a:pt x="635" y="265"/>
                      <a:pt x="632" y="262"/>
                    </a:cubicBezTo>
                    <a:cubicBezTo>
                      <a:pt x="545" y="213"/>
                      <a:pt x="450" y="198"/>
                      <a:pt x="352" y="201"/>
                    </a:cubicBezTo>
                    <a:cubicBezTo>
                      <a:pt x="234" y="206"/>
                      <a:pt x="122" y="235"/>
                      <a:pt x="13" y="278"/>
                    </a:cubicBezTo>
                    <a:cubicBezTo>
                      <a:pt x="9" y="280"/>
                      <a:pt x="5" y="281"/>
                      <a:pt x="1" y="283"/>
                    </a:cubicBezTo>
                    <a:cubicBezTo>
                      <a:pt x="1" y="282"/>
                      <a:pt x="0" y="281"/>
                      <a:pt x="0" y="281"/>
                    </a:cubicBezTo>
                    <a:close/>
                  </a:path>
                </a:pathLst>
              </a:cu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77">
                <a:extLst>
                  <a:ext uri="{FF2B5EF4-FFF2-40B4-BE49-F238E27FC236}">
                    <a16:creationId xmlns:a16="http://schemas.microsoft.com/office/drawing/2014/main" id="{154C1F38-4086-B195-FED1-1D28425BE653}"/>
                  </a:ext>
                </a:extLst>
              </p:cNvPr>
              <p:cNvSpPr>
                <a:spLocks/>
              </p:cNvSpPr>
              <p:nvPr/>
            </p:nvSpPr>
            <p:spPr bwMode="auto">
              <a:xfrm>
                <a:off x="27374860" y="-4513951"/>
                <a:ext cx="1109662" cy="860427"/>
              </a:xfrm>
              <a:custGeom>
                <a:avLst/>
                <a:gdLst>
                  <a:gd name="T0" fmla="*/ 300 w 300"/>
                  <a:gd name="T1" fmla="*/ 100 h 233"/>
                  <a:gd name="T2" fmla="*/ 292 w 300"/>
                  <a:gd name="T3" fmla="*/ 233 h 233"/>
                  <a:gd name="T4" fmla="*/ 284 w 300"/>
                  <a:gd name="T5" fmla="*/ 231 h 233"/>
                  <a:gd name="T6" fmla="*/ 86 w 300"/>
                  <a:gd name="T7" fmla="*/ 121 h 233"/>
                  <a:gd name="T8" fmla="*/ 4 w 300"/>
                  <a:gd name="T9" fmla="*/ 12 h 233"/>
                  <a:gd name="T10" fmla="*/ 0 w 300"/>
                  <a:gd name="T11" fmla="*/ 0 h 233"/>
                  <a:gd name="T12" fmla="*/ 300 w 300"/>
                  <a:gd name="T13" fmla="*/ 100 h 233"/>
                </a:gdLst>
                <a:ahLst/>
                <a:cxnLst>
                  <a:cxn ang="0">
                    <a:pos x="T0" y="T1"/>
                  </a:cxn>
                  <a:cxn ang="0">
                    <a:pos x="T2" y="T3"/>
                  </a:cxn>
                  <a:cxn ang="0">
                    <a:pos x="T4" y="T5"/>
                  </a:cxn>
                  <a:cxn ang="0">
                    <a:pos x="T6" y="T7"/>
                  </a:cxn>
                  <a:cxn ang="0">
                    <a:pos x="T8" y="T9"/>
                  </a:cxn>
                  <a:cxn ang="0">
                    <a:pos x="T10" y="T11"/>
                  </a:cxn>
                  <a:cxn ang="0">
                    <a:pos x="T12" y="T13"/>
                  </a:cxn>
                </a:cxnLst>
                <a:rect l="0" t="0" r="r" b="b"/>
                <a:pathLst>
                  <a:path w="300" h="233">
                    <a:moveTo>
                      <a:pt x="300" y="100"/>
                    </a:moveTo>
                    <a:cubicBezTo>
                      <a:pt x="292" y="145"/>
                      <a:pt x="288" y="188"/>
                      <a:pt x="292" y="233"/>
                    </a:cubicBezTo>
                    <a:cubicBezTo>
                      <a:pt x="288" y="232"/>
                      <a:pt x="286" y="232"/>
                      <a:pt x="284" y="231"/>
                    </a:cubicBezTo>
                    <a:cubicBezTo>
                      <a:pt x="211" y="207"/>
                      <a:pt x="144" y="173"/>
                      <a:pt x="86" y="121"/>
                    </a:cubicBezTo>
                    <a:cubicBezTo>
                      <a:pt x="52" y="90"/>
                      <a:pt x="24" y="54"/>
                      <a:pt x="4" y="12"/>
                    </a:cubicBezTo>
                    <a:cubicBezTo>
                      <a:pt x="3" y="8"/>
                      <a:pt x="1" y="5"/>
                      <a:pt x="0" y="0"/>
                    </a:cubicBezTo>
                    <a:cubicBezTo>
                      <a:pt x="97" y="42"/>
                      <a:pt x="197" y="76"/>
                      <a:pt x="300" y="100"/>
                    </a:cubicBezTo>
                    <a:close/>
                  </a:path>
                </a:pathLst>
              </a:cu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78">
                <a:extLst>
                  <a:ext uri="{FF2B5EF4-FFF2-40B4-BE49-F238E27FC236}">
                    <a16:creationId xmlns:a16="http://schemas.microsoft.com/office/drawing/2014/main" id="{BED9CC6D-969A-6B18-C6A5-DE4F437295BC}"/>
                  </a:ext>
                </a:extLst>
              </p:cNvPr>
              <p:cNvSpPr>
                <a:spLocks/>
              </p:cNvSpPr>
              <p:nvPr/>
            </p:nvSpPr>
            <p:spPr bwMode="auto">
              <a:xfrm>
                <a:off x="30926097" y="-4510776"/>
                <a:ext cx="1109662" cy="854076"/>
              </a:xfrm>
              <a:custGeom>
                <a:avLst/>
                <a:gdLst>
                  <a:gd name="T0" fmla="*/ 9 w 300"/>
                  <a:gd name="T1" fmla="*/ 231 h 231"/>
                  <a:gd name="T2" fmla="*/ 8 w 300"/>
                  <a:gd name="T3" fmla="*/ 226 h 231"/>
                  <a:gd name="T4" fmla="*/ 1 w 300"/>
                  <a:gd name="T5" fmla="*/ 108 h 231"/>
                  <a:gd name="T6" fmla="*/ 8 w 300"/>
                  <a:gd name="T7" fmla="*/ 98 h 231"/>
                  <a:gd name="T8" fmla="*/ 197 w 300"/>
                  <a:gd name="T9" fmla="*/ 40 h 231"/>
                  <a:gd name="T10" fmla="*/ 292 w 300"/>
                  <a:gd name="T11" fmla="*/ 2 h 231"/>
                  <a:gd name="T12" fmla="*/ 300 w 300"/>
                  <a:gd name="T13" fmla="*/ 0 h 231"/>
                  <a:gd name="T14" fmla="*/ 288 w 300"/>
                  <a:gd name="T15" fmla="*/ 25 h 231"/>
                  <a:gd name="T16" fmla="*/ 185 w 300"/>
                  <a:gd name="T17" fmla="*/ 143 h 231"/>
                  <a:gd name="T18" fmla="*/ 15 w 300"/>
                  <a:gd name="T19" fmla="*/ 230 h 231"/>
                  <a:gd name="T20" fmla="*/ 11 w 300"/>
                  <a:gd name="T21" fmla="*/ 231 h 231"/>
                  <a:gd name="T22" fmla="*/ 9 w 300"/>
                  <a:gd name="T23"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31">
                    <a:moveTo>
                      <a:pt x="9" y="231"/>
                    </a:moveTo>
                    <a:cubicBezTo>
                      <a:pt x="8" y="229"/>
                      <a:pt x="8" y="228"/>
                      <a:pt x="8" y="226"/>
                    </a:cubicBezTo>
                    <a:cubicBezTo>
                      <a:pt x="11" y="186"/>
                      <a:pt x="8" y="147"/>
                      <a:pt x="1" y="108"/>
                    </a:cubicBezTo>
                    <a:cubicBezTo>
                      <a:pt x="0" y="101"/>
                      <a:pt x="2" y="99"/>
                      <a:pt x="8" y="98"/>
                    </a:cubicBezTo>
                    <a:cubicBezTo>
                      <a:pt x="73" y="83"/>
                      <a:pt x="136" y="63"/>
                      <a:pt x="197" y="40"/>
                    </a:cubicBezTo>
                    <a:cubicBezTo>
                      <a:pt x="229" y="28"/>
                      <a:pt x="261" y="14"/>
                      <a:pt x="292" y="2"/>
                    </a:cubicBezTo>
                    <a:cubicBezTo>
                      <a:pt x="294" y="1"/>
                      <a:pt x="297" y="0"/>
                      <a:pt x="300" y="0"/>
                    </a:cubicBezTo>
                    <a:cubicBezTo>
                      <a:pt x="296" y="9"/>
                      <a:pt x="293" y="17"/>
                      <a:pt x="288" y="25"/>
                    </a:cubicBezTo>
                    <a:cubicBezTo>
                      <a:pt x="263" y="72"/>
                      <a:pt x="227" y="111"/>
                      <a:pt x="185" y="143"/>
                    </a:cubicBezTo>
                    <a:cubicBezTo>
                      <a:pt x="134" y="182"/>
                      <a:pt x="76" y="209"/>
                      <a:pt x="15" y="230"/>
                    </a:cubicBezTo>
                    <a:cubicBezTo>
                      <a:pt x="14" y="230"/>
                      <a:pt x="12" y="231"/>
                      <a:pt x="11" y="231"/>
                    </a:cubicBezTo>
                    <a:cubicBezTo>
                      <a:pt x="11" y="231"/>
                      <a:pt x="10" y="231"/>
                      <a:pt x="9" y="231"/>
                    </a:cubicBezTo>
                    <a:close/>
                  </a:path>
                </a:pathLst>
              </a:cu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7" name="Group 126">
              <a:extLst>
                <a:ext uri="{FF2B5EF4-FFF2-40B4-BE49-F238E27FC236}">
                  <a16:creationId xmlns:a16="http://schemas.microsoft.com/office/drawing/2014/main" id="{E675F9C6-7A30-0300-4D60-63A96AD4BE9C}"/>
                </a:ext>
              </a:extLst>
            </p:cNvPr>
            <p:cNvGrpSpPr>
              <a:grpSpLocks noChangeAspect="1"/>
            </p:cNvGrpSpPr>
            <p:nvPr/>
          </p:nvGrpSpPr>
          <p:grpSpPr>
            <a:xfrm>
              <a:off x="6931232" y="3785701"/>
              <a:ext cx="1370553" cy="1374086"/>
              <a:chOff x="-4083050" y="1579563"/>
              <a:chExt cx="3694112" cy="3703638"/>
            </a:xfrm>
          </p:grpSpPr>
          <p:sp>
            <p:nvSpPr>
              <p:cNvPr id="128" name="Freeform 5">
                <a:extLst>
                  <a:ext uri="{FF2B5EF4-FFF2-40B4-BE49-F238E27FC236}">
                    <a16:creationId xmlns:a16="http://schemas.microsoft.com/office/drawing/2014/main" id="{255F50AB-4D01-97A4-531C-DD761B8ED538}"/>
                  </a:ext>
                </a:extLst>
              </p:cNvPr>
              <p:cNvSpPr>
                <a:spLocks/>
              </p:cNvSpPr>
              <p:nvPr/>
            </p:nvSpPr>
            <p:spPr bwMode="auto">
              <a:xfrm>
                <a:off x="-615950" y="3598863"/>
                <a:ext cx="219075" cy="222250"/>
              </a:xfrm>
              <a:custGeom>
                <a:avLst/>
                <a:gdLst>
                  <a:gd name="T0" fmla="*/ 58 w 58"/>
                  <a:gd name="T1" fmla="*/ 28 h 59"/>
                  <a:gd name="T2" fmla="*/ 29 w 58"/>
                  <a:gd name="T3" fmla="*/ 58 h 59"/>
                  <a:gd name="T4" fmla="*/ 1 w 58"/>
                  <a:gd name="T5" fmla="*/ 29 h 59"/>
                  <a:gd name="T6" fmla="*/ 26 w 58"/>
                  <a:gd name="T7" fmla="*/ 1 h 59"/>
                  <a:gd name="T8" fmla="*/ 58 w 58"/>
                  <a:gd name="T9" fmla="*/ 28 h 59"/>
                </a:gdLst>
                <a:ahLst/>
                <a:cxnLst>
                  <a:cxn ang="0">
                    <a:pos x="T0" y="T1"/>
                  </a:cxn>
                  <a:cxn ang="0">
                    <a:pos x="T2" y="T3"/>
                  </a:cxn>
                  <a:cxn ang="0">
                    <a:pos x="T4" y="T5"/>
                  </a:cxn>
                  <a:cxn ang="0">
                    <a:pos x="T6" y="T7"/>
                  </a:cxn>
                  <a:cxn ang="0">
                    <a:pos x="T8" y="T9"/>
                  </a:cxn>
                </a:cxnLst>
                <a:rect l="0" t="0" r="r" b="b"/>
                <a:pathLst>
                  <a:path w="58" h="59">
                    <a:moveTo>
                      <a:pt x="58" y="28"/>
                    </a:moveTo>
                    <a:cubicBezTo>
                      <a:pt x="56" y="45"/>
                      <a:pt x="48" y="57"/>
                      <a:pt x="29" y="58"/>
                    </a:cubicBezTo>
                    <a:cubicBezTo>
                      <a:pt x="11" y="59"/>
                      <a:pt x="1" y="47"/>
                      <a:pt x="1" y="29"/>
                    </a:cubicBezTo>
                    <a:cubicBezTo>
                      <a:pt x="0" y="14"/>
                      <a:pt x="9" y="3"/>
                      <a:pt x="26" y="1"/>
                    </a:cubicBezTo>
                    <a:cubicBezTo>
                      <a:pt x="44" y="0"/>
                      <a:pt x="54" y="10"/>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6">
                <a:extLst>
                  <a:ext uri="{FF2B5EF4-FFF2-40B4-BE49-F238E27FC236}">
                    <a16:creationId xmlns:a16="http://schemas.microsoft.com/office/drawing/2014/main" id="{5AE4C153-BD59-4DF9-52C6-4A48D51E44C9}"/>
                  </a:ext>
                </a:extLst>
              </p:cNvPr>
              <p:cNvSpPr>
                <a:spLocks/>
              </p:cNvSpPr>
              <p:nvPr/>
            </p:nvSpPr>
            <p:spPr bwMode="auto">
              <a:xfrm>
                <a:off x="-665163" y="2847976"/>
                <a:ext cx="223837" cy="219075"/>
              </a:xfrm>
              <a:custGeom>
                <a:avLst/>
                <a:gdLst>
                  <a:gd name="T0" fmla="*/ 29 w 59"/>
                  <a:gd name="T1" fmla="*/ 0 h 58"/>
                  <a:gd name="T2" fmla="*/ 58 w 59"/>
                  <a:gd name="T3" fmla="*/ 29 h 58"/>
                  <a:gd name="T4" fmla="*/ 28 w 59"/>
                  <a:gd name="T5" fmla="*/ 57 h 58"/>
                  <a:gd name="T6" fmla="*/ 2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2"/>
                      <a:pt x="59" y="11"/>
                      <a:pt x="58" y="29"/>
                    </a:cubicBezTo>
                    <a:cubicBezTo>
                      <a:pt x="57" y="47"/>
                      <a:pt x="47" y="58"/>
                      <a:pt x="28" y="57"/>
                    </a:cubicBezTo>
                    <a:cubicBezTo>
                      <a:pt x="12" y="57"/>
                      <a:pt x="3" y="46"/>
                      <a:pt x="2" y="31"/>
                    </a:cubicBezTo>
                    <a:cubicBezTo>
                      <a:pt x="0" y="12"/>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7">
                <a:extLst>
                  <a:ext uri="{FF2B5EF4-FFF2-40B4-BE49-F238E27FC236}">
                    <a16:creationId xmlns:a16="http://schemas.microsoft.com/office/drawing/2014/main" id="{B85C9353-6331-F798-C57F-599E88B88C15}"/>
                  </a:ext>
                </a:extLst>
              </p:cNvPr>
              <p:cNvSpPr>
                <a:spLocks/>
              </p:cNvSpPr>
              <p:nvPr/>
            </p:nvSpPr>
            <p:spPr bwMode="auto">
              <a:xfrm>
                <a:off x="-2147888" y="5056188"/>
                <a:ext cx="222250" cy="219075"/>
              </a:xfrm>
              <a:custGeom>
                <a:avLst/>
                <a:gdLst>
                  <a:gd name="T0" fmla="*/ 30 w 59"/>
                  <a:gd name="T1" fmla="*/ 58 h 58"/>
                  <a:gd name="T2" fmla="*/ 0 w 59"/>
                  <a:gd name="T3" fmla="*/ 28 h 58"/>
                  <a:gd name="T4" fmla="*/ 27 w 59"/>
                  <a:gd name="T5" fmla="*/ 1 h 58"/>
                  <a:gd name="T6" fmla="*/ 58 w 59"/>
                  <a:gd name="T7" fmla="*/ 28 h 58"/>
                  <a:gd name="T8" fmla="*/ 30 w 59"/>
                  <a:gd name="T9" fmla="*/ 58 h 58"/>
                </a:gdLst>
                <a:ahLst/>
                <a:cxnLst>
                  <a:cxn ang="0">
                    <a:pos x="T0" y="T1"/>
                  </a:cxn>
                  <a:cxn ang="0">
                    <a:pos x="T2" y="T3"/>
                  </a:cxn>
                  <a:cxn ang="0">
                    <a:pos x="T4" y="T5"/>
                  </a:cxn>
                  <a:cxn ang="0">
                    <a:pos x="T6" y="T7"/>
                  </a:cxn>
                  <a:cxn ang="0">
                    <a:pos x="T8" y="T9"/>
                  </a:cxn>
                </a:cxnLst>
                <a:rect l="0" t="0" r="r" b="b"/>
                <a:pathLst>
                  <a:path w="59" h="58">
                    <a:moveTo>
                      <a:pt x="30" y="58"/>
                    </a:moveTo>
                    <a:cubicBezTo>
                      <a:pt x="11" y="56"/>
                      <a:pt x="0" y="46"/>
                      <a:pt x="0" y="28"/>
                    </a:cubicBezTo>
                    <a:cubicBezTo>
                      <a:pt x="1" y="13"/>
                      <a:pt x="10" y="2"/>
                      <a:pt x="27" y="1"/>
                    </a:cubicBezTo>
                    <a:cubicBezTo>
                      <a:pt x="45" y="0"/>
                      <a:pt x="57" y="9"/>
                      <a:pt x="58" y="28"/>
                    </a:cubicBezTo>
                    <a:cubicBezTo>
                      <a:pt x="59" y="46"/>
                      <a:pt x="47" y="55"/>
                      <a:pt x="30"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8">
                <a:extLst>
                  <a:ext uri="{FF2B5EF4-FFF2-40B4-BE49-F238E27FC236}">
                    <a16:creationId xmlns:a16="http://schemas.microsoft.com/office/drawing/2014/main" id="{D57E14EF-DF64-9143-DCB5-D6A4F1D96D85}"/>
                  </a:ext>
                </a:extLst>
              </p:cNvPr>
              <p:cNvSpPr>
                <a:spLocks/>
              </p:cNvSpPr>
              <p:nvPr/>
            </p:nvSpPr>
            <p:spPr bwMode="auto">
              <a:xfrm>
                <a:off x="-1611313" y="1733551"/>
                <a:ext cx="219075" cy="223838"/>
              </a:xfrm>
              <a:custGeom>
                <a:avLst/>
                <a:gdLst>
                  <a:gd name="T0" fmla="*/ 58 w 58"/>
                  <a:gd name="T1" fmla="*/ 31 h 59"/>
                  <a:gd name="T2" fmla="*/ 26 w 58"/>
                  <a:gd name="T3" fmla="*/ 58 h 59"/>
                  <a:gd name="T4" fmla="*/ 0 w 58"/>
                  <a:gd name="T5" fmla="*/ 30 h 59"/>
                  <a:gd name="T6" fmla="*/ 29 w 58"/>
                  <a:gd name="T7" fmla="*/ 1 h 59"/>
                  <a:gd name="T8" fmla="*/ 58 w 58"/>
                  <a:gd name="T9" fmla="*/ 31 h 59"/>
                </a:gdLst>
                <a:ahLst/>
                <a:cxnLst>
                  <a:cxn ang="0">
                    <a:pos x="T0" y="T1"/>
                  </a:cxn>
                  <a:cxn ang="0">
                    <a:pos x="T2" y="T3"/>
                  </a:cxn>
                  <a:cxn ang="0">
                    <a:pos x="T4" y="T5"/>
                  </a:cxn>
                  <a:cxn ang="0">
                    <a:pos x="T6" y="T7"/>
                  </a:cxn>
                  <a:cxn ang="0">
                    <a:pos x="T8" y="T9"/>
                  </a:cxn>
                </a:cxnLst>
                <a:rect l="0" t="0" r="r" b="b"/>
                <a:pathLst>
                  <a:path w="58" h="59">
                    <a:moveTo>
                      <a:pt x="58" y="31"/>
                    </a:moveTo>
                    <a:cubicBezTo>
                      <a:pt x="55" y="49"/>
                      <a:pt x="43" y="59"/>
                      <a:pt x="26" y="58"/>
                    </a:cubicBezTo>
                    <a:cubicBezTo>
                      <a:pt x="11" y="56"/>
                      <a:pt x="0" y="46"/>
                      <a:pt x="0" y="30"/>
                    </a:cubicBezTo>
                    <a:cubicBezTo>
                      <a:pt x="1" y="12"/>
                      <a:pt x="11" y="0"/>
                      <a:pt x="29" y="1"/>
                    </a:cubicBezTo>
                    <a:cubicBezTo>
                      <a:pt x="47" y="1"/>
                      <a:pt x="56" y="13"/>
                      <a:pt x="58" y="31"/>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9">
                <a:extLst>
                  <a:ext uri="{FF2B5EF4-FFF2-40B4-BE49-F238E27FC236}">
                    <a16:creationId xmlns:a16="http://schemas.microsoft.com/office/drawing/2014/main" id="{3286CD1D-1254-3131-7423-44826F3033BE}"/>
                  </a:ext>
                </a:extLst>
              </p:cNvPr>
              <p:cNvSpPr>
                <a:spLocks/>
              </p:cNvSpPr>
              <p:nvPr/>
            </p:nvSpPr>
            <p:spPr bwMode="auto">
              <a:xfrm>
                <a:off x="-3671888" y="2193926"/>
                <a:ext cx="219075" cy="219075"/>
              </a:xfrm>
              <a:custGeom>
                <a:avLst/>
                <a:gdLst>
                  <a:gd name="T0" fmla="*/ 58 w 58"/>
                  <a:gd name="T1" fmla="*/ 28 h 58"/>
                  <a:gd name="T2" fmla="*/ 27 w 58"/>
                  <a:gd name="T3" fmla="*/ 57 h 58"/>
                  <a:gd name="T4" fmla="*/ 0 w 58"/>
                  <a:gd name="T5" fmla="*/ 30 h 58"/>
                  <a:gd name="T6" fmla="*/ 28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5" y="47"/>
                      <a:pt x="45" y="58"/>
                      <a:pt x="27" y="57"/>
                    </a:cubicBezTo>
                    <a:cubicBezTo>
                      <a:pt x="11" y="56"/>
                      <a:pt x="1" y="46"/>
                      <a:pt x="0" y="30"/>
                    </a:cubicBezTo>
                    <a:cubicBezTo>
                      <a:pt x="0" y="13"/>
                      <a:pt x="11" y="1"/>
                      <a:pt x="28" y="0"/>
                    </a:cubicBezTo>
                    <a:cubicBezTo>
                      <a:pt x="46" y="0"/>
                      <a:pt x="55"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10">
                <a:extLst>
                  <a:ext uri="{FF2B5EF4-FFF2-40B4-BE49-F238E27FC236}">
                    <a16:creationId xmlns:a16="http://schemas.microsoft.com/office/drawing/2014/main" id="{14B3DFE5-1C3A-A5FA-9BC1-DC80776C7EB8}"/>
                  </a:ext>
                </a:extLst>
              </p:cNvPr>
              <p:cNvSpPr>
                <a:spLocks/>
              </p:cNvSpPr>
              <p:nvPr/>
            </p:nvSpPr>
            <p:spPr bwMode="auto">
              <a:xfrm>
                <a:off x="-1781175" y="4968876"/>
                <a:ext cx="219075" cy="223838"/>
              </a:xfrm>
              <a:custGeom>
                <a:avLst/>
                <a:gdLst>
                  <a:gd name="T0" fmla="*/ 58 w 58"/>
                  <a:gd name="T1" fmla="*/ 30 h 59"/>
                  <a:gd name="T2" fmla="*/ 29 w 58"/>
                  <a:gd name="T3" fmla="*/ 59 h 59"/>
                  <a:gd name="T4" fmla="*/ 2 w 58"/>
                  <a:gd name="T5" fmla="*/ 33 h 59"/>
                  <a:gd name="T6" fmla="*/ 28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7" y="48"/>
                      <a:pt x="47" y="59"/>
                      <a:pt x="29" y="59"/>
                    </a:cubicBezTo>
                    <a:cubicBezTo>
                      <a:pt x="14" y="59"/>
                      <a:pt x="3" y="49"/>
                      <a:pt x="2" y="33"/>
                    </a:cubicBezTo>
                    <a:cubicBezTo>
                      <a:pt x="0" y="15"/>
                      <a:pt x="10" y="3"/>
                      <a:pt x="28" y="2"/>
                    </a:cubicBezTo>
                    <a:cubicBezTo>
                      <a:pt x="47" y="0"/>
                      <a:pt x="56"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11">
                <a:extLst>
                  <a:ext uri="{FF2B5EF4-FFF2-40B4-BE49-F238E27FC236}">
                    <a16:creationId xmlns:a16="http://schemas.microsoft.com/office/drawing/2014/main" id="{D6444C4F-280D-B402-A28C-9B03BF929CBF}"/>
                  </a:ext>
                </a:extLst>
              </p:cNvPr>
              <p:cNvSpPr>
                <a:spLocks/>
              </p:cNvSpPr>
              <p:nvPr/>
            </p:nvSpPr>
            <p:spPr bwMode="auto">
              <a:xfrm>
                <a:off x="-3076575" y="1741488"/>
                <a:ext cx="219075" cy="222250"/>
              </a:xfrm>
              <a:custGeom>
                <a:avLst/>
                <a:gdLst>
                  <a:gd name="T0" fmla="*/ 30 w 58"/>
                  <a:gd name="T1" fmla="*/ 0 h 59"/>
                  <a:gd name="T2" fmla="*/ 57 w 58"/>
                  <a:gd name="T3" fmla="*/ 31 h 59"/>
                  <a:gd name="T4" fmla="*/ 26 w 58"/>
                  <a:gd name="T5" fmla="*/ 57 h 59"/>
                  <a:gd name="T6" fmla="*/ 1 w 58"/>
                  <a:gd name="T7" fmla="*/ 29 h 59"/>
                  <a:gd name="T8" fmla="*/ 30 w 58"/>
                  <a:gd name="T9" fmla="*/ 0 h 59"/>
                </a:gdLst>
                <a:ahLst/>
                <a:cxnLst>
                  <a:cxn ang="0">
                    <a:pos x="T0" y="T1"/>
                  </a:cxn>
                  <a:cxn ang="0">
                    <a:pos x="T2" y="T3"/>
                  </a:cxn>
                  <a:cxn ang="0">
                    <a:pos x="T4" y="T5"/>
                  </a:cxn>
                  <a:cxn ang="0">
                    <a:pos x="T6" y="T7"/>
                  </a:cxn>
                  <a:cxn ang="0">
                    <a:pos x="T8" y="T9"/>
                  </a:cxn>
                </a:cxnLst>
                <a:rect l="0" t="0" r="r" b="b"/>
                <a:pathLst>
                  <a:path w="58" h="59">
                    <a:moveTo>
                      <a:pt x="30" y="0"/>
                    </a:moveTo>
                    <a:cubicBezTo>
                      <a:pt x="47" y="2"/>
                      <a:pt x="58" y="13"/>
                      <a:pt x="57" y="31"/>
                    </a:cubicBezTo>
                    <a:cubicBezTo>
                      <a:pt x="55" y="48"/>
                      <a:pt x="44" y="59"/>
                      <a:pt x="26" y="57"/>
                    </a:cubicBezTo>
                    <a:cubicBezTo>
                      <a:pt x="10" y="55"/>
                      <a:pt x="0" y="45"/>
                      <a:pt x="1" y="29"/>
                    </a:cubicBezTo>
                    <a:cubicBezTo>
                      <a:pt x="1" y="10"/>
                      <a:pt x="12" y="1"/>
                      <a:pt x="30"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12">
                <a:extLst>
                  <a:ext uri="{FF2B5EF4-FFF2-40B4-BE49-F238E27FC236}">
                    <a16:creationId xmlns:a16="http://schemas.microsoft.com/office/drawing/2014/main" id="{2A8A7E55-5FEB-1019-4FCF-6DE51CEC2340}"/>
                  </a:ext>
                </a:extLst>
              </p:cNvPr>
              <p:cNvSpPr>
                <a:spLocks/>
              </p:cNvSpPr>
              <p:nvPr/>
            </p:nvSpPr>
            <p:spPr bwMode="auto">
              <a:xfrm>
                <a:off x="-1970088" y="1617663"/>
                <a:ext cx="214312" cy="217488"/>
              </a:xfrm>
              <a:custGeom>
                <a:avLst/>
                <a:gdLst>
                  <a:gd name="T0" fmla="*/ 57 w 57"/>
                  <a:gd name="T1" fmla="*/ 30 h 58"/>
                  <a:gd name="T2" fmla="*/ 26 w 57"/>
                  <a:gd name="T3" fmla="*/ 57 h 58"/>
                  <a:gd name="T4" fmla="*/ 0 w 57"/>
                  <a:gd name="T5" fmla="*/ 29 h 58"/>
                  <a:gd name="T6" fmla="*/ 29 w 57"/>
                  <a:gd name="T7" fmla="*/ 0 h 58"/>
                  <a:gd name="T8" fmla="*/ 57 w 57"/>
                  <a:gd name="T9" fmla="*/ 30 h 58"/>
                </a:gdLst>
                <a:ahLst/>
                <a:cxnLst>
                  <a:cxn ang="0">
                    <a:pos x="T0" y="T1"/>
                  </a:cxn>
                  <a:cxn ang="0">
                    <a:pos x="T2" y="T3"/>
                  </a:cxn>
                  <a:cxn ang="0">
                    <a:pos x="T4" y="T5"/>
                  </a:cxn>
                  <a:cxn ang="0">
                    <a:pos x="T6" y="T7"/>
                  </a:cxn>
                  <a:cxn ang="0">
                    <a:pos x="T8" y="T9"/>
                  </a:cxn>
                </a:cxnLst>
                <a:rect l="0" t="0" r="r" b="b"/>
                <a:pathLst>
                  <a:path w="57" h="58">
                    <a:moveTo>
                      <a:pt x="57" y="30"/>
                    </a:moveTo>
                    <a:cubicBezTo>
                      <a:pt x="55" y="49"/>
                      <a:pt x="44" y="58"/>
                      <a:pt x="26" y="57"/>
                    </a:cubicBezTo>
                    <a:cubicBezTo>
                      <a:pt x="10" y="55"/>
                      <a:pt x="0" y="45"/>
                      <a:pt x="0" y="29"/>
                    </a:cubicBezTo>
                    <a:cubicBezTo>
                      <a:pt x="0" y="11"/>
                      <a:pt x="12" y="0"/>
                      <a:pt x="29" y="0"/>
                    </a:cubicBezTo>
                    <a:cubicBezTo>
                      <a:pt x="47" y="0"/>
                      <a:pt x="56" y="12"/>
                      <a:pt x="57"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13">
                <a:extLst>
                  <a:ext uri="{FF2B5EF4-FFF2-40B4-BE49-F238E27FC236}">
                    <a16:creationId xmlns:a16="http://schemas.microsoft.com/office/drawing/2014/main" id="{B16C38C6-1F51-6A56-B702-6A4AF8DF0FA9}"/>
                  </a:ext>
                </a:extLst>
              </p:cNvPr>
              <p:cNvSpPr>
                <a:spLocks/>
              </p:cNvSpPr>
              <p:nvPr/>
            </p:nvSpPr>
            <p:spPr bwMode="auto">
              <a:xfrm>
                <a:off x="-2347913" y="1579563"/>
                <a:ext cx="219075" cy="214313"/>
              </a:xfrm>
              <a:custGeom>
                <a:avLst/>
                <a:gdLst>
                  <a:gd name="T0" fmla="*/ 28 w 58"/>
                  <a:gd name="T1" fmla="*/ 57 h 57"/>
                  <a:gd name="T2" fmla="*/ 1 w 58"/>
                  <a:gd name="T3" fmla="*/ 27 h 57"/>
                  <a:gd name="T4" fmla="*/ 28 w 58"/>
                  <a:gd name="T5" fmla="*/ 0 h 57"/>
                  <a:gd name="T6" fmla="*/ 58 w 58"/>
                  <a:gd name="T7" fmla="*/ 28 h 57"/>
                  <a:gd name="T8" fmla="*/ 28 w 58"/>
                  <a:gd name="T9" fmla="*/ 57 h 57"/>
                </a:gdLst>
                <a:ahLst/>
                <a:cxnLst>
                  <a:cxn ang="0">
                    <a:pos x="T0" y="T1"/>
                  </a:cxn>
                  <a:cxn ang="0">
                    <a:pos x="T2" y="T3"/>
                  </a:cxn>
                  <a:cxn ang="0">
                    <a:pos x="T4" y="T5"/>
                  </a:cxn>
                  <a:cxn ang="0">
                    <a:pos x="T6" y="T7"/>
                  </a:cxn>
                  <a:cxn ang="0">
                    <a:pos x="T8" y="T9"/>
                  </a:cxn>
                </a:cxnLst>
                <a:rect l="0" t="0" r="r" b="b"/>
                <a:pathLst>
                  <a:path w="58" h="57">
                    <a:moveTo>
                      <a:pt x="28" y="57"/>
                    </a:moveTo>
                    <a:cubicBezTo>
                      <a:pt x="10" y="55"/>
                      <a:pt x="0" y="44"/>
                      <a:pt x="1" y="27"/>
                    </a:cubicBezTo>
                    <a:cubicBezTo>
                      <a:pt x="1" y="10"/>
                      <a:pt x="12" y="1"/>
                      <a:pt x="28" y="0"/>
                    </a:cubicBezTo>
                    <a:cubicBezTo>
                      <a:pt x="45" y="0"/>
                      <a:pt x="58" y="10"/>
                      <a:pt x="58" y="28"/>
                    </a:cubicBezTo>
                    <a:cubicBezTo>
                      <a:pt x="57" y="46"/>
                      <a:pt x="46" y="56"/>
                      <a:pt x="28" y="5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14">
                <a:extLst>
                  <a:ext uri="{FF2B5EF4-FFF2-40B4-BE49-F238E27FC236}">
                    <a16:creationId xmlns:a16="http://schemas.microsoft.com/office/drawing/2014/main" id="{F9614110-DA21-C2DD-D05D-CE63369C5608}"/>
                  </a:ext>
                </a:extLst>
              </p:cNvPr>
              <p:cNvSpPr>
                <a:spLocks/>
              </p:cNvSpPr>
              <p:nvPr/>
            </p:nvSpPr>
            <p:spPr bwMode="auto">
              <a:xfrm>
                <a:off x="-3400425" y="1930401"/>
                <a:ext cx="219075" cy="222250"/>
              </a:xfrm>
              <a:custGeom>
                <a:avLst/>
                <a:gdLst>
                  <a:gd name="T0" fmla="*/ 58 w 58"/>
                  <a:gd name="T1" fmla="*/ 30 h 59"/>
                  <a:gd name="T2" fmla="*/ 29 w 58"/>
                  <a:gd name="T3" fmla="*/ 58 h 59"/>
                  <a:gd name="T4" fmla="*/ 1 w 58"/>
                  <a:gd name="T5" fmla="*/ 33 h 59"/>
                  <a:gd name="T6" fmla="*/ 27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6" y="48"/>
                      <a:pt x="47" y="58"/>
                      <a:pt x="29" y="58"/>
                    </a:cubicBezTo>
                    <a:cubicBezTo>
                      <a:pt x="12" y="59"/>
                      <a:pt x="2" y="49"/>
                      <a:pt x="1" y="33"/>
                    </a:cubicBezTo>
                    <a:cubicBezTo>
                      <a:pt x="0" y="15"/>
                      <a:pt x="9" y="3"/>
                      <a:pt x="27" y="2"/>
                    </a:cubicBezTo>
                    <a:cubicBezTo>
                      <a:pt x="45" y="0"/>
                      <a:pt x="55"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15">
                <a:extLst>
                  <a:ext uri="{FF2B5EF4-FFF2-40B4-BE49-F238E27FC236}">
                    <a16:creationId xmlns:a16="http://schemas.microsoft.com/office/drawing/2014/main" id="{9B1C7DAF-75EF-ACE6-C352-65AA12DFECB9}"/>
                  </a:ext>
                </a:extLst>
              </p:cNvPr>
              <p:cNvSpPr>
                <a:spLocks/>
              </p:cNvSpPr>
              <p:nvPr/>
            </p:nvSpPr>
            <p:spPr bwMode="auto">
              <a:xfrm>
                <a:off x="-1438275" y="4814888"/>
                <a:ext cx="222250" cy="219075"/>
              </a:xfrm>
              <a:custGeom>
                <a:avLst/>
                <a:gdLst>
                  <a:gd name="T0" fmla="*/ 59 w 59"/>
                  <a:gd name="T1" fmla="*/ 27 h 58"/>
                  <a:gd name="T2" fmla="*/ 28 w 59"/>
                  <a:gd name="T3" fmla="*/ 57 h 58"/>
                  <a:gd name="T4" fmla="*/ 1 w 59"/>
                  <a:gd name="T5" fmla="*/ 27 h 58"/>
                  <a:gd name="T6" fmla="*/ 29 w 59"/>
                  <a:gd name="T7" fmla="*/ 1 h 58"/>
                  <a:gd name="T8" fmla="*/ 59 w 59"/>
                  <a:gd name="T9" fmla="*/ 27 h 58"/>
                </a:gdLst>
                <a:ahLst/>
                <a:cxnLst>
                  <a:cxn ang="0">
                    <a:pos x="T0" y="T1"/>
                  </a:cxn>
                  <a:cxn ang="0">
                    <a:pos x="T2" y="T3"/>
                  </a:cxn>
                  <a:cxn ang="0">
                    <a:pos x="T4" y="T5"/>
                  </a:cxn>
                  <a:cxn ang="0">
                    <a:pos x="T6" y="T7"/>
                  </a:cxn>
                  <a:cxn ang="0">
                    <a:pos x="T8" y="T9"/>
                  </a:cxn>
                </a:cxnLst>
                <a:rect l="0" t="0" r="r" b="b"/>
                <a:pathLst>
                  <a:path w="59" h="58">
                    <a:moveTo>
                      <a:pt x="59" y="27"/>
                    </a:moveTo>
                    <a:cubicBezTo>
                      <a:pt x="55" y="47"/>
                      <a:pt x="46" y="58"/>
                      <a:pt x="28" y="57"/>
                    </a:cubicBezTo>
                    <a:cubicBezTo>
                      <a:pt x="9" y="57"/>
                      <a:pt x="0" y="45"/>
                      <a:pt x="1" y="27"/>
                    </a:cubicBezTo>
                    <a:cubicBezTo>
                      <a:pt x="2" y="10"/>
                      <a:pt x="14" y="1"/>
                      <a:pt x="29" y="1"/>
                    </a:cubicBezTo>
                    <a:cubicBezTo>
                      <a:pt x="46" y="0"/>
                      <a:pt x="56" y="12"/>
                      <a:pt x="59" y="2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16">
                <a:extLst>
                  <a:ext uri="{FF2B5EF4-FFF2-40B4-BE49-F238E27FC236}">
                    <a16:creationId xmlns:a16="http://schemas.microsoft.com/office/drawing/2014/main" id="{24012BF1-7864-1EA4-869C-FF736E4E4D51}"/>
                  </a:ext>
                </a:extLst>
              </p:cNvPr>
              <p:cNvSpPr>
                <a:spLocks/>
              </p:cNvSpPr>
              <p:nvPr/>
            </p:nvSpPr>
            <p:spPr bwMode="auto">
              <a:xfrm>
                <a:off x="-3887788" y="2508251"/>
                <a:ext cx="223837" cy="222250"/>
              </a:xfrm>
              <a:custGeom>
                <a:avLst/>
                <a:gdLst>
                  <a:gd name="T0" fmla="*/ 59 w 59"/>
                  <a:gd name="T1" fmla="*/ 30 h 59"/>
                  <a:gd name="T2" fmla="*/ 27 w 59"/>
                  <a:gd name="T3" fmla="*/ 57 h 59"/>
                  <a:gd name="T4" fmla="*/ 2 w 59"/>
                  <a:gd name="T5" fmla="*/ 25 h 59"/>
                  <a:gd name="T6" fmla="*/ 31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8"/>
                      <a:pt x="45" y="59"/>
                      <a:pt x="27" y="57"/>
                    </a:cubicBezTo>
                    <a:cubicBezTo>
                      <a:pt x="9" y="56"/>
                      <a:pt x="0" y="43"/>
                      <a:pt x="2" y="25"/>
                    </a:cubicBezTo>
                    <a:cubicBezTo>
                      <a:pt x="4" y="10"/>
                      <a:pt x="15" y="0"/>
                      <a:pt x="31" y="1"/>
                    </a:cubicBezTo>
                    <a:cubicBezTo>
                      <a:pt x="49" y="2"/>
                      <a:pt x="58"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17">
                <a:extLst>
                  <a:ext uri="{FF2B5EF4-FFF2-40B4-BE49-F238E27FC236}">
                    <a16:creationId xmlns:a16="http://schemas.microsoft.com/office/drawing/2014/main" id="{9C58AC38-1739-4570-E792-2E1CDC52D666}"/>
                  </a:ext>
                </a:extLst>
              </p:cNvPr>
              <p:cNvSpPr>
                <a:spLocks/>
              </p:cNvSpPr>
              <p:nvPr/>
            </p:nvSpPr>
            <p:spPr bwMode="auto">
              <a:xfrm>
                <a:off x="-1139825" y="4587876"/>
                <a:ext cx="222250" cy="219075"/>
              </a:xfrm>
              <a:custGeom>
                <a:avLst/>
                <a:gdLst>
                  <a:gd name="T0" fmla="*/ 27 w 59"/>
                  <a:gd name="T1" fmla="*/ 0 h 58"/>
                  <a:gd name="T2" fmla="*/ 58 w 59"/>
                  <a:gd name="T3" fmla="*/ 27 h 58"/>
                  <a:gd name="T4" fmla="*/ 30 w 59"/>
                  <a:gd name="T5" fmla="*/ 57 h 58"/>
                  <a:gd name="T6" fmla="*/ 2 w 59"/>
                  <a:gd name="T7" fmla="*/ 32 h 58"/>
                  <a:gd name="T8" fmla="*/ 27 w 59"/>
                  <a:gd name="T9" fmla="*/ 0 h 58"/>
                </a:gdLst>
                <a:ahLst/>
                <a:cxnLst>
                  <a:cxn ang="0">
                    <a:pos x="T0" y="T1"/>
                  </a:cxn>
                  <a:cxn ang="0">
                    <a:pos x="T2" y="T3"/>
                  </a:cxn>
                  <a:cxn ang="0">
                    <a:pos x="T4" y="T5"/>
                  </a:cxn>
                  <a:cxn ang="0">
                    <a:pos x="T6" y="T7"/>
                  </a:cxn>
                  <a:cxn ang="0">
                    <a:pos x="T8" y="T9"/>
                  </a:cxn>
                </a:cxnLst>
                <a:rect l="0" t="0" r="r" b="b"/>
                <a:pathLst>
                  <a:path w="59" h="58">
                    <a:moveTo>
                      <a:pt x="27" y="0"/>
                    </a:moveTo>
                    <a:cubicBezTo>
                      <a:pt x="45" y="1"/>
                      <a:pt x="57" y="9"/>
                      <a:pt x="58" y="27"/>
                    </a:cubicBezTo>
                    <a:cubicBezTo>
                      <a:pt x="59" y="45"/>
                      <a:pt x="48" y="56"/>
                      <a:pt x="30" y="57"/>
                    </a:cubicBezTo>
                    <a:cubicBezTo>
                      <a:pt x="13" y="58"/>
                      <a:pt x="4" y="47"/>
                      <a:pt x="2" y="32"/>
                    </a:cubicBezTo>
                    <a:cubicBezTo>
                      <a:pt x="0" y="14"/>
                      <a:pt x="9" y="3"/>
                      <a:pt x="27"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18">
                <a:extLst>
                  <a:ext uri="{FF2B5EF4-FFF2-40B4-BE49-F238E27FC236}">
                    <a16:creationId xmlns:a16="http://schemas.microsoft.com/office/drawing/2014/main" id="{CF5624A1-CDE8-A5C4-FA86-F1B66B5FC487}"/>
                  </a:ext>
                </a:extLst>
              </p:cNvPr>
              <p:cNvSpPr>
                <a:spLocks/>
              </p:cNvSpPr>
              <p:nvPr/>
            </p:nvSpPr>
            <p:spPr bwMode="auto">
              <a:xfrm>
                <a:off x="-895350" y="4297363"/>
                <a:ext cx="219075" cy="222250"/>
              </a:xfrm>
              <a:custGeom>
                <a:avLst/>
                <a:gdLst>
                  <a:gd name="T0" fmla="*/ 58 w 58"/>
                  <a:gd name="T1" fmla="*/ 30 h 59"/>
                  <a:gd name="T2" fmla="*/ 27 w 58"/>
                  <a:gd name="T3" fmla="*/ 58 h 59"/>
                  <a:gd name="T4" fmla="*/ 2 w 58"/>
                  <a:gd name="T5" fmla="*/ 26 h 59"/>
                  <a:gd name="T6" fmla="*/ 29 w 58"/>
                  <a:gd name="T7" fmla="*/ 1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5" y="47"/>
                      <a:pt x="45" y="59"/>
                      <a:pt x="27" y="58"/>
                    </a:cubicBezTo>
                    <a:cubicBezTo>
                      <a:pt x="9" y="56"/>
                      <a:pt x="0" y="43"/>
                      <a:pt x="2" y="26"/>
                    </a:cubicBezTo>
                    <a:cubicBezTo>
                      <a:pt x="3" y="10"/>
                      <a:pt x="13" y="0"/>
                      <a:pt x="29" y="1"/>
                    </a:cubicBezTo>
                    <a:cubicBezTo>
                      <a:pt x="48" y="2"/>
                      <a:pt x="57" y="13"/>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9">
                <a:extLst>
                  <a:ext uri="{FF2B5EF4-FFF2-40B4-BE49-F238E27FC236}">
                    <a16:creationId xmlns:a16="http://schemas.microsoft.com/office/drawing/2014/main" id="{7E90D5B2-E49F-EC79-5EAB-B440AFF9F741}"/>
                  </a:ext>
                </a:extLst>
              </p:cNvPr>
              <p:cNvSpPr>
                <a:spLocks/>
              </p:cNvSpPr>
              <p:nvPr/>
            </p:nvSpPr>
            <p:spPr bwMode="auto">
              <a:xfrm>
                <a:off x="-720725" y="3960813"/>
                <a:ext cx="222250" cy="223838"/>
              </a:xfrm>
              <a:custGeom>
                <a:avLst/>
                <a:gdLst>
                  <a:gd name="T0" fmla="*/ 59 w 59"/>
                  <a:gd name="T1" fmla="*/ 30 h 59"/>
                  <a:gd name="T2" fmla="*/ 29 w 59"/>
                  <a:gd name="T3" fmla="*/ 58 h 59"/>
                  <a:gd name="T4" fmla="*/ 1 w 59"/>
                  <a:gd name="T5" fmla="*/ 32 h 59"/>
                  <a:gd name="T6" fmla="*/ 29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6" y="47"/>
                      <a:pt x="48" y="59"/>
                      <a:pt x="29" y="58"/>
                    </a:cubicBezTo>
                    <a:cubicBezTo>
                      <a:pt x="13" y="58"/>
                      <a:pt x="2" y="48"/>
                      <a:pt x="1" y="32"/>
                    </a:cubicBezTo>
                    <a:cubicBezTo>
                      <a:pt x="0" y="14"/>
                      <a:pt x="10" y="3"/>
                      <a:pt x="29" y="1"/>
                    </a:cubicBezTo>
                    <a:cubicBezTo>
                      <a:pt x="48" y="0"/>
                      <a:pt x="55"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20">
                <a:extLst>
                  <a:ext uri="{FF2B5EF4-FFF2-40B4-BE49-F238E27FC236}">
                    <a16:creationId xmlns:a16="http://schemas.microsoft.com/office/drawing/2014/main" id="{96F31262-0510-F520-D47E-5ED5C6F9F937}"/>
                  </a:ext>
                </a:extLst>
              </p:cNvPr>
              <p:cNvSpPr>
                <a:spLocks/>
              </p:cNvSpPr>
              <p:nvPr/>
            </p:nvSpPr>
            <p:spPr bwMode="auto">
              <a:xfrm>
                <a:off x="-808038" y="2492376"/>
                <a:ext cx="222250" cy="234950"/>
              </a:xfrm>
              <a:custGeom>
                <a:avLst/>
                <a:gdLst>
                  <a:gd name="T0" fmla="*/ 58 w 59"/>
                  <a:gd name="T1" fmla="*/ 35 h 62"/>
                  <a:gd name="T2" fmla="*/ 25 w 59"/>
                  <a:gd name="T3" fmla="*/ 58 h 62"/>
                  <a:gd name="T4" fmla="*/ 2 w 59"/>
                  <a:gd name="T5" fmla="*/ 28 h 62"/>
                  <a:gd name="T6" fmla="*/ 33 w 59"/>
                  <a:gd name="T7" fmla="*/ 2 h 62"/>
                  <a:gd name="T8" fmla="*/ 58 w 59"/>
                  <a:gd name="T9" fmla="*/ 35 h 62"/>
                </a:gdLst>
                <a:ahLst/>
                <a:cxnLst>
                  <a:cxn ang="0">
                    <a:pos x="T0" y="T1"/>
                  </a:cxn>
                  <a:cxn ang="0">
                    <a:pos x="T2" y="T3"/>
                  </a:cxn>
                  <a:cxn ang="0">
                    <a:pos x="T4" y="T5"/>
                  </a:cxn>
                  <a:cxn ang="0">
                    <a:pos x="T6" y="T7"/>
                  </a:cxn>
                  <a:cxn ang="0">
                    <a:pos x="T8" y="T9"/>
                  </a:cxn>
                </a:cxnLst>
                <a:rect l="0" t="0" r="r" b="b"/>
                <a:pathLst>
                  <a:path w="59" h="62">
                    <a:moveTo>
                      <a:pt x="58" y="35"/>
                    </a:moveTo>
                    <a:cubicBezTo>
                      <a:pt x="54" y="51"/>
                      <a:pt x="44" y="62"/>
                      <a:pt x="25" y="58"/>
                    </a:cubicBezTo>
                    <a:cubicBezTo>
                      <a:pt x="10" y="55"/>
                      <a:pt x="0" y="44"/>
                      <a:pt x="2" y="28"/>
                    </a:cubicBezTo>
                    <a:cubicBezTo>
                      <a:pt x="4" y="11"/>
                      <a:pt x="15" y="0"/>
                      <a:pt x="33" y="2"/>
                    </a:cubicBezTo>
                    <a:cubicBezTo>
                      <a:pt x="51" y="4"/>
                      <a:pt x="59" y="16"/>
                      <a:pt x="58" y="35"/>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21">
                <a:extLst>
                  <a:ext uri="{FF2B5EF4-FFF2-40B4-BE49-F238E27FC236}">
                    <a16:creationId xmlns:a16="http://schemas.microsoft.com/office/drawing/2014/main" id="{75C97288-9D21-FBA5-3811-3376036F5BB4}"/>
                  </a:ext>
                </a:extLst>
              </p:cNvPr>
              <p:cNvSpPr>
                <a:spLocks/>
              </p:cNvSpPr>
              <p:nvPr/>
            </p:nvSpPr>
            <p:spPr bwMode="auto">
              <a:xfrm>
                <a:off x="-1016000" y="2182813"/>
                <a:ext cx="215900" cy="219075"/>
              </a:xfrm>
              <a:custGeom>
                <a:avLst/>
                <a:gdLst>
                  <a:gd name="T0" fmla="*/ 29 w 57"/>
                  <a:gd name="T1" fmla="*/ 58 h 58"/>
                  <a:gd name="T2" fmla="*/ 1 w 57"/>
                  <a:gd name="T3" fmla="*/ 28 h 58"/>
                  <a:gd name="T4" fmla="*/ 32 w 57"/>
                  <a:gd name="T5" fmla="*/ 1 h 58"/>
                  <a:gd name="T6" fmla="*/ 57 w 57"/>
                  <a:gd name="T7" fmla="*/ 29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cubicBezTo>
                      <a:pt x="10" y="56"/>
                      <a:pt x="0" y="45"/>
                      <a:pt x="1" y="28"/>
                    </a:cubicBezTo>
                    <a:cubicBezTo>
                      <a:pt x="2" y="11"/>
                      <a:pt x="14" y="0"/>
                      <a:pt x="32" y="1"/>
                    </a:cubicBezTo>
                    <a:cubicBezTo>
                      <a:pt x="48" y="3"/>
                      <a:pt x="57" y="14"/>
                      <a:pt x="57" y="29"/>
                    </a:cubicBezTo>
                    <a:cubicBezTo>
                      <a:pt x="57" y="47"/>
                      <a:pt x="47" y="57"/>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2">
                <a:extLst>
                  <a:ext uri="{FF2B5EF4-FFF2-40B4-BE49-F238E27FC236}">
                    <a16:creationId xmlns:a16="http://schemas.microsoft.com/office/drawing/2014/main" id="{0FCC2348-59E6-D021-8D94-011D20A064D5}"/>
                  </a:ext>
                </a:extLst>
              </p:cNvPr>
              <p:cNvSpPr>
                <a:spLocks/>
              </p:cNvSpPr>
              <p:nvPr/>
            </p:nvSpPr>
            <p:spPr bwMode="auto">
              <a:xfrm>
                <a:off x="-4083050" y="3232151"/>
                <a:ext cx="219075" cy="219075"/>
              </a:xfrm>
              <a:custGeom>
                <a:avLst/>
                <a:gdLst>
                  <a:gd name="T0" fmla="*/ 29 w 58"/>
                  <a:gd name="T1" fmla="*/ 58 h 58"/>
                  <a:gd name="T2" fmla="*/ 1 w 58"/>
                  <a:gd name="T3" fmla="*/ 28 h 58"/>
                  <a:gd name="T4" fmla="*/ 27 w 58"/>
                  <a:gd name="T5" fmla="*/ 1 h 58"/>
                  <a:gd name="T6" fmla="*/ 58 w 58"/>
                  <a:gd name="T7" fmla="*/ 28 h 58"/>
                  <a:gd name="T8" fmla="*/ 29 w 58"/>
                  <a:gd name="T9" fmla="*/ 58 h 58"/>
                </a:gdLst>
                <a:ahLst/>
                <a:cxnLst>
                  <a:cxn ang="0">
                    <a:pos x="T0" y="T1"/>
                  </a:cxn>
                  <a:cxn ang="0">
                    <a:pos x="T2" y="T3"/>
                  </a:cxn>
                  <a:cxn ang="0">
                    <a:pos x="T4" y="T5"/>
                  </a:cxn>
                  <a:cxn ang="0">
                    <a:pos x="T6" y="T7"/>
                  </a:cxn>
                  <a:cxn ang="0">
                    <a:pos x="T8" y="T9"/>
                  </a:cxn>
                </a:cxnLst>
                <a:rect l="0" t="0" r="r" b="b"/>
                <a:pathLst>
                  <a:path w="58" h="58">
                    <a:moveTo>
                      <a:pt x="29" y="58"/>
                    </a:moveTo>
                    <a:cubicBezTo>
                      <a:pt x="12" y="56"/>
                      <a:pt x="0" y="46"/>
                      <a:pt x="1" y="28"/>
                    </a:cubicBezTo>
                    <a:cubicBezTo>
                      <a:pt x="1" y="13"/>
                      <a:pt x="11" y="2"/>
                      <a:pt x="27" y="1"/>
                    </a:cubicBezTo>
                    <a:cubicBezTo>
                      <a:pt x="45" y="0"/>
                      <a:pt x="57" y="10"/>
                      <a:pt x="58" y="28"/>
                    </a:cubicBezTo>
                    <a:cubicBezTo>
                      <a:pt x="58" y="46"/>
                      <a:pt x="47" y="55"/>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3">
                <a:extLst>
                  <a:ext uri="{FF2B5EF4-FFF2-40B4-BE49-F238E27FC236}">
                    <a16:creationId xmlns:a16="http://schemas.microsoft.com/office/drawing/2014/main" id="{7DED8731-11FF-F37B-904C-81D5C534B42E}"/>
                  </a:ext>
                </a:extLst>
              </p:cNvPr>
              <p:cNvSpPr>
                <a:spLocks/>
              </p:cNvSpPr>
              <p:nvPr/>
            </p:nvSpPr>
            <p:spPr bwMode="auto">
              <a:xfrm>
                <a:off x="-2528888" y="5059363"/>
                <a:ext cx="222250" cy="223838"/>
              </a:xfrm>
              <a:custGeom>
                <a:avLst/>
                <a:gdLst>
                  <a:gd name="T0" fmla="*/ 59 w 59"/>
                  <a:gd name="T1" fmla="*/ 30 h 59"/>
                  <a:gd name="T2" fmla="*/ 27 w 59"/>
                  <a:gd name="T3" fmla="*/ 57 h 59"/>
                  <a:gd name="T4" fmla="*/ 2 w 59"/>
                  <a:gd name="T5" fmla="*/ 25 h 59"/>
                  <a:gd name="T6" fmla="*/ 30 w 59"/>
                  <a:gd name="T7" fmla="*/ 0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7"/>
                      <a:pt x="46" y="59"/>
                      <a:pt x="27" y="57"/>
                    </a:cubicBezTo>
                    <a:cubicBezTo>
                      <a:pt x="9" y="55"/>
                      <a:pt x="0" y="43"/>
                      <a:pt x="2" y="25"/>
                    </a:cubicBezTo>
                    <a:cubicBezTo>
                      <a:pt x="3" y="9"/>
                      <a:pt x="15" y="0"/>
                      <a:pt x="30" y="0"/>
                    </a:cubicBezTo>
                    <a:cubicBezTo>
                      <a:pt x="48" y="1"/>
                      <a:pt x="58" y="12"/>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24">
                <a:extLst>
                  <a:ext uri="{FF2B5EF4-FFF2-40B4-BE49-F238E27FC236}">
                    <a16:creationId xmlns:a16="http://schemas.microsoft.com/office/drawing/2014/main" id="{71ECEE13-1359-DA2E-4A9D-AB87A29BBBCB}"/>
                  </a:ext>
                </a:extLst>
              </p:cNvPr>
              <p:cNvSpPr>
                <a:spLocks/>
              </p:cNvSpPr>
              <p:nvPr/>
            </p:nvSpPr>
            <p:spPr bwMode="auto">
              <a:xfrm>
                <a:off x="-4057650" y="3606801"/>
                <a:ext cx="215900" cy="219075"/>
              </a:xfrm>
              <a:custGeom>
                <a:avLst/>
                <a:gdLst>
                  <a:gd name="T0" fmla="*/ 57 w 57"/>
                  <a:gd name="T1" fmla="*/ 28 h 58"/>
                  <a:gd name="T2" fmla="*/ 29 w 57"/>
                  <a:gd name="T3" fmla="*/ 58 h 58"/>
                  <a:gd name="T4" fmla="*/ 0 w 57"/>
                  <a:gd name="T5" fmla="*/ 29 h 58"/>
                  <a:gd name="T6" fmla="*/ 25 w 57"/>
                  <a:gd name="T7" fmla="*/ 1 h 58"/>
                  <a:gd name="T8" fmla="*/ 57 w 57"/>
                  <a:gd name="T9" fmla="*/ 28 h 58"/>
                </a:gdLst>
                <a:ahLst/>
                <a:cxnLst>
                  <a:cxn ang="0">
                    <a:pos x="T0" y="T1"/>
                  </a:cxn>
                  <a:cxn ang="0">
                    <a:pos x="T2" y="T3"/>
                  </a:cxn>
                  <a:cxn ang="0">
                    <a:pos x="T4" y="T5"/>
                  </a:cxn>
                  <a:cxn ang="0">
                    <a:pos x="T6" y="T7"/>
                  </a:cxn>
                  <a:cxn ang="0">
                    <a:pos x="T8" y="T9"/>
                  </a:cxn>
                </a:cxnLst>
                <a:rect l="0" t="0" r="r" b="b"/>
                <a:pathLst>
                  <a:path w="57" h="58">
                    <a:moveTo>
                      <a:pt x="57" y="28"/>
                    </a:moveTo>
                    <a:cubicBezTo>
                      <a:pt x="55" y="45"/>
                      <a:pt x="47" y="58"/>
                      <a:pt x="29" y="58"/>
                    </a:cubicBezTo>
                    <a:cubicBezTo>
                      <a:pt x="10" y="58"/>
                      <a:pt x="0" y="47"/>
                      <a:pt x="0" y="29"/>
                    </a:cubicBezTo>
                    <a:cubicBezTo>
                      <a:pt x="0" y="13"/>
                      <a:pt x="10" y="3"/>
                      <a:pt x="25" y="1"/>
                    </a:cubicBezTo>
                    <a:cubicBezTo>
                      <a:pt x="43" y="0"/>
                      <a:pt x="53" y="11"/>
                      <a:pt x="57"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25">
                <a:extLst>
                  <a:ext uri="{FF2B5EF4-FFF2-40B4-BE49-F238E27FC236}">
                    <a16:creationId xmlns:a16="http://schemas.microsoft.com/office/drawing/2014/main" id="{9E7E55F0-1DA4-DFA2-E860-2730DC64B4FC}"/>
                  </a:ext>
                </a:extLst>
              </p:cNvPr>
              <p:cNvSpPr>
                <a:spLocks/>
              </p:cNvSpPr>
              <p:nvPr/>
            </p:nvSpPr>
            <p:spPr bwMode="auto">
              <a:xfrm>
                <a:off x="-4027488" y="2862263"/>
                <a:ext cx="219075" cy="215900"/>
              </a:xfrm>
              <a:custGeom>
                <a:avLst/>
                <a:gdLst>
                  <a:gd name="T0" fmla="*/ 29 w 58"/>
                  <a:gd name="T1" fmla="*/ 0 h 57"/>
                  <a:gd name="T2" fmla="*/ 58 w 58"/>
                  <a:gd name="T3" fmla="*/ 28 h 57"/>
                  <a:gd name="T4" fmla="*/ 33 w 58"/>
                  <a:gd name="T5" fmla="*/ 56 h 57"/>
                  <a:gd name="T6" fmla="*/ 2 w 58"/>
                  <a:gd name="T7" fmla="*/ 31 h 57"/>
                  <a:gd name="T8" fmla="*/ 29 w 58"/>
                  <a:gd name="T9" fmla="*/ 0 h 57"/>
                </a:gdLst>
                <a:ahLst/>
                <a:cxnLst>
                  <a:cxn ang="0">
                    <a:pos x="T0" y="T1"/>
                  </a:cxn>
                  <a:cxn ang="0">
                    <a:pos x="T2" y="T3"/>
                  </a:cxn>
                  <a:cxn ang="0">
                    <a:pos x="T4" y="T5"/>
                  </a:cxn>
                  <a:cxn ang="0">
                    <a:pos x="T6" y="T7"/>
                  </a:cxn>
                  <a:cxn ang="0">
                    <a:pos x="T8" y="T9"/>
                  </a:cxn>
                </a:cxnLst>
                <a:rect l="0" t="0" r="r" b="b"/>
                <a:pathLst>
                  <a:path w="58" h="57">
                    <a:moveTo>
                      <a:pt x="29" y="0"/>
                    </a:moveTo>
                    <a:cubicBezTo>
                      <a:pt x="47" y="1"/>
                      <a:pt x="58" y="10"/>
                      <a:pt x="58" y="28"/>
                    </a:cubicBezTo>
                    <a:cubicBezTo>
                      <a:pt x="58" y="43"/>
                      <a:pt x="50" y="55"/>
                      <a:pt x="33" y="56"/>
                    </a:cubicBezTo>
                    <a:cubicBezTo>
                      <a:pt x="16" y="57"/>
                      <a:pt x="4" y="49"/>
                      <a:pt x="2" y="31"/>
                    </a:cubicBezTo>
                    <a:cubicBezTo>
                      <a:pt x="0" y="12"/>
                      <a:pt x="11"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26">
                <a:extLst>
                  <a:ext uri="{FF2B5EF4-FFF2-40B4-BE49-F238E27FC236}">
                    <a16:creationId xmlns:a16="http://schemas.microsoft.com/office/drawing/2014/main" id="{66DAA3AB-33F0-D91B-2A21-C6F46E64FF72}"/>
                  </a:ext>
                </a:extLst>
              </p:cNvPr>
              <p:cNvSpPr>
                <a:spLocks/>
              </p:cNvSpPr>
              <p:nvPr/>
            </p:nvSpPr>
            <p:spPr bwMode="auto">
              <a:xfrm>
                <a:off x="-1287463" y="1930401"/>
                <a:ext cx="219075" cy="219075"/>
              </a:xfrm>
              <a:custGeom>
                <a:avLst/>
                <a:gdLst>
                  <a:gd name="T0" fmla="*/ 58 w 58"/>
                  <a:gd name="T1" fmla="*/ 28 h 58"/>
                  <a:gd name="T2" fmla="*/ 25 w 58"/>
                  <a:gd name="T3" fmla="*/ 56 h 58"/>
                  <a:gd name="T4" fmla="*/ 0 w 58"/>
                  <a:gd name="T5" fmla="*/ 28 h 58"/>
                  <a:gd name="T6" fmla="*/ 29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3" y="47"/>
                      <a:pt x="44" y="58"/>
                      <a:pt x="25" y="56"/>
                    </a:cubicBezTo>
                    <a:cubicBezTo>
                      <a:pt x="10" y="55"/>
                      <a:pt x="0" y="45"/>
                      <a:pt x="0" y="28"/>
                    </a:cubicBezTo>
                    <a:cubicBezTo>
                      <a:pt x="0" y="11"/>
                      <a:pt x="11" y="0"/>
                      <a:pt x="29" y="0"/>
                    </a:cubicBezTo>
                    <a:cubicBezTo>
                      <a:pt x="48" y="0"/>
                      <a:pt x="54"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27">
                <a:extLst>
                  <a:ext uri="{FF2B5EF4-FFF2-40B4-BE49-F238E27FC236}">
                    <a16:creationId xmlns:a16="http://schemas.microsoft.com/office/drawing/2014/main" id="{D37DC34C-4013-D2AB-8559-3E1F5B147217}"/>
                  </a:ext>
                </a:extLst>
              </p:cNvPr>
              <p:cNvSpPr>
                <a:spLocks/>
              </p:cNvSpPr>
              <p:nvPr/>
            </p:nvSpPr>
            <p:spPr bwMode="auto">
              <a:xfrm>
                <a:off x="-2709863" y="1612901"/>
                <a:ext cx="215900" cy="219075"/>
              </a:xfrm>
              <a:custGeom>
                <a:avLst/>
                <a:gdLst>
                  <a:gd name="T0" fmla="*/ 27 w 57"/>
                  <a:gd name="T1" fmla="*/ 58 h 58"/>
                  <a:gd name="T2" fmla="*/ 0 w 57"/>
                  <a:gd name="T3" fmla="*/ 27 h 58"/>
                  <a:gd name="T4" fmla="*/ 27 w 57"/>
                  <a:gd name="T5" fmla="*/ 1 h 58"/>
                  <a:gd name="T6" fmla="*/ 57 w 57"/>
                  <a:gd name="T7" fmla="*/ 29 h 58"/>
                  <a:gd name="T8" fmla="*/ 27 w 57"/>
                  <a:gd name="T9" fmla="*/ 58 h 58"/>
                </a:gdLst>
                <a:ahLst/>
                <a:cxnLst>
                  <a:cxn ang="0">
                    <a:pos x="T0" y="T1"/>
                  </a:cxn>
                  <a:cxn ang="0">
                    <a:pos x="T2" y="T3"/>
                  </a:cxn>
                  <a:cxn ang="0">
                    <a:pos x="T4" y="T5"/>
                  </a:cxn>
                  <a:cxn ang="0">
                    <a:pos x="T6" y="T7"/>
                  </a:cxn>
                  <a:cxn ang="0">
                    <a:pos x="T8" y="T9"/>
                  </a:cxn>
                </a:cxnLst>
                <a:rect l="0" t="0" r="r" b="b"/>
                <a:pathLst>
                  <a:path w="57" h="58">
                    <a:moveTo>
                      <a:pt x="27" y="58"/>
                    </a:moveTo>
                    <a:cubicBezTo>
                      <a:pt x="9" y="56"/>
                      <a:pt x="0" y="45"/>
                      <a:pt x="0" y="27"/>
                    </a:cubicBezTo>
                    <a:cubicBezTo>
                      <a:pt x="1" y="10"/>
                      <a:pt x="11" y="1"/>
                      <a:pt x="27" y="1"/>
                    </a:cubicBezTo>
                    <a:cubicBezTo>
                      <a:pt x="45" y="0"/>
                      <a:pt x="57" y="10"/>
                      <a:pt x="57" y="29"/>
                    </a:cubicBezTo>
                    <a:cubicBezTo>
                      <a:pt x="57" y="46"/>
                      <a:pt x="45" y="56"/>
                      <a:pt x="27"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28">
                <a:extLst>
                  <a:ext uri="{FF2B5EF4-FFF2-40B4-BE49-F238E27FC236}">
                    <a16:creationId xmlns:a16="http://schemas.microsoft.com/office/drawing/2014/main" id="{9972B0C2-B4F1-C84E-6418-A3B310947F0D}"/>
                  </a:ext>
                </a:extLst>
              </p:cNvPr>
              <p:cNvSpPr>
                <a:spLocks/>
              </p:cNvSpPr>
              <p:nvPr/>
            </p:nvSpPr>
            <p:spPr bwMode="auto">
              <a:xfrm>
                <a:off x="-611188" y="3225801"/>
                <a:ext cx="222250" cy="219075"/>
              </a:xfrm>
              <a:custGeom>
                <a:avLst/>
                <a:gdLst>
                  <a:gd name="T0" fmla="*/ 29 w 59"/>
                  <a:gd name="T1" fmla="*/ 0 h 58"/>
                  <a:gd name="T2" fmla="*/ 58 w 59"/>
                  <a:gd name="T3" fmla="*/ 29 h 58"/>
                  <a:gd name="T4" fmla="*/ 28 w 59"/>
                  <a:gd name="T5" fmla="*/ 57 h 58"/>
                  <a:gd name="T6" fmla="*/ 1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3"/>
                      <a:pt x="59" y="11"/>
                      <a:pt x="58" y="29"/>
                    </a:cubicBezTo>
                    <a:cubicBezTo>
                      <a:pt x="57" y="47"/>
                      <a:pt x="47" y="58"/>
                      <a:pt x="28" y="57"/>
                    </a:cubicBezTo>
                    <a:cubicBezTo>
                      <a:pt x="12" y="57"/>
                      <a:pt x="2" y="46"/>
                      <a:pt x="1" y="31"/>
                    </a:cubicBezTo>
                    <a:cubicBezTo>
                      <a:pt x="0" y="13"/>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29">
                <a:extLst>
                  <a:ext uri="{FF2B5EF4-FFF2-40B4-BE49-F238E27FC236}">
                    <a16:creationId xmlns:a16="http://schemas.microsoft.com/office/drawing/2014/main" id="{A0870374-BB94-8FC7-2F83-0868E34CE199}"/>
                  </a:ext>
                </a:extLst>
              </p:cNvPr>
              <p:cNvSpPr>
                <a:spLocks/>
              </p:cNvSpPr>
              <p:nvPr/>
            </p:nvSpPr>
            <p:spPr bwMode="auto">
              <a:xfrm>
                <a:off x="-3800475" y="4283076"/>
                <a:ext cx="249237" cy="252413"/>
              </a:xfrm>
              <a:custGeom>
                <a:avLst/>
                <a:gdLst>
                  <a:gd name="T0" fmla="*/ 7 w 66"/>
                  <a:gd name="T1" fmla="*/ 46 h 67"/>
                  <a:gd name="T2" fmla="*/ 20 w 66"/>
                  <a:gd name="T3" fmla="*/ 7 h 67"/>
                  <a:gd name="T4" fmla="*/ 56 w 66"/>
                  <a:gd name="T5" fmla="*/ 18 h 67"/>
                  <a:gd name="T6" fmla="*/ 47 w 66"/>
                  <a:gd name="T7" fmla="*/ 58 h 67"/>
                  <a:gd name="T8" fmla="*/ 7 w 66"/>
                  <a:gd name="T9" fmla="*/ 46 h 67"/>
                </a:gdLst>
                <a:ahLst/>
                <a:cxnLst>
                  <a:cxn ang="0">
                    <a:pos x="T0" y="T1"/>
                  </a:cxn>
                  <a:cxn ang="0">
                    <a:pos x="T2" y="T3"/>
                  </a:cxn>
                  <a:cxn ang="0">
                    <a:pos x="T4" y="T5"/>
                  </a:cxn>
                  <a:cxn ang="0">
                    <a:pos x="T6" y="T7"/>
                  </a:cxn>
                  <a:cxn ang="0">
                    <a:pos x="T8" y="T9"/>
                  </a:cxn>
                </a:cxnLst>
                <a:rect l="0" t="0" r="r" b="b"/>
                <a:pathLst>
                  <a:path w="66" h="67">
                    <a:moveTo>
                      <a:pt x="7" y="46"/>
                    </a:moveTo>
                    <a:cubicBezTo>
                      <a:pt x="0" y="29"/>
                      <a:pt x="5" y="15"/>
                      <a:pt x="20" y="7"/>
                    </a:cubicBezTo>
                    <a:cubicBezTo>
                      <a:pt x="34" y="0"/>
                      <a:pt x="48" y="4"/>
                      <a:pt x="56" y="18"/>
                    </a:cubicBezTo>
                    <a:cubicBezTo>
                      <a:pt x="66" y="34"/>
                      <a:pt x="63" y="49"/>
                      <a:pt x="47" y="58"/>
                    </a:cubicBezTo>
                    <a:cubicBezTo>
                      <a:pt x="31" y="67"/>
                      <a:pt x="17" y="60"/>
                      <a:pt x="7" y="46"/>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30">
                <a:extLst>
                  <a:ext uri="{FF2B5EF4-FFF2-40B4-BE49-F238E27FC236}">
                    <a16:creationId xmlns:a16="http://schemas.microsoft.com/office/drawing/2014/main" id="{FAE0DF34-28B4-ADF7-E6EA-BCB4314BE107}"/>
                  </a:ext>
                </a:extLst>
              </p:cNvPr>
              <p:cNvSpPr>
                <a:spLocks/>
              </p:cNvSpPr>
              <p:nvPr/>
            </p:nvSpPr>
            <p:spPr bwMode="auto">
              <a:xfrm>
                <a:off x="-3562350" y="4573588"/>
                <a:ext cx="252412" cy="249238"/>
              </a:xfrm>
              <a:custGeom>
                <a:avLst/>
                <a:gdLst>
                  <a:gd name="T0" fmla="*/ 46 w 67"/>
                  <a:gd name="T1" fmla="*/ 59 h 66"/>
                  <a:gd name="T2" fmla="*/ 7 w 67"/>
                  <a:gd name="T3" fmla="*/ 46 h 66"/>
                  <a:gd name="T4" fmla="*/ 18 w 67"/>
                  <a:gd name="T5" fmla="*/ 10 h 66"/>
                  <a:gd name="T6" fmla="*/ 57 w 67"/>
                  <a:gd name="T7" fmla="*/ 19 h 66"/>
                  <a:gd name="T8" fmla="*/ 46 w 67"/>
                  <a:gd name="T9" fmla="*/ 59 h 66"/>
                </a:gdLst>
                <a:ahLst/>
                <a:cxnLst>
                  <a:cxn ang="0">
                    <a:pos x="T0" y="T1"/>
                  </a:cxn>
                  <a:cxn ang="0">
                    <a:pos x="T2" y="T3"/>
                  </a:cxn>
                  <a:cxn ang="0">
                    <a:pos x="T4" y="T5"/>
                  </a:cxn>
                  <a:cxn ang="0">
                    <a:pos x="T6" y="T7"/>
                  </a:cxn>
                  <a:cxn ang="0">
                    <a:pos x="T8" y="T9"/>
                  </a:cxn>
                </a:cxnLst>
                <a:rect l="0" t="0" r="r" b="b"/>
                <a:pathLst>
                  <a:path w="67" h="66">
                    <a:moveTo>
                      <a:pt x="46" y="59"/>
                    </a:moveTo>
                    <a:cubicBezTo>
                      <a:pt x="29" y="66"/>
                      <a:pt x="15" y="62"/>
                      <a:pt x="7" y="46"/>
                    </a:cubicBezTo>
                    <a:cubicBezTo>
                      <a:pt x="0" y="32"/>
                      <a:pt x="4" y="18"/>
                      <a:pt x="18" y="10"/>
                    </a:cubicBezTo>
                    <a:cubicBezTo>
                      <a:pt x="33" y="0"/>
                      <a:pt x="48" y="4"/>
                      <a:pt x="57" y="19"/>
                    </a:cubicBezTo>
                    <a:cubicBezTo>
                      <a:pt x="67" y="35"/>
                      <a:pt x="60" y="49"/>
                      <a:pt x="46"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31">
                <a:extLst>
                  <a:ext uri="{FF2B5EF4-FFF2-40B4-BE49-F238E27FC236}">
                    <a16:creationId xmlns:a16="http://schemas.microsoft.com/office/drawing/2014/main" id="{1B920F67-44E3-57D1-4EA0-C6B349C8320D}"/>
                  </a:ext>
                </a:extLst>
              </p:cNvPr>
              <p:cNvSpPr>
                <a:spLocks/>
              </p:cNvSpPr>
              <p:nvPr/>
            </p:nvSpPr>
            <p:spPr bwMode="auto">
              <a:xfrm>
                <a:off x="-3271838" y="4810126"/>
                <a:ext cx="252412" cy="242888"/>
              </a:xfrm>
              <a:custGeom>
                <a:avLst/>
                <a:gdLst>
                  <a:gd name="T0" fmla="*/ 48 w 67"/>
                  <a:gd name="T1" fmla="*/ 58 h 64"/>
                  <a:gd name="T2" fmla="*/ 8 w 67"/>
                  <a:gd name="T3" fmla="*/ 44 h 64"/>
                  <a:gd name="T4" fmla="*/ 24 w 67"/>
                  <a:gd name="T5" fmla="*/ 7 h 64"/>
                  <a:gd name="T6" fmla="*/ 59 w 67"/>
                  <a:gd name="T7" fmla="*/ 20 h 64"/>
                  <a:gd name="T8" fmla="*/ 48 w 67"/>
                  <a:gd name="T9" fmla="*/ 58 h 64"/>
                </a:gdLst>
                <a:ahLst/>
                <a:cxnLst>
                  <a:cxn ang="0">
                    <a:pos x="T0" y="T1"/>
                  </a:cxn>
                  <a:cxn ang="0">
                    <a:pos x="T2" y="T3"/>
                  </a:cxn>
                  <a:cxn ang="0">
                    <a:pos x="T4" y="T5"/>
                  </a:cxn>
                  <a:cxn ang="0">
                    <a:pos x="T6" y="T7"/>
                  </a:cxn>
                  <a:cxn ang="0">
                    <a:pos x="T8" y="T9"/>
                  </a:cxn>
                </a:cxnLst>
                <a:rect l="0" t="0" r="r" b="b"/>
                <a:pathLst>
                  <a:path w="67" h="64">
                    <a:moveTo>
                      <a:pt x="48" y="58"/>
                    </a:moveTo>
                    <a:cubicBezTo>
                      <a:pt x="30" y="64"/>
                      <a:pt x="15" y="61"/>
                      <a:pt x="8" y="44"/>
                    </a:cubicBezTo>
                    <a:cubicBezTo>
                      <a:pt x="0" y="27"/>
                      <a:pt x="7" y="14"/>
                      <a:pt x="24" y="7"/>
                    </a:cubicBezTo>
                    <a:cubicBezTo>
                      <a:pt x="39" y="0"/>
                      <a:pt x="52" y="6"/>
                      <a:pt x="59" y="20"/>
                    </a:cubicBezTo>
                    <a:cubicBezTo>
                      <a:pt x="67" y="35"/>
                      <a:pt x="61" y="49"/>
                      <a:pt x="48"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32">
                <a:extLst>
                  <a:ext uri="{FF2B5EF4-FFF2-40B4-BE49-F238E27FC236}">
                    <a16:creationId xmlns:a16="http://schemas.microsoft.com/office/drawing/2014/main" id="{6E6FFE9D-BD72-5E14-8C80-AC8A277A58B9}"/>
                  </a:ext>
                </a:extLst>
              </p:cNvPr>
              <p:cNvSpPr>
                <a:spLocks/>
              </p:cNvSpPr>
              <p:nvPr/>
            </p:nvSpPr>
            <p:spPr bwMode="auto">
              <a:xfrm>
                <a:off x="-2932113" y="4973638"/>
                <a:ext cx="244475" cy="252413"/>
              </a:xfrm>
              <a:custGeom>
                <a:avLst/>
                <a:gdLst>
                  <a:gd name="T0" fmla="*/ 58 w 65"/>
                  <a:gd name="T1" fmla="*/ 19 h 67"/>
                  <a:gd name="T2" fmla="*/ 47 w 65"/>
                  <a:gd name="T3" fmla="*/ 58 h 67"/>
                  <a:gd name="T4" fmla="*/ 8 w 65"/>
                  <a:gd name="T5" fmla="*/ 47 h 67"/>
                  <a:gd name="T6" fmla="*/ 18 w 65"/>
                  <a:gd name="T7" fmla="*/ 10 h 67"/>
                  <a:gd name="T8" fmla="*/ 58 w 65"/>
                  <a:gd name="T9" fmla="*/ 19 h 67"/>
                </a:gdLst>
                <a:ahLst/>
                <a:cxnLst>
                  <a:cxn ang="0">
                    <a:pos x="T0" y="T1"/>
                  </a:cxn>
                  <a:cxn ang="0">
                    <a:pos x="T2" y="T3"/>
                  </a:cxn>
                  <a:cxn ang="0">
                    <a:pos x="T4" y="T5"/>
                  </a:cxn>
                  <a:cxn ang="0">
                    <a:pos x="T6" y="T7"/>
                  </a:cxn>
                  <a:cxn ang="0">
                    <a:pos x="T8" y="T9"/>
                  </a:cxn>
                </a:cxnLst>
                <a:rect l="0" t="0" r="r" b="b"/>
                <a:pathLst>
                  <a:path w="65" h="67">
                    <a:moveTo>
                      <a:pt x="58" y="19"/>
                    </a:moveTo>
                    <a:cubicBezTo>
                      <a:pt x="65" y="35"/>
                      <a:pt x="63" y="50"/>
                      <a:pt x="47" y="58"/>
                    </a:cubicBezTo>
                    <a:cubicBezTo>
                      <a:pt x="31" y="67"/>
                      <a:pt x="17" y="62"/>
                      <a:pt x="8" y="47"/>
                    </a:cubicBezTo>
                    <a:cubicBezTo>
                      <a:pt x="0" y="32"/>
                      <a:pt x="5" y="19"/>
                      <a:pt x="18" y="10"/>
                    </a:cubicBezTo>
                    <a:cubicBezTo>
                      <a:pt x="33" y="0"/>
                      <a:pt x="47" y="4"/>
                      <a:pt x="58" y="1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33">
                <a:extLst>
                  <a:ext uri="{FF2B5EF4-FFF2-40B4-BE49-F238E27FC236}">
                    <a16:creationId xmlns:a16="http://schemas.microsoft.com/office/drawing/2014/main" id="{C956B207-F47B-B50A-622E-1F7448389B01}"/>
                  </a:ext>
                </a:extLst>
              </p:cNvPr>
              <p:cNvSpPr>
                <a:spLocks/>
              </p:cNvSpPr>
              <p:nvPr/>
            </p:nvSpPr>
            <p:spPr bwMode="auto">
              <a:xfrm>
                <a:off x="-3970338" y="3946526"/>
                <a:ext cx="246062" cy="241300"/>
              </a:xfrm>
              <a:custGeom>
                <a:avLst/>
                <a:gdLst>
                  <a:gd name="T0" fmla="*/ 44 w 65"/>
                  <a:gd name="T1" fmla="*/ 59 h 64"/>
                  <a:gd name="T2" fmla="*/ 6 w 65"/>
                  <a:gd name="T3" fmla="*/ 43 h 64"/>
                  <a:gd name="T4" fmla="*/ 23 w 65"/>
                  <a:gd name="T5" fmla="*/ 6 h 64"/>
                  <a:gd name="T6" fmla="*/ 58 w 65"/>
                  <a:gd name="T7" fmla="*/ 20 h 64"/>
                  <a:gd name="T8" fmla="*/ 44 w 65"/>
                  <a:gd name="T9" fmla="*/ 59 h 64"/>
                </a:gdLst>
                <a:ahLst/>
                <a:cxnLst>
                  <a:cxn ang="0">
                    <a:pos x="T0" y="T1"/>
                  </a:cxn>
                  <a:cxn ang="0">
                    <a:pos x="T2" y="T3"/>
                  </a:cxn>
                  <a:cxn ang="0">
                    <a:pos x="T4" y="T5"/>
                  </a:cxn>
                  <a:cxn ang="0">
                    <a:pos x="T6" y="T7"/>
                  </a:cxn>
                  <a:cxn ang="0">
                    <a:pos x="T8" y="T9"/>
                  </a:cxn>
                </a:cxnLst>
                <a:rect l="0" t="0" r="r" b="b"/>
                <a:pathLst>
                  <a:path w="65" h="64">
                    <a:moveTo>
                      <a:pt x="44" y="59"/>
                    </a:moveTo>
                    <a:cubicBezTo>
                      <a:pt x="27" y="64"/>
                      <a:pt x="13" y="60"/>
                      <a:pt x="6" y="43"/>
                    </a:cubicBezTo>
                    <a:cubicBezTo>
                      <a:pt x="0" y="26"/>
                      <a:pt x="6" y="12"/>
                      <a:pt x="23" y="6"/>
                    </a:cubicBezTo>
                    <a:cubicBezTo>
                      <a:pt x="38" y="0"/>
                      <a:pt x="51" y="6"/>
                      <a:pt x="58" y="20"/>
                    </a:cubicBezTo>
                    <a:cubicBezTo>
                      <a:pt x="65" y="37"/>
                      <a:pt x="60" y="50"/>
                      <a:pt x="44"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64" name="Group 163">
            <a:extLst>
              <a:ext uri="{FF2B5EF4-FFF2-40B4-BE49-F238E27FC236}">
                <a16:creationId xmlns:a16="http://schemas.microsoft.com/office/drawing/2014/main" id="{5C2C6722-953F-8E73-B286-629A417EE38D}"/>
              </a:ext>
            </a:extLst>
          </p:cNvPr>
          <p:cNvGrpSpPr/>
          <p:nvPr/>
        </p:nvGrpSpPr>
        <p:grpSpPr>
          <a:xfrm>
            <a:off x="2134769" y="2110836"/>
            <a:ext cx="3329459" cy="685286"/>
            <a:chOff x="6972300" y="2133600"/>
            <a:chExt cx="2603590" cy="685286"/>
          </a:xfrm>
        </p:grpSpPr>
        <p:sp>
          <p:nvSpPr>
            <p:cNvPr id="165" name="TextBox 164">
              <a:extLst>
                <a:ext uri="{FF2B5EF4-FFF2-40B4-BE49-F238E27FC236}">
                  <a16:creationId xmlns:a16="http://schemas.microsoft.com/office/drawing/2014/main" id="{7C12461B-DDD1-A283-BD38-C5F78B4F387B}"/>
                </a:ext>
              </a:extLst>
            </p:cNvPr>
            <p:cNvSpPr txBox="1"/>
            <p:nvPr/>
          </p:nvSpPr>
          <p:spPr>
            <a:xfrm>
              <a:off x="6972300" y="2133600"/>
              <a:ext cx="2603590" cy="369332"/>
            </a:xfrm>
            <a:prstGeom prst="rect">
              <a:avLst/>
            </a:prstGeom>
            <a:noFill/>
          </p:spPr>
          <p:txBody>
            <a:bodyPr wrap="square" rtlCol="0">
              <a:spAutoFit/>
            </a:bodyPr>
            <a:lstStyle/>
            <a:p>
              <a:pPr marL="63500" lvl="1"/>
              <a:r>
                <a:rPr lang="en-US" b="1" dirty="0">
                  <a:solidFill>
                    <a:schemeClr val="accent1"/>
                  </a:solidFill>
                </a:rPr>
                <a:t>Choreiform</a:t>
              </a:r>
            </a:p>
          </p:txBody>
        </p:sp>
        <p:sp>
          <p:nvSpPr>
            <p:cNvPr id="166" name="TextBox 165">
              <a:extLst>
                <a:ext uri="{FF2B5EF4-FFF2-40B4-BE49-F238E27FC236}">
                  <a16:creationId xmlns:a16="http://schemas.microsoft.com/office/drawing/2014/main" id="{775F57FA-18DC-0749-090E-5026C6DE49FF}"/>
                </a:ext>
              </a:extLst>
            </p:cNvPr>
            <p:cNvSpPr txBox="1"/>
            <p:nvPr/>
          </p:nvSpPr>
          <p:spPr>
            <a:xfrm>
              <a:off x="6972300" y="2449554"/>
              <a:ext cx="2500580" cy="369332"/>
            </a:xfrm>
            <a:prstGeom prst="rect">
              <a:avLst/>
            </a:prstGeom>
            <a:noFill/>
          </p:spPr>
          <p:txBody>
            <a:bodyPr wrap="square" rtlCol="0">
              <a:spAutoFit/>
            </a:bodyPr>
            <a:lstStyle/>
            <a:p>
              <a:pPr marL="63500" lvl="1"/>
              <a:r>
                <a:rPr lang="en-US" dirty="0"/>
                <a:t>Rapid, jerky, nonrepetitive</a:t>
              </a:r>
            </a:p>
          </p:txBody>
        </p:sp>
      </p:grpSp>
      <p:grpSp>
        <p:nvGrpSpPr>
          <p:cNvPr id="167" name="Group 166">
            <a:extLst>
              <a:ext uri="{FF2B5EF4-FFF2-40B4-BE49-F238E27FC236}">
                <a16:creationId xmlns:a16="http://schemas.microsoft.com/office/drawing/2014/main" id="{60B1E2A3-58BE-CAB1-3C16-9CD526FF6842}"/>
              </a:ext>
            </a:extLst>
          </p:cNvPr>
          <p:cNvGrpSpPr/>
          <p:nvPr/>
        </p:nvGrpSpPr>
        <p:grpSpPr>
          <a:xfrm>
            <a:off x="2134769" y="3514124"/>
            <a:ext cx="3329459" cy="685286"/>
            <a:chOff x="6972300" y="2133600"/>
            <a:chExt cx="2603590" cy="685286"/>
          </a:xfrm>
        </p:grpSpPr>
        <p:sp>
          <p:nvSpPr>
            <p:cNvPr id="168" name="TextBox 167">
              <a:extLst>
                <a:ext uri="{FF2B5EF4-FFF2-40B4-BE49-F238E27FC236}">
                  <a16:creationId xmlns:a16="http://schemas.microsoft.com/office/drawing/2014/main" id="{68F8C21D-28BC-3017-3088-62BC42A7E0F1}"/>
                </a:ext>
              </a:extLst>
            </p:cNvPr>
            <p:cNvSpPr txBox="1"/>
            <p:nvPr/>
          </p:nvSpPr>
          <p:spPr>
            <a:xfrm>
              <a:off x="6972300" y="2133600"/>
              <a:ext cx="2603590" cy="369332"/>
            </a:xfrm>
            <a:prstGeom prst="rect">
              <a:avLst/>
            </a:prstGeom>
            <a:noFill/>
          </p:spPr>
          <p:txBody>
            <a:bodyPr wrap="square" rtlCol="0">
              <a:spAutoFit/>
            </a:bodyPr>
            <a:lstStyle/>
            <a:p>
              <a:pPr marL="63500" lvl="1"/>
              <a:r>
                <a:rPr lang="en-US" b="1" dirty="0">
                  <a:solidFill>
                    <a:schemeClr val="accent1"/>
                  </a:solidFill>
                </a:rPr>
                <a:t>Athetoid</a:t>
              </a:r>
            </a:p>
          </p:txBody>
        </p:sp>
        <p:sp>
          <p:nvSpPr>
            <p:cNvPr id="169" name="TextBox 168">
              <a:extLst>
                <a:ext uri="{FF2B5EF4-FFF2-40B4-BE49-F238E27FC236}">
                  <a16:creationId xmlns:a16="http://schemas.microsoft.com/office/drawing/2014/main" id="{19386C3D-3B59-7840-1DDB-F6AE86324A47}"/>
                </a:ext>
              </a:extLst>
            </p:cNvPr>
            <p:cNvSpPr txBox="1"/>
            <p:nvPr/>
          </p:nvSpPr>
          <p:spPr>
            <a:xfrm>
              <a:off x="6972300" y="2449554"/>
              <a:ext cx="2500580" cy="369332"/>
            </a:xfrm>
            <a:prstGeom prst="rect">
              <a:avLst/>
            </a:prstGeom>
            <a:noFill/>
          </p:spPr>
          <p:txBody>
            <a:bodyPr wrap="square" rtlCol="0">
              <a:spAutoFit/>
            </a:bodyPr>
            <a:lstStyle/>
            <a:p>
              <a:pPr marL="63500" lvl="1"/>
              <a:r>
                <a:rPr lang="en-US" dirty="0"/>
                <a:t>Slow, sinuous, continual</a:t>
              </a:r>
            </a:p>
          </p:txBody>
        </p:sp>
      </p:grpSp>
      <p:grpSp>
        <p:nvGrpSpPr>
          <p:cNvPr id="170" name="Group 169">
            <a:extLst>
              <a:ext uri="{FF2B5EF4-FFF2-40B4-BE49-F238E27FC236}">
                <a16:creationId xmlns:a16="http://schemas.microsoft.com/office/drawing/2014/main" id="{EFE1CA30-5F28-4EE3-2F73-A74F67D365AC}"/>
              </a:ext>
            </a:extLst>
          </p:cNvPr>
          <p:cNvGrpSpPr/>
          <p:nvPr/>
        </p:nvGrpSpPr>
        <p:grpSpPr>
          <a:xfrm>
            <a:off x="2134767" y="4645811"/>
            <a:ext cx="9308834" cy="1239284"/>
            <a:chOff x="6972299" y="2133600"/>
            <a:chExt cx="7279377" cy="1239284"/>
          </a:xfrm>
        </p:grpSpPr>
        <p:sp>
          <p:nvSpPr>
            <p:cNvPr id="171" name="TextBox 170">
              <a:extLst>
                <a:ext uri="{FF2B5EF4-FFF2-40B4-BE49-F238E27FC236}">
                  <a16:creationId xmlns:a16="http://schemas.microsoft.com/office/drawing/2014/main" id="{BC181DD5-CF8A-158D-6C41-7D45D4FD6CDE}"/>
                </a:ext>
              </a:extLst>
            </p:cNvPr>
            <p:cNvSpPr txBox="1"/>
            <p:nvPr/>
          </p:nvSpPr>
          <p:spPr>
            <a:xfrm>
              <a:off x="6972300" y="2133600"/>
              <a:ext cx="7279376" cy="369332"/>
            </a:xfrm>
            <a:prstGeom prst="rect">
              <a:avLst/>
            </a:prstGeom>
            <a:noFill/>
          </p:spPr>
          <p:txBody>
            <a:bodyPr wrap="square" rtlCol="0">
              <a:spAutoFit/>
            </a:bodyPr>
            <a:lstStyle/>
            <a:p>
              <a:pPr marL="63500" lvl="1"/>
              <a:r>
                <a:rPr lang="en-US" b="1" dirty="0">
                  <a:solidFill>
                    <a:schemeClr val="accent1"/>
                  </a:solidFill>
                </a:rPr>
                <a:t>Semirhythmic</a:t>
              </a:r>
            </a:p>
          </p:txBody>
        </p:sp>
        <p:sp>
          <p:nvSpPr>
            <p:cNvPr id="172" name="TextBox 171">
              <a:extLst>
                <a:ext uri="{FF2B5EF4-FFF2-40B4-BE49-F238E27FC236}">
                  <a16:creationId xmlns:a16="http://schemas.microsoft.com/office/drawing/2014/main" id="{E44E3ECB-4685-1DDA-7CF9-A97641045DC6}"/>
                </a:ext>
              </a:extLst>
            </p:cNvPr>
            <p:cNvSpPr txBox="1"/>
            <p:nvPr/>
          </p:nvSpPr>
          <p:spPr>
            <a:xfrm>
              <a:off x="6972299" y="2449554"/>
              <a:ext cx="5096991" cy="923330"/>
            </a:xfrm>
            <a:prstGeom prst="rect">
              <a:avLst/>
            </a:prstGeom>
            <a:noFill/>
          </p:spPr>
          <p:txBody>
            <a:bodyPr wrap="square" rtlCol="0">
              <a:spAutoFit/>
            </a:bodyPr>
            <a:lstStyle/>
            <a:p>
              <a:pPr marL="63500" lvl="1"/>
              <a:r>
                <a:rPr lang="en-US" dirty="0"/>
                <a:t>Repetitive, purposeless</a:t>
              </a:r>
              <a:r>
                <a:rPr lang="en-US" baseline="30000" dirty="0"/>
                <a:t>2</a:t>
              </a:r>
              <a:r>
                <a:rPr lang="en-US" dirty="0"/>
                <a:t>; also called “stereotypy”</a:t>
              </a:r>
            </a:p>
            <a:p>
              <a:pPr marL="63500" lvl="1"/>
              <a:r>
                <a:rPr lang="en-US" dirty="0"/>
                <a:t>Distinctly different from the rhythmic tremor commonly seen in drug-induced parkinsonism</a:t>
              </a:r>
            </a:p>
          </p:txBody>
        </p:sp>
      </p:grpSp>
      <p:grpSp>
        <p:nvGrpSpPr>
          <p:cNvPr id="223" name="Group 222">
            <a:extLst>
              <a:ext uri="{FF2B5EF4-FFF2-40B4-BE49-F238E27FC236}">
                <a16:creationId xmlns:a16="http://schemas.microsoft.com/office/drawing/2014/main" id="{B471BB53-0A84-8002-6385-0E66D59D421D}"/>
              </a:ext>
            </a:extLst>
          </p:cNvPr>
          <p:cNvGrpSpPr/>
          <p:nvPr/>
        </p:nvGrpSpPr>
        <p:grpSpPr>
          <a:xfrm>
            <a:off x="8157175" y="2759536"/>
            <a:ext cx="3413778" cy="1556444"/>
            <a:chOff x="8157175" y="2937336"/>
            <a:chExt cx="3413778" cy="1556444"/>
          </a:xfrm>
        </p:grpSpPr>
        <p:grpSp>
          <p:nvGrpSpPr>
            <p:cNvPr id="221" name="Group 220">
              <a:extLst>
                <a:ext uri="{FF2B5EF4-FFF2-40B4-BE49-F238E27FC236}">
                  <a16:creationId xmlns:a16="http://schemas.microsoft.com/office/drawing/2014/main" id="{9EC692DD-18E8-0F29-DB6A-D95281DBD406}"/>
                </a:ext>
              </a:extLst>
            </p:cNvPr>
            <p:cNvGrpSpPr/>
            <p:nvPr/>
          </p:nvGrpSpPr>
          <p:grpSpPr>
            <a:xfrm>
              <a:off x="8157175" y="2937336"/>
              <a:ext cx="3413778" cy="1556444"/>
              <a:chOff x="7793977" y="2638572"/>
              <a:chExt cx="4175330" cy="1556444"/>
            </a:xfrm>
            <a:solidFill>
              <a:schemeClr val="bg2">
                <a:lumMod val="85000"/>
              </a:schemeClr>
            </a:solidFill>
          </p:grpSpPr>
          <p:sp>
            <p:nvSpPr>
              <p:cNvPr id="174" name="Freeform 6">
                <a:extLst>
                  <a:ext uri="{FF2B5EF4-FFF2-40B4-BE49-F238E27FC236}">
                    <a16:creationId xmlns:a16="http://schemas.microsoft.com/office/drawing/2014/main" id="{B0A03E83-59EB-D3FD-E8F4-DD5DF4F8344C}"/>
                  </a:ext>
                </a:extLst>
              </p:cNvPr>
              <p:cNvSpPr>
                <a:spLocks/>
              </p:cNvSpPr>
              <p:nvPr/>
            </p:nvSpPr>
            <p:spPr bwMode="auto">
              <a:xfrm>
                <a:off x="9676404" y="2638572"/>
                <a:ext cx="2292903" cy="1556444"/>
              </a:xfrm>
              <a:custGeom>
                <a:avLst/>
                <a:gdLst>
                  <a:gd name="T0" fmla="*/ 0 w 1182"/>
                  <a:gd name="T1" fmla="*/ 679 h 1000"/>
                  <a:gd name="T2" fmla="*/ 0 w 1182"/>
                  <a:gd name="T3" fmla="*/ 318 h 1000"/>
                  <a:gd name="T4" fmla="*/ 636 w 1182"/>
                  <a:gd name="T5" fmla="*/ 318 h 1000"/>
                  <a:gd name="T6" fmla="*/ 636 w 1182"/>
                  <a:gd name="T7" fmla="*/ 309 h 1000"/>
                  <a:gd name="T8" fmla="*/ 636 w 1182"/>
                  <a:gd name="T9" fmla="*/ 53 h 1000"/>
                  <a:gd name="T10" fmla="*/ 663 w 1182"/>
                  <a:gd name="T11" fmla="*/ 7 h 1000"/>
                  <a:gd name="T12" fmla="*/ 711 w 1182"/>
                  <a:gd name="T13" fmla="*/ 13 h 1000"/>
                  <a:gd name="T14" fmla="*/ 716 w 1182"/>
                  <a:gd name="T15" fmla="*/ 18 h 1000"/>
                  <a:gd name="T16" fmla="*/ 1162 w 1182"/>
                  <a:gd name="T17" fmla="*/ 463 h 1000"/>
                  <a:gd name="T18" fmla="*/ 1172 w 1182"/>
                  <a:gd name="T19" fmla="*/ 520 h 1000"/>
                  <a:gd name="T20" fmla="*/ 1163 w 1182"/>
                  <a:gd name="T21" fmla="*/ 532 h 1000"/>
                  <a:gd name="T22" fmla="*/ 718 w 1182"/>
                  <a:gd name="T23" fmla="*/ 978 h 1000"/>
                  <a:gd name="T24" fmla="*/ 660 w 1182"/>
                  <a:gd name="T25" fmla="*/ 989 h 1000"/>
                  <a:gd name="T26" fmla="*/ 636 w 1182"/>
                  <a:gd name="T27" fmla="*/ 945 h 1000"/>
                  <a:gd name="T28" fmla="*/ 636 w 1182"/>
                  <a:gd name="T29" fmla="*/ 692 h 1000"/>
                  <a:gd name="T30" fmla="*/ 636 w 1182"/>
                  <a:gd name="T31" fmla="*/ 679 h 1000"/>
                  <a:gd name="T32" fmla="*/ 0 w 1182"/>
                  <a:gd name="T33" fmla="*/ 67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2" h="1000">
                    <a:moveTo>
                      <a:pt x="0" y="679"/>
                    </a:moveTo>
                    <a:cubicBezTo>
                      <a:pt x="0" y="558"/>
                      <a:pt x="0" y="439"/>
                      <a:pt x="0" y="318"/>
                    </a:cubicBezTo>
                    <a:cubicBezTo>
                      <a:pt x="212" y="318"/>
                      <a:pt x="423" y="318"/>
                      <a:pt x="636" y="318"/>
                    </a:cubicBezTo>
                    <a:cubicBezTo>
                      <a:pt x="636" y="315"/>
                      <a:pt x="636" y="312"/>
                      <a:pt x="636" y="309"/>
                    </a:cubicBezTo>
                    <a:cubicBezTo>
                      <a:pt x="636" y="224"/>
                      <a:pt x="636" y="138"/>
                      <a:pt x="636" y="53"/>
                    </a:cubicBezTo>
                    <a:cubicBezTo>
                      <a:pt x="636" y="32"/>
                      <a:pt x="643" y="16"/>
                      <a:pt x="663" y="7"/>
                    </a:cubicBezTo>
                    <a:cubicBezTo>
                      <a:pt x="679" y="0"/>
                      <a:pt x="696" y="2"/>
                      <a:pt x="711" y="13"/>
                    </a:cubicBezTo>
                    <a:cubicBezTo>
                      <a:pt x="713" y="15"/>
                      <a:pt x="715" y="17"/>
                      <a:pt x="716" y="18"/>
                    </a:cubicBezTo>
                    <a:cubicBezTo>
                      <a:pt x="865" y="167"/>
                      <a:pt x="1013" y="315"/>
                      <a:pt x="1162" y="463"/>
                    </a:cubicBezTo>
                    <a:cubicBezTo>
                      <a:pt x="1179" y="480"/>
                      <a:pt x="1182" y="501"/>
                      <a:pt x="1172" y="520"/>
                    </a:cubicBezTo>
                    <a:cubicBezTo>
                      <a:pt x="1169" y="524"/>
                      <a:pt x="1166" y="528"/>
                      <a:pt x="1163" y="532"/>
                    </a:cubicBezTo>
                    <a:cubicBezTo>
                      <a:pt x="1014" y="681"/>
                      <a:pt x="866" y="830"/>
                      <a:pt x="718" y="978"/>
                    </a:cubicBezTo>
                    <a:cubicBezTo>
                      <a:pt x="701" y="996"/>
                      <a:pt x="679" y="1000"/>
                      <a:pt x="660" y="989"/>
                    </a:cubicBezTo>
                    <a:cubicBezTo>
                      <a:pt x="642" y="980"/>
                      <a:pt x="636" y="964"/>
                      <a:pt x="636" y="945"/>
                    </a:cubicBezTo>
                    <a:cubicBezTo>
                      <a:pt x="636" y="861"/>
                      <a:pt x="636" y="777"/>
                      <a:pt x="636" y="692"/>
                    </a:cubicBezTo>
                    <a:cubicBezTo>
                      <a:pt x="636" y="688"/>
                      <a:pt x="636" y="684"/>
                      <a:pt x="636" y="679"/>
                    </a:cubicBezTo>
                    <a:cubicBezTo>
                      <a:pt x="424" y="679"/>
                      <a:pt x="212" y="679"/>
                      <a:pt x="0" y="67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Round Same Side Corner Rectangle 21">
                <a:extLst>
                  <a:ext uri="{FF2B5EF4-FFF2-40B4-BE49-F238E27FC236}">
                    <a16:creationId xmlns:a16="http://schemas.microsoft.com/office/drawing/2014/main" id="{47171652-216A-741B-5F20-D203B06A1484}"/>
                  </a:ext>
                </a:extLst>
              </p:cNvPr>
              <p:cNvSpPr/>
              <p:nvPr/>
            </p:nvSpPr>
            <p:spPr>
              <a:xfrm rot="16200000">
                <a:off x="8979446" y="1790995"/>
                <a:ext cx="880660" cy="3251597"/>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2" name="TextBox 221">
              <a:extLst>
                <a:ext uri="{FF2B5EF4-FFF2-40B4-BE49-F238E27FC236}">
                  <a16:creationId xmlns:a16="http://schemas.microsoft.com/office/drawing/2014/main" id="{F3611365-C786-DBC7-4E85-479D38E624CF}"/>
                </a:ext>
              </a:extLst>
            </p:cNvPr>
            <p:cNvSpPr txBox="1"/>
            <p:nvPr/>
          </p:nvSpPr>
          <p:spPr>
            <a:xfrm>
              <a:off x="8834817" y="3530892"/>
              <a:ext cx="2058495" cy="369332"/>
            </a:xfrm>
            <a:prstGeom prst="rect">
              <a:avLst/>
            </a:prstGeom>
            <a:noFill/>
          </p:spPr>
          <p:txBody>
            <a:bodyPr wrap="none" lIns="0" tIns="0" rIns="0" bIns="0" rtlCol="0" anchor="ctr" anchorCtr="0">
              <a:noAutofit/>
            </a:bodyPr>
            <a:lstStyle/>
            <a:p>
              <a:pPr marL="63500" lvl="1" algn="ctr"/>
              <a:r>
                <a:rPr lang="en-US" sz="2200" dirty="0"/>
                <a:t>Let’s take a look!</a:t>
              </a:r>
            </a:p>
          </p:txBody>
        </p:sp>
      </p:grpSp>
    </p:spTree>
    <p:extLst>
      <p:ext uri="{BB962C8B-B14F-4D97-AF65-F5344CB8AC3E}">
        <p14:creationId xmlns:p14="http://schemas.microsoft.com/office/powerpoint/2010/main" val="2453574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Orofacial Movements</a:t>
            </a:r>
          </a:p>
        </p:txBody>
      </p:sp>
      <p:sp>
        <p:nvSpPr>
          <p:cNvPr id="8" name="Content Placeholder 7">
            <a:extLst>
              <a:ext uri="{FF2B5EF4-FFF2-40B4-BE49-F238E27FC236}">
                <a16:creationId xmlns:a16="http://schemas.microsoft.com/office/drawing/2014/main" id="{5D6D4650-6D41-8D85-BE0D-3E22C229DC44}"/>
              </a:ext>
            </a:extLst>
          </p:cNvPr>
          <p:cNvSpPr>
            <a:spLocks noGrp="1"/>
          </p:cNvSpPr>
          <p:nvPr>
            <p:ph idx="1"/>
          </p:nvPr>
        </p:nvSpPr>
        <p:spPr>
          <a:xfrm>
            <a:off x="978596" y="1447800"/>
            <a:ext cx="7097016" cy="3955148"/>
          </a:xfrm>
        </p:spPr>
        <p:txBody>
          <a:bodyPr>
            <a:noAutofit/>
          </a:bodyPr>
          <a:lstStyle/>
          <a:p>
            <a:pPr marL="0" indent="0">
              <a:spcBef>
                <a:spcPts val="400"/>
              </a:spcBef>
              <a:spcAft>
                <a:spcPts val="0"/>
              </a:spcAft>
              <a:buNone/>
            </a:pPr>
            <a:r>
              <a:rPr lang="en-US" sz="1800" b="1" dirty="0"/>
              <a:t>Orofacial movements are one of the most obvious and common manifestations of TD, though other body regions may be affected and should not be neglected</a:t>
            </a:r>
            <a:r>
              <a:rPr lang="en-US" sz="1800" b="1" baseline="30000" dirty="0"/>
              <a:t>1</a:t>
            </a:r>
          </a:p>
          <a:p>
            <a:pPr marL="0" indent="0">
              <a:spcBef>
                <a:spcPts val="400"/>
              </a:spcBef>
              <a:spcAft>
                <a:spcPts val="0"/>
              </a:spcAft>
              <a:buNone/>
            </a:pPr>
            <a:endParaRPr lang="en-US" sz="2400" b="1" baseline="30000" dirty="0"/>
          </a:p>
          <a:p>
            <a:pPr marL="1530350">
              <a:buNone/>
            </a:pPr>
            <a:r>
              <a:rPr lang="en-US" sz="1800" b="1" dirty="0">
                <a:solidFill>
                  <a:schemeClr val="accent1"/>
                </a:solidFill>
              </a:rPr>
              <a:t>Orofacial movements may include:</a:t>
            </a:r>
          </a:p>
          <a:p>
            <a:pPr marL="1530350"/>
            <a:r>
              <a:rPr lang="en-US" sz="1800" dirty="0"/>
              <a:t>Bulging of the cheeks</a:t>
            </a:r>
            <a:r>
              <a:rPr lang="en-US" sz="1800" baseline="30000" dirty="0"/>
              <a:t>2</a:t>
            </a:r>
          </a:p>
          <a:p>
            <a:pPr marL="1530350"/>
            <a:r>
              <a:rPr lang="en-US" sz="1800" dirty="0"/>
              <a:t>Chewing or sucking</a:t>
            </a:r>
            <a:r>
              <a:rPr lang="en-US" sz="1800" baseline="30000" dirty="0"/>
              <a:t>3</a:t>
            </a:r>
          </a:p>
          <a:p>
            <a:pPr marL="1530350"/>
            <a:r>
              <a:rPr lang="en-US" sz="1800" dirty="0"/>
              <a:t>Grimacing or frowning</a:t>
            </a:r>
            <a:r>
              <a:rPr lang="en-US" sz="1800" baseline="30000" dirty="0"/>
              <a:t>3</a:t>
            </a:r>
          </a:p>
          <a:p>
            <a:pPr marL="1530350"/>
            <a:r>
              <a:rPr lang="en-US" sz="1800" dirty="0"/>
              <a:t>Tongue protrusion</a:t>
            </a:r>
            <a:r>
              <a:rPr lang="en-US" sz="1800" baseline="30000" dirty="0"/>
              <a:t>3</a:t>
            </a:r>
          </a:p>
          <a:p>
            <a:pPr marL="1530350"/>
            <a:r>
              <a:rPr lang="en-US" sz="1800" dirty="0"/>
              <a:t>Tongue pressing against cheek</a:t>
            </a:r>
            <a:r>
              <a:rPr lang="en-US" sz="1800" baseline="30000" dirty="0"/>
              <a:t>3</a:t>
            </a:r>
          </a:p>
          <a:p>
            <a:pPr marL="1530350"/>
            <a:r>
              <a:rPr lang="en-US" sz="1800" dirty="0"/>
              <a:t>Lip puckering or smacking</a:t>
            </a:r>
            <a:r>
              <a:rPr lang="en-US" sz="1800" baseline="30000" dirty="0"/>
              <a:t>4</a:t>
            </a:r>
          </a:p>
          <a:p>
            <a:pPr marL="1530350"/>
            <a:r>
              <a:rPr lang="en-US" sz="1800" dirty="0"/>
              <a:t>Lateral jaw movement or jaw protrusion</a:t>
            </a:r>
            <a:r>
              <a:rPr lang="en-US" sz="1800" baseline="30000" dirty="0"/>
              <a:t>3</a:t>
            </a:r>
          </a:p>
        </p:txBody>
      </p:sp>
      <p:sp>
        <p:nvSpPr>
          <p:cNvPr id="3" name="Slide Number Placeholder 2"/>
          <p:cNvSpPr>
            <a:spLocks noGrp="1"/>
          </p:cNvSpPr>
          <p:nvPr>
            <p:ph type="sldNum" sz="quarter" idx="4"/>
          </p:nvPr>
        </p:nvSpPr>
        <p:spPr/>
        <p:txBody>
          <a:bodyPr/>
          <a:lstStyle/>
          <a:p>
            <a:fld id="{3323662C-7264-4338-81B2-64A2341EF0F5}" type="slidenum">
              <a:rPr lang="en-US" smtClean="0"/>
              <a:pPr/>
              <a:t>3</a:t>
            </a:fld>
            <a:endParaRPr lang="en-US" dirty="0"/>
          </a:p>
        </p:txBody>
      </p:sp>
      <p:sp>
        <p:nvSpPr>
          <p:cNvPr id="15" name="Text Placeholder 14">
            <a:extLst>
              <a:ext uri="{FF2B5EF4-FFF2-40B4-BE49-F238E27FC236}">
                <a16:creationId xmlns:a16="http://schemas.microsoft.com/office/drawing/2014/main" id="{6DE5CBED-23E8-FD78-0E2D-58BDC80D8790}"/>
              </a:ext>
            </a:extLst>
          </p:cNvPr>
          <p:cNvSpPr>
            <a:spLocks noGrp="1"/>
          </p:cNvSpPr>
          <p:nvPr>
            <p:ph type="body" sz="quarter" idx="10"/>
          </p:nvPr>
        </p:nvSpPr>
        <p:spPr/>
        <p:txBody>
          <a:bodyPr>
            <a:normAutofit/>
          </a:bodyPr>
          <a:lstStyle/>
          <a:p>
            <a:r>
              <a:rPr lang="en-US" dirty="0"/>
              <a:t>Recognizing Tardive Dyskinesia</a:t>
            </a:r>
          </a:p>
        </p:txBody>
      </p:sp>
      <p:pic>
        <p:nvPicPr>
          <p:cNvPr id="6" name="Ludtke, Linda_29_Trim_FF">
            <a:hlinkClick r:id="" action="ppaction://media"/>
            <a:extLst>
              <a:ext uri="{FF2B5EF4-FFF2-40B4-BE49-F238E27FC236}">
                <a16:creationId xmlns:a16="http://schemas.microsoft.com/office/drawing/2014/main" id="{A40508B9-F2AB-1741-3B83-EEAE20E0C2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030" r="22228"/>
          <a:stretch/>
        </p:blipFill>
        <p:spPr>
          <a:xfrm>
            <a:off x="9108589" y="1143000"/>
            <a:ext cx="2442350" cy="4381500"/>
          </a:xfrm>
          <a:prstGeom prst="rect">
            <a:avLst/>
          </a:prstGeom>
          <a:ln w="3175">
            <a:solidFill>
              <a:schemeClr val="accent6"/>
            </a:solidFill>
          </a:ln>
        </p:spPr>
      </p:pic>
      <p:sp>
        <p:nvSpPr>
          <p:cNvPr id="20" name="TextBox 19">
            <a:extLst>
              <a:ext uri="{FF2B5EF4-FFF2-40B4-BE49-F238E27FC236}">
                <a16:creationId xmlns:a16="http://schemas.microsoft.com/office/drawing/2014/main" id="{CFF50416-5997-FBF6-8B19-75E5CF9D9A72}"/>
              </a:ext>
            </a:extLst>
          </p:cNvPr>
          <p:cNvSpPr txBox="1"/>
          <p:nvPr/>
        </p:nvSpPr>
        <p:spPr>
          <a:xfrm>
            <a:off x="9107291" y="5310445"/>
            <a:ext cx="2444947" cy="215444"/>
          </a:xfrm>
          <a:prstGeom prst="rect">
            <a:avLst/>
          </a:prstGeom>
          <a:solidFill>
            <a:schemeClr val="accent5">
              <a:lumMod val="75000"/>
            </a:schemeClr>
          </a:solidFill>
          <a:ln w="3175">
            <a:solidFill>
              <a:schemeClr val="accent5">
                <a:lumMod val="75000"/>
              </a:schemeClr>
            </a:solidFill>
          </a:ln>
        </p:spPr>
        <p:txBody>
          <a:bodyPr wrap="square" lIns="0" tIns="0" rIns="0" bIns="0" anchor="ctr">
            <a:noAutofit/>
          </a:bodyPr>
          <a:lstStyle/>
          <a:p>
            <a:pPr algn="ctr"/>
            <a:r>
              <a:rPr lang="en-US" sz="800" dirty="0">
                <a:solidFill>
                  <a:schemeClr val="bg1"/>
                </a:solidFill>
              </a:rPr>
              <a:t>This patient has consented to the use of this video.</a:t>
            </a:r>
          </a:p>
        </p:txBody>
      </p:sp>
      <p:sp>
        <p:nvSpPr>
          <p:cNvPr id="18" name="TextBox 17">
            <a:extLst>
              <a:ext uri="{FF2B5EF4-FFF2-40B4-BE49-F238E27FC236}">
                <a16:creationId xmlns:a16="http://schemas.microsoft.com/office/drawing/2014/main" id="{A97D7406-073D-D02D-B739-2E9F72D18204}"/>
              </a:ext>
            </a:extLst>
          </p:cNvPr>
          <p:cNvSpPr txBox="1"/>
          <p:nvPr/>
        </p:nvSpPr>
        <p:spPr>
          <a:xfrm>
            <a:off x="977900" y="6129771"/>
            <a:ext cx="10574338" cy="415469"/>
          </a:xfrm>
          <a:prstGeom prst="rect">
            <a:avLst/>
          </a:prstGeom>
          <a:noFill/>
        </p:spPr>
        <p:txBody>
          <a:bodyPr wrap="square" lIns="0" tIns="0" rIns="0" bIns="0" rtlCol="0" anchor="b" anchorCtr="0">
            <a:noAutofit/>
          </a:bodyPr>
          <a:lstStyle/>
          <a:p>
            <a:pPr>
              <a:spcAft>
                <a:spcPts val="300"/>
              </a:spcAft>
            </a:pPr>
            <a:r>
              <a:rPr lang="en-US" sz="800" dirty="0"/>
              <a:t>1. American Psychiatric Association. </a:t>
            </a:r>
            <a:r>
              <a:rPr lang="en-US" sz="800" i="1" dirty="0"/>
              <a:t>Diagnostic and Statistical Manual of Mental Disorders</a:t>
            </a:r>
            <a:r>
              <a:rPr lang="en-US" sz="800" dirty="0"/>
              <a:t>. 5th ed., text rev. American Psychiatric Association; 2022. 2. </a:t>
            </a:r>
            <a:r>
              <a:rPr lang="en-US" sz="800" dirty="0" err="1"/>
              <a:t>Tarsy</a:t>
            </a:r>
            <a:r>
              <a:rPr lang="en-US" sz="800" dirty="0"/>
              <a:t> D. </a:t>
            </a:r>
            <a:r>
              <a:rPr lang="en-US" sz="800" i="1" dirty="0" err="1"/>
              <a:t>Curr</a:t>
            </a:r>
            <a:r>
              <a:rPr lang="en-US" sz="800" i="1" dirty="0"/>
              <a:t> Treat Options Neurol. </a:t>
            </a:r>
            <a:r>
              <a:rPr lang="en-US" sz="800" dirty="0"/>
              <a:t>2000;2(3):205-214. </a:t>
            </a:r>
            <a:br>
              <a:rPr lang="en-US" sz="800" dirty="0"/>
            </a:br>
            <a:r>
              <a:rPr lang="en-US" sz="800" dirty="0"/>
              <a:t>3. Owens D. </a:t>
            </a:r>
            <a:r>
              <a:rPr lang="en-US" sz="800" i="1" dirty="0"/>
              <a:t>BJ Psych Adv. </a:t>
            </a:r>
            <a:r>
              <a:rPr lang="en-US" sz="800" dirty="0"/>
              <a:t>2018. 25(1),57-69. 4. </a:t>
            </a:r>
            <a:r>
              <a:rPr kumimoji="0" lang="en-US" sz="800" b="0" i="0" u="none" strike="noStrike" kern="1200" cap="none" spc="0" normalizeH="0" baseline="0" noProof="0" dirty="0">
                <a:ln>
                  <a:noFill/>
                </a:ln>
                <a:effectLst/>
                <a:uLnTx/>
                <a:uFillTx/>
                <a:latin typeface="Arial"/>
                <a:ea typeface="+mn-ea"/>
                <a:cs typeface="+mn-cs"/>
              </a:rPr>
              <a:t>Hauser RA, et al. </a:t>
            </a:r>
            <a:r>
              <a:rPr kumimoji="0" lang="en-US" sz="800" b="0" i="1" u="none" strike="noStrike" kern="1200" cap="none" spc="0" normalizeH="0" baseline="0" noProof="0" dirty="0">
                <a:ln>
                  <a:noFill/>
                </a:ln>
                <a:effectLst/>
                <a:uLnTx/>
                <a:uFillTx/>
                <a:latin typeface="Arial"/>
                <a:ea typeface="+mn-ea"/>
                <a:cs typeface="+mn-cs"/>
              </a:rPr>
              <a:t>CNS </a:t>
            </a:r>
            <a:r>
              <a:rPr kumimoji="0" lang="en-US" sz="800" b="0" i="1" u="none" strike="noStrike" kern="1200" cap="none" spc="0" normalizeH="0" baseline="0" noProof="0" dirty="0" err="1">
                <a:ln>
                  <a:noFill/>
                </a:ln>
                <a:effectLst/>
                <a:uLnTx/>
                <a:uFillTx/>
                <a:latin typeface="Arial"/>
                <a:ea typeface="+mn-ea"/>
                <a:cs typeface="+mn-cs"/>
              </a:rPr>
              <a:t>Spectr</a:t>
            </a:r>
            <a:r>
              <a:rPr kumimoji="0" lang="en-US" sz="800" b="0" i="0" u="none" strike="noStrike" kern="1200" cap="none" spc="0" normalizeH="0" baseline="0" noProof="0" dirty="0">
                <a:ln>
                  <a:noFill/>
                </a:ln>
                <a:effectLst/>
                <a:uLnTx/>
                <a:uFillTx/>
                <a:latin typeface="Arial"/>
                <a:ea typeface="+mn-ea"/>
                <a:cs typeface="+mn-cs"/>
              </a:rPr>
              <a:t>. 2022;27(2):208-217. </a:t>
            </a:r>
            <a:endParaRPr lang="en-US" sz="800" dirty="0"/>
          </a:p>
        </p:txBody>
      </p:sp>
      <p:grpSp>
        <p:nvGrpSpPr>
          <p:cNvPr id="21" name="Group 20">
            <a:extLst>
              <a:ext uri="{FF2B5EF4-FFF2-40B4-BE49-F238E27FC236}">
                <a16:creationId xmlns:a16="http://schemas.microsoft.com/office/drawing/2014/main" id="{5F43DB65-9B60-9CA8-B33F-D77B4AAA4907}"/>
              </a:ext>
            </a:extLst>
          </p:cNvPr>
          <p:cNvGrpSpPr/>
          <p:nvPr/>
        </p:nvGrpSpPr>
        <p:grpSpPr>
          <a:xfrm>
            <a:off x="966404" y="2519267"/>
            <a:ext cx="1135406" cy="1138333"/>
            <a:chOff x="6931232" y="3785701"/>
            <a:chExt cx="1370553" cy="1374086"/>
          </a:xfrm>
        </p:grpSpPr>
        <p:grpSp>
          <p:nvGrpSpPr>
            <p:cNvPr id="22" name="Group 21">
              <a:extLst>
                <a:ext uri="{FF2B5EF4-FFF2-40B4-BE49-F238E27FC236}">
                  <a16:creationId xmlns:a16="http://schemas.microsoft.com/office/drawing/2014/main" id="{63EEFFCF-065A-8214-CA95-DF8713F8B2E0}"/>
                </a:ext>
              </a:extLst>
            </p:cNvPr>
            <p:cNvGrpSpPr/>
            <p:nvPr/>
          </p:nvGrpSpPr>
          <p:grpSpPr>
            <a:xfrm>
              <a:off x="7186945" y="4205071"/>
              <a:ext cx="859126" cy="643982"/>
              <a:chOff x="27349458" y="-5656951"/>
              <a:chExt cx="4716463" cy="3535362"/>
            </a:xfrm>
            <a:solidFill>
              <a:schemeClr val="bg1"/>
            </a:solidFill>
          </p:grpSpPr>
          <p:sp>
            <p:nvSpPr>
              <p:cNvPr id="53" name="Freeform 75">
                <a:extLst>
                  <a:ext uri="{FF2B5EF4-FFF2-40B4-BE49-F238E27FC236}">
                    <a16:creationId xmlns:a16="http://schemas.microsoft.com/office/drawing/2014/main" id="{AC5F0D4D-AAAA-9EB1-EE4E-31A7DFF898D9}"/>
                  </a:ext>
                </a:extLst>
              </p:cNvPr>
              <p:cNvSpPr>
                <a:spLocks/>
              </p:cNvSpPr>
              <p:nvPr/>
            </p:nvSpPr>
            <p:spPr bwMode="auto">
              <a:xfrm>
                <a:off x="28587709" y="-4677461"/>
                <a:ext cx="2279648" cy="2555872"/>
              </a:xfrm>
              <a:custGeom>
                <a:avLst/>
                <a:gdLst>
                  <a:gd name="T0" fmla="*/ 281 w 616"/>
                  <a:gd name="T1" fmla="*/ 230 h 691"/>
                  <a:gd name="T2" fmla="*/ 281 w 616"/>
                  <a:gd name="T3" fmla="*/ 403 h 691"/>
                  <a:gd name="T4" fmla="*/ 287 w 616"/>
                  <a:gd name="T5" fmla="*/ 423 h 691"/>
                  <a:gd name="T6" fmla="*/ 307 w 616"/>
                  <a:gd name="T7" fmla="*/ 428 h 691"/>
                  <a:gd name="T8" fmla="*/ 321 w 616"/>
                  <a:gd name="T9" fmla="*/ 412 h 691"/>
                  <a:gd name="T10" fmla="*/ 322 w 616"/>
                  <a:gd name="T11" fmla="*/ 402 h 691"/>
                  <a:gd name="T12" fmla="*/ 322 w 616"/>
                  <a:gd name="T13" fmla="*/ 57 h 691"/>
                  <a:gd name="T14" fmla="*/ 329 w 616"/>
                  <a:gd name="T15" fmla="*/ 43 h 691"/>
                  <a:gd name="T16" fmla="*/ 472 w 616"/>
                  <a:gd name="T17" fmla="*/ 13 h 691"/>
                  <a:gd name="T18" fmla="*/ 590 w 616"/>
                  <a:gd name="T19" fmla="*/ 135 h 691"/>
                  <a:gd name="T20" fmla="*/ 556 w 616"/>
                  <a:gd name="T21" fmla="*/ 470 h 691"/>
                  <a:gd name="T22" fmla="*/ 465 w 616"/>
                  <a:gd name="T23" fmla="*/ 614 h 691"/>
                  <a:gd name="T24" fmla="*/ 327 w 616"/>
                  <a:gd name="T25" fmla="*/ 686 h 691"/>
                  <a:gd name="T26" fmla="*/ 220 w 616"/>
                  <a:gd name="T27" fmla="*/ 671 h 691"/>
                  <a:gd name="T28" fmla="*/ 104 w 616"/>
                  <a:gd name="T29" fmla="*/ 572 h 691"/>
                  <a:gd name="T30" fmla="*/ 27 w 616"/>
                  <a:gd name="T31" fmla="*/ 406 h 691"/>
                  <a:gd name="T32" fmla="*/ 4 w 616"/>
                  <a:gd name="T33" fmla="*/ 209 h 691"/>
                  <a:gd name="T34" fmla="*/ 23 w 616"/>
                  <a:gd name="T35" fmla="*/ 108 h 691"/>
                  <a:gd name="T36" fmla="*/ 141 w 616"/>
                  <a:gd name="T37" fmla="*/ 11 h 691"/>
                  <a:gd name="T38" fmla="*/ 275 w 616"/>
                  <a:gd name="T39" fmla="*/ 42 h 691"/>
                  <a:gd name="T40" fmla="*/ 281 w 616"/>
                  <a:gd name="T41" fmla="*/ 55 h 691"/>
                  <a:gd name="T42" fmla="*/ 281 w 616"/>
                  <a:gd name="T43" fmla="*/ 23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 h="691">
                    <a:moveTo>
                      <a:pt x="281" y="230"/>
                    </a:moveTo>
                    <a:cubicBezTo>
                      <a:pt x="281" y="288"/>
                      <a:pt x="281" y="346"/>
                      <a:pt x="281" y="403"/>
                    </a:cubicBezTo>
                    <a:cubicBezTo>
                      <a:pt x="281" y="410"/>
                      <a:pt x="281" y="417"/>
                      <a:pt x="287" y="423"/>
                    </a:cubicBezTo>
                    <a:cubicBezTo>
                      <a:pt x="293" y="428"/>
                      <a:pt x="299" y="430"/>
                      <a:pt x="307" y="428"/>
                    </a:cubicBezTo>
                    <a:cubicBezTo>
                      <a:pt x="315" y="426"/>
                      <a:pt x="320" y="420"/>
                      <a:pt x="321" y="412"/>
                    </a:cubicBezTo>
                    <a:cubicBezTo>
                      <a:pt x="322" y="409"/>
                      <a:pt x="322" y="405"/>
                      <a:pt x="322" y="402"/>
                    </a:cubicBezTo>
                    <a:cubicBezTo>
                      <a:pt x="322" y="287"/>
                      <a:pt x="322" y="172"/>
                      <a:pt x="322" y="57"/>
                    </a:cubicBezTo>
                    <a:cubicBezTo>
                      <a:pt x="322" y="50"/>
                      <a:pt x="323" y="47"/>
                      <a:pt x="329" y="43"/>
                    </a:cubicBezTo>
                    <a:cubicBezTo>
                      <a:pt x="372" y="11"/>
                      <a:pt x="421" y="0"/>
                      <a:pt x="472" y="13"/>
                    </a:cubicBezTo>
                    <a:cubicBezTo>
                      <a:pt x="537" y="29"/>
                      <a:pt x="576" y="70"/>
                      <a:pt x="590" y="135"/>
                    </a:cubicBezTo>
                    <a:cubicBezTo>
                      <a:pt x="616" y="251"/>
                      <a:pt x="599" y="362"/>
                      <a:pt x="556" y="470"/>
                    </a:cubicBezTo>
                    <a:cubicBezTo>
                      <a:pt x="535" y="524"/>
                      <a:pt x="506" y="573"/>
                      <a:pt x="465" y="614"/>
                    </a:cubicBezTo>
                    <a:cubicBezTo>
                      <a:pt x="427" y="653"/>
                      <a:pt x="382" y="680"/>
                      <a:pt x="327" y="686"/>
                    </a:cubicBezTo>
                    <a:cubicBezTo>
                      <a:pt x="290" y="691"/>
                      <a:pt x="254" y="685"/>
                      <a:pt x="220" y="671"/>
                    </a:cubicBezTo>
                    <a:cubicBezTo>
                      <a:pt x="171" y="650"/>
                      <a:pt x="135" y="614"/>
                      <a:pt x="104" y="572"/>
                    </a:cubicBezTo>
                    <a:cubicBezTo>
                      <a:pt x="68" y="521"/>
                      <a:pt x="44" y="465"/>
                      <a:pt x="27" y="406"/>
                    </a:cubicBezTo>
                    <a:cubicBezTo>
                      <a:pt x="9" y="341"/>
                      <a:pt x="0" y="276"/>
                      <a:pt x="4" y="209"/>
                    </a:cubicBezTo>
                    <a:cubicBezTo>
                      <a:pt x="7" y="175"/>
                      <a:pt x="10" y="140"/>
                      <a:pt x="23" y="108"/>
                    </a:cubicBezTo>
                    <a:cubicBezTo>
                      <a:pt x="44" y="54"/>
                      <a:pt x="84" y="21"/>
                      <a:pt x="141" y="11"/>
                    </a:cubicBezTo>
                    <a:cubicBezTo>
                      <a:pt x="190" y="2"/>
                      <a:pt x="234" y="13"/>
                      <a:pt x="275" y="42"/>
                    </a:cubicBezTo>
                    <a:cubicBezTo>
                      <a:pt x="279" y="46"/>
                      <a:pt x="281" y="49"/>
                      <a:pt x="281" y="55"/>
                    </a:cubicBezTo>
                    <a:cubicBezTo>
                      <a:pt x="281" y="113"/>
                      <a:pt x="281" y="172"/>
                      <a:pt x="281" y="230"/>
                    </a:cubicBezTo>
                    <a:close/>
                  </a:path>
                </a:pathLst>
              </a:custGeom>
              <a:solidFill>
                <a:schemeClr val="accent2"/>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6">
                <a:extLst>
                  <a:ext uri="{FF2B5EF4-FFF2-40B4-BE49-F238E27FC236}">
                    <a16:creationId xmlns:a16="http://schemas.microsoft.com/office/drawing/2014/main" id="{F2F80562-211D-88B6-3E03-D7CD356BB82D}"/>
                  </a:ext>
                </a:extLst>
              </p:cNvPr>
              <p:cNvSpPr>
                <a:spLocks/>
              </p:cNvSpPr>
              <p:nvPr/>
            </p:nvSpPr>
            <p:spPr bwMode="auto">
              <a:xfrm>
                <a:off x="27349458" y="-5656951"/>
                <a:ext cx="4716463" cy="1046164"/>
              </a:xfrm>
              <a:custGeom>
                <a:avLst/>
                <a:gdLst>
                  <a:gd name="T0" fmla="*/ 0 w 1275"/>
                  <a:gd name="T1" fmla="*/ 281 h 283"/>
                  <a:gd name="T2" fmla="*/ 68 w 1275"/>
                  <a:gd name="T3" fmla="*/ 196 h 283"/>
                  <a:gd name="T4" fmla="*/ 205 w 1275"/>
                  <a:gd name="T5" fmla="*/ 66 h 283"/>
                  <a:gd name="T6" fmla="*/ 340 w 1275"/>
                  <a:gd name="T7" fmla="*/ 8 h 283"/>
                  <a:gd name="T8" fmla="*/ 475 w 1275"/>
                  <a:gd name="T9" fmla="*/ 17 h 283"/>
                  <a:gd name="T10" fmla="*/ 629 w 1275"/>
                  <a:gd name="T11" fmla="*/ 91 h 283"/>
                  <a:gd name="T12" fmla="*/ 646 w 1275"/>
                  <a:gd name="T13" fmla="*/ 90 h 283"/>
                  <a:gd name="T14" fmla="*/ 809 w 1275"/>
                  <a:gd name="T15" fmla="*/ 15 h 283"/>
                  <a:gd name="T16" fmla="*/ 977 w 1275"/>
                  <a:gd name="T17" fmla="*/ 19 h 283"/>
                  <a:gd name="T18" fmla="*/ 1087 w 1275"/>
                  <a:gd name="T19" fmla="*/ 79 h 283"/>
                  <a:gd name="T20" fmla="*/ 1228 w 1275"/>
                  <a:gd name="T21" fmla="*/ 223 h 283"/>
                  <a:gd name="T22" fmla="*/ 1275 w 1275"/>
                  <a:gd name="T23" fmla="*/ 282 h 283"/>
                  <a:gd name="T24" fmla="*/ 1269 w 1275"/>
                  <a:gd name="T25" fmla="*/ 281 h 283"/>
                  <a:gd name="T26" fmla="*/ 1057 w 1275"/>
                  <a:gd name="T27" fmla="*/ 217 h 283"/>
                  <a:gd name="T28" fmla="*/ 845 w 1275"/>
                  <a:gd name="T29" fmla="*/ 202 h 283"/>
                  <a:gd name="T30" fmla="*/ 642 w 1275"/>
                  <a:gd name="T31" fmla="*/ 263 h 283"/>
                  <a:gd name="T32" fmla="*/ 632 w 1275"/>
                  <a:gd name="T33" fmla="*/ 262 h 283"/>
                  <a:gd name="T34" fmla="*/ 352 w 1275"/>
                  <a:gd name="T35" fmla="*/ 201 h 283"/>
                  <a:gd name="T36" fmla="*/ 13 w 1275"/>
                  <a:gd name="T37" fmla="*/ 278 h 283"/>
                  <a:gd name="T38" fmla="*/ 1 w 1275"/>
                  <a:gd name="T39" fmla="*/ 283 h 283"/>
                  <a:gd name="T40" fmla="*/ 0 w 1275"/>
                  <a:gd name="T41" fmla="*/ 28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5" h="283">
                    <a:moveTo>
                      <a:pt x="0" y="281"/>
                    </a:moveTo>
                    <a:cubicBezTo>
                      <a:pt x="22" y="253"/>
                      <a:pt x="45" y="224"/>
                      <a:pt x="68" y="196"/>
                    </a:cubicBezTo>
                    <a:cubicBezTo>
                      <a:pt x="108" y="147"/>
                      <a:pt x="153" y="103"/>
                      <a:pt x="205" y="66"/>
                    </a:cubicBezTo>
                    <a:cubicBezTo>
                      <a:pt x="246" y="38"/>
                      <a:pt x="290" y="16"/>
                      <a:pt x="340" y="8"/>
                    </a:cubicBezTo>
                    <a:cubicBezTo>
                      <a:pt x="385" y="1"/>
                      <a:pt x="430" y="5"/>
                      <a:pt x="475" y="17"/>
                    </a:cubicBezTo>
                    <a:cubicBezTo>
                      <a:pt x="530" y="33"/>
                      <a:pt x="581" y="58"/>
                      <a:pt x="629" y="91"/>
                    </a:cubicBezTo>
                    <a:cubicBezTo>
                      <a:pt x="635" y="95"/>
                      <a:pt x="639" y="95"/>
                      <a:pt x="646" y="90"/>
                    </a:cubicBezTo>
                    <a:cubicBezTo>
                      <a:pt x="696" y="56"/>
                      <a:pt x="750" y="30"/>
                      <a:pt x="809" y="15"/>
                    </a:cubicBezTo>
                    <a:cubicBezTo>
                      <a:pt x="866" y="1"/>
                      <a:pt x="922" y="0"/>
                      <a:pt x="977" y="19"/>
                    </a:cubicBezTo>
                    <a:cubicBezTo>
                      <a:pt x="1017" y="32"/>
                      <a:pt x="1053" y="54"/>
                      <a:pt x="1087" y="79"/>
                    </a:cubicBezTo>
                    <a:cubicBezTo>
                      <a:pt x="1141" y="120"/>
                      <a:pt x="1186" y="170"/>
                      <a:pt x="1228" y="223"/>
                    </a:cubicBezTo>
                    <a:cubicBezTo>
                      <a:pt x="1244" y="242"/>
                      <a:pt x="1259" y="262"/>
                      <a:pt x="1275" y="282"/>
                    </a:cubicBezTo>
                    <a:cubicBezTo>
                      <a:pt x="1272" y="282"/>
                      <a:pt x="1270" y="281"/>
                      <a:pt x="1269" y="281"/>
                    </a:cubicBezTo>
                    <a:cubicBezTo>
                      <a:pt x="1200" y="253"/>
                      <a:pt x="1130" y="231"/>
                      <a:pt x="1057" y="217"/>
                    </a:cubicBezTo>
                    <a:cubicBezTo>
                      <a:pt x="987" y="203"/>
                      <a:pt x="916" y="196"/>
                      <a:pt x="845" y="202"/>
                    </a:cubicBezTo>
                    <a:cubicBezTo>
                      <a:pt x="773" y="208"/>
                      <a:pt x="705" y="226"/>
                      <a:pt x="642" y="263"/>
                    </a:cubicBezTo>
                    <a:cubicBezTo>
                      <a:pt x="638" y="265"/>
                      <a:pt x="635" y="265"/>
                      <a:pt x="632" y="262"/>
                    </a:cubicBezTo>
                    <a:cubicBezTo>
                      <a:pt x="545" y="213"/>
                      <a:pt x="450" y="198"/>
                      <a:pt x="352" y="201"/>
                    </a:cubicBezTo>
                    <a:cubicBezTo>
                      <a:pt x="234" y="206"/>
                      <a:pt x="122" y="235"/>
                      <a:pt x="13" y="278"/>
                    </a:cubicBezTo>
                    <a:cubicBezTo>
                      <a:pt x="9" y="280"/>
                      <a:pt x="5" y="281"/>
                      <a:pt x="1" y="283"/>
                    </a:cubicBezTo>
                    <a:cubicBezTo>
                      <a:pt x="1" y="282"/>
                      <a:pt x="0" y="281"/>
                      <a:pt x="0" y="281"/>
                    </a:cubicBezTo>
                    <a:close/>
                  </a:path>
                </a:pathLst>
              </a:cu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7">
                <a:extLst>
                  <a:ext uri="{FF2B5EF4-FFF2-40B4-BE49-F238E27FC236}">
                    <a16:creationId xmlns:a16="http://schemas.microsoft.com/office/drawing/2014/main" id="{A7BE40F9-86F9-00F9-E473-F370055941A3}"/>
                  </a:ext>
                </a:extLst>
              </p:cNvPr>
              <p:cNvSpPr>
                <a:spLocks/>
              </p:cNvSpPr>
              <p:nvPr/>
            </p:nvSpPr>
            <p:spPr bwMode="auto">
              <a:xfrm>
                <a:off x="27374860" y="-4513951"/>
                <a:ext cx="1109662" cy="860427"/>
              </a:xfrm>
              <a:custGeom>
                <a:avLst/>
                <a:gdLst>
                  <a:gd name="T0" fmla="*/ 300 w 300"/>
                  <a:gd name="T1" fmla="*/ 100 h 233"/>
                  <a:gd name="T2" fmla="*/ 292 w 300"/>
                  <a:gd name="T3" fmla="*/ 233 h 233"/>
                  <a:gd name="T4" fmla="*/ 284 w 300"/>
                  <a:gd name="T5" fmla="*/ 231 h 233"/>
                  <a:gd name="T6" fmla="*/ 86 w 300"/>
                  <a:gd name="T7" fmla="*/ 121 h 233"/>
                  <a:gd name="T8" fmla="*/ 4 w 300"/>
                  <a:gd name="T9" fmla="*/ 12 h 233"/>
                  <a:gd name="T10" fmla="*/ 0 w 300"/>
                  <a:gd name="T11" fmla="*/ 0 h 233"/>
                  <a:gd name="T12" fmla="*/ 300 w 300"/>
                  <a:gd name="T13" fmla="*/ 100 h 233"/>
                </a:gdLst>
                <a:ahLst/>
                <a:cxnLst>
                  <a:cxn ang="0">
                    <a:pos x="T0" y="T1"/>
                  </a:cxn>
                  <a:cxn ang="0">
                    <a:pos x="T2" y="T3"/>
                  </a:cxn>
                  <a:cxn ang="0">
                    <a:pos x="T4" y="T5"/>
                  </a:cxn>
                  <a:cxn ang="0">
                    <a:pos x="T6" y="T7"/>
                  </a:cxn>
                  <a:cxn ang="0">
                    <a:pos x="T8" y="T9"/>
                  </a:cxn>
                  <a:cxn ang="0">
                    <a:pos x="T10" y="T11"/>
                  </a:cxn>
                  <a:cxn ang="0">
                    <a:pos x="T12" y="T13"/>
                  </a:cxn>
                </a:cxnLst>
                <a:rect l="0" t="0" r="r" b="b"/>
                <a:pathLst>
                  <a:path w="300" h="233">
                    <a:moveTo>
                      <a:pt x="300" y="100"/>
                    </a:moveTo>
                    <a:cubicBezTo>
                      <a:pt x="292" y="145"/>
                      <a:pt x="288" y="188"/>
                      <a:pt x="292" y="233"/>
                    </a:cubicBezTo>
                    <a:cubicBezTo>
                      <a:pt x="288" y="232"/>
                      <a:pt x="286" y="232"/>
                      <a:pt x="284" y="231"/>
                    </a:cubicBezTo>
                    <a:cubicBezTo>
                      <a:pt x="211" y="207"/>
                      <a:pt x="144" y="173"/>
                      <a:pt x="86" y="121"/>
                    </a:cubicBezTo>
                    <a:cubicBezTo>
                      <a:pt x="52" y="90"/>
                      <a:pt x="24" y="54"/>
                      <a:pt x="4" y="12"/>
                    </a:cubicBezTo>
                    <a:cubicBezTo>
                      <a:pt x="3" y="8"/>
                      <a:pt x="1" y="5"/>
                      <a:pt x="0" y="0"/>
                    </a:cubicBezTo>
                    <a:cubicBezTo>
                      <a:pt x="97" y="42"/>
                      <a:pt x="197" y="76"/>
                      <a:pt x="300" y="100"/>
                    </a:cubicBezTo>
                    <a:close/>
                  </a:path>
                </a:pathLst>
              </a:cu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8">
                <a:extLst>
                  <a:ext uri="{FF2B5EF4-FFF2-40B4-BE49-F238E27FC236}">
                    <a16:creationId xmlns:a16="http://schemas.microsoft.com/office/drawing/2014/main" id="{DEDA08A5-57B8-6F2B-D935-C713322FE10B}"/>
                  </a:ext>
                </a:extLst>
              </p:cNvPr>
              <p:cNvSpPr>
                <a:spLocks/>
              </p:cNvSpPr>
              <p:nvPr/>
            </p:nvSpPr>
            <p:spPr bwMode="auto">
              <a:xfrm>
                <a:off x="30926097" y="-4510776"/>
                <a:ext cx="1109662" cy="854076"/>
              </a:xfrm>
              <a:custGeom>
                <a:avLst/>
                <a:gdLst>
                  <a:gd name="T0" fmla="*/ 9 w 300"/>
                  <a:gd name="T1" fmla="*/ 231 h 231"/>
                  <a:gd name="T2" fmla="*/ 8 w 300"/>
                  <a:gd name="T3" fmla="*/ 226 h 231"/>
                  <a:gd name="T4" fmla="*/ 1 w 300"/>
                  <a:gd name="T5" fmla="*/ 108 h 231"/>
                  <a:gd name="T6" fmla="*/ 8 w 300"/>
                  <a:gd name="T7" fmla="*/ 98 h 231"/>
                  <a:gd name="T8" fmla="*/ 197 w 300"/>
                  <a:gd name="T9" fmla="*/ 40 h 231"/>
                  <a:gd name="T10" fmla="*/ 292 w 300"/>
                  <a:gd name="T11" fmla="*/ 2 h 231"/>
                  <a:gd name="T12" fmla="*/ 300 w 300"/>
                  <a:gd name="T13" fmla="*/ 0 h 231"/>
                  <a:gd name="T14" fmla="*/ 288 w 300"/>
                  <a:gd name="T15" fmla="*/ 25 h 231"/>
                  <a:gd name="T16" fmla="*/ 185 w 300"/>
                  <a:gd name="T17" fmla="*/ 143 h 231"/>
                  <a:gd name="T18" fmla="*/ 15 w 300"/>
                  <a:gd name="T19" fmla="*/ 230 h 231"/>
                  <a:gd name="T20" fmla="*/ 11 w 300"/>
                  <a:gd name="T21" fmla="*/ 231 h 231"/>
                  <a:gd name="T22" fmla="*/ 9 w 300"/>
                  <a:gd name="T23"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31">
                    <a:moveTo>
                      <a:pt x="9" y="231"/>
                    </a:moveTo>
                    <a:cubicBezTo>
                      <a:pt x="8" y="229"/>
                      <a:pt x="8" y="228"/>
                      <a:pt x="8" y="226"/>
                    </a:cubicBezTo>
                    <a:cubicBezTo>
                      <a:pt x="11" y="186"/>
                      <a:pt x="8" y="147"/>
                      <a:pt x="1" y="108"/>
                    </a:cubicBezTo>
                    <a:cubicBezTo>
                      <a:pt x="0" y="101"/>
                      <a:pt x="2" y="99"/>
                      <a:pt x="8" y="98"/>
                    </a:cubicBezTo>
                    <a:cubicBezTo>
                      <a:pt x="73" y="83"/>
                      <a:pt x="136" y="63"/>
                      <a:pt x="197" y="40"/>
                    </a:cubicBezTo>
                    <a:cubicBezTo>
                      <a:pt x="229" y="28"/>
                      <a:pt x="261" y="14"/>
                      <a:pt x="292" y="2"/>
                    </a:cubicBezTo>
                    <a:cubicBezTo>
                      <a:pt x="294" y="1"/>
                      <a:pt x="297" y="0"/>
                      <a:pt x="300" y="0"/>
                    </a:cubicBezTo>
                    <a:cubicBezTo>
                      <a:pt x="296" y="9"/>
                      <a:pt x="293" y="17"/>
                      <a:pt x="288" y="25"/>
                    </a:cubicBezTo>
                    <a:cubicBezTo>
                      <a:pt x="263" y="72"/>
                      <a:pt x="227" y="111"/>
                      <a:pt x="185" y="143"/>
                    </a:cubicBezTo>
                    <a:cubicBezTo>
                      <a:pt x="134" y="182"/>
                      <a:pt x="76" y="209"/>
                      <a:pt x="15" y="230"/>
                    </a:cubicBezTo>
                    <a:cubicBezTo>
                      <a:pt x="14" y="230"/>
                      <a:pt x="12" y="231"/>
                      <a:pt x="11" y="231"/>
                    </a:cubicBezTo>
                    <a:cubicBezTo>
                      <a:pt x="11" y="231"/>
                      <a:pt x="10" y="231"/>
                      <a:pt x="9" y="231"/>
                    </a:cubicBezTo>
                    <a:close/>
                  </a:path>
                </a:pathLst>
              </a:cu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a:extLst>
                <a:ext uri="{FF2B5EF4-FFF2-40B4-BE49-F238E27FC236}">
                  <a16:creationId xmlns:a16="http://schemas.microsoft.com/office/drawing/2014/main" id="{4CDE274B-1CC6-BA6D-3CEB-0437BF14935A}"/>
                </a:ext>
              </a:extLst>
            </p:cNvPr>
            <p:cNvGrpSpPr>
              <a:grpSpLocks noChangeAspect="1"/>
            </p:cNvGrpSpPr>
            <p:nvPr/>
          </p:nvGrpSpPr>
          <p:grpSpPr>
            <a:xfrm>
              <a:off x="6931232" y="3785701"/>
              <a:ext cx="1370553" cy="1374086"/>
              <a:chOff x="-4083050" y="1579563"/>
              <a:chExt cx="3694112" cy="3703638"/>
            </a:xfrm>
          </p:grpSpPr>
          <p:sp>
            <p:nvSpPr>
              <p:cNvPr id="24" name="Freeform 5">
                <a:extLst>
                  <a:ext uri="{FF2B5EF4-FFF2-40B4-BE49-F238E27FC236}">
                    <a16:creationId xmlns:a16="http://schemas.microsoft.com/office/drawing/2014/main" id="{B123CE0A-019A-5DF1-258B-0333C918392E}"/>
                  </a:ext>
                </a:extLst>
              </p:cNvPr>
              <p:cNvSpPr>
                <a:spLocks/>
              </p:cNvSpPr>
              <p:nvPr/>
            </p:nvSpPr>
            <p:spPr bwMode="auto">
              <a:xfrm>
                <a:off x="-615950" y="3598863"/>
                <a:ext cx="219075" cy="222250"/>
              </a:xfrm>
              <a:custGeom>
                <a:avLst/>
                <a:gdLst>
                  <a:gd name="T0" fmla="*/ 58 w 58"/>
                  <a:gd name="T1" fmla="*/ 28 h 59"/>
                  <a:gd name="T2" fmla="*/ 29 w 58"/>
                  <a:gd name="T3" fmla="*/ 58 h 59"/>
                  <a:gd name="T4" fmla="*/ 1 w 58"/>
                  <a:gd name="T5" fmla="*/ 29 h 59"/>
                  <a:gd name="T6" fmla="*/ 26 w 58"/>
                  <a:gd name="T7" fmla="*/ 1 h 59"/>
                  <a:gd name="T8" fmla="*/ 58 w 58"/>
                  <a:gd name="T9" fmla="*/ 28 h 59"/>
                </a:gdLst>
                <a:ahLst/>
                <a:cxnLst>
                  <a:cxn ang="0">
                    <a:pos x="T0" y="T1"/>
                  </a:cxn>
                  <a:cxn ang="0">
                    <a:pos x="T2" y="T3"/>
                  </a:cxn>
                  <a:cxn ang="0">
                    <a:pos x="T4" y="T5"/>
                  </a:cxn>
                  <a:cxn ang="0">
                    <a:pos x="T6" y="T7"/>
                  </a:cxn>
                  <a:cxn ang="0">
                    <a:pos x="T8" y="T9"/>
                  </a:cxn>
                </a:cxnLst>
                <a:rect l="0" t="0" r="r" b="b"/>
                <a:pathLst>
                  <a:path w="58" h="59">
                    <a:moveTo>
                      <a:pt x="58" y="28"/>
                    </a:moveTo>
                    <a:cubicBezTo>
                      <a:pt x="56" y="45"/>
                      <a:pt x="48" y="57"/>
                      <a:pt x="29" y="58"/>
                    </a:cubicBezTo>
                    <a:cubicBezTo>
                      <a:pt x="11" y="59"/>
                      <a:pt x="1" y="47"/>
                      <a:pt x="1" y="29"/>
                    </a:cubicBezTo>
                    <a:cubicBezTo>
                      <a:pt x="0" y="14"/>
                      <a:pt x="9" y="3"/>
                      <a:pt x="26" y="1"/>
                    </a:cubicBezTo>
                    <a:cubicBezTo>
                      <a:pt x="44" y="0"/>
                      <a:pt x="54" y="10"/>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6">
                <a:extLst>
                  <a:ext uri="{FF2B5EF4-FFF2-40B4-BE49-F238E27FC236}">
                    <a16:creationId xmlns:a16="http://schemas.microsoft.com/office/drawing/2014/main" id="{4759D4B3-66C7-EFAF-0749-155A85CA7A23}"/>
                  </a:ext>
                </a:extLst>
              </p:cNvPr>
              <p:cNvSpPr>
                <a:spLocks/>
              </p:cNvSpPr>
              <p:nvPr/>
            </p:nvSpPr>
            <p:spPr bwMode="auto">
              <a:xfrm>
                <a:off x="-665163" y="2847976"/>
                <a:ext cx="223837" cy="219075"/>
              </a:xfrm>
              <a:custGeom>
                <a:avLst/>
                <a:gdLst>
                  <a:gd name="T0" fmla="*/ 29 w 59"/>
                  <a:gd name="T1" fmla="*/ 0 h 58"/>
                  <a:gd name="T2" fmla="*/ 58 w 59"/>
                  <a:gd name="T3" fmla="*/ 29 h 58"/>
                  <a:gd name="T4" fmla="*/ 28 w 59"/>
                  <a:gd name="T5" fmla="*/ 57 h 58"/>
                  <a:gd name="T6" fmla="*/ 2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2"/>
                      <a:pt x="59" y="11"/>
                      <a:pt x="58" y="29"/>
                    </a:cubicBezTo>
                    <a:cubicBezTo>
                      <a:pt x="57" y="47"/>
                      <a:pt x="47" y="58"/>
                      <a:pt x="28" y="57"/>
                    </a:cubicBezTo>
                    <a:cubicBezTo>
                      <a:pt x="12" y="57"/>
                      <a:pt x="3" y="46"/>
                      <a:pt x="2" y="31"/>
                    </a:cubicBezTo>
                    <a:cubicBezTo>
                      <a:pt x="0" y="12"/>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7">
                <a:extLst>
                  <a:ext uri="{FF2B5EF4-FFF2-40B4-BE49-F238E27FC236}">
                    <a16:creationId xmlns:a16="http://schemas.microsoft.com/office/drawing/2014/main" id="{95FFCBB9-7F69-92AF-F85F-EEE193700E5F}"/>
                  </a:ext>
                </a:extLst>
              </p:cNvPr>
              <p:cNvSpPr>
                <a:spLocks/>
              </p:cNvSpPr>
              <p:nvPr/>
            </p:nvSpPr>
            <p:spPr bwMode="auto">
              <a:xfrm>
                <a:off x="-2147888" y="5056188"/>
                <a:ext cx="222250" cy="219075"/>
              </a:xfrm>
              <a:custGeom>
                <a:avLst/>
                <a:gdLst>
                  <a:gd name="T0" fmla="*/ 30 w 59"/>
                  <a:gd name="T1" fmla="*/ 58 h 58"/>
                  <a:gd name="T2" fmla="*/ 0 w 59"/>
                  <a:gd name="T3" fmla="*/ 28 h 58"/>
                  <a:gd name="T4" fmla="*/ 27 w 59"/>
                  <a:gd name="T5" fmla="*/ 1 h 58"/>
                  <a:gd name="T6" fmla="*/ 58 w 59"/>
                  <a:gd name="T7" fmla="*/ 28 h 58"/>
                  <a:gd name="T8" fmla="*/ 30 w 59"/>
                  <a:gd name="T9" fmla="*/ 58 h 58"/>
                </a:gdLst>
                <a:ahLst/>
                <a:cxnLst>
                  <a:cxn ang="0">
                    <a:pos x="T0" y="T1"/>
                  </a:cxn>
                  <a:cxn ang="0">
                    <a:pos x="T2" y="T3"/>
                  </a:cxn>
                  <a:cxn ang="0">
                    <a:pos x="T4" y="T5"/>
                  </a:cxn>
                  <a:cxn ang="0">
                    <a:pos x="T6" y="T7"/>
                  </a:cxn>
                  <a:cxn ang="0">
                    <a:pos x="T8" y="T9"/>
                  </a:cxn>
                </a:cxnLst>
                <a:rect l="0" t="0" r="r" b="b"/>
                <a:pathLst>
                  <a:path w="59" h="58">
                    <a:moveTo>
                      <a:pt x="30" y="58"/>
                    </a:moveTo>
                    <a:cubicBezTo>
                      <a:pt x="11" y="56"/>
                      <a:pt x="0" y="46"/>
                      <a:pt x="0" y="28"/>
                    </a:cubicBezTo>
                    <a:cubicBezTo>
                      <a:pt x="1" y="13"/>
                      <a:pt x="10" y="2"/>
                      <a:pt x="27" y="1"/>
                    </a:cubicBezTo>
                    <a:cubicBezTo>
                      <a:pt x="45" y="0"/>
                      <a:pt x="57" y="9"/>
                      <a:pt x="58" y="28"/>
                    </a:cubicBezTo>
                    <a:cubicBezTo>
                      <a:pt x="59" y="46"/>
                      <a:pt x="47" y="55"/>
                      <a:pt x="30"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a:extLst>
                  <a:ext uri="{FF2B5EF4-FFF2-40B4-BE49-F238E27FC236}">
                    <a16:creationId xmlns:a16="http://schemas.microsoft.com/office/drawing/2014/main" id="{3A58509E-E71C-3974-B2C4-497A277FE0F8}"/>
                  </a:ext>
                </a:extLst>
              </p:cNvPr>
              <p:cNvSpPr>
                <a:spLocks/>
              </p:cNvSpPr>
              <p:nvPr/>
            </p:nvSpPr>
            <p:spPr bwMode="auto">
              <a:xfrm>
                <a:off x="-1611313" y="1733551"/>
                <a:ext cx="219075" cy="223838"/>
              </a:xfrm>
              <a:custGeom>
                <a:avLst/>
                <a:gdLst>
                  <a:gd name="T0" fmla="*/ 58 w 58"/>
                  <a:gd name="T1" fmla="*/ 31 h 59"/>
                  <a:gd name="T2" fmla="*/ 26 w 58"/>
                  <a:gd name="T3" fmla="*/ 58 h 59"/>
                  <a:gd name="T4" fmla="*/ 0 w 58"/>
                  <a:gd name="T5" fmla="*/ 30 h 59"/>
                  <a:gd name="T6" fmla="*/ 29 w 58"/>
                  <a:gd name="T7" fmla="*/ 1 h 59"/>
                  <a:gd name="T8" fmla="*/ 58 w 58"/>
                  <a:gd name="T9" fmla="*/ 31 h 59"/>
                </a:gdLst>
                <a:ahLst/>
                <a:cxnLst>
                  <a:cxn ang="0">
                    <a:pos x="T0" y="T1"/>
                  </a:cxn>
                  <a:cxn ang="0">
                    <a:pos x="T2" y="T3"/>
                  </a:cxn>
                  <a:cxn ang="0">
                    <a:pos x="T4" y="T5"/>
                  </a:cxn>
                  <a:cxn ang="0">
                    <a:pos x="T6" y="T7"/>
                  </a:cxn>
                  <a:cxn ang="0">
                    <a:pos x="T8" y="T9"/>
                  </a:cxn>
                </a:cxnLst>
                <a:rect l="0" t="0" r="r" b="b"/>
                <a:pathLst>
                  <a:path w="58" h="59">
                    <a:moveTo>
                      <a:pt x="58" y="31"/>
                    </a:moveTo>
                    <a:cubicBezTo>
                      <a:pt x="55" y="49"/>
                      <a:pt x="43" y="59"/>
                      <a:pt x="26" y="58"/>
                    </a:cubicBezTo>
                    <a:cubicBezTo>
                      <a:pt x="11" y="56"/>
                      <a:pt x="0" y="46"/>
                      <a:pt x="0" y="30"/>
                    </a:cubicBezTo>
                    <a:cubicBezTo>
                      <a:pt x="1" y="12"/>
                      <a:pt x="11" y="0"/>
                      <a:pt x="29" y="1"/>
                    </a:cubicBezTo>
                    <a:cubicBezTo>
                      <a:pt x="47" y="1"/>
                      <a:pt x="56" y="13"/>
                      <a:pt x="58" y="31"/>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
                <a:extLst>
                  <a:ext uri="{FF2B5EF4-FFF2-40B4-BE49-F238E27FC236}">
                    <a16:creationId xmlns:a16="http://schemas.microsoft.com/office/drawing/2014/main" id="{823228B6-ABFB-F861-F0E9-D2616618D05A}"/>
                  </a:ext>
                </a:extLst>
              </p:cNvPr>
              <p:cNvSpPr>
                <a:spLocks/>
              </p:cNvSpPr>
              <p:nvPr/>
            </p:nvSpPr>
            <p:spPr bwMode="auto">
              <a:xfrm>
                <a:off x="-3671888" y="2193926"/>
                <a:ext cx="219075" cy="219075"/>
              </a:xfrm>
              <a:custGeom>
                <a:avLst/>
                <a:gdLst>
                  <a:gd name="T0" fmla="*/ 58 w 58"/>
                  <a:gd name="T1" fmla="*/ 28 h 58"/>
                  <a:gd name="T2" fmla="*/ 27 w 58"/>
                  <a:gd name="T3" fmla="*/ 57 h 58"/>
                  <a:gd name="T4" fmla="*/ 0 w 58"/>
                  <a:gd name="T5" fmla="*/ 30 h 58"/>
                  <a:gd name="T6" fmla="*/ 28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5" y="47"/>
                      <a:pt x="45" y="58"/>
                      <a:pt x="27" y="57"/>
                    </a:cubicBezTo>
                    <a:cubicBezTo>
                      <a:pt x="11" y="56"/>
                      <a:pt x="1" y="46"/>
                      <a:pt x="0" y="30"/>
                    </a:cubicBezTo>
                    <a:cubicBezTo>
                      <a:pt x="0" y="13"/>
                      <a:pt x="11" y="1"/>
                      <a:pt x="28" y="0"/>
                    </a:cubicBezTo>
                    <a:cubicBezTo>
                      <a:pt x="46" y="0"/>
                      <a:pt x="55"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DB772BB0-E03E-EF99-9488-A89D7FDDD556}"/>
                  </a:ext>
                </a:extLst>
              </p:cNvPr>
              <p:cNvSpPr>
                <a:spLocks/>
              </p:cNvSpPr>
              <p:nvPr/>
            </p:nvSpPr>
            <p:spPr bwMode="auto">
              <a:xfrm>
                <a:off x="-1781175" y="4968876"/>
                <a:ext cx="219075" cy="223838"/>
              </a:xfrm>
              <a:custGeom>
                <a:avLst/>
                <a:gdLst>
                  <a:gd name="T0" fmla="*/ 58 w 58"/>
                  <a:gd name="T1" fmla="*/ 30 h 59"/>
                  <a:gd name="T2" fmla="*/ 29 w 58"/>
                  <a:gd name="T3" fmla="*/ 59 h 59"/>
                  <a:gd name="T4" fmla="*/ 2 w 58"/>
                  <a:gd name="T5" fmla="*/ 33 h 59"/>
                  <a:gd name="T6" fmla="*/ 28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7" y="48"/>
                      <a:pt x="47" y="59"/>
                      <a:pt x="29" y="59"/>
                    </a:cubicBezTo>
                    <a:cubicBezTo>
                      <a:pt x="14" y="59"/>
                      <a:pt x="3" y="49"/>
                      <a:pt x="2" y="33"/>
                    </a:cubicBezTo>
                    <a:cubicBezTo>
                      <a:pt x="0" y="15"/>
                      <a:pt x="10" y="3"/>
                      <a:pt x="28" y="2"/>
                    </a:cubicBezTo>
                    <a:cubicBezTo>
                      <a:pt x="47" y="0"/>
                      <a:pt x="56"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1">
                <a:extLst>
                  <a:ext uri="{FF2B5EF4-FFF2-40B4-BE49-F238E27FC236}">
                    <a16:creationId xmlns:a16="http://schemas.microsoft.com/office/drawing/2014/main" id="{A0AB947E-5C2B-179D-C0DA-461C7D0E6C2A}"/>
                  </a:ext>
                </a:extLst>
              </p:cNvPr>
              <p:cNvSpPr>
                <a:spLocks/>
              </p:cNvSpPr>
              <p:nvPr/>
            </p:nvSpPr>
            <p:spPr bwMode="auto">
              <a:xfrm>
                <a:off x="-3076575" y="1741488"/>
                <a:ext cx="219075" cy="222250"/>
              </a:xfrm>
              <a:custGeom>
                <a:avLst/>
                <a:gdLst>
                  <a:gd name="T0" fmla="*/ 30 w 58"/>
                  <a:gd name="T1" fmla="*/ 0 h 59"/>
                  <a:gd name="T2" fmla="*/ 57 w 58"/>
                  <a:gd name="T3" fmla="*/ 31 h 59"/>
                  <a:gd name="T4" fmla="*/ 26 w 58"/>
                  <a:gd name="T5" fmla="*/ 57 h 59"/>
                  <a:gd name="T6" fmla="*/ 1 w 58"/>
                  <a:gd name="T7" fmla="*/ 29 h 59"/>
                  <a:gd name="T8" fmla="*/ 30 w 58"/>
                  <a:gd name="T9" fmla="*/ 0 h 59"/>
                </a:gdLst>
                <a:ahLst/>
                <a:cxnLst>
                  <a:cxn ang="0">
                    <a:pos x="T0" y="T1"/>
                  </a:cxn>
                  <a:cxn ang="0">
                    <a:pos x="T2" y="T3"/>
                  </a:cxn>
                  <a:cxn ang="0">
                    <a:pos x="T4" y="T5"/>
                  </a:cxn>
                  <a:cxn ang="0">
                    <a:pos x="T6" y="T7"/>
                  </a:cxn>
                  <a:cxn ang="0">
                    <a:pos x="T8" y="T9"/>
                  </a:cxn>
                </a:cxnLst>
                <a:rect l="0" t="0" r="r" b="b"/>
                <a:pathLst>
                  <a:path w="58" h="59">
                    <a:moveTo>
                      <a:pt x="30" y="0"/>
                    </a:moveTo>
                    <a:cubicBezTo>
                      <a:pt x="47" y="2"/>
                      <a:pt x="58" y="13"/>
                      <a:pt x="57" y="31"/>
                    </a:cubicBezTo>
                    <a:cubicBezTo>
                      <a:pt x="55" y="48"/>
                      <a:pt x="44" y="59"/>
                      <a:pt x="26" y="57"/>
                    </a:cubicBezTo>
                    <a:cubicBezTo>
                      <a:pt x="10" y="55"/>
                      <a:pt x="0" y="45"/>
                      <a:pt x="1" y="29"/>
                    </a:cubicBezTo>
                    <a:cubicBezTo>
                      <a:pt x="1" y="10"/>
                      <a:pt x="12" y="1"/>
                      <a:pt x="30"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a:extLst>
                  <a:ext uri="{FF2B5EF4-FFF2-40B4-BE49-F238E27FC236}">
                    <a16:creationId xmlns:a16="http://schemas.microsoft.com/office/drawing/2014/main" id="{25A20DBF-B421-8B37-B1AA-ABF5AE029BB3}"/>
                  </a:ext>
                </a:extLst>
              </p:cNvPr>
              <p:cNvSpPr>
                <a:spLocks/>
              </p:cNvSpPr>
              <p:nvPr/>
            </p:nvSpPr>
            <p:spPr bwMode="auto">
              <a:xfrm>
                <a:off x="-1970088" y="1617663"/>
                <a:ext cx="214312" cy="217488"/>
              </a:xfrm>
              <a:custGeom>
                <a:avLst/>
                <a:gdLst>
                  <a:gd name="T0" fmla="*/ 57 w 57"/>
                  <a:gd name="T1" fmla="*/ 30 h 58"/>
                  <a:gd name="T2" fmla="*/ 26 w 57"/>
                  <a:gd name="T3" fmla="*/ 57 h 58"/>
                  <a:gd name="T4" fmla="*/ 0 w 57"/>
                  <a:gd name="T5" fmla="*/ 29 h 58"/>
                  <a:gd name="T6" fmla="*/ 29 w 57"/>
                  <a:gd name="T7" fmla="*/ 0 h 58"/>
                  <a:gd name="T8" fmla="*/ 57 w 57"/>
                  <a:gd name="T9" fmla="*/ 30 h 58"/>
                </a:gdLst>
                <a:ahLst/>
                <a:cxnLst>
                  <a:cxn ang="0">
                    <a:pos x="T0" y="T1"/>
                  </a:cxn>
                  <a:cxn ang="0">
                    <a:pos x="T2" y="T3"/>
                  </a:cxn>
                  <a:cxn ang="0">
                    <a:pos x="T4" y="T5"/>
                  </a:cxn>
                  <a:cxn ang="0">
                    <a:pos x="T6" y="T7"/>
                  </a:cxn>
                  <a:cxn ang="0">
                    <a:pos x="T8" y="T9"/>
                  </a:cxn>
                </a:cxnLst>
                <a:rect l="0" t="0" r="r" b="b"/>
                <a:pathLst>
                  <a:path w="57" h="58">
                    <a:moveTo>
                      <a:pt x="57" y="30"/>
                    </a:moveTo>
                    <a:cubicBezTo>
                      <a:pt x="55" y="49"/>
                      <a:pt x="44" y="58"/>
                      <a:pt x="26" y="57"/>
                    </a:cubicBezTo>
                    <a:cubicBezTo>
                      <a:pt x="10" y="55"/>
                      <a:pt x="0" y="45"/>
                      <a:pt x="0" y="29"/>
                    </a:cubicBezTo>
                    <a:cubicBezTo>
                      <a:pt x="0" y="11"/>
                      <a:pt x="12" y="0"/>
                      <a:pt x="29" y="0"/>
                    </a:cubicBezTo>
                    <a:cubicBezTo>
                      <a:pt x="47" y="0"/>
                      <a:pt x="56" y="12"/>
                      <a:pt x="57"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3">
                <a:extLst>
                  <a:ext uri="{FF2B5EF4-FFF2-40B4-BE49-F238E27FC236}">
                    <a16:creationId xmlns:a16="http://schemas.microsoft.com/office/drawing/2014/main" id="{C6EEA0D9-B463-CC2F-1669-0EE7559D71FA}"/>
                  </a:ext>
                </a:extLst>
              </p:cNvPr>
              <p:cNvSpPr>
                <a:spLocks/>
              </p:cNvSpPr>
              <p:nvPr/>
            </p:nvSpPr>
            <p:spPr bwMode="auto">
              <a:xfrm>
                <a:off x="-2347913" y="1579563"/>
                <a:ext cx="219075" cy="214313"/>
              </a:xfrm>
              <a:custGeom>
                <a:avLst/>
                <a:gdLst>
                  <a:gd name="T0" fmla="*/ 28 w 58"/>
                  <a:gd name="T1" fmla="*/ 57 h 57"/>
                  <a:gd name="T2" fmla="*/ 1 w 58"/>
                  <a:gd name="T3" fmla="*/ 27 h 57"/>
                  <a:gd name="T4" fmla="*/ 28 w 58"/>
                  <a:gd name="T5" fmla="*/ 0 h 57"/>
                  <a:gd name="T6" fmla="*/ 58 w 58"/>
                  <a:gd name="T7" fmla="*/ 28 h 57"/>
                  <a:gd name="T8" fmla="*/ 28 w 58"/>
                  <a:gd name="T9" fmla="*/ 57 h 57"/>
                </a:gdLst>
                <a:ahLst/>
                <a:cxnLst>
                  <a:cxn ang="0">
                    <a:pos x="T0" y="T1"/>
                  </a:cxn>
                  <a:cxn ang="0">
                    <a:pos x="T2" y="T3"/>
                  </a:cxn>
                  <a:cxn ang="0">
                    <a:pos x="T4" y="T5"/>
                  </a:cxn>
                  <a:cxn ang="0">
                    <a:pos x="T6" y="T7"/>
                  </a:cxn>
                  <a:cxn ang="0">
                    <a:pos x="T8" y="T9"/>
                  </a:cxn>
                </a:cxnLst>
                <a:rect l="0" t="0" r="r" b="b"/>
                <a:pathLst>
                  <a:path w="58" h="57">
                    <a:moveTo>
                      <a:pt x="28" y="57"/>
                    </a:moveTo>
                    <a:cubicBezTo>
                      <a:pt x="10" y="55"/>
                      <a:pt x="0" y="44"/>
                      <a:pt x="1" y="27"/>
                    </a:cubicBezTo>
                    <a:cubicBezTo>
                      <a:pt x="1" y="10"/>
                      <a:pt x="12" y="1"/>
                      <a:pt x="28" y="0"/>
                    </a:cubicBezTo>
                    <a:cubicBezTo>
                      <a:pt x="45" y="0"/>
                      <a:pt x="58" y="10"/>
                      <a:pt x="58" y="28"/>
                    </a:cubicBezTo>
                    <a:cubicBezTo>
                      <a:pt x="57" y="46"/>
                      <a:pt x="46" y="56"/>
                      <a:pt x="28" y="5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4">
                <a:extLst>
                  <a:ext uri="{FF2B5EF4-FFF2-40B4-BE49-F238E27FC236}">
                    <a16:creationId xmlns:a16="http://schemas.microsoft.com/office/drawing/2014/main" id="{4185678B-58B2-67DE-0361-B21B548A41E5}"/>
                  </a:ext>
                </a:extLst>
              </p:cNvPr>
              <p:cNvSpPr>
                <a:spLocks/>
              </p:cNvSpPr>
              <p:nvPr/>
            </p:nvSpPr>
            <p:spPr bwMode="auto">
              <a:xfrm>
                <a:off x="-3400425" y="1930401"/>
                <a:ext cx="219075" cy="222250"/>
              </a:xfrm>
              <a:custGeom>
                <a:avLst/>
                <a:gdLst>
                  <a:gd name="T0" fmla="*/ 58 w 58"/>
                  <a:gd name="T1" fmla="*/ 30 h 59"/>
                  <a:gd name="T2" fmla="*/ 29 w 58"/>
                  <a:gd name="T3" fmla="*/ 58 h 59"/>
                  <a:gd name="T4" fmla="*/ 1 w 58"/>
                  <a:gd name="T5" fmla="*/ 33 h 59"/>
                  <a:gd name="T6" fmla="*/ 27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6" y="48"/>
                      <a:pt x="47" y="58"/>
                      <a:pt x="29" y="58"/>
                    </a:cubicBezTo>
                    <a:cubicBezTo>
                      <a:pt x="12" y="59"/>
                      <a:pt x="2" y="49"/>
                      <a:pt x="1" y="33"/>
                    </a:cubicBezTo>
                    <a:cubicBezTo>
                      <a:pt x="0" y="15"/>
                      <a:pt x="9" y="3"/>
                      <a:pt x="27" y="2"/>
                    </a:cubicBezTo>
                    <a:cubicBezTo>
                      <a:pt x="45" y="0"/>
                      <a:pt x="55"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5">
                <a:extLst>
                  <a:ext uri="{FF2B5EF4-FFF2-40B4-BE49-F238E27FC236}">
                    <a16:creationId xmlns:a16="http://schemas.microsoft.com/office/drawing/2014/main" id="{3396EFC9-E0A3-B631-E9DE-F4A3D3177376}"/>
                  </a:ext>
                </a:extLst>
              </p:cNvPr>
              <p:cNvSpPr>
                <a:spLocks/>
              </p:cNvSpPr>
              <p:nvPr/>
            </p:nvSpPr>
            <p:spPr bwMode="auto">
              <a:xfrm>
                <a:off x="-1438275" y="4814888"/>
                <a:ext cx="222250" cy="219075"/>
              </a:xfrm>
              <a:custGeom>
                <a:avLst/>
                <a:gdLst>
                  <a:gd name="T0" fmla="*/ 59 w 59"/>
                  <a:gd name="T1" fmla="*/ 27 h 58"/>
                  <a:gd name="T2" fmla="*/ 28 w 59"/>
                  <a:gd name="T3" fmla="*/ 57 h 58"/>
                  <a:gd name="T4" fmla="*/ 1 w 59"/>
                  <a:gd name="T5" fmla="*/ 27 h 58"/>
                  <a:gd name="T6" fmla="*/ 29 w 59"/>
                  <a:gd name="T7" fmla="*/ 1 h 58"/>
                  <a:gd name="T8" fmla="*/ 59 w 59"/>
                  <a:gd name="T9" fmla="*/ 27 h 58"/>
                </a:gdLst>
                <a:ahLst/>
                <a:cxnLst>
                  <a:cxn ang="0">
                    <a:pos x="T0" y="T1"/>
                  </a:cxn>
                  <a:cxn ang="0">
                    <a:pos x="T2" y="T3"/>
                  </a:cxn>
                  <a:cxn ang="0">
                    <a:pos x="T4" y="T5"/>
                  </a:cxn>
                  <a:cxn ang="0">
                    <a:pos x="T6" y="T7"/>
                  </a:cxn>
                  <a:cxn ang="0">
                    <a:pos x="T8" y="T9"/>
                  </a:cxn>
                </a:cxnLst>
                <a:rect l="0" t="0" r="r" b="b"/>
                <a:pathLst>
                  <a:path w="59" h="58">
                    <a:moveTo>
                      <a:pt x="59" y="27"/>
                    </a:moveTo>
                    <a:cubicBezTo>
                      <a:pt x="55" y="47"/>
                      <a:pt x="46" y="58"/>
                      <a:pt x="28" y="57"/>
                    </a:cubicBezTo>
                    <a:cubicBezTo>
                      <a:pt x="9" y="57"/>
                      <a:pt x="0" y="45"/>
                      <a:pt x="1" y="27"/>
                    </a:cubicBezTo>
                    <a:cubicBezTo>
                      <a:pt x="2" y="10"/>
                      <a:pt x="14" y="1"/>
                      <a:pt x="29" y="1"/>
                    </a:cubicBezTo>
                    <a:cubicBezTo>
                      <a:pt x="46" y="0"/>
                      <a:pt x="56" y="12"/>
                      <a:pt x="59" y="2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F94C020E-DB4C-638E-2B1B-4AAB3CE3CADF}"/>
                  </a:ext>
                </a:extLst>
              </p:cNvPr>
              <p:cNvSpPr>
                <a:spLocks/>
              </p:cNvSpPr>
              <p:nvPr/>
            </p:nvSpPr>
            <p:spPr bwMode="auto">
              <a:xfrm>
                <a:off x="-3887788" y="2508251"/>
                <a:ext cx="223837" cy="222250"/>
              </a:xfrm>
              <a:custGeom>
                <a:avLst/>
                <a:gdLst>
                  <a:gd name="T0" fmla="*/ 59 w 59"/>
                  <a:gd name="T1" fmla="*/ 30 h 59"/>
                  <a:gd name="T2" fmla="*/ 27 w 59"/>
                  <a:gd name="T3" fmla="*/ 57 h 59"/>
                  <a:gd name="T4" fmla="*/ 2 w 59"/>
                  <a:gd name="T5" fmla="*/ 25 h 59"/>
                  <a:gd name="T6" fmla="*/ 31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8"/>
                      <a:pt x="45" y="59"/>
                      <a:pt x="27" y="57"/>
                    </a:cubicBezTo>
                    <a:cubicBezTo>
                      <a:pt x="9" y="56"/>
                      <a:pt x="0" y="43"/>
                      <a:pt x="2" y="25"/>
                    </a:cubicBezTo>
                    <a:cubicBezTo>
                      <a:pt x="4" y="10"/>
                      <a:pt x="15" y="0"/>
                      <a:pt x="31" y="1"/>
                    </a:cubicBezTo>
                    <a:cubicBezTo>
                      <a:pt x="49" y="2"/>
                      <a:pt x="58"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7">
                <a:extLst>
                  <a:ext uri="{FF2B5EF4-FFF2-40B4-BE49-F238E27FC236}">
                    <a16:creationId xmlns:a16="http://schemas.microsoft.com/office/drawing/2014/main" id="{491A7E61-3B48-8206-7722-F7024C638EE5}"/>
                  </a:ext>
                </a:extLst>
              </p:cNvPr>
              <p:cNvSpPr>
                <a:spLocks/>
              </p:cNvSpPr>
              <p:nvPr/>
            </p:nvSpPr>
            <p:spPr bwMode="auto">
              <a:xfrm>
                <a:off x="-1139825" y="4587876"/>
                <a:ext cx="222250" cy="219075"/>
              </a:xfrm>
              <a:custGeom>
                <a:avLst/>
                <a:gdLst>
                  <a:gd name="T0" fmla="*/ 27 w 59"/>
                  <a:gd name="T1" fmla="*/ 0 h 58"/>
                  <a:gd name="T2" fmla="*/ 58 w 59"/>
                  <a:gd name="T3" fmla="*/ 27 h 58"/>
                  <a:gd name="T4" fmla="*/ 30 w 59"/>
                  <a:gd name="T5" fmla="*/ 57 h 58"/>
                  <a:gd name="T6" fmla="*/ 2 w 59"/>
                  <a:gd name="T7" fmla="*/ 32 h 58"/>
                  <a:gd name="T8" fmla="*/ 27 w 59"/>
                  <a:gd name="T9" fmla="*/ 0 h 58"/>
                </a:gdLst>
                <a:ahLst/>
                <a:cxnLst>
                  <a:cxn ang="0">
                    <a:pos x="T0" y="T1"/>
                  </a:cxn>
                  <a:cxn ang="0">
                    <a:pos x="T2" y="T3"/>
                  </a:cxn>
                  <a:cxn ang="0">
                    <a:pos x="T4" y="T5"/>
                  </a:cxn>
                  <a:cxn ang="0">
                    <a:pos x="T6" y="T7"/>
                  </a:cxn>
                  <a:cxn ang="0">
                    <a:pos x="T8" y="T9"/>
                  </a:cxn>
                </a:cxnLst>
                <a:rect l="0" t="0" r="r" b="b"/>
                <a:pathLst>
                  <a:path w="59" h="58">
                    <a:moveTo>
                      <a:pt x="27" y="0"/>
                    </a:moveTo>
                    <a:cubicBezTo>
                      <a:pt x="45" y="1"/>
                      <a:pt x="57" y="9"/>
                      <a:pt x="58" y="27"/>
                    </a:cubicBezTo>
                    <a:cubicBezTo>
                      <a:pt x="59" y="45"/>
                      <a:pt x="48" y="56"/>
                      <a:pt x="30" y="57"/>
                    </a:cubicBezTo>
                    <a:cubicBezTo>
                      <a:pt x="13" y="58"/>
                      <a:pt x="4" y="47"/>
                      <a:pt x="2" y="32"/>
                    </a:cubicBezTo>
                    <a:cubicBezTo>
                      <a:pt x="0" y="14"/>
                      <a:pt x="9" y="3"/>
                      <a:pt x="27"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8">
                <a:extLst>
                  <a:ext uri="{FF2B5EF4-FFF2-40B4-BE49-F238E27FC236}">
                    <a16:creationId xmlns:a16="http://schemas.microsoft.com/office/drawing/2014/main" id="{0A574766-8916-181E-9B81-389041DECC4C}"/>
                  </a:ext>
                </a:extLst>
              </p:cNvPr>
              <p:cNvSpPr>
                <a:spLocks/>
              </p:cNvSpPr>
              <p:nvPr/>
            </p:nvSpPr>
            <p:spPr bwMode="auto">
              <a:xfrm>
                <a:off x="-895350" y="4297363"/>
                <a:ext cx="219075" cy="222250"/>
              </a:xfrm>
              <a:custGeom>
                <a:avLst/>
                <a:gdLst>
                  <a:gd name="T0" fmla="*/ 58 w 58"/>
                  <a:gd name="T1" fmla="*/ 30 h 59"/>
                  <a:gd name="T2" fmla="*/ 27 w 58"/>
                  <a:gd name="T3" fmla="*/ 58 h 59"/>
                  <a:gd name="T4" fmla="*/ 2 w 58"/>
                  <a:gd name="T5" fmla="*/ 26 h 59"/>
                  <a:gd name="T6" fmla="*/ 29 w 58"/>
                  <a:gd name="T7" fmla="*/ 1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5" y="47"/>
                      <a:pt x="45" y="59"/>
                      <a:pt x="27" y="58"/>
                    </a:cubicBezTo>
                    <a:cubicBezTo>
                      <a:pt x="9" y="56"/>
                      <a:pt x="0" y="43"/>
                      <a:pt x="2" y="26"/>
                    </a:cubicBezTo>
                    <a:cubicBezTo>
                      <a:pt x="3" y="10"/>
                      <a:pt x="13" y="0"/>
                      <a:pt x="29" y="1"/>
                    </a:cubicBezTo>
                    <a:cubicBezTo>
                      <a:pt x="48" y="2"/>
                      <a:pt x="57" y="13"/>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9">
                <a:extLst>
                  <a:ext uri="{FF2B5EF4-FFF2-40B4-BE49-F238E27FC236}">
                    <a16:creationId xmlns:a16="http://schemas.microsoft.com/office/drawing/2014/main" id="{F24AF4F9-5E31-512E-B657-1E96F2F91663}"/>
                  </a:ext>
                </a:extLst>
              </p:cNvPr>
              <p:cNvSpPr>
                <a:spLocks/>
              </p:cNvSpPr>
              <p:nvPr/>
            </p:nvSpPr>
            <p:spPr bwMode="auto">
              <a:xfrm>
                <a:off x="-720725" y="3960813"/>
                <a:ext cx="222250" cy="223838"/>
              </a:xfrm>
              <a:custGeom>
                <a:avLst/>
                <a:gdLst>
                  <a:gd name="T0" fmla="*/ 59 w 59"/>
                  <a:gd name="T1" fmla="*/ 30 h 59"/>
                  <a:gd name="T2" fmla="*/ 29 w 59"/>
                  <a:gd name="T3" fmla="*/ 58 h 59"/>
                  <a:gd name="T4" fmla="*/ 1 w 59"/>
                  <a:gd name="T5" fmla="*/ 32 h 59"/>
                  <a:gd name="T6" fmla="*/ 29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6" y="47"/>
                      <a:pt x="48" y="59"/>
                      <a:pt x="29" y="58"/>
                    </a:cubicBezTo>
                    <a:cubicBezTo>
                      <a:pt x="13" y="58"/>
                      <a:pt x="2" y="48"/>
                      <a:pt x="1" y="32"/>
                    </a:cubicBezTo>
                    <a:cubicBezTo>
                      <a:pt x="0" y="14"/>
                      <a:pt x="10" y="3"/>
                      <a:pt x="29" y="1"/>
                    </a:cubicBezTo>
                    <a:cubicBezTo>
                      <a:pt x="48" y="0"/>
                      <a:pt x="55"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0">
                <a:extLst>
                  <a:ext uri="{FF2B5EF4-FFF2-40B4-BE49-F238E27FC236}">
                    <a16:creationId xmlns:a16="http://schemas.microsoft.com/office/drawing/2014/main" id="{C7DE5AE4-E22E-6182-8AC7-1003A40A0B05}"/>
                  </a:ext>
                </a:extLst>
              </p:cNvPr>
              <p:cNvSpPr>
                <a:spLocks/>
              </p:cNvSpPr>
              <p:nvPr/>
            </p:nvSpPr>
            <p:spPr bwMode="auto">
              <a:xfrm>
                <a:off x="-808038" y="2492376"/>
                <a:ext cx="222250" cy="234950"/>
              </a:xfrm>
              <a:custGeom>
                <a:avLst/>
                <a:gdLst>
                  <a:gd name="T0" fmla="*/ 58 w 59"/>
                  <a:gd name="T1" fmla="*/ 35 h 62"/>
                  <a:gd name="T2" fmla="*/ 25 w 59"/>
                  <a:gd name="T3" fmla="*/ 58 h 62"/>
                  <a:gd name="T4" fmla="*/ 2 w 59"/>
                  <a:gd name="T5" fmla="*/ 28 h 62"/>
                  <a:gd name="T6" fmla="*/ 33 w 59"/>
                  <a:gd name="T7" fmla="*/ 2 h 62"/>
                  <a:gd name="T8" fmla="*/ 58 w 59"/>
                  <a:gd name="T9" fmla="*/ 35 h 62"/>
                </a:gdLst>
                <a:ahLst/>
                <a:cxnLst>
                  <a:cxn ang="0">
                    <a:pos x="T0" y="T1"/>
                  </a:cxn>
                  <a:cxn ang="0">
                    <a:pos x="T2" y="T3"/>
                  </a:cxn>
                  <a:cxn ang="0">
                    <a:pos x="T4" y="T5"/>
                  </a:cxn>
                  <a:cxn ang="0">
                    <a:pos x="T6" y="T7"/>
                  </a:cxn>
                  <a:cxn ang="0">
                    <a:pos x="T8" y="T9"/>
                  </a:cxn>
                </a:cxnLst>
                <a:rect l="0" t="0" r="r" b="b"/>
                <a:pathLst>
                  <a:path w="59" h="62">
                    <a:moveTo>
                      <a:pt x="58" y="35"/>
                    </a:moveTo>
                    <a:cubicBezTo>
                      <a:pt x="54" y="51"/>
                      <a:pt x="44" y="62"/>
                      <a:pt x="25" y="58"/>
                    </a:cubicBezTo>
                    <a:cubicBezTo>
                      <a:pt x="10" y="55"/>
                      <a:pt x="0" y="44"/>
                      <a:pt x="2" y="28"/>
                    </a:cubicBezTo>
                    <a:cubicBezTo>
                      <a:pt x="4" y="11"/>
                      <a:pt x="15" y="0"/>
                      <a:pt x="33" y="2"/>
                    </a:cubicBezTo>
                    <a:cubicBezTo>
                      <a:pt x="51" y="4"/>
                      <a:pt x="59" y="16"/>
                      <a:pt x="58" y="35"/>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1">
                <a:extLst>
                  <a:ext uri="{FF2B5EF4-FFF2-40B4-BE49-F238E27FC236}">
                    <a16:creationId xmlns:a16="http://schemas.microsoft.com/office/drawing/2014/main" id="{91341710-F7F6-E539-8CA1-D3CD62D6BF02}"/>
                  </a:ext>
                </a:extLst>
              </p:cNvPr>
              <p:cNvSpPr>
                <a:spLocks/>
              </p:cNvSpPr>
              <p:nvPr/>
            </p:nvSpPr>
            <p:spPr bwMode="auto">
              <a:xfrm>
                <a:off x="-1016000" y="2182813"/>
                <a:ext cx="215900" cy="219075"/>
              </a:xfrm>
              <a:custGeom>
                <a:avLst/>
                <a:gdLst>
                  <a:gd name="T0" fmla="*/ 29 w 57"/>
                  <a:gd name="T1" fmla="*/ 58 h 58"/>
                  <a:gd name="T2" fmla="*/ 1 w 57"/>
                  <a:gd name="T3" fmla="*/ 28 h 58"/>
                  <a:gd name="T4" fmla="*/ 32 w 57"/>
                  <a:gd name="T5" fmla="*/ 1 h 58"/>
                  <a:gd name="T6" fmla="*/ 57 w 57"/>
                  <a:gd name="T7" fmla="*/ 29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cubicBezTo>
                      <a:pt x="10" y="56"/>
                      <a:pt x="0" y="45"/>
                      <a:pt x="1" y="28"/>
                    </a:cubicBezTo>
                    <a:cubicBezTo>
                      <a:pt x="2" y="11"/>
                      <a:pt x="14" y="0"/>
                      <a:pt x="32" y="1"/>
                    </a:cubicBezTo>
                    <a:cubicBezTo>
                      <a:pt x="48" y="3"/>
                      <a:pt x="57" y="14"/>
                      <a:pt x="57" y="29"/>
                    </a:cubicBezTo>
                    <a:cubicBezTo>
                      <a:pt x="57" y="47"/>
                      <a:pt x="47" y="57"/>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
                <a:extLst>
                  <a:ext uri="{FF2B5EF4-FFF2-40B4-BE49-F238E27FC236}">
                    <a16:creationId xmlns:a16="http://schemas.microsoft.com/office/drawing/2014/main" id="{E2299B7D-12A3-EA91-B80D-A3D7D530D8FF}"/>
                  </a:ext>
                </a:extLst>
              </p:cNvPr>
              <p:cNvSpPr>
                <a:spLocks/>
              </p:cNvSpPr>
              <p:nvPr/>
            </p:nvSpPr>
            <p:spPr bwMode="auto">
              <a:xfrm>
                <a:off x="-4083050" y="3232151"/>
                <a:ext cx="219075" cy="219075"/>
              </a:xfrm>
              <a:custGeom>
                <a:avLst/>
                <a:gdLst>
                  <a:gd name="T0" fmla="*/ 29 w 58"/>
                  <a:gd name="T1" fmla="*/ 58 h 58"/>
                  <a:gd name="T2" fmla="*/ 1 w 58"/>
                  <a:gd name="T3" fmla="*/ 28 h 58"/>
                  <a:gd name="T4" fmla="*/ 27 w 58"/>
                  <a:gd name="T5" fmla="*/ 1 h 58"/>
                  <a:gd name="T6" fmla="*/ 58 w 58"/>
                  <a:gd name="T7" fmla="*/ 28 h 58"/>
                  <a:gd name="T8" fmla="*/ 29 w 58"/>
                  <a:gd name="T9" fmla="*/ 58 h 58"/>
                </a:gdLst>
                <a:ahLst/>
                <a:cxnLst>
                  <a:cxn ang="0">
                    <a:pos x="T0" y="T1"/>
                  </a:cxn>
                  <a:cxn ang="0">
                    <a:pos x="T2" y="T3"/>
                  </a:cxn>
                  <a:cxn ang="0">
                    <a:pos x="T4" y="T5"/>
                  </a:cxn>
                  <a:cxn ang="0">
                    <a:pos x="T6" y="T7"/>
                  </a:cxn>
                  <a:cxn ang="0">
                    <a:pos x="T8" y="T9"/>
                  </a:cxn>
                </a:cxnLst>
                <a:rect l="0" t="0" r="r" b="b"/>
                <a:pathLst>
                  <a:path w="58" h="58">
                    <a:moveTo>
                      <a:pt x="29" y="58"/>
                    </a:moveTo>
                    <a:cubicBezTo>
                      <a:pt x="12" y="56"/>
                      <a:pt x="0" y="46"/>
                      <a:pt x="1" y="28"/>
                    </a:cubicBezTo>
                    <a:cubicBezTo>
                      <a:pt x="1" y="13"/>
                      <a:pt x="11" y="2"/>
                      <a:pt x="27" y="1"/>
                    </a:cubicBezTo>
                    <a:cubicBezTo>
                      <a:pt x="45" y="0"/>
                      <a:pt x="57" y="10"/>
                      <a:pt x="58" y="28"/>
                    </a:cubicBezTo>
                    <a:cubicBezTo>
                      <a:pt x="58" y="46"/>
                      <a:pt x="47" y="55"/>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3">
                <a:extLst>
                  <a:ext uri="{FF2B5EF4-FFF2-40B4-BE49-F238E27FC236}">
                    <a16:creationId xmlns:a16="http://schemas.microsoft.com/office/drawing/2014/main" id="{4D8E9B41-5B6F-1DE4-1AC5-0763F94F581F}"/>
                  </a:ext>
                </a:extLst>
              </p:cNvPr>
              <p:cNvSpPr>
                <a:spLocks/>
              </p:cNvSpPr>
              <p:nvPr/>
            </p:nvSpPr>
            <p:spPr bwMode="auto">
              <a:xfrm>
                <a:off x="-2528888" y="5059363"/>
                <a:ext cx="222250" cy="223838"/>
              </a:xfrm>
              <a:custGeom>
                <a:avLst/>
                <a:gdLst>
                  <a:gd name="T0" fmla="*/ 59 w 59"/>
                  <a:gd name="T1" fmla="*/ 30 h 59"/>
                  <a:gd name="T2" fmla="*/ 27 w 59"/>
                  <a:gd name="T3" fmla="*/ 57 h 59"/>
                  <a:gd name="T4" fmla="*/ 2 w 59"/>
                  <a:gd name="T5" fmla="*/ 25 h 59"/>
                  <a:gd name="T6" fmla="*/ 30 w 59"/>
                  <a:gd name="T7" fmla="*/ 0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7"/>
                      <a:pt x="46" y="59"/>
                      <a:pt x="27" y="57"/>
                    </a:cubicBezTo>
                    <a:cubicBezTo>
                      <a:pt x="9" y="55"/>
                      <a:pt x="0" y="43"/>
                      <a:pt x="2" y="25"/>
                    </a:cubicBezTo>
                    <a:cubicBezTo>
                      <a:pt x="3" y="9"/>
                      <a:pt x="15" y="0"/>
                      <a:pt x="30" y="0"/>
                    </a:cubicBezTo>
                    <a:cubicBezTo>
                      <a:pt x="48" y="1"/>
                      <a:pt x="58" y="12"/>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53CA7204-28E6-9692-9EE8-7CE864EE3208}"/>
                  </a:ext>
                </a:extLst>
              </p:cNvPr>
              <p:cNvSpPr>
                <a:spLocks/>
              </p:cNvSpPr>
              <p:nvPr/>
            </p:nvSpPr>
            <p:spPr bwMode="auto">
              <a:xfrm>
                <a:off x="-4057650" y="3606801"/>
                <a:ext cx="215900" cy="219075"/>
              </a:xfrm>
              <a:custGeom>
                <a:avLst/>
                <a:gdLst>
                  <a:gd name="T0" fmla="*/ 57 w 57"/>
                  <a:gd name="T1" fmla="*/ 28 h 58"/>
                  <a:gd name="T2" fmla="*/ 29 w 57"/>
                  <a:gd name="T3" fmla="*/ 58 h 58"/>
                  <a:gd name="T4" fmla="*/ 0 w 57"/>
                  <a:gd name="T5" fmla="*/ 29 h 58"/>
                  <a:gd name="T6" fmla="*/ 25 w 57"/>
                  <a:gd name="T7" fmla="*/ 1 h 58"/>
                  <a:gd name="T8" fmla="*/ 57 w 57"/>
                  <a:gd name="T9" fmla="*/ 28 h 58"/>
                </a:gdLst>
                <a:ahLst/>
                <a:cxnLst>
                  <a:cxn ang="0">
                    <a:pos x="T0" y="T1"/>
                  </a:cxn>
                  <a:cxn ang="0">
                    <a:pos x="T2" y="T3"/>
                  </a:cxn>
                  <a:cxn ang="0">
                    <a:pos x="T4" y="T5"/>
                  </a:cxn>
                  <a:cxn ang="0">
                    <a:pos x="T6" y="T7"/>
                  </a:cxn>
                  <a:cxn ang="0">
                    <a:pos x="T8" y="T9"/>
                  </a:cxn>
                </a:cxnLst>
                <a:rect l="0" t="0" r="r" b="b"/>
                <a:pathLst>
                  <a:path w="57" h="58">
                    <a:moveTo>
                      <a:pt x="57" y="28"/>
                    </a:moveTo>
                    <a:cubicBezTo>
                      <a:pt x="55" y="45"/>
                      <a:pt x="47" y="58"/>
                      <a:pt x="29" y="58"/>
                    </a:cubicBezTo>
                    <a:cubicBezTo>
                      <a:pt x="10" y="58"/>
                      <a:pt x="0" y="47"/>
                      <a:pt x="0" y="29"/>
                    </a:cubicBezTo>
                    <a:cubicBezTo>
                      <a:pt x="0" y="13"/>
                      <a:pt x="10" y="3"/>
                      <a:pt x="25" y="1"/>
                    </a:cubicBezTo>
                    <a:cubicBezTo>
                      <a:pt x="43" y="0"/>
                      <a:pt x="53" y="11"/>
                      <a:pt x="57"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5">
                <a:extLst>
                  <a:ext uri="{FF2B5EF4-FFF2-40B4-BE49-F238E27FC236}">
                    <a16:creationId xmlns:a16="http://schemas.microsoft.com/office/drawing/2014/main" id="{25F9180A-B1AF-C7BB-7D61-28B84C486689}"/>
                  </a:ext>
                </a:extLst>
              </p:cNvPr>
              <p:cNvSpPr>
                <a:spLocks/>
              </p:cNvSpPr>
              <p:nvPr/>
            </p:nvSpPr>
            <p:spPr bwMode="auto">
              <a:xfrm>
                <a:off x="-4027488" y="2862263"/>
                <a:ext cx="219075" cy="215900"/>
              </a:xfrm>
              <a:custGeom>
                <a:avLst/>
                <a:gdLst>
                  <a:gd name="T0" fmla="*/ 29 w 58"/>
                  <a:gd name="T1" fmla="*/ 0 h 57"/>
                  <a:gd name="T2" fmla="*/ 58 w 58"/>
                  <a:gd name="T3" fmla="*/ 28 h 57"/>
                  <a:gd name="T4" fmla="*/ 33 w 58"/>
                  <a:gd name="T5" fmla="*/ 56 h 57"/>
                  <a:gd name="T6" fmla="*/ 2 w 58"/>
                  <a:gd name="T7" fmla="*/ 31 h 57"/>
                  <a:gd name="T8" fmla="*/ 29 w 58"/>
                  <a:gd name="T9" fmla="*/ 0 h 57"/>
                </a:gdLst>
                <a:ahLst/>
                <a:cxnLst>
                  <a:cxn ang="0">
                    <a:pos x="T0" y="T1"/>
                  </a:cxn>
                  <a:cxn ang="0">
                    <a:pos x="T2" y="T3"/>
                  </a:cxn>
                  <a:cxn ang="0">
                    <a:pos x="T4" y="T5"/>
                  </a:cxn>
                  <a:cxn ang="0">
                    <a:pos x="T6" y="T7"/>
                  </a:cxn>
                  <a:cxn ang="0">
                    <a:pos x="T8" y="T9"/>
                  </a:cxn>
                </a:cxnLst>
                <a:rect l="0" t="0" r="r" b="b"/>
                <a:pathLst>
                  <a:path w="58" h="57">
                    <a:moveTo>
                      <a:pt x="29" y="0"/>
                    </a:moveTo>
                    <a:cubicBezTo>
                      <a:pt x="47" y="1"/>
                      <a:pt x="58" y="10"/>
                      <a:pt x="58" y="28"/>
                    </a:cubicBezTo>
                    <a:cubicBezTo>
                      <a:pt x="58" y="43"/>
                      <a:pt x="50" y="55"/>
                      <a:pt x="33" y="56"/>
                    </a:cubicBezTo>
                    <a:cubicBezTo>
                      <a:pt x="16" y="57"/>
                      <a:pt x="4" y="49"/>
                      <a:pt x="2" y="31"/>
                    </a:cubicBezTo>
                    <a:cubicBezTo>
                      <a:pt x="0" y="12"/>
                      <a:pt x="11"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6">
                <a:extLst>
                  <a:ext uri="{FF2B5EF4-FFF2-40B4-BE49-F238E27FC236}">
                    <a16:creationId xmlns:a16="http://schemas.microsoft.com/office/drawing/2014/main" id="{86566464-BA95-4C97-BD36-E75FDA838BE5}"/>
                  </a:ext>
                </a:extLst>
              </p:cNvPr>
              <p:cNvSpPr>
                <a:spLocks/>
              </p:cNvSpPr>
              <p:nvPr/>
            </p:nvSpPr>
            <p:spPr bwMode="auto">
              <a:xfrm>
                <a:off x="-1287463" y="1930401"/>
                <a:ext cx="219075" cy="219075"/>
              </a:xfrm>
              <a:custGeom>
                <a:avLst/>
                <a:gdLst>
                  <a:gd name="T0" fmla="*/ 58 w 58"/>
                  <a:gd name="T1" fmla="*/ 28 h 58"/>
                  <a:gd name="T2" fmla="*/ 25 w 58"/>
                  <a:gd name="T3" fmla="*/ 56 h 58"/>
                  <a:gd name="T4" fmla="*/ 0 w 58"/>
                  <a:gd name="T5" fmla="*/ 28 h 58"/>
                  <a:gd name="T6" fmla="*/ 29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3" y="47"/>
                      <a:pt x="44" y="58"/>
                      <a:pt x="25" y="56"/>
                    </a:cubicBezTo>
                    <a:cubicBezTo>
                      <a:pt x="10" y="55"/>
                      <a:pt x="0" y="45"/>
                      <a:pt x="0" y="28"/>
                    </a:cubicBezTo>
                    <a:cubicBezTo>
                      <a:pt x="0" y="11"/>
                      <a:pt x="11" y="0"/>
                      <a:pt x="29" y="0"/>
                    </a:cubicBezTo>
                    <a:cubicBezTo>
                      <a:pt x="48" y="0"/>
                      <a:pt x="54"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27">
                <a:extLst>
                  <a:ext uri="{FF2B5EF4-FFF2-40B4-BE49-F238E27FC236}">
                    <a16:creationId xmlns:a16="http://schemas.microsoft.com/office/drawing/2014/main" id="{08249478-27C3-BC07-9756-378AB39FD821}"/>
                  </a:ext>
                </a:extLst>
              </p:cNvPr>
              <p:cNvSpPr>
                <a:spLocks/>
              </p:cNvSpPr>
              <p:nvPr/>
            </p:nvSpPr>
            <p:spPr bwMode="auto">
              <a:xfrm>
                <a:off x="-2709863" y="1612901"/>
                <a:ext cx="215900" cy="219075"/>
              </a:xfrm>
              <a:custGeom>
                <a:avLst/>
                <a:gdLst>
                  <a:gd name="T0" fmla="*/ 27 w 57"/>
                  <a:gd name="T1" fmla="*/ 58 h 58"/>
                  <a:gd name="T2" fmla="*/ 0 w 57"/>
                  <a:gd name="T3" fmla="*/ 27 h 58"/>
                  <a:gd name="T4" fmla="*/ 27 w 57"/>
                  <a:gd name="T5" fmla="*/ 1 h 58"/>
                  <a:gd name="T6" fmla="*/ 57 w 57"/>
                  <a:gd name="T7" fmla="*/ 29 h 58"/>
                  <a:gd name="T8" fmla="*/ 27 w 57"/>
                  <a:gd name="T9" fmla="*/ 58 h 58"/>
                </a:gdLst>
                <a:ahLst/>
                <a:cxnLst>
                  <a:cxn ang="0">
                    <a:pos x="T0" y="T1"/>
                  </a:cxn>
                  <a:cxn ang="0">
                    <a:pos x="T2" y="T3"/>
                  </a:cxn>
                  <a:cxn ang="0">
                    <a:pos x="T4" y="T5"/>
                  </a:cxn>
                  <a:cxn ang="0">
                    <a:pos x="T6" y="T7"/>
                  </a:cxn>
                  <a:cxn ang="0">
                    <a:pos x="T8" y="T9"/>
                  </a:cxn>
                </a:cxnLst>
                <a:rect l="0" t="0" r="r" b="b"/>
                <a:pathLst>
                  <a:path w="57" h="58">
                    <a:moveTo>
                      <a:pt x="27" y="58"/>
                    </a:moveTo>
                    <a:cubicBezTo>
                      <a:pt x="9" y="56"/>
                      <a:pt x="0" y="45"/>
                      <a:pt x="0" y="27"/>
                    </a:cubicBezTo>
                    <a:cubicBezTo>
                      <a:pt x="1" y="10"/>
                      <a:pt x="11" y="1"/>
                      <a:pt x="27" y="1"/>
                    </a:cubicBezTo>
                    <a:cubicBezTo>
                      <a:pt x="45" y="0"/>
                      <a:pt x="57" y="10"/>
                      <a:pt x="57" y="29"/>
                    </a:cubicBezTo>
                    <a:cubicBezTo>
                      <a:pt x="57" y="46"/>
                      <a:pt x="45" y="56"/>
                      <a:pt x="27"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02DCF047-5108-1CEC-773C-12F72F27671F}"/>
                  </a:ext>
                </a:extLst>
              </p:cNvPr>
              <p:cNvSpPr>
                <a:spLocks/>
              </p:cNvSpPr>
              <p:nvPr/>
            </p:nvSpPr>
            <p:spPr bwMode="auto">
              <a:xfrm>
                <a:off x="-611188" y="3225801"/>
                <a:ext cx="222250" cy="219075"/>
              </a:xfrm>
              <a:custGeom>
                <a:avLst/>
                <a:gdLst>
                  <a:gd name="T0" fmla="*/ 29 w 59"/>
                  <a:gd name="T1" fmla="*/ 0 h 58"/>
                  <a:gd name="T2" fmla="*/ 58 w 59"/>
                  <a:gd name="T3" fmla="*/ 29 h 58"/>
                  <a:gd name="T4" fmla="*/ 28 w 59"/>
                  <a:gd name="T5" fmla="*/ 57 h 58"/>
                  <a:gd name="T6" fmla="*/ 1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3"/>
                      <a:pt x="59" y="11"/>
                      <a:pt x="58" y="29"/>
                    </a:cubicBezTo>
                    <a:cubicBezTo>
                      <a:pt x="57" y="47"/>
                      <a:pt x="47" y="58"/>
                      <a:pt x="28" y="57"/>
                    </a:cubicBezTo>
                    <a:cubicBezTo>
                      <a:pt x="12" y="57"/>
                      <a:pt x="2" y="46"/>
                      <a:pt x="1" y="31"/>
                    </a:cubicBezTo>
                    <a:cubicBezTo>
                      <a:pt x="0" y="13"/>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9CC70A25-87C2-0C92-5BF2-38CAB30C80E0}"/>
                  </a:ext>
                </a:extLst>
              </p:cNvPr>
              <p:cNvSpPr>
                <a:spLocks/>
              </p:cNvSpPr>
              <p:nvPr/>
            </p:nvSpPr>
            <p:spPr bwMode="auto">
              <a:xfrm>
                <a:off x="-3800475" y="4283076"/>
                <a:ext cx="249237" cy="252413"/>
              </a:xfrm>
              <a:custGeom>
                <a:avLst/>
                <a:gdLst>
                  <a:gd name="T0" fmla="*/ 7 w 66"/>
                  <a:gd name="T1" fmla="*/ 46 h 67"/>
                  <a:gd name="T2" fmla="*/ 20 w 66"/>
                  <a:gd name="T3" fmla="*/ 7 h 67"/>
                  <a:gd name="T4" fmla="*/ 56 w 66"/>
                  <a:gd name="T5" fmla="*/ 18 h 67"/>
                  <a:gd name="T6" fmla="*/ 47 w 66"/>
                  <a:gd name="T7" fmla="*/ 58 h 67"/>
                  <a:gd name="T8" fmla="*/ 7 w 66"/>
                  <a:gd name="T9" fmla="*/ 46 h 67"/>
                </a:gdLst>
                <a:ahLst/>
                <a:cxnLst>
                  <a:cxn ang="0">
                    <a:pos x="T0" y="T1"/>
                  </a:cxn>
                  <a:cxn ang="0">
                    <a:pos x="T2" y="T3"/>
                  </a:cxn>
                  <a:cxn ang="0">
                    <a:pos x="T4" y="T5"/>
                  </a:cxn>
                  <a:cxn ang="0">
                    <a:pos x="T6" y="T7"/>
                  </a:cxn>
                  <a:cxn ang="0">
                    <a:pos x="T8" y="T9"/>
                  </a:cxn>
                </a:cxnLst>
                <a:rect l="0" t="0" r="r" b="b"/>
                <a:pathLst>
                  <a:path w="66" h="67">
                    <a:moveTo>
                      <a:pt x="7" y="46"/>
                    </a:moveTo>
                    <a:cubicBezTo>
                      <a:pt x="0" y="29"/>
                      <a:pt x="5" y="15"/>
                      <a:pt x="20" y="7"/>
                    </a:cubicBezTo>
                    <a:cubicBezTo>
                      <a:pt x="34" y="0"/>
                      <a:pt x="48" y="4"/>
                      <a:pt x="56" y="18"/>
                    </a:cubicBezTo>
                    <a:cubicBezTo>
                      <a:pt x="66" y="34"/>
                      <a:pt x="63" y="49"/>
                      <a:pt x="47" y="58"/>
                    </a:cubicBezTo>
                    <a:cubicBezTo>
                      <a:pt x="31" y="67"/>
                      <a:pt x="17" y="60"/>
                      <a:pt x="7" y="46"/>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0">
                <a:extLst>
                  <a:ext uri="{FF2B5EF4-FFF2-40B4-BE49-F238E27FC236}">
                    <a16:creationId xmlns:a16="http://schemas.microsoft.com/office/drawing/2014/main" id="{76D88B87-4824-D1DD-C6A7-659520CABF41}"/>
                  </a:ext>
                </a:extLst>
              </p:cNvPr>
              <p:cNvSpPr>
                <a:spLocks/>
              </p:cNvSpPr>
              <p:nvPr/>
            </p:nvSpPr>
            <p:spPr bwMode="auto">
              <a:xfrm>
                <a:off x="-3562350" y="4573588"/>
                <a:ext cx="252412" cy="249238"/>
              </a:xfrm>
              <a:custGeom>
                <a:avLst/>
                <a:gdLst>
                  <a:gd name="T0" fmla="*/ 46 w 67"/>
                  <a:gd name="T1" fmla="*/ 59 h 66"/>
                  <a:gd name="T2" fmla="*/ 7 w 67"/>
                  <a:gd name="T3" fmla="*/ 46 h 66"/>
                  <a:gd name="T4" fmla="*/ 18 w 67"/>
                  <a:gd name="T5" fmla="*/ 10 h 66"/>
                  <a:gd name="T6" fmla="*/ 57 w 67"/>
                  <a:gd name="T7" fmla="*/ 19 h 66"/>
                  <a:gd name="T8" fmla="*/ 46 w 67"/>
                  <a:gd name="T9" fmla="*/ 59 h 66"/>
                </a:gdLst>
                <a:ahLst/>
                <a:cxnLst>
                  <a:cxn ang="0">
                    <a:pos x="T0" y="T1"/>
                  </a:cxn>
                  <a:cxn ang="0">
                    <a:pos x="T2" y="T3"/>
                  </a:cxn>
                  <a:cxn ang="0">
                    <a:pos x="T4" y="T5"/>
                  </a:cxn>
                  <a:cxn ang="0">
                    <a:pos x="T6" y="T7"/>
                  </a:cxn>
                  <a:cxn ang="0">
                    <a:pos x="T8" y="T9"/>
                  </a:cxn>
                </a:cxnLst>
                <a:rect l="0" t="0" r="r" b="b"/>
                <a:pathLst>
                  <a:path w="67" h="66">
                    <a:moveTo>
                      <a:pt x="46" y="59"/>
                    </a:moveTo>
                    <a:cubicBezTo>
                      <a:pt x="29" y="66"/>
                      <a:pt x="15" y="62"/>
                      <a:pt x="7" y="46"/>
                    </a:cubicBezTo>
                    <a:cubicBezTo>
                      <a:pt x="0" y="32"/>
                      <a:pt x="4" y="18"/>
                      <a:pt x="18" y="10"/>
                    </a:cubicBezTo>
                    <a:cubicBezTo>
                      <a:pt x="33" y="0"/>
                      <a:pt x="48" y="4"/>
                      <a:pt x="57" y="19"/>
                    </a:cubicBezTo>
                    <a:cubicBezTo>
                      <a:pt x="67" y="35"/>
                      <a:pt x="60" y="49"/>
                      <a:pt x="46"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1">
                <a:extLst>
                  <a:ext uri="{FF2B5EF4-FFF2-40B4-BE49-F238E27FC236}">
                    <a16:creationId xmlns:a16="http://schemas.microsoft.com/office/drawing/2014/main" id="{D5BA833C-EEF7-7012-6548-73DF067A7728}"/>
                  </a:ext>
                </a:extLst>
              </p:cNvPr>
              <p:cNvSpPr>
                <a:spLocks/>
              </p:cNvSpPr>
              <p:nvPr/>
            </p:nvSpPr>
            <p:spPr bwMode="auto">
              <a:xfrm>
                <a:off x="-3271838" y="4810126"/>
                <a:ext cx="252412" cy="242888"/>
              </a:xfrm>
              <a:custGeom>
                <a:avLst/>
                <a:gdLst>
                  <a:gd name="T0" fmla="*/ 48 w 67"/>
                  <a:gd name="T1" fmla="*/ 58 h 64"/>
                  <a:gd name="T2" fmla="*/ 8 w 67"/>
                  <a:gd name="T3" fmla="*/ 44 h 64"/>
                  <a:gd name="T4" fmla="*/ 24 w 67"/>
                  <a:gd name="T5" fmla="*/ 7 h 64"/>
                  <a:gd name="T6" fmla="*/ 59 w 67"/>
                  <a:gd name="T7" fmla="*/ 20 h 64"/>
                  <a:gd name="T8" fmla="*/ 48 w 67"/>
                  <a:gd name="T9" fmla="*/ 58 h 64"/>
                </a:gdLst>
                <a:ahLst/>
                <a:cxnLst>
                  <a:cxn ang="0">
                    <a:pos x="T0" y="T1"/>
                  </a:cxn>
                  <a:cxn ang="0">
                    <a:pos x="T2" y="T3"/>
                  </a:cxn>
                  <a:cxn ang="0">
                    <a:pos x="T4" y="T5"/>
                  </a:cxn>
                  <a:cxn ang="0">
                    <a:pos x="T6" y="T7"/>
                  </a:cxn>
                  <a:cxn ang="0">
                    <a:pos x="T8" y="T9"/>
                  </a:cxn>
                </a:cxnLst>
                <a:rect l="0" t="0" r="r" b="b"/>
                <a:pathLst>
                  <a:path w="67" h="64">
                    <a:moveTo>
                      <a:pt x="48" y="58"/>
                    </a:moveTo>
                    <a:cubicBezTo>
                      <a:pt x="30" y="64"/>
                      <a:pt x="15" y="61"/>
                      <a:pt x="8" y="44"/>
                    </a:cubicBezTo>
                    <a:cubicBezTo>
                      <a:pt x="0" y="27"/>
                      <a:pt x="7" y="14"/>
                      <a:pt x="24" y="7"/>
                    </a:cubicBezTo>
                    <a:cubicBezTo>
                      <a:pt x="39" y="0"/>
                      <a:pt x="52" y="6"/>
                      <a:pt x="59" y="20"/>
                    </a:cubicBezTo>
                    <a:cubicBezTo>
                      <a:pt x="67" y="35"/>
                      <a:pt x="61" y="49"/>
                      <a:pt x="48"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2">
                <a:extLst>
                  <a:ext uri="{FF2B5EF4-FFF2-40B4-BE49-F238E27FC236}">
                    <a16:creationId xmlns:a16="http://schemas.microsoft.com/office/drawing/2014/main" id="{B776F55C-DB6C-8747-50C2-55821FF1BA7A}"/>
                  </a:ext>
                </a:extLst>
              </p:cNvPr>
              <p:cNvSpPr>
                <a:spLocks/>
              </p:cNvSpPr>
              <p:nvPr/>
            </p:nvSpPr>
            <p:spPr bwMode="auto">
              <a:xfrm>
                <a:off x="-2932113" y="4973638"/>
                <a:ext cx="244475" cy="252413"/>
              </a:xfrm>
              <a:custGeom>
                <a:avLst/>
                <a:gdLst>
                  <a:gd name="T0" fmla="*/ 58 w 65"/>
                  <a:gd name="T1" fmla="*/ 19 h 67"/>
                  <a:gd name="T2" fmla="*/ 47 w 65"/>
                  <a:gd name="T3" fmla="*/ 58 h 67"/>
                  <a:gd name="T4" fmla="*/ 8 w 65"/>
                  <a:gd name="T5" fmla="*/ 47 h 67"/>
                  <a:gd name="T6" fmla="*/ 18 w 65"/>
                  <a:gd name="T7" fmla="*/ 10 h 67"/>
                  <a:gd name="T8" fmla="*/ 58 w 65"/>
                  <a:gd name="T9" fmla="*/ 19 h 67"/>
                </a:gdLst>
                <a:ahLst/>
                <a:cxnLst>
                  <a:cxn ang="0">
                    <a:pos x="T0" y="T1"/>
                  </a:cxn>
                  <a:cxn ang="0">
                    <a:pos x="T2" y="T3"/>
                  </a:cxn>
                  <a:cxn ang="0">
                    <a:pos x="T4" y="T5"/>
                  </a:cxn>
                  <a:cxn ang="0">
                    <a:pos x="T6" y="T7"/>
                  </a:cxn>
                  <a:cxn ang="0">
                    <a:pos x="T8" y="T9"/>
                  </a:cxn>
                </a:cxnLst>
                <a:rect l="0" t="0" r="r" b="b"/>
                <a:pathLst>
                  <a:path w="65" h="67">
                    <a:moveTo>
                      <a:pt x="58" y="19"/>
                    </a:moveTo>
                    <a:cubicBezTo>
                      <a:pt x="65" y="35"/>
                      <a:pt x="63" y="50"/>
                      <a:pt x="47" y="58"/>
                    </a:cubicBezTo>
                    <a:cubicBezTo>
                      <a:pt x="31" y="67"/>
                      <a:pt x="17" y="62"/>
                      <a:pt x="8" y="47"/>
                    </a:cubicBezTo>
                    <a:cubicBezTo>
                      <a:pt x="0" y="32"/>
                      <a:pt x="5" y="19"/>
                      <a:pt x="18" y="10"/>
                    </a:cubicBezTo>
                    <a:cubicBezTo>
                      <a:pt x="33" y="0"/>
                      <a:pt x="47" y="4"/>
                      <a:pt x="58" y="1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3">
                <a:extLst>
                  <a:ext uri="{FF2B5EF4-FFF2-40B4-BE49-F238E27FC236}">
                    <a16:creationId xmlns:a16="http://schemas.microsoft.com/office/drawing/2014/main" id="{E2812295-6707-9504-16F9-D4920E1FB907}"/>
                  </a:ext>
                </a:extLst>
              </p:cNvPr>
              <p:cNvSpPr>
                <a:spLocks/>
              </p:cNvSpPr>
              <p:nvPr/>
            </p:nvSpPr>
            <p:spPr bwMode="auto">
              <a:xfrm>
                <a:off x="-3970338" y="3946526"/>
                <a:ext cx="246062" cy="241300"/>
              </a:xfrm>
              <a:custGeom>
                <a:avLst/>
                <a:gdLst>
                  <a:gd name="T0" fmla="*/ 44 w 65"/>
                  <a:gd name="T1" fmla="*/ 59 h 64"/>
                  <a:gd name="T2" fmla="*/ 6 w 65"/>
                  <a:gd name="T3" fmla="*/ 43 h 64"/>
                  <a:gd name="T4" fmla="*/ 23 w 65"/>
                  <a:gd name="T5" fmla="*/ 6 h 64"/>
                  <a:gd name="T6" fmla="*/ 58 w 65"/>
                  <a:gd name="T7" fmla="*/ 20 h 64"/>
                  <a:gd name="T8" fmla="*/ 44 w 65"/>
                  <a:gd name="T9" fmla="*/ 59 h 64"/>
                </a:gdLst>
                <a:ahLst/>
                <a:cxnLst>
                  <a:cxn ang="0">
                    <a:pos x="T0" y="T1"/>
                  </a:cxn>
                  <a:cxn ang="0">
                    <a:pos x="T2" y="T3"/>
                  </a:cxn>
                  <a:cxn ang="0">
                    <a:pos x="T4" y="T5"/>
                  </a:cxn>
                  <a:cxn ang="0">
                    <a:pos x="T6" y="T7"/>
                  </a:cxn>
                  <a:cxn ang="0">
                    <a:pos x="T8" y="T9"/>
                  </a:cxn>
                </a:cxnLst>
                <a:rect l="0" t="0" r="r" b="b"/>
                <a:pathLst>
                  <a:path w="65" h="64">
                    <a:moveTo>
                      <a:pt x="44" y="59"/>
                    </a:moveTo>
                    <a:cubicBezTo>
                      <a:pt x="27" y="64"/>
                      <a:pt x="13" y="60"/>
                      <a:pt x="6" y="43"/>
                    </a:cubicBezTo>
                    <a:cubicBezTo>
                      <a:pt x="0" y="26"/>
                      <a:pt x="6" y="12"/>
                      <a:pt x="23" y="6"/>
                    </a:cubicBezTo>
                    <a:cubicBezTo>
                      <a:pt x="38" y="0"/>
                      <a:pt x="51" y="6"/>
                      <a:pt x="58" y="20"/>
                    </a:cubicBezTo>
                    <a:cubicBezTo>
                      <a:pt x="65" y="37"/>
                      <a:pt x="60" y="50"/>
                      <a:pt x="44"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9" name="TextBox 8">
            <a:extLst>
              <a:ext uri="{FF2B5EF4-FFF2-40B4-BE49-F238E27FC236}">
                <a16:creationId xmlns:a16="http://schemas.microsoft.com/office/drawing/2014/main" id="{D0D6E132-A03A-E228-76F9-84313C5BAFB0}"/>
              </a:ext>
            </a:extLst>
          </p:cNvPr>
          <p:cNvSpPr txBox="1"/>
          <p:nvPr/>
        </p:nvSpPr>
        <p:spPr>
          <a:xfrm>
            <a:off x="9019541" y="5556072"/>
            <a:ext cx="2991290" cy="553998"/>
          </a:xfrm>
          <a:prstGeom prst="rect">
            <a:avLst/>
          </a:prstGeom>
          <a:noFill/>
        </p:spPr>
        <p:txBody>
          <a:bodyPr wrap="square" rtlCol="0">
            <a:spAutoFit/>
          </a:bodyPr>
          <a:lstStyle/>
          <a:p>
            <a:r>
              <a:rPr lang="en-US" sz="1000" dirty="0"/>
              <a:t>Patient with TD manifesting as moderate orofacial movements, including lip licking, sucking movements, and tongue rolling and darting</a:t>
            </a:r>
          </a:p>
        </p:txBody>
      </p:sp>
    </p:spTree>
    <p:extLst>
      <p:ext uri="{BB962C8B-B14F-4D97-AF65-F5344CB8AC3E}">
        <p14:creationId xmlns:p14="http://schemas.microsoft.com/office/powerpoint/2010/main" val="10259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Look Beyond the Face: TD Can Affect the Trunk and Limbs</a:t>
            </a:r>
            <a:r>
              <a:rPr lang="en-US" baseline="30000" dirty="0"/>
              <a:t>1,2</a:t>
            </a:r>
          </a:p>
        </p:txBody>
      </p:sp>
      <p:sp>
        <p:nvSpPr>
          <p:cNvPr id="5" name="Content Placeholder 4">
            <a:extLst>
              <a:ext uri="{FF2B5EF4-FFF2-40B4-BE49-F238E27FC236}">
                <a16:creationId xmlns:a16="http://schemas.microsoft.com/office/drawing/2014/main" id="{DE5073E4-588D-3CD0-021E-AE5BE9870498}"/>
              </a:ext>
            </a:extLst>
          </p:cNvPr>
          <p:cNvSpPr>
            <a:spLocks noGrp="1"/>
          </p:cNvSpPr>
          <p:nvPr>
            <p:ph idx="1"/>
          </p:nvPr>
        </p:nvSpPr>
        <p:spPr>
          <a:xfrm>
            <a:off x="978596" y="1547018"/>
            <a:ext cx="1915416" cy="281782"/>
          </a:xfrm>
        </p:spPr>
        <p:txBody>
          <a:bodyPr>
            <a:normAutofit/>
          </a:bodyPr>
          <a:lstStyle/>
          <a:p>
            <a:pPr marL="0" indent="0">
              <a:buNone/>
            </a:pPr>
            <a:r>
              <a:rPr lang="en-US" sz="1800" b="1" dirty="0"/>
              <a:t>What to look for:</a:t>
            </a:r>
          </a:p>
        </p:txBody>
      </p:sp>
      <p:sp>
        <p:nvSpPr>
          <p:cNvPr id="3" name="Slide Number Placeholder 2"/>
          <p:cNvSpPr>
            <a:spLocks noGrp="1"/>
          </p:cNvSpPr>
          <p:nvPr>
            <p:ph type="sldNum" sz="quarter" idx="4"/>
          </p:nvPr>
        </p:nvSpPr>
        <p:spPr/>
        <p:txBody>
          <a:bodyPr/>
          <a:lstStyle/>
          <a:p>
            <a:fld id="{3323662C-7264-4338-81B2-64A2341EF0F5}" type="slidenum">
              <a:rPr lang="en-US" smtClean="0"/>
              <a:pPr/>
              <a:t>4</a:t>
            </a:fld>
            <a:endParaRPr lang="en-US" dirty="0"/>
          </a:p>
        </p:txBody>
      </p:sp>
      <p:sp>
        <p:nvSpPr>
          <p:cNvPr id="6" name="Text Placeholder 5">
            <a:extLst>
              <a:ext uri="{FF2B5EF4-FFF2-40B4-BE49-F238E27FC236}">
                <a16:creationId xmlns:a16="http://schemas.microsoft.com/office/drawing/2014/main" id="{B1CB96CA-A09E-9D97-642B-57DDB826CD7D}"/>
              </a:ext>
            </a:extLst>
          </p:cNvPr>
          <p:cNvSpPr>
            <a:spLocks noGrp="1"/>
          </p:cNvSpPr>
          <p:nvPr>
            <p:ph type="body" sz="quarter" idx="10"/>
          </p:nvPr>
        </p:nvSpPr>
        <p:spPr/>
        <p:txBody>
          <a:bodyPr/>
          <a:lstStyle/>
          <a:p>
            <a:r>
              <a:rPr lang="en-US" dirty="0"/>
              <a:t>Recognizing Tardive Dyskinesia</a:t>
            </a:r>
          </a:p>
        </p:txBody>
      </p:sp>
      <p:pic>
        <p:nvPicPr>
          <p:cNvPr id="91" name="DLesdaniels2-Edited_2">
            <a:hlinkClick r:id="" action="ppaction://media"/>
            <a:extLst>
              <a:ext uri="{FF2B5EF4-FFF2-40B4-BE49-F238E27FC236}">
                <a16:creationId xmlns:a16="http://schemas.microsoft.com/office/drawing/2014/main" id="{5E12CA32-AE76-4135-AECF-64839467C87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147" b="14094"/>
          <a:stretch/>
        </p:blipFill>
        <p:spPr>
          <a:xfrm>
            <a:off x="8179994" y="1701800"/>
            <a:ext cx="3369037" cy="3938588"/>
          </a:xfrm>
          <a:prstGeom prst="rect">
            <a:avLst/>
          </a:prstGeom>
          <a:ln w="3175">
            <a:solidFill>
              <a:schemeClr val="accent6"/>
            </a:solidFill>
          </a:ln>
        </p:spPr>
      </p:pic>
      <p:sp>
        <p:nvSpPr>
          <p:cNvPr id="18" name="TextBox 17">
            <a:extLst>
              <a:ext uri="{FF2B5EF4-FFF2-40B4-BE49-F238E27FC236}">
                <a16:creationId xmlns:a16="http://schemas.microsoft.com/office/drawing/2014/main" id="{7CCA8625-9CBA-7CE1-BEFB-D26F807C7777}"/>
              </a:ext>
            </a:extLst>
          </p:cNvPr>
          <p:cNvSpPr txBox="1"/>
          <p:nvPr/>
        </p:nvSpPr>
        <p:spPr>
          <a:xfrm>
            <a:off x="977900" y="6129771"/>
            <a:ext cx="10574338" cy="415469"/>
          </a:xfrm>
          <a:prstGeom prst="rect">
            <a:avLst/>
          </a:prstGeom>
          <a:noFill/>
        </p:spPr>
        <p:txBody>
          <a:bodyPr wrap="square" lIns="0" tIns="0" rIns="0" bIns="0" rtlCol="0" anchor="b" anchorCtr="0">
            <a:noAutofit/>
          </a:bodyPr>
          <a:lstStyle/>
          <a:p>
            <a:pPr>
              <a:spcAft>
                <a:spcPts val="300"/>
              </a:spcAft>
            </a:pPr>
            <a:r>
              <a:rPr lang="en-US" sz="800" dirty="0"/>
              <a:t>1. </a:t>
            </a:r>
            <a:r>
              <a:rPr lang="en-US" sz="800" dirty="0" err="1"/>
              <a:t>Savitt</a:t>
            </a:r>
            <a:r>
              <a:rPr lang="en-US" sz="800" dirty="0"/>
              <a:t> D, Jankovic J. </a:t>
            </a:r>
            <a:r>
              <a:rPr lang="en-US" sz="800" i="1" dirty="0"/>
              <a:t>J Neurol Sci</a:t>
            </a:r>
            <a:r>
              <a:rPr lang="en-US" sz="800" dirty="0"/>
              <a:t>. 2018;389:35-42. 2. </a:t>
            </a:r>
            <a:r>
              <a:rPr lang="en-US" sz="800" dirty="0" err="1"/>
              <a:t>Tarsy</a:t>
            </a:r>
            <a:r>
              <a:rPr lang="en-US" sz="800" dirty="0"/>
              <a:t> D. </a:t>
            </a:r>
            <a:r>
              <a:rPr lang="en-US" sz="800" i="1" dirty="0" err="1"/>
              <a:t>Curr</a:t>
            </a:r>
            <a:r>
              <a:rPr lang="en-US" sz="800" i="1" dirty="0"/>
              <a:t> Treat Options Neurol</a:t>
            </a:r>
            <a:r>
              <a:rPr lang="en-US" sz="800" dirty="0"/>
              <a:t>. 2000;2(3):205-214. 3. Hauser RA, et al. </a:t>
            </a:r>
            <a:r>
              <a:rPr lang="en-US" sz="800" i="1" dirty="0"/>
              <a:t>CNS </a:t>
            </a:r>
            <a:r>
              <a:rPr lang="en-US" sz="800" i="1" dirty="0" err="1"/>
              <a:t>Spectr</a:t>
            </a:r>
            <a:r>
              <a:rPr lang="en-US" sz="800" i="1" dirty="0"/>
              <a:t>. </a:t>
            </a:r>
            <a:r>
              <a:rPr lang="en-US" sz="800" dirty="0"/>
              <a:t>2020: 27(2):208-217.</a:t>
            </a:r>
          </a:p>
        </p:txBody>
      </p:sp>
      <p:sp>
        <p:nvSpPr>
          <p:cNvPr id="19" name="TextBox 18">
            <a:extLst>
              <a:ext uri="{FF2B5EF4-FFF2-40B4-BE49-F238E27FC236}">
                <a16:creationId xmlns:a16="http://schemas.microsoft.com/office/drawing/2014/main" id="{94BF5B82-331A-AABD-79EB-4F2DE808C0D7}"/>
              </a:ext>
            </a:extLst>
          </p:cNvPr>
          <p:cNvSpPr txBox="1"/>
          <p:nvPr/>
        </p:nvSpPr>
        <p:spPr>
          <a:xfrm>
            <a:off x="8179994" y="5426333"/>
            <a:ext cx="3364992" cy="215444"/>
          </a:xfrm>
          <a:prstGeom prst="rect">
            <a:avLst/>
          </a:prstGeom>
          <a:solidFill>
            <a:schemeClr val="accent5">
              <a:lumMod val="75000"/>
            </a:schemeClr>
          </a:solidFill>
          <a:ln w="3175">
            <a:solidFill>
              <a:schemeClr val="accent5">
                <a:lumMod val="75000"/>
              </a:schemeClr>
            </a:solidFill>
          </a:ln>
        </p:spPr>
        <p:txBody>
          <a:bodyPr wrap="square" lIns="0" tIns="0" rIns="0" bIns="0" anchor="ctr">
            <a:noAutofit/>
          </a:bodyPr>
          <a:lstStyle/>
          <a:p>
            <a:pPr algn="ctr"/>
            <a:r>
              <a:rPr lang="en-US" sz="800" dirty="0">
                <a:solidFill>
                  <a:schemeClr val="bg1"/>
                </a:solidFill>
              </a:rPr>
              <a:t>This patient has consented to the use of this video.</a:t>
            </a:r>
          </a:p>
        </p:txBody>
      </p:sp>
      <p:sp>
        <p:nvSpPr>
          <p:cNvPr id="21" name="TextBox 20">
            <a:extLst>
              <a:ext uri="{FF2B5EF4-FFF2-40B4-BE49-F238E27FC236}">
                <a16:creationId xmlns:a16="http://schemas.microsoft.com/office/drawing/2014/main" id="{00483FF5-6472-1BB9-38E6-CE854A7ABDFC}"/>
              </a:ext>
            </a:extLst>
          </p:cNvPr>
          <p:cNvSpPr txBox="1"/>
          <p:nvPr/>
        </p:nvSpPr>
        <p:spPr>
          <a:xfrm>
            <a:off x="8179994" y="5650597"/>
            <a:ext cx="3364992" cy="319130"/>
          </a:xfrm>
          <a:prstGeom prst="rect">
            <a:avLst/>
          </a:prstGeom>
          <a:noFill/>
        </p:spPr>
        <p:txBody>
          <a:bodyPr wrap="none" lIns="0" tIns="0" rIns="0" bIns="0" rtlCol="0" anchor="ctr" anchorCtr="0">
            <a:noAutofit/>
          </a:bodyPr>
          <a:lstStyle/>
          <a:p>
            <a:r>
              <a:rPr lang="en-US" sz="1000" dirty="0"/>
              <a:t>Patient with TD manifesting as toe-tapping movements</a:t>
            </a:r>
          </a:p>
        </p:txBody>
      </p:sp>
      <p:sp>
        <p:nvSpPr>
          <p:cNvPr id="29" name="Text Placeholder 7">
            <a:extLst>
              <a:ext uri="{FF2B5EF4-FFF2-40B4-BE49-F238E27FC236}">
                <a16:creationId xmlns:a16="http://schemas.microsoft.com/office/drawing/2014/main" id="{2C408893-1234-3A3D-335E-48192715AB98}"/>
              </a:ext>
            </a:extLst>
          </p:cNvPr>
          <p:cNvSpPr txBox="1">
            <a:spLocks/>
          </p:cNvSpPr>
          <p:nvPr/>
        </p:nvSpPr>
        <p:spPr>
          <a:xfrm>
            <a:off x="977900" y="2120774"/>
            <a:ext cx="2915090" cy="476250"/>
          </a:xfrm>
          <a:prstGeom prst="rect">
            <a:avLst/>
          </a:prstGeom>
          <a:solidFill>
            <a:schemeClr val="accent1"/>
          </a:solidFill>
        </p:spPr>
        <p:txBody>
          <a:bodyPr vert="horz" wrap="none" lIns="91440" tIns="0" rIns="91440" bIns="0" rtlCol="0" anchor="ctr">
            <a:noAutofit/>
          </a:bodyPr>
          <a:lstStyle>
            <a:lvl1pPr marL="0" indent="0" algn="ctr" defTabSz="914400" rtl="0" eaLnBrk="1" latinLnBrk="0" hangingPunct="1">
              <a:lnSpc>
                <a:spcPct val="90000"/>
              </a:lnSpc>
              <a:spcBef>
                <a:spcPts val="1000"/>
              </a:spcBef>
              <a:buClr>
                <a:schemeClr val="accent4"/>
              </a:buClr>
              <a:buFont typeface="Arial" panose="020B0604020202020204" pitchFamily="34" charset="0"/>
              <a:buNone/>
              <a:defRPr sz="1400" kern="1200" cap="all"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Narrow" panose="020B0606020202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Narrow" panose="020B0606020202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cap="none" dirty="0"/>
              <a:t>Limbs</a:t>
            </a:r>
            <a:r>
              <a:rPr lang="en-US" sz="1600" b="1" cap="none" baseline="30000" dirty="0"/>
              <a:t>1,2</a:t>
            </a:r>
          </a:p>
        </p:txBody>
      </p:sp>
      <p:grpSp>
        <p:nvGrpSpPr>
          <p:cNvPr id="16" name="Group 15">
            <a:extLst>
              <a:ext uri="{FF2B5EF4-FFF2-40B4-BE49-F238E27FC236}">
                <a16:creationId xmlns:a16="http://schemas.microsoft.com/office/drawing/2014/main" id="{DCC9A97A-A5C9-5874-0154-BF58BD4C350C}"/>
              </a:ext>
            </a:extLst>
          </p:cNvPr>
          <p:cNvGrpSpPr/>
          <p:nvPr/>
        </p:nvGrpSpPr>
        <p:grpSpPr>
          <a:xfrm>
            <a:off x="977899" y="2698410"/>
            <a:ext cx="2715915" cy="477094"/>
            <a:chOff x="977899" y="2863636"/>
            <a:chExt cx="2715915" cy="477094"/>
          </a:xfrm>
        </p:grpSpPr>
        <p:sp>
          <p:nvSpPr>
            <p:cNvPr id="30" name="Rounded Rectangle 62">
              <a:extLst>
                <a:ext uri="{FF2B5EF4-FFF2-40B4-BE49-F238E27FC236}">
                  <a16:creationId xmlns:a16="http://schemas.microsoft.com/office/drawing/2014/main" id="{B1798AA5-726C-55E6-9AAC-F89A22E615D7}"/>
                </a:ext>
              </a:extLst>
            </p:cNvPr>
            <p:cNvSpPr>
              <a:spLocks/>
            </p:cNvSpPr>
            <p:nvPr/>
          </p:nvSpPr>
          <p:spPr>
            <a:xfrm>
              <a:off x="1391807" y="2927008"/>
              <a:ext cx="2302007" cy="41372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Typically distal, repetitive </a:t>
              </a:r>
              <a:br>
                <a:rPr lang="en-US" sz="1400" dirty="0">
                  <a:solidFill>
                    <a:schemeClr val="tx1"/>
                  </a:solidFill>
                </a:rPr>
              </a:br>
              <a:r>
                <a:rPr lang="en-US" sz="1400" dirty="0">
                  <a:solidFill>
                    <a:schemeClr val="tx1"/>
                  </a:solidFill>
                </a:rPr>
                <a:t>movements</a:t>
              </a:r>
              <a:r>
                <a:rPr lang="en-US" sz="1400" baseline="30000" dirty="0">
                  <a:solidFill>
                    <a:schemeClr val="tx1"/>
                  </a:solidFill>
                </a:rPr>
                <a:t>1</a:t>
              </a:r>
            </a:p>
          </p:txBody>
        </p:sp>
        <p:sp>
          <p:nvSpPr>
            <p:cNvPr id="31" name="Freeform 7">
              <a:extLst>
                <a:ext uri="{FF2B5EF4-FFF2-40B4-BE49-F238E27FC236}">
                  <a16:creationId xmlns:a16="http://schemas.microsoft.com/office/drawing/2014/main" id="{DCF5C27C-78B1-2410-906D-C1EAAEA4311B}"/>
                </a:ext>
              </a:extLst>
            </p:cNvPr>
            <p:cNvSpPr>
              <a:spLocks/>
            </p:cNvSpPr>
            <p:nvPr/>
          </p:nvSpPr>
          <p:spPr bwMode="auto">
            <a:xfrm>
              <a:off x="977899"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sp>
        <p:nvSpPr>
          <p:cNvPr id="32" name="Text Placeholder 7">
            <a:extLst>
              <a:ext uri="{FF2B5EF4-FFF2-40B4-BE49-F238E27FC236}">
                <a16:creationId xmlns:a16="http://schemas.microsoft.com/office/drawing/2014/main" id="{26A16B74-B8F0-ED75-52C1-26944005C933}"/>
              </a:ext>
            </a:extLst>
          </p:cNvPr>
          <p:cNvSpPr txBox="1">
            <a:spLocks/>
          </p:cNvSpPr>
          <p:nvPr/>
        </p:nvSpPr>
        <p:spPr>
          <a:xfrm>
            <a:off x="4472537" y="2120774"/>
            <a:ext cx="2915090" cy="476250"/>
          </a:xfrm>
          <a:prstGeom prst="rect">
            <a:avLst/>
          </a:prstGeom>
          <a:solidFill>
            <a:schemeClr val="accent2">
              <a:lumMod val="75000"/>
            </a:schemeClr>
          </a:solidFill>
        </p:spPr>
        <p:txBody>
          <a:bodyPr vert="horz" wrap="none" lIns="91440" tIns="0" rIns="91440" bIns="0" rtlCol="0" anchor="ctr">
            <a:noAutofit/>
          </a:bodyPr>
          <a:lstStyle>
            <a:lvl1pPr marL="0" indent="0" algn="ctr" defTabSz="914400" rtl="0" eaLnBrk="1" latinLnBrk="0" hangingPunct="1">
              <a:lnSpc>
                <a:spcPct val="90000"/>
              </a:lnSpc>
              <a:spcBef>
                <a:spcPts val="1000"/>
              </a:spcBef>
              <a:buClr>
                <a:schemeClr val="accent4"/>
              </a:buClr>
              <a:buFont typeface="Arial" panose="020B0604020202020204" pitchFamily="34" charset="0"/>
              <a:buNone/>
              <a:defRPr sz="1400" kern="1200" cap="all"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Narrow" panose="020B0606020202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Narrow" panose="020B0606020202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cap="none" dirty="0"/>
              <a:t>Trunk</a:t>
            </a:r>
            <a:r>
              <a:rPr lang="en-US" sz="1600" b="1" cap="none" baseline="30000" dirty="0"/>
              <a:t>2</a:t>
            </a:r>
          </a:p>
        </p:txBody>
      </p:sp>
      <p:grpSp>
        <p:nvGrpSpPr>
          <p:cNvPr id="17" name="Group 16">
            <a:extLst>
              <a:ext uri="{FF2B5EF4-FFF2-40B4-BE49-F238E27FC236}">
                <a16:creationId xmlns:a16="http://schemas.microsoft.com/office/drawing/2014/main" id="{6CAA3BFB-0889-D52B-6D48-C36BD22D5C6C}"/>
              </a:ext>
            </a:extLst>
          </p:cNvPr>
          <p:cNvGrpSpPr/>
          <p:nvPr/>
        </p:nvGrpSpPr>
        <p:grpSpPr>
          <a:xfrm>
            <a:off x="4472536" y="2698410"/>
            <a:ext cx="2779291" cy="477094"/>
            <a:chOff x="4472536" y="2863636"/>
            <a:chExt cx="2779291" cy="477094"/>
          </a:xfrm>
        </p:grpSpPr>
        <p:sp>
          <p:nvSpPr>
            <p:cNvPr id="33" name="Rounded Rectangle 62">
              <a:extLst>
                <a:ext uri="{FF2B5EF4-FFF2-40B4-BE49-F238E27FC236}">
                  <a16:creationId xmlns:a16="http://schemas.microsoft.com/office/drawing/2014/main" id="{1A9C9989-C9E5-ABD4-0362-C0C48CC43735}"/>
                </a:ext>
              </a:extLst>
            </p:cNvPr>
            <p:cNvSpPr>
              <a:spLocks/>
            </p:cNvSpPr>
            <p:nvPr/>
          </p:nvSpPr>
          <p:spPr>
            <a:xfrm>
              <a:off x="4886445" y="2927008"/>
              <a:ext cx="2365382" cy="41372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Sustained cervical or </a:t>
              </a:r>
              <a:br>
                <a:rPr lang="en-US" sz="1400" dirty="0">
                  <a:solidFill>
                    <a:schemeClr val="tx1"/>
                  </a:solidFill>
                </a:rPr>
              </a:br>
              <a:r>
                <a:rPr lang="en-US" sz="1400" dirty="0">
                  <a:solidFill>
                    <a:schemeClr val="tx1"/>
                  </a:solidFill>
                </a:rPr>
                <a:t>axial postures</a:t>
              </a:r>
            </a:p>
          </p:txBody>
        </p:sp>
        <p:sp>
          <p:nvSpPr>
            <p:cNvPr id="34" name="Freeform 7">
              <a:extLst>
                <a:ext uri="{FF2B5EF4-FFF2-40B4-BE49-F238E27FC236}">
                  <a16:creationId xmlns:a16="http://schemas.microsoft.com/office/drawing/2014/main" id="{EE13F7CF-7D82-8811-6C2D-A20CAC25428B}"/>
                </a:ext>
              </a:extLst>
            </p:cNvPr>
            <p:cNvSpPr>
              <a:spLocks/>
            </p:cNvSpPr>
            <p:nvPr/>
          </p:nvSpPr>
          <p:spPr bwMode="auto">
            <a:xfrm>
              <a:off x="4472536"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grpSp>
        <p:nvGrpSpPr>
          <p:cNvPr id="14" name="Group 13">
            <a:extLst>
              <a:ext uri="{FF2B5EF4-FFF2-40B4-BE49-F238E27FC236}">
                <a16:creationId xmlns:a16="http://schemas.microsoft.com/office/drawing/2014/main" id="{7B36B782-C905-3D49-F63D-A319991B453F}"/>
              </a:ext>
            </a:extLst>
          </p:cNvPr>
          <p:cNvGrpSpPr/>
          <p:nvPr/>
        </p:nvGrpSpPr>
        <p:grpSpPr>
          <a:xfrm>
            <a:off x="6944007" y="1828800"/>
            <a:ext cx="884848" cy="887129"/>
            <a:chOff x="-1022693" y="2667000"/>
            <a:chExt cx="1135406" cy="1138333"/>
          </a:xfrm>
        </p:grpSpPr>
        <p:sp>
          <p:nvSpPr>
            <p:cNvPr id="7" name="Oval 6">
              <a:extLst>
                <a:ext uri="{FF2B5EF4-FFF2-40B4-BE49-F238E27FC236}">
                  <a16:creationId xmlns:a16="http://schemas.microsoft.com/office/drawing/2014/main" id="{B45A618A-295E-B18C-5373-7563F6C10D9D}"/>
                </a:ext>
              </a:extLst>
            </p:cNvPr>
            <p:cNvSpPr>
              <a:spLocks noChangeAspect="1"/>
            </p:cNvSpPr>
            <p:nvPr/>
          </p:nvSpPr>
          <p:spPr>
            <a:xfrm>
              <a:off x="-991517" y="2699133"/>
              <a:ext cx="1071386" cy="1071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4916428-FBA4-99EF-84F4-4656C3C48918}"/>
                </a:ext>
              </a:extLst>
            </p:cNvPr>
            <p:cNvGrpSpPr/>
            <p:nvPr/>
          </p:nvGrpSpPr>
          <p:grpSpPr>
            <a:xfrm>
              <a:off x="-1022693" y="2667000"/>
              <a:ext cx="1135406" cy="1138333"/>
              <a:chOff x="4495849" y="2735499"/>
              <a:chExt cx="1370553" cy="1374086"/>
            </a:xfrm>
          </p:grpSpPr>
          <p:grpSp>
            <p:nvGrpSpPr>
              <p:cNvPr id="36" name="Group 35">
                <a:extLst>
                  <a:ext uri="{FF2B5EF4-FFF2-40B4-BE49-F238E27FC236}">
                    <a16:creationId xmlns:a16="http://schemas.microsoft.com/office/drawing/2014/main" id="{8E1B9C23-E003-910C-C756-AB097F621745}"/>
                  </a:ext>
                </a:extLst>
              </p:cNvPr>
              <p:cNvGrpSpPr>
                <a:grpSpLocks noChangeAspect="1"/>
              </p:cNvGrpSpPr>
              <p:nvPr/>
            </p:nvGrpSpPr>
            <p:grpSpPr>
              <a:xfrm>
                <a:off x="4495849" y="2735499"/>
                <a:ext cx="1370553" cy="1374086"/>
                <a:chOff x="-4083050" y="1579563"/>
                <a:chExt cx="3694112" cy="3703638"/>
              </a:xfrm>
            </p:grpSpPr>
            <p:sp>
              <p:nvSpPr>
                <p:cNvPr id="47" name="Freeform 5">
                  <a:extLst>
                    <a:ext uri="{FF2B5EF4-FFF2-40B4-BE49-F238E27FC236}">
                      <a16:creationId xmlns:a16="http://schemas.microsoft.com/office/drawing/2014/main" id="{F5299500-8788-016C-BFCA-BDB6289BEF13}"/>
                    </a:ext>
                  </a:extLst>
                </p:cNvPr>
                <p:cNvSpPr>
                  <a:spLocks/>
                </p:cNvSpPr>
                <p:nvPr/>
              </p:nvSpPr>
              <p:spPr bwMode="auto">
                <a:xfrm>
                  <a:off x="-615950" y="3598863"/>
                  <a:ext cx="219075" cy="222250"/>
                </a:xfrm>
                <a:custGeom>
                  <a:avLst/>
                  <a:gdLst>
                    <a:gd name="T0" fmla="*/ 58 w 58"/>
                    <a:gd name="T1" fmla="*/ 28 h 59"/>
                    <a:gd name="T2" fmla="*/ 29 w 58"/>
                    <a:gd name="T3" fmla="*/ 58 h 59"/>
                    <a:gd name="T4" fmla="*/ 1 w 58"/>
                    <a:gd name="T5" fmla="*/ 29 h 59"/>
                    <a:gd name="T6" fmla="*/ 26 w 58"/>
                    <a:gd name="T7" fmla="*/ 1 h 59"/>
                    <a:gd name="T8" fmla="*/ 58 w 58"/>
                    <a:gd name="T9" fmla="*/ 28 h 59"/>
                  </a:gdLst>
                  <a:ahLst/>
                  <a:cxnLst>
                    <a:cxn ang="0">
                      <a:pos x="T0" y="T1"/>
                    </a:cxn>
                    <a:cxn ang="0">
                      <a:pos x="T2" y="T3"/>
                    </a:cxn>
                    <a:cxn ang="0">
                      <a:pos x="T4" y="T5"/>
                    </a:cxn>
                    <a:cxn ang="0">
                      <a:pos x="T6" y="T7"/>
                    </a:cxn>
                    <a:cxn ang="0">
                      <a:pos x="T8" y="T9"/>
                    </a:cxn>
                  </a:cxnLst>
                  <a:rect l="0" t="0" r="r" b="b"/>
                  <a:pathLst>
                    <a:path w="58" h="59">
                      <a:moveTo>
                        <a:pt x="58" y="28"/>
                      </a:moveTo>
                      <a:cubicBezTo>
                        <a:pt x="56" y="45"/>
                        <a:pt x="48" y="57"/>
                        <a:pt x="29" y="58"/>
                      </a:cubicBezTo>
                      <a:cubicBezTo>
                        <a:pt x="11" y="59"/>
                        <a:pt x="1" y="47"/>
                        <a:pt x="1" y="29"/>
                      </a:cubicBezTo>
                      <a:cubicBezTo>
                        <a:pt x="0" y="14"/>
                        <a:pt x="9" y="3"/>
                        <a:pt x="26" y="1"/>
                      </a:cubicBezTo>
                      <a:cubicBezTo>
                        <a:pt x="44" y="0"/>
                        <a:pt x="54" y="10"/>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6">
                  <a:extLst>
                    <a:ext uri="{FF2B5EF4-FFF2-40B4-BE49-F238E27FC236}">
                      <a16:creationId xmlns:a16="http://schemas.microsoft.com/office/drawing/2014/main" id="{9D871643-F216-CB5F-F4D3-F89E0EE3BC5C}"/>
                    </a:ext>
                  </a:extLst>
                </p:cNvPr>
                <p:cNvSpPr>
                  <a:spLocks/>
                </p:cNvSpPr>
                <p:nvPr/>
              </p:nvSpPr>
              <p:spPr bwMode="auto">
                <a:xfrm>
                  <a:off x="-665163" y="2847976"/>
                  <a:ext cx="223837" cy="219075"/>
                </a:xfrm>
                <a:custGeom>
                  <a:avLst/>
                  <a:gdLst>
                    <a:gd name="T0" fmla="*/ 29 w 59"/>
                    <a:gd name="T1" fmla="*/ 0 h 58"/>
                    <a:gd name="T2" fmla="*/ 58 w 59"/>
                    <a:gd name="T3" fmla="*/ 29 h 58"/>
                    <a:gd name="T4" fmla="*/ 28 w 59"/>
                    <a:gd name="T5" fmla="*/ 57 h 58"/>
                    <a:gd name="T6" fmla="*/ 2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2"/>
                        <a:pt x="59" y="11"/>
                        <a:pt x="58" y="29"/>
                      </a:cubicBezTo>
                      <a:cubicBezTo>
                        <a:pt x="57" y="47"/>
                        <a:pt x="47" y="58"/>
                        <a:pt x="28" y="57"/>
                      </a:cubicBezTo>
                      <a:cubicBezTo>
                        <a:pt x="12" y="57"/>
                        <a:pt x="3" y="46"/>
                        <a:pt x="2" y="31"/>
                      </a:cubicBezTo>
                      <a:cubicBezTo>
                        <a:pt x="0" y="12"/>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7">
                  <a:extLst>
                    <a:ext uri="{FF2B5EF4-FFF2-40B4-BE49-F238E27FC236}">
                      <a16:creationId xmlns:a16="http://schemas.microsoft.com/office/drawing/2014/main" id="{BDEDB5A7-3738-C281-E8E6-0CD2F7301469}"/>
                    </a:ext>
                  </a:extLst>
                </p:cNvPr>
                <p:cNvSpPr>
                  <a:spLocks/>
                </p:cNvSpPr>
                <p:nvPr/>
              </p:nvSpPr>
              <p:spPr bwMode="auto">
                <a:xfrm>
                  <a:off x="-2147888" y="5056188"/>
                  <a:ext cx="222250" cy="219075"/>
                </a:xfrm>
                <a:custGeom>
                  <a:avLst/>
                  <a:gdLst>
                    <a:gd name="T0" fmla="*/ 30 w 59"/>
                    <a:gd name="T1" fmla="*/ 58 h 58"/>
                    <a:gd name="T2" fmla="*/ 0 w 59"/>
                    <a:gd name="T3" fmla="*/ 28 h 58"/>
                    <a:gd name="T4" fmla="*/ 27 w 59"/>
                    <a:gd name="T5" fmla="*/ 1 h 58"/>
                    <a:gd name="T6" fmla="*/ 58 w 59"/>
                    <a:gd name="T7" fmla="*/ 28 h 58"/>
                    <a:gd name="T8" fmla="*/ 30 w 59"/>
                    <a:gd name="T9" fmla="*/ 58 h 58"/>
                  </a:gdLst>
                  <a:ahLst/>
                  <a:cxnLst>
                    <a:cxn ang="0">
                      <a:pos x="T0" y="T1"/>
                    </a:cxn>
                    <a:cxn ang="0">
                      <a:pos x="T2" y="T3"/>
                    </a:cxn>
                    <a:cxn ang="0">
                      <a:pos x="T4" y="T5"/>
                    </a:cxn>
                    <a:cxn ang="0">
                      <a:pos x="T6" y="T7"/>
                    </a:cxn>
                    <a:cxn ang="0">
                      <a:pos x="T8" y="T9"/>
                    </a:cxn>
                  </a:cxnLst>
                  <a:rect l="0" t="0" r="r" b="b"/>
                  <a:pathLst>
                    <a:path w="59" h="58">
                      <a:moveTo>
                        <a:pt x="30" y="58"/>
                      </a:moveTo>
                      <a:cubicBezTo>
                        <a:pt x="11" y="56"/>
                        <a:pt x="0" y="46"/>
                        <a:pt x="0" y="28"/>
                      </a:cubicBezTo>
                      <a:cubicBezTo>
                        <a:pt x="1" y="13"/>
                        <a:pt x="10" y="2"/>
                        <a:pt x="27" y="1"/>
                      </a:cubicBezTo>
                      <a:cubicBezTo>
                        <a:pt x="45" y="0"/>
                        <a:pt x="57" y="9"/>
                        <a:pt x="58" y="28"/>
                      </a:cubicBezTo>
                      <a:cubicBezTo>
                        <a:pt x="59" y="46"/>
                        <a:pt x="47" y="55"/>
                        <a:pt x="30"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
                  <a:extLst>
                    <a:ext uri="{FF2B5EF4-FFF2-40B4-BE49-F238E27FC236}">
                      <a16:creationId xmlns:a16="http://schemas.microsoft.com/office/drawing/2014/main" id="{88F4E15C-7E97-50E0-6F9C-B084A1B0839C}"/>
                    </a:ext>
                  </a:extLst>
                </p:cNvPr>
                <p:cNvSpPr>
                  <a:spLocks/>
                </p:cNvSpPr>
                <p:nvPr/>
              </p:nvSpPr>
              <p:spPr bwMode="auto">
                <a:xfrm>
                  <a:off x="-1611313" y="1733551"/>
                  <a:ext cx="219075" cy="223838"/>
                </a:xfrm>
                <a:custGeom>
                  <a:avLst/>
                  <a:gdLst>
                    <a:gd name="T0" fmla="*/ 58 w 58"/>
                    <a:gd name="T1" fmla="*/ 31 h 59"/>
                    <a:gd name="T2" fmla="*/ 26 w 58"/>
                    <a:gd name="T3" fmla="*/ 58 h 59"/>
                    <a:gd name="T4" fmla="*/ 0 w 58"/>
                    <a:gd name="T5" fmla="*/ 30 h 59"/>
                    <a:gd name="T6" fmla="*/ 29 w 58"/>
                    <a:gd name="T7" fmla="*/ 1 h 59"/>
                    <a:gd name="T8" fmla="*/ 58 w 58"/>
                    <a:gd name="T9" fmla="*/ 31 h 59"/>
                  </a:gdLst>
                  <a:ahLst/>
                  <a:cxnLst>
                    <a:cxn ang="0">
                      <a:pos x="T0" y="T1"/>
                    </a:cxn>
                    <a:cxn ang="0">
                      <a:pos x="T2" y="T3"/>
                    </a:cxn>
                    <a:cxn ang="0">
                      <a:pos x="T4" y="T5"/>
                    </a:cxn>
                    <a:cxn ang="0">
                      <a:pos x="T6" y="T7"/>
                    </a:cxn>
                    <a:cxn ang="0">
                      <a:pos x="T8" y="T9"/>
                    </a:cxn>
                  </a:cxnLst>
                  <a:rect l="0" t="0" r="r" b="b"/>
                  <a:pathLst>
                    <a:path w="58" h="59">
                      <a:moveTo>
                        <a:pt x="58" y="31"/>
                      </a:moveTo>
                      <a:cubicBezTo>
                        <a:pt x="55" y="49"/>
                        <a:pt x="43" y="59"/>
                        <a:pt x="26" y="58"/>
                      </a:cubicBezTo>
                      <a:cubicBezTo>
                        <a:pt x="11" y="56"/>
                        <a:pt x="0" y="46"/>
                        <a:pt x="0" y="30"/>
                      </a:cubicBezTo>
                      <a:cubicBezTo>
                        <a:pt x="1" y="12"/>
                        <a:pt x="11" y="0"/>
                        <a:pt x="29" y="1"/>
                      </a:cubicBezTo>
                      <a:cubicBezTo>
                        <a:pt x="47" y="1"/>
                        <a:pt x="56" y="13"/>
                        <a:pt x="58" y="31"/>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9">
                  <a:extLst>
                    <a:ext uri="{FF2B5EF4-FFF2-40B4-BE49-F238E27FC236}">
                      <a16:creationId xmlns:a16="http://schemas.microsoft.com/office/drawing/2014/main" id="{8DBBF2A0-C7F2-FDE9-8643-583C80B25916}"/>
                    </a:ext>
                  </a:extLst>
                </p:cNvPr>
                <p:cNvSpPr>
                  <a:spLocks/>
                </p:cNvSpPr>
                <p:nvPr/>
              </p:nvSpPr>
              <p:spPr bwMode="auto">
                <a:xfrm>
                  <a:off x="-3671888" y="2193926"/>
                  <a:ext cx="219075" cy="219075"/>
                </a:xfrm>
                <a:custGeom>
                  <a:avLst/>
                  <a:gdLst>
                    <a:gd name="T0" fmla="*/ 58 w 58"/>
                    <a:gd name="T1" fmla="*/ 28 h 58"/>
                    <a:gd name="T2" fmla="*/ 27 w 58"/>
                    <a:gd name="T3" fmla="*/ 57 h 58"/>
                    <a:gd name="T4" fmla="*/ 0 w 58"/>
                    <a:gd name="T5" fmla="*/ 30 h 58"/>
                    <a:gd name="T6" fmla="*/ 28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5" y="47"/>
                        <a:pt x="45" y="58"/>
                        <a:pt x="27" y="57"/>
                      </a:cubicBezTo>
                      <a:cubicBezTo>
                        <a:pt x="11" y="56"/>
                        <a:pt x="1" y="46"/>
                        <a:pt x="0" y="30"/>
                      </a:cubicBezTo>
                      <a:cubicBezTo>
                        <a:pt x="0" y="13"/>
                        <a:pt x="11" y="1"/>
                        <a:pt x="28" y="0"/>
                      </a:cubicBezTo>
                      <a:cubicBezTo>
                        <a:pt x="46" y="0"/>
                        <a:pt x="55"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0">
                  <a:extLst>
                    <a:ext uri="{FF2B5EF4-FFF2-40B4-BE49-F238E27FC236}">
                      <a16:creationId xmlns:a16="http://schemas.microsoft.com/office/drawing/2014/main" id="{A61EC812-01D0-5A11-8C08-2CCCCD64D3D7}"/>
                    </a:ext>
                  </a:extLst>
                </p:cNvPr>
                <p:cNvSpPr>
                  <a:spLocks/>
                </p:cNvSpPr>
                <p:nvPr/>
              </p:nvSpPr>
              <p:spPr bwMode="auto">
                <a:xfrm>
                  <a:off x="-1781175" y="4968876"/>
                  <a:ext cx="219075" cy="223838"/>
                </a:xfrm>
                <a:custGeom>
                  <a:avLst/>
                  <a:gdLst>
                    <a:gd name="T0" fmla="*/ 58 w 58"/>
                    <a:gd name="T1" fmla="*/ 30 h 59"/>
                    <a:gd name="T2" fmla="*/ 29 w 58"/>
                    <a:gd name="T3" fmla="*/ 59 h 59"/>
                    <a:gd name="T4" fmla="*/ 2 w 58"/>
                    <a:gd name="T5" fmla="*/ 33 h 59"/>
                    <a:gd name="T6" fmla="*/ 28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7" y="48"/>
                        <a:pt x="47" y="59"/>
                        <a:pt x="29" y="59"/>
                      </a:cubicBezTo>
                      <a:cubicBezTo>
                        <a:pt x="14" y="59"/>
                        <a:pt x="3" y="49"/>
                        <a:pt x="2" y="33"/>
                      </a:cubicBezTo>
                      <a:cubicBezTo>
                        <a:pt x="0" y="15"/>
                        <a:pt x="10" y="3"/>
                        <a:pt x="28" y="2"/>
                      </a:cubicBezTo>
                      <a:cubicBezTo>
                        <a:pt x="47" y="0"/>
                        <a:pt x="56"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
                  <a:extLst>
                    <a:ext uri="{FF2B5EF4-FFF2-40B4-BE49-F238E27FC236}">
                      <a16:creationId xmlns:a16="http://schemas.microsoft.com/office/drawing/2014/main" id="{4E63E05B-A221-7361-EC98-1DE87FB09887}"/>
                    </a:ext>
                  </a:extLst>
                </p:cNvPr>
                <p:cNvSpPr>
                  <a:spLocks/>
                </p:cNvSpPr>
                <p:nvPr/>
              </p:nvSpPr>
              <p:spPr bwMode="auto">
                <a:xfrm>
                  <a:off x="-3076575" y="1741488"/>
                  <a:ext cx="219075" cy="222250"/>
                </a:xfrm>
                <a:custGeom>
                  <a:avLst/>
                  <a:gdLst>
                    <a:gd name="T0" fmla="*/ 30 w 58"/>
                    <a:gd name="T1" fmla="*/ 0 h 59"/>
                    <a:gd name="T2" fmla="*/ 57 w 58"/>
                    <a:gd name="T3" fmla="*/ 31 h 59"/>
                    <a:gd name="T4" fmla="*/ 26 w 58"/>
                    <a:gd name="T5" fmla="*/ 57 h 59"/>
                    <a:gd name="T6" fmla="*/ 1 w 58"/>
                    <a:gd name="T7" fmla="*/ 29 h 59"/>
                    <a:gd name="T8" fmla="*/ 30 w 58"/>
                    <a:gd name="T9" fmla="*/ 0 h 59"/>
                  </a:gdLst>
                  <a:ahLst/>
                  <a:cxnLst>
                    <a:cxn ang="0">
                      <a:pos x="T0" y="T1"/>
                    </a:cxn>
                    <a:cxn ang="0">
                      <a:pos x="T2" y="T3"/>
                    </a:cxn>
                    <a:cxn ang="0">
                      <a:pos x="T4" y="T5"/>
                    </a:cxn>
                    <a:cxn ang="0">
                      <a:pos x="T6" y="T7"/>
                    </a:cxn>
                    <a:cxn ang="0">
                      <a:pos x="T8" y="T9"/>
                    </a:cxn>
                  </a:cxnLst>
                  <a:rect l="0" t="0" r="r" b="b"/>
                  <a:pathLst>
                    <a:path w="58" h="59">
                      <a:moveTo>
                        <a:pt x="30" y="0"/>
                      </a:moveTo>
                      <a:cubicBezTo>
                        <a:pt x="47" y="2"/>
                        <a:pt x="58" y="13"/>
                        <a:pt x="57" y="31"/>
                      </a:cubicBezTo>
                      <a:cubicBezTo>
                        <a:pt x="55" y="48"/>
                        <a:pt x="44" y="59"/>
                        <a:pt x="26" y="57"/>
                      </a:cubicBezTo>
                      <a:cubicBezTo>
                        <a:pt x="10" y="55"/>
                        <a:pt x="0" y="45"/>
                        <a:pt x="1" y="29"/>
                      </a:cubicBezTo>
                      <a:cubicBezTo>
                        <a:pt x="1" y="10"/>
                        <a:pt x="12" y="1"/>
                        <a:pt x="30"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2">
                  <a:extLst>
                    <a:ext uri="{FF2B5EF4-FFF2-40B4-BE49-F238E27FC236}">
                      <a16:creationId xmlns:a16="http://schemas.microsoft.com/office/drawing/2014/main" id="{B0DBCD03-943A-B780-9D0A-2A839892DC3A}"/>
                    </a:ext>
                  </a:extLst>
                </p:cNvPr>
                <p:cNvSpPr>
                  <a:spLocks/>
                </p:cNvSpPr>
                <p:nvPr/>
              </p:nvSpPr>
              <p:spPr bwMode="auto">
                <a:xfrm>
                  <a:off x="-1970088" y="1617663"/>
                  <a:ext cx="214312" cy="217488"/>
                </a:xfrm>
                <a:custGeom>
                  <a:avLst/>
                  <a:gdLst>
                    <a:gd name="T0" fmla="*/ 57 w 57"/>
                    <a:gd name="T1" fmla="*/ 30 h 58"/>
                    <a:gd name="T2" fmla="*/ 26 w 57"/>
                    <a:gd name="T3" fmla="*/ 57 h 58"/>
                    <a:gd name="T4" fmla="*/ 0 w 57"/>
                    <a:gd name="T5" fmla="*/ 29 h 58"/>
                    <a:gd name="T6" fmla="*/ 29 w 57"/>
                    <a:gd name="T7" fmla="*/ 0 h 58"/>
                    <a:gd name="T8" fmla="*/ 57 w 57"/>
                    <a:gd name="T9" fmla="*/ 30 h 58"/>
                  </a:gdLst>
                  <a:ahLst/>
                  <a:cxnLst>
                    <a:cxn ang="0">
                      <a:pos x="T0" y="T1"/>
                    </a:cxn>
                    <a:cxn ang="0">
                      <a:pos x="T2" y="T3"/>
                    </a:cxn>
                    <a:cxn ang="0">
                      <a:pos x="T4" y="T5"/>
                    </a:cxn>
                    <a:cxn ang="0">
                      <a:pos x="T6" y="T7"/>
                    </a:cxn>
                    <a:cxn ang="0">
                      <a:pos x="T8" y="T9"/>
                    </a:cxn>
                  </a:cxnLst>
                  <a:rect l="0" t="0" r="r" b="b"/>
                  <a:pathLst>
                    <a:path w="57" h="58">
                      <a:moveTo>
                        <a:pt x="57" y="30"/>
                      </a:moveTo>
                      <a:cubicBezTo>
                        <a:pt x="55" y="49"/>
                        <a:pt x="44" y="58"/>
                        <a:pt x="26" y="57"/>
                      </a:cubicBezTo>
                      <a:cubicBezTo>
                        <a:pt x="10" y="55"/>
                        <a:pt x="0" y="45"/>
                        <a:pt x="0" y="29"/>
                      </a:cubicBezTo>
                      <a:cubicBezTo>
                        <a:pt x="0" y="11"/>
                        <a:pt x="12" y="0"/>
                        <a:pt x="29" y="0"/>
                      </a:cubicBezTo>
                      <a:cubicBezTo>
                        <a:pt x="47" y="0"/>
                        <a:pt x="56" y="12"/>
                        <a:pt x="57"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3">
                  <a:extLst>
                    <a:ext uri="{FF2B5EF4-FFF2-40B4-BE49-F238E27FC236}">
                      <a16:creationId xmlns:a16="http://schemas.microsoft.com/office/drawing/2014/main" id="{E2AD74AC-3AA0-B4B8-433E-382A9A0FD862}"/>
                    </a:ext>
                  </a:extLst>
                </p:cNvPr>
                <p:cNvSpPr>
                  <a:spLocks/>
                </p:cNvSpPr>
                <p:nvPr/>
              </p:nvSpPr>
              <p:spPr bwMode="auto">
                <a:xfrm>
                  <a:off x="-2347913" y="1579563"/>
                  <a:ext cx="219075" cy="214313"/>
                </a:xfrm>
                <a:custGeom>
                  <a:avLst/>
                  <a:gdLst>
                    <a:gd name="T0" fmla="*/ 28 w 58"/>
                    <a:gd name="T1" fmla="*/ 57 h 57"/>
                    <a:gd name="T2" fmla="*/ 1 w 58"/>
                    <a:gd name="T3" fmla="*/ 27 h 57"/>
                    <a:gd name="T4" fmla="*/ 28 w 58"/>
                    <a:gd name="T5" fmla="*/ 0 h 57"/>
                    <a:gd name="T6" fmla="*/ 58 w 58"/>
                    <a:gd name="T7" fmla="*/ 28 h 57"/>
                    <a:gd name="T8" fmla="*/ 28 w 58"/>
                    <a:gd name="T9" fmla="*/ 57 h 57"/>
                  </a:gdLst>
                  <a:ahLst/>
                  <a:cxnLst>
                    <a:cxn ang="0">
                      <a:pos x="T0" y="T1"/>
                    </a:cxn>
                    <a:cxn ang="0">
                      <a:pos x="T2" y="T3"/>
                    </a:cxn>
                    <a:cxn ang="0">
                      <a:pos x="T4" y="T5"/>
                    </a:cxn>
                    <a:cxn ang="0">
                      <a:pos x="T6" y="T7"/>
                    </a:cxn>
                    <a:cxn ang="0">
                      <a:pos x="T8" y="T9"/>
                    </a:cxn>
                  </a:cxnLst>
                  <a:rect l="0" t="0" r="r" b="b"/>
                  <a:pathLst>
                    <a:path w="58" h="57">
                      <a:moveTo>
                        <a:pt x="28" y="57"/>
                      </a:moveTo>
                      <a:cubicBezTo>
                        <a:pt x="10" y="55"/>
                        <a:pt x="0" y="44"/>
                        <a:pt x="1" y="27"/>
                      </a:cubicBezTo>
                      <a:cubicBezTo>
                        <a:pt x="1" y="10"/>
                        <a:pt x="12" y="1"/>
                        <a:pt x="28" y="0"/>
                      </a:cubicBezTo>
                      <a:cubicBezTo>
                        <a:pt x="45" y="0"/>
                        <a:pt x="58" y="10"/>
                        <a:pt x="58" y="28"/>
                      </a:cubicBezTo>
                      <a:cubicBezTo>
                        <a:pt x="57" y="46"/>
                        <a:pt x="46" y="56"/>
                        <a:pt x="28" y="5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4">
                  <a:extLst>
                    <a:ext uri="{FF2B5EF4-FFF2-40B4-BE49-F238E27FC236}">
                      <a16:creationId xmlns:a16="http://schemas.microsoft.com/office/drawing/2014/main" id="{F41F6DA9-3F7B-C474-163A-06F1BBAC3C74}"/>
                    </a:ext>
                  </a:extLst>
                </p:cNvPr>
                <p:cNvSpPr>
                  <a:spLocks/>
                </p:cNvSpPr>
                <p:nvPr/>
              </p:nvSpPr>
              <p:spPr bwMode="auto">
                <a:xfrm>
                  <a:off x="-3400425" y="1930401"/>
                  <a:ext cx="219075" cy="222250"/>
                </a:xfrm>
                <a:custGeom>
                  <a:avLst/>
                  <a:gdLst>
                    <a:gd name="T0" fmla="*/ 58 w 58"/>
                    <a:gd name="T1" fmla="*/ 30 h 59"/>
                    <a:gd name="T2" fmla="*/ 29 w 58"/>
                    <a:gd name="T3" fmla="*/ 58 h 59"/>
                    <a:gd name="T4" fmla="*/ 1 w 58"/>
                    <a:gd name="T5" fmla="*/ 33 h 59"/>
                    <a:gd name="T6" fmla="*/ 27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6" y="48"/>
                        <a:pt x="47" y="58"/>
                        <a:pt x="29" y="58"/>
                      </a:cubicBezTo>
                      <a:cubicBezTo>
                        <a:pt x="12" y="59"/>
                        <a:pt x="2" y="49"/>
                        <a:pt x="1" y="33"/>
                      </a:cubicBezTo>
                      <a:cubicBezTo>
                        <a:pt x="0" y="15"/>
                        <a:pt x="9" y="3"/>
                        <a:pt x="27" y="2"/>
                      </a:cubicBezTo>
                      <a:cubicBezTo>
                        <a:pt x="45" y="0"/>
                        <a:pt x="55"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5">
                  <a:extLst>
                    <a:ext uri="{FF2B5EF4-FFF2-40B4-BE49-F238E27FC236}">
                      <a16:creationId xmlns:a16="http://schemas.microsoft.com/office/drawing/2014/main" id="{D7FF21E3-062A-11E5-175B-338CBD37CEF9}"/>
                    </a:ext>
                  </a:extLst>
                </p:cNvPr>
                <p:cNvSpPr>
                  <a:spLocks/>
                </p:cNvSpPr>
                <p:nvPr/>
              </p:nvSpPr>
              <p:spPr bwMode="auto">
                <a:xfrm>
                  <a:off x="-1438275" y="4814888"/>
                  <a:ext cx="222250" cy="219075"/>
                </a:xfrm>
                <a:custGeom>
                  <a:avLst/>
                  <a:gdLst>
                    <a:gd name="T0" fmla="*/ 59 w 59"/>
                    <a:gd name="T1" fmla="*/ 27 h 58"/>
                    <a:gd name="T2" fmla="*/ 28 w 59"/>
                    <a:gd name="T3" fmla="*/ 57 h 58"/>
                    <a:gd name="T4" fmla="*/ 1 w 59"/>
                    <a:gd name="T5" fmla="*/ 27 h 58"/>
                    <a:gd name="T6" fmla="*/ 29 w 59"/>
                    <a:gd name="T7" fmla="*/ 1 h 58"/>
                    <a:gd name="T8" fmla="*/ 59 w 59"/>
                    <a:gd name="T9" fmla="*/ 27 h 58"/>
                  </a:gdLst>
                  <a:ahLst/>
                  <a:cxnLst>
                    <a:cxn ang="0">
                      <a:pos x="T0" y="T1"/>
                    </a:cxn>
                    <a:cxn ang="0">
                      <a:pos x="T2" y="T3"/>
                    </a:cxn>
                    <a:cxn ang="0">
                      <a:pos x="T4" y="T5"/>
                    </a:cxn>
                    <a:cxn ang="0">
                      <a:pos x="T6" y="T7"/>
                    </a:cxn>
                    <a:cxn ang="0">
                      <a:pos x="T8" y="T9"/>
                    </a:cxn>
                  </a:cxnLst>
                  <a:rect l="0" t="0" r="r" b="b"/>
                  <a:pathLst>
                    <a:path w="59" h="58">
                      <a:moveTo>
                        <a:pt x="59" y="27"/>
                      </a:moveTo>
                      <a:cubicBezTo>
                        <a:pt x="55" y="47"/>
                        <a:pt x="46" y="58"/>
                        <a:pt x="28" y="57"/>
                      </a:cubicBezTo>
                      <a:cubicBezTo>
                        <a:pt x="9" y="57"/>
                        <a:pt x="0" y="45"/>
                        <a:pt x="1" y="27"/>
                      </a:cubicBezTo>
                      <a:cubicBezTo>
                        <a:pt x="2" y="10"/>
                        <a:pt x="14" y="1"/>
                        <a:pt x="29" y="1"/>
                      </a:cubicBezTo>
                      <a:cubicBezTo>
                        <a:pt x="46" y="0"/>
                        <a:pt x="56" y="12"/>
                        <a:pt x="59" y="2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6">
                  <a:extLst>
                    <a:ext uri="{FF2B5EF4-FFF2-40B4-BE49-F238E27FC236}">
                      <a16:creationId xmlns:a16="http://schemas.microsoft.com/office/drawing/2014/main" id="{CB9F097D-A970-5E04-539D-96597DDF3885}"/>
                    </a:ext>
                  </a:extLst>
                </p:cNvPr>
                <p:cNvSpPr>
                  <a:spLocks/>
                </p:cNvSpPr>
                <p:nvPr/>
              </p:nvSpPr>
              <p:spPr bwMode="auto">
                <a:xfrm>
                  <a:off x="-3887788" y="2508251"/>
                  <a:ext cx="223837" cy="222250"/>
                </a:xfrm>
                <a:custGeom>
                  <a:avLst/>
                  <a:gdLst>
                    <a:gd name="T0" fmla="*/ 59 w 59"/>
                    <a:gd name="T1" fmla="*/ 30 h 59"/>
                    <a:gd name="T2" fmla="*/ 27 w 59"/>
                    <a:gd name="T3" fmla="*/ 57 h 59"/>
                    <a:gd name="T4" fmla="*/ 2 w 59"/>
                    <a:gd name="T5" fmla="*/ 25 h 59"/>
                    <a:gd name="T6" fmla="*/ 31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8"/>
                        <a:pt x="45" y="59"/>
                        <a:pt x="27" y="57"/>
                      </a:cubicBezTo>
                      <a:cubicBezTo>
                        <a:pt x="9" y="56"/>
                        <a:pt x="0" y="43"/>
                        <a:pt x="2" y="25"/>
                      </a:cubicBezTo>
                      <a:cubicBezTo>
                        <a:pt x="4" y="10"/>
                        <a:pt x="15" y="0"/>
                        <a:pt x="31" y="1"/>
                      </a:cubicBezTo>
                      <a:cubicBezTo>
                        <a:pt x="49" y="2"/>
                        <a:pt x="58"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7">
                  <a:extLst>
                    <a:ext uri="{FF2B5EF4-FFF2-40B4-BE49-F238E27FC236}">
                      <a16:creationId xmlns:a16="http://schemas.microsoft.com/office/drawing/2014/main" id="{4324B281-D53F-EFCC-4CB6-8B604E5DF6E1}"/>
                    </a:ext>
                  </a:extLst>
                </p:cNvPr>
                <p:cNvSpPr>
                  <a:spLocks/>
                </p:cNvSpPr>
                <p:nvPr/>
              </p:nvSpPr>
              <p:spPr bwMode="auto">
                <a:xfrm>
                  <a:off x="-1139825" y="4587876"/>
                  <a:ext cx="222250" cy="219075"/>
                </a:xfrm>
                <a:custGeom>
                  <a:avLst/>
                  <a:gdLst>
                    <a:gd name="T0" fmla="*/ 27 w 59"/>
                    <a:gd name="T1" fmla="*/ 0 h 58"/>
                    <a:gd name="T2" fmla="*/ 58 w 59"/>
                    <a:gd name="T3" fmla="*/ 27 h 58"/>
                    <a:gd name="T4" fmla="*/ 30 w 59"/>
                    <a:gd name="T5" fmla="*/ 57 h 58"/>
                    <a:gd name="T6" fmla="*/ 2 w 59"/>
                    <a:gd name="T7" fmla="*/ 32 h 58"/>
                    <a:gd name="T8" fmla="*/ 27 w 59"/>
                    <a:gd name="T9" fmla="*/ 0 h 58"/>
                  </a:gdLst>
                  <a:ahLst/>
                  <a:cxnLst>
                    <a:cxn ang="0">
                      <a:pos x="T0" y="T1"/>
                    </a:cxn>
                    <a:cxn ang="0">
                      <a:pos x="T2" y="T3"/>
                    </a:cxn>
                    <a:cxn ang="0">
                      <a:pos x="T4" y="T5"/>
                    </a:cxn>
                    <a:cxn ang="0">
                      <a:pos x="T6" y="T7"/>
                    </a:cxn>
                    <a:cxn ang="0">
                      <a:pos x="T8" y="T9"/>
                    </a:cxn>
                  </a:cxnLst>
                  <a:rect l="0" t="0" r="r" b="b"/>
                  <a:pathLst>
                    <a:path w="59" h="58">
                      <a:moveTo>
                        <a:pt x="27" y="0"/>
                      </a:moveTo>
                      <a:cubicBezTo>
                        <a:pt x="45" y="1"/>
                        <a:pt x="57" y="9"/>
                        <a:pt x="58" y="27"/>
                      </a:cubicBezTo>
                      <a:cubicBezTo>
                        <a:pt x="59" y="45"/>
                        <a:pt x="48" y="56"/>
                        <a:pt x="30" y="57"/>
                      </a:cubicBezTo>
                      <a:cubicBezTo>
                        <a:pt x="13" y="58"/>
                        <a:pt x="4" y="47"/>
                        <a:pt x="2" y="32"/>
                      </a:cubicBezTo>
                      <a:cubicBezTo>
                        <a:pt x="0" y="14"/>
                        <a:pt x="9" y="3"/>
                        <a:pt x="27"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8">
                  <a:extLst>
                    <a:ext uri="{FF2B5EF4-FFF2-40B4-BE49-F238E27FC236}">
                      <a16:creationId xmlns:a16="http://schemas.microsoft.com/office/drawing/2014/main" id="{6CB7713C-7DC9-6E26-F73B-A7CFA175EB18}"/>
                    </a:ext>
                  </a:extLst>
                </p:cNvPr>
                <p:cNvSpPr>
                  <a:spLocks/>
                </p:cNvSpPr>
                <p:nvPr/>
              </p:nvSpPr>
              <p:spPr bwMode="auto">
                <a:xfrm>
                  <a:off x="-895350" y="4297363"/>
                  <a:ext cx="219075" cy="222250"/>
                </a:xfrm>
                <a:custGeom>
                  <a:avLst/>
                  <a:gdLst>
                    <a:gd name="T0" fmla="*/ 58 w 58"/>
                    <a:gd name="T1" fmla="*/ 30 h 59"/>
                    <a:gd name="T2" fmla="*/ 27 w 58"/>
                    <a:gd name="T3" fmla="*/ 58 h 59"/>
                    <a:gd name="T4" fmla="*/ 2 w 58"/>
                    <a:gd name="T5" fmla="*/ 26 h 59"/>
                    <a:gd name="T6" fmla="*/ 29 w 58"/>
                    <a:gd name="T7" fmla="*/ 1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5" y="47"/>
                        <a:pt x="45" y="59"/>
                        <a:pt x="27" y="58"/>
                      </a:cubicBezTo>
                      <a:cubicBezTo>
                        <a:pt x="9" y="56"/>
                        <a:pt x="0" y="43"/>
                        <a:pt x="2" y="26"/>
                      </a:cubicBezTo>
                      <a:cubicBezTo>
                        <a:pt x="3" y="10"/>
                        <a:pt x="13" y="0"/>
                        <a:pt x="29" y="1"/>
                      </a:cubicBezTo>
                      <a:cubicBezTo>
                        <a:pt x="48" y="2"/>
                        <a:pt x="57" y="13"/>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9">
                  <a:extLst>
                    <a:ext uri="{FF2B5EF4-FFF2-40B4-BE49-F238E27FC236}">
                      <a16:creationId xmlns:a16="http://schemas.microsoft.com/office/drawing/2014/main" id="{255B88EF-C2A6-BE3B-8B5F-6F2A8558CC79}"/>
                    </a:ext>
                  </a:extLst>
                </p:cNvPr>
                <p:cNvSpPr>
                  <a:spLocks/>
                </p:cNvSpPr>
                <p:nvPr/>
              </p:nvSpPr>
              <p:spPr bwMode="auto">
                <a:xfrm>
                  <a:off x="-720725" y="3960813"/>
                  <a:ext cx="222250" cy="223838"/>
                </a:xfrm>
                <a:custGeom>
                  <a:avLst/>
                  <a:gdLst>
                    <a:gd name="T0" fmla="*/ 59 w 59"/>
                    <a:gd name="T1" fmla="*/ 30 h 59"/>
                    <a:gd name="T2" fmla="*/ 29 w 59"/>
                    <a:gd name="T3" fmla="*/ 58 h 59"/>
                    <a:gd name="T4" fmla="*/ 1 w 59"/>
                    <a:gd name="T5" fmla="*/ 32 h 59"/>
                    <a:gd name="T6" fmla="*/ 29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6" y="47"/>
                        <a:pt x="48" y="59"/>
                        <a:pt x="29" y="58"/>
                      </a:cubicBezTo>
                      <a:cubicBezTo>
                        <a:pt x="13" y="58"/>
                        <a:pt x="2" y="48"/>
                        <a:pt x="1" y="32"/>
                      </a:cubicBezTo>
                      <a:cubicBezTo>
                        <a:pt x="0" y="14"/>
                        <a:pt x="10" y="3"/>
                        <a:pt x="29" y="1"/>
                      </a:cubicBezTo>
                      <a:cubicBezTo>
                        <a:pt x="48" y="0"/>
                        <a:pt x="55"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20">
                  <a:extLst>
                    <a:ext uri="{FF2B5EF4-FFF2-40B4-BE49-F238E27FC236}">
                      <a16:creationId xmlns:a16="http://schemas.microsoft.com/office/drawing/2014/main" id="{9561F10B-6D1D-4448-1200-A21B59F5784E}"/>
                    </a:ext>
                  </a:extLst>
                </p:cNvPr>
                <p:cNvSpPr>
                  <a:spLocks/>
                </p:cNvSpPr>
                <p:nvPr/>
              </p:nvSpPr>
              <p:spPr bwMode="auto">
                <a:xfrm>
                  <a:off x="-808038" y="2492376"/>
                  <a:ext cx="222250" cy="234950"/>
                </a:xfrm>
                <a:custGeom>
                  <a:avLst/>
                  <a:gdLst>
                    <a:gd name="T0" fmla="*/ 58 w 59"/>
                    <a:gd name="T1" fmla="*/ 35 h 62"/>
                    <a:gd name="T2" fmla="*/ 25 w 59"/>
                    <a:gd name="T3" fmla="*/ 58 h 62"/>
                    <a:gd name="T4" fmla="*/ 2 w 59"/>
                    <a:gd name="T5" fmla="*/ 28 h 62"/>
                    <a:gd name="T6" fmla="*/ 33 w 59"/>
                    <a:gd name="T7" fmla="*/ 2 h 62"/>
                    <a:gd name="T8" fmla="*/ 58 w 59"/>
                    <a:gd name="T9" fmla="*/ 35 h 62"/>
                  </a:gdLst>
                  <a:ahLst/>
                  <a:cxnLst>
                    <a:cxn ang="0">
                      <a:pos x="T0" y="T1"/>
                    </a:cxn>
                    <a:cxn ang="0">
                      <a:pos x="T2" y="T3"/>
                    </a:cxn>
                    <a:cxn ang="0">
                      <a:pos x="T4" y="T5"/>
                    </a:cxn>
                    <a:cxn ang="0">
                      <a:pos x="T6" y="T7"/>
                    </a:cxn>
                    <a:cxn ang="0">
                      <a:pos x="T8" y="T9"/>
                    </a:cxn>
                  </a:cxnLst>
                  <a:rect l="0" t="0" r="r" b="b"/>
                  <a:pathLst>
                    <a:path w="59" h="62">
                      <a:moveTo>
                        <a:pt x="58" y="35"/>
                      </a:moveTo>
                      <a:cubicBezTo>
                        <a:pt x="54" y="51"/>
                        <a:pt x="44" y="62"/>
                        <a:pt x="25" y="58"/>
                      </a:cubicBezTo>
                      <a:cubicBezTo>
                        <a:pt x="10" y="55"/>
                        <a:pt x="0" y="44"/>
                        <a:pt x="2" y="28"/>
                      </a:cubicBezTo>
                      <a:cubicBezTo>
                        <a:pt x="4" y="11"/>
                        <a:pt x="15" y="0"/>
                        <a:pt x="33" y="2"/>
                      </a:cubicBezTo>
                      <a:cubicBezTo>
                        <a:pt x="51" y="4"/>
                        <a:pt x="59" y="16"/>
                        <a:pt x="58" y="35"/>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1">
                  <a:extLst>
                    <a:ext uri="{FF2B5EF4-FFF2-40B4-BE49-F238E27FC236}">
                      <a16:creationId xmlns:a16="http://schemas.microsoft.com/office/drawing/2014/main" id="{B2E04BCB-960B-1720-A4F4-74F85C97FEF4}"/>
                    </a:ext>
                  </a:extLst>
                </p:cNvPr>
                <p:cNvSpPr>
                  <a:spLocks/>
                </p:cNvSpPr>
                <p:nvPr/>
              </p:nvSpPr>
              <p:spPr bwMode="auto">
                <a:xfrm>
                  <a:off x="-1016000" y="2182813"/>
                  <a:ext cx="215900" cy="219075"/>
                </a:xfrm>
                <a:custGeom>
                  <a:avLst/>
                  <a:gdLst>
                    <a:gd name="T0" fmla="*/ 29 w 57"/>
                    <a:gd name="T1" fmla="*/ 58 h 58"/>
                    <a:gd name="T2" fmla="*/ 1 w 57"/>
                    <a:gd name="T3" fmla="*/ 28 h 58"/>
                    <a:gd name="T4" fmla="*/ 32 w 57"/>
                    <a:gd name="T5" fmla="*/ 1 h 58"/>
                    <a:gd name="T6" fmla="*/ 57 w 57"/>
                    <a:gd name="T7" fmla="*/ 29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cubicBezTo>
                        <a:pt x="10" y="56"/>
                        <a:pt x="0" y="45"/>
                        <a:pt x="1" y="28"/>
                      </a:cubicBezTo>
                      <a:cubicBezTo>
                        <a:pt x="2" y="11"/>
                        <a:pt x="14" y="0"/>
                        <a:pt x="32" y="1"/>
                      </a:cubicBezTo>
                      <a:cubicBezTo>
                        <a:pt x="48" y="3"/>
                        <a:pt x="57" y="14"/>
                        <a:pt x="57" y="29"/>
                      </a:cubicBezTo>
                      <a:cubicBezTo>
                        <a:pt x="57" y="47"/>
                        <a:pt x="47" y="57"/>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2">
                  <a:extLst>
                    <a:ext uri="{FF2B5EF4-FFF2-40B4-BE49-F238E27FC236}">
                      <a16:creationId xmlns:a16="http://schemas.microsoft.com/office/drawing/2014/main" id="{186B1C0B-AF0B-4437-8BED-B625577DB205}"/>
                    </a:ext>
                  </a:extLst>
                </p:cNvPr>
                <p:cNvSpPr>
                  <a:spLocks/>
                </p:cNvSpPr>
                <p:nvPr/>
              </p:nvSpPr>
              <p:spPr bwMode="auto">
                <a:xfrm>
                  <a:off x="-4083050" y="3232151"/>
                  <a:ext cx="219075" cy="219075"/>
                </a:xfrm>
                <a:custGeom>
                  <a:avLst/>
                  <a:gdLst>
                    <a:gd name="T0" fmla="*/ 29 w 58"/>
                    <a:gd name="T1" fmla="*/ 58 h 58"/>
                    <a:gd name="T2" fmla="*/ 1 w 58"/>
                    <a:gd name="T3" fmla="*/ 28 h 58"/>
                    <a:gd name="T4" fmla="*/ 27 w 58"/>
                    <a:gd name="T5" fmla="*/ 1 h 58"/>
                    <a:gd name="T6" fmla="*/ 58 w 58"/>
                    <a:gd name="T7" fmla="*/ 28 h 58"/>
                    <a:gd name="T8" fmla="*/ 29 w 58"/>
                    <a:gd name="T9" fmla="*/ 58 h 58"/>
                  </a:gdLst>
                  <a:ahLst/>
                  <a:cxnLst>
                    <a:cxn ang="0">
                      <a:pos x="T0" y="T1"/>
                    </a:cxn>
                    <a:cxn ang="0">
                      <a:pos x="T2" y="T3"/>
                    </a:cxn>
                    <a:cxn ang="0">
                      <a:pos x="T4" y="T5"/>
                    </a:cxn>
                    <a:cxn ang="0">
                      <a:pos x="T6" y="T7"/>
                    </a:cxn>
                    <a:cxn ang="0">
                      <a:pos x="T8" y="T9"/>
                    </a:cxn>
                  </a:cxnLst>
                  <a:rect l="0" t="0" r="r" b="b"/>
                  <a:pathLst>
                    <a:path w="58" h="58">
                      <a:moveTo>
                        <a:pt x="29" y="58"/>
                      </a:moveTo>
                      <a:cubicBezTo>
                        <a:pt x="12" y="56"/>
                        <a:pt x="0" y="46"/>
                        <a:pt x="1" y="28"/>
                      </a:cubicBezTo>
                      <a:cubicBezTo>
                        <a:pt x="1" y="13"/>
                        <a:pt x="11" y="2"/>
                        <a:pt x="27" y="1"/>
                      </a:cubicBezTo>
                      <a:cubicBezTo>
                        <a:pt x="45" y="0"/>
                        <a:pt x="57" y="10"/>
                        <a:pt x="58" y="28"/>
                      </a:cubicBezTo>
                      <a:cubicBezTo>
                        <a:pt x="58" y="46"/>
                        <a:pt x="47" y="55"/>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3">
                  <a:extLst>
                    <a:ext uri="{FF2B5EF4-FFF2-40B4-BE49-F238E27FC236}">
                      <a16:creationId xmlns:a16="http://schemas.microsoft.com/office/drawing/2014/main" id="{59D90A58-7A20-8C0F-F93B-D4AE5AB988B4}"/>
                    </a:ext>
                  </a:extLst>
                </p:cNvPr>
                <p:cNvSpPr>
                  <a:spLocks/>
                </p:cNvSpPr>
                <p:nvPr/>
              </p:nvSpPr>
              <p:spPr bwMode="auto">
                <a:xfrm>
                  <a:off x="-2528888" y="5059363"/>
                  <a:ext cx="222250" cy="223838"/>
                </a:xfrm>
                <a:custGeom>
                  <a:avLst/>
                  <a:gdLst>
                    <a:gd name="T0" fmla="*/ 59 w 59"/>
                    <a:gd name="T1" fmla="*/ 30 h 59"/>
                    <a:gd name="T2" fmla="*/ 27 w 59"/>
                    <a:gd name="T3" fmla="*/ 57 h 59"/>
                    <a:gd name="T4" fmla="*/ 2 w 59"/>
                    <a:gd name="T5" fmla="*/ 25 h 59"/>
                    <a:gd name="T6" fmla="*/ 30 w 59"/>
                    <a:gd name="T7" fmla="*/ 0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7"/>
                        <a:pt x="46" y="59"/>
                        <a:pt x="27" y="57"/>
                      </a:cubicBezTo>
                      <a:cubicBezTo>
                        <a:pt x="9" y="55"/>
                        <a:pt x="0" y="43"/>
                        <a:pt x="2" y="25"/>
                      </a:cubicBezTo>
                      <a:cubicBezTo>
                        <a:pt x="3" y="9"/>
                        <a:pt x="15" y="0"/>
                        <a:pt x="30" y="0"/>
                      </a:cubicBezTo>
                      <a:cubicBezTo>
                        <a:pt x="48" y="1"/>
                        <a:pt x="58" y="12"/>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4">
                  <a:extLst>
                    <a:ext uri="{FF2B5EF4-FFF2-40B4-BE49-F238E27FC236}">
                      <a16:creationId xmlns:a16="http://schemas.microsoft.com/office/drawing/2014/main" id="{7F77DC8E-8D60-F533-55FD-7CA138973F96}"/>
                    </a:ext>
                  </a:extLst>
                </p:cNvPr>
                <p:cNvSpPr>
                  <a:spLocks/>
                </p:cNvSpPr>
                <p:nvPr/>
              </p:nvSpPr>
              <p:spPr bwMode="auto">
                <a:xfrm>
                  <a:off x="-4057650" y="3606801"/>
                  <a:ext cx="215900" cy="219075"/>
                </a:xfrm>
                <a:custGeom>
                  <a:avLst/>
                  <a:gdLst>
                    <a:gd name="T0" fmla="*/ 57 w 57"/>
                    <a:gd name="T1" fmla="*/ 28 h 58"/>
                    <a:gd name="T2" fmla="*/ 29 w 57"/>
                    <a:gd name="T3" fmla="*/ 58 h 58"/>
                    <a:gd name="T4" fmla="*/ 0 w 57"/>
                    <a:gd name="T5" fmla="*/ 29 h 58"/>
                    <a:gd name="T6" fmla="*/ 25 w 57"/>
                    <a:gd name="T7" fmla="*/ 1 h 58"/>
                    <a:gd name="T8" fmla="*/ 57 w 57"/>
                    <a:gd name="T9" fmla="*/ 28 h 58"/>
                  </a:gdLst>
                  <a:ahLst/>
                  <a:cxnLst>
                    <a:cxn ang="0">
                      <a:pos x="T0" y="T1"/>
                    </a:cxn>
                    <a:cxn ang="0">
                      <a:pos x="T2" y="T3"/>
                    </a:cxn>
                    <a:cxn ang="0">
                      <a:pos x="T4" y="T5"/>
                    </a:cxn>
                    <a:cxn ang="0">
                      <a:pos x="T6" y="T7"/>
                    </a:cxn>
                    <a:cxn ang="0">
                      <a:pos x="T8" y="T9"/>
                    </a:cxn>
                  </a:cxnLst>
                  <a:rect l="0" t="0" r="r" b="b"/>
                  <a:pathLst>
                    <a:path w="57" h="58">
                      <a:moveTo>
                        <a:pt x="57" y="28"/>
                      </a:moveTo>
                      <a:cubicBezTo>
                        <a:pt x="55" y="45"/>
                        <a:pt x="47" y="58"/>
                        <a:pt x="29" y="58"/>
                      </a:cubicBezTo>
                      <a:cubicBezTo>
                        <a:pt x="10" y="58"/>
                        <a:pt x="0" y="47"/>
                        <a:pt x="0" y="29"/>
                      </a:cubicBezTo>
                      <a:cubicBezTo>
                        <a:pt x="0" y="13"/>
                        <a:pt x="10" y="3"/>
                        <a:pt x="25" y="1"/>
                      </a:cubicBezTo>
                      <a:cubicBezTo>
                        <a:pt x="43" y="0"/>
                        <a:pt x="53" y="11"/>
                        <a:pt x="57"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5">
                  <a:extLst>
                    <a:ext uri="{FF2B5EF4-FFF2-40B4-BE49-F238E27FC236}">
                      <a16:creationId xmlns:a16="http://schemas.microsoft.com/office/drawing/2014/main" id="{A934C7A1-D8B6-98A8-5A1B-D178A3E8B9B6}"/>
                    </a:ext>
                  </a:extLst>
                </p:cNvPr>
                <p:cNvSpPr>
                  <a:spLocks/>
                </p:cNvSpPr>
                <p:nvPr/>
              </p:nvSpPr>
              <p:spPr bwMode="auto">
                <a:xfrm>
                  <a:off x="-4027488" y="2862263"/>
                  <a:ext cx="219075" cy="215900"/>
                </a:xfrm>
                <a:custGeom>
                  <a:avLst/>
                  <a:gdLst>
                    <a:gd name="T0" fmla="*/ 29 w 58"/>
                    <a:gd name="T1" fmla="*/ 0 h 57"/>
                    <a:gd name="T2" fmla="*/ 58 w 58"/>
                    <a:gd name="T3" fmla="*/ 28 h 57"/>
                    <a:gd name="T4" fmla="*/ 33 w 58"/>
                    <a:gd name="T5" fmla="*/ 56 h 57"/>
                    <a:gd name="T6" fmla="*/ 2 w 58"/>
                    <a:gd name="T7" fmla="*/ 31 h 57"/>
                    <a:gd name="T8" fmla="*/ 29 w 58"/>
                    <a:gd name="T9" fmla="*/ 0 h 57"/>
                  </a:gdLst>
                  <a:ahLst/>
                  <a:cxnLst>
                    <a:cxn ang="0">
                      <a:pos x="T0" y="T1"/>
                    </a:cxn>
                    <a:cxn ang="0">
                      <a:pos x="T2" y="T3"/>
                    </a:cxn>
                    <a:cxn ang="0">
                      <a:pos x="T4" y="T5"/>
                    </a:cxn>
                    <a:cxn ang="0">
                      <a:pos x="T6" y="T7"/>
                    </a:cxn>
                    <a:cxn ang="0">
                      <a:pos x="T8" y="T9"/>
                    </a:cxn>
                  </a:cxnLst>
                  <a:rect l="0" t="0" r="r" b="b"/>
                  <a:pathLst>
                    <a:path w="58" h="57">
                      <a:moveTo>
                        <a:pt x="29" y="0"/>
                      </a:moveTo>
                      <a:cubicBezTo>
                        <a:pt x="47" y="1"/>
                        <a:pt x="58" y="10"/>
                        <a:pt x="58" y="28"/>
                      </a:cubicBezTo>
                      <a:cubicBezTo>
                        <a:pt x="58" y="43"/>
                        <a:pt x="50" y="55"/>
                        <a:pt x="33" y="56"/>
                      </a:cubicBezTo>
                      <a:cubicBezTo>
                        <a:pt x="16" y="57"/>
                        <a:pt x="4" y="49"/>
                        <a:pt x="2" y="31"/>
                      </a:cubicBezTo>
                      <a:cubicBezTo>
                        <a:pt x="0" y="12"/>
                        <a:pt x="11"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6">
                  <a:extLst>
                    <a:ext uri="{FF2B5EF4-FFF2-40B4-BE49-F238E27FC236}">
                      <a16:creationId xmlns:a16="http://schemas.microsoft.com/office/drawing/2014/main" id="{1EF4C512-DE56-E0E9-C2D9-BAF46B52DB3A}"/>
                    </a:ext>
                  </a:extLst>
                </p:cNvPr>
                <p:cNvSpPr>
                  <a:spLocks/>
                </p:cNvSpPr>
                <p:nvPr/>
              </p:nvSpPr>
              <p:spPr bwMode="auto">
                <a:xfrm>
                  <a:off x="-1287463" y="1930401"/>
                  <a:ext cx="219075" cy="219075"/>
                </a:xfrm>
                <a:custGeom>
                  <a:avLst/>
                  <a:gdLst>
                    <a:gd name="T0" fmla="*/ 58 w 58"/>
                    <a:gd name="T1" fmla="*/ 28 h 58"/>
                    <a:gd name="T2" fmla="*/ 25 w 58"/>
                    <a:gd name="T3" fmla="*/ 56 h 58"/>
                    <a:gd name="T4" fmla="*/ 0 w 58"/>
                    <a:gd name="T5" fmla="*/ 28 h 58"/>
                    <a:gd name="T6" fmla="*/ 29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3" y="47"/>
                        <a:pt x="44" y="58"/>
                        <a:pt x="25" y="56"/>
                      </a:cubicBezTo>
                      <a:cubicBezTo>
                        <a:pt x="10" y="55"/>
                        <a:pt x="0" y="45"/>
                        <a:pt x="0" y="28"/>
                      </a:cubicBezTo>
                      <a:cubicBezTo>
                        <a:pt x="0" y="11"/>
                        <a:pt x="11" y="0"/>
                        <a:pt x="29" y="0"/>
                      </a:cubicBezTo>
                      <a:cubicBezTo>
                        <a:pt x="48" y="0"/>
                        <a:pt x="54"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7">
                  <a:extLst>
                    <a:ext uri="{FF2B5EF4-FFF2-40B4-BE49-F238E27FC236}">
                      <a16:creationId xmlns:a16="http://schemas.microsoft.com/office/drawing/2014/main" id="{848D2257-FF94-663F-9B88-EA1ED12CDF89}"/>
                    </a:ext>
                  </a:extLst>
                </p:cNvPr>
                <p:cNvSpPr>
                  <a:spLocks/>
                </p:cNvSpPr>
                <p:nvPr/>
              </p:nvSpPr>
              <p:spPr bwMode="auto">
                <a:xfrm>
                  <a:off x="-2709863" y="1612901"/>
                  <a:ext cx="215900" cy="219075"/>
                </a:xfrm>
                <a:custGeom>
                  <a:avLst/>
                  <a:gdLst>
                    <a:gd name="T0" fmla="*/ 27 w 57"/>
                    <a:gd name="T1" fmla="*/ 58 h 58"/>
                    <a:gd name="T2" fmla="*/ 0 w 57"/>
                    <a:gd name="T3" fmla="*/ 27 h 58"/>
                    <a:gd name="T4" fmla="*/ 27 w 57"/>
                    <a:gd name="T5" fmla="*/ 1 h 58"/>
                    <a:gd name="T6" fmla="*/ 57 w 57"/>
                    <a:gd name="T7" fmla="*/ 29 h 58"/>
                    <a:gd name="T8" fmla="*/ 27 w 57"/>
                    <a:gd name="T9" fmla="*/ 58 h 58"/>
                  </a:gdLst>
                  <a:ahLst/>
                  <a:cxnLst>
                    <a:cxn ang="0">
                      <a:pos x="T0" y="T1"/>
                    </a:cxn>
                    <a:cxn ang="0">
                      <a:pos x="T2" y="T3"/>
                    </a:cxn>
                    <a:cxn ang="0">
                      <a:pos x="T4" y="T5"/>
                    </a:cxn>
                    <a:cxn ang="0">
                      <a:pos x="T6" y="T7"/>
                    </a:cxn>
                    <a:cxn ang="0">
                      <a:pos x="T8" y="T9"/>
                    </a:cxn>
                  </a:cxnLst>
                  <a:rect l="0" t="0" r="r" b="b"/>
                  <a:pathLst>
                    <a:path w="57" h="58">
                      <a:moveTo>
                        <a:pt x="27" y="58"/>
                      </a:moveTo>
                      <a:cubicBezTo>
                        <a:pt x="9" y="56"/>
                        <a:pt x="0" y="45"/>
                        <a:pt x="0" y="27"/>
                      </a:cubicBezTo>
                      <a:cubicBezTo>
                        <a:pt x="1" y="10"/>
                        <a:pt x="11" y="1"/>
                        <a:pt x="27" y="1"/>
                      </a:cubicBezTo>
                      <a:cubicBezTo>
                        <a:pt x="45" y="0"/>
                        <a:pt x="57" y="10"/>
                        <a:pt x="57" y="29"/>
                      </a:cubicBezTo>
                      <a:cubicBezTo>
                        <a:pt x="57" y="46"/>
                        <a:pt x="45" y="56"/>
                        <a:pt x="27"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8">
                  <a:extLst>
                    <a:ext uri="{FF2B5EF4-FFF2-40B4-BE49-F238E27FC236}">
                      <a16:creationId xmlns:a16="http://schemas.microsoft.com/office/drawing/2014/main" id="{0CF3AF79-E579-E60C-04FC-3E221A1F8D9B}"/>
                    </a:ext>
                  </a:extLst>
                </p:cNvPr>
                <p:cNvSpPr>
                  <a:spLocks/>
                </p:cNvSpPr>
                <p:nvPr/>
              </p:nvSpPr>
              <p:spPr bwMode="auto">
                <a:xfrm>
                  <a:off x="-611188" y="3225801"/>
                  <a:ext cx="222250" cy="219075"/>
                </a:xfrm>
                <a:custGeom>
                  <a:avLst/>
                  <a:gdLst>
                    <a:gd name="T0" fmla="*/ 29 w 59"/>
                    <a:gd name="T1" fmla="*/ 0 h 58"/>
                    <a:gd name="T2" fmla="*/ 58 w 59"/>
                    <a:gd name="T3" fmla="*/ 29 h 58"/>
                    <a:gd name="T4" fmla="*/ 28 w 59"/>
                    <a:gd name="T5" fmla="*/ 57 h 58"/>
                    <a:gd name="T6" fmla="*/ 1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3"/>
                        <a:pt x="59" y="11"/>
                        <a:pt x="58" y="29"/>
                      </a:cubicBezTo>
                      <a:cubicBezTo>
                        <a:pt x="57" y="47"/>
                        <a:pt x="47" y="58"/>
                        <a:pt x="28" y="57"/>
                      </a:cubicBezTo>
                      <a:cubicBezTo>
                        <a:pt x="12" y="57"/>
                        <a:pt x="2" y="46"/>
                        <a:pt x="1" y="31"/>
                      </a:cubicBezTo>
                      <a:cubicBezTo>
                        <a:pt x="0" y="13"/>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9">
                  <a:extLst>
                    <a:ext uri="{FF2B5EF4-FFF2-40B4-BE49-F238E27FC236}">
                      <a16:creationId xmlns:a16="http://schemas.microsoft.com/office/drawing/2014/main" id="{AC2A04F2-3C6A-4722-1DE0-918EDF5B2E64}"/>
                    </a:ext>
                  </a:extLst>
                </p:cNvPr>
                <p:cNvSpPr>
                  <a:spLocks/>
                </p:cNvSpPr>
                <p:nvPr/>
              </p:nvSpPr>
              <p:spPr bwMode="auto">
                <a:xfrm>
                  <a:off x="-3800475" y="4283076"/>
                  <a:ext cx="249237" cy="252413"/>
                </a:xfrm>
                <a:custGeom>
                  <a:avLst/>
                  <a:gdLst>
                    <a:gd name="T0" fmla="*/ 7 w 66"/>
                    <a:gd name="T1" fmla="*/ 46 h 67"/>
                    <a:gd name="T2" fmla="*/ 20 w 66"/>
                    <a:gd name="T3" fmla="*/ 7 h 67"/>
                    <a:gd name="T4" fmla="*/ 56 w 66"/>
                    <a:gd name="T5" fmla="*/ 18 h 67"/>
                    <a:gd name="T6" fmla="*/ 47 w 66"/>
                    <a:gd name="T7" fmla="*/ 58 h 67"/>
                    <a:gd name="T8" fmla="*/ 7 w 66"/>
                    <a:gd name="T9" fmla="*/ 46 h 67"/>
                  </a:gdLst>
                  <a:ahLst/>
                  <a:cxnLst>
                    <a:cxn ang="0">
                      <a:pos x="T0" y="T1"/>
                    </a:cxn>
                    <a:cxn ang="0">
                      <a:pos x="T2" y="T3"/>
                    </a:cxn>
                    <a:cxn ang="0">
                      <a:pos x="T4" y="T5"/>
                    </a:cxn>
                    <a:cxn ang="0">
                      <a:pos x="T6" y="T7"/>
                    </a:cxn>
                    <a:cxn ang="0">
                      <a:pos x="T8" y="T9"/>
                    </a:cxn>
                  </a:cxnLst>
                  <a:rect l="0" t="0" r="r" b="b"/>
                  <a:pathLst>
                    <a:path w="66" h="67">
                      <a:moveTo>
                        <a:pt x="7" y="46"/>
                      </a:moveTo>
                      <a:cubicBezTo>
                        <a:pt x="0" y="29"/>
                        <a:pt x="5" y="15"/>
                        <a:pt x="20" y="7"/>
                      </a:cubicBezTo>
                      <a:cubicBezTo>
                        <a:pt x="34" y="0"/>
                        <a:pt x="48" y="4"/>
                        <a:pt x="56" y="18"/>
                      </a:cubicBezTo>
                      <a:cubicBezTo>
                        <a:pt x="66" y="34"/>
                        <a:pt x="63" y="49"/>
                        <a:pt x="47" y="58"/>
                      </a:cubicBezTo>
                      <a:cubicBezTo>
                        <a:pt x="31" y="67"/>
                        <a:pt x="17" y="60"/>
                        <a:pt x="7" y="46"/>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30">
                  <a:extLst>
                    <a:ext uri="{FF2B5EF4-FFF2-40B4-BE49-F238E27FC236}">
                      <a16:creationId xmlns:a16="http://schemas.microsoft.com/office/drawing/2014/main" id="{30844841-DD30-6324-6A22-69C2E984EE83}"/>
                    </a:ext>
                  </a:extLst>
                </p:cNvPr>
                <p:cNvSpPr>
                  <a:spLocks/>
                </p:cNvSpPr>
                <p:nvPr/>
              </p:nvSpPr>
              <p:spPr bwMode="auto">
                <a:xfrm>
                  <a:off x="-3562350" y="4573588"/>
                  <a:ext cx="252412" cy="249238"/>
                </a:xfrm>
                <a:custGeom>
                  <a:avLst/>
                  <a:gdLst>
                    <a:gd name="T0" fmla="*/ 46 w 67"/>
                    <a:gd name="T1" fmla="*/ 59 h 66"/>
                    <a:gd name="T2" fmla="*/ 7 w 67"/>
                    <a:gd name="T3" fmla="*/ 46 h 66"/>
                    <a:gd name="T4" fmla="*/ 18 w 67"/>
                    <a:gd name="T5" fmla="*/ 10 h 66"/>
                    <a:gd name="T6" fmla="*/ 57 w 67"/>
                    <a:gd name="T7" fmla="*/ 19 h 66"/>
                    <a:gd name="T8" fmla="*/ 46 w 67"/>
                    <a:gd name="T9" fmla="*/ 59 h 66"/>
                  </a:gdLst>
                  <a:ahLst/>
                  <a:cxnLst>
                    <a:cxn ang="0">
                      <a:pos x="T0" y="T1"/>
                    </a:cxn>
                    <a:cxn ang="0">
                      <a:pos x="T2" y="T3"/>
                    </a:cxn>
                    <a:cxn ang="0">
                      <a:pos x="T4" y="T5"/>
                    </a:cxn>
                    <a:cxn ang="0">
                      <a:pos x="T6" y="T7"/>
                    </a:cxn>
                    <a:cxn ang="0">
                      <a:pos x="T8" y="T9"/>
                    </a:cxn>
                  </a:cxnLst>
                  <a:rect l="0" t="0" r="r" b="b"/>
                  <a:pathLst>
                    <a:path w="67" h="66">
                      <a:moveTo>
                        <a:pt x="46" y="59"/>
                      </a:moveTo>
                      <a:cubicBezTo>
                        <a:pt x="29" y="66"/>
                        <a:pt x="15" y="62"/>
                        <a:pt x="7" y="46"/>
                      </a:cubicBezTo>
                      <a:cubicBezTo>
                        <a:pt x="0" y="32"/>
                        <a:pt x="4" y="18"/>
                        <a:pt x="18" y="10"/>
                      </a:cubicBezTo>
                      <a:cubicBezTo>
                        <a:pt x="33" y="0"/>
                        <a:pt x="48" y="4"/>
                        <a:pt x="57" y="19"/>
                      </a:cubicBezTo>
                      <a:cubicBezTo>
                        <a:pt x="67" y="35"/>
                        <a:pt x="60" y="49"/>
                        <a:pt x="46"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31">
                  <a:extLst>
                    <a:ext uri="{FF2B5EF4-FFF2-40B4-BE49-F238E27FC236}">
                      <a16:creationId xmlns:a16="http://schemas.microsoft.com/office/drawing/2014/main" id="{AD49BFAB-9676-6A48-DD7F-25B8DA237E29}"/>
                    </a:ext>
                  </a:extLst>
                </p:cNvPr>
                <p:cNvSpPr>
                  <a:spLocks/>
                </p:cNvSpPr>
                <p:nvPr/>
              </p:nvSpPr>
              <p:spPr bwMode="auto">
                <a:xfrm>
                  <a:off x="-3271838" y="4810126"/>
                  <a:ext cx="252412" cy="242888"/>
                </a:xfrm>
                <a:custGeom>
                  <a:avLst/>
                  <a:gdLst>
                    <a:gd name="T0" fmla="*/ 48 w 67"/>
                    <a:gd name="T1" fmla="*/ 58 h 64"/>
                    <a:gd name="T2" fmla="*/ 8 w 67"/>
                    <a:gd name="T3" fmla="*/ 44 h 64"/>
                    <a:gd name="T4" fmla="*/ 24 w 67"/>
                    <a:gd name="T5" fmla="*/ 7 h 64"/>
                    <a:gd name="T6" fmla="*/ 59 w 67"/>
                    <a:gd name="T7" fmla="*/ 20 h 64"/>
                    <a:gd name="T8" fmla="*/ 48 w 67"/>
                    <a:gd name="T9" fmla="*/ 58 h 64"/>
                  </a:gdLst>
                  <a:ahLst/>
                  <a:cxnLst>
                    <a:cxn ang="0">
                      <a:pos x="T0" y="T1"/>
                    </a:cxn>
                    <a:cxn ang="0">
                      <a:pos x="T2" y="T3"/>
                    </a:cxn>
                    <a:cxn ang="0">
                      <a:pos x="T4" y="T5"/>
                    </a:cxn>
                    <a:cxn ang="0">
                      <a:pos x="T6" y="T7"/>
                    </a:cxn>
                    <a:cxn ang="0">
                      <a:pos x="T8" y="T9"/>
                    </a:cxn>
                  </a:cxnLst>
                  <a:rect l="0" t="0" r="r" b="b"/>
                  <a:pathLst>
                    <a:path w="67" h="64">
                      <a:moveTo>
                        <a:pt x="48" y="58"/>
                      </a:moveTo>
                      <a:cubicBezTo>
                        <a:pt x="30" y="64"/>
                        <a:pt x="15" y="61"/>
                        <a:pt x="8" y="44"/>
                      </a:cubicBezTo>
                      <a:cubicBezTo>
                        <a:pt x="0" y="27"/>
                        <a:pt x="7" y="14"/>
                        <a:pt x="24" y="7"/>
                      </a:cubicBezTo>
                      <a:cubicBezTo>
                        <a:pt x="39" y="0"/>
                        <a:pt x="52" y="6"/>
                        <a:pt x="59" y="20"/>
                      </a:cubicBezTo>
                      <a:cubicBezTo>
                        <a:pt x="67" y="35"/>
                        <a:pt x="61" y="49"/>
                        <a:pt x="48"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32">
                  <a:extLst>
                    <a:ext uri="{FF2B5EF4-FFF2-40B4-BE49-F238E27FC236}">
                      <a16:creationId xmlns:a16="http://schemas.microsoft.com/office/drawing/2014/main" id="{43D4FC7F-9B66-987E-5A3B-0BBCBF547F54}"/>
                    </a:ext>
                  </a:extLst>
                </p:cNvPr>
                <p:cNvSpPr>
                  <a:spLocks/>
                </p:cNvSpPr>
                <p:nvPr/>
              </p:nvSpPr>
              <p:spPr bwMode="auto">
                <a:xfrm>
                  <a:off x="-2932113" y="4973638"/>
                  <a:ext cx="244475" cy="252413"/>
                </a:xfrm>
                <a:custGeom>
                  <a:avLst/>
                  <a:gdLst>
                    <a:gd name="T0" fmla="*/ 58 w 65"/>
                    <a:gd name="T1" fmla="*/ 19 h 67"/>
                    <a:gd name="T2" fmla="*/ 47 w 65"/>
                    <a:gd name="T3" fmla="*/ 58 h 67"/>
                    <a:gd name="T4" fmla="*/ 8 w 65"/>
                    <a:gd name="T5" fmla="*/ 47 h 67"/>
                    <a:gd name="T6" fmla="*/ 18 w 65"/>
                    <a:gd name="T7" fmla="*/ 10 h 67"/>
                    <a:gd name="T8" fmla="*/ 58 w 65"/>
                    <a:gd name="T9" fmla="*/ 19 h 67"/>
                  </a:gdLst>
                  <a:ahLst/>
                  <a:cxnLst>
                    <a:cxn ang="0">
                      <a:pos x="T0" y="T1"/>
                    </a:cxn>
                    <a:cxn ang="0">
                      <a:pos x="T2" y="T3"/>
                    </a:cxn>
                    <a:cxn ang="0">
                      <a:pos x="T4" y="T5"/>
                    </a:cxn>
                    <a:cxn ang="0">
                      <a:pos x="T6" y="T7"/>
                    </a:cxn>
                    <a:cxn ang="0">
                      <a:pos x="T8" y="T9"/>
                    </a:cxn>
                  </a:cxnLst>
                  <a:rect l="0" t="0" r="r" b="b"/>
                  <a:pathLst>
                    <a:path w="65" h="67">
                      <a:moveTo>
                        <a:pt x="58" y="19"/>
                      </a:moveTo>
                      <a:cubicBezTo>
                        <a:pt x="65" y="35"/>
                        <a:pt x="63" y="50"/>
                        <a:pt x="47" y="58"/>
                      </a:cubicBezTo>
                      <a:cubicBezTo>
                        <a:pt x="31" y="67"/>
                        <a:pt x="17" y="62"/>
                        <a:pt x="8" y="47"/>
                      </a:cubicBezTo>
                      <a:cubicBezTo>
                        <a:pt x="0" y="32"/>
                        <a:pt x="5" y="19"/>
                        <a:pt x="18" y="10"/>
                      </a:cubicBezTo>
                      <a:cubicBezTo>
                        <a:pt x="33" y="0"/>
                        <a:pt x="47" y="4"/>
                        <a:pt x="58" y="1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33">
                  <a:extLst>
                    <a:ext uri="{FF2B5EF4-FFF2-40B4-BE49-F238E27FC236}">
                      <a16:creationId xmlns:a16="http://schemas.microsoft.com/office/drawing/2014/main" id="{1AFE71E0-FC83-07E0-2737-C0A94A50665F}"/>
                    </a:ext>
                  </a:extLst>
                </p:cNvPr>
                <p:cNvSpPr>
                  <a:spLocks/>
                </p:cNvSpPr>
                <p:nvPr/>
              </p:nvSpPr>
              <p:spPr bwMode="auto">
                <a:xfrm>
                  <a:off x="-3970338" y="3946526"/>
                  <a:ext cx="246062" cy="241300"/>
                </a:xfrm>
                <a:custGeom>
                  <a:avLst/>
                  <a:gdLst>
                    <a:gd name="T0" fmla="*/ 44 w 65"/>
                    <a:gd name="T1" fmla="*/ 59 h 64"/>
                    <a:gd name="T2" fmla="*/ 6 w 65"/>
                    <a:gd name="T3" fmla="*/ 43 h 64"/>
                    <a:gd name="T4" fmla="*/ 23 w 65"/>
                    <a:gd name="T5" fmla="*/ 6 h 64"/>
                    <a:gd name="T6" fmla="*/ 58 w 65"/>
                    <a:gd name="T7" fmla="*/ 20 h 64"/>
                    <a:gd name="T8" fmla="*/ 44 w 65"/>
                    <a:gd name="T9" fmla="*/ 59 h 64"/>
                  </a:gdLst>
                  <a:ahLst/>
                  <a:cxnLst>
                    <a:cxn ang="0">
                      <a:pos x="T0" y="T1"/>
                    </a:cxn>
                    <a:cxn ang="0">
                      <a:pos x="T2" y="T3"/>
                    </a:cxn>
                    <a:cxn ang="0">
                      <a:pos x="T4" y="T5"/>
                    </a:cxn>
                    <a:cxn ang="0">
                      <a:pos x="T6" y="T7"/>
                    </a:cxn>
                    <a:cxn ang="0">
                      <a:pos x="T8" y="T9"/>
                    </a:cxn>
                  </a:cxnLst>
                  <a:rect l="0" t="0" r="r" b="b"/>
                  <a:pathLst>
                    <a:path w="65" h="64">
                      <a:moveTo>
                        <a:pt x="44" y="59"/>
                      </a:moveTo>
                      <a:cubicBezTo>
                        <a:pt x="27" y="64"/>
                        <a:pt x="13" y="60"/>
                        <a:pt x="6" y="43"/>
                      </a:cubicBezTo>
                      <a:cubicBezTo>
                        <a:pt x="0" y="26"/>
                        <a:pt x="6" y="12"/>
                        <a:pt x="23" y="6"/>
                      </a:cubicBezTo>
                      <a:cubicBezTo>
                        <a:pt x="38" y="0"/>
                        <a:pt x="51" y="6"/>
                        <a:pt x="58" y="20"/>
                      </a:cubicBezTo>
                      <a:cubicBezTo>
                        <a:pt x="65" y="37"/>
                        <a:pt x="60" y="50"/>
                        <a:pt x="44"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a:extLst>
                  <a:ext uri="{FF2B5EF4-FFF2-40B4-BE49-F238E27FC236}">
                    <a16:creationId xmlns:a16="http://schemas.microsoft.com/office/drawing/2014/main" id="{84372692-B8EC-09A3-EB38-47F3EF6B215F}"/>
                  </a:ext>
                </a:extLst>
              </p:cNvPr>
              <p:cNvGrpSpPr>
                <a:grpSpLocks noChangeAspect="1"/>
              </p:cNvGrpSpPr>
              <p:nvPr/>
            </p:nvGrpSpPr>
            <p:grpSpPr>
              <a:xfrm>
                <a:off x="4954326" y="3050441"/>
                <a:ext cx="414120" cy="822476"/>
                <a:chOff x="-6634351" y="5060258"/>
                <a:chExt cx="684213" cy="1358900"/>
              </a:xfrm>
              <a:solidFill>
                <a:srgbClr val="9D6B1B"/>
              </a:solidFill>
            </p:grpSpPr>
            <p:sp>
              <p:nvSpPr>
                <p:cNvPr id="45" name="Freeform 46">
                  <a:extLst>
                    <a:ext uri="{FF2B5EF4-FFF2-40B4-BE49-F238E27FC236}">
                      <a16:creationId xmlns:a16="http://schemas.microsoft.com/office/drawing/2014/main" id="{A6913A30-3EF8-33F3-1D0C-F4F2D78679B7}"/>
                    </a:ext>
                  </a:extLst>
                </p:cNvPr>
                <p:cNvSpPr>
                  <a:spLocks/>
                </p:cNvSpPr>
                <p:nvPr/>
              </p:nvSpPr>
              <p:spPr bwMode="auto">
                <a:xfrm>
                  <a:off x="-6634351" y="5261870"/>
                  <a:ext cx="684213" cy="1157288"/>
                </a:xfrm>
                <a:custGeom>
                  <a:avLst/>
                  <a:gdLst>
                    <a:gd name="T0" fmla="*/ 102 w 206"/>
                    <a:gd name="T1" fmla="*/ 184 h 348"/>
                    <a:gd name="T2" fmla="*/ 100 w 206"/>
                    <a:gd name="T3" fmla="*/ 185 h 348"/>
                    <a:gd name="T4" fmla="*/ 63 w 206"/>
                    <a:gd name="T5" fmla="*/ 195 h 348"/>
                    <a:gd name="T6" fmla="*/ 60 w 206"/>
                    <a:gd name="T7" fmla="*/ 198 h 348"/>
                    <a:gd name="T8" fmla="*/ 42 w 206"/>
                    <a:gd name="T9" fmla="*/ 286 h 348"/>
                    <a:gd name="T10" fmla="*/ 18 w 206"/>
                    <a:gd name="T11" fmla="*/ 302 h 348"/>
                    <a:gd name="T12" fmla="*/ 2 w 206"/>
                    <a:gd name="T13" fmla="*/ 278 h 348"/>
                    <a:gd name="T14" fmla="*/ 23 w 206"/>
                    <a:gd name="T15" fmla="*/ 175 h 348"/>
                    <a:gd name="T16" fmla="*/ 37 w 206"/>
                    <a:gd name="T17" fmla="*/ 160 h 348"/>
                    <a:gd name="T18" fmla="*/ 84 w 206"/>
                    <a:gd name="T19" fmla="*/ 141 h 348"/>
                    <a:gd name="T20" fmla="*/ 86 w 206"/>
                    <a:gd name="T21" fmla="*/ 140 h 348"/>
                    <a:gd name="T22" fmla="*/ 85 w 206"/>
                    <a:gd name="T23" fmla="*/ 138 h 348"/>
                    <a:gd name="T24" fmla="*/ 73 w 206"/>
                    <a:gd name="T25" fmla="*/ 103 h 348"/>
                    <a:gd name="T26" fmla="*/ 70 w 206"/>
                    <a:gd name="T27" fmla="*/ 101 h 348"/>
                    <a:gd name="T28" fmla="*/ 25 w 206"/>
                    <a:gd name="T29" fmla="*/ 94 h 348"/>
                    <a:gd name="T30" fmla="*/ 13 w 206"/>
                    <a:gd name="T31" fmla="*/ 78 h 348"/>
                    <a:gd name="T32" fmla="*/ 26 w 206"/>
                    <a:gd name="T33" fmla="*/ 64 h 348"/>
                    <a:gd name="T34" fmla="*/ 42 w 206"/>
                    <a:gd name="T35" fmla="*/ 66 h 348"/>
                    <a:gd name="T36" fmla="*/ 60 w 206"/>
                    <a:gd name="T37" fmla="*/ 68 h 348"/>
                    <a:gd name="T38" fmla="*/ 61 w 206"/>
                    <a:gd name="T39" fmla="*/ 68 h 348"/>
                    <a:gd name="T40" fmla="*/ 60 w 206"/>
                    <a:gd name="T41" fmla="*/ 67 h 348"/>
                    <a:gd name="T42" fmla="*/ 53 w 206"/>
                    <a:gd name="T43" fmla="*/ 38 h 348"/>
                    <a:gd name="T44" fmla="*/ 52 w 206"/>
                    <a:gd name="T45" fmla="*/ 25 h 348"/>
                    <a:gd name="T46" fmla="*/ 66 w 206"/>
                    <a:gd name="T47" fmla="*/ 7 h 348"/>
                    <a:gd name="T48" fmla="*/ 90 w 206"/>
                    <a:gd name="T49" fmla="*/ 0 h 348"/>
                    <a:gd name="T50" fmla="*/ 154 w 206"/>
                    <a:gd name="T51" fmla="*/ 1 h 348"/>
                    <a:gd name="T52" fmla="*/ 163 w 206"/>
                    <a:gd name="T53" fmla="*/ 1 h 348"/>
                    <a:gd name="T54" fmla="*/ 175 w 206"/>
                    <a:gd name="T55" fmla="*/ 12 h 348"/>
                    <a:gd name="T56" fmla="*/ 200 w 206"/>
                    <a:gd name="T57" fmla="*/ 68 h 348"/>
                    <a:gd name="T58" fmla="*/ 205 w 206"/>
                    <a:gd name="T59" fmla="*/ 82 h 348"/>
                    <a:gd name="T60" fmla="*/ 194 w 206"/>
                    <a:gd name="T61" fmla="*/ 99 h 348"/>
                    <a:gd name="T62" fmla="*/ 175 w 206"/>
                    <a:gd name="T63" fmla="*/ 91 h 348"/>
                    <a:gd name="T64" fmla="*/ 164 w 206"/>
                    <a:gd name="T65" fmla="*/ 69 h 348"/>
                    <a:gd name="T66" fmla="*/ 150 w 206"/>
                    <a:gd name="T67" fmla="*/ 35 h 348"/>
                    <a:gd name="T68" fmla="*/ 147 w 206"/>
                    <a:gd name="T69" fmla="*/ 33 h 348"/>
                    <a:gd name="T70" fmla="*/ 128 w 206"/>
                    <a:gd name="T71" fmla="*/ 33 h 348"/>
                    <a:gd name="T72" fmla="*/ 129 w 206"/>
                    <a:gd name="T73" fmla="*/ 36 h 348"/>
                    <a:gd name="T74" fmla="*/ 161 w 206"/>
                    <a:gd name="T75" fmla="*/ 138 h 348"/>
                    <a:gd name="T76" fmla="*/ 159 w 206"/>
                    <a:gd name="T77" fmla="*/ 172 h 348"/>
                    <a:gd name="T78" fmla="*/ 132 w 206"/>
                    <a:gd name="T79" fmla="*/ 229 h 348"/>
                    <a:gd name="T80" fmla="*/ 131 w 206"/>
                    <a:gd name="T81" fmla="*/ 234 h 348"/>
                    <a:gd name="T82" fmla="*/ 150 w 206"/>
                    <a:gd name="T83" fmla="*/ 322 h 348"/>
                    <a:gd name="T84" fmla="*/ 135 w 206"/>
                    <a:gd name="T85" fmla="*/ 345 h 348"/>
                    <a:gd name="T86" fmla="*/ 110 w 206"/>
                    <a:gd name="T87" fmla="*/ 332 h 348"/>
                    <a:gd name="T88" fmla="*/ 101 w 206"/>
                    <a:gd name="T89" fmla="*/ 294 h 348"/>
                    <a:gd name="T90" fmla="*/ 87 w 206"/>
                    <a:gd name="T91" fmla="*/ 238 h 348"/>
                    <a:gd name="T92" fmla="*/ 88 w 206"/>
                    <a:gd name="T93" fmla="*/ 222 h 348"/>
                    <a:gd name="T94" fmla="*/ 101 w 206"/>
                    <a:gd name="T95" fmla="*/ 187 h 348"/>
                    <a:gd name="T96" fmla="*/ 102 w 206"/>
                    <a:gd name="T97" fmla="*/ 184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6" h="348">
                      <a:moveTo>
                        <a:pt x="102" y="184"/>
                      </a:moveTo>
                      <a:cubicBezTo>
                        <a:pt x="101" y="185"/>
                        <a:pt x="100" y="185"/>
                        <a:pt x="100" y="185"/>
                      </a:cubicBezTo>
                      <a:cubicBezTo>
                        <a:pt x="87" y="188"/>
                        <a:pt x="75" y="192"/>
                        <a:pt x="63" y="195"/>
                      </a:cubicBezTo>
                      <a:cubicBezTo>
                        <a:pt x="61" y="195"/>
                        <a:pt x="60" y="196"/>
                        <a:pt x="60" y="198"/>
                      </a:cubicBezTo>
                      <a:cubicBezTo>
                        <a:pt x="54" y="227"/>
                        <a:pt x="48" y="256"/>
                        <a:pt x="42" y="286"/>
                      </a:cubicBezTo>
                      <a:cubicBezTo>
                        <a:pt x="39" y="297"/>
                        <a:pt x="29" y="304"/>
                        <a:pt x="18" y="302"/>
                      </a:cubicBezTo>
                      <a:cubicBezTo>
                        <a:pt x="7" y="299"/>
                        <a:pt x="0" y="289"/>
                        <a:pt x="2" y="278"/>
                      </a:cubicBezTo>
                      <a:cubicBezTo>
                        <a:pt x="9" y="243"/>
                        <a:pt x="16" y="209"/>
                        <a:pt x="23" y="175"/>
                      </a:cubicBezTo>
                      <a:cubicBezTo>
                        <a:pt x="25" y="168"/>
                        <a:pt x="29" y="163"/>
                        <a:pt x="37" y="160"/>
                      </a:cubicBezTo>
                      <a:cubicBezTo>
                        <a:pt x="52" y="154"/>
                        <a:pt x="68" y="147"/>
                        <a:pt x="84" y="141"/>
                      </a:cubicBezTo>
                      <a:cubicBezTo>
                        <a:pt x="85" y="141"/>
                        <a:pt x="85" y="141"/>
                        <a:pt x="86" y="140"/>
                      </a:cubicBezTo>
                      <a:cubicBezTo>
                        <a:pt x="86" y="140"/>
                        <a:pt x="86" y="139"/>
                        <a:pt x="85" y="138"/>
                      </a:cubicBezTo>
                      <a:cubicBezTo>
                        <a:pt x="81" y="126"/>
                        <a:pt x="77" y="115"/>
                        <a:pt x="73" y="103"/>
                      </a:cubicBezTo>
                      <a:cubicBezTo>
                        <a:pt x="73" y="101"/>
                        <a:pt x="72" y="101"/>
                        <a:pt x="70" y="101"/>
                      </a:cubicBezTo>
                      <a:cubicBezTo>
                        <a:pt x="55" y="99"/>
                        <a:pt x="40" y="96"/>
                        <a:pt x="25" y="94"/>
                      </a:cubicBezTo>
                      <a:cubicBezTo>
                        <a:pt x="18" y="93"/>
                        <a:pt x="12" y="86"/>
                        <a:pt x="13" y="78"/>
                      </a:cubicBezTo>
                      <a:cubicBezTo>
                        <a:pt x="13" y="71"/>
                        <a:pt x="19" y="64"/>
                        <a:pt x="26" y="64"/>
                      </a:cubicBezTo>
                      <a:cubicBezTo>
                        <a:pt x="31" y="64"/>
                        <a:pt x="37" y="65"/>
                        <a:pt x="42" y="66"/>
                      </a:cubicBezTo>
                      <a:cubicBezTo>
                        <a:pt x="48" y="67"/>
                        <a:pt x="54" y="68"/>
                        <a:pt x="60" y="68"/>
                      </a:cubicBezTo>
                      <a:cubicBezTo>
                        <a:pt x="60" y="68"/>
                        <a:pt x="60" y="68"/>
                        <a:pt x="61" y="68"/>
                      </a:cubicBezTo>
                      <a:cubicBezTo>
                        <a:pt x="61" y="68"/>
                        <a:pt x="60" y="67"/>
                        <a:pt x="60" y="67"/>
                      </a:cubicBezTo>
                      <a:cubicBezTo>
                        <a:pt x="58" y="57"/>
                        <a:pt x="55" y="48"/>
                        <a:pt x="53" y="38"/>
                      </a:cubicBezTo>
                      <a:cubicBezTo>
                        <a:pt x="52" y="34"/>
                        <a:pt x="52" y="29"/>
                        <a:pt x="52" y="25"/>
                      </a:cubicBezTo>
                      <a:cubicBezTo>
                        <a:pt x="53" y="16"/>
                        <a:pt x="58" y="11"/>
                        <a:pt x="66" y="7"/>
                      </a:cubicBezTo>
                      <a:cubicBezTo>
                        <a:pt x="73" y="2"/>
                        <a:pt x="82" y="0"/>
                        <a:pt x="90" y="0"/>
                      </a:cubicBezTo>
                      <a:cubicBezTo>
                        <a:pt x="112" y="0"/>
                        <a:pt x="133" y="1"/>
                        <a:pt x="154" y="1"/>
                      </a:cubicBezTo>
                      <a:cubicBezTo>
                        <a:pt x="157" y="1"/>
                        <a:pt x="160" y="1"/>
                        <a:pt x="163" y="1"/>
                      </a:cubicBezTo>
                      <a:cubicBezTo>
                        <a:pt x="169" y="2"/>
                        <a:pt x="173" y="6"/>
                        <a:pt x="175" y="12"/>
                      </a:cubicBezTo>
                      <a:cubicBezTo>
                        <a:pt x="183" y="30"/>
                        <a:pt x="192" y="49"/>
                        <a:pt x="200" y="68"/>
                      </a:cubicBezTo>
                      <a:cubicBezTo>
                        <a:pt x="202" y="72"/>
                        <a:pt x="204" y="77"/>
                        <a:pt x="205" y="82"/>
                      </a:cubicBezTo>
                      <a:cubicBezTo>
                        <a:pt x="206" y="89"/>
                        <a:pt x="201" y="96"/>
                        <a:pt x="194" y="99"/>
                      </a:cubicBezTo>
                      <a:cubicBezTo>
                        <a:pt x="186" y="101"/>
                        <a:pt x="178" y="98"/>
                        <a:pt x="175" y="91"/>
                      </a:cubicBezTo>
                      <a:cubicBezTo>
                        <a:pt x="171" y="84"/>
                        <a:pt x="168" y="76"/>
                        <a:pt x="164" y="69"/>
                      </a:cubicBezTo>
                      <a:cubicBezTo>
                        <a:pt x="160" y="57"/>
                        <a:pt x="155" y="46"/>
                        <a:pt x="150" y="35"/>
                      </a:cubicBezTo>
                      <a:cubicBezTo>
                        <a:pt x="149" y="34"/>
                        <a:pt x="149" y="33"/>
                        <a:pt x="147" y="33"/>
                      </a:cubicBezTo>
                      <a:cubicBezTo>
                        <a:pt x="141" y="33"/>
                        <a:pt x="135" y="33"/>
                        <a:pt x="128" y="33"/>
                      </a:cubicBezTo>
                      <a:cubicBezTo>
                        <a:pt x="129" y="34"/>
                        <a:pt x="129" y="35"/>
                        <a:pt x="129" y="36"/>
                      </a:cubicBezTo>
                      <a:cubicBezTo>
                        <a:pt x="140" y="70"/>
                        <a:pt x="150" y="104"/>
                        <a:pt x="161" y="138"/>
                      </a:cubicBezTo>
                      <a:cubicBezTo>
                        <a:pt x="165" y="149"/>
                        <a:pt x="164" y="161"/>
                        <a:pt x="159" y="172"/>
                      </a:cubicBezTo>
                      <a:cubicBezTo>
                        <a:pt x="150" y="191"/>
                        <a:pt x="141" y="210"/>
                        <a:pt x="132" y="229"/>
                      </a:cubicBezTo>
                      <a:cubicBezTo>
                        <a:pt x="131" y="230"/>
                        <a:pt x="131" y="232"/>
                        <a:pt x="131" y="234"/>
                      </a:cubicBezTo>
                      <a:cubicBezTo>
                        <a:pt x="137" y="263"/>
                        <a:pt x="144" y="293"/>
                        <a:pt x="150" y="322"/>
                      </a:cubicBezTo>
                      <a:cubicBezTo>
                        <a:pt x="152" y="332"/>
                        <a:pt x="145" y="343"/>
                        <a:pt x="135" y="345"/>
                      </a:cubicBezTo>
                      <a:cubicBezTo>
                        <a:pt x="124" y="348"/>
                        <a:pt x="113" y="342"/>
                        <a:pt x="110" y="332"/>
                      </a:cubicBezTo>
                      <a:cubicBezTo>
                        <a:pt x="107" y="319"/>
                        <a:pt x="104" y="306"/>
                        <a:pt x="101" y="294"/>
                      </a:cubicBezTo>
                      <a:cubicBezTo>
                        <a:pt x="96" y="275"/>
                        <a:pt x="92" y="257"/>
                        <a:pt x="87" y="238"/>
                      </a:cubicBezTo>
                      <a:cubicBezTo>
                        <a:pt x="86" y="232"/>
                        <a:pt x="86" y="227"/>
                        <a:pt x="88" y="222"/>
                      </a:cubicBezTo>
                      <a:cubicBezTo>
                        <a:pt x="92" y="210"/>
                        <a:pt x="97" y="199"/>
                        <a:pt x="101" y="187"/>
                      </a:cubicBezTo>
                      <a:cubicBezTo>
                        <a:pt x="101" y="186"/>
                        <a:pt x="102" y="186"/>
                        <a:pt x="102" y="184"/>
                      </a:cubicBezTo>
                      <a:close/>
                    </a:path>
                  </a:pathLst>
                </a:custGeom>
                <a:solidFill>
                  <a:schemeClr val="accent2"/>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Oval 47">
                  <a:extLst>
                    <a:ext uri="{FF2B5EF4-FFF2-40B4-BE49-F238E27FC236}">
                      <a16:creationId xmlns:a16="http://schemas.microsoft.com/office/drawing/2014/main" id="{235D0558-D934-B0C4-408B-A9107C674F9D}"/>
                    </a:ext>
                  </a:extLst>
                </p:cNvPr>
                <p:cNvSpPr>
                  <a:spLocks noChangeArrowheads="1"/>
                </p:cNvSpPr>
                <p:nvPr/>
              </p:nvSpPr>
              <p:spPr bwMode="auto">
                <a:xfrm>
                  <a:off x="-6594664" y="5060258"/>
                  <a:ext cx="222251" cy="219075"/>
                </a:xfrm>
                <a:prstGeom prst="ellipse">
                  <a:avLst/>
                </a:prstGeom>
                <a:solidFill>
                  <a:schemeClr val="bg1"/>
                </a:solidFill>
                <a:ln w="254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5" name="Group 14">
            <a:extLst>
              <a:ext uri="{FF2B5EF4-FFF2-40B4-BE49-F238E27FC236}">
                <a16:creationId xmlns:a16="http://schemas.microsoft.com/office/drawing/2014/main" id="{D2159772-35C5-2EAD-D13F-27C611F55AF5}"/>
              </a:ext>
            </a:extLst>
          </p:cNvPr>
          <p:cNvGrpSpPr/>
          <p:nvPr/>
        </p:nvGrpSpPr>
        <p:grpSpPr>
          <a:xfrm>
            <a:off x="3449369" y="1828800"/>
            <a:ext cx="884848" cy="887129"/>
            <a:chOff x="3449369" y="1994026"/>
            <a:chExt cx="884848" cy="887129"/>
          </a:xfrm>
        </p:grpSpPr>
        <p:sp>
          <p:nvSpPr>
            <p:cNvPr id="78" name="Oval 77">
              <a:extLst>
                <a:ext uri="{FF2B5EF4-FFF2-40B4-BE49-F238E27FC236}">
                  <a16:creationId xmlns:a16="http://schemas.microsoft.com/office/drawing/2014/main" id="{B2FF9397-FD08-C879-37C0-927A5542733B}"/>
                </a:ext>
              </a:extLst>
            </p:cNvPr>
            <p:cNvSpPr>
              <a:spLocks noChangeAspect="1"/>
            </p:cNvSpPr>
            <p:nvPr/>
          </p:nvSpPr>
          <p:spPr>
            <a:xfrm>
              <a:off x="3473665" y="2019068"/>
              <a:ext cx="834956" cy="8349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CDA0B9F8-E760-8020-884E-6C7B2772B2C1}"/>
                </a:ext>
              </a:extLst>
            </p:cNvPr>
            <p:cNvGrpSpPr>
              <a:grpSpLocks noChangeAspect="1"/>
            </p:cNvGrpSpPr>
            <p:nvPr/>
          </p:nvGrpSpPr>
          <p:grpSpPr>
            <a:xfrm>
              <a:off x="3449369" y="1994026"/>
              <a:ext cx="884848" cy="887129"/>
              <a:chOff x="-4083050" y="1579563"/>
              <a:chExt cx="3694112" cy="3703638"/>
            </a:xfrm>
          </p:grpSpPr>
          <p:sp>
            <p:nvSpPr>
              <p:cNvPr id="84" name="Freeform 5">
                <a:extLst>
                  <a:ext uri="{FF2B5EF4-FFF2-40B4-BE49-F238E27FC236}">
                    <a16:creationId xmlns:a16="http://schemas.microsoft.com/office/drawing/2014/main" id="{6CF5D29F-420F-ADDF-3BAE-ED59DA2139D5}"/>
                  </a:ext>
                </a:extLst>
              </p:cNvPr>
              <p:cNvSpPr>
                <a:spLocks/>
              </p:cNvSpPr>
              <p:nvPr/>
            </p:nvSpPr>
            <p:spPr bwMode="auto">
              <a:xfrm>
                <a:off x="-615950" y="3598863"/>
                <a:ext cx="219075" cy="222250"/>
              </a:xfrm>
              <a:custGeom>
                <a:avLst/>
                <a:gdLst>
                  <a:gd name="T0" fmla="*/ 58 w 58"/>
                  <a:gd name="T1" fmla="*/ 28 h 59"/>
                  <a:gd name="T2" fmla="*/ 29 w 58"/>
                  <a:gd name="T3" fmla="*/ 58 h 59"/>
                  <a:gd name="T4" fmla="*/ 1 w 58"/>
                  <a:gd name="T5" fmla="*/ 29 h 59"/>
                  <a:gd name="T6" fmla="*/ 26 w 58"/>
                  <a:gd name="T7" fmla="*/ 1 h 59"/>
                  <a:gd name="T8" fmla="*/ 58 w 58"/>
                  <a:gd name="T9" fmla="*/ 28 h 59"/>
                </a:gdLst>
                <a:ahLst/>
                <a:cxnLst>
                  <a:cxn ang="0">
                    <a:pos x="T0" y="T1"/>
                  </a:cxn>
                  <a:cxn ang="0">
                    <a:pos x="T2" y="T3"/>
                  </a:cxn>
                  <a:cxn ang="0">
                    <a:pos x="T4" y="T5"/>
                  </a:cxn>
                  <a:cxn ang="0">
                    <a:pos x="T6" y="T7"/>
                  </a:cxn>
                  <a:cxn ang="0">
                    <a:pos x="T8" y="T9"/>
                  </a:cxn>
                </a:cxnLst>
                <a:rect l="0" t="0" r="r" b="b"/>
                <a:pathLst>
                  <a:path w="58" h="59">
                    <a:moveTo>
                      <a:pt x="58" y="28"/>
                    </a:moveTo>
                    <a:cubicBezTo>
                      <a:pt x="56" y="45"/>
                      <a:pt x="48" y="57"/>
                      <a:pt x="29" y="58"/>
                    </a:cubicBezTo>
                    <a:cubicBezTo>
                      <a:pt x="11" y="59"/>
                      <a:pt x="1" y="47"/>
                      <a:pt x="1" y="29"/>
                    </a:cubicBezTo>
                    <a:cubicBezTo>
                      <a:pt x="0" y="14"/>
                      <a:pt x="9" y="3"/>
                      <a:pt x="26" y="1"/>
                    </a:cubicBezTo>
                    <a:cubicBezTo>
                      <a:pt x="44" y="0"/>
                      <a:pt x="54" y="10"/>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6">
                <a:extLst>
                  <a:ext uri="{FF2B5EF4-FFF2-40B4-BE49-F238E27FC236}">
                    <a16:creationId xmlns:a16="http://schemas.microsoft.com/office/drawing/2014/main" id="{BC115AC6-443B-6038-880A-819AAA2476CB}"/>
                  </a:ext>
                </a:extLst>
              </p:cNvPr>
              <p:cNvSpPr>
                <a:spLocks/>
              </p:cNvSpPr>
              <p:nvPr/>
            </p:nvSpPr>
            <p:spPr bwMode="auto">
              <a:xfrm>
                <a:off x="-665163" y="2847976"/>
                <a:ext cx="223837" cy="219075"/>
              </a:xfrm>
              <a:custGeom>
                <a:avLst/>
                <a:gdLst>
                  <a:gd name="T0" fmla="*/ 29 w 59"/>
                  <a:gd name="T1" fmla="*/ 0 h 58"/>
                  <a:gd name="T2" fmla="*/ 58 w 59"/>
                  <a:gd name="T3" fmla="*/ 29 h 58"/>
                  <a:gd name="T4" fmla="*/ 28 w 59"/>
                  <a:gd name="T5" fmla="*/ 57 h 58"/>
                  <a:gd name="T6" fmla="*/ 2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2"/>
                      <a:pt x="59" y="11"/>
                      <a:pt x="58" y="29"/>
                    </a:cubicBezTo>
                    <a:cubicBezTo>
                      <a:pt x="57" y="47"/>
                      <a:pt x="47" y="58"/>
                      <a:pt x="28" y="57"/>
                    </a:cubicBezTo>
                    <a:cubicBezTo>
                      <a:pt x="12" y="57"/>
                      <a:pt x="3" y="46"/>
                      <a:pt x="2" y="31"/>
                    </a:cubicBezTo>
                    <a:cubicBezTo>
                      <a:pt x="0" y="12"/>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7">
                <a:extLst>
                  <a:ext uri="{FF2B5EF4-FFF2-40B4-BE49-F238E27FC236}">
                    <a16:creationId xmlns:a16="http://schemas.microsoft.com/office/drawing/2014/main" id="{53D0DED0-22C4-A8A8-CA7E-021BC3EFFEB0}"/>
                  </a:ext>
                </a:extLst>
              </p:cNvPr>
              <p:cNvSpPr>
                <a:spLocks/>
              </p:cNvSpPr>
              <p:nvPr/>
            </p:nvSpPr>
            <p:spPr bwMode="auto">
              <a:xfrm>
                <a:off x="-2147888" y="5056188"/>
                <a:ext cx="222250" cy="219075"/>
              </a:xfrm>
              <a:custGeom>
                <a:avLst/>
                <a:gdLst>
                  <a:gd name="T0" fmla="*/ 30 w 59"/>
                  <a:gd name="T1" fmla="*/ 58 h 58"/>
                  <a:gd name="T2" fmla="*/ 0 w 59"/>
                  <a:gd name="T3" fmla="*/ 28 h 58"/>
                  <a:gd name="T4" fmla="*/ 27 w 59"/>
                  <a:gd name="T5" fmla="*/ 1 h 58"/>
                  <a:gd name="T6" fmla="*/ 58 w 59"/>
                  <a:gd name="T7" fmla="*/ 28 h 58"/>
                  <a:gd name="T8" fmla="*/ 30 w 59"/>
                  <a:gd name="T9" fmla="*/ 58 h 58"/>
                </a:gdLst>
                <a:ahLst/>
                <a:cxnLst>
                  <a:cxn ang="0">
                    <a:pos x="T0" y="T1"/>
                  </a:cxn>
                  <a:cxn ang="0">
                    <a:pos x="T2" y="T3"/>
                  </a:cxn>
                  <a:cxn ang="0">
                    <a:pos x="T4" y="T5"/>
                  </a:cxn>
                  <a:cxn ang="0">
                    <a:pos x="T6" y="T7"/>
                  </a:cxn>
                  <a:cxn ang="0">
                    <a:pos x="T8" y="T9"/>
                  </a:cxn>
                </a:cxnLst>
                <a:rect l="0" t="0" r="r" b="b"/>
                <a:pathLst>
                  <a:path w="59" h="58">
                    <a:moveTo>
                      <a:pt x="30" y="58"/>
                    </a:moveTo>
                    <a:cubicBezTo>
                      <a:pt x="11" y="56"/>
                      <a:pt x="0" y="46"/>
                      <a:pt x="0" y="28"/>
                    </a:cubicBezTo>
                    <a:cubicBezTo>
                      <a:pt x="1" y="13"/>
                      <a:pt x="10" y="2"/>
                      <a:pt x="27" y="1"/>
                    </a:cubicBezTo>
                    <a:cubicBezTo>
                      <a:pt x="45" y="0"/>
                      <a:pt x="57" y="9"/>
                      <a:pt x="58" y="28"/>
                    </a:cubicBezTo>
                    <a:cubicBezTo>
                      <a:pt x="59" y="46"/>
                      <a:pt x="47" y="55"/>
                      <a:pt x="30"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8">
                <a:extLst>
                  <a:ext uri="{FF2B5EF4-FFF2-40B4-BE49-F238E27FC236}">
                    <a16:creationId xmlns:a16="http://schemas.microsoft.com/office/drawing/2014/main" id="{C1AB8348-1FB6-93BB-0132-AC15488BACD0}"/>
                  </a:ext>
                </a:extLst>
              </p:cNvPr>
              <p:cNvSpPr>
                <a:spLocks/>
              </p:cNvSpPr>
              <p:nvPr/>
            </p:nvSpPr>
            <p:spPr bwMode="auto">
              <a:xfrm>
                <a:off x="-1611313" y="1733551"/>
                <a:ext cx="219075" cy="223838"/>
              </a:xfrm>
              <a:custGeom>
                <a:avLst/>
                <a:gdLst>
                  <a:gd name="T0" fmla="*/ 58 w 58"/>
                  <a:gd name="T1" fmla="*/ 31 h 59"/>
                  <a:gd name="T2" fmla="*/ 26 w 58"/>
                  <a:gd name="T3" fmla="*/ 58 h 59"/>
                  <a:gd name="T4" fmla="*/ 0 w 58"/>
                  <a:gd name="T5" fmla="*/ 30 h 59"/>
                  <a:gd name="T6" fmla="*/ 29 w 58"/>
                  <a:gd name="T7" fmla="*/ 1 h 59"/>
                  <a:gd name="T8" fmla="*/ 58 w 58"/>
                  <a:gd name="T9" fmla="*/ 31 h 59"/>
                </a:gdLst>
                <a:ahLst/>
                <a:cxnLst>
                  <a:cxn ang="0">
                    <a:pos x="T0" y="T1"/>
                  </a:cxn>
                  <a:cxn ang="0">
                    <a:pos x="T2" y="T3"/>
                  </a:cxn>
                  <a:cxn ang="0">
                    <a:pos x="T4" y="T5"/>
                  </a:cxn>
                  <a:cxn ang="0">
                    <a:pos x="T6" y="T7"/>
                  </a:cxn>
                  <a:cxn ang="0">
                    <a:pos x="T8" y="T9"/>
                  </a:cxn>
                </a:cxnLst>
                <a:rect l="0" t="0" r="r" b="b"/>
                <a:pathLst>
                  <a:path w="58" h="59">
                    <a:moveTo>
                      <a:pt x="58" y="31"/>
                    </a:moveTo>
                    <a:cubicBezTo>
                      <a:pt x="55" y="49"/>
                      <a:pt x="43" y="59"/>
                      <a:pt x="26" y="58"/>
                    </a:cubicBezTo>
                    <a:cubicBezTo>
                      <a:pt x="11" y="56"/>
                      <a:pt x="0" y="46"/>
                      <a:pt x="0" y="30"/>
                    </a:cubicBezTo>
                    <a:cubicBezTo>
                      <a:pt x="1" y="12"/>
                      <a:pt x="11" y="0"/>
                      <a:pt x="29" y="1"/>
                    </a:cubicBezTo>
                    <a:cubicBezTo>
                      <a:pt x="47" y="1"/>
                      <a:pt x="56" y="13"/>
                      <a:pt x="58" y="31"/>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9">
                <a:extLst>
                  <a:ext uri="{FF2B5EF4-FFF2-40B4-BE49-F238E27FC236}">
                    <a16:creationId xmlns:a16="http://schemas.microsoft.com/office/drawing/2014/main" id="{8294507F-E2E4-F05B-4E09-6EA40E641481}"/>
                  </a:ext>
                </a:extLst>
              </p:cNvPr>
              <p:cNvSpPr>
                <a:spLocks/>
              </p:cNvSpPr>
              <p:nvPr/>
            </p:nvSpPr>
            <p:spPr bwMode="auto">
              <a:xfrm>
                <a:off x="-3671888" y="2193926"/>
                <a:ext cx="219075" cy="219075"/>
              </a:xfrm>
              <a:custGeom>
                <a:avLst/>
                <a:gdLst>
                  <a:gd name="T0" fmla="*/ 58 w 58"/>
                  <a:gd name="T1" fmla="*/ 28 h 58"/>
                  <a:gd name="T2" fmla="*/ 27 w 58"/>
                  <a:gd name="T3" fmla="*/ 57 h 58"/>
                  <a:gd name="T4" fmla="*/ 0 w 58"/>
                  <a:gd name="T5" fmla="*/ 30 h 58"/>
                  <a:gd name="T6" fmla="*/ 28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5" y="47"/>
                      <a:pt x="45" y="58"/>
                      <a:pt x="27" y="57"/>
                    </a:cubicBezTo>
                    <a:cubicBezTo>
                      <a:pt x="11" y="56"/>
                      <a:pt x="1" y="46"/>
                      <a:pt x="0" y="30"/>
                    </a:cubicBezTo>
                    <a:cubicBezTo>
                      <a:pt x="0" y="13"/>
                      <a:pt x="11" y="1"/>
                      <a:pt x="28" y="0"/>
                    </a:cubicBezTo>
                    <a:cubicBezTo>
                      <a:pt x="46" y="0"/>
                      <a:pt x="55"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0">
                <a:extLst>
                  <a:ext uri="{FF2B5EF4-FFF2-40B4-BE49-F238E27FC236}">
                    <a16:creationId xmlns:a16="http://schemas.microsoft.com/office/drawing/2014/main" id="{DA9B0676-379A-AD5A-B074-594434F5015D}"/>
                  </a:ext>
                </a:extLst>
              </p:cNvPr>
              <p:cNvSpPr>
                <a:spLocks/>
              </p:cNvSpPr>
              <p:nvPr/>
            </p:nvSpPr>
            <p:spPr bwMode="auto">
              <a:xfrm>
                <a:off x="-1781175" y="4968876"/>
                <a:ext cx="219075" cy="223838"/>
              </a:xfrm>
              <a:custGeom>
                <a:avLst/>
                <a:gdLst>
                  <a:gd name="T0" fmla="*/ 58 w 58"/>
                  <a:gd name="T1" fmla="*/ 30 h 59"/>
                  <a:gd name="T2" fmla="*/ 29 w 58"/>
                  <a:gd name="T3" fmla="*/ 59 h 59"/>
                  <a:gd name="T4" fmla="*/ 2 w 58"/>
                  <a:gd name="T5" fmla="*/ 33 h 59"/>
                  <a:gd name="T6" fmla="*/ 28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7" y="48"/>
                      <a:pt x="47" y="59"/>
                      <a:pt x="29" y="59"/>
                    </a:cubicBezTo>
                    <a:cubicBezTo>
                      <a:pt x="14" y="59"/>
                      <a:pt x="3" y="49"/>
                      <a:pt x="2" y="33"/>
                    </a:cubicBezTo>
                    <a:cubicBezTo>
                      <a:pt x="0" y="15"/>
                      <a:pt x="10" y="3"/>
                      <a:pt x="28" y="2"/>
                    </a:cubicBezTo>
                    <a:cubicBezTo>
                      <a:pt x="47" y="0"/>
                      <a:pt x="56"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1">
                <a:extLst>
                  <a:ext uri="{FF2B5EF4-FFF2-40B4-BE49-F238E27FC236}">
                    <a16:creationId xmlns:a16="http://schemas.microsoft.com/office/drawing/2014/main" id="{5EA1B801-46EA-B072-C9D8-6A78D0AB99DB}"/>
                  </a:ext>
                </a:extLst>
              </p:cNvPr>
              <p:cNvSpPr>
                <a:spLocks/>
              </p:cNvSpPr>
              <p:nvPr/>
            </p:nvSpPr>
            <p:spPr bwMode="auto">
              <a:xfrm>
                <a:off x="-3076575" y="1741488"/>
                <a:ext cx="219075" cy="222250"/>
              </a:xfrm>
              <a:custGeom>
                <a:avLst/>
                <a:gdLst>
                  <a:gd name="T0" fmla="*/ 30 w 58"/>
                  <a:gd name="T1" fmla="*/ 0 h 59"/>
                  <a:gd name="T2" fmla="*/ 57 w 58"/>
                  <a:gd name="T3" fmla="*/ 31 h 59"/>
                  <a:gd name="T4" fmla="*/ 26 w 58"/>
                  <a:gd name="T5" fmla="*/ 57 h 59"/>
                  <a:gd name="T6" fmla="*/ 1 w 58"/>
                  <a:gd name="T7" fmla="*/ 29 h 59"/>
                  <a:gd name="T8" fmla="*/ 30 w 58"/>
                  <a:gd name="T9" fmla="*/ 0 h 59"/>
                </a:gdLst>
                <a:ahLst/>
                <a:cxnLst>
                  <a:cxn ang="0">
                    <a:pos x="T0" y="T1"/>
                  </a:cxn>
                  <a:cxn ang="0">
                    <a:pos x="T2" y="T3"/>
                  </a:cxn>
                  <a:cxn ang="0">
                    <a:pos x="T4" y="T5"/>
                  </a:cxn>
                  <a:cxn ang="0">
                    <a:pos x="T6" y="T7"/>
                  </a:cxn>
                  <a:cxn ang="0">
                    <a:pos x="T8" y="T9"/>
                  </a:cxn>
                </a:cxnLst>
                <a:rect l="0" t="0" r="r" b="b"/>
                <a:pathLst>
                  <a:path w="58" h="59">
                    <a:moveTo>
                      <a:pt x="30" y="0"/>
                    </a:moveTo>
                    <a:cubicBezTo>
                      <a:pt x="47" y="2"/>
                      <a:pt x="58" y="13"/>
                      <a:pt x="57" y="31"/>
                    </a:cubicBezTo>
                    <a:cubicBezTo>
                      <a:pt x="55" y="48"/>
                      <a:pt x="44" y="59"/>
                      <a:pt x="26" y="57"/>
                    </a:cubicBezTo>
                    <a:cubicBezTo>
                      <a:pt x="10" y="55"/>
                      <a:pt x="0" y="45"/>
                      <a:pt x="1" y="29"/>
                    </a:cubicBezTo>
                    <a:cubicBezTo>
                      <a:pt x="1" y="10"/>
                      <a:pt x="12" y="1"/>
                      <a:pt x="30"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2">
                <a:extLst>
                  <a:ext uri="{FF2B5EF4-FFF2-40B4-BE49-F238E27FC236}">
                    <a16:creationId xmlns:a16="http://schemas.microsoft.com/office/drawing/2014/main" id="{200BFD8E-BA07-24BC-6834-D77CBCD9759F}"/>
                  </a:ext>
                </a:extLst>
              </p:cNvPr>
              <p:cNvSpPr>
                <a:spLocks/>
              </p:cNvSpPr>
              <p:nvPr/>
            </p:nvSpPr>
            <p:spPr bwMode="auto">
              <a:xfrm>
                <a:off x="-1970088" y="1617663"/>
                <a:ext cx="214312" cy="217488"/>
              </a:xfrm>
              <a:custGeom>
                <a:avLst/>
                <a:gdLst>
                  <a:gd name="T0" fmla="*/ 57 w 57"/>
                  <a:gd name="T1" fmla="*/ 30 h 58"/>
                  <a:gd name="T2" fmla="*/ 26 w 57"/>
                  <a:gd name="T3" fmla="*/ 57 h 58"/>
                  <a:gd name="T4" fmla="*/ 0 w 57"/>
                  <a:gd name="T5" fmla="*/ 29 h 58"/>
                  <a:gd name="T6" fmla="*/ 29 w 57"/>
                  <a:gd name="T7" fmla="*/ 0 h 58"/>
                  <a:gd name="T8" fmla="*/ 57 w 57"/>
                  <a:gd name="T9" fmla="*/ 30 h 58"/>
                </a:gdLst>
                <a:ahLst/>
                <a:cxnLst>
                  <a:cxn ang="0">
                    <a:pos x="T0" y="T1"/>
                  </a:cxn>
                  <a:cxn ang="0">
                    <a:pos x="T2" y="T3"/>
                  </a:cxn>
                  <a:cxn ang="0">
                    <a:pos x="T4" y="T5"/>
                  </a:cxn>
                  <a:cxn ang="0">
                    <a:pos x="T6" y="T7"/>
                  </a:cxn>
                  <a:cxn ang="0">
                    <a:pos x="T8" y="T9"/>
                  </a:cxn>
                </a:cxnLst>
                <a:rect l="0" t="0" r="r" b="b"/>
                <a:pathLst>
                  <a:path w="57" h="58">
                    <a:moveTo>
                      <a:pt x="57" y="30"/>
                    </a:moveTo>
                    <a:cubicBezTo>
                      <a:pt x="55" y="49"/>
                      <a:pt x="44" y="58"/>
                      <a:pt x="26" y="57"/>
                    </a:cubicBezTo>
                    <a:cubicBezTo>
                      <a:pt x="10" y="55"/>
                      <a:pt x="0" y="45"/>
                      <a:pt x="0" y="29"/>
                    </a:cubicBezTo>
                    <a:cubicBezTo>
                      <a:pt x="0" y="11"/>
                      <a:pt x="12" y="0"/>
                      <a:pt x="29" y="0"/>
                    </a:cubicBezTo>
                    <a:cubicBezTo>
                      <a:pt x="47" y="0"/>
                      <a:pt x="56" y="12"/>
                      <a:pt x="57"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3">
                <a:extLst>
                  <a:ext uri="{FF2B5EF4-FFF2-40B4-BE49-F238E27FC236}">
                    <a16:creationId xmlns:a16="http://schemas.microsoft.com/office/drawing/2014/main" id="{80C14B0D-E1E4-4A7F-E9EE-C5FFCF21A841}"/>
                  </a:ext>
                </a:extLst>
              </p:cNvPr>
              <p:cNvSpPr>
                <a:spLocks/>
              </p:cNvSpPr>
              <p:nvPr/>
            </p:nvSpPr>
            <p:spPr bwMode="auto">
              <a:xfrm>
                <a:off x="-2347913" y="1579563"/>
                <a:ext cx="219075" cy="214313"/>
              </a:xfrm>
              <a:custGeom>
                <a:avLst/>
                <a:gdLst>
                  <a:gd name="T0" fmla="*/ 28 w 58"/>
                  <a:gd name="T1" fmla="*/ 57 h 57"/>
                  <a:gd name="T2" fmla="*/ 1 w 58"/>
                  <a:gd name="T3" fmla="*/ 27 h 57"/>
                  <a:gd name="T4" fmla="*/ 28 w 58"/>
                  <a:gd name="T5" fmla="*/ 0 h 57"/>
                  <a:gd name="T6" fmla="*/ 58 w 58"/>
                  <a:gd name="T7" fmla="*/ 28 h 57"/>
                  <a:gd name="T8" fmla="*/ 28 w 58"/>
                  <a:gd name="T9" fmla="*/ 57 h 57"/>
                </a:gdLst>
                <a:ahLst/>
                <a:cxnLst>
                  <a:cxn ang="0">
                    <a:pos x="T0" y="T1"/>
                  </a:cxn>
                  <a:cxn ang="0">
                    <a:pos x="T2" y="T3"/>
                  </a:cxn>
                  <a:cxn ang="0">
                    <a:pos x="T4" y="T5"/>
                  </a:cxn>
                  <a:cxn ang="0">
                    <a:pos x="T6" y="T7"/>
                  </a:cxn>
                  <a:cxn ang="0">
                    <a:pos x="T8" y="T9"/>
                  </a:cxn>
                </a:cxnLst>
                <a:rect l="0" t="0" r="r" b="b"/>
                <a:pathLst>
                  <a:path w="58" h="57">
                    <a:moveTo>
                      <a:pt x="28" y="57"/>
                    </a:moveTo>
                    <a:cubicBezTo>
                      <a:pt x="10" y="55"/>
                      <a:pt x="0" y="44"/>
                      <a:pt x="1" y="27"/>
                    </a:cubicBezTo>
                    <a:cubicBezTo>
                      <a:pt x="1" y="10"/>
                      <a:pt x="12" y="1"/>
                      <a:pt x="28" y="0"/>
                    </a:cubicBezTo>
                    <a:cubicBezTo>
                      <a:pt x="45" y="0"/>
                      <a:pt x="58" y="10"/>
                      <a:pt x="58" y="28"/>
                    </a:cubicBezTo>
                    <a:cubicBezTo>
                      <a:pt x="57" y="46"/>
                      <a:pt x="46" y="56"/>
                      <a:pt x="28" y="5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4">
                <a:extLst>
                  <a:ext uri="{FF2B5EF4-FFF2-40B4-BE49-F238E27FC236}">
                    <a16:creationId xmlns:a16="http://schemas.microsoft.com/office/drawing/2014/main" id="{251CD951-C730-6992-27CF-A5CB9B6A8DC3}"/>
                  </a:ext>
                </a:extLst>
              </p:cNvPr>
              <p:cNvSpPr>
                <a:spLocks/>
              </p:cNvSpPr>
              <p:nvPr/>
            </p:nvSpPr>
            <p:spPr bwMode="auto">
              <a:xfrm>
                <a:off x="-3400425" y="1930401"/>
                <a:ext cx="219075" cy="222250"/>
              </a:xfrm>
              <a:custGeom>
                <a:avLst/>
                <a:gdLst>
                  <a:gd name="T0" fmla="*/ 58 w 58"/>
                  <a:gd name="T1" fmla="*/ 30 h 59"/>
                  <a:gd name="T2" fmla="*/ 29 w 58"/>
                  <a:gd name="T3" fmla="*/ 58 h 59"/>
                  <a:gd name="T4" fmla="*/ 1 w 58"/>
                  <a:gd name="T5" fmla="*/ 33 h 59"/>
                  <a:gd name="T6" fmla="*/ 27 w 58"/>
                  <a:gd name="T7" fmla="*/ 2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6" y="48"/>
                      <a:pt x="47" y="58"/>
                      <a:pt x="29" y="58"/>
                    </a:cubicBezTo>
                    <a:cubicBezTo>
                      <a:pt x="12" y="59"/>
                      <a:pt x="2" y="49"/>
                      <a:pt x="1" y="33"/>
                    </a:cubicBezTo>
                    <a:cubicBezTo>
                      <a:pt x="0" y="15"/>
                      <a:pt x="9" y="3"/>
                      <a:pt x="27" y="2"/>
                    </a:cubicBezTo>
                    <a:cubicBezTo>
                      <a:pt x="45" y="0"/>
                      <a:pt x="55" y="12"/>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5">
                <a:extLst>
                  <a:ext uri="{FF2B5EF4-FFF2-40B4-BE49-F238E27FC236}">
                    <a16:creationId xmlns:a16="http://schemas.microsoft.com/office/drawing/2014/main" id="{C57C5305-CFD4-4B09-3F75-02430E8A1210}"/>
                  </a:ext>
                </a:extLst>
              </p:cNvPr>
              <p:cNvSpPr>
                <a:spLocks/>
              </p:cNvSpPr>
              <p:nvPr/>
            </p:nvSpPr>
            <p:spPr bwMode="auto">
              <a:xfrm>
                <a:off x="-1438275" y="4814888"/>
                <a:ext cx="222250" cy="219075"/>
              </a:xfrm>
              <a:custGeom>
                <a:avLst/>
                <a:gdLst>
                  <a:gd name="T0" fmla="*/ 59 w 59"/>
                  <a:gd name="T1" fmla="*/ 27 h 58"/>
                  <a:gd name="T2" fmla="*/ 28 w 59"/>
                  <a:gd name="T3" fmla="*/ 57 h 58"/>
                  <a:gd name="T4" fmla="*/ 1 w 59"/>
                  <a:gd name="T5" fmla="*/ 27 h 58"/>
                  <a:gd name="T6" fmla="*/ 29 w 59"/>
                  <a:gd name="T7" fmla="*/ 1 h 58"/>
                  <a:gd name="T8" fmla="*/ 59 w 59"/>
                  <a:gd name="T9" fmla="*/ 27 h 58"/>
                </a:gdLst>
                <a:ahLst/>
                <a:cxnLst>
                  <a:cxn ang="0">
                    <a:pos x="T0" y="T1"/>
                  </a:cxn>
                  <a:cxn ang="0">
                    <a:pos x="T2" y="T3"/>
                  </a:cxn>
                  <a:cxn ang="0">
                    <a:pos x="T4" y="T5"/>
                  </a:cxn>
                  <a:cxn ang="0">
                    <a:pos x="T6" y="T7"/>
                  </a:cxn>
                  <a:cxn ang="0">
                    <a:pos x="T8" y="T9"/>
                  </a:cxn>
                </a:cxnLst>
                <a:rect l="0" t="0" r="r" b="b"/>
                <a:pathLst>
                  <a:path w="59" h="58">
                    <a:moveTo>
                      <a:pt x="59" y="27"/>
                    </a:moveTo>
                    <a:cubicBezTo>
                      <a:pt x="55" y="47"/>
                      <a:pt x="46" y="58"/>
                      <a:pt x="28" y="57"/>
                    </a:cubicBezTo>
                    <a:cubicBezTo>
                      <a:pt x="9" y="57"/>
                      <a:pt x="0" y="45"/>
                      <a:pt x="1" y="27"/>
                    </a:cubicBezTo>
                    <a:cubicBezTo>
                      <a:pt x="2" y="10"/>
                      <a:pt x="14" y="1"/>
                      <a:pt x="29" y="1"/>
                    </a:cubicBezTo>
                    <a:cubicBezTo>
                      <a:pt x="46" y="0"/>
                      <a:pt x="56" y="12"/>
                      <a:pt x="59" y="27"/>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6">
                <a:extLst>
                  <a:ext uri="{FF2B5EF4-FFF2-40B4-BE49-F238E27FC236}">
                    <a16:creationId xmlns:a16="http://schemas.microsoft.com/office/drawing/2014/main" id="{AEC5BF02-25CD-22A3-0EE2-2B8653A3BDBC}"/>
                  </a:ext>
                </a:extLst>
              </p:cNvPr>
              <p:cNvSpPr>
                <a:spLocks/>
              </p:cNvSpPr>
              <p:nvPr/>
            </p:nvSpPr>
            <p:spPr bwMode="auto">
              <a:xfrm>
                <a:off x="-3887788" y="2508251"/>
                <a:ext cx="223837" cy="222250"/>
              </a:xfrm>
              <a:custGeom>
                <a:avLst/>
                <a:gdLst>
                  <a:gd name="T0" fmla="*/ 59 w 59"/>
                  <a:gd name="T1" fmla="*/ 30 h 59"/>
                  <a:gd name="T2" fmla="*/ 27 w 59"/>
                  <a:gd name="T3" fmla="*/ 57 h 59"/>
                  <a:gd name="T4" fmla="*/ 2 w 59"/>
                  <a:gd name="T5" fmla="*/ 25 h 59"/>
                  <a:gd name="T6" fmla="*/ 31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8"/>
                      <a:pt x="45" y="59"/>
                      <a:pt x="27" y="57"/>
                    </a:cubicBezTo>
                    <a:cubicBezTo>
                      <a:pt x="9" y="56"/>
                      <a:pt x="0" y="43"/>
                      <a:pt x="2" y="25"/>
                    </a:cubicBezTo>
                    <a:cubicBezTo>
                      <a:pt x="4" y="10"/>
                      <a:pt x="15" y="0"/>
                      <a:pt x="31" y="1"/>
                    </a:cubicBezTo>
                    <a:cubicBezTo>
                      <a:pt x="49" y="2"/>
                      <a:pt x="58"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
                <a:extLst>
                  <a:ext uri="{FF2B5EF4-FFF2-40B4-BE49-F238E27FC236}">
                    <a16:creationId xmlns:a16="http://schemas.microsoft.com/office/drawing/2014/main" id="{531F47AE-3C3C-DDAC-7EEA-98649E7AAF05}"/>
                  </a:ext>
                </a:extLst>
              </p:cNvPr>
              <p:cNvSpPr>
                <a:spLocks/>
              </p:cNvSpPr>
              <p:nvPr/>
            </p:nvSpPr>
            <p:spPr bwMode="auto">
              <a:xfrm>
                <a:off x="-1139825" y="4587876"/>
                <a:ext cx="222250" cy="219075"/>
              </a:xfrm>
              <a:custGeom>
                <a:avLst/>
                <a:gdLst>
                  <a:gd name="T0" fmla="*/ 27 w 59"/>
                  <a:gd name="T1" fmla="*/ 0 h 58"/>
                  <a:gd name="T2" fmla="*/ 58 w 59"/>
                  <a:gd name="T3" fmla="*/ 27 h 58"/>
                  <a:gd name="T4" fmla="*/ 30 w 59"/>
                  <a:gd name="T5" fmla="*/ 57 h 58"/>
                  <a:gd name="T6" fmla="*/ 2 w 59"/>
                  <a:gd name="T7" fmla="*/ 32 h 58"/>
                  <a:gd name="T8" fmla="*/ 27 w 59"/>
                  <a:gd name="T9" fmla="*/ 0 h 58"/>
                </a:gdLst>
                <a:ahLst/>
                <a:cxnLst>
                  <a:cxn ang="0">
                    <a:pos x="T0" y="T1"/>
                  </a:cxn>
                  <a:cxn ang="0">
                    <a:pos x="T2" y="T3"/>
                  </a:cxn>
                  <a:cxn ang="0">
                    <a:pos x="T4" y="T5"/>
                  </a:cxn>
                  <a:cxn ang="0">
                    <a:pos x="T6" y="T7"/>
                  </a:cxn>
                  <a:cxn ang="0">
                    <a:pos x="T8" y="T9"/>
                  </a:cxn>
                </a:cxnLst>
                <a:rect l="0" t="0" r="r" b="b"/>
                <a:pathLst>
                  <a:path w="59" h="58">
                    <a:moveTo>
                      <a:pt x="27" y="0"/>
                    </a:moveTo>
                    <a:cubicBezTo>
                      <a:pt x="45" y="1"/>
                      <a:pt x="57" y="9"/>
                      <a:pt x="58" y="27"/>
                    </a:cubicBezTo>
                    <a:cubicBezTo>
                      <a:pt x="59" y="45"/>
                      <a:pt x="48" y="56"/>
                      <a:pt x="30" y="57"/>
                    </a:cubicBezTo>
                    <a:cubicBezTo>
                      <a:pt x="13" y="58"/>
                      <a:pt x="4" y="47"/>
                      <a:pt x="2" y="32"/>
                    </a:cubicBezTo>
                    <a:cubicBezTo>
                      <a:pt x="0" y="14"/>
                      <a:pt x="9" y="3"/>
                      <a:pt x="27"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8">
                <a:extLst>
                  <a:ext uri="{FF2B5EF4-FFF2-40B4-BE49-F238E27FC236}">
                    <a16:creationId xmlns:a16="http://schemas.microsoft.com/office/drawing/2014/main" id="{8F04FF8B-E0EA-97A4-78BE-139682327563}"/>
                  </a:ext>
                </a:extLst>
              </p:cNvPr>
              <p:cNvSpPr>
                <a:spLocks/>
              </p:cNvSpPr>
              <p:nvPr/>
            </p:nvSpPr>
            <p:spPr bwMode="auto">
              <a:xfrm>
                <a:off x="-895350" y="4297363"/>
                <a:ext cx="219075" cy="222250"/>
              </a:xfrm>
              <a:custGeom>
                <a:avLst/>
                <a:gdLst>
                  <a:gd name="T0" fmla="*/ 58 w 58"/>
                  <a:gd name="T1" fmla="*/ 30 h 59"/>
                  <a:gd name="T2" fmla="*/ 27 w 58"/>
                  <a:gd name="T3" fmla="*/ 58 h 59"/>
                  <a:gd name="T4" fmla="*/ 2 w 58"/>
                  <a:gd name="T5" fmla="*/ 26 h 59"/>
                  <a:gd name="T6" fmla="*/ 29 w 58"/>
                  <a:gd name="T7" fmla="*/ 1 h 59"/>
                  <a:gd name="T8" fmla="*/ 58 w 58"/>
                  <a:gd name="T9" fmla="*/ 30 h 59"/>
                </a:gdLst>
                <a:ahLst/>
                <a:cxnLst>
                  <a:cxn ang="0">
                    <a:pos x="T0" y="T1"/>
                  </a:cxn>
                  <a:cxn ang="0">
                    <a:pos x="T2" y="T3"/>
                  </a:cxn>
                  <a:cxn ang="0">
                    <a:pos x="T4" y="T5"/>
                  </a:cxn>
                  <a:cxn ang="0">
                    <a:pos x="T6" y="T7"/>
                  </a:cxn>
                  <a:cxn ang="0">
                    <a:pos x="T8" y="T9"/>
                  </a:cxn>
                </a:cxnLst>
                <a:rect l="0" t="0" r="r" b="b"/>
                <a:pathLst>
                  <a:path w="58" h="59">
                    <a:moveTo>
                      <a:pt x="58" y="30"/>
                    </a:moveTo>
                    <a:cubicBezTo>
                      <a:pt x="55" y="47"/>
                      <a:pt x="45" y="59"/>
                      <a:pt x="27" y="58"/>
                    </a:cubicBezTo>
                    <a:cubicBezTo>
                      <a:pt x="9" y="56"/>
                      <a:pt x="0" y="43"/>
                      <a:pt x="2" y="26"/>
                    </a:cubicBezTo>
                    <a:cubicBezTo>
                      <a:pt x="3" y="10"/>
                      <a:pt x="13" y="0"/>
                      <a:pt x="29" y="1"/>
                    </a:cubicBezTo>
                    <a:cubicBezTo>
                      <a:pt x="48" y="2"/>
                      <a:pt x="57" y="13"/>
                      <a:pt x="58"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9">
                <a:extLst>
                  <a:ext uri="{FF2B5EF4-FFF2-40B4-BE49-F238E27FC236}">
                    <a16:creationId xmlns:a16="http://schemas.microsoft.com/office/drawing/2014/main" id="{C341505F-067E-C89B-C4EF-05D57E9DB625}"/>
                  </a:ext>
                </a:extLst>
              </p:cNvPr>
              <p:cNvSpPr>
                <a:spLocks/>
              </p:cNvSpPr>
              <p:nvPr/>
            </p:nvSpPr>
            <p:spPr bwMode="auto">
              <a:xfrm>
                <a:off x="-720725" y="3960813"/>
                <a:ext cx="222250" cy="223838"/>
              </a:xfrm>
              <a:custGeom>
                <a:avLst/>
                <a:gdLst>
                  <a:gd name="T0" fmla="*/ 59 w 59"/>
                  <a:gd name="T1" fmla="*/ 30 h 59"/>
                  <a:gd name="T2" fmla="*/ 29 w 59"/>
                  <a:gd name="T3" fmla="*/ 58 h 59"/>
                  <a:gd name="T4" fmla="*/ 1 w 59"/>
                  <a:gd name="T5" fmla="*/ 32 h 59"/>
                  <a:gd name="T6" fmla="*/ 29 w 59"/>
                  <a:gd name="T7" fmla="*/ 1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6" y="47"/>
                      <a:pt x="48" y="59"/>
                      <a:pt x="29" y="58"/>
                    </a:cubicBezTo>
                    <a:cubicBezTo>
                      <a:pt x="13" y="58"/>
                      <a:pt x="2" y="48"/>
                      <a:pt x="1" y="32"/>
                    </a:cubicBezTo>
                    <a:cubicBezTo>
                      <a:pt x="0" y="14"/>
                      <a:pt x="10" y="3"/>
                      <a:pt x="29" y="1"/>
                    </a:cubicBezTo>
                    <a:cubicBezTo>
                      <a:pt x="48" y="0"/>
                      <a:pt x="55" y="13"/>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0">
                <a:extLst>
                  <a:ext uri="{FF2B5EF4-FFF2-40B4-BE49-F238E27FC236}">
                    <a16:creationId xmlns:a16="http://schemas.microsoft.com/office/drawing/2014/main" id="{AC8CBFF8-5288-D566-6825-207258A0C5E2}"/>
                  </a:ext>
                </a:extLst>
              </p:cNvPr>
              <p:cNvSpPr>
                <a:spLocks/>
              </p:cNvSpPr>
              <p:nvPr/>
            </p:nvSpPr>
            <p:spPr bwMode="auto">
              <a:xfrm>
                <a:off x="-808038" y="2492376"/>
                <a:ext cx="222250" cy="234950"/>
              </a:xfrm>
              <a:custGeom>
                <a:avLst/>
                <a:gdLst>
                  <a:gd name="T0" fmla="*/ 58 w 59"/>
                  <a:gd name="T1" fmla="*/ 35 h 62"/>
                  <a:gd name="T2" fmla="*/ 25 w 59"/>
                  <a:gd name="T3" fmla="*/ 58 h 62"/>
                  <a:gd name="T4" fmla="*/ 2 w 59"/>
                  <a:gd name="T5" fmla="*/ 28 h 62"/>
                  <a:gd name="T6" fmla="*/ 33 w 59"/>
                  <a:gd name="T7" fmla="*/ 2 h 62"/>
                  <a:gd name="T8" fmla="*/ 58 w 59"/>
                  <a:gd name="T9" fmla="*/ 35 h 62"/>
                </a:gdLst>
                <a:ahLst/>
                <a:cxnLst>
                  <a:cxn ang="0">
                    <a:pos x="T0" y="T1"/>
                  </a:cxn>
                  <a:cxn ang="0">
                    <a:pos x="T2" y="T3"/>
                  </a:cxn>
                  <a:cxn ang="0">
                    <a:pos x="T4" y="T5"/>
                  </a:cxn>
                  <a:cxn ang="0">
                    <a:pos x="T6" y="T7"/>
                  </a:cxn>
                  <a:cxn ang="0">
                    <a:pos x="T8" y="T9"/>
                  </a:cxn>
                </a:cxnLst>
                <a:rect l="0" t="0" r="r" b="b"/>
                <a:pathLst>
                  <a:path w="59" h="62">
                    <a:moveTo>
                      <a:pt x="58" y="35"/>
                    </a:moveTo>
                    <a:cubicBezTo>
                      <a:pt x="54" y="51"/>
                      <a:pt x="44" y="62"/>
                      <a:pt x="25" y="58"/>
                    </a:cubicBezTo>
                    <a:cubicBezTo>
                      <a:pt x="10" y="55"/>
                      <a:pt x="0" y="44"/>
                      <a:pt x="2" y="28"/>
                    </a:cubicBezTo>
                    <a:cubicBezTo>
                      <a:pt x="4" y="11"/>
                      <a:pt x="15" y="0"/>
                      <a:pt x="33" y="2"/>
                    </a:cubicBezTo>
                    <a:cubicBezTo>
                      <a:pt x="51" y="4"/>
                      <a:pt x="59" y="16"/>
                      <a:pt x="58" y="35"/>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21">
                <a:extLst>
                  <a:ext uri="{FF2B5EF4-FFF2-40B4-BE49-F238E27FC236}">
                    <a16:creationId xmlns:a16="http://schemas.microsoft.com/office/drawing/2014/main" id="{FC9DE998-3AD0-B8CC-BD56-CF049BB317A4}"/>
                  </a:ext>
                </a:extLst>
              </p:cNvPr>
              <p:cNvSpPr>
                <a:spLocks/>
              </p:cNvSpPr>
              <p:nvPr/>
            </p:nvSpPr>
            <p:spPr bwMode="auto">
              <a:xfrm>
                <a:off x="-1016000" y="2182813"/>
                <a:ext cx="215900" cy="219075"/>
              </a:xfrm>
              <a:custGeom>
                <a:avLst/>
                <a:gdLst>
                  <a:gd name="T0" fmla="*/ 29 w 57"/>
                  <a:gd name="T1" fmla="*/ 58 h 58"/>
                  <a:gd name="T2" fmla="*/ 1 w 57"/>
                  <a:gd name="T3" fmla="*/ 28 h 58"/>
                  <a:gd name="T4" fmla="*/ 32 w 57"/>
                  <a:gd name="T5" fmla="*/ 1 h 58"/>
                  <a:gd name="T6" fmla="*/ 57 w 57"/>
                  <a:gd name="T7" fmla="*/ 29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cubicBezTo>
                      <a:pt x="10" y="56"/>
                      <a:pt x="0" y="45"/>
                      <a:pt x="1" y="28"/>
                    </a:cubicBezTo>
                    <a:cubicBezTo>
                      <a:pt x="2" y="11"/>
                      <a:pt x="14" y="0"/>
                      <a:pt x="32" y="1"/>
                    </a:cubicBezTo>
                    <a:cubicBezTo>
                      <a:pt x="48" y="3"/>
                      <a:pt x="57" y="14"/>
                      <a:pt x="57" y="29"/>
                    </a:cubicBezTo>
                    <a:cubicBezTo>
                      <a:pt x="57" y="47"/>
                      <a:pt x="47" y="57"/>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2">
                <a:extLst>
                  <a:ext uri="{FF2B5EF4-FFF2-40B4-BE49-F238E27FC236}">
                    <a16:creationId xmlns:a16="http://schemas.microsoft.com/office/drawing/2014/main" id="{5F3C332C-377E-90DB-7DC5-95291D0A7715}"/>
                  </a:ext>
                </a:extLst>
              </p:cNvPr>
              <p:cNvSpPr>
                <a:spLocks/>
              </p:cNvSpPr>
              <p:nvPr/>
            </p:nvSpPr>
            <p:spPr bwMode="auto">
              <a:xfrm>
                <a:off x="-4083050" y="3232151"/>
                <a:ext cx="219075" cy="219075"/>
              </a:xfrm>
              <a:custGeom>
                <a:avLst/>
                <a:gdLst>
                  <a:gd name="T0" fmla="*/ 29 w 58"/>
                  <a:gd name="T1" fmla="*/ 58 h 58"/>
                  <a:gd name="T2" fmla="*/ 1 w 58"/>
                  <a:gd name="T3" fmla="*/ 28 h 58"/>
                  <a:gd name="T4" fmla="*/ 27 w 58"/>
                  <a:gd name="T5" fmla="*/ 1 h 58"/>
                  <a:gd name="T6" fmla="*/ 58 w 58"/>
                  <a:gd name="T7" fmla="*/ 28 h 58"/>
                  <a:gd name="T8" fmla="*/ 29 w 58"/>
                  <a:gd name="T9" fmla="*/ 58 h 58"/>
                </a:gdLst>
                <a:ahLst/>
                <a:cxnLst>
                  <a:cxn ang="0">
                    <a:pos x="T0" y="T1"/>
                  </a:cxn>
                  <a:cxn ang="0">
                    <a:pos x="T2" y="T3"/>
                  </a:cxn>
                  <a:cxn ang="0">
                    <a:pos x="T4" y="T5"/>
                  </a:cxn>
                  <a:cxn ang="0">
                    <a:pos x="T6" y="T7"/>
                  </a:cxn>
                  <a:cxn ang="0">
                    <a:pos x="T8" y="T9"/>
                  </a:cxn>
                </a:cxnLst>
                <a:rect l="0" t="0" r="r" b="b"/>
                <a:pathLst>
                  <a:path w="58" h="58">
                    <a:moveTo>
                      <a:pt x="29" y="58"/>
                    </a:moveTo>
                    <a:cubicBezTo>
                      <a:pt x="12" y="56"/>
                      <a:pt x="0" y="46"/>
                      <a:pt x="1" y="28"/>
                    </a:cubicBezTo>
                    <a:cubicBezTo>
                      <a:pt x="1" y="13"/>
                      <a:pt x="11" y="2"/>
                      <a:pt x="27" y="1"/>
                    </a:cubicBezTo>
                    <a:cubicBezTo>
                      <a:pt x="45" y="0"/>
                      <a:pt x="57" y="10"/>
                      <a:pt x="58" y="28"/>
                    </a:cubicBezTo>
                    <a:cubicBezTo>
                      <a:pt x="58" y="46"/>
                      <a:pt x="47" y="55"/>
                      <a:pt x="29"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3">
                <a:extLst>
                  <a:ext uri="{FF2B5EF4-FFF2-40B4-BE49-F238E27FC236}">
                    <a16:creationId xmlns:a16="http://schemas.microsoft.com/office/drawing/2014/main" id="{EAA3434E-4B56-7DD7-E742-E36915210E12}"/>
                  </a:ext>
                </a:extLst>
              </p:cNvPr>
              <p:cNvSpPr>
                <a:spLocks/>
              </p:cNvSpPr>
              <p:nvPr/>
            </p:nvSpPr>
            <p:spPr bwMode="auto">
              <a:xfrm>
                <a:off x="-2528888" y="5059363"/>
                <a:ext cx="222250" cy="223838"/>
              </a:xfrm>
              <a:custGeom>
                <a:avLst/>
                <a:gdLst>
                  <a:gd name="T0" fmla="*/ 59 w 59"/>
                  <a:gd name="T1" fmla="*/ 30 h 59"/>
                  <a:gd name="T2" fmla="*/ 27 w 59"/>
                  <a:gd name="T3" fmla="*/ 57 h 59"/>
                  <a:gd name="T4" fmla="*/ 2 w 59"/>
                  <a:gd name="T5" fmla="*/ 25 h 59"/>
                  <a:gd name="T6" fmla="*/ 30 w 59"/>
                  <a:gd name="T7" fmla="*/ 0 h 59"/>
                  <a:gd name="T8" fmla="*/ 59 w 59"/>
                  <a:gd name="T9" fmla="*/ 30 h 59"/>
                </a:gdLst>
                <a:ahLst/>
                <a:cxnLst>
                  <a:cxn ang="0">
                    <a:pos x="T0" y="T1"/>
                  </a:cxn>
                  <a:cxn ang="0">
                    <a:pos x="T2" y="T3"/>
                  </a:cxn>
                  <a:cxn ang="0">
                    <a:pos x="T4" y="T5"/>
                  </a:cxn>
                  <a:cxn ang="0">
                    <a:pos x="T6" y="T7"/>
                  </a:cxn>
                  <a:cxn ang="0">
                    <a:pos x="T8" y="T9"/>
                  </a:cxn>
                </a:cxnLst>
                <a:rect l="0" t="0" r="r" b="b"/>
                <a:pathLst>
                  <a:path w="59" h="59">
                    <a:moveTo>
                      <a:pt x="59" y="30"/>
                    </a:moveTo>
                    <a:cubicBezTo>
                      <a:pt x="55" y="47"/>
                      <a:pt x="46" y="59"/>
                      <a:pt x="27" y="57"/>
                    </a:cubicBezTo>
                    <a:cubicBezTo>
                      <a:pt x="9" y="55"/>
                      <a:pt x="0" y="43"/>
                      <a:pt x="2" y="25"/>
                    </a:cubicBezTo>
                    <a:cubicBezTo>
                      <a:pt x="3" y="9"/>
                      <a:pt x="15" y="0"/>
                      <a:pt x="30" y="0"/>
                    </a:cubicBezTo>
                    <a:cubicBezTo>
                      <a:pt x="48" y="1"/>
                      <a:pt x="58" y="12"/>
                      <a:pt x="59" y="3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24">
                <a:extLst>
                  <a:ext uri="{FF2B5EF4-FFF2-40B4-BE49-F238E27FC236}">
                    <a16:creationId xmlns:a16="http://schemas.microsoft.com/office/drawing/2014/main" id="{CFF3F3A9-C28A-B859-49F6-EA82F8FD9BB6}"/>
                  </a:ext>
                </a:extLst>
              </p:cNvPr>
              <p:cNvSpPr>
                <a:spLocks/>
              </p:cNvSpPr>
              <p:nvPr/>
            </p:nvSpPr>
            <p:spPr bwMode="auto">
              <a:xfrm>
                <a:off x="-4057650" y="3606801"/>
                <a:ext cx="215900" cy="219075"/>
              </a:xfrm>
              <a:custGeom>
                <a:avLst/>
                <a:gdLst>
                  <a:gd name="T0" fmla="*/ 57 w 57"/>
                  <a:gd name="T1" fmla="*/ 28 h 58"/>
                  <a:gd name="T2" fmla="*/ 29 w 57"/>
                  <a:gd name="T3" fmla="*/ 58 h 58"/>
                  <a:gd name="T4" fmla="*/ 0 w 57"/>
                  <a:gd name="T5" fmla="*/ 29 h 58"/>
                  <a:gd name="T6" fmla="*/ 25 w 57"/>
                  <a:gd name="T7" fmla="*/ 1 h 58"/>
                  <a:gd name="T8" fmla="*/ 57 w 57"/>
                  <a:gd name="T9" fmla="*/ 28 h 58"/>
                </a:gdLst>
                <a:ahLst/>
                <a:cxnLst>
                  <a:cxn ang="0">
                    <a:pos x="T0" y="T1"/>
                  </a:cxn>
                  <a:cxn ang="0">
                    <a:pos x="T2" y="T3"/>
                  </a:cxn>
                  <a:cxn ang="0">
                    <a:pos x="T4" y="T5"/>
                  </a:cxn>
                  <a:cxn ang="0">
                    <a:pos x="T6" y="T7"/>
                  </a:cxn>
                  <a:cxn ang="0">
                    <a:pos x="T8" y="T9"/>
                  </a:cxn>
                </a:cxnLst>
                <a:rect l="0" t="0" r="r" b="b"/>
                <a:pathLst>
                  <a:path w="57" h="58">
                    <a:moveTo>
                      <a:pt x="57" y="28"/>
                    </a:moveTo>
                    <a:cubicBezTo>
                      <a:pt x="55" y="45"/>
                      <a:pt x="47" y="58"/>
                      <a:pt x="29" y="58"/>
                    </a:cubicBezTo>
                    <a:cubicBezTo>
                      <a:pt x="10" y="58"/>
                      <a:pt x="0" y="47"/>
                      <a:pt x="0" y="29"/>
                    </a:cubicBezTo>
                    <a:cubicBezTo>
                      <a:pt x="0" y="13"/>
                      <a:pt x="10" y="3"/>
                      <a:pt x="25" y="1"/>
                    </a:cubicBezTo>
                    <a:cubicBezTo>
                      <a:pt x="43" y="0"/>
                      <a:pt x="53" y="11"/>
                      <a:pt x="57"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5">
                <a:extLst>
                  <a:ext uri="{FF2B5EF4-FFF2-40B4-BE49-F238E27FC236}">
                    <a16:creationId xmlns:a16="http://schemas.microsoft.com/office/drawing/2014/main" id="{DF66E94E-4593-24CF-5501-371A8794A355}"/>
                  </a:ext>
                </a:extLst>
              </p:cNvPr>
              <p:cNvSpPr>
                <a:spLocks/>
              </p:cNvSpPr>
              <p:nvPr/>
            </p:nvSpPr>
            <p:spPr bwMode="auto">
              <a:xfrm>
                <a:off x="-4027488" y="2862263"/>
                <a:ext cx="219075" cy="215900"/>
              </a:xfrm>
              <a:custGeom>
                <a:avLst/>
                <a:gdLst>
                  <a:gd name="T0" fmla="*/ 29 w 58"/>
                  <a:gd name="T1" fmla="*/ 0 h 57"/>
                  <a:gd name="T2" fmla="*/ 58 w 58"/>
                  <a:gd name="T3" fmla="*/ 28 h 57"/>
                  <a:gd name="T4" fmla="*/ 33 w 58"/>
                  <a:gd name="T5" fmla="*/ 56 h 57"/>
                  <a:gd name="T6" fmla="*/ 2 w 58"/>
                  <a:gd name="T7" fmla="*/ 31 h 57"/>
                  <a:gd name="T8" fmla="*/ 29 w 58"/>
                  <a:gd name="T9" fmla="*/ 0 h 57"/>
                </a:gdLst>
                <a:ahLst/>
                <a:cxnLst>
                  <a:cxn ang="0">
                    <a:pos x="T0" y="T1"/>
                  </a:cxn>
                  <a:cxn ang="0">
                    <a:pos x="T2" y="T3"/>
                  </a:cxn>
                  <a:cxn ang="0">
                    <a:pos x="T4" y="T5"/>
                  </a:cxn>
                  <a:cxn ang="0">
                    <a:pos x="T6" y="T7"/>
                  </a:cxn>
                  <a:cxn ang="0">
                    <a:pos x="T8" y="T9"/>
                  </a:cxn>
                </a:cxnLst>
                <a:rect l="0" t="0" r="r" b="b"/>
                <a:pathLst>
                  <a:path w="58" h="57">
                    <a:moveTo>
                      <a:pt x="29" y="0"/>
                    </a:moveTo>
                    <a:cubicBezTo>
                      <a:pt x="47" y="1"/>
                      <a:pt x="58" y="10"/>
                      <a:pt x="58" y="28"/>
                    </a:cubicBezTo>
                    <a:cubicBezTo>
                      <a:pt x="58" y="43"/>
                      <a:pt x="50" y="55"/>
                      <a:pt x="33" y="56"/>
                    </a:cubicBezTo>
                    <a:cubicBezTo>
                      <a:pt x="16" y="57"/>
                      <a:pt x="4" y="49"/>
                      <a:pt x="2" y="31"/>
                    </a:cubicBezTo>
                    <a:cubicBezTo>
                      <a:pt x="0" y="12"/>
                      <a:pt x="11"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26">
                <a:extLst>
                  <a:ext uri="{FF2B5EF4-FFF2-40B4-BE49-F238E27FC236}">
                    <a16:creationId xmlns:a16="http://schemas.microsoft.com/office/drawing/2014/main" id="{D1011825-975B-12BB-C2BF-1005B60C26BC}"/>
                  </a:ext>
                </a:extLst>
              </p:cNvPr>
              <p:cNvSpPr>
                <a:spLocks/>
              </p:cNvSpPr>
              <p:nvPr/>
            </p:nvSpPr>
            <p:spPr bwMode="auto">
              <a:xfrm>
                <a:off x="-1287463" y="1930401"/>
                <a:ext cx="219075" cy="219075"/>
              </a:xfrm>
              <a:custGeom>
                <a:avLst/>
                <a:gdLst>
                  <a:gd name="T0" fmla="*/ 58 w 58"/>
                  <a:gd name="T1" fmla="*/ 28 h 58"/>
                  <a:gd name="T2" fmla="*/ 25 w 58"/>
                  <a:gd name="T3" fmla="*/ 56 h 58"/>
                  <a:gd name="T4" fmla="*/ 0 w 58"/>
                  <a:gd name="T5" fmla="*/ 28 h 58"/>
                  <a:gd name="T6" fmla="*/ 29 w 58"/>
                  <a:gd name="T7" fmla="*/ 0 h 58"/>
                  <a:gd name="T8" fmla="*/ 58 w 58"/>
                  <a:gd name="T9" fmla="*/ 28 h 58"/>
                </a:gdLst>
                <a:ahLst/>
                <a:cxnLst>
                  <a:cxn ang="0">
                    <a:pos x="T0" y="T1"/>
                  </a:cxn>
                  <a:cxn ang="0">
                    <a:pos x="T2" y="T3"/>
                  </a:cxn>
                  <a:cxn ang="0">
                    <a:pos x="T4" y="T5"/>
                  </a:cxn>
                  <a:cxn ang="0">
                    <a:pos x="T6" y="T7"/>
                  </a:cxn>
                  <a:cxn ang="0">
                    <a:pos x="T8" y="T9"/>
                  </a:cxn>
                </a:cxnLst>
                <a:rect l="0" t="0" r="r" b="b"/>
                <a:pathLst>
                  <a:path w="58" h="58">
                    <a:moveTo>
                      <a:pt x="58" y="28"/>
                    </a:moveTo>
                    <a:cubicBezTo>
                      <a:pt x="53" y="47"/>
                      <a:pt x="44" y="58"/>
                      <a:pt x="25" y="56"/>
                    </a:cubicBezTo>
                    <a:cubicBezTo>
                      <a:pt x="10" y="55"/>
                      <a:pt x="0" y="45"/>
                      <a:pt x="0" y="28"/>
                    </a:cubicBezTo>
                    <a:cubicBezTo>
                      <a:pt x="0" y="11"/>
                      <a:pt x="11" y="0"/>
                      <a:pt x="29" y="0"/>
                    </a:cubicBezTo>
                    <a:cubicBezTo>
                      <a:pt x="48" y="0"/>
                      <a:pt x="54" y="13"/>
                      <a:pt x="58" y="2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27">
                <a:extLst>
                  <a:ext uri="{FF2B5EF4-FFF2-40B4-BE49-F238E27FC236}">
                    <a16:creationId xmlns:a16="http://schemas.microsoft.com/office/drawing/2014/main" id="{DFE668AF-0E92-51B0-73CB-ECE5D17D9CE7}"/>
                  </a:ext>
                </a:extLst>
              </p:cNvPr>
              <p:cNvSpPr>
                <a:spLocks/>
              </p:cNvSpPr>
              <p:nvPr/>
            </p:nvSpPr>
            <p:spPr bwMode="auto">
              <a:xfrm>
                <a:off x="-2709863" y="1612901"/>
                <a:ext cx="215900" cy="219075"/>
              </a:xfrm>
              <a:custGeom>
                <a:avLst/>
                <a:gdLst>
                  <a:gd name="T0" fmla="*/ 27 w 57"/>
                  <a:gd name="T1" fmla="*/ 58 h 58"/>
                  <a:gd name="T2" fmla="*/ 0 w 57"/>
                  <a:gd name="T3" fmla="*/ 27 h 58"/>
                  <a:gd name="T4" fmla="*/ 27 w 57"/>
                  <a:gd name="T5" fmla="*/ 1 h 58"/>
                  <a:gd name="T6" fmla="*/ 57 w 57"/>
                  <a:gd name="T7" fmla="*/ 29 h 58"/>
                  <a:gd name="T8" fmla="*/ 27 w 57"/>
                  <a:gd name="T9" fmla="*/ 58 h 58"/>
                </a:gdLst>
                <a:ahLst/>
                <a:cxnLst>
                  <a:cxn ang="0">
                    <a:pos x="T0" y="T1"/>
                  </a:cxn>
                  <a:cxn ang="0">
                    <a:pos x="T2" y="T3"/>
                  </a:cxn>
                  <a:cxn ang="0">
                    <a:pos x="T4" y="T5"/>
                  </a:cxn>
                  <a:cxn ang="0">
                    <a:pos x="T6" y="T7"/>
                  </a:cxn>
                  <a:cxn ang="0">
                    <a:pos x="T8" y="T9"/>
                  </a:cxn>
                </a:cxnLst>
                <a:rect l="0" t="0" r="r" b="b"/>
                <a:pathLst>
                  <a:path w="57" h="58">
                    <a:moveTo>
                      <a:pt x="27" y="58"/>
                    </a:moveTo>
                    <a:cubicBezTo>
                      <a:pt x="9" y="56"/>
                      <a:pt x="0" y="45"/>
                      <a:pt x="0" y="27"/>
                    </a:cubicBezTo>
                    <a:cubicBezTo>
                      <a:pt x="1" y="10"/>
                      <a:pt x="11" y="1"/>
                      <a:pt x="27" y="1"/>
                    </a:cubicBezTo>
                    <a:cubicBezTo>
                      <a:pt x="45" y="0"/>
                      <a:pt x="57" y="10"/>
                      <a:pt x="57" y="29"/>
                    </a:cubicBezTo>
                    <a:cubicBezTo>
                      <a:pt x="57" y="46"/>
                      <a:pt x="45" y="56"/>
                      <a:pt x="27"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28">
                <a:extLst>
                  <a:ext uri="{FF2B5EF4-FFF2-40B4-BE49-F238E27FC236}">
                    <a16:creationId xmlns:a16="http://schemas.microsoft.com/office/drawing/2014/main" id="{A3990922-CC95-CC20-5DF7-EA04C2FDA796}"/>
                  </a:ext>
                </a:extLst>
              </p:cNvPr>
              <p:cNvSpPr>
                <a:spLocks/>
              </p:cNvSpPr>
              <p:nvPr/>
            </p:nvSpPr>
            <p:spPr bwMode="auto">
              <a:xfrm>
                <a:off x="-611188" y="3225801"/>
                <a:ext cx="222250" cy="219075"/>
              </a:xfrm>
              <a:custGeom>
                <a:avLst/>
                <a:gdLst>
                  <a:gd name="T0" fmla="*/ 29 w 59"/>
                  <a:gd name="T1" fmla="*/ 0 h 58"/>
                  <a:gd name="T2" fmla="*/ 58 w 59"/>
                  <a:gd name="T3" fmla="*/ 29 h 58"/>
                  <a:gd name="T4" fmla="*/ 28 w 59"/>
                  <a:gd name="T5" fmla="*/ 57 h 58"/>
                  <a:gd name="T6" fmla="*/ 1 w 59"/>
                  <a:gd name="T7" fmla="*/ 31 h 58"/>
                  <a:gd name="T8" fmla="*/ 29 w 59"/>
                  <a:gd name="T9" fmla="*/ 0 h 58"/>
                </a:gdLst>
                <a:ahLst/>
                <a:cxnLst>
                  <a:cxn ang="0">
                    <a:pos x="T0" y="T1"/>
                  </a:cxn>
                  <a:cxn ang="0">
                    <a:pos x="T2" y="T3"/>
                  </a:cxn>
                  <a:cxn ang="0">
                    <a:pos x="T4" y="T5"/>
                  </a:cxn>
                  <a:cxn ang="0">
                    <a:pos x="T6" y="T7"/>
                  </a:cxn>
                  <a:cxn ang="0">
                    <a:pos x="T8" y="T9"/>
                  </a:cxn>
                </a:cxnLst>
                <a:rect l="0" t="0" r="r" b="b"/>
                <a:pathLst>
                  <a:path w="59" h="58">
                    <a:moveTo>
                      <a:pt x="29" y="0"/>
                    </a:moveTo>
                    <a:cubicBezTo>
                      <a:pt x="46" y="3"/>
                      <a:pt x="59" y="11"/>
                      <a:pt x="58" y="29"/>
                    </a:cubicBezTo>
                    <a:cubicBezTo>
                      <a:pt x="57" y="47"/>
                      <a:pt x="47" y="58"/>
                      <a:pt x="28" y="57"/>
                    </a:cubicBezTo>
                    <a:cubicBezTo>
                      <a:pt x="12" y="57"/>
                      <a:pt x="2" y="46"/>
                      <a:pt x="1" y="31"/>
                    </a:cubicBezTo>
                    <a:cubicBezTo>
                      <a:pt x="0" y="13"/>
                      <a:pt x="12" y="3"/>
                      <a:pt x="29" y="0"/>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29">
                <a:extLst>
                  <a:ext uri="{FF2B5EF4-FFF2-40B4-BE49-F238E27FC236}">
                    <a16:creationId xmlns:a16="http://schemas.microsoft.com/office/drawing/2014/main" id="{37D5DD7C-E366-CC76-E7FC-8474A0ED5659}"/>
                  </a:ext>
                </a:extLst>
              </p:cNvPr>
              <p:cNvSpPr>
                <a:spLocks/>
              </p:cNvSpPr>
              <p:nvPr/>
            </p:nvSpPr>
            <p:spPr bwMode="auto">
              <a:xfrm>
                <a:off x="-3800475" y="4283076"/>
                <a:ext cx="249237" cy="252413"/>
              </a:xfrm>
              <a:custGeom>
                <a:avLst/>
                <a:gdLst>
                  <a:gd name="T0" fmla="*/ 7 w 66"/>
                  <a:gd name="T1" fmla="*/ 46 h 67"/>
                  <a:gd name="T2" fmla="*/ 20 w 66"/>
                  <a:gd name="T3" fmla="*/ 7 h 67"/>
                  <a:gd name="T4" fmla="*/ 56 w 66"/>
                  <a:gd name="T5" fmla="*/ 18 h 67"/>
                  <a:gd name="T6" fmla="*/ 47 w 66"/>
                  <a:gd name="T7" fmla="*/ 58 h 67"/>
                  <a:gd name="T8" fmla="*/ 7 w 66"/>
                  <a:gd name="T9" fmla="*/ 46 h 67"/>
                </a:gdLst>
                <a:ahLst/>
                <a:cxnLst>
                  <a:cxn ang="0">
                    <a:pos x="T0" y="T1"/>
                  </a:cxn>
                  <a:cxn ang="0">
                    <a:pos x="T2" y="T3"/>
                  </a:cxn>
                  <a:cxn ang="0">
                    <a:pos x="T4" y="T5"/>
                  </a:cxn>
                  <a:cxn ang="0">
                    <a:pos x="T6" y="T7"/>
                  </a:cxn>
                  <a:cxn ang="0">
                    <a:pos x="T8" y="T9"/>
                  </a:cxn>
                </a:cxnLst>
                <a:rect l="0" t="0" r="r" b="b"/>
                <a:pathLst>
                  <a:path w="66" h="67">
                    <a:moveTo>
                      <a:pt x="7" y="46"/>
                    </a:moveTo>
                    <a:cubicBezTo>
                      <a:pt x="0" y="29"/>
                      <a:pt x="5" y="15"/>
                      <a:pt x="20" y="7"/>
                    </a:cubicBezTo>
                    <a:cubicBezTo>
                      <a:pt x="34" y="0"/>
                      <a:pt x="48" y="4"/>
                      <a:pt x="56" y="18"/>
                    </a:cubicBezTo>
                    <a:cubicBezTo>
                      <a:pt x="66" y="34"/>
                      <a:pt x="63" y="49"/>
                      <a:pt x="47" y="58"/>
                    </a:cubicBezTo>
                    <a:cubicBezTo>
                      <a:pt x="31" y="67"/>
                      <a:pt x="17" y="60"/>
                      <a:pt x="7" y="46"/>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30">
                <a:extLst>
                  <a:ext uri="{FF2B5EF4-FFF2-40B4-BE49-F238E27FC236}">
                    <a16:creationId xmlns:a16="http://schemas.microsoft.com/office/drawing/2014/main" id="{EC6E8BE9-AAA2-4034-14E0-61CB53F3AF21}"/>
                  </a:ext>
                </a:extLst>
              </p:cNvPr>
              <p:cNvSpPr>
                <a:spLocks/>
              </p:cNvSpPr>
              <p:nvPr/>
            </p:nvSpPr>
            <p:spPr bwMode="auto">
              <a:xfrm>
                <a:off x="-3562350" y="4573588"/>
                <a:ext cx="252412" cy="249238"/>
              </a:xfrm>
              <a:custGeom>
                <a:avLst/>
                <a:gdLst>
                  <a:gd name="T0" fmla="*/ 46 w 67"/>
                  <a:gd name="T1" fmla="*/ 59 h 66"/>
                  <a:gd name="T2" fmla="*/ 7 w 67"/>
                  <a:gd name="T3" fmla="*/ 46 h 66"/>
                  <a:gd name="T4" fmla="*/ 18 w 67"/>
                  <a:gd name="T5" fmla="*/ 10 h 66"/>
                  <a:gd name="T6" fmla="*/ 57 w 67"/>
                  <a:gd name="T7" fmla="*/ 19 h 66"/>
                  <a:gd name="T8" fmla="*/ 46 w 67"/>
                  <a:gd name="T9" fmla="*/ 59 h 66"/>
                </a:gdLst>
                <a:ahLst/>
                <a:cxnLst>
                  <a:cxn ang="0">
                    <a:pos x="T0" y="T1"/>
                  </a:cxn>
                  <a:cxn ang="0">
                    <a:pos x="T2" y="T3"/>
                  </a:cxn>
                  <a:cxn ang="0">
                    <a:pos x="T4" y="T5"/>
                  </a:cxn>
                  <a:cxn ang="0">
                    <a:pos x="T6" y="T7"/>
                  </a:cxn>
                  <a:cxn ang="0">
                    <a:pos x="T8" y="T9"/>
                  </a:cxn>
                </a:cxnLst>
                <a:rect l="0" t="0" r="r" b="b"/>
                <a:pathLst>
                  <a:path w="67" h="66">
                    <a:moveTo>
                      <a:pt x="46" y="59"/>
                    </a:moveTo>
                    <a:cubicBezTo>
                      <a:pt x="29" y="66"/>
                      <a:pt x="15" y="62"/>
                      <a:pt x="7" y="46"/>
                    </a:cubicBezTo>
                    <a:cubicBezTo>
                      <a:pt x="0" y="32"/>
                      <a:pt x="4" y="18"/>
                      <a:pt x="18" y="10"/>
                    </a:cubicBezTo>
                    <a:cubicBezTo>
                      <a:pt x="33" y="0"/>
                      <a:pt x="48" y="4"/>
                      <a:pt x="57" y="19"/>
                    </a:cubicBezTo>
                    <a:cubicBezTo>
                      <a:pt x="67" y="35"/>
                      <a:pt x="60" y="49"/>
                      <a:pt x="46"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31">
                <a:extLst>
                  <a:ext uri="{FF2B5EF4-FFF2-40B4-BE49-F238E27FC236}">
                    <a16:creationId xmlns:a16="http://schemas.microsoft.com/office/drawing/2014/main" id="{1A168D8C-50F5-C2E9-6EF2-428FF84B11BB}"/>
                  </a:ext>
                </a:extLst>
              </p:cNvPr>
              <p:cNvSpPr>
                <a:spLocks/>
              </p:cNvSpPr>
              <p:nvPr/>
            </p:nvSpPr>
            <p:spPr bwMode="auto">
              <a:xfrm>
                <a:off x="-3271838" y="4810126"/>
                <a:ext cx="252412" cy="242888"/>
              </a:xfrm>
              <a:custGeom>
                <a:avLst/>
                <a:gdLst>
                  <a:gd name="T0" fmla="*/ 48 w 67"/>
                  <a:gd name="T1" fmla="*/ 58 h 64"/>
                  <a:gd name="T2" fmla="*/ 8 w 67"/>
                  <a:gd name="T3" fmla="*/ 44 h 64"/>
                  <a:gd name="T4" fmla="*/ 24 w 67"/>
                  <a:gd name="T5" fmla="*/ 7 h 64"/>
                  <a:gd name="T6" fmla="*/ 59 w 67"/>
                  <a:gd name="T7" fmla="*/ 20 h 64"/>
                  <a:gd name="T8" fmla="*/ 48 w 67"/>
                  <a:gd name="T9" fmla="*/ 58 h 64"/>
                </a:gdLst>
                <a:ahLst/>
                <a:cxnLst>
                  <a:cxn ang="0">
                    <a:pos x="T0" y="T1"/>
                  </a:cxn>
                  <a:cxn ang="0">
                    <a:pos x="T2" y="T3"/>
                  </a:cxn>
                  <a:cxn ang="0">
                    <a:pos x="T4" y="T5"/>
                  </a:cxn>
                  <a:cxn ang="0">
                    <a:pos x="T6" y="T7"/>
                  </a:cxn>
                  <a:cxn ang="0">
                    <a:pos x="T8" y="T9"/>
                  </a:cxn>
                </a:cxnLst>
                <a:rect l="0" t="0" r="r" b="b"/>
                <a:pathLst>
                  <a:path w="67" h="64">
                    <a:moveTo>
                      <a:pt x="48" y="58"/>
                    </a:moveTo>
                    <a:cubicBezTo>
                      <a:pt x="30" y="64"/>
                      <a:pt x="15" y="61"/>
                      <a:pt x="8" y="44"/>
                    </a:cubicBezTo>
                    <a:cubicBezTo>
                      <a:pt x="0" y="27"/>
                      <a:pt x="7" y="14"/>
                      <a:pt x="24" y="7"/>
                    </a:cubicBezTo>
                    <a:cubicBezTo>
                      <a:pt x="39" y="0"/>
                      <a:pt x="52" y="6"/>
                      <a:pt x="59" y="20"/>
                    </a:cubicBezTo>
                    <a:cubicBezTo>
                      <a:pt x="67" y="35"/>
                      <a:pt x="61" y="49"/>
                      <a:pt x="48" y="58"/>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32">
                <a:extLst>
                  <a:ext uri="{FF2B5EF4-FFF2-40B4-BE49-F238E27FC236}">
                    <a16:creationId xmlns:a16="http://schemas.microsoft.com/office/drawing/2014/main" id="{15B93EC7-27DA-A8BF-F763-A39E3A04C600}"/>
                  </a:ext>
                </a:extLst>
              </p:cNvPr>
              <p:cNvSpPr>
                <a:spLocks/>
              </p:cNvSpPr>
              <p:nvPr/>
            </p:nvSpPr>
            <p:spPr bwMode="auto">
              <a:xfrm>
                <a:off x="-2932113" y="4973638"/>
                <a:ext cx="244475" cy="252413"/>
              </a:xfrm>
              <a:custGeom>
                <a:avLst/>
                <a:gdLst>
                  <a:gd name="T0" fmla="*/ 58 w 65"/>
                  <a:gd name="T1" fmla="*/ 19 h 67"/>
                  <a:gd name="T2" fmla="*/ 47 w 65"/>
                  <a:gd name="T3" fmla="*/ 58 h 67"/>
                  <a:gd name="T4" fmla="*/ 8 w 65"/>
                  <a:gd name="T5" fmla="*/ 47 h 67"/>
                  <a:gd name="T6" fmla="*/ 18 w 65"/>
                  <a:gd name="T7" fmla="*/ 10 h 67"/>
                  <a:gd name="T8" fmla="*/ 58 w 65"/>
                  <a:gd name="T9" fmla="*/ 19 h 67"/>
                </a:gdLst>
                <a:ahLst/>
                <a:cxnLst>
                  <a:cxn ang="0">
                    <a:pos x="T0" y="T1"/>
                  </a:cxn>
                  <a:cxn ang="0">
                    <a:pos x="T2" y="T3"/>
                  </a:cxn>
                  <a:cxn ang="0">
                    <a:pos x="T4" y="T5"/>
                  </a:cxn>
                  <a:cxn ang="0">
                    <a:pos x="T6" y="T7"/>
                  </a:cxn>
                  <a:cxn ang="0">
                    <a:pos x="T8" y="T9"/>
                  </a:cxn>
                </a:cxnLst>
                <a:rect l="0" t="0" r="r" b="b"/>
                <a:pathLst>
                  <a:path w="65" h="67">
                    <a:moveTo>
                      <a:pt x="58" y="19"/>
                    </a:moveTo>
                    <a:cubicBezTo>
                      <a:pt x="65" y="35"/>
                      <a:pt x="63" y="50"/>
                      <a:pt x="47" y="58"/>
                    </a:cubicBezTo>
                    <a:cubicBezTo>
                      <a:pt x="31" y="67"/>
                      <a:pt x="17" y="62"/>
                      <a:pt x="8" y="47"/>
                    </a:cubicBezTo>
                    <a:cubicBezTo>
                      <a:pt x="0" y="32"/>
                      <a:pt x="5" y="19"/>
                      <a:pt x="18" y="10"/>
                    </a:cubicBezTo>
                    <a:cubicBezTo>
                      <a:pt x="33" y="0"/>
                      <a:pt x="47" y="4"/>
                      <a:pt x="58" y="1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33">
                <a:extLst>
                  <a:ext uri="{FF2B5EF4-FFF2-40B4-BE49-F238E27FC236}">
                    <a16:creationId xmlns:a16="http://schemas.microsoft.com/office/drawing/2014/main" id="{28BA20A3-4EBE-E18F-BC90-0E1C1080A6CE}"/>
                  </a:ext>
                </a:extLst>
              </p:cNvPr>
              <p:cNvSpPr>
                <a:spLocks/>
              </p:cNvSpPr>
              <p:nvPr/>
            </p:nvSpPr>
            <p:spPr bwMode="auto">
              <a:xfrm>
                <a:off x="-3970338" y="3946526"/>
                <a:ext cx="246062" cy="241300"/>
              </a:xfrm>
              <a:custGeom>
                <a:avLst/>
                <a:gdLst>
                  <a:gd name="T0" fmla="*/ 44 w 65"/>
                  <a:gd name="T1" fmla="*/ 59 h 64"/>
                  <a:gd name="T2" fmla="*/ 6 w 65"/>
                  <a:gd name="T3" fmla="*/ 43 h 64"/>
                  <a:gd name="T4" fmla="*/ 23 w 65"/>
                  <a:gd name="T5" fmla="*/ 6 h 64"/>
                  <a:gd name="T6" fmla="*/ 58 w 65"/>
                  <a:gd name="T7" fmla="*/ 20 h 64"/>
                  <a:gd name="T8" fmla="*/ 44 w 65"/>
                  <a:gd name="T9" fmla="*/ 59 h 64"/>
                </a:gdLst>
                <a:ahLst/>
                <a:cxnLst>
                  <a:cxn ang="0">
                    <a:pos x="T0" y="T1"/>
                  </a:cxn>
                  <a:cxn ang="0">
                    <a:pos x="T2" y="T3"/>
                  </a:cxn>
                  <a:cxn ang="0">
                    <a:pos x="T4" y="T5"/>
                  </a:cxn>
                  <a:cxn ang="0">
                    <a:pos x="T6" y="T7"/>
                  </a:cxn>
                  <a:cxn ang="0">
                    <a:pos x="T8" y="T9"/>
                  </a:cxn>
                </a:cxnLst>
                <a:rect l="0" t="0" r="r" b="b"/>
                <a:pathLst>
                  <a:path w="65" h="64">
                    <a:moveTo>
                      <a:pt x="44" y="59"/>
                    </a:moveTo>
                    <a:cubicBezTo>
                      <a:pt x="27" y="64"/>
                      <a:pt x="13" y="60"/>
                      <a:pt x="6" y="43"/>
                    </a:cubicBezTo>
                    <a:cubicBezTo>
                      <a:pt x="0" y="26"/>
                      <a:pt x="6" y="12"/>
                      <a:pt x="23" y="6"/>
                    </a:cubicBezTo>
                    <a:cubicBezTo>
                      <a:pt x="38" y="0"/>
                      <a:pt x="51" y="6"/>
                      <a:pt x="58" y="20"/>
                    </a:cubicBezTo>
                    <a:cubicBezTo>
                      <a:pt x="65" y="37"/>
                      <a:pt x="60" y="50"/>
                      <a:pt x="44" y="59"/>
                    </a:cubicBezTo>
                  </a:path>
                </a:pathLst>
              </a:custGeom>
              <a:solidFill>
                <a:srgbClr val="F78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7" name="Freeform 25">
              <a:extLst>
                <a:ext uri="{FF2B5EF4-FFF2-40B4-BE49-F238E27FC236}">
                  <a16:creationId xmlns:a16="http://schemas.microsoft.com/office/drawing/2014/main" id="{2EDA6C96-D7F4-E3F8-609D-296E67EB3F95}"/>
                </a:ext>
              </a:extLst>
            </p:cNvPr>
            <p:cNvSpPr>
              <a:spLocks/>
            </p:cNvSpPr>
            <p:nvPr/>
          </p:nvSpPr>
          <p:spPr bwMode="auto">
            <a:xfrm>
              <a:off x="3664995" y="2155387"/>
              <a:ext cx="392988" cy="540997"/>
            </a:xfrm>
            <a:custGeom>
              <a:avLst/>
              <a:gdLst>
                <a:gd name="T0" fmla="*/ 293 w 368"/>
                <a:gd name="T1" fmla="*/ 122 h 506"/>
                <a:gd name="T2" fmla="*/ 290 w 368"/>
                <a:gd name="T3" fmla="*/ 190 h 506"/>
                <a:gd name="T4" fmla="*/ 290 w 368"/>
                <a:gd name="T5" fmla="*/ 195 h 506"/>
                <a:gd name="T6" fmla="*/ 297 w 368"/>
                <a:gd name="T7" fmla="*/ 203 h 506"/>
                <a:gd name="T8" fmla="*/ 306 w 368"/>
                <a:gd name="T9" fmla="*/ 196 h 506"/>
                <a:gd name="T10" fmla="*/ 313 w 368"/>
                <a:gd name="T11" fmla="*/ 131 h 506"/>
                <a:gd name="T12" fmla="*/ 319 w 368"/>
                <a:gd name="T13" fmla="*/ 84 h 506"/>
                <a:gd name="T14" fmla="*/ 342 w 368"/>
                <a:gd name="T15" fmla="*/ 63 h 506"/>
                <a:gd name="T16" fmla="*/ 367 w 368"/>
                <a:gd name="T17" fmla="*/ 81 h 506"/>
                <a:gd name="T18" fmla="*/ 368 w 368"/>
                <a:gd name="T19" fmla="*/ 95 h 506"/>
                <a:gd name="T20" fmla="*/ 354 w 368"/>
                <a:gd name="T21" fmla="*/ 199 h 506"/>
                <a:gd name="T22" fmla="*/ 342 w 368"/>
                <a:gd name="T23" fmla="*/ 293 h 506"/>
                <a:gd name="T24" fmla="*/ 333 w 368"/>
                <a:gd name="T25" fmla="*/ 351 h 506"/>
                <a:gd name="T26" fmla="*/ 321 w 368"/>
                <a:gd name="T27" fmla="*/ 388 h 506"/>
                <a:gd name="T28" fmla="*/ 303 w 368"/>
                <a:gd name="T29" fmla="*/ 405 h 506"/>
                <a:gd name="T30" fmla="*/ 300 w 368"/>
                <a:gd name="T31" fmla="*/ 409 h 506"/>
                <a:gd name="T32" fmla="*/ 293 w 368"/>
                <a:gd name="T33" fmla="*/ 487 h 506"/>
                <a:gd name="T34" fmla="*/ 273 w 368"/>
                <a:gd name="T35" fmla="*/ 506 h 506"/>
                <a:gd name="T36" fmla="*/ 165 w 368"/>
                <a:gd name="T37" fmla="*/ 506 h 506"/>
                <a:gd name="T38" fmla="*/ 144 w 368"/>
                <a:gd name="T39" fmla="*/ 486 h 506"/>
                <a:gd name="T40" fmla="*/ 137 w 368"/>
                <a:gd name="T41" fmla="*/ 411 h 506"/>
                <a:gd name="T42" fmla="*/ 135 w 368"/>
                <a:gd name="T43" fmla="*/ 408 h 506"/>
                <a:gd name="T44" fmla="*/ 96 w 368"/>
                <a:gd name="T45" fmla="*/ 376 h 506"/>
                <a:gd name="T46" fmla="*/ 29 w 368"/>
                <a:gd name="T47" fmla="*/ 282 h 506"/>
                <a:gd name="T48" fmla="*/ 11 w 368"/>
                <a:gd name="T49" fmla="*/ 252 h 506"/>
                <a:gd name="T50" fmla="*/ 33 w 368"/>
                <a:gd name="T51" fmla="*/ 211 h 506"/>
                <a:gd name="T52" fmla="*/ 55 w 368"/>
                <a:gd name="T53" fmla="*/ 221 h 506"/>
                <a:gd name="T54" fmla="*/ 84 w 368"/>
                <a:gd name="T55" fmla="*/ 254 h 506"/>
                <a:gd name="T56" fmla="*/ 91 w 368"/>
                <a:gd name="T57" fmla="*/ 262 h 506"/>
                <a:gd name="T58" fmla="*/ 93 w 368"/>
                <a:gd name="T59" fmla="*/ 264 h 506"/>
                <a:gd name="T60" fmla="*/ 106 w 368"/>
                <a:gd name="T61" fmla="*/ 268 h 506"/>
                <a:gd name="T62" fmla="*/ 112 w 368"/>
                <a:gd name="T63" fmla="*/ 256 h 506"/>
                <a:gd name="T64" fmla="*/ 110 w 368"/>
                <a:gd name="T65" fmla="*/ 222 h 506"/>
                <a:gd name="T66" fmla="*/ 87 w 368"/>
                <a:gd name="T67" fmla="*/ 82 h 506"/>
                <a:gd name="T68" fmla="*/ 84 w 368"/>
                <a:gd name="T69" fmla="*/ 68 h 506"/>
                <a:gd name="T70" fmla="*/ 104 w 368"/>
                <a:gd name="T71" fmla="*/ 39 h 506"/>
                <a:gd name="T72" fmla="*/ 133 w 368"/>
                <a:gd name="T73" fmla="*/ 60 h 506"/>
                <a:gd name="T74" fmla="*/ 156 w 368"/>
                <a:gd name="T75" fmla="*/ 190 h 506"/>
                <a:gd name="T76" fmla="*/ 170 w 368"/>
                <a:gd name="T77" fmla="*/ 197 h 506"/>
                <a:gd name="T78" fmla="*/ 174 w 368"/>
                <a:gd name="T79" fmla="*/ 190 h 506"/>
                <a:gd name="T80" fmla="*/ 171 w 368"/>
                <a:gd name="T81" fmla="*/ 150 h 506"/>
                <a:gd name="T82" fmla="*/ 167 w 368"/>
                <a:gd name="T83" fmla="*/ 83 h 506"/>
                <a:gd name="T84" fmla="*/ 164 w 368"/>
                <a:gd name="T85" fmla="*/ 35 h 506"/>
                <a:gd name="T86" fmla="*/ 169 w 368"/>
                <a:gd name="T87" fmla="*/ 12 h 506"/>
                <a:gd name="T88" fmla="*/ 196 w 368"/>
                <a:gd name="T89" fmla="*/ 3 h 506"/>
                <a:gd name="T90" fmla="*/ 213 w 368"/>
                <a:gd name="T91" fmla="*/ 23 h 506"/>
                <a:gd name="T92" fmla="*/ 217 w 368"/>
                <a:gd name="T93" fmla="*/ 70 h 506"/>
                <a:gd name="T94" fmla="*/ 221 w 368"/>
                <a:gd name="T95" fmla="*/ 147 h 506"/>
                <a:gd name="T96" fmla="*/ 224 w 368"/>
                <a:gd name="T97" fmla="*/ 191 h 506"/>
                <a:gd name="T98" fmla="*/ 225 w 368"/>
                <a:gd name="T99" fmla="*/ 196 h 506"/>
                <a:gd name="T100" fmla="*/ 233 w 368"/>
                <a:gd name="T101" fmla="*/ 201 h 506"/>
                <a:gd name="T102" fmla="*/ 240 w 368"/>
                <a:gd name="T103" fmla="*/ 194 h 506"/>
                <a:gd name="T104" fmla="*/ 242 w 368"/>
                <a:gd name="T105" fmla="*/ 154 h 506"/>
                <a:gd name="T106" fmla="*/ 246 w 368"/>
                <a:gd name="T107" fmla="*/ 49 h 506"/>
                <a:gd name="T108" fmla="*/ 262 w 368"/>
                <a:gd name="T109" fmla="*/ 27 h 506"/>
                <a:gd name="T110" fmla="*/ 288 w 368"/>
                <a:gd name="T111" fmla="*/ 32 h 506"/>
                <a:gd name="T112" fmla="*/ 296 w 368"/>
                <a:gd name="T113" fmla="*/ 49 h 506"/>
                <a:gd name="T114" fmla="*/ 295 w 368"/>
                <a:gd name="T115" fmla="*/ 86 h 506"/>
                <a:gd name="T116" fmla="*/ 293 w 368"/>
                <a:gd name="T117" fmla="*/ 122 h 506"/>
                <a:gd name="T118" fmla="*/ 293 w 368"/>
                <a:gd name="T119" fmla="*/ 12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506">
                  <a:moveTo>
                    <a:pt x="293" y="122"/>
                  </a:moveTo>
                  <a:cubicBezTo>
                    <a:pt x="292" y="145"/>
                    <a:pt x="291" y="167"/>
                    <a:pt x="290" y="190"/>
                  </a:cubicBezTo>
                  <a:cubicBezTo>
                    <a:pt x="290" y="192"/>
                    <a:pt x="290" y="194"/>
                    <a:pt x="290" y="195"/>
                  </a:cubicBezTo>
                  <a:cubicBezTo>
                    <a:pt x="290" y="200"/>
                    <a:pt x="293" y="203"/>
                    <a:pt x="297" y="203"/>
                  </a:cubicBezTo>
                  <a:cubicBezTo>
                    <a:pt x="302" y="204"/>
                    <a:pt x="305" y="201"/>
                    <a:pt x="306" y="196"/>
                  </a:cubicBezTo>
                  <a:cubicBezTo>
                    <a:pt x="308" y="175"/>
                    <a:pt x="311" y="153"/>
                    <a:pt x="313" y="131"/>
                  </a:cubicBezTo>
                  <a:cubicBezTo>
                    <a:pt x="315" y="115"/>
                    <a:pt x="317" y="100"/>
                    <a:pt x="319" y="84"/>
                  </a:cubicBezTo>
                  <a:cubicBezTo>
                    <a:pt x="321" y="72"/>
                    <a:pt x="330" y="64"/>
                    <a:pt x="342" y="63"/>
                  </a:cubicBezTo>
                  <a:cubicBezTo>
                    <a:pt x="353" y="63"/>
                    <a:pt x="363" y="69"/>
                    <a:pt x="367" y="81"/>
                  </a:cubicBezTo>
                  <a:cubicBezTo>
                    <a:pt x="368" y="85"/>
                    <a:pt x="368" y="90"/>
                    <a:pt x="368" y="95"/>
                  </a:cubicBezTo>
                  <a:cubicBezTo>
                    <a:pt x="363" y="130"/>
                    <a:pt x="359" y="164"/>
                    <a:pt x="354" y="199"/>
                  </a:cubicBezTo>
                  <a:cubicBezTo>
                    <a:pt x="350" y="230"/>
                    <a:pt x="346" y="261"/>
                    <a:pt x="342" y="293"/>
                  </a:cubicBezTo>
                  <a:cubicBezTo>
                    <a:pt x="339" y="312"/>
                    <a:pt x="336" y="332"/>
                    <a:pt x="333" y="351"/>
                  </a:cubicBezTo>
                  <a:cubicBezTo>
                    <a:pt x="331" y="364"/>
                    <a:pt x="327" y="377"/>
                    <a:pt x="321" y="388"/>
                  </a:cubicBezTo>
                  <a:cubicBezTo>
                    <a:pt x="316" y="395"/>
                    <a:pt x="310" y="401"/>
                    <a:pt x="303" y="405"/>
                  </a:cubicBezTo>
                  <a:cubicBezTo>
                    <a:pt x="301" y="406"/>
                    <a:pt x="300" y="407"/>
                    <a:pt x="300" y="409"/>
                  </a:cubicBezTo>
                  <a:cubicBezTo>
                    <a:pt x="298" y="435"/>
                    <a:pt x="296" y="461"/>
                    <a:pt x="293" y="487"/>
                  </a:cubicBezTo>
                  <a:cubicBezTo>
                    <a:pt x="292" y="499"/>
                    <a:pt x="284" y="506"/>
                    <a:pt x="273" y="506"/>
                  </a:cubicBezTo>
                  <a:cubicBezTo>
                    <a:pt x="237" y="506"/>
                    <a:pt x="201" y="506"/>
                    <a:pt x="165" y="506"/>
                  </a:cubicBezTo>
                  <a:cubicBezTo>
                    <a:pt x="153" y="506"/>
                    <a:pt x="145" y="498"/>
                    <a:pt x="144" y="486"/>
                  </a:cubicBezTo>
                  <a:cubicBezTo>
                    <a:pt x="141" y="461"/>
                    <a:pt x="139" y="436"/>
                    <a:pt x="137" y="411"/>
                  </a:cubicBezTo>
                  <a:cubicBezTo>
                    <a:pt x="137" y="410"/>
                    <a:pt x="136" y="408"/>
                    <a:pt x="135" y="408"/>
                  </a:cubicBezTo>
                  <a:cubicBezTo>
                    <a:pt x="119" y="400"/>
                    <a:pt x="107" y="389"/>
                    <a:pt x="96" y="376"/>
                  </a:cubicBezTo>
                  <a:cubicBezTo>
                    <a:pt x="71" y="346"/>
                    <a:pt x="50" y="314"/>
                    <a:pt x="29" y="282"/>
                  </a:cubicBezTo>
                  <a:cubicBezTo>
                    <a:pt x="23" y="272"/>
                    <a:pt x="17" y="262"/>
                    <a:pt x="11" y="252"/>
                  </a:cubicBezTo>
                  <a:cubicBezTo>
                    <a:pt x="0" y="235"/>
                    <a:pt x="13" y="212"/>
                    <a:pt x="33" y="211"/>
                  </a:cubicBezTo>
                  <a:cubicBezTo>
                    <a:pt x="41" y="211"/>
                    <a:pt x="49" y="215"/>
                    <a:pt x="55" y="221"/>
                  </a:cubicBezTo>
                  <a:cubicBezTo>
                    <a:pt x="65" y="232"/>
                    <a:pt x="75" y="243"/>
                    <a:pt x="84" y="254"/>
                  </a:cubicBezTo>
                  <a:cubicBezTo>
                    <a:pt x="87" y="257"/>
                    <a:pt x="89" y="259"/>
                    <a:pt x="91" y="262"/>
                  </a:cubicBezTo>
                  <a:cubicBezTo>
                    <a:pt x="92" y="263"/>
                    <a:pt x="92" y="263"/>
                    <a:pt x="93" y="264"/>
                  </a:cubicBezTo>
                  <a:cubicBezTo>
                    <a:pt x="96" y="267"/>
                    <a:pt x="101" y="270"/>
                    <a:pt x="106" y="268"/>
                  </a:cubicBezTo>
                  <a:cubicBezTo>
                    <a:pt x="111" y="266"/>
                    <a:pt x="113" y="261"/>
                    <a:pt x="112" y="256"/>
                  </a:cubicBezTo>
                  <a:cubicBezTo>
                    <a:pt x="112" y="245"/>
                    <a:pt x="111" y="233"/>
                    <a:pt x="110" y="222"/>
                  </a:cubicBezTo>
                  <a:cubicBezTo>
                    <a:pt x="105" y="175"/>
                    <a:pt x="95" y="128"/>
                    <a:pt x="87" y="82"/>
                  </a:cubicBezTo>
                  <a:cubicBezTo>
                    <a:pt x="86" y="77"/>
                    <a:pt x="85" y="73"/>
                    <a:pt x="84" y="68"/>
                  </a:cubicBezTo>
                  <a:cubicBezTo>
                    <a:pt x="82" y="54"/>
                    <a:pt x="90" y="42"/>
                    <a:pt x="104" y="39"/>
                  </a:cubicBezTo>
                  <a:cubicBezTo>
                    <a:pt x="118" y="37"/>
                    <a:pt x="131" y="46"/>
                    <a:pt x="133" y="60"/>
                  </a:cubicBezTo>
                  <a:cubicBezTo>
                    <a:pt x="141" y="103"/>
                    <a:pt x="148" y="146"/>
                    <a:pt x="156" y="190"/>
                  </a:cubicBezTo>
                  <a:cubicBezTo>
                    <a:pt x="157" y="198"/>
                    <a:pt x="163" y="199"/>
                    <a:pt x="170" y="197"/>
                  </a:cubicBezTo>
                  <a:cubicBezTo>
                    <a:pt x="173" y="196"/>
                    <a:pt x="174" y="193"/>
                    <a:pt x="174" y="190"/>
                  </a:cubicBezTo>
                  <a:cubicBezTo>
                    <a:pt x="173" y="176"/>
                    <a:pt x="172" y="163"/>
                    <a:pt x="171" y="150"/>
                  </a:cubicBezTo>
                  <a:cubicBezTo>
                    <a:pt x="170" y="127"/>
                    <a:pt x="169" y="105"/>
                    <a:pt x="167" y="83"/>
                  </a:cubicBezTo>
                  <a:cubicBezTo>
                    <a:pt x="166" y="67"/>
                    <a:pt x="165" y="51"/>
                    <a:pt x="164" y="35"/>
                  </a:cubicBezTo>
                  <a:cubicBezTo>
                    <a:pt x="164" y="27"/>
                    <a:pt x="164" y="19"/>
                    <a:pt x="169" y="12"/>
                  </a:cubicBezTo>
                  <a:cubicBezTo>
                    <a:pt x="175" y="4"/>
                    <a:pt x="185" y="0"/>
                    <a:pt x="196" y="3"/>
                  </a:cubicBezTo>
                  <a:cubicBezTo>
                    <a:pt x="205" y="5"/>
                    <a:pt x="212" y="14"/>
                    <a:pt x="213" y="23"/>
                  </a:cubicBezTo>
                  <a:cubicBezTo>
                    <a:pt x="215" y="39"/>
                    <a:pt x="216" y="55"/>
                    <a:pt x="217" y="70"/>
                  </a:cubicBezTo>
                  <a:cubicBezTo>
                    <a:pt x="218" y="96"/>
                    <a:pt x="220" y="121"/>
                    <a:pt x="221" y="147"/>
                  </a:cubicBezTo>
                  <a:cubicBezTo>
                    <a:pt x="222" y="161"/>
                    <a:pt x="223" y="176"/>
                    <a:pt x="224" y="191"/>
                  </a:cubicBezTo>
                  <a:cubicBezTo>
                    <a:pt x="224" y="193"/>
                    <a:pt x="225" y="195"/>
                    <a:pt x="225" y="196"/>
                  </a:cubicBezTo>
                  <a:cubicBezTo>
                    <a:pt x="227" y="200"/>
                    <a:pt x="230" y="201"/>
                    <a:pt x="233" y="201"/>
                  </a:cubicBezTo>
                  <a:cubicBezTo>
                    <a:pt x="237" y="200"/>
                    <a:pt x="240" y="197"/>
                    <a:pt x="240" y="194"/>
                  </a:cubicBezTo>
                  <a:cubicBezTo>
                    <a:pt x="240" y="181"/>
                    <a:pt x="241" y="168"/>
                    <a:pt x="242" y="154"/>
                  </a:cubicBezTo>
                  <a:cubicBezTo>
                    <a:pt x="243" y="119"/>
                    <a:pt x="244" y="84"/>
                    <a:pt x="246" y="49"/>
                  </a:cubicBezTo>
                  <a:cubicBezTo>
                    <a:pt x="247" y="39"/>
                    <a:pt x="252" y="31"/>
                    <a:pt x="262" y="27"/>
                  </a:cubicBezTo>
                  <a:cubicBezTo>
                    <a:pt x="272" y="23"/>
                    <a:pt x="281" y="25"/>
                    <a:pt x="288" y="32"/>
                  </a:cubicBezTo>
                  <a:cubicBezTo>
                    <a:pt x="293" y="36"/>
                    <a:pt x="296" y="43"/>
                    <a:pt x="296" y="49"/>
                  </a:cubicBezTo>
                  <a:cubicBezTo>
                    <a:pt x="296" y="62"/>
                    <a:pt x="295" y="74"/>
                    <a:pt x="295" y="86"/>
                  </a:cubicBezTo>
                  <a:cubicBezTo>
                    <a:pt x="294" y="98"/>
                    <a:pt x="293" y="110"/>
                    <a:pt x="293" y="122"/>
                  </a:cubicBezTo>
                  <a:cubicBezTo>
                    <a:pt x="293" y="122"/>
                    <a:pt x="293" y="122"/>
                    <a:pt x="293" y="122"/>
                  </a:cubicBezTo>
                  <a:close/>
                </a:path>
              </a:pathLst>
            </a:custGeom>
            <a:solidFill>
              <a:schemeClr val="accent2"/>
            </a:solidFill>
            <a:ln w="28575">
              <a:solidFill>
                <a:schemeClr val="accent1"/>
              </a:solidFill>
            </a:ln>
          </p:spPr>
          <p:txBody>
            <a:bodyPr vert="horz" wrap="square" lIns="91440" tIns="45720" rIns="91440" bIns="45720" numCol="1" anchor="t" anchorCtr="0" compatLnSpc="1">
              <a:prstTxWarp prst="textNoShape">
                <a:avLst/>
              </a:prstTxWarp>
            </a:bodyPr>
            <a:lstStyle/>
            <a:p>
              <a:endParaRPr lang="en-US" sz="1100" dirty="0"/>
            </a:p>
          </p:txBody>
        </p:sp>
      </p:grpSp>
      <p:sp>
        <p:nvSpPr>
          <p:cNvPr id="118" name="Freeform 13">
            <a:extLst>
              <a:ext uri="{FF2B5EF4-FFF2-40B4-BE49-F238E27FC236}">
                <a16:creationId xmlns:a16="http://schemas.microsoft.com/office/drawing/2014/main" id="{A568C33C-E37F-84F1-A1DB-98E66BDAD7F3}"/>
              </a:ext>
            </a:extLst>
          </p:cNvPr>
          <p:cNvSpPr/>
          <p:nvPr/>
        </p:nvSpPr>
        <p:spPr>
          <a:xfrm>
            <a:off x="977900" y="5351561"/>
            <a:ext cx="6373514" cy="363439"/>
          </a:xfrm>
          <a:custGeom>
            <a:avLst/>
            <a:gdLst>
              <a:gd name="connsiteX0" fmla="*/ 0 w 4016863"/>
              <a:gd name="connsiteY0" fmla="*/ 0 h 4169655"/>
              <a:gd name="connsiteX1" fmla="*/ 4016863 w 4016863"/>
              <a:gd name="connsiteY1" fmla="*/ 0 h 4169655"/>
              <a:gd name="connsiteX2" fmla="*/ 4016863 w 4016863"/>
              <a:gd name="connsiteY2" fmla="*/ 4169655 h 4169655"/>
              <a:gd name="connsiteX3" fmla="*/ 0 w 4016863"/>
              <a:gd name="connsiteY3" fmla="*/ 4169655 h 4169655"/>
              <a:gd name="connsiteX4" fmla="*/ 0 w 4016863"/>
              <a:gd name="connsiteY4" fmla="*/ 0 h 416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6862" h="4169655">
                <a:moveTo>
                  <a:pt x="0" y="0"/>
                </a:moveTo>
                <a:lnTo>
                  <a:pt x="4016863" y="0"/>
                </a:lnTo>
                <a:lnTo>
                  <a:pt x="4016863" y="4169655"/>
                </a:lnTo>
                <a:lnTo>
                  <a:pt x="0" y="4169655"/>
                </a:lnTo>
                <a:lnTo>
                  <a:pt x="0" y="0"/>
                </a:lnTo>
                <a:close/>
              </a:path>
            </a:pathLst>
          </a:custGeom>
          <a:noFill/>
          <a:ln w="3175">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1" algn="ctr" defTabSz="622268">
              <a:lnSpc>
                <a:spcPct val="90000"/>
              </a:lnSpc>
              <a:spcBef>
                <a:spcPct val="0"/>
              </a:spcBef>
              <a:spcAft>
                <a:spcPts val="1200"/>
              </a:spcAft>
              <a:defRPr/>
            </a:pPr>
            <a:r>
              <a:rPr lang="en-US" sz="1600" b="1" dirty="0">
                <a:solidFill>
                  <a:schemeClr val="tx1"/>
                </a:solidFill>
              </a:rPr>
              <a:t>Trunk and limb movements associated with TD</a:t>
            </a:r>
            <a:br>
              <a:rPr lang="en-US" sz="1600" b="1" dirty="0">
                <a:solidFill>
                  <a:schemeClr val="tx1"/>
                </a:solidFill>
              </a:rPr>
            </a:br>
            <a:r>
              <a:rPr lang="en-US" sz="1600" b="1" dirty="0">
                <a:solidFill>
                  <a:schemeClr val="tx1"/>
                </a:solidFill>
              </a:rPr>
              <a:t>can interfere with ambulation in some patients</a:t>
            </a:r>
            <a:r>
              <a:rPr lang="en-US" sz="1600" b="1" baseline="30000" dirty="0">
                <a:solidFill>
                  <a:schemeClr val="tx1"/>
                </a:solidFill>
              </a:rPr>
              <a:t>3</a:t>
            </a:r>
          </a:p>
        </p:txBody>
      </p:sp>
      <p:grpSp>
        <p:nvGrpSpPr>
          <p:cNvPr id="119" name="Group 118">
            <a:extLst>
              <a:ext uri="{FF2B5EF4-FFF2-40B4-BE49-F238E27FC236}">
                <a16:creationId xmlns:a16="http://schemas.microsoft.com/office/drawing/2014/main" id="{DB4DD786-392C-EC24-E666-57540FEBD165}"/>
              </a:ext>
            </a:extLst>
          </p:cNvPr>
          <p:cNvGrpSpPr/>
          <p:nvPr/>
        </p:nvGrpSpPr>
        <p:grpSpPr>
          <a:xfrm>
            <a:off x="977899" y="3355393"/>
            <a:ext cx="2715915" cy="365124"/>
            <a:chOff x="977899" y="2863636"/>
            <a:chExt cx="2715915" cy="365124"/>
          </a:xfrm>
        </p:grpSpPr>
        <p:sp>
          <p:nvSpPr>
            <p:cNvPr id="120" name="Rounded Rectangle 62">
              <a:extLst>
                <a:ext uri="{FF2B5EF4-FFF2-40B4-BE49-F238E27FC236}">
                  <a16:creationId xmlns:a16="http://schemas.microsoft.com/office/drawing/2014/main" id="{4125DBCF-5934-D5B4-122F-D8D3FFF94BFA}"/>
                </a:ext>
              </a:extLst>
            </p:cNvPr>
            <p:cNvSpPr>
              <a:spLocks/>
            </p:cNvSpPr>
            <p:nvPr/>
          </p:nvSpPr>
          <p:spPr>
            <a:xfrm>
              <a:off x="1391807" y="2927008"/>
              <a:ext cx="2302007" cy="30175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“Piano-playing” fingers</a:t>
              </a:r>
              <a:r>
                <a:rPr lang="en-US" sz="1400" baseline="30000" dirty="0">
                  <a:solidFill>
                    <a:schemeClr val="tx1"/>
                  </a:solidFill>
                </a:rPr>
                <a:t>2</a:t>
              </a:r>
            </a:p>
          </p:txBody>
        </p:sp>
        <p:sp>
          <p:nvSpPr>
            <p:cNvPr id="121" name="Freeform 7">
              <a:extLst>
                <a:ext uri="{FF2B5EF4-FFF2-40B4-BE49-F238E27FC236}">
                  <a16:creationId xmlns:a16="http://schemas.microsoft.com/office/drawing/2014/main" id="{5CF3E035-EEA5-1C44-1ED2-BC7E51520838}"/>
                </a:ext>
              </a:extLst>
            </p:cNvPr>
            <p:cNvSpPr>
              <a:spLocks/>
            </p:cNvSpPr>
            <p:nvPr/>
          </p:nvSpPr>
          <p:spPr bwMode="auto">
            <a:xfrm>
              <a:off x="977899"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grpSp>
        <p:nvGrpSpPr>
          <p:cNvPr id="122" name="Group 121">
            <a:extLst>
              <a:ext uri="{FF2B5EF4-FFF2-40B4-BE49-F238E27FC236}">
                <a16:creationId xmlns:a16="http://schemas.microsoft.com/office/drawing/2014/main" id="{A64D14DD-017D-C2F9-7860-5AFC27544022}"/>
              </a:ext>
            </a:extLst>
          </p:cNvPr>
          <p:cNvGrpSpPr/>
          <p:nvPr/>
        </p:nvGrpSpPr>
        <p:grpSpPr>
          <a:xfrm>
            <a:off x="4472536" y="3355393"/>
            <a:ext cx="2779291" cy="365434"/>
            <a:chOff x="4472536" y="2863636"/>
            <a:chExt cx="2779291" cy="365434"/>
          </a:xfrm>
        </p:grpSpPr>
        <p:sp>
          <p:nvSpPr>
            <p:cNvPr id="123" name="Rounded Rectangle 62">
              <a:extLst>
                <a:ext uri="{FF2B5EF4-FFF2-40B4-BE49-F238E27FC236}">
                  <a16:creationId xmlns:a16="http://schemas.microsoft.com/office/drawing/2014/main" id="{AFF02E41-AFEC-A4EA-6383-B962FE288E56}"/>
                </a:ext>
              </a:extLst>
            </p:cNvPr>
            <p:cNvSpPr>
              <a:spLocks/>
            </p:cNvSpPr>
            <p:nvPr/>
          </p:nvSpPr>
          <p:spPr>
            <a:xfrm>
              <a:off x="4886445" y="2927008"/>
              <a:ext cx="2365382" cy="30206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Shoulder shrugging</a:t>
              </a:r>
            </a:p>
          </p:txBody>
        </p:sp>
        <p:sp>
          <p:nvSpPr>
            <p:cNvPr id="124" name="Freeform 7">
              <a:extLst>
                <a:ext uri="{FF2B5EF4-FFF2-40B4-BE49-F238E27FC236}">
                  <a16:creationId xmlns:a16="http://schemas.microsoft.com/office/drawing/2014/main" id="{9B75C89D-EBEC-84B5-8B76-F943E7C73DE2}"/>
                </a:ext>
              </a:extLst>
            </p:cNvPr>
            <p:cNvSpPr>
              <a:spLocks/>
            </p:cNvSpPr>
            <p:nvPr/>
          </p:nvSpPr>
          <p:spPr bwMode="auto">
            <a:xfrm>
              <a:off x="4472536"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grpSp>
        <p:nvGrpSpPr>
          <p:cNvPr id="125" name="Group 124">
            <a:extLst>
              <a:ext uri="{FF2B5EF4-FFF2-40B4-BE49-F238E27FC236}">
                <a16:creationId xmlns:a16="http://schemas.microsoft.com/office/drawing/2014/main" id="{903EFC08-43C9-5D1F-C585-C29DC3C23DD1}"/>
              </a:ext>
            </a:extLst>
          </p:cNvPr>
          <p:cNvGrpSpPr/>
          <p:nvPr/>
        </p:nvGrpSpPr>
        <p:grpSpPr>
          <a:xfrm>
            <a:off x="977899" y="3900716"/>
            <a:ext cx="2715915" cy="477094"/>
            <a:chOff x="977899" y="2863636"/>
            <a:chExt cx="2715915" cy="477094"/>
          </a:xfrm>
        </p:grpSpPr>
        <p:sp>
          <p:nvSpPr>
            <p:cNvPr id="126" name="Rounded Rectangle 62">
              <a:extLst>
                <a:ext uri="{FF2B5EF4-FFF2-40B4-BE49-F238E27FC236}">
                  <a16:creationId xmlns:a16="http://schemas.microsoft.com/office/drawing/2014/main" id="{72D9F32C-7340-A76D-3580-6E1107CC5477}"/>
                </a:ext>
              </a:extLst>
            </p:cNvPr>
            <p:cNvSpPr>
              <a:spLocks/>
            </p:cNvSpPr>
            <p:nvPr/>
          </p:nvSpPr>
          <p:spPr>
            <a:xfrm>
              <a:off x="1391807" y="2927008"/>
              <a:ext cx="2302007" cy="41372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Foot tapping and sustained </a:t>
              </a:r>
              <a:br>
                <a:rPr lang="en-US" sz="1400" dirty="0">
                  <a:solidFill>
                    <a:schemeClr val="tx1"/>
                  </a:solidFill>
                </a:rPr>
              </a:br>
              <a:r>
                <a:rPr lang="en-US" sz="1400" dirty="0">
                  <a:solidFill>
                    <a:schemeClr val="tx1"/>
                  </a:solidFill>
                </a:rPr>
                <a:t>toe postures</a:t>
              </a:r>
              <a:r>
                <a:rPr lang="en-US" sz="1400" baseline="30000" dirty="0">
                  <a:solidFill>
                    <a:schemeClr val="tx1"/>
                  </a:solidFill>
                </a:rPr>
                <a:t>2</a:t>
              </a:r>
            </a:p>
          </p:txBody>
        </p:sp>
        <p:sp>
          <p:nvSpPr>
            <p:cNvPr id="127" name="Freeform 7">
              <a:extLst>
                <a:ext uri="{FF2B5EF4-FFF2-40B4-BE49-F238E27FC236}">
                  <a16:creationId xmlns:a16="http://schemas.microsoft.com/office/drawing/2014/main" id="{3772DBB2-D954-C7EB-F08A-DED516FDCDC7}"/>
                </a:ext>
              </a:extLst>
            </p:cNvPr>
            <p:cNvSpPr>
              <a:spLocks/>
            </p:cNvSpPr>
            <p:nvPr/>
          </p:nvSpPr>
          <p:spPr bwMode="auto">
            <a:xfrm>
              <a:off x="977899"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grpSp>
        <p:nvGrpSpPr>
          <p:cNvPr id="128" name="Group 127">
            <a:extLst>
              <a:ext uri="{FF2B5EF4-FFF2-40B4-BE49-F238E27FC236}">
                <a16:creationId xmlns:a16="http://schemas.microsoft.com/office/drawing/2014/main" id="{01DF3ECD-511E-A47D-58DB-83F9E63098B1}"/>
              </a:ext>
            </a:extLst>
          </p:cNvPr>
          <p:cNvGrpSpPr/>
          <p:nvPr/>
        </p:nvGrpSpPr>
        <p:grpSpPr>
          <a:xfrm>
            <a:off x="4472536" y="3900716"/>
            <a:ext cx="2779291" cy="365124"/>
            <a:chOff x="4472536" y="2863636"/>
            <a:chExt cx="2779291" cy="365124"/>
          </a:xfrm>
        </p:grpSpPr>
        <p:sp>
          <p:nvSpPr>
            <p:cNvPr id="129" name="Rounded Rectangle 62">
              <a:extLst>
                <a:ext uri="{FF2B5EF4-FFF2-40B4-BE49-F238E27FC236}">
                  <a16:creationId xmlns:a16="http://schemas.microsoft.com/office/drawing/2014/main" id="{EF4CFAE6-F4F5-3AE2-1664-6D4319E9288F}"/>
                </a:ext>
              </a:extLst>
            </p:cNvPr>
            <p:cNvSpPr>
              <a:spLocks/>
            </p:cNvSpPr>
            <p:nvPr/>
          </p:nvSpPr>
          <p:spPr>
            <a:xfrm>
              <a:off x="4886445" y="2927008"/>
              <a:ext cx="2365382" cy="30175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Rocking and swaying</a:t>
              </a:r>
            </a:p>
          </p:txBody>
        </p:sp>
        <p:sp>
          <p:nvSpPr>
            <p:cNvPr id="130" name="Freeform 7">
              <a:extLst>
                <a:ext uri="{FF2B5EF4-FFF2-40B4-BE49-F238E27FC236}">
                  <a16:creationId xmlns:a16="http://schemas.microsoft.com/office/drawing/2014/main" id="{6D73CEB5-4000-7A71-D095-4B5CB0C3B992}"/>
                </a:ext>
              </a:extLst>
            </p:cNvPr>
            <p:cNvSpPr>
              <a:spLocks/>
            </p:cNvSpPr>
            <p:nvPr/>
          </p:nvSpPr>
          <p:spPr bwMode="auto">
            <a:xfrm>
              <a:off x="4472536"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grpSp>
        <p:nvGrpSpPr>
          <p:cNvPr id="131" name="Group 130">
            <a:extLst>
              <a:ext uri="{FF2B5EF4-FFF2-40B4-BE49-F238E27FC236}">
                <a16:creationId xmlns:a16="http://schemas.microsoft.com/office/drawing/2014/main" id="{5D47E67D-2056-9BC9-A819-AE07AB0B1EE6}"/>
              </a:ext>
            </a:extLst>
          </p:cNvPr>
          <p:cNvGrpSpPr/>
          <p:nvPr/>
        </p:nvGrpSpPr>
        <p:grpSpPr>
          <a:xfrm>
            <a:off x="4472536" y="4445728"/>
            <a:ext cx="2779291" cy="477094"/>
            <a:chOff x="4472536" y="2863636"/>
            <a:chExt cx="2779291" cy="477094"/>
          </a:xfrm>
        </p:grpSpPr>
        <p:sp>
          <p:nvSpPr>
            <p:cNvPr id="132" name="Rounded Rectangle 62">
              <a:extLst>
                <a:ext uri="{FF2B5EF4-FFF2-40B4-BE49-F238E27FC236}">
                  <a16:creationId xmlns:a16="http://schemas.microsoft.com/office/drawing/2014/main" id="{3EEADA7B-BA51-B7DA-0C55-F687D836CF6C}"/>
                </a:ext>
              </a:extLst>
            </p:cNvPr>
            <p:cNvSpPr>
              <a:spLocks/>
            </p:cNvSpPr>
            <p:nvPr/>
          </p:nvSpPr>
          <p:spPr>
            <a:xfrm>
              <a:off x="4886445" y="2927008"/>
              <a:ext cx="2365382" cy="41372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spcAft>
                  <a:spcPts val="600"/>
                </a:spcAft>
              </a:pPr>
              <a:r>
                <a:rPr lang="en-US" sz="1400" dirty="0">
                  <a:solidFill>
                    <a:schemeClr val="tx1"/>
                  </a:solidFill>
                </a:rPr>
                <a:t>Rotatory or thrusting</a:t>
              </a:r>
              <a:br>
                <a:rPr lang="en-US" sz="1400" dirty="0">
                  <a:solidFill>
                    <a:schemeClr val="tx1"/>
                  </a:solidFill>
                </a:rPr>
              </a:br>
              <a:r>
                <a:rPr lang="en-US" sz="1400" dirty="0">
                  <a:solidFill>
                    <a:schemeClr val="tx1"/>
                  </a:solidFill>
                </a:rPr>
                <a:t>hip movements</a:t>
              </a:r>
            </a:p>
          </p:txBody>
        </p:sp>
        <p:sp>
          <p:nvSpPr>
            <p:cNvPr id="133" name="Freeform 7">
              <a:extLst>
                <a:ext uri="{FF2B5EF4-FFF2-40B4-BE49-F238E27FC236}">
                  <a16:creationId xmlns:a16="http://schemas.microsoft.com/office/drawing/2014/main" id="{17808D9D-EA4E-E35C-BAF7-7CA70D68EC37}"/>
                </a:ext>
              </a:extLst>
            </p:cNvPr>
            <p:cNvSpPr>
              <a:spLocks/>
            </p:cNvSpPr>
            <p:nvPr/>
          </p:nvSpPr>
          <p:spPr bwMode="auto">
            <a:xfrm>
              <a:off x="4472536" y="2863636"/>
              <a:ext cx="386359" cy="352063"/>
            </a:xfrm>
            <a:custGeom>
              <a:avLst/>
              <a:gdLst>
                <a:gd name="T0" fmla="*/ 0 w 588"/>
                <a:gd name="T1" fmla="*/ 334 h 536"/>
                <a:gd name="T2" fmla="*/ 101 w 588"/>
                <a:gd name="T3" fmla="*/ 220 h 536"/>
                <a:gd name="T4" fmla="*/ 164 w 588"/>
                <a:gd name="T5" fmla="*/ 356 h 536"/>
                <a:gd name="T6" fmla="*/ 587 w 588"/>
                <a:gd name="T7" fmla="*/ 0 h 536"/>
                <a:gd name="T8" fmla="*/ 588 w 588"/>
                <a:gd name="T9" fmla="*/ 1 h 536"/>
                <a:gd name="T10" fmla="*/ 146 w 588"/>
                <a:gd name="T11" fmla="*/ 536 h 536"/>
                <a:gd name="T12" fmla="*/ 0 w 588"/>
                <a:gd name="T13" fmla="*/ 334 h 536"/>
              </a:gdLst>
              <a:ahLst/>
              <a:cxnLst>
                <a:cxn ang="0">
                  <a:pos x="T0" y="T1"/>
                </a:cxn>
                <a:cxn ang="0">
                  <a:pos x="T2" y="T3"/>
                </a:cxn>
                <a:cxn ang="0">
                  <a:pos x="T4" y="T5"/>
                </a:cxn>
                <a:cxn ang="0">
                  <a:pos x="T6" y="T7"/>
                </a:cxn>
                <a:cxn ang="0">
                  <a:pos x="T8" y="T9"/>
                </a:cxn>
                <a:cxn ang="0">
                  <a:pos x="T10" y="T11"/>
                </a:cxn>
                <a:cxn ang="0">
                  <a:pos x="T12" y="T13"/>
                </a:cxn>
              </a:cxnLst>
              <a:rect l="0" t="0" r="r" b="b"/>
              <a:pathLst>
                <a:path w="588" h="536">
                  <a:moveTo>
                    <a:pt x="0" y="334"/>
                  </a:moveTo>
                  <a:cubicBezTo>
                    <a:pt x="34" y="296"/>
                    <a:pt x="67" y="258"/>
                    <a:pt x="101" y="220"/>
                  </a:cubicBezTo>
                  <a:cubicBezTo>
                    <a:pt x="122" y="266"/>
                    <a:pt x="143" y="310"/>
                    <a:pt x="164" y="356"/>
                  </a:cubicBezTo>
                  <a:cubicBezTo>
                    <a:pt x="306" y="237"/>
                    <a:pt x="447" y="118"/>
                    <a:pt x="587" y="0"/>
                  </a:cubicBezTo>
                  <a:cubicBezTo>
                    <a:pt x="588" y="0"/>
                    <a:pt x="588" y="0"/>
                    <a:pt x="588" y="1"/>
                  </a:cubicBezTo>
                  <a:cubicBezTo>
                    <a:pt x="441" y="179"/>
                    <a:pt x="294" y="357"/>
                    <a:pt x="146" y="536"/>
                  </a:cubicBezTo>
                  <a:cubicBezTo>
                    <a:pt x="97" y="468"/>
                    <a:pt x="49" y="401"/>
                    <a:pt x="0" y="33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D3935"/>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7068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3"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1"/>
                                        </p:tgtEl>
                                      </p:cBhvr>
                                    </p:cmd>
                                  </p:childTnLst>
                                </p:cTn>
                              </p:par>
                            </p:childTnLst>
                          </p:cTn>
                        </p:par>
                      </p:childTnLst>
                    </p:cTn>
                  </p:par>
                </p:childTnLst>
              </p:cTn>
              <p:nextCondLst>
                <p:cond evt="onClick" delay="0">
                  <p:tgtEl>
                    <p:spTgt spid="91"/>
                  </p:tgtEl>
                </p:cond>
              </p:nextCondLst>
            </p:seq>
            <p:video>
              <p:cMediaNode vol="80000" mute="1">
                <p:cTn id="12" repeatCount="indefinite" fill="hold" display="0">
                  <p:stCondLst>
                    <p:cond delay="indefinite"/>
                  </p:stCondLst>
                </p:cTn>
                <p:tgtEl>
                  <p:spTgt spid="9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TD Can Present With a Range of Severities, and Mild Movements Should Not Be Overlooked</a:t>
            </a:r>
          </a:p>
        </p:txBody>
      </p:sp>
      <p:sp>
        <p:nvSpPr>
          <p:cNvPr id="3" name="Slide Number Placeholder 2"/>
          <p:cNvSpPr>
            <a:spLocks noGrp="1"/>
          </p:cNvSpPr>
          <p:nvPr>
            <p:ph type="sldNum" sz="quarter" idx="4"/>
          </p:nvPr>
        </p:nvSpPr>
        <p:spPr/>
        <p:txBody>
          <a:bodyPr/>
          <a:lstStyle/>
          <a:p>
            <a:fld id="{3323662C-7264-4338-81B2-64A2341EF0F5}" type="slidenum">
              <a:rPr lang="en-US" smtClean="0"/>
              <a:pPr/>
              <a:t>5</a:t>
            </a:fld>
            <a:endParaRPr lang="en-US" dirty="0"/>
          </a:p>
        </p:txBody>
      </p:sp>
      <p:sp>
        <p:nvSpPr>
          <p:cNvPr id="10" name="Text Placeholder 9">
            <a:extLst>
              <a:ext uri="{FF2B5EF4-FFF2-40B4-BE49-F238E27FC236}">
                <a16:creationId xmlns:a16="http://schemas.microsoft.com/office/drawing/2014/main" id="{A7BED400-4757-8574-2859-53AB5C6C79BB}"/>
              </a:ext>
            </a:extLst>
          </p:cNvPr>
          <p:cNvSpPr>
            <a:spLocks noGrp="1"/>
          </p:cNvSpPr>
          <p:nvPr>
            <p:ph type="body" sz="quarter" idx="10"/>
          </p:nvPr>
        </p:nvSpPr>
        <p:spPr/>
        <p:txBody>
          <a:bodyPr/>
          <a:lstStyle/>
          <a:p>
            <a:r>
              <a:rPr lang="en-US" dirty="0"/>
              <a:t>Recognizing Tardive Dyskinesia</a:t>
            </a:r>
          </a:p>
        </p:txBody>
      </p:sp>
      <p:pic>
        <p:nvPicPr>
          <p:cNvPr id="5" name="Vergison, Catherine_15B_Trim for FF">
            <a:hlinkClick r:id="" action="ppaction://media"/>
            <a:extLst>
              <a:ext uri="{FF2B5EF4-FFF2-40B4-BE49-F238E27FC236}">
                <a16:creationId xmlns:a16="http://schemas.microsoft.com/office/drawing/2014/main" id="{C8842919-8750-B6BE-F1B8-E5E0A09669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1736" t="3730" r="22500" b="47"/>
          <a:stretch/>
        </p:blipFill>
        <p:spPr>
          <a:xfrm>
            <a:off x="1552401" y="1635036"/>
            <a:ext cx="1927548" cy="3326109"/>
          </a:xfrm>
          <a:prstGeom prst="rect">
            <a:avLst/>
          </a:prstGeom>
          <a:ln w="3175">
            <a:solidFill>
              <a:schemeClr val="accent6"/>
            </a:solidFill>
          </a:ln>
        </p:spPr>
      </p:pic>
      <p:pic>
        <p:nvPicPr>
          <p:cNvPr id="7" name="Zeichner, Barbara_07_Trim for FF">
            <a:hlinkClick r:id="" action="ppaction://media"/>
            <a:extLst>
              <a:ext uri="{FF2B5EF4-FFF2-40B4-BE49-F238E27FC236}">
                <a16:creationId xmlns:a16="http://schemas.microsoft.com/office/drawing/2014/main" id="{B6D90A79-8BA5-2154-5F8C-5CC2ACF231B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1937" r="22299" b="3776"/>
          <a:stretch/>
        </p:blipFill>
        <p:spPr>
          <a:xfrm>
            <a:off x="5353323" y="1635036"/>
            <a:ext cx="1927548" cy="3326109"/>
          </a:xfrm>
          <a:prstGeom prst="rect">
            <a:avLst/>
          </a:prstGeom>
          <a:ln w="3175">
            <a:solidFill>
              <a:schemeClr val="accent6"/>
            </a:solidFill>
          </a:ln>
        </p:spPr>
      </p:pic>
      <p:pic>
        <p:nvPicPr>
          <p:cNvPr id="8" name="Fuller, Joyce_13_Trim for FF">
            <a:hlinkClick r:id="" action="ppaction://media"/>
            <a:extLst>
              <a:ext uri="{FF2B5EF4-FFF2-40B4-BE49-F238E27FC236}">
                <a16:creationId xmlns:a16="http://schemas.microsoft.com/office/drawing/2014/main" id="{27A0D4A9-F3BD-1330-20C1-922D856D2BFC}"/>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2203" r="22033" b="3776"/>
          <a:stretch/>
        </p:blipFill>
        <p:spPr>
          <a:xfrm>
            <a:off x="9090378" y="1635036"/>
            <a:ext cx="1927548" cy="3326109"/>
          </a:xfrm>
          <a:prstGeom prst="rect">
            <a:avLst/>
          </a:prstGeom>
          <a:ln w="3175">
            <a:solidFill>
              <a:schemeClr val="accent6"/>
            </a:solidFill>
          </a:ln>
        </p:spPr>
      </p:pic>
      <p:sp>
        <p:nvSpPr>
          <p:cNvPr id="18" name="TextBox 17">
            <a:extLst>
              <a:ext uri="{FF2B5EF4-FFF2-40B4-BE49-F238E27FC236}">
                <a16:creationId xmlns:a16="http://schemas.microsoft.com/office/drawing/2014/main" id="{0FAB3C3D-CC29-ACDF-684F-C0BBD4987313}"/>
              </a:ext>
            </a:extLst>
          </p:cNvPr>
          <p:cNvSpPr txBox="1"/>
          <p:nvPr/>
        </p:nvSpPr>
        <p:spPr>
          <a:xfrm>
            <a:off x="977900" y="6129771"/>
            <a:ext cx="10574338" cy="415469"/>
          </a:xfrm>
          <a:prstGeom prst="rect">
            <a:avLst/>
          </a:prstGeom>
          <a:noFill/>
        </p:spPr>
        <p:txBody>
          <a:bodyPr wrap="square" lIns="0" tIns="0" rIns="0" bIns="0" rtlCol="0" anchor="b" anchorCtr="0">
            <a:noAutofit/>
          </a:bodyPr>
          <a:lstStyle/>
          <a:p>
            <a:pPr>
              <a:spcAft>
                <a:spcPts val="300"/>
              </a:spcAft>
            </a:pPr>
            <a:r>
              <a:rPr lang="en-US" sz="800" dirty="0"/>
              <a:t>1. Jackson R, et al. Assessment of the Impact of Tardive Dyskinesia in Clinical Practice: Consensus Panel Recommendations. </a:t>
            </a:r>
            <a:r>
              <a:rPr lang="en-US" sz="800" i="1" dirty="0" err="1"/>
              <a:t>Neuropsychiatr</a:t>
            </a:r>
            <a:r>
              <a:rPr lang="en-US" sz="800" i="1" dirty="0"/>
              <a:t> Dis Treat</a:t>
            </a:r>
            <a:r>
              <a:rPr lang="en-US" sz="800" dirty="0"/>
              <a:t>. 2021;17:1589-1597.</a:t>
            </a:r>
          </a:p>
        </p:txBody>
      </p:sp>
      <p:sp>
        <p:nvSpPr>
          <p:cNvPr id="19" name="Pentagon 17">
            <a:extLst>
              <a:ext uri="{FF2B5EF4-FFF2-40B4-BE49-F238E27FC236}">
                <a16:creationId xmlns:a16="http://schemas.microsoft.com/office/drawing/2014/main" id="{42E07116-0BCE-B88B-E3B9-23B42C51BF92}"/>
              </a:ext>
            </a:extLst>
          </p:cNvPr>
          <p:cNvSpPr/>
          <p:nvPr/>
        </p:nvSpPr>
        <p:spPr>
          <a:xfrm>
            <a:off x="977900" y="1321272"/>
            <a:ext cx="10573642" cy="256032"/>
          </a:xfrm>
          <a:prstGeom prst="homePlate">
            <a:avLst/>
          </a:prstGeom>
          <a:gradFill flip="none" rotWithShape="1">
            <a:gsLst>
              <a:gs pos="0">
                <a:srgbClr val="C00000"/>
              </a:gs>
              <a:gs pos="5000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BCCC7FE1-811D-C102-8370-05C4F3EBF408}"/>
              </a:ext>
            </a:extLst>
          </p:cNvPr>
          <p:cNvSpPr txBox="1"/>
          <p:nvPr/>
        </p:nvSpPr>
        <p:spPr>
          <a:xfrm>
            <a:off x="2245108" y="1295400"/>
            <a:ext cx="5421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Mild</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86C9FAF8-E71A-698C-063C-D1F6C9DBEF89}"/>
              </a:ext>
            </a:extLst>
          </p:cNvPr>
          <p:cNvSpPr txBox="1"/>
          <p:nvPr/>
        </p:nvSpPr>
        <p:spPr>
          <a:xfrm>
            <a:off x="5830408" y="1295400"/>
            <a:ext cx="97337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Moderate</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BE2A5576-4166-800E-B1C7-502290C3E327}"/>
              </a:ext>
            </a:extLst>
          </p:cNvPr>
          <p:cNvSpPr txBox="1"/>
          <p:nvPr/>
        </p:nvSpPr>
        <p:spPr>
          <a:xfrm>
            <a:off x="9664601" y="1295400"/>
            <a:ext cx="77910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Severe</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42CE9DB7-522A-9EA7-DA34-D1242B413375}"/>
              </a:ext>
            </a:extLst>
          </p:cNvPr>
          <p:cNvSpPr txBox="1"/>
          <p:nvPr/>
        </p:nvSpPr>
        <p:spPr>
          <a:xfrm>
            <a:off x="1551483" y="4953000"/>
            <a:ext cx="1929384" cy="192360"/>
          </a:xfrm>
          <a:prstGeom prst="rect">
            <a:avLst/>
          </a:prstGeom>
          <a:solidFill>
            <a:schemeClr val="accent5">
              <a:lumMod val="75000"/>
            </a:schemeClr>
          </a:solidFill>
          <a:ln w="3175">
            <a:solidFill>
              <a:schemeClr val="accent5">
                <a:lumMod val="75000"/>
              </a:schemeClr>
            </a:solidFill>
          </a:ln>
        </p:spPr>
        <p:txBody>
          <a:bodyPr wrap="none" lIns="45720" rIns="45720" anchor="ctr">
            <a:spAutoFit/>
          </a:bodyPr>
          <a:lstStyle/>
          <a:p>
            <a:pPr algn="ctr"/>
            <a:r>
              <a:rPr lang="en-US" sz="650" dirty="0">
                <a:solidFill>
                  <a:schemeClr val="bg1"/>
                </a:solidFill>
              </a:rPr>
              <a:t>This patient has consented to the use of this video.</a:t>
            </a:r>
          </a:p>
        </p:txBody>
      </p:sp>
      <p:sp>
        <p:nvSpPr>
          <p:cNvPr id="28" name="TextBox 27">
            <a:extLst>
              <a:ext uri="{FF2B5EF4-FFF2-40B4-BE49-F238E27FC236}">
                <a16:creationId xmlns:a16="http://schemas.microsoft.com/office/drawing/2014/main" id="{8A1B2F56-8C7A-38D1-82DB-B290D75FF80B}"/>
              </a:ext>
            </a:extLst>
          </p:cNvPr>
          <p:cNvSpPr txBox="1"/>
          <p:nvPr/>
        </p:nvSpPr>
        <p:spPr>
          <a:xfrm>
            <a:off x="5352405" y="4953000"/>
            <a:ext cx="1929384" cy="192360"/>
          </a:xfrm>
          <a:prstGeom prst="rect">
            <a:avLst/>
          </a:prstGeom>
          <a:solidFill>
            <a:schemeClr val="accent5">
              <a:lumMod val="75000"/>
            </a:schemeClr>
          </a:solidFill>
          <a:ln w="3175">
            <a:solidFill>
              <a:schemeClr val="accent5">
                <a:lumMod val="75000"/>
              </a:schemeClr>
            </a:solidFill>
          </a:ln>
        </p:spPr>
        <p:txBody>
          <a:bodyPr wrap="none" lIns="45720" rIns="45720" anchor="ctr">
            <a:spAutoFit/>
          </a:bodyPr>
          <a:lstStyle/>
          <a:p>
            <a:pPr algn="ctr"/>
            <a:r>
              <a:rPr lang="en-US" sz="650" dirty="0">
                <a:solidFill>
                  <a:schemeClr val="bg1"/>
                </a:solidFill>
              </a:rPr>
              <a:t>This patient has consented to the use of this video.</a:t>
            </a:r>
          </a:p>
        </p:txBody>
      </p:sp>
      <p:sp>
        <p:nvSpPr>
          <p:cNvPr id="29" name="TextBox 28">
            <a:extLst>
              <a:ext uri="{FF2B5EF4-FFF2-40B4-BE49-F238E27FC236}">
                <a16:creationId xmlns:a16="http://schemas.microsoft.com/office/drawing/2014/main" id="{E13A4694-8803-8529-AC7F-015AD6DA829A}"/>
              </a:ext>
            </a:extLst>
          </p:cNvPr>
          <p:cNvSpPr txBox="1"/>
          <p:nvPr/>
        </p:nvSpPr>
        <p:spPr>
          <a:xfrm>
            <a:off x="9089460" y="4953000"/>
            <a:ext cx="1929384" cy="192360"/>
          </a:xfrm>
          <a:prstGeom prst="rect">
            <a:avLst/>
          </a:prstGeom>
          <a:solidFill>
            <a:schemeClr val="accent5">
              <a:lumMod val="75000"/>
            </a:schemeClr>
          </a:solidFill>
          <a:ln w="3175">
            <a:solidFill>
              <a:schemeClr val="accent5">
                <a:lumMod val="75000"/>
              </a:schemeClr>
            </a:solidFill>
          </a:ln>
        </p:spPr>
        <p:txBody>
          <a:bodyPr wrap="none" lIns="45720" rIns="45720" anchor="ctr">
            <a:spAutoFit/>
          </a:bodyPr>
          <a:lstStyle/>
          <a:p>
            <a:pPr algn="ctr"/>
            <a:r>
              <a:rPr lang="en-US" sz="650" dirty="0">
                <a:solidFill>
                  <a:schemeClr val="bg1"/>
                </a:solidFill>
              </a:rPr>
              <a:t>This patient has consented to the use of this video.</a:t>
            </a:r>
          </a:p>
        </p:txBody>
      </p:sp>
      <p:sp>
        <p:nvSpPr>
          <p:cNvPr id="30" name="TextBox 29">
            <a:extLst>
              <a:ext uri="{FF2B5EF4-FFF2-40B4-BE49-F238E27FC236}">
                <a16:creationId xmlns:a16="http://schemas.microsoft.com/office/drawing/2014/main" id="{DE34890B-8CB0-8941-5B71-41C02CF7EAB5}"/>
              </a:ext>
            </a:extLst>
          </p:cNvPr>
          <p:cNvSpPr txBox="1"/>
          <p:nvPr/>
        </p:nvSpPr>
        <p:spPr>
          <a:xfrm>
            <a:off x="1552401" y="5179555"/>
            <a:ext cx="1929384" cy="491900"/>
          </a:xfrm>
          <a:prstGeom prst="rect">
            <a:avLst/>
          </a:prstGeom>
          <a:noFill/>
        </p:spPr>
        <p:txBody>
          <a:bodyPr wrap="none" lIns="0" tIns="0" rIns="0" bIns="0" rtlCol="0" anchor="t" anchorCtr="0">
            <a:noAutofit/>
          </a:bodyPr>
          <a:lstStyle/>
          <a:p>
            <a:r>
              <a:rPr lang="en-US" sz="1000" b="1" dirty="0"/>
              <a:t>Primary TD symptoms: </a:t>
            </a:r>
            <a:r>
              <a:rPr lang="en-US" sz="1000" dirty="0"/>
              <a:t>Mild orofacial</a:t>
            </a:r>
            <a:br>
              <a:rPr lang="en-US" sz="1000" dirty="0"/>
            </a:br>
            <a:r>
              <a:rPr lang="en-US" sz="1000" dirty="0"/>
              <a:t>movements (primarily lip pursing),</a:t>
            </a:r>
            <a:br>
              <a:rPr lang="en-US" sz="1000" dirty="0"/>
            </a:br>
            <a:r>
              <a:rPr lang="en-US" sz="1000" dirty="0"/>
              <a:t>hand clasping, and foot fidgeting</a:t>
            </a:r>
          </a:p>
        </p:txBody>
      </p:sp>
      <p:sp>
        <p:nvSpPr>
          <p:cNvPr id="31" name="TextBox 30">
            <a:extLst>
              <a:ext uri="{FF2B5EF4-FFF2-40B4-BE49-F238E27FC236}">
                <a16:creationId xmlns:a16="http://schemas.microsoft.com/office/drawing/2014/main" id="{B37EF86B-1478-D4B0-35D5-632C24204EE4}"/>
              </a:ext>
            </a:extLst>
          </p:cNvPr>
          <p:cNvSpPr txBox="1"/>
          <p:nvPr/>
        </p:nvSpPr>
        <p:spPr>
          <a:xfrm>
            <a:off x="5351486" y="5179555"/>
            <a:ext cx="2038325" cy="491900"/>
          </a:xfrm>
          <a:prstGeom prst="rect">
            <a:avLst/>
          </a:prstGeom>
          <a:noFill/>
        </p:spPr>
        <p:txBody>
          <a:bodyPr wrap="none" lIns="0" tIns="0" rIns="0" bIns="0" rtlCol="0" anchor="t" anchorCtr="0">
            <a:noAutofit/>
          </a:bodyPr>
          <a:lstStyle/>
          <a:p>
            <a:r>
              <a:rPr lang="en-US" sz="1000" b="1" dirty="0"/>
              <a:t>Primary TD symptoms: </a:t>
            </a:r>
            <a:r>
              <a:rPr lang="en-US" sz="1000" dirty="0"/>
              <a:t>Moderate </a:t>
            </a:r>
            <a:br>
              <a:rPr lang="en-US" sz="1000" dirty="0"/>
            </a:br>
            <a:r>
              <a:rPr lang="en-US" sz="1000" dirty="0"/>
              <a:t>chewing/sucking movements, </a:t>
            </a:r>
            <a:br>
              <a:rPr lang="en-US" sz="1000" dirty="0"/>
            </a:br>
            <a:r>
              <a:rPr lang="en-US" sz="1000" dirty="0"/>
              <a:t>blepharospasm, and dystonic facies</a:t>
            </a:r>
          </a:p>
        </p:txBody>
      </p:sp>
      <p:sp>
        <p:nvSpPr>
          <p:cNvPr id="32" name="TextBox 31">
            <a:extLst>
              <a:ext uri="{FF2B5EF4-FFF2-40B4-BE49-F238E27FC236}">
                <a16:creationId xmlns:a16="http://schemas.microsoft.com/office/drawing/2014/main" id="{A3FEA212-83B2-44A8-B63D-A96D1FE92987}"/>
              </a:ext>
            </a:extLst>
          </p:cNvPr>
          <p:cNvSpPr txBox="1"/>
          <p:nvPr/>
        </p:nvSpPr>
        <p:spPr>
          <a:xfrm>
            <a:off x="9088542" y="5179555"/>
            <a:ext cx="2111270" cy="491900"/>
          </a:xfrm>
          <a:prstGeom prst="rect">
            <a:avLst/>
          </a:prstGeom>
          <a:noFill/>
        </p:spPr>
        <p:txBody>
          <a:bodyPr wrap="none" lIns="0" tIns="0" rIns="0" bIns="0" rtlCol="0" anchor="t" anchorCtr="0">
            <a:noAutofit/>
          </a:bodyPr>
          <a:lstStyle/>
          <a:p>
            <a:r>
              <a:rPr lang="en-US" sz="1000" b="1" dirty="0"/>
              <a:t>Primary TD symptoms: </a:t>
            </a:r>
            <a:r>
              <a:rPr lang="en-US" sz="1000" dirty="0"/>
              <a:t>Moderate-to-severe </a:t>
            </a:r>
            <a:br>
              <a:rPr lang="en-US" sz="1000" dirty="0"/>
            </a:br>
            <a:r>
              <a:rPr lang="en-US" sz="1000" dirty="0"/>
              <a:t>truncal rocking, nodding, toe tapping, </a:t>
            </a:r>
            <a:br>
              <a:rPr lang="en-US" sz="1000" dirty="0"/>
            </a:br>
            <a:r>
              <a:rPr lang="en-US" sz="1000" dirty="0"/>
              <a:t>tooth grinding, and lip curling/pursing</a:t>
            </a:r>
          </a:p>
        </p:txBody>
      </p:sp>
      <p:sp>
        <p:nvSpPr>
          <p:cNvPr id="33" name="Content Placeholder 1">
            <a:extLst>
              <a:ext uri="{FF2B5EF4-FFF2-40B4-BE49-F238E27FC236}">
                <a16:creationId xmlns:a16="http://schemas.microsoft.com/office/drawing/2014/main" id="{0B47D513-A814-103D-A26E-27EB36321452}"/>
              </a:ext>
            </a:extLst>
          </p:cNvPr>
          <p:cNvSpPr>
            <a:spLocks noGrp="1"/>
          </p:cNvSpPr>
          <p:nvPr>
            <p:ph idx="1"/>
          </p:nvPr>
        </p:nvSpPr>
        <p:spPr>
          <a:xfrm>
            <a:off x="977900" y="5756364"/>
            <a:ext cx="10040026" cy="510382"/>
          </a:xfrm>
        </p:spPr>
        <p:txBody>
          <a:bodyPr>
            <a:noAutofit/>
          </a:bodyPr>
          <a:lstStyle/>
          <a:p>
            <a:pPr marL="0" indent="0">
              <a:buNone/>
            </a:pPr>
            <a:r>
              <a:rPr lang="en-US" sz="1800" b="1" dirty="0"/>
              <a:t>The impact of TD can be multifaceted (</a:t>
            </a:r>
            <a:r>
              <a:rPr lang="en-US" sz="1800" b="1" dirty="0" err="1"/>
              <a:t>eg</a:t>
            </a:r>
            <a:r>
              <a:rPr lang="en-US" sz="1800" b="1" dirty="0"/>
              <a:t>, social, emotional, functional) and should not be determined based solely on movement severity</a:t>
            </a:r>
            <a:r>
              <a:rPr lang="en-US" sz="1800" b="1" baseline="30000" dirty="0"/>
              <a:t>1</a:t>
            </a:r>
          </a:p>
        </p:txBody>
      </p:sp>
    </p:spTree>
    <p:extLst>
      <p:ext uri="{BB962C8B-B14F-4D97-AF65-F5344CB8AC3E}">
        <p14:creationId xmlns:p14="http://schemas.microsoft.com/office/powerpoint/2010/main" val="1059950205"/>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5"/>
                </p:tgtEl>
              </p:cMediaNode>
            </p:video>
            <p:video>
              <p:cMediaNode vol="80000" mute="1">
                <p:cTn id="3" repeatCount="indefinite" fill="hold" display="0">
                  <p:stCondLst>
                    <p:cond delay="indefinite"/>
                  </p:stCondLst>
                </p:cTn>
                <p:tgtEl>
                  <p:spTgt spid="7"/>
                </p:tgtEl>
              </p:cMediaNode>
            </p:video>
            <p:video>
              <p:cMediaNode vol="80000" mute="1">
                <p:cTn id="4" repeatCount="indefinite"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DABBD2-A588-45AE-ADDC-946D84B610E5}"/>
              </a:ext>
            </a:extLst>
          </p:cNvPr>
          <p:cNvSpPr>
            <a:spLocks noGrp="1"/>
          </p:cNvSpPr>
          <p:nvPr>
            <p:ph type="ctrTitle"/>
          </p:nvPr>
        </p:nvSpPr>
        <p:spPr>
          <a:xfrm>
            <a:off x="859143" y="2514600"/>
            <a:ext cx="10470539" cy="1661022"/>
          </a:xfrm>
        </p:spPr>
        <p:txBody>
          <a:bodyPr anchor="ctr">
            <a:normAutofit/>
          </a:bodyPr>
          <a:lstStyle/>
          <a:p>
            <a:r>
              <a:rPr lang="en-US" sz="4800" dirty="0"/>
              <a:t>Ask yourself: </a:t>
            </a:r>
            <a:br>
              <a:rPr lang="en-US" sz="4800" dirty="0"/>
            </a:br>
            <a:r>
              <a:rPr lang="en-US" sz="4800" dirty="0"/>
              <a:t>Does it look like TD?</a:t>
            </a:r>
          </a:p>
        </p:txBody>
      </p:sp>
    </p:spTree>
    <p:extLst>
      <p:ext uri="{BB962C8B-B14F-4D97-AF65-F5344CB8AC3E}">
        <p14:creationId xmlns:p14="http://schemas.microsoft.com/office/powerpoint/2010/main" val="273774108"/>
      </p:ext>
    </p:extLst>
  </p:cSld>
  <p:clrMapOvr>
    <a:masterClrMapping/>
  </p:clrMapOvr>
</p:sld>
</file>

<file path=ppt/theme/theme1.xml><?xml version="1.0" encoding="utf-8"?>
<a:theme xmlns:a="http://schemas.openxmlformats.org/drawingml/2006/main" name="Tardive Dyskinesia Unbranded">
  <a:themeElements>
    <a:clrScheme name="Ingrezza unbranded">
      <a:dk1>
        <a:sysClr val="windowText" lastClr="000000"/>
      </a:dk1>
      <a:lt1>
        <a:sysClr val="window" lastClr="FFFFFF"/>
      </a:lt1>
      <a:dk2>
        <a:srgbClr val="2B5F51"/>
      </a:dk2>
      <a:lt2>
        <a:srgbClr val="FFFFFF"/>
      </a:lt2>
      <a:accent1>
        <a:srgbClr val="2B5F51"/>
      </a:accent1>
      <a:accent2>
        <a:srgbClr val="0BBAB4"/>
      </a:accent2>
      <a:accent3>
        <a:srgbClr val="007DA5"/>
      </a:accent3>
      <a:accent4>
        <a:srgbClr val="6B6B6B"/>
      </a:accent4>
      <a:accent5>
        <a:srgbClr val="F78F28"/>
      </a:accent5>
      <a:accent6>
        <a:srgbClr val="ABABAB"/>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647</Words>
  <Application>Microsoft Office PowerPoint</Application>
  <PresentationFormat>Custom</PresentationFormat>
  <Paragraphs>70</Paragraphs>
  <Slides>6</Slides>
  <Notes>6</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Tardive Dyskinesia Unbranded</vt:lpstr>
      <vt:lpstr>Fast Facts: Recognizing Tardive Dyskinesia</vt:lpstr>
      <vt:lpstr>What Types of Movements Are Consistent With TD?</vt:lpstr>
      <vt:lpstr>Orofacial Movements</vt:lpstr>
      <vt:lpstr>Look Beyond the Face: TD Can Affect the Trunk and Limbs1,2</vt:lpstr>
      <vt:lpstr>TD Can Present With a Range of Severities, and Mild Movements Should Not Be Overlooked</vt:lpstr>
      <vt:lpstr>Ask yourself:  Does it look like TD?</vt:lpstr>
    </vt:vector>
  </TitlesOfParts>
  <Company>AbelsonTaylor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Woodfall</dc:creator>
  <cp:lastModifiedBy>Erving Percy</cp:lastModifiedBy>
  <cp:revision>81</cp:revision>
  <cp:lastPrinted>2016-05-25T19:32:39Z</cp:lastPrinted>
  <dcterms:created xsi:type="dcterms:W3CDTF">2016-01-19T19:39:17Z</dcterms:created>
  <dcterms:modified xsi:type="dcterms:W3CDTF">2022-11-10T16:16:29Z</dcterms:modified>
</cp:coreProperties>
</file>