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70" r:id="rId2"/>
    <p:sldId id="260" r:id="rId3"/>
    <p:sldId id="273" r:id="rId4"/>
    <p:sldId id="274" r:id="rId5"/>
    <p:sldId id="271" r:id="rId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96" userDrawn="1">
          <p15:clr>
            <a:srgbClr val="A4A3A4"/>
          </p15:clr>
        </p15:guide>
        <p15:guide id="5" pos="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2B5F51"/>
    <a:srgbClr val="54867B"/>
    <a:srgbClr val="265C4F"/>
    <a:srgbClr val="2C8073"/>
    <a:srgbClr val="C2E2E1"/>
    <a:srgbClr val="DA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9039" autoAdjust="0"/>
    <p:restoredTop sz="94975" autoAdjust="0"/>
  </p:normalViewPr>
  <p:slideViewPr>
    <p:cSldViewPr snapToGrid="0" showGuides="1">
      <p:cViewPr>
        <p:scale>
          <a:sx n="89" d="100"/>
          <a:sy n="89" d="100"/>
        </p:scale>
        <p:origin x="1692" y="558"/>
      </p:cViewPr>
      <p:guideLst>
        <p:guide orient="horz" pos="96"/>
        <p:guide pos="7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51FEF-D6F9-40C5-99EB-F4549656A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8C5F0D-86AE-4942-8360-0CC61A3A2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9E1846-8B63-4DF9-87D4-0BB58603F775}" type="datetimeFigureOut">
              <a:rPr lang="en-US" smtClean="0"/>
              <a:t>9/28/2022</a:t>
            </a:fld>
            <a:endParaRPr lang="en-US" dirty="0"/>
          </a:p>
        </p:txBody>
      </p:sp>
      <p:sp>
        <p:nvSpPr>
          <p:cNvPr id="4" name="Footer Placeholder 3">
            <a:extLst>
              <a:ext uri="{FF2B5EF4-FFF2-40B4-BE49-F238E27FC236}">
                <a16:creationId xmlns:a16="http://schemas.microsoft.com/office/drawing/2014/main" id="{D37367EF-2FB1-4956-B35B-9FAFA13FDD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F42B530-0A82-4988-AF4D-7E1BDEE2C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55D72D-DC63-40B5-9135-551518B3D02B}" type="slidenum">
              <a:rPr lang="en-US" smtClean="0"/>
              <a:t>‹#›</a:t>
            </a:fld>
            <a:endParaRPr lang="en-US" dirty="0"/>
          </a:p>
        </p:txBody>
      </p:sp>
    </p:spTree>
    <p:extLst>
      <p:ext uri="{BB962C8B-B14F-4D97-AF65-F5344CB8AC3E}">
        <p14:creationId xmlns:p14="http://schemas.microsoft.com/office/powerpoint/2010/main" val="16581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24003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0050" y="3874770"/>
            <a:ext cx="611505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881109"/>
            <a:ext cx="2971800" cy="261303"/>
          </a:xfrm>
          <a:prstGeom prst="rect">
            <a:avLst/>
          </a:prstGeom>
        </p:spPr>
        <p:txBody>
          <a:bodyPr vert="horz" lIns="91440" tIns="45720" rIns="91440" bIns="45720" rtlCol="0" anchor="b"/>
          <a:lstStyle>
            <a:lvl1pPr algn="ctr">
              <a:defRPr sz="1000"/>
            </a:lvl1pPr>
          </a:lstStyle>
          <a:p>
            <a:fld id="{324EBA20-04DA-4D4D-B9C8-8CF2DA630CA9}" type="slidenum">
              <a:rPr lang="en-US" smtClean="0"/>
              <a:pPr/>
              <a:t>‹#›</a:t>
            </a:fld>
            <a:endParaRPr lang="en-US" dirty="0"/>
          </a:p>
        </p:txBody>
      </p:sp>
    </p:spTree>
    <p:extLst>
      <p:ext uri="{BB962C8B-B14F-4D97-AF65-F5344CB8AC3E}">
        <p14:creationId xmlns:p14="http://schemas.microsoft.com/office/powerpoint/2010/main" val="3101731169"/>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EBA20-04DA-4D4D-B9C8-8CF2DA630CA9}" type="slidenum">
              <a:rPr lang="en-US" smtClean="0"/>
              <a:t>1</a:t>
            </a:fld>
            <a:endParaRPr lang="en-US" dirty="0"/>
          </a:p>
        </p:txBody>
      </p:sp>
    </p:spTree>
    <p:extLst>
      <p:ext uri="{BB962C8B-B14F-4D97-AF65-F5344CB8AC3E}">
        <p14:creationId xmlns:p14="http://schemas.microsoft.com/office/powerpoint/2010/main" val="38175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2</a:t>
            </a:fld>
            <a:endParaRPr lang="en-US" dirty="0"/>
          </a:p>
        </p:txBody>
      </p:sp>
    </p:spTree>
    <p:extLst>
      <p:ext uri="{BB962C8B-B14F-4D97-AF65-F5344CB8AC3E}">
        <p14:creationId xmlns:p14="http://schemas.microsoft.com/office/powerpoint/2010/main" val="346274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3</a:t>
            </a:fld>
            <a:endParaRPr lang="en-US" dirty="0"/>
          </a:p>
        </p:txBody>
      </p:sp>
    </p:spTree>
    <p:extLst>
      <p:ext uri="{BB962C8B-B14F-4D97-AF65-F5344CB8AC3E}">
        <p14:creationId xmlns:p14="http://schemas.microsoft.com/office/powerpoint/2010/main" val="149685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4</a:t>
            </a:fld>
            <a:endParaRPr lang="en-US" dirty="0"/>
          </a:p>
        </p:txBody>
      </p:sp>
    </p:spTree>
    <p:extLst>
      <p:ext uri="{BB962C8B-B14F-4D97-AF65-F5344CB8AC3E}">
        <p14:creationId xmlns:p14="http://schemas.microsoft.com/office/powerpoint/2010/main" val="125323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EBA20-04DA-4D4D-B9C8-8CF2DA630CA9}" type="slidenum">
              <a:rPr lang="en-US" smtClean="0"/>
              <a:pPr/>
              <a:t>5</a:t>
            </a:fld>
            <a:endParaRPr lang="en-US" dirty="0"/>
          </a:p>
        </p:txBody>
      </p:sp>
    </p:spTree>
    <p:extLst>
      <p:ext uri="{BB962C8B-B14F-4D97-AF65-F5344CB8AC3E}">
        <p14:creationId xmlns:p14="http://schemas.microsoft.com/office/powerpoint/2010/main" val="3837411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886103" y="1780897"/>
            <a:ext cx="1041661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886103" y="3322180"/>
            <a:ext cx="1041661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MED-MSL-TD-US-0236 v2 CP-TD-US-0707 v3 10/2022</a:t>
            </a:r>
          </a:p>
        </p:txBody>
      </p:sp>
      <p:pic>
        <p:nvPicPr>
          <p:cNvPr id="9" name="Picture 8" descr="A picture containing text, clipart&#10;&#10;Description automatically generated">
            <a:extLst>
              <a:ext uri="{FF2B5EF4-FFF2-40B4-BE49-F238E27FC236}">
                <a16:creationId xmlns:a16="http://schemas.microsoft.com/office/drawing/2014/main" id="{B4182B3F-09BF-0D44-C4BA-A7C387045F25}"/>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38041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2" y="1996558"/>
            <a:ext cx="5302594" cy="1392190"/>
          </a:xfrm>
          <a:noFill/>
        </p:spPr>
        <p:txBody>
          <a:bodyPr anchor="b" anchorCtr="0"/>
          <a:lstStyle>
            <a:lvl1pPr algn="l">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2" y="3537841"/>
            <a:ext cx="5302594" cy="934022"/>
          </a:xfrm>
          <a:noFill/>
        </p:spPr>
        <p:txBody>
          <a:bodyPr/>
          <a:lstStyle>
            <a:lvl1pPr marL="0" indent="0" algn="l">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39350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5" name="Content Placeholder 4">
            <a:extLst>
              <a:ext uri="{FF2B5EF4-FFF2-40B4-BE49-F238E27FC236}">
                <a16:creationId xmlns:a16="http://schemas.microsoft.com/office/drawing/2014/main" id="{316C13A0-68D4-4BC2-92DC-E914CB6638E6}"/>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7473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FAST FAC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016428"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7" name="Rectangle 6">
            <a:extLst>
              <a:ext uri="{FF2B5EF4-FFF2-40B4-BE49-F238E27FC236}">
                <a16:creationId xmlns:a16="http://schemas.microsoft.com/office/drawing/2014/main" id="{D75DF939-42D2-98BE-8E58-39A75D991926}"/>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016595" cy="256032"/>
          </a:xfrm>
        </p:spPr>
        <p:txBody>
          <a:bodyPr anchor="ctr"/>
          <a:lstStyle>
            <a:lvl1pPr marL="0" indent="0">
              <a:buNone/>
              <a:defRPr sz="1600" cap="all" baseline="0">
                <a:solidFill>
                  <a:schemeClr val="accent2"/>
                </a:solidFill>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130A1212-7D4E-8EB0-C0C8-9A42958F7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366578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104245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289862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3" y="1761672"/>
            <a:ext cx="10470539" cy="1661022"/>
          </a:xfrm>
        </p:spPr>
        <p:txBody>
          <a:bodyPr anchor="b" anchorCtr="0"/>
          <a:lstStyle>
            <a:lvl1pPr algn="ctr">
              <a:defRPr sz="36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3" y="3623289"/>
            <a:ext cx="10470539" cy="914400"/>
          </a:xfrm>
        </p:spPr>
        <p:txBody>
          <a:bodyPr/>
          <a:lstStyle>
            <a:lvl1pPr marL="0" indent="0" algn="ctr">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846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7" y="1707483"/>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7"/>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8790625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54" r:id="rId5"/>
    <p:sldLayoutId id="2147483655" r:id="rId6"/>
    <p:sldLayoutId id="2147483656" r:id="rId7"/>
  </p:sldLayoutIdLst>
  <p:hf hdr="0" ftr="0" dt="0"/>
  <p:txStyles>
    <p:titleStyle>
      <a:lvl1pPr algn="l" defTabSz="914400" rtl="0" eaLnBrk="1" latinLnBrk="0" hangingPunct="1">
        <a:lnSpc>
          <a:spcPct val="95000"/>
        </a:lnSpc>
        <a:spcBef>
          <a:spcPct val="0"/>
        </a:spcBef>
        <a:buNone/>
        <a:defRPr sz="2400" b="1" kern="1200">
          <a:solidFill>
            <a:schemeClr val="tx2"/>
          </a:solidFill>
          <a:latin typeface="+mj-lt"/>
          <a:ea typeface="+mj-ea"/>
          <a:cs typeface="+mj-cs"/>
        </a:defRPr>
      </a:lvl1pPr>
    </p:titleStyle>
    <p:body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userDrawn="1">
          <p15:clr>
            <a:srgbClr val="F26B43"/>
          </p15:clr>
        </p15:guide>
        <p15:guide id="2" pos="7277" userDrawn="1">
          <p15:clr>
            <a:srgbClr val="F26B43"/>
          </p15:clr>
        </p15:guide>
        <p15:guide id="3" orient="horz" pos="222" userDrawn="1">
          <p15:clr>
            <a:srgbClr val="F26B43"/>
          </p15:clr>
        </p15:guide>
        <p15:guide id="4" orient="horz" pos="793" userDrawn="1">
          <p15:clr>
            <a:srgbClr val="F26B43"/>
          </p15:clr>
        </p15:guide>
        <p15:guide id="5" orient="horz" pos="1072" userDrawn="1">
          <p15:clr>
            <a:srgbClr val="F26B43"/>
          </p15:clr>
        </p15:guide>
        <p15:guide id="6" orient="horz" pos="35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373" y="1780897"/>
            <a:ext cx="11332078" cy="1392190"/>
          </a:xfrm>
        </p:spPr>
        <p:txBody>
          <a:bodyPr>
            <a:noAutofit/>
          </a:bodyPr>
          <a:lstStyle/>
          <a:p>
            <a:r>
              <a:rPr lang="en-US" dirty="0"/>
              <a:t>Fast Facts: Key Differences Between </a:t>
            </a:r>
            <a:br>
              <a:rPr lang="en-US" dirty="0"/>
            </a:br>
            <a:r>
              <a:rPr lang="en-US" dirty="0"/>
              <a:t>Tardive Dyskinesia and Drug-Induced Parkinsonism</a:t>
            </a:r>
          </a:p>
        </p:txBody>
      </p:sp>
      <p:sp>
        <p:nvSpPr>
          <p:cNvPr id="3" name="Subtitle 2"/>
          <p:cNvSpPr>
            <a:spLocks noGrp="1"/>
          </p:cNvSpPr>
          <p:nvPr>
            <p:ph type="subTitle" idx="1"/>
          </p:nvPr>
        </p:nvSpPr>
        <p:spPr/>
        <p:txBody>
          <a:bodyPr>
            <a:normAutofit/>
          </a:bodyPr>
          <a:lstStyle/>
          <a:p>
            <a:r>
              <a:rPr lang="en-US" sz="2000" dirty="0"/>
              <a:t>This piece was sponsored and co-developed by Neurocrine Biosciences. The faculty have been compensated by Neurocrine Biosciences. This piece is intended to provide general information about tardive dyskinesia and not medical advice for any particular patient.</a:t>
            </a:r>
          </a:p>
        </p:txBody>
      </p:sp>
    </p:spTree>
    <p:extLst>
      <p:ext uri="{BB962C8B-B14F-4D97-AF65-F5344CB8AC3E}">
        <p14:creationId xmlns:p14="http://schemas.microsoft.com/office/powerpoint/2010/main" val="26446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Differentiating Between TD and Drug-Induced Parkinsonism Is </a:t>
            </a:r>
            <a:br>
              <a:rPr lang="en-US" dirty="0"/>
            </a:br>
            <a:r>
              <a:rPr lang="en-US" dirty="0"/>
              <a:t>Critical Because Each Requires Its Own Unique Management</a:t>
            </a:r>
            <a:r>
              <a:rPr lang="en-US" baseline="30000" dirty="0"/>
              <a:t>1</a:t>
            </a:r>
          </a:p>
        </p:txBody>
      </p:sp>
      <p:sp>
        <p:nvSpPr>
          <p:cNvPr id="3" name="Slide Number Placeholder 2"/>
          <p:cNvSpPr>
            <a:spLocks noGrp="1"/>
          </p:cNvSpPr>
          <p:nvPr>
            <p:ph type="sldNum" sz="quarter" idx="4"/>
          </p:nvPr>
        </p:nvSpPr>
        <p:spPr/>
        <p:txBody>
          <a:bodyPr/>
          <a:lstStyle/>
          <a:p>
            <a:fld id="{3323662C-7264-4338-81B2-64A2341EF0F5}" type="slidenum">
              <a:rPr lang="en-US" smtClean="0"/>
              <a:pPr/>
              <a:t>2</a:t>
            </a:fld>
            <a:endParaRPr lang="en-US" dirty="0"/>
          </a:p>
        </p:txBody>
      </p:sp>
      <p:sp>
        <p:nvSpPr>
          <p:cNvPr id="5" name="Text Placeholder 4">
            <a:extLst>
              <a:ext uri="{FF2B5EF4-FFF2-40B4-BE49-F238E27FC236}">
                <a16:creationId xmlns:a16="http://schemas.microsoft.com/office/drawing/2014/main" id="{7FFF4311-9760-AF9C-EE57-BF0C233BDFC7}"/>
              </a:ext>
            </a:extLst>
          </p:cNvPr>
          <p:cNvSpPr>
            <a:spLocks noGrp="1"/>
          </p:cNvSpPr>
          <p:nvPr>
            <p:ph type="body" sz="quarter" idx="10"/>
          </p:nvPr>
        </p:nvSpPr>
        <p:spPr/>
        <p:txBody>
          <a:bodyPr/>
          <a:lstStyle/>
          <a:p>
            <a:r>
              <a:rPr lang="en-US" sz="1600" b="0" cap="all" dirty="0">
                <a:solidFill>
                  <a:srgbClr val="2B5F51"/>
                </a:solidFill>
              </a:rPr>
              <a:t>Key Differences Between Tardive Dyskinesia and Drug-Induced Parkinsonism</a:t>
            </a:r>
            <a:endParaRPr lang="en-US" dirty="0">
              <a:solidFill>
                <a:srgbClr val="2B5F51"/>
              </a:solidFill>
            </a:endParaRPr>
          </a:p>
        </p:txBody>
      </p:sp>
      <p:graphicFrame>
        <p:nvGraphicFramePr>
          <p:cNvPr id="326" name="Table 325">
            <a:extLst>
              <a:ext uri="{FF2B5EF4-FFF2-40B4-BE49-F238E27FC236}">
                <a16:creationId xmlns:a16="http://schemas.microsoft.com/office/drawing/2014/main" id="{7DC19913-B09A-E5E2-ACF1-5C511C5D5878}"/>
              </a:ext>
            </a:extLst>
          </p:cNvPr>
          <p:cNvGraphicFramePr>
            <a:graphicFrameLocks noGrp="1"/>
          </p:cNvGraphicFramePr>
          <p:nvPr/>
        </p:nvGraphicFramePr>
        <p:xfrm>
          <a:off x="977900" y="1704983"/>
          <a:ext cx="6047589" cy="3527920"/>
        </p:xfrm>
        <a:graphic>
          <a:graphicData uri="http://schemas.openxmlformats.org/drawingml/2006/table">
            <a:tbl>
              <a:tblPr firstRow="1" firstCol="1" bandRow="1">
                <a:tableStyleId>{5C22544A-7EE6-4342-B048-85BDC9FD1C3A}</a:tableStyleId>
              </a:tblPr>
              <a:tblGrid>
                <a:gridCol w="2027850">
                  <a:extLst>
                    <a:ext uri="{9D8B030D-6E8A-4147-A177-3AD203B41FA5}">
                      <a16:colId xmlns:a16="http://schemas.microsoft.com/office/drawing/2014/main" val="2310918161"/>
                    </a:ext>
                  </a:extLst>
                </a:gridCol>
                <a:gridCol w="4019739">
                  <a:extLst>
                    <a:ext uri="{9D8B030D-6E8A-4147-A177-3AD203B41FA5}">
                      <a16:colId xmlns:a16="http://schemas.microsoft.com/office/drawing/2014/main" val="2844597892"/>
                    </a:ext>
                  </a:extLst>
                </a:gridCol>
              </a:tblGrid>
              <a:tr h="675568">
                <a:tc>
                  <a:txBody>
                    <a:bodyPr/>
                    <a:lstStyle/>
                    <a:p>
                      <a:pPr algn="ctr"/>
                      <a:endParaRPr lang="en-US" sz="1600" dirty="0"/>
                    </a:p>
                  </a:txBody>
                  <a:tcPr>
                    <a:lnL w="3175" cap="flat" cmpd="sng" algn="ctr">
                      <a:solidFill>
                        <a:schemeClr val="accent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600" b="1" dirty="0">
                          <a:solidFill>
                            <a:schemeClr val="bg2"/>
                          </a:solidFill>
                        </a:rPr>
                        <a:t>APA Recommendations</a:t>
                      </a:r>
                      <a:r>
                        <a:rPr lang="en-US" sz="1600" b="1" baseline="0" dirty="0">
                          <a:solidFill>
                            <a:schemeClr val="bg2"/>
                          </a:solidFill>
                        </a:rPr>
                        <a:t> </a:t>
                      </a:r>
                      <a:br>
                        <a:rPr lang="en-US" sz="1600" b="1" baseline="0" dirty="0">
                          <a:solidFill>
                            <a:schemeClr val="bg2"/>
                          </a:solidFill>
                        </a:rPr>
                      </a:br>
                      <a:r>
                        <a:rPr lang="en-US" sz="1600" b="1" baseline="0" dirty="0">
                          <a:solidFill>
                            <a:schemeClr val="bg2"/>
                          </a:solidFill>
                        </a:rPr>
                        <a:t>for the Treatment of TD</a:t>
                      </a:r>
                      <a:r>
                        <a:rPr lang="en-US" sz="1600" b="1" baseline="30000" dirty="0">
                          <a:solidFill>
                            <a:schemeClr val="bg2"/>
                          </a:solidFill>
                        </a:rPr>
                        <a:t>2</a:t>
                      </a:r>
                    </a:p>
                  </a:txBody>
                  <a:tcPr anchor="ctr">
                    <a:lnL w="31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98453935"/>
                  </a:ext>
                </a:extLst>
              </a:tr>
              <a:tr h="1447647">
                <a:tc>
                  <a:txBody>
                    <a:bodyPr/>
                    <a:lstStyle/>
                    <a:p>
                      <a:pPr algn="ctr"/>
                      <a:r>
                        <a:rPr lang="en-US" sz="1400" b="1" cap="all" dirty="0">
                          <a:solidFill>
                            <a:schemeClr val="tx1"/>
                          </a:solidFill>
                        </a:rPr>
                        <a:t>VMAT2</a:t>
                      </a:r>
                      <a:r>
                        <a:rPr lang="en-US" sz="1400" b="1" cap="all" baseline="0" dirty="0">
                          <a:solidFill>
                            <a:schemeClr val="tx1"/>
                          </a:solidFill>
                        </a:rPr>
                        <a:t> inhibitors</a:t>
                      </a:r>
                      <a:endParaRPr lang="en-US" sz="1400" b="1" cap="all" dirty="0">
                        <a:solidFill>
                          <a:schemeClr val="tx1"/>
                        </a:solidFill>
                      </a:endParaRP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DF7F6"/>
                    </a:solidFill>
                  </a:tcPr>
                </a:tc>
                <a:tc>
                  <a:txBody>
                    <a:bodyPr/>
                    <a:lstStyle/>
                    <a:p>
                      <a:pPr marL="796925" indent="0" algn="l"/>
                      <a:r>
                        <a:rPr lang="en-US" sz="1300" dirty="0">
                          <a:solidFill>
                            <a:schemeClr val="tx1"/>
                          </a:solidFill>
                        </a:rPr>
                        <a:t>It is recommended that patients who </a:t>
                      </a:r>
                      <a:br>
                        <a:rPr lang="en-US" sz="1300" dirty="0">
                          <a:solidFill>
                            <a:schemeClr val="tx1"/>
                          </a:solidFill>
                        </a:rPr>
                      </a:br>
                      <a:r>
                        <a:rPr lang="en-US" sz="1300" dirty="0">
                          <a:solidFill>
                            <a:schemeClr val="tx1"/>
                          </a:solidFill>
                        </a:rPr>
                        <a:t>have moderate to severe or disabling TD associated with antipsychotic therapy </a:t>
                      </a:r>
                      <a:br>
                        <a:rPr lang="en-US" sz="1300" dirty="0"/>
                      </a:br>
                      <a:r>
                        <a:rPr lang="en-US" sz="1300" b="1" dirty="0">
                          <a:solidFill>
                            <a:srgbClr val="00B050"/>
                          </a:solidFill>
                        </a:rPr>
                        <a:t>be treated with a reversible inhibitor </a:t>
                      </a:r>
                      <a:br>
                        <a:rPr lang="en-US" sz="1300" b="1" dirty="0">
                          <a:solidFill>
                            <a:srgbClr val="00B050"/>
                          </a:solidFill>
                        </a:rPr>
                      </a:br>
                      <a:r>
                        <a:rPr lang="en-US" sz="1300" b="1" dirty="0">
                          <a:solidFill>
                            <a:srgbClr val="00B050"/>
                          </a:solidFill>
                        </a:rPr>
                        <a:t>of VMAT2</a:t>
                      </a:r>
                      <a:endParaRPr lang="en-US" sz="1300" kern="1200" dirty="0">
                        <a:solidFill>
                          <a:schemeClr val="tx1"/>
                        </a:solidFill>
                        <a:latin typeface="+mn-lt"/>
                        <a:ea typeface="+mn-ea"/>
                        <a:cs typeface="+mn-cs"/>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68882880"/>
                  </a:ext>
                </a:extLst>
              </a:tr>
              <a:tr h="1404705">
                <a:tc>
                  <a:txBody>
                    <a:bodyPr/>
                    <a:lstStyle/>
                    <a:p>
                      <a:pPr algn="ctr"/>
                      <a:r>
                        <a:rPr lang="en-US" sz="1400" b="1" cap="all" dirty="0">
                          <a:solidFill>
                            <a:schemeClr val="tx1"/>
                          </a:solidFill>
                        </a:rPr>
                        <a:t>Anticholinergics</a:t>
                      </a:r>
                    </a:p>
                  </a:txBody>
                  <a:tcPr marL="45720" marR="4572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alpha val="10000"/>
                      </a:srgbClr>
                    </a:solidFill>
                  </a:tcPr>
                </a:tc>
                <a:tc>
                  <a:txBody>
                    <a:bodyPr/>
                    <a:lstStyle/>
                    <a:p>
                      <a:pPr marL="796925" indent="0" algn="l"/>
                      <a:r>
                        <a:rPr lang="en-US" sz="1300" dirty="0">
                          <a:solidFill>
                            <a:schemeClr val="tx1"/>
                          </a:solidFill>
                        </a:rPr>
                        <a:t>Anticholinergic medications </a:t>
                      </a:r>
                      <a:r>
                        <a:rPr lang="en-US" sz="1300" b="1" dirty="0">
                          <a:solidFill>
                            <a:srgbClr val="C00000"/>
                          </a:solidFill>
                        </a:rPr>
                        <a:t>do not improve and may even worsen TD</a:t>
                      </a:r>
                      <a:endParaRPr lang="en-US" sz="1300" baseline="300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95226816"/>
                  </a:ext>
                </a:extLst>
              </a:tr>
            </a:tbl>
          </a:graphicData>
        </a:graphic>
      </p:graphicFrame>
      <p:sp>
        <p:nvSpPr>
          <p:cNvPr id="340" name="Freeform 41">
            <a:extLst>
              <a:ext uri="{FF2B5EF4-FFF2-40B4-BE49-F238E27FC236}">
                <a16:creationId xmlns:a16="http://schemas.microsoft.com/office/drawing/2014/main" id="{8AE7D8F0-6189-EECC-E28D-F0D688C880D5}"/>
              </a:ext>
            </a:extLst>
          </p:cNvPr>
          <p:cNvSpPr/>
          <p:nvPr/>
        </p:nvSpPr>
        <p:spPr>
          <a:xfrm>
            <a:off x="7147240" y="2409834"/>
            <a:ext cx="4404998" cy="2877390"/>
          </a:xfrm>
          <a:custGeom>
            <a:avLst/>
            <a:gdLst>
              <a:gd name="connsiteX0" fmla="*/ 0 w 4690872"/>
              <a:gd name="connsiteY0" fmla="*/ 0 h 3607174"/>
              <a:gd name="connsiteX1" fmla="*/ 4690872 w 4690872"/>
              <a:gd name="connsiteY1" fmla="*/ 0 h 3607174"/>
              <a:gd name="connsiteX2" fmla="*/ 4690872 w 4690872"/>
              <a:gd name="connsiteY2" fmla="*/ 3523240 h 3607174"/>
              <a:gd name="connsiteX3" fmla="*/ 4459855 w 4690872"/>
              <a:gd name="connsiteY3" fmla="*/ 3589245 h 3607174"/>
              <a:gd name="connsiteX4" fmla="*/ 4083337 w 4690872"/>
              <a:gd name="connsiteY4" fmla="*/ 3553386 h 3607174"/>
              <a:gd name="connsiteX5" fmla="*/ 3706819 w 4690872"/>
              <a:gd name="connsiteY5" fmla="*/ 3607174 h 3607174"/>
              <a:gd name="connsiteX6" fmla="*/ 3186867 w 4690872"/>
              <a:gd name="connsiteY6" fmla="*/ 3535457 h 3607174"/>
              <a:gd name="connsiteX7" fmla="*/ 2873102 w 4690872"/>
              <a:gd name="connsiteY7" fmla="*/ 3571316 h 3607174"/>
              <a:gd name="connsiteX8" fmla="*/ 2433831 w 4690872"/>
              <a:gd name="connsiteY8" fmla="*/ 3499598 h 3607174"/>
              <a:gd name="connsiteX9" fmla="*/ 2066278 w 4690872"/>
              <a:gd name="connsiteY9" fmla="*/ 3553386 h 3607174"/>
              <a:gd name="connsiteX10" fmla="*/ 1600114 w 4690872"/>
              <a:gd name="connsiteY10" fmla="*/ 3526492 h 3607174"/>
              <a:gd name="connsiteX11" fmla="*/ 1178772 w 4690872"/>
              <a:gd name="connsiteY11" fmla="*/ 3562351 h 3607174"/>
              <a:gd name="connsiteX12" fmla="*/ 703643 w 4690872"/>
              <a:gd name="connsiteY12" fmla="*/ 3499598 h 3607174"/>
              <a:gd name="connsiteX13" fmla="*/ 416772 w 4690872"/>
              <a:gd name="connsiteY13" fmla="*/ 3553386 h 3607174"/>
              <a:gd name="connsiteX14" fmla="*/ 129902 w 4690872"/>
              <a:gd name="connsiteY14" fmla="*/ 3508563 h 3607174"/>
              <a:gd name="connsiteX15" fmla="*/ 0 w 4690872"/>
              <a:gd name="connsiteY15" fmla="*/ 3538874 h 360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0872" h="3607174">
                <a:moveTo>
                  <a:pt x="0" y="0"/>
                </a:moveTo>
                <a:lnTo>
                  <a:pt x="4690872" y="0"/>
                </a:lnTo>
                <a:lnTo>
                  <a:pt x="4690872" y="3523240"/>
                </a:lnTo>
                <a:lnTo>
                  <a:pt x="4459855" y="3589245"/>
                </a:lnTo>
                <a:lnTo>
                  <a:pt x="4083337" y="3553386"/>
                </a:lnTo>
                <a:lnTo>
                  <a:pt x="3706819" y="3607174"/>
                </a:lnTo>
                <a:lnTo>
                  <a:pt x="3186867" y="3535457"/>
                </a:lnTo>
                <a:lnTo>
                  <a:pt x="2873102" y="3571316"/>
                </a:lnTo>
                <a:lnTo>
                  <a:pt x="2433831" y="3499598"/>
                </a:lnTo>
                <a:lnTo>
                  <a:pt x="2066278" y="3553386"/>
                </a:lnTo>
                <a:lnTo>
                  <a:pt x="1600114" y="3526492"/>
                </a:lnTo>
                <a:lnTo>
                  <a:pt x="1178772" y="3562351"/>
                </a:lnTo>
                <a:lnTo>
                  <a:pt x="703643" y="3499598"/>
                </a:lnTo>
                <a:lnTo>
                  <a:pt x="416772" y="3553386"/>
                </a:lnTo>
                <a:lnTo>
                  <a:pt x="129902" y="3508563"/>
                </a:lnTo>
                <a:lnTo>
                  <a:pt x="0" y="3538874"/>
                </a:lnTo>
                <a:close/>
              </a:path>
            </a:pathLst>
          </a:custGeom>
          <a:solidFill>
            <a:srgbClr val="FFFFFF"/>
          </a:solidFill>
          <a:ln w="3175">
            <a:solidFill>
              <a:schemeClr val="bg1">
                <a:lumMod val="75000"/>
              </a:schemeClr>
            </a:solidFill>
          </a:ln>
          <a:effectLst/>
        </p:spPr>
        <p:style>
          <a:lnRef idx="3">
            <a:schemeClr val="lt1"/>
          </a:lnRef>
          <a:fillRef idx="1">
            <a:schemeClr val="accent4"/>
          </a:fillRef>
          <a:effectRef idx="1">
            <a:schemeClr val="accent4"/>
          </a:effectRef>
          <a:fontRef idx="minor">
            <a:schemeClr val="lt1"/>
          </a:fontRef>
        </p:style>
        <p:txBody>
          <a:bodyPr wrap="square" lIns="91440" tIns="137160">
            <a:noAutofit/>
          </a:bodyPr>
          <a:lstStyle/>
          <a:p>
            <a:pPr marL="228600" marR="0" lvl="0" indent="-225425" algn="l" defTabSz="457189" rtl="0" eaLnBrk="0" fontAlgn="base" latinLnBrk="0" hangingPunct="0">
              <a:lnSpc>
                <a:spcPct val="100000"/>
              </a:lnSpc>
              <a:spcBef>
                <a:spcPts val="1200"/>
              </a:spcBef>
              <a:spcAft>
                <a:spcPct val="0"/>
              </a:spcAft>
              <a:buClr>
                <a:schemeClr val="accent2">
                  <a:lumMod val="75000"/>
                </a:schemeClr>
              </a:buClr>
              <a:buSzPct val="120000"/>
              <a:buFont typeface="Arial" panose="020B0604020202020204" pitchFamily="34" charset="0"/>
              <a:buChar char="•"/>
              <a:tabLst/>
              <a:defRPr/>
            </a:pPr>
            <a:r>
              <a:rPr kumimoji="0" lang="en-US" sz="1400" b="1" i="0" u="none" strike="noStrike" kern="1200" cap="none" spc="0" normalizeH="0" baseline="0" noProof="0" dirty="0">
                <a:ln>
                  <a:noFill/>
                </a:ln>
                <a:solidFill>
                  <a:schemeClr val="accent2">
                    <a:lumMod val="75000"/>
                  </a:schemeClr>
                </a:solidFill>
                <a:effectLst/>
                <a:uLnTx/>
                <a:uFillTx/>
                <a:ea typeface="+mn-ea"/>
                <a:cs typeface="Verdana"/>
              </a:rPr>
              <a:t>Benztropine is indicated </a:t>
            </a:r>
            <a:r>
              <a:rPr kumimoji="0" lang="en-US" sz="1400" b="1" i="0" u="none" strike="noStrike" kern="1200" cap="none" spc="0" normalizeH="0" baseline="0" noProof="0" dirty="0">
                <a:ln>
                  <a:noFill/>
                </a:ln>
                <a:solidFill>
                  <a:schemeClr val="accent2">
                    <a:lumMod val="75000"/>
                  </a:schemeClr>
                </a:solidFill>
                <a:effectLst/>
                <a:uLnTx/>
                <a:uFillTx/>
                <a:ea typeface="+mn-ea"/>
              </a:rPr>
              <a:t>as an adjunct in the treatment of all forms of parkinsonism </a:t>
            </a:r>
            <a:r>
              <a:rPr kumimoji="0" lang="en-US" sz="1400" b="0" i="0" u="none" strike="noStrike" kern="1200" cap="none" spc="0" normalizeH="0" baseline="0" noProof="0" dirty="0">
                <a:ln>
                  <a:noFill/>
                </a:ln>
                <a:solidFill>
                  <a:schemeClr val="tx1"/>
                </a:solidFill>
                <a:effectLst/>
                <a:uLnTx/>
                <a:uFillTx/>
                <a:ea typeface="+mn-ea"/>
              </a:rPr>
              <a:t>and is</a:t>
            </a:r>
            <a:r>
              <a:rPr kumimoji="0" lang="en-US" sz="1400" b="0" i="0" u="none" strike="noStrike" kern="1200" cap="none" spc="0" normalizeH="0" noProof="0" dirty="0">
                <a:ln>
                  <a:noFill/>
                </a:ln>
                <a:solidFill>
                  <a:schemeClr val="tx1"/>
                </a:solidFill>
                <a:effectLst/>
                <a:uLnTx/>
                <a:uFillTx/>
                <a:ea typeface="+mn-ea"/>
              </a:rPr>
              <a:t> </a:t>
            </a:r>
            <a:r>
              <a:rPr kumimoji="0" lang="en-US" sz="1400" b="0" i="0" u="none" strike="noStrike" kern="1200" cap="none" spc="0" normalizeH="0" baseline="0" noProof="0" dirty="0">
                <a:ln>
                  <a:noFill/>
                </a:ln>
                <a:solidFill>
                  <a:schemeClr val="tx1"/>
                </a:solidFill>
                <a:effectLst/>
                <a:uLnTx/>
                <a:uFillTx/>
                <a:ea typeface="+mn-ea"/>
              </a:rPr>
              <a:t>useful in the control of extrapyramidal disorders </a:t>
            </a:r>
            <a:r>
              <a:rPr kumimoji="0" lang="en-US" sz="1400" b="1" i="0" u="none" strike="noStrike" kern="1200" cap="none" spc="0" normalizeH="0" baseline="0" noProof="0" dirty="0">
                <a:ln>
                  <a:noFill/>
                </a:ln>
                <a:solidFill>
                  <a:schemeClr val="accent2">
                    <a:lumMod val="75000"/>
                  </a:schemeClr>
                </a:solidFill>
                <a:effectLst/>
                <a:uLnTx/>
                <a:uFillTx/>
                <a:ea typeface="+mn-ea"/>
              </a:rPr>
              <a:t>(except TD) </a:t>
            </a:r>
            <a:r>
              <a:rPr kumimoji="0" lang="en-US" sz="1400" b="0" i="0" u="none" strike="noStrike" kern="1200" cap="none" spc="0" normalizeH="0" baseline="0" noProof="0" dirty="0">
                <a:ln>
                  <a:noFill/>
                </a:ln>
                <a:solidFill>
                  <a:schemeClr val="tx1"/>
                </a:solidFill>
                <a:effectLst/>
                <a:uLnTx/>
                <a:uFillTx/>
                <a:ea typeface="+mn-ea"/>
              </a:rPr>
              <a:t>due to neuroleptic drugs</a:t>
            </a:r>
          </a:p>
          <a:p>
            <a:pPr marL="228600" marR="0" lvl="0" indent="-225425" algn="l" defTabSz="457189" rtl="0" eaLnBrk="0" fontAlgn="base" latinLnBrk="0" hangingPunct="0">
              <a:lnSpc>
                <a:spcPct val="100000"/>
              </a:lnSpc>
              <a:spcBef>
                <a:spcPts val="1200"/>
              </a:spcBef>
              <a:spcAft>
                <a:spcPct val="0"/>
              </a:spcAft>
              <a:buClr>
                <a:schemeClr val="accent2">
                  <a:lumMod val="75000"/>
                </a:schemeClr>
              </a:buClr>
              <a:buSzPct val="120000"/>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ea typeface="+mn-ea"/>
                <a:cs typeface="Verdana"/>
              </a:rPr>
              <a:t>Benztropine is </a:t>
            </a:r>
            <a:r>
              <a:rPr lang="en-US" sz="1400" b="1" dirty="0">
                <a:solidFill>
                  <a:schemeClr val="accent2">
                    <a:lumMod val="75000"/>
                  </a:schemeClr>
                </a:solidFill>
                <a:cs typeface="Verdana"/>
              </a:rPr>
              <a:t>not recommended </a:t>
            </a:r>
            <a:r>
              <a:rPr kumimoji="0" lang="en-US" sz="1400" i="0" u="none" strike="noStrike" kern="1200" cap="none" spc="0" normalizeH="0" baseline="0" noProof="0" dirty="0">
                <a:ln>
                  <a:noFill/>
                </a:ln>
                <a:solidFill>
                  <a:schemeClr val="tx1"/>
                </a:solidFill>
                <a:effectLst/>
                <a:uLnTx/>
                <a:uFillTx/>
                <a:ea typeface="+mn-ea"/>
                <a:cs typeface="Verdana"/>
              </a:rPr>
              <a:t>for use</a:t>
            </a:r>
            <a:r>
              <a:rPr kumimoji="0" lang="en-US" sz="1400" i="0" u="none" strike="noStrike" kern="1200" cap="none" spc="0" normalizeH="0" noProof="0" dirty="0">
                <a:ln>
                  <a:noFill/>
                </a:ln>
                <a:solidFill>
                  <a:schemeClr val="tx1"/>
                </a:solidFill>
                <a:effectLst/>
                <a:uLnTx/>
                <a:uFillTx/>
                <a:ea typeface="+mn-ea"/>
                <a:cs typeface="Verdana"/>
              </a:rPr>
              <a:t> </a:t>
            </a:r>
            <a:r>
              <a:rPr kumimoji="0" lang="en-US" sz="1400" i="0" u="none" strike="noStrike" kern="1200" cap="none" spc="0" normalizeH="0" baseline="0" noProof="0" dirty="0">
                <a:ln>
                  <a:noFill/>
                </a:ln>
                <a:solidFill>
                  <a:schemeClr val="tx1"/>
                </a:solidFill>
                <a:effectLst/>
                <a:uLnTx/>
                <a:uFillTx/>
                <a:ea typeface="+mn-ea"/>
                <a:cs typeface="Verdana"/>
              </a:rPr>
              <a:t>in </a:t>
            </a:r>
            <a:br>
              <a:rPr kumimoji="0" lang="en-US" sz="1400" i="0" u="none" strike="noStrike" kern="1200" cap="none" spc="0" normalizeH="0" baseline="0" noProof="0" dirty="0">
                <a:ln>
                  <a:noFill/>
                </a:ln>
                <a:solidFill>
                  <a:schemeClr val="tx1"/>
                </a:solidFill>
                <a:effectLst/>
                <a:uLnTx/>
                <a:uFillTx/>
                <a:ea typeface="+mn-ea"/>
                <a:cs typeface="Verdana"/>
              </a:rPr>
            </a:br>
            <a:r>
              <a:rPr kumimoji="0" lang="en-US" sz="1400" i="0" u="none" strike="noStrike" kern="1200" cap="none" spc="0" normalizeH="0" baseline="0" noProof="0" dirty="0">
                <a:ln>
                  <a:noFill/>
                </a:ln>
                <a:solidFill>
                  <a:schemeClr val="tx1"/>
                </a:solidFill>
                <a:effectLst/>
                <a:uLnTx/>
                <a:uFillTx/>
                <a:ea typeface="+mn-ea"/>
                <a:cs typeface="Verdana"/>
              </a:rPr>
              <a:t>patients with </a:t>
            </a:r>
            <a:r>
              <a:rPr lang="en-US" sz="1400" b="1" dirty="0">
                <a:solidFill>
                  <a:schemeClr val="accent2">
                    <a:lumMod val="75000"/>
                  </a:schemeClr>
                </a:solidFill>
                <a:cs typeface="Verdana"/>
              </a:rPr>
              <a:t>TD</a:t>
            </a:r>
          </a:p>
          <a:p>
            <a:pPr marL="228600" marR="0" lvl="0" indent="-225425" algn="l" defTabSz="457189" rtl="0" eaLnBrk="0" fontAlgn="base" latinLnBrk="0" hangingPunct="0">
              <a:lnSpc>
                <a:spcPct val="100000"/>
              </a:lnSpc>
              <a:spcBef>
                <a:spcPts val="1200"/>
              </a:spcBef>
              <a:spcAft>
                <a:spcPct val="0"/>
              </a:spcAft>
              <a:buClr>
                <a:schemeClr val="accent2">
                  <a:lumMod val="75000"/>
                </a:schemeClr>
              </a:buClr>
              <a:buSzPct val="120000"/>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ea typeface="+mn-ea"/>
                <a:cs typeface="Verdana"/>
              </a:rPr>
              <a:t>Antiparkinsonism agents </a:t>
            </a:r>
            <a:r>
              <a:rPr kumimoji="0" lang="en-US" sz="1400" b="1" i="0" u="none" strike="noStrike" kern="1200" cap="none" spc="0" normalizeH="0" baseline="0" noProof="0" dirty="0">
                <a:ln>
                  <a:noFill/>
                </a:ln>
                <a:solidFill>
                  <a:schemeClr val="accent2">
                    <a:lumMod val="75000"/>
                  </a:schemeClr>
                </a:solidFill>
                <a:effectLst/>
                <a:uLnTx/>
                <a:uFillTx/>
                <a:ea typeface="+mn-ea"/>
                <a:cs typeface="Verdana"/>
              </a:rPr>
              <a:t>do not alleviate the symptoms of TD, and in some instances aggravate them </a:t>
            </a:r>
          </a:p>
        </p:txBody>
      </p:sp>
      <p:sp>
        <p:nvSpPr>
          <p:cNvPr id="342" name="Rectangle 341">
            <a:extLst>
              <a:ext uri="{FF2B5EF4-FFF2-40B4-BE49-F238E27FC236}">
                <a16:creationId xmlns:a16="http://schemas.microsoft.com/office/drawing/2014/main" id="{94169C36-709A-32E4-BA79-31333349B8FD}"/>
              </a:ext>
            </a:extLst>
          </p:cNvPr>
          <p:cNvSpPr/>
          <p:nvPr/>
        </p:nvSpPr>
        <p:spPr>
          <a:xfrm>
            <a:off x="7147240" y="1701800"/>
            <a:ext cx="4408597" cy="723900"/>
          </a:xfrm>
          <a:prstGeom prst="rect">
            <a:avLst/>
          </a:prstGeom>
          <a:solidFill>
            <a:schemeClr val="accent2">
              <a:lumMod val="75000"/>
            </a:schemeClr>
          </a:solidFill>
          <a:ln w="3175">
            <a:solidFill>
              <a:schemeClr val="accent2">
                <a:lumMod val="75000"/>
              </a:schemeClr>
            </a:solidFill>
          </a:ln>
          <a:effectLst/>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cs typeface="Verdana"/>
              </a:rPr>
              <a:t>Benztropine</a:t>
            </a:r>
            <a:br>
              <a:rPr kumimoji="0" lang="en-US" sz="1600" b="1" i="0" u="none" strike="noStrike" kern="1200" cap="none" spc="0" normalizeH="0" baseline="0" noProof="0" dirty="0">
                <a:ln>
                  <a:noFill/>
                </a:ln>
                <a:solidFill>
                  <a:schemeClr val="bg1"/>
                </a:solidFill>
                <a:effectLst/>
                <a:uLnTx/>
                <a:uFillTx/>
                <a:cs typeface="Verdana"/>
              </a:rPr>
            </a:br>
            <a:r>
              <a:rPr kumimoji="0" lang="en-US" sz="1600" b="1" i="0" u="none" strike="noStrike" kern="1200" cap="none" spc="0" normalizeH="0" baseline="0" noProof="0" dirty="0">
                <a:ln>
                  <a:noFill/>
                </a:ln>
                <a:solidFill>
                  <a:schemeClr val="bg1"/>
                </a:solidFill>
                <a:effectLst/>
                <a:uLnTx/>
                <a:uFillTx/>
                <a:cs typeface="Verdana"/>
              </a:rPr>
              <a:t>Package Insert</a:t>
            </a:r>
            <a:r>
              <a:rPr lang="en-US" sz="1600" b="1" baseline="30000" dirty="0">
                <a:solidFill>
                  <a:schemeClr val="bg1"/>
                </a:solidFill>
                <a:cs typeface="Verdana"/>
              </a:rPr>
              <a:t>3</a:t>
            </a:r>
            <a:endParaRPr kumimoji="0" lang="en-US" sz="1600" b="1" i="0" u="none" strike="noStrike" kern="1200" cap="none" spc="0" normalizeH="0" baseline="0" noProof="0" dirty="0">
              <a:ln>
                <a:noFill/>
              </a:ln>
              <a:solidFill>
                <a:schemeClr val="bg1"/>
              </a:solidFill>
              <a:effectLst/>
              <a:uLnTx/>
              <a:uFillTx/>
            </a:endParaRPr>
          </a:p>
        </p:txBody>
      </p:sp>
      <p:sp>
        <p:nvSpPr>
          <p:cNvPr id="343" name="Freeform 7">
            <a:extLst>
              <a:ext uri="{FF2B5EF4-FFF2-40B4-BE49-F238E27FC236}">
                <a16:creationId xmlns:a16="http://schemas.microsoft.com/office/drawing/2014/main" id="{3BD7DA93-FB81-5688-6D7F-609AADC9D8B3}"/>
              </a:ext>
            </a:extLst>
          </p:cNvPr>
          <p:cNvSpPr>
            <a:spLocks/>
          </p:cNvSpPr>
          <p:nvPr/>
        </p:nvSpPr>
        <p:spPr bwMode="auto">
          <a:xfrm>
            <a:off x="3185594" y="2746205"/>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344" name="Freeform 6">
            <a:extLst>
              <a:ext uri="{FF2B5EF4-FFF2-40B4-BE49-F238E27FC236}">
                <a16:creationId xmlns:a16="http://schemas.microsoft.com/office/drawing/2014/main" id="{52074495-E816-E7DA-4F6A-E8BC16296346}"/>
              </a:ext>
            </a:extLst>
          </p:cNvPr>
          <p:cNvSpPr>
            <a:spLocks/>
          </p:cNvSpPr>
          <p:nvPr/>
        </p:nvSpPr>
        <p:spPr bwMode="auto">
          <a:xfrm>
            <a:off x="3192574" y="4316863"/>
            <a:ext cx="521904" cy="436969"/>
          </a:xfrm>
          <a:custGeom>
            <a:avLst/>
            <a:gdLst>
              <a:gd name="T0" fmla="*/ 463 w 983"/>
              <a:gd name="T1" fmla="*/ 544 h 823"/>
              <a:gd name="T2" fmla="*/ 401 w 983"/>
              <a:gd name="T3" fmla="*/ 593 h 823"/>
              <a:gd name="T4" fmla="*/ 171 w 983"/>
              <a:gd name="T5" fmla="*/ 759 h 823"/>
              <a:gd name="T6" fmla="*/ 75 w 983"/>
              <a:gd name="T7" fmla="*/ 810 h 823"/>
              <a:gd name="T8" fmla="*/ 26 w 983"/>
              <a:gd name="T9" fmla="*/ 819 h 823"/>
              <a:gd name="T10" fmla="*/ 2 w 983"/>
              <a:gd name="T11" fmla="*/ 790 h 823"/>
              <a:gd name="T12" fmla="*/ 10 w 983"/>
              <a:gd name="T13" fmla="*/ 763 h 823"/>
              <a:gd name="T14" fmla="*/ 66 w 983"/>
              <a:gd name="T15" fmla="*/ 682 h 823"/>
              <a:gd name="T16" fmla="*/ 190 w 983"/>
              <a:gd name="T17" fmla="*/ 559 h 823"/>
              <a:gd name="T18" fmla="*/ 353 w 983"/>
              <a:gd name="T19" fmla="*/ 415 h 823"/>
              <a:gd name="T20" fmla="*/ 359 w 983"/>
              <a:gd name="T21" fmla="*/ 410 h 823"/>
              <a:gd name="T22" fmla="*/ 324 w 983"/>
              <a:gd name="T23" fmla="*/ 365 h 823"/>
              <a:gd name="T24" fmla="*/ 197 w 983"/>
              <a:gd name="T25" fmla="*/ 169 h 823"/>
              <a:gd name="T26" fmla="*/ 166 w 983"/>
              <a:gd name="T27" fmla="*/ 91 h 823"/>
              <a:gd name="T28" fmla="*/ 165 w 983"/>
              <a:gd name="T29" fmla="*/ 31 h 823"/>
              <a:gd name="T30" fmla="*/ 209 w 983"/>
              <a:gd name="T31" fmla="*/ 1 h 823"/>
              <a:gd name="T32" fmla="*/ 271 w 983"/>
              <a:gd name="T33" fmla="*/ 22 h 823"/>
              <a:gd name="T34" fmla="*/ 352 w 983"/>
              <a:gd name="T35" fmla="*/ 88 h 823"/>
              <a:gd name="T36" fmla="*/ 516 w 983"/>
              <a:gd name="T37" fmla="*/ 272 h 823"/>
              <a:gd name="T38" fmla="*/ 520 w 983"/>
              <a:gd name="T39" fmla="*/ 276 h 823"/>
              <a:gd name="T40" fmla="*/ 550 w 983"/>
              <a:gd name="T41" fmla="*/ 253 h 823"/>
              <a:gd name="T42" fmla="*/ 793 w 983"/>
              <a:gd name="T43" fmla="*/ 72 h 823"/>
              <a:gd name="T44" fmla="*/ 905 w 983"/>
              <a:gd name="T45" fmla="*/ 11 h 823"/>
              <a:gd name="T46" fmla="*/ 957 w 983"/>
              <a:gd name="T47" fmla="*/ 1 h 823"/>
              <a:gd name="T48" fmla="*/ 980 w 983"/>
              <a:gd name="T49" fmla="*/ 30 h 823"/>
              <a:gd name="T50" fmla="*/ 972 w 983"/>
              <a:gd name="T51" fmla="*/ 57 h 823"/>
              <a:gd name="T52" fmla="*/ 919 w 983"/>
              <a:gd name="T53" fmla="*/ 135 h 823"/>
              <a:gd name="T54" fmla="*/ 762 w 983"/>
              <a:gd name="T55" fmla="*/ 290 h 823"/>
              <a:gd name="T56" fmla="*/ 629 w 983"/>
              <a:gd name="T57" fmla="*/ 405 h 823"/>
              <a:gd name="T58" fmla="*/ 623 w 983"/>
              <a:gd name="T59" fmla="*/ 410 h 823"/>
              <a:gd name="T60" fmla="*/ 661 w 983"/>
              <a:gd name="T61" fmla="*/ 460 h 823"/>
              <a:gd name="T62" fmla="*/ 788 w 983"/>
              <a:gd name="T63" fmla="*/ 655 h 823"/>
              <a:gd name="T64" fmla="*/ 820 w 983"/>
              <a:gd name="T65" fmla="*/ 749 h 823"/>
              <a:gd name="T66" fmla="*/ 819 w 983"/>
              <a:gd name="T67" fmla="*/ 780 h 823"/>
              <a:gd name="T68" fmla="*/ 764 w 983"/>
              <a:gd name="T69" fmla="*/ 818 h 823"/>
              <a:gd name="T70" fmla="*/ 701 w 983"/>
              <a:gd name="T71" fmla="*/ 791 h 823"/>
              <a:gd name="T72" fmla="*/ 630 w 983"/>
              <a:gd name="T73" fmla="*/ 731 h 823"/>
              <a:gd name="T74" fmla="*/ 466 w 983"/>
              <a:gd name="T75" fmla="*/ 548 h 823"/>
              <a:gd name="T76" fmla="*/ 463 w 983"/>
              <a:gd name="T77" fmla="*/ 54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3" h="823">
                <a:moveTo>
                  <a:pt x="463" y="544"/>
                </a:moveTo>
                <a:cubicBezTo>
                  <a:pt x="442" y="561"/>
                  <a:pt x="421" y="577"/>
                  <a:pt x="401" y="593"/>
                </a:cubicBezTo>
                <a:cubicBezTo>
                  <a:pt x="326" y="651"/>
                  <a:pt x="250" y="707"/>
                  <a:pt x="171" y="759"/>
                </a:cubicBezTo>
                <a:cubicBezTo>
                  <a:pt x="141" y="779"/>
                  <a:pt x="110" y="797"/>
                  <a:pt x="75" y="810"/>
                </a:cubicBezTo>
                <a:cubicBezTo>
                  <a:pt x="59" y="815"/>
                  <a:pt x="43" y="820"/>
                  <a:pt x="26" y="819"/>
                </a:cubicBezTo>
                <a:cubicBezTo>
                  <a:pt x="9" y="817"/>
                  <a:pt x="0" y="807"/>
                  <a:pt x="2" y="790"/>
                </a:cubicBezTo>
                <a:cubicBezTo>
                  <a:pt x="4" y="781"/>
                  <a:pt x="7" y="772"/>
                  <a:pt x="10" y="763"/>
                </a:cubicBezTo>
                <a:cubicBezTo>
                  <a:pt x="24" y="733"/>
                  <a:pt x="45" y="707"/>
                  <a:pt x="66" y="682"/>
                </a:cubicBezTo>
                <a:cubicBezTo>
                  <a:pt x="105" y="638"/>
                  <a:pt x="147" y="598"/>
                  <a:pt x="190" y="559"/>
                </a:cubicBezTo>
                <a:cubicBezTo>
                  <a:pt x="244" y="510"/>
                  <a:pt x="299" y="463"/>
                  <a:pt x="353" y="415"/>
                </a:cubicBezTo>
                <a:cubicBezTo>
                  <a:pt x="355" y="414"/>
                  <a:pt x="357" y="412"/>
                  <a:pt x="359" y="410"/>
                </a:cubicBezTo>
                <a:cubicBezTo>
                  <a:pt x="347" y="395"/>
                  <a:pt x="335" y="380"/>
                  <a:pt x="324" y="365"/>
                </a:cubicBezTo>
                <a:cubicBezTo>
                  <a:pt x="278" y="302"/>
                  <a:pt x="234" y="237"/>
                  <a:pt x="197" y="169"/>
                </a:cubicBezTo>
                <a:cubicBezTo>
                  <a:pt x="183" y="144"/>
                  <a:pt x="173" y="119"/>
                  <a:pt x="166" y="91"/>
                </a:cubicBezTo>
                <a:cubicBezTo>
                  <a:pt x="162" y="72"/>
                  <a:pt x="159" y="51"/>
                  <a:pt x="165" y="31"/>
                </a:cubicBezTo>
                <a:cubicBezTo>
                  <a:pt x="171" y="11"/>
                  <a:pt x="188" y="0"/>
                  <a:pt x="209" y="1"/>
                </a:cubicBezTo>
                <a:cubicBezTo>
                  <a:pt x="232" y="2"/>
                  <a:pt x="252" y="11"/>
                  <a:pt x="271" y="22"/>
                </a:cubicBezTo>
                <a:cubicBezTo>
                  <a:pt x="301" y="41"/>
                  <a:pt x="327" y="63"/>
                  <a:pt x="352" y="88"/>
                </a:cubicBezTo>
                <a:cubicBezTo>
                  <a:pt x="410" y="147"/>
                  <a:pt x="463" y="209"/>
                  <a:pt x="516" y="272"/>
                </a:cubicBezTo>
                <a:cubicBezTo>
                  <a:pt x="517" y="273"/>
                  <a:pt x="518" y="274"/>
                  <a:pt x="520" y="276"/>
                </a:cubicBezTo>
                <a:cubicBezTo>
                  <a:pt x="530" y="268"/>
                  <a:pt x="540" y="260"/>
                  <a:pt x="550" y="253"/>
                </a:cubicBezTo>
                <a:cubicBezTo>
                  <a:pt x="630" y="191"/>
                  <a:pt x="710" y="129"/>
                  <a:pt x="793" y="72"/>
                </a:cubicBezTo>
                <a:cubicBezTo>
                  <a:pt x="829" y="48"/>
                  <a:pt x="865" y="26"/>
                  <a:pt x="905" y="11"/>
                </a:cubicBezTo>
                <a:cubicBezTo>
                  <a:pt x="922" y="5"/>
                  <a:pt x="939" y="0"/>
                  <a:pt x="957" y="1"/>
                </a:cubicBezTo>
                <a:cubicBezTo>
                  <a:pt x="974" y="3"/>
                  <a:pt x="983" y="13"/>
                  <a:pt x="980" y="30"/>
                </a:cubicBezTo>
                <a:cubicBezTo>
                  <a:pt x="979" y="39"/>
                  <a:pt x="976" y="49"/>
                  <a:pt x="972" y="57"/>
                </a:cubicBezTo>
                <a:cubicBezTo>
                  <a:pt x="959" y="86"/>
                  <a:pt x="939" y="111"/>
                  <a:pt x="919" y="135"/>
                </a:cubicBezTo>
                <a:cubicBezTo>
                  <a:pt x="870" y="191"/>
                  <a:pt x="816" y="241"/>
                  <a:pt x="762" y="290"/>
                </a:cubicBezTo>
                <a:cubicBezTo>
                  <a:pt x="718" y="329"/>
                  <a:pt x="674" y="367"/>
                  <a:pt x="629" y="405"/>
                </a:cubicBezTo>
                <a:cubicBezTo>
                  <a:pt x="628" y="406"/>
                  <a:pt x="626" y="408"/>
                  <a:pt x="623" y="410"/>
                </a:cubicBezTo>
                <a:cubicBezTo>
                  <a:pt x="636" y="427"/>
                  <a:pt x="649" y="443"/>
                  <a:pt x="661" y="460"/>
                </a:cubicBezTo>
                <a:cubicBezTo>
                  <a:pt x="707" y="523"/>
                  <a:pt x="751" y="587"/>
                  <a:pt x="788" y="655"/>
                </a:cubicBezTo>
                <a:cubicBezTo>
                  <a:pt x="804" y="685"/>
                  <a:pt x="816" y="716"/>
                  <a:pt x="820" y="749"/>
                </a:cubicBezTo>
                <a:cubicBezTo>
                  <a:pt x="821" y="759"/>
                  <a:pt x="821" y="770"/>
                  <a:pt x="819" y="780"/>
                </a:cubicBezTo>
                <a:cubicBezTo>
                  <a:pt x="814" y="810"/>
                  <a:pt x="794" y="823"/>
                  <a:pt x="764" y="818"/>
                </a:cubicBezTo>
                <a:cubicBezTo>
                  <a:pt x="741" y="814"/>
                  <a:pt x="720" y="804"/>
                  <a:pt x="701" y="791"/>
                </a:cubicBezTo>
                <a:cubicBezTo>
                  <a:pt x="675" y="773"/>
                  <a:pt x="652" y="753"/>
                  <a:pt x="630" y="731"/>
                </a:cubicBezTo>
                <a:cubicBezTo>
                  <a:pt x="572" y="673"/>
                  <a:pt x="518" y="612"/>
                  <a:pt x="466" y="548"/>
                </a:cubicBezTo>
                <a:cubicBezTo>
                  <a:pt x="465" y="547"/>
                  <a:pt x="464" y="546"/>
                  <a:pt x="463" y="54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TextBox 15">
            <a:extLst>
              <a:ext uri="{FF2B5EF4-FFF2-40B4-BE49-F238E27FC236}">
                <a16:creationId xmlns:a16="http://schemas.microsoft.com/office/drawing/2014/main" id="{65C1E6CE-C707-D46C-E133-11EACCEB1C22}"/>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t>APA, American Psychiatric Association; TD, tardive dyskinesia; VMAT2, vesicular monoamine transporter 2.</a:t>
            </a:r>
          </a:p>
          <a:p>
            <a:pPr>
              <a:spcAft>
                <a:spcPts val="300"/>
              </a:spcAft>
            </a:pPr>
            <a:r>
              <a:rPr lang="en-US" sz="800" b="1" dirty="0">
                <a:solidFill>
                  <a:schemeClr val="accent1"/>
                </a:solidFill>
              </a:rPr>
              <a:t>1. </a:t>
            </a:r>
            <a:r>
              <a:rPr lang="en-US" sz="800" dirty="0"/>
              <a:t>Ward KM, Citrome L. </a:t>
            </a:r>
            <a:r>
              <a:rPr lang="en-US" sz="800" i="1" dirty="0"/>
              <a:t>Neurol Ther</a:t>
            </a:r>
            <a:r>
              <a:rPr lang="en-US" sz="800" dirty="0"/>
              <a:t>. 2018;7(2):233-248. </a:t>
            </a:r>
            <a:r>
              <a:rPr lang="en-US" sz="800" b="1" dirty="0">
                <a:solidFill>
                  <a:schemeClr val="accent1"/>
                </a:solidFill>
              </a:rPr>
              <a:t>2.</a:t>
            </a:r>
            <a:r>
              <a:rPr lang="en-US" sz="800" dirty="0"/>
              <a:t> APA. </a:t>
            </a:r>
            <a:r>
              <a:rPr lang="en-US" sz="800" i="1" dirty="0"/>
              <a:t>The American Psychiatric Association Practice Guideline for the Treatment of Patients With Schizophrenia</a:t>
            </a:r>
            <a:r>
              <a:rPr lang="en-US" sz="800" dirty="0"/>
              <a:t>. APA; 2020. </a:t>
            </a:r>
            <a:br>
              <a:rPr lang="en-US" sz="800" dirty="0"/>
            </a:br>
            <a:r>
              <a:rPr lang="en-US" sz="800" b="1" dirty="0">
                <a:solidFill>
                  <a:schemeClr val="accent1"/>
                </a:solidFill>
              </a:rPr>
              <a:t>3. </a:t>
            </a:r>
            <a:r>
              <a:rPr lang="en-US" sz="800" dirty="0"/>
              <a:t>Benztropine mesylate [package insert]. Lake Forest, IL: Akorn; 2017.</a:t>
            </a:r>
          </a:p>
        </p:txBody>
      </p:sp>
    </p:spTree>
    <p:extLst>
      <p:ext uri="{BB962C8B-B14F-4D97-AF65-F5344CB8AC3E}">
        <p14:creationId xmlns:p14="http://schemas.microsoft.com/office/powerpoint/2010/main" val="259613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Timing of Onset of TD vs Drug-Induced Parkinsonism</a:t>
            </a:r>
          </a:p>
        </p:txBody>
      </p:sp>
      <p:sp>
        <p:nvSpPr>
          <p:cNvPr id="3" name="Slide Number Placeholder 2"/>
          <p:cNvSpPr>
            <a:spLocks noGrp="1"/>
          </p:cNvSpPr>
          <p:nvPr>
            <p:ph type="sldNum" sz="quarter" idx="4"/>
          </p:nvPr>
        </p:nvSpPr>
        <p:spPr/>
        <p:txBody>
          <a:bodyPr/>
          <a:lstStyle/>
          <a:p>
            <a:fld id="{3323662C-7264-4338-81B2-64A2341EF0F5}" type="slidenum">
              <a:rPr lang="en-US" smtClean="0"/>
              <a:pPr/>
              <a:t>3</a:t>
            </a:fld>
            <a:endParaRPr lang="en-US" dirty="0"/>
          </a:p>
        </p:txBody>
      </p:sp>
      <p:sp>
        <p:nvSpPr>
          <p:cNvPr id="10" name="Text Placeholder 9">
            <a:extLst>
              <a:ext uri="{FF2B5EF4-FFF2-40B4-BE49-F238E27FC236}">
                <a16:creationId xmlns:a16="http://schemas.microsoft.com/office/drawing/2014/main" id="{44D406FC-7FF2-DBED-00CB-AD4DBA7F347B}"/>
              </a:ext>
            </a:extLst>
          </p:cNvPr>
          <p:cNvSpPr>
            <a:spLocks noGrp="1"/>
          </p:cNvSpPr>
          <p:nvPr>
            <p:ph type="body" sz="quarter" idx="10"/>
          </p:nvPr>
        </p:nvSpPr>
        <p:spPr/>
        <p:txBody>
          <a:bodyPr/>
          <a:lstStyle/>
          <a:p>
            <a:r>
              <a:rPr lang="en-US" sz="1600" b="0" cap="all" dirty="0">
                <a:solidFill>
                  <a:srgbClr val="2B5F51"/>
                </a:solidFill>
              </a:rPr>
              <a:t>Key Differences Between Tardive Dyskinesia and Drug-Induced Parkinsonism</a:t>
            </a:r>
            <a:endParaRPr lang="en-US" dirty="0">
              <a:solidFill>
                <a:srgbClr val="2B5F51"/>
              </a:solidFill>
            </a:endParaRPr>
          </a:p>
        </p:txBody>
      </p:sp>
      <p:sp>
        <p:nvSpPr>
          <p:cNvPr id="294" name="Freeform 12">
            <a:extLst>
              <a:ext uri="{FF2B5EF4-FFF2-40B4-BE49-F238E27FC236}">
                <a16:creationId xmlns:a16="http://schemas.microsoft.com/office/drawing/2014/main" id="{4BF8D414-D203-C483-B488-96D6B4A515DF}"/>
              </a:ext>
            </a:extLst>
          </p:cNvPr>
          <p:cNvSpPr/>
          <p:nvPr/>
        </p:nvSpPr>
        <p:spPr>
          <a:xfrm>
            <a:off x="2729855" y="3240719"/>
            <a:ext cx="713416" cy="247118"/>
          </a:xfrm>
          <a:custGeom>
            <a:avLst/>
            <a:gdLst>
              <a:gd name="connsiteX0" fmla="*/ 0 w 1639133"/>
              <a:gd name="connsiteY0" fmla="*/ 0 h 852290"/>
              <a:gd name="connsiteX1" fmla="*/ 1639133 w 1639133"/>
              <a:gd name="connsiteY1" fmla="*/ 0 h 852290"/>
              <a:gd name="connsiteX2" fmla="*/ 1639133 w 1639133"/>
              <a:gd name="connsiteY2" fmla="*/ 852290 h 852290"/>
              <a:gd name="connsiteX3" fmla="*/ 0 w 1639133"/>
              <a:gd name="connsiteY3" fmla="*/ 852290 h 852290"/>
              <a:gd name="connsiteX4" fmla="*/ 0 w 1639133"/>
              <a:gd name="connsiteY4" fmla="*/ 0 h 85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133" h="852290">
                <a:moveTo>
                  <a:pt x="0" y="0"/>
                </a:moveTo>
                <a:lnTo>
                  <a:pt x="1639133" y="0"/>
                </a:lnTo>
                <a:lnTo>
                  <a:pt x="1639133" y="852290"/>
                </a:lnTo>
                <a:lnTo>
                  <a:pt x="0" y="852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ctr" anchorCtr="0">
            <a:noAutofit/>
          </a:bodyPr>
          <a:lstStyle/>
          <a:p>
            <a:pPr lvl="0" algn="ctr" defTabSz="800100">
              <a:lnSpc>
                <a:spcPct val="90000"/>
              </a:lnSpc>
              <a:spcBef>
                <a:spcPct val="0"/>
              </a:spcBef>
              <a:spcAft>
                <a:spcPct val="35000"/>
              </a:spcAft>
            </a:pPr>
            <a:r>
              <a:rPr lang="en-US" sz="1400" b="1" cap="all" dirty="0">
                <a:solidFill>
                  <a:schemeClr val="tx1"/>
                </a:solidFill>
              </a:rPr>
              <a:t>Hours</a:t>
            </a:r>
          </a:p>
        </p:txBody>
      </p:sp>
      <p:sp>
        <p:nvSpPr>
          <p:cNvPr id="295" name="Freeform 13">
            <a:extLst>
              <a:ext uri="{FF2B5EF4-FFF2-40B4-BE49-F238E27FC236}">
                <a16:creationId xmlns:a16="http://schemas.microsoft.com/office/drawing/2014/main" id="{9765919F-B4FB-18E5-A97B-3D9B3D8D98AD}"/>
              </a:ext>
            </a:extLst>
          </p:cNvPr>
          <p:cNvSpPr/>
          <p:nvPr/>
        </p:nvSpPr>
        <p:spPr>
          <a:xfrm>
            <a:off x="3041872" y="4065369"/>
            <a:ext cx="713416" cy="247118"/>
          </a:xfrm>
          <a:custGeom>
            <a:avLst/>
            <a:gdLst>
              <a:gd name="connsiteX0" fmla="*/ 0 w 1639133"/>
              <a:gd name="connsiteY0" fmla="*/ 0 h 852290"/>
              <a:gd name="connsiteX1" fmla="*/ 1639133 w 1639133"/>
              <a:gd name="connsiteY1" fmla="*/ 0 h 852290"/>
              <a:gd name="connsiteX2" fmla="*/ 1639133 w 1639133"/>
              <a:gd name="connsiteY2" fmla="*/ 852290 h 852290"/>
              <a:gd name="connsiteX3" fmla="*/ 0 w 1639133"/>
              <a:gd name="connsiteY3" fmla="*/ 852290 h 852290"/>
              <a:gd name="connsiteX4" fmla="*/ 0 w 1639133"/>
              <a:gd name="connsiteY4" fmla="*/ 0 h 85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133" h="852290">
                <a:moveTo>
                  <a:pt x="0" y="0"/>
                </a:moveTo>
                <a:lnTo>
                  <a:pt x="1639133" y="0"/>
                </a:lnTo>
                <a:lnTo>
                  <a:pt x="1639133" y="852290"/>
                </a:lnTo>
                <a:lnTo>
                  <a:pt x="0" y="852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ctr" anchorCtr="0">
            <a:noAutofit/>
          </a:bodyPr>
          <a:lstStyle/>
          <a:p>
            <a:pPr algn="ctr" defTabSz="800100">
              <a:lnSpc>
                <a:spcPct val="90000"/>
              </a:lnSpc>
              <a:spcBef>
                <a:spcPct val="0"/>
              </a:spcBef>
              <a:spcAft>
                <a:spcPct val="35000"/>
              </a:spcAft>
            </a:pPr>
            <a:r>
              <a:rPr lang="en-US" sz="1400" b="1" cap="all" dirty="0">
                <a:solidFill>
                  <a:schemeClr val="tx1"/>
                </a:solidFill>
              </a:rPr>
              <a:t>Days</a:t>
            </a:r>
          </a:p>
        </p:txBody>
      </p:sp>
      <p:sp>
        <p:nvSpPr>
          <p:cNvPr id="296" name="Freeform 14">
            <a:extLst>
              <a:ext uri="{FF2B5EF4-FFF2-40B4-BE49-F238E27FC236}">
                <a16:creationId xmlns:a16="http://schemas.microsoft.com/office/drawing/2014/main" id="{3CF49669-3086-4C59-3F12-C6D84903453D}"/>
              </a:ext>
            </a:extLst>
          </p:cNvPr>
          <p:cNvSpPr/>
          <p:nvPr/>
        </p:nvSpPr>
        <p:spPr>
          <a:xfrm>
            <a:off x="3959294" y="3240719"/>
            <a:ext cx="713416" cy="247118"/>
          </a:xfrm>
          <a:custGeom>
            <a:avLst/>
            <a:gdLst>
              <a:gd name="connsiteX0" fmla="*/ 0 w 1639133"/>
              <a:gd name="connsiteY0" fmla="*/ 0 h 852290"/>
              <a:gd name="connsiteX1" fmla="*/ 1639133 w 1639133"/>
              <a:gd name="connsiteY1" fmla="*/ 0 h 852290"/>
              <a:gd name="connsiteX2" fmla="*/ 1639133 w 1639133"/>
              <a:gd name="connsiteY2" fmla="*/ 852290 h 852290"/>
              <a:gd name="connsiteX3" fmla="*/ 0 w 1639133"/>
              <a:gd name="connsiteY3" fmla="*/ 852290 h 852290"/>
              <a:gd name="connsiteX4" fmla="*/ 0 w 1639133"/>
              <a:gd name="connsiteY4" fmla="*/ 0 h 85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133" h="852290">
                <a:moveTo>
                  <a:pt x="0" y="0"/>
                </a:moveTo>
                <a:lnTo>
                  <a:pt x="1639133" y="0"/>
                </a:lnTo>
                <a:lnTo>
                  <a:pt x="1639133" y="852290"/>
                </a:lnTo>
                <a:lnTo>
                  <a:pt x="0" y="852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ctr" anchorCtr="0">
            <a:noAutofit/>
          </a:bodyPr>
          <a:lstStyle/>
          <a:p>
            <a:pPr algn="ctr" defTabSz="800100">
              <a:lnSpc>
                <a:spcPct val="90000"/>
              </a:lnSpc>
              <a:spcBef>
                <a:spcPct val="0"/>
              </a:spcBef>
              <a:spcAft>
                <a:spcPct val="35000"/>
              </a:spcAft>
            </a:pPr>
            <a:r>
              <a:rPr lang="en-US" sz="1400" b="1" cap="all" dirty="0">
                <a:solidFill>
                  <a:schemeClr val="tx1"/>
                </a:solidFill>
              </a:rPr>
              <a:t>Weeks</a:t>
            </a:r>
          </a:p>
        </p:txBody>
      </p:sp>
      <p:sp>
        <p:nvSpPr>
          <p:cNvPr id="297" name="Freeform 15">
            <a:extLst>
              <a:ext uri="{FF2B5EF4-FFF2-40B4-BE49-F238E27FC236}">
                <a16:creationId xmlns:a16="http://schemas.microsoft.com/office/drawing/2014/main" id="{DAA71EA8-26AD-BA21-FFB6-E04DE9FF20D8}"/>
              </a:ext>
            </a:extLst>
          </p:cNvPr>
          <p:cNvSpPr/>
          <p:nvPr/>
        </p:nvSpPr>
        <p:spPr>
          <a:xfrm>
            <a:off x="5765351" y="4065369"/>
            <a:ext cx="713416" cy="247118"/>
          </a:xfrm>
          <a:custGeom>
            <a:avLst/>
            <a:gdLst>
              <a:gd name="connsiteX0" fmla="*/ 0 w 1639133"/>
              <a:gd name="connsiteY0" fmla="*/ 0 h 852290"/>
              <a:gd name="connsiteX1" fmla="*/ 1639133 w 1639133"/>
              <a:gd name="connsiteY1" fmla="*/ 0 h 852290"/>
              <a:gd name="connsiteX2" fmla="*/ 1639133 w 1639133"/>
              <a:gd name="connsiteY2" fmla="*/ 852290 h 852290"/>
              <a:gd name="connsiteX3" fmla="*/ 0 w 1639133"/>
              <a:gd name="connsiteY3" fmla="*/ 852290 h 852290"/>
              <a:gd name="connsiteX4" fmla="*/ 0 w 1639133"/>
              <a:gd name="connsiteY4" fmla="*/ 0 h 85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133" h="852290">
                <a:moveTo>
                  <a:pt x="0" y="0"/>
                </a:moveTo>
                <a:lnTo>
                  <a:pt x="1639133" y="0"/>
                </a:lnTo>
                <a:lnTo>
                  <a:pt x="1639133" y="852290"/>
                </a:lnTo>
                <a:lnTo>
                  <a:pt x="0" y="852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ctr" anchorCtr="0">
            <a:noAutofit/>
          </a:bodyPr>
          <a:lstStyle/>
          <a:p>
            <a:pPr lvl="0" algn="ctr" defTabSz="800100">
              <a:lnSpc>
                <a:spcPct val="90000"/>
              </a:lnSpc>
              <a:spcBef>
                <a:spcPct val="0"/>
              </a:spcBef>
              <a:spcAft>
                <a:spcPct val="35000"/>
              </a:spcAft>
            </a:pPr>
            <a:r>
              <a:rPr lang="en-US" sz="1400" b="1" cap="all" dirty="0">
                <a:solidFill>
                  <a:schemeClr val="tx1"/>
                </a:solidFill>
              </a:rPr>
              <a:t>Months</a:t>
            </a:r>
          </a:p>
        </p:txBody>
      </p:sp>
      <p:sp>
        <p:nvSpPr>
          <p:cNvPr id="298" name="Freeform 16">
            <a:extLst>
              <a:ext uri="{FF2B5EF4-FFF2-40B4-BE49-F238E27FC236}">
                <a16:creationId xmlns:a16="http://schemas.microsoft.com/office/drawing/2014/main" id="{33A84807-7684-AE35-B705-912F57F33D66}"/>
              </a:ext>
            </a:extLst>
          </p:cNvPr>
          <p:cNvSpPr/>
          <p:nvPr/>
        </p:nvSpPr>
        <p:spPr>
          <a:xfrm>
            <a:off x="9131829" y="3240719"/>
            <a:ext cx="713416" cy="247118"/>
          </a:xfrm>
          <a:custGeom>
            <a:avLst/>
            <a:gdLst>
              <a:gd name="connsiteX0" fmla="*/ 0 w 1639133"/>
              <a:gd name="connsiteY0" fmla="*/ 0 h 852290"/>
              <a:gd name="connsiteX1" fmla="*/ 1639133 w 1639133"/>
              <a:gd name="connsiteY1" fmla="*/ 0 h 852290"/>
              <a:gd name="connsiteX2" fmla="*/ 1639133 w 1639133"/>
              <a:gd name="connsiteY2" fmla="*/ 852290 h 852290"/>
              <a:gd name="connsiteX3" fmla="*/ 0 w 1639133"/>
              <a:gd name="connsiteY3" fmla="*/ 852290 h 852290"/>
              <a:gd name="connsiteX4" fmla="*/ 0 w 1639133"/>
              <a:gd name="connsiteY4" fmla="*/ 0 h 85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133" h="852290">
                <a:moveTo>
                  <a:pt x="0" y="0"/>
                </a:moveTo>
                <a:lnTo>
                  <a:pt x="1639133" y="0"/>
                </a:lnTo>
                <a:lnTo>
                  <a:pt x="1639133" y="852290"/>
                </a:lnTo>
                <a:lnTo>
                  <a:pt x="0" y="852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none" lIns="0" tIns="0" rIns="0" bIns="0" numCol="1" spcCol="1270" anchor="ctr" anchorCtr="0">
            <a:noAutofit/>
          </a:bodyPr>
          <a:lstStyle/>
          <a:p>
            <a:pPr lvl="0" algn="ctr" defTabSz="800100">
              <a:lnSpc>
                <a:spcPct val="90000"/>
              </a:lnSpc>
              <a:spcBef>
                <a:spcPct val="0"/>
              </a:spcBef>
              <a:spcAft>
                <a:spcPct val="35000"/>
              </a:spcAft>
            </a:pPr>
            <a:r>
              <a:rPr lang="en-US" sz="1400" b="1" cap="all" dirty="0">
                <a:solidFill>
                  <a:schemeClr val="tx1"/>
                </a:solidFill>
              </a:rPr>
              <a:t>Years</a:t>
            </a:r>
          </a:p>
        </p:txBody>
      </p:sp>
      <p:sp>
        <p:nvSpPr>
          <p:cNvPr id="299" name="Left Brace 298">
            <a:extLst>
              <a:ext uri="{FF2B5EF4-FFF2-40B4-BE49-F238E27FC236}">
                <a16:creationId xmlns:a16="http://schemas.microsoft.com/office/drawing/2014/main" id="{3A949486-883A-451F-BB33-5813FE352974}"/>
              </a:ext>
            </a:extLst>
          </p:cNvPr>
          <p:cNvSpPr/>
          <p:nvPr/>
        </p:nvSpPr>
        <p:spPr>
          <a:xfrm rot="16200000">
            <a:off x="4430749" y="3261592"/>
            <a:ext cx="647319" cy="2721049"/>
          </a:xfrm>
          <a:prstGeom prst="leftBrace">
            <a:avLst>
              <a:gd name="adj1" fmla="val 0"/>
              <a:gd name="adj2" fmla="val 50000"/>
            </a:avLst>
          </a:prstGeom>
          <a:ln w="28575">
            <a:solidFill>
              <a:srgbClr val="6B6B6B"/>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0" name="TextBox 299">
            <a:extLst>
              <a:ext uri="{FF2B5EF4-FFF2-40B4-BE49-F238E27FC236}">
                <a16:creationId xmlns:a16="http://schemas.microsoft.com/office/drawing/2014/main" id="{468B0B81-9036-30D0-5617-1D8F4DF285A8}"/>
              </a:ext>
            </a:extLst>
          </p:cNvPr>
          <p:cNvSpPr txBox="1"/>
          <p:nvPr/>
        </p:nvSpPr>
        <p:spPr>
          <a:xfrm>
            <a:off x="1879889" y="5002675"/>
            <a:ext cx="5779344" cy="800219"/>
          </a:xfrm>
          <a:prstGeom prst="rect">
            <a:avLst/>
          </a:prstGeom>
          <a:noFill/>
        </p:spPr>
        <p:txBody>
          <a:bodyPr wrap="square" lIns="0" tIns="0" rIns="0" bIns="0" rtlCol="0" anchor="ctr" anchorCtr="0">
            <a:spAutoFit/>
          </a:bodyPr>
          <a:lstStyle/>
          <a:p>
            <a:pPr lvl="0" algn="ctr"/>
            <a:r>
              <a:rPr lang="en-US" sz="2000" b="1" dirty="0">
                <a:solidFill>
                  <a:schemeClr val="accent3"/>
                </a:solidFill>
              </a:rPr>
              <a:t>Drug-Induced Parkinsonism</a:t>
            </a:r>
            <a:br>
              <a:rPr lang="en-US" sz="2800" b="1" baseline="30000" dirty="0">
                <a:solidFill>
                  <a:prstClr val="black"/>
                </a:solidFill>
              </a:rPr>
            </a:br>
            <a:r>
              <a:rPr lang="en-US" sz="1600" dirty="0">
                <a:solidFill>
                  <a:prstClr val="black"/>
                </a:solidFill>
              </a:rPr>
              <a:t>usually appears days to months after starting an antipsychotic, but in rare cases the delay may be several months or longer</a:t>
            </a:r>
            <a:r>
              <a:rPr lang="en-US" sz="1600" baseline="30000" dirty="0">
                <a:solidFill>
                  <a:prstClr val="black"/>
                </a:solidFill>
              </a:rPr>
              <a:t>2,4,5</a:t>
            </a:r>
          </a:p>
        </p:txBody>
      </p:sp>
      <p:sp>
        <p:nvSpPr>
          <p:cNvPr id="301" name="Notched Right Arrow 22">
            <a:extLst>
              <a:ext uri="{FF2B5EF4-FFF2-40B4-BE49-F238E27FC236}">
                <a16:creationId xmlns:a16="http://schemas.microsoft.com/office/drawing/2014/main" id="{6D86862E-5EB7-8877-87AF-2551B606C924}"/>
              </a:ext>
            </a:extLst>
          </p:cNvPr>
          <p:cNvSpPr/>
          <p:nvPr/>
        </p:nvSpPr>
        <p:spPr>
          <a:xfrm>
            <a:off x="2320938" y="3380323"/>
            <a:ext cx="9231300" cy="792570"/>
          </a:xfrm>
          <a:prstGeom prst="notchedRightArrow">
            <a:avLst>
              <a:gd name="adj1" fmla="val 74587"/>
              <a:gd name="adj2" fmla="val 33236"/>
            </a:avLst>
          </a:prstGeom>
          <a:solidFill>
            <a:schemeClr val="bg1">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04" name="TextBox 303">
            <a:extLst>
              <a:ext uri="{FF2B5EF4-FFF2-40B4-BE49-F238E27FC236}">
                <a16:creationId xmlns:a16="http://schemas.microsoft.com/office/drawing/2014/main" id="{FF466C0E-38CB-CB78-8C23-8B89D01837D4}"/>
              </a:ext>
            </a:extLst>
          </p:cNvPr>
          <p:cNvSpPr txBox="1"/>
          <p:nvPr/>
        </p:nvSpPr>
        <p:spPr>
          <a:xfrm>
            <a:off x="1120477" y="2500449"/>
            <a:ext cx="1286755" cy="486558"/>
          </a:xfrm>
          <a:prstGeom prst="rect">
            <a:avLst/>
          </a:prstGeom>
          <a:noFill/>
        </p:spPr>
        <p:txBody>
          <a:bodyPr wrap="none" rtlCol="0">
            <a:spAutoFit/>
          </a:bodyPr>
          <a:lstStyle/>
          <a:p>
            <a:pPr algn="ctr"/>
            <a:r>
              <a:rPr lang="en-US" sz="1400" b="1" cap="all" dirty="0"/>
              <a:t>Initiation of </a:t>
            </a:r>
          </a:p>
          <a:p>
            <a:pPr algn="ctr"/>
            <a:r>
              <a:rPr lang="en-US" sz="1400" b="1" cap="all" dirty="0"/>
              <a:t>antipsychotic</a:t>
            </a:r>
          </a:p>
        </p:txBody>
      </p:sp>
      <p:grpSp>
        <p:nvGrpSpPr>
          <p:cNvPr id="305" name="Group 304">
            <a:extLst>
              <a:ext uri="{FF2B5EF4-FFF2-40B4-BE49-F238E27FC236}">
                <a16:creationId xmlns:a16="http://schemas.microsoft.com/office/drawing/2014/main" id="{91FED460-8B24-ABCD-8615-7D4002AC2BE8}"/>
              </a:ext>
            </a:extLst>
          </p:cNvPr>
          <p:cNvGrpSpPr/>
          <p:nvPr/>
        </p:nvGrpSpPr>
        <p:grpSpPr>
          <a:xfrm>
            <a:off x="2944379" y="3552881"/>
            <a:ext cx="284369" cy="365912"/>
            <a:chOff x="2702016" y="2888383"/>
            <a:chExt cx="305796" cy="393483"/>
          </a:xfrm>
          <a:solidFill>
            <a:schemeClr val="accent4"/>
          </a:solidFill>
          <a:effectLst/>
        </p:grpSpPr>
        <p:sp>
          <p:nvSpPr>
            <p:cNvPr id="320" name="Isosceles Triangle 319">
              <a:extLst>
                <a:ext uri="{FF2B5EF4-FFF2-40B4-BE49-F238E27FC236}">
                  <a16:creationId xmlns:a16="http://schemas.microsoft.com/office/drawing/2014/main" id="{E904CF3D-B79B-5F4B-5F24-0FF6DEA31C69}"/>
                </a:ext>
              </a:extLst>
            </p:cNvPr>
            <p:cNvSpPr/>
            <p:nvPr/>
          </p:nvSpPr>
          <p:spPr>
            <a:xfrm>
              <a:off x="2794000" y="2888383"/>
              <a:ext cx="124691" cy="1074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21" name="Oval 320">
              <a:extLst>
                <a:ext uri="{FF2B5EF4-FFF2-40B4-BE49-F238E27FC236}">
                  <a16:creationId xmlns:a16="http://schemas.microsoft.com/office/drawing/2014/main" id="{45ACECA9-16B8-A5C6-5CB4-A2DBB83AA335}"/>
                </a:ext>
              </a:extLst>
            </p:cNvPr>
            <p:cNvSpPr/>
            <p:nvPr/>
          </p:nvSpPr>
          <p:spPr>
            <a:xfrm>
              <a:off x="2702016" y="2976070"/>
              <a:ext cx="305796" cy="305796"/>
            </a:xfrm>
            <a:prstGeom prst="ellipse">
              <a:avLst/>
            </a:prstGeom>
            <a:grpFill/>
            <a:ln>
              <a:noFill/>
            </a:ln>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grpSp>
        <p:nvGrpSpPr>
          <p:cNvPr id="306" name="Group 305">
            <a:extLst>
              <a:ext uri="{FF2B5EF4-FFF2-40B4-BE49-F238E27FC236}">
                <a16:creationId xmlns:a16="http://schemas.microsoft.com/office/drawing/2014/main" id="{F705553E-4D8C-1EB3-1A13-3BF5545F4FBC}"/>
              </a:ext>
            </a:extLst>
          </p:cNvPr>
          <p:cNvGrpSpPr/>
          <p:nvPr/>
        </p:nvGrpSpPr>
        <p:grpSpPr>
          <a:xfrm>
            <a:off x="3274051" y="3634424"/>
            <a:ext cx="284369" cy="364311"/>
            <a:chOff x="3056529" y="2976070"/>
            <a:chExt cx="305796" cy="391762"/>
          </a:xfrm>
          <a:solidFill>
            <a:schemeClr val="accent4"/>
          </a:solidFill>
          <a:effectLst/>
        </p:grpSpPr>
        <p:sp>
          <p:nvSpPr>
            <p:cNvPr id="318" name="Isosceles Triangle 317">
              <a:extLst>
                <a:ext uri="{FF2B5EF4-FFF2-40B4-BE49-F238E27FC236}">
                  <a16:creationId xmlns:a16="http://schemas.microsoft.com/office/drawing/2014/main" id="{E0BD53E2-E342-C268-ED14-655405F61456}"/>
                </a:ext>
              </a:extLst>
            </p:cNvPr>
            <p:cNvSpPr/>
            <p:nvPr/>
          </p:nvSpPr>
          <p:spPr>
            <a:xfrm rot="10800000">
              <a:off x="3147082" y="3260340"/>
              <a:ext cx="124691" cy="1074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19" name="Oval 318">
              <a:extLst>
                <a:ext uri="{FF2B5EF4-FFF2-40B4-BE49-F238E27FC236}">
                  <a16:creationId xmlns:a16="http://schemas.microsoft.com/office/drawing/2014/main" id="{1568D128-5753-0A90-A673-AFA7C92443AA}"/>
                </a:ext>
              </a:extLst>
            </p:cNvPr>
            <p:cNvSpPr/>
            <p:nvPr/>
          </p:nvSpPr>
          <p:spPr>
            <a:xfrm>
              <a:off x="3056529" y="2976070"/>
              <a:ext cx="305796" cy="305796"/>
            </a:xfrm>
            <a:prstGeom prst="ellipse">
              <a:avLst/>
            </a:prstGeom>
            <a:grpFill/>
            <a:ln>
              <a:no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grpSp>
        <p:nvGrpSpPr>
          <p:cNvPr id="307" name="Group 306">
            <a:extLst>
              <a:ext uri="{FF2B5EF4-FFF2-40B4-BE49-F238E27FC236}">
                <a16:creationId xmlns:a16="http://schemas.microsoft.com/office/drawing/2014/main" id="{2CFFB07F-E333-4853-173D-3CC00DAA91EA}"/>
              </a:ext>
            </a:extLst>
          </p:cNvPr>
          <p:cNvGrpSpPr/>
          <p:nvPr/>
        </p:nvGrpSpPr>
        <p:grpSpPr>
          <a:xfrm>
            <a:off x="4173710" y="3552881"/>
            <a:ext cx="284369" cy="365912"/>
            <a:chOff x="4023977" y="2888383"/>
            <a:chExt cx="305796" cy="393483"/>
          </a:xfrm>
          <a:solidFill>
            <a:schemeClr val="accent4"/>
          </a:solidFill>
          <a:effectLst/>
        </p:grpSpPr>
        <p:sp>
          <p:nvSpPr>
            <p:cNvPr id="316" name="Oval 315">
              <a:extLst>
                <a:ext uri="{FF2B5EF4-FFF2-40B4-BE49-F238E27FC236}">
                  <a16:creationId xmlns:a16="http://schemas.microsoft.com/office/drawing/2014/main" id="{5380059A-E2CF-E6A2-A877-AC079765ADCC}"/>
                </a:ext>
              </a:extLst>
            </p:cNvPr>
            <p:cNvSpPr/>
            <p:nvPr/>
          </p:nvSpPr>
          <p:spPr>
            <a:xfrm>
              <a:off x="4023977" y="2976070"/>
              <a:ext cx="305796" cy="305796"/>
            </a:xfrm>
            <a:prstGeom prst="ellipse">
              <a:avLst/>
            </a:prstGeom>
            <a:grpFill/>
            <a:ln>
              <a:noFill/>
            </a:ln>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7" name="Isosceles Triangle 316">
              <a:extLst>
                <a:ext uri="{FF2B5EF4-FFF2-40B4-BE49-F238E27FC236}">
                  <a16:creationId xmlns:a16="http://schemas.microsoft.com/office/drawing/2014/main" id="{A683AE26-DE7B-DA8B-2415-4CCD8D97EB0F}"/>
                </a:ext>
              </a:extLst>
            </p:cNvPr>
            <p:cNvSpPr/>
            <p:nvPr/>
          </p:nvSpPr>
          <p:spPr>
            <a:xfrm>
              <a:off x="4114530" y="2888383"/>
              <a:ext cx="124691" cy="1074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grpSp>
        <p:nvGrpSpPr>
          <p:cNvPr id="308" name="Group 307">
            <a:extLst>
              <a:ext uri="{FF2B5EF4-FFF2-40B4-BE49-F238E27FC236}">
                <a16:creationId xmlns:a16="http://schemas.microsoft.com/office/drawing/2014/main" id="{B3E872C1-9CE2-2FDF-9518-D42866D140C6}"/>
              </a:ext>
            </a:extLst>
          </p:cNvPr>
          <p:cNvGrpSpPr/>
          <p:nvPr/>
        </p:nvGrpSpPr>
        <p:grpSpPr>
          <a:xfrm>
            <a:off x="5979779" y="3634424"/>
            <a:ext cx="284369" cy="364311"/>
            <a:chOff x="5966134" y="2976070"/>
            <a:chExt cx="305796" cy="391762"/>
          </a:xfrm>
          <a:solidFill>
            <a:schemeClr val="accent4"/>
          </a:solidFill>
          <a:effectLst/>
        </p:grpSpPr>
        <p:sp>
          <p:nvSpPr>
            <p:cNvPr id="314" name="Oval 313">
              <a:extLst>
                <a:ext uri="{FF2B5EF4-FFF2-40B4-BE49-F238E27FC236}">
                  <a16:creationId xmlns:a16="http://schemas.microsoft.com/office/drawing/2014/main" id="{F6B4BE39-A1D1-3887-4025-5BF0DCDED29B}"/>
                </a:ext>
              </a:extLst>
            </p:cNvPr>
            <p:cNvSpPr/>
            <p:nvPr/>
          </p:nvSpPr>
          <p:spPr>
            <a:xfrm>
              <a:off x="5966134" y="2976070"/>
              <a:ext cx="305796" cy="305796"/>
            </a:xfrm>
            <a:prstGeom prst="ellipse">
              <a:avLst/>
            </a:prstGeom>
            <a:grpFill/>
            <a:ln>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5" name="Isosceles Triangle 314">
              <a:extLst>
                <a:ext uri="{FF2B5EF4-FFF2-40B4-BE49-F238E27FC236}">
                  <a16:creationId xmlns:a16="http://schemas.microsoft.com/office/drawing/2014/main" id="{3000DC7A-A56F-6D9D-F2A0-9F20FE2AA8D2}"/>
                </a:ext>
              </a:extLst>
            </p:cNvPr>
            <p:cNvSpPr/>
            <p:nvPr/>
          </p:nvSpPr>
          <p:spPr>
            <a:xfrm rot="10800000">
              <a:off x="6056687" y="3260340"/>
              <a:ext cx="124691" cy="1074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grpSp>
        <p:nvGrpSpPr>
          <p:cNvPr id="309" name="Group 308">
            <a:extLst>
              <a:ext uri="{FF2B5EF4-FFF2-40B4-BE49-F238E27FC236}">
                <a16:creationId xmlns:a16="http://schemas.microsoft.com/office/drawing/2014/main" id="{3A2D6FD9-74B2-B63E-ACC8-B03C037C8D0D}"/>
              </a:ext>
            </a:extLst>
          </p:cNvPr>
          <p:cNvGrpSpPr/>
          <p:nvPr/>
        </p:nvGrpSpPr>
        <p:grpSpPr>
          <a:xfrm>
            <a:off x="9346352" y="3552881"/>
            <a:ext cx="284369" cy="365912"/>
            <a:chOff x="9586378" y="2888383"/>
            <a:chExt cx="305796" cy="393483"/>
          </a:xfrm>
          <a:solidFill>
            <a:schemeClr val="accent4"/>
          </a:solidFill>
          <a:effectLst/>
        </p:grpSpPr>
        <p:sp>
          <p:nvSpPr>
            <p:cNvPr id="312" name="Oval 311">
              <a:extLst>
                <a:ext uri="{FF2B5EF4-FFF2-40B4-BE49-F238E27FC236}">
                  <a16:creationId xmlns:a16="http://schemas.microsoft.com/office/drawing/2014/main" id="{949247AC-BE7B-678D-6650-F99BA68D8DF3}"/>
                </a:ext>
              </a:extLst>
            </p:cNvPr>
            <p:cNvSpPr/>
            <p:nvPr/>
          </p:nvSpPr>
          <p:spPr>
            <a:xfrm>
              <a:off x="9586378" y="2976070"/>
              <a:ext cx="305796" cy="305796"/>
            </a:xfrm>
            <a:prstGeom prst="ellipse">
              <a:avLst/>
            </a:prstGeom>
            <a:grpFill/>
            <a:ln>
              <a:noFill/>
            </a:ln>
            <a:effectLst/>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3" name="Isosceles Triangle 312">
              <a:extLst>
                <a:ext uri="{FF2B5EF4-FFF2-40B4-BE49-F238E27FC236}">
                  <a16:creationId xmlns:a16="http://schemas.microsoft.com/office/drawing/2014/main" id="{30506928-39EE-B582-AC55-8245E5120DD0}"/>
                </a:ext>
              </a:extLst>
            </p:cNvPr>
            <p:cNvSpPr/>
            <p:nvPr/>
          </p:nvSpPr>
          <p:spPr>
            <a:xfrm>
              <a:off x="9676931" y="2888383"/>
              <a:ext cx="124691" cy="10749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sp>
        <p:nvSpPr>
          <p:cNvPr id="310" name="Left Brace 309">
            <a:extLst>
              <a:ext uri="{FF2B5EF4-FFF2-40B4-BE49-F238E27FC236}">
                <a16:creationId xmlns:a16="http://schemas.microsoft.com/office/drawing/2014/main" id="{A5084EB5-2C7C-2CAA-8072-A272BD700455}"/>
              </a:ext>
            </a:extLst>
          </p:cNvPr>
          <p:cNvSpPr/>
          <p:nvPr/>
        </p:nvSpPr>
        <p:spPr>
          <a:xfrm rot="16200000" flipH="1">
            <a:off x="7497261" y="1227264"/>
            <a:ext cx="595230" cy="3378535"/>
          </a:xfrm>
          <a:prstGeom prst="leftBrace">
            <a:avLst>
              <a:gd name="adj1" fmla="val 0"/>
              <a:gd name="adj2" fmla="val 50001"/>
            </a:avLst>
          </a:prstGeom>
          <a:ln w="28575">
            <a:solidFill>
              <a:srgbClr val="6B6B6B"/>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1" name="TextBox 310">
            <a:extLst>
              <a:ext uri="{FF2B5EF4-FFF2-40B4-BE49-F238E27FC236}">
                <a16:creationId xmlns:a16="http://schemas.microsoft.com/office/drawing/2014/main" id="{A8CEB3B2-12B4-10E2-B907-8ACF545635AF}"/>
              </a:ext>
            </a:extLst>
          </p:cNvPr>
          <p:cNvSpPr txBox="1"/>
          <p:nvPr/>
        </p:nvSpPr>
        <p:spPr>
          <a:xfrm>
            <a:off x="5959031" y="1404212"/>
            <a:ext cx="3671690" cy="1107996"/>
          </a:xfrm>
          <a:prstGeom prst="rect">
            <a:avLst/>
          </a:prstGeom>
          <a:noFill/>
        </p:spPr>
        <p:txBody>
          <a:bodyPr wrap="square" lIns="0" tIns="0" rIns="0" bIns="0" rtlCol="0" anchor="ctr" anchorCtr="0">
            <a:spAutoFit/>
          </a:bodyPr>
          <a:lstStyle/>
          <a:p>
            <a:pPr algn="ctr"/>
            <a:r>
              <a:rPr lang="en-US" sz="2400" b="1" dirty="0">
                <a:solidFill>
                  <a:schemeClr val="accent1"/>
                </a:solidFill>
              </a:rPr>
              <a:t>TD</a:t>
            </a:r>
            <a:endParaRPr lang="en-US" sz="3200" b="1" baseline="30000" dirty="0">
              <a:solidFill>
                <a:schemeClr val="accent1"/>
              </a:solidFill>
            </a:endParaRPr>
          </a:p>
          <a:p>
            <a:pPr algn="ctr"/>
            <a:r>
              <a:rPr lang="en-US" sz="1600" dirty="0"/>
              <a:t>usually appears after months</a:t>
            </a:r>
            <a:br>
              <a:rPr lang="en-US" sz="1600" dirty="0"/>
            </a:br>
            <a:r>
              <a:rPr lang="en-US" sz="1600" dirty="0"/>
              <a:t>or years of treatment with DRBAs, </a:t>
            </a:r>
            <a:br>
              <a:rPr lang="en-US" sz="1600" dirty="0"/>
            </a:br>
            <a:r>
              <a:rPr lang="en-US" sz="1600" dirty="0"/>
              <a:t>such as antipsychotics</a:t>
            </a:r>
            <a:r>
              <a:rPr lang="en-US" sz="1600" baseline="30000" dirty="0"/>
              <a:t>1-3</a:t>
            </a:r>
          </a:p>
        </p:txBody>
      </p:sp>
      <p:sp>
        <p:nvSpPr>
          <p:cNvPr id="6" name="Oval 5">
            <a:extLst>
              <a:ext uri="{FF2B5EF4-FFF2-40B4-BE49-F238E27FC236}">
                <a16:creationId xmlns:a16="http://schemas.microsoft.com/office/drawing/2014/main" id="{01480C13-9F7D-C1F8-2084-0B168BA78249}"/>
              </a:ext>
            </a:extLst>
          </p:cNvPr>
          <p:cNvSpPr/>
          <p:nvPr/>
        </p:nvSpPr>
        <p:spPr>
          <a:xfrm>
            <a:off x="1007671" y="3036772"/>
            <a:ext cx="1576907" cy="15769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2" name="Group 321">
            <a:extLst>
              <a:ext uri="{FF2B5EF4-FFF2-40B4-BE49-F238E27FC236}">
                <a16:creationId xmlns:a16="http://schemas.microsoft.com/office/drawing/2014/main" id="{A50DFF72-CEC3-2465-F37D-52C1E5D413C9}"/>
              </a:ext>
            </a:extLst>
          </p:cNvPr>
          <p:cNvGrpSpPr/>
          <p:nvPr/>
        </p:nvGrpSpPr>
        <p:grpSpPr>
          <a:xfrm>
            <a:off x="977900" y="3004352"/>
            <a:ext cx="1644713" cy="1648952"/>
            <a:chOff x="5381241" y="1701176"/>
            <a:chExt cx="1828344" cy="1833056"/>
          </a:xfrm>
        </p:grpSpPr>
        <p:sp>
          <p:nvSpPr>
            <p:cNvPr id="323" name="Freeform 9">
              <a:extLst>
                <a:ext uri="{FF2B5EF4-FFF2-40B4-BE49-F238E27FC236}">
                  <a16:creationId xmlns:a16="http://schemas.microsoft.com/office/drawing/2014/main" id="{CBA65A4E-EC82-A3E2-50AF-F6F8D9E80D4C}"/>
                </a:ext>
              </a:extLst>
            </p:cNvPr>
            <p:cNvSpPr>
              <a:spLocks noEditPoints="1"/>
            </p:cNvSpPr>
            <p:nvPr/>
          </p:nvSpPr>
          <p:spPr bwMode="auto">
            <a:xfrm>
              <a:off x="5815214" y="2064190"/>
              <a:ext cx="874702" cy="106197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nvGrpSpPr>
            <p:cNvPr id="324" name="Group 323">
              <a:extLst>
                <a:ext uri="{FF2B5EF4-FFF2-40B4-BE49-F238E27FC236}">
                  <a16:creationId xmlns:a16="http://schemas.microsoft.com/office/drawing/2014/main" id="{2E5889AF-4DB6-BE39-AF7B-8B7E53E21D81}"/>
                </a:ext>
              </a:extLst>
            </p:cNvPr>
            <p:cNvGrpSpPr>
              <a:grpSpLocks noChangeAspect="1"/>
            </p:cNvGrpSpPr>
            <p:nvPr/>
          </p:nvGrpSpPr>
          <p:grpSpPr>
            <a:xfrm>
              <a:off x="5381241" y="1701176"/>
              <a:ext cx="1828344" cy="1833056"/>
              <a:chOff x="-4083050" y="1579563"/>
              <a:chExt cx="3694112" cy="3703638"/>
            </a:xfrm>
          </p:grpSpPr>
          <p:sp>
            <p:nvSpPr>
              <p:cNvPr id="328" name="Freeform 5">
                <a:extLst>
                  <a:ext uri="{FF2B5EF4-FFF2-40B4-BE49-F238E27FC236}">
                    <a16:creationId xmlns:a16="http://schemas.microsoft.com/office/drawing/2014/main" id="{1CF20767-1DA4-9139-4D62-14D142E9B32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6">
                <a:extLst>
                  <a:ext uri="{FF2B5EF4-FFF2-40B4-BE49-F238E27FC236}">
                    <a16:creationId xmlns:a16="http://schemas.microsoft.com/office/drawing/2014/main" id="{B4F2C64B-38BA-8C40-EBB4-15793A1A71D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7">
                <a:extLst>
                  <a:ext uri="{FF2B5EF4-FFF2-40B4-BE49-F238E27FC236}">
                    <a16:creationId xmlns:a16="http://schemas.microsoft.com/office/drawing/2014/main" id="{D8437791-AEEF-E8C7-0AF0-E34B910B23A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8">
                <a:extLst>
                  <a:ext uri="{FF2B5EF4-FFF2-40B4-BE49-F238E27FC236}">
                    <a16:creationId xmlns:a16="http://schemas.microsoft.com/office/drawing/2014/main" id="{D26D90C5-652B-96AE-9BBF-7FF9BA46EEDF}"/>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9">
                <a:extLst>
                  <a:ext uri="{FF2B5EF4-FFF2-40B4-BE49-F238E27FC236}">
                    <a16:creationId xmlns:a16="http://schemas.microsoft.com/office/drawing/2014/main" id="{9137C927-D2FB-7F93-2F90-C6C459C8F46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10">
                <a:extLst>
                  <a:ext uri="{FF2B5EF4-FFF2-40B4-BE49-F238E27FC236}">
                    <a16:creationId xmlns:a16="http://schemas.microsoft.com/office/drawing/2014/main" id="{2C845450-0EB2-1835-9443-F4A539EF2B6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11">
                <a:extLst>
                  <a:ext uri="{FF2B5EF4-FFF2-40B4-BE49-F238E27FC236}">
                    <a16:creationId xmlns:a16="http://schemas.microsoft.com/office/drawing/2014/main" id="{FB0ECB6B-9302-9A25-0DFB-2667E31EDC7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12">
                <a:extLst>
                  <a:ext uri="{FF2B5EF4-FFF2-40B4-BE49-F238E27FC236}">
                    <a16:creationId xmlns:a16="http://schemas.microsoft.com/office/drawing/2014/main" id="{AD1583BA-5CAA-0028-543E-12418B279B9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13">
                <a:extLst>
                  <a:ext uri="{FF2B5EF4-FFF2-40B4-BE49-F238E27FC236}">
                    <a16:creationId xmlns:a16="http://schemas.microsoft.com/office/drawing/2014/main" id="{3C9D2E09-5214-A8B8-226D-2503F9E7DE6D}"/>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14">
                <a:extLst>
                  <a:ext uri="{FF2B5EF4-FFF2-40B4-BE49-F238E27FC236}">
                    <a16:creationId xmlns:a16="http://schemas.microsoft.com/office/drawing/2014/main" id="{4775FBBA-1201-B3C4-A8BA-94896474153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15">
                <a:extLst>
                  <a:ext uri="{FF2B5EF4-FFF2-40B4-BE49-F238E27FC236}">
                    <a16:creationId xmlns:a16="http://schemas.microsoft.com/office/drawing/2014/main" id="{4090AB55-8AB2-4EDC-D6FE-3D57FAB47FA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16">
                <a:extLst>
                  <a:ext uri="{FF2B5EF4-FFF2-40B4-BE49-F238E27FC236}">
                    <a16:creationId xmlns:a16="http://schemas.microsoft.com/office/drawing/2014/main" id="{878F1CB2-A96D-ADD2-F97C-A8D719691DA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17">
                <a:extLst>
                  <a:ext uri="{FF2B5EF4-FFF2-40B4-BE49-F238E27FC236}">
                    <a16:creationId xmlns:a16="http://schemas.microsoft.com/office/drawing/2014/main" id="{031E2743-625E-6ECC-7280-6091B5A2FE2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18">
                <a:extLst>
                  <a:ext uri="{FF2B5EF4-FFF2-40B4-BE49-F238E27FC236}">
                    <a16:creationId xmlns:a16="http://schemas.microsoft.com/office/drawing/2014/main" id="{257AA87B-2E4A-EB0E-9350-075BC3C34C6E}"/>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19">
                <a:extLst>
                  <a:ext uri="{FF2B5EF4-FFF2-40B4-BE49-F238E27FC236}">
                    <a16:creationId xmlns:a16="http://schemas.microsoft.com/office/drawing/2014/main" id="{69EE07F1-72ED-40B0-0F91-9CDBEDFFE9F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20">
                <a:extLst>
                  <a:ext uri="{FF2B5EF4-FFF2-40B4-BE49-F238E27FC236}">
                    <a16:creationId xmlns:a16="http://schemas.microsoft.com/office/drawing/2014/main" id="{8B77D3CA-F4C1-6EB9-1BC2-FE3F96886B8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21">
                <a:extLst>
                  <a:ext uri="{FF2B5EF4-FFF2-40B4-BE49-F238E27FC236}">
                    <a16:creationId xmlns:a16="http://schemas.microsoft.com/office/drawing/2014/main" id="{14CAF3F8-53E0-1B30-DC64-8166B9B5E13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22">
                <a:extLst>
                  <a:ext uri="{FF2B5EF4-FFF2-40B4-BE49-F238E27FC236}">
                    <a16:creationId xmlns:a16="http://schemas.microsoft.com/office/drawing/2014/main" id="{EF81B85C-BD7B-EEC5-64C3-F6EB2AC392C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23">
                <a:extLst>
                  <a:ext uri="{FF2B5EF4-FFF2-40B4-BE49-F238E27FC236}">
                    <a16:creationId xmlns:a16="http://schemas.microsoft.com/office/drawing/2014/main" id="{89CF0BE8-7172-D860-63C6-2B4005C12C1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24">
                <a:extLst>
                  <a:ext uri="{FF2B5EF4-FFF2-40B4-BE49-F238E27FC236}">
                    <a16:creationId xmlns:a16="http://schemas.microsoft.com/office/drawing/2014/main" id="{B00C2B65-0EA6-197B-ECE3-D0128953CBD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25">
                <a:extLst>
                  <a:ext uri="{FF2B5EF4-FFF2-40B4-BE49-F238E27FC236}">
                    <a16:creationId xmlns:a16="http://schemas.microsoft.com/office/drawing/2014/main" id="{600A15CF-CB33-27B8-DAD7-07C55A09EEC7}"/>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26">
                <a:extLst>
                  <a:ext uri="{FF2B5EF4-FFF2-40B4-BE49-F238E27FC236}">
                    <a16:creationId xmlns:a16="http://schemas.microsoft.com/office/drawing/2014/main" id="{0654E745-688E-6A9B-1C13-EFEC6FC068E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27">
                <a:extLst>
                  <a:ext uri="{FF2B5EF4-FFF2-40B4-BE49-F238E27FC236}">
                    <a16:creationId xmlns:a16="http://schemas.microsoft.com/office/drawing/2014/main" id="{A2D03D43-833A-BF69-17AE-77590ADAC22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28">
                <a:extLst>
                  <a:ext uri="{FF2B5EF4-FFF2-40B4-BE49-F238E27FC236}">
                    <a16:creationId xmlns:a16="http://schemas.microsoft.com/office/drawing/2014/main" id="{96828CB8-78A4-28ED-3338-6266ACAEFD7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29">
                <a:extLst>
                  <a:ext uri="{FF2B5EF4-FFF2-40B4-BE49-F238E27FC236}">
                    <a16:creationId xmlns:a16="http://schemas.microsoft.com/office/drawing/2014/main" id="{D534CE37-26B6-E888-05ED-F9D1239B66A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0">
                <a:extLst>
                  <a:ext uri="{FF2B5EF4-FFF2-40B4-BE49-F238E27FC236}">
                    <a16:creationId xmlns:a16="http://schemas.microsoft.com/office/drawing/2014/main" id="{2E4945DC-8A6D-0E33-4EFA-8048B95FDD6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1">
                <a:extLst>
                  <a:ext uri="{FF2B5EF4-FFF2-40B4-BE49-F238E27FC236}">
                    <a16:creationId xmlns:a16="http://schemas.microsoft.com/office/drawing/2014/main" id="{9EA74BF9-5235-FF49-0E36-9C77C421D16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
                <a:extLst>
                  <a:ext uri="{FF2B5EF4-FFF2-40B4-BE49-F238E27FC236}">
                    <a16:creationId xmlns:a16="http://schemas.microsoft.com/office/drawing/2014/main" id="{E571A3E7-E851-C98D-49C9-EB0BBD20784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3">
                <a:extLst>
                  <a:ext uri="{FF2B5EF4-FFF2-40B4-BE49-F238E27FC236}">
                    <a16:creationId xmlns:a16="http://schemas.microsoft.com/office/drawing/2014/main" id="{C24D0728-026A-3A75-4560-624706670D30}"/>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5" name="Rounded Rectangle 52">
              <a:extLst>
                <a:ext uri="{FF2B5EF4-FFF2-40B4-BE49-F238E27FC236}">
                  <a16:creationId xmlns:a16="http://schemas.microsoft.com/office/drawing/2014/main" id="{81F9A75D-3B23-BDC8-7C37-F3F00177DC69}"/>
                </a:ext>
              </a:extLst>
            </p:cNvPr>
            <p:cNvSpPr/>
            <p:nvPr/>
          </p:nvSpPr>
          <p:spPr bwMode="auto">
            <a:xfrm>
              <a:off x="6087742" y="2519286"/>
              <a:ext cx="195938" cy="393927"/>
            </a:xfrm>
            <a:prstGeom prst="roundRect">
              <a:avLst>
                <a:gd name="adj" fmla="val 50000"/>
              </a:avLst>
            </a:prstGeom>
            <a:solidFill>
              <a:schemeClr val="accent2"/>
            </a:solidFill>
            <a:ln w="22225"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326" name="Freeform 6">
              <a:extLst>
                <a:ext uri="{FF2B5EF4-FFF2-40B4-BE49-F238E27FC236}">
                  <a16:creationId xmlns:a16="http://schemas.microsoft.com/office/drawing/2014/main" id="{BE9C4A02-0135-3B6D-FC52-5346775A9360}"/>
                </a:ext>
              </a:extLst>
            </p:cNvPr>
            <p:cNvSpPr>
              <a:spLocks noEditPoints="1"/>
            </p:cNvSpPr>
            <p:nvPr/>
          </p:nvSpPr>
          <p:spPr bwMode="auto">
            <a:xfrm>
              <a:off x="6083928" y="2641018"/>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bg1"/>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sp>
          <p:nvSpPr>
            <p:cNvPr id="327" name="Freeform 6">
              <a:extLst>
                <a:ext uri="{FF2B5EF4-FFF2-40B4-BE49-F238E27FC236}">
                  <a16:creationId xmlns:a16="http://schemas.microsoft.com/office/drawing/2014/main" id="{A1019FCD-4705-7E32-E1D1-28CC3A02941E}"/>
                </a:ext>
              </a:extLst>
            </p:cNvPr>
            <p:cNvSpPr>
              <a:spLocks noEditPoints="1"/>
            </p:cNvSpPr>
            <p:nvPr/>
          </p:nvSpPr>
          <p:spPr bwMode="auto">
            <a:xfrm>
              <a:off x="6156356" y="2459949"/>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accent5"/>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grpSp>
      <p:sp>
        <p:nvSpPr>
          <p:cNvPr id="73" name="TextBox 72">
            <a:extLst>
              <a:ext uri="{FF2B5EF4-FFF2-40B4-BE49-F238E27FC236}">
                <a16:creationId xmlns:a16="http://schemas.microsoft.com/office/drawing/2014/main" id="{06447D15-5B7F-0FD6-4E07-EA610A361A8E}"/>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t>DRBAs, dopamine receptor blocking agents.</a:t>
            </a:r>
          </a:p>
          <a:p>
            <a:pPr>
              <a:spcAft>
                <a:spcPts val="300"/>
              </a:spcAft>
            </a:pPr>
            <a:r>
              <a:rPr lang="en-US" sz="800" b="1" dirty="0">
                <a:solidFill>
                  <a:schemeClr val="accent1"/>
                </a:solidFill>
              </a:rPr>
              <a:t>1. </a:t>
            </a:r>
            <a:r>
              <a:rPr lang="en-US" sz="800" dirty="0"/>
              <a:t>Caroff SN, et al. </a:t>
            </a:r>
            <a:r>
              <a:rPr lang="en-US" sz="800" i="1" dirty="0"/>
              <a:t>Neurol Clin. </a:t>
            </a:r>
            <a:r>
              <a:rPr lang="en-US" sz="800" dirty="0"/>
              <a:t>2011;29(1):127-148. </a:t>
            </a:r>
            <a:r>
              <a:rPr lang="en-US" sz="800" b="1" dirty="0">
                <a:solidFill>
                  <a:schemeClr val="accent1"/>
                </a:solidFill>
              </a:rPr>
              <a:t>2. </a:t>
            </a:r>
            <a:r>
              <a:rPr lang="en-US" sz="800" dirty="0"/>
              <a:t>Ward KM, Citrome L. </a:t>
            </a:r>
            <a:r>
              <a:rPr lang="en-US" sz="800" i="1" dirty="0"/>
              <a:t>Neurol Ther. </a:t>
            </a:r>
            <a:r>
              <a:rPr lang="en-US" sz="800" dirty="0"/>
              <a:t>2018;7(2):233-248. </a:t>
            </a:r>
            <a:r>
              <a:rPr lang="en-US" sz="800" b="1" dirty="0">
                <a:solidFill>
                  <a:schemeClr val="accent1"/>
                </a:solidFill>
              </a:rPr>
              <a:t>3.</a:t>
            </a:r>
            <a:r>
              <a:rPr lang="en-US" sz="800" dirty="0"/>
              <a:t> Savitt D, Jankovic J. </a:t>
            </a:r>
            <a:r>
              <a:rPr lang="en-US" sz="800" i="1" dirty="0"/>
              <a:t>J Neurol Sci.</a:t>
            </a:r>
            <a:r>
              <a:rPr lang="en-US" sz="800" dirty="0"/>
              <a:t> 2018;389:35-42.</a:t>
            </a:r>
            <a:r>
              <a:rPr lang="en-US" sz="800" b="1" dirty="0">
                <a:solidFill>
                  <a:schemeClr val="accent1"/>
                </a:solidFill>
              </a:rPr>
              <a:t>4.</a:t>
            </a:r>
            <a:r>
              <a:rPr lang="en-US" sz="800" dirty="0"/>
              <a:t> Shin H-W, et al. </a:t>
            </a:r>
            <a:r>
              <a:rPr lang="en-US" sz="800" i="1" dirty="0"/>
              <a:t>J Clin Neurol. </a:t>
            </a:r>
            <a:r>
              <a:rPr lang="en-US" sz="800" dirty="0"/>
              <a:t>2012;8(1):15-21. </a:t>
            </a:r>
            <a:br>
              <a:rPr lang="en-US" sz="800" dirty="0"/>
            </a:br>
            <a:r>
              <a:rPr lang="en-US" sz="800" b="1" dirty="0">
                <a:solidFill>
                  <a:schemeClr val="accent1"/>
                </a:solidFill>
              </a:rPr>
              <a:t>5. </a:t>
            </a:r>
            <a:r>
              <a:rPr lang="en-US" sz="800" dirty="0"/>
              <a:t>Tarsy D. </a:t>
            </a:r>
            <a:r>
              <a:rPr lang="en-US" sz="800" i="1" dirty="0"/>
              <a:t>Clin Neuropharmacol. </a:t>
            </a:r>
            <a:r>
              <a:rPr lang="en-US" sz="800" dirty="0"/>
              <a:t>1983;6(suppl 1):S9-S26.</a:t>
            </a:r>
          </a:p>
        </p:txBody>
      </p:sp>
    </p:spTree>
    <p:extLst>
      <p:ext uri="{BB962C8B-B14F-4D97-AF65-F5344CB8AC3E}">
        <p14:creationId xmlns:p14="http://schemas.microsoft.com/office/powerpoint/2010/main" val="88186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Characteristic Movements May Help Differentiate TD From </a:t>
            </a:r>
            <a:br>
              <a:rPr lang="en-US" dirty="0"/>
            </a:br>
            <a:r>
              <a:rPr lang="en-US" dirty="0"/>
              <a:t>Drug-Induced Parkinsonism</a:t>
            </a:r>
            <a:endParaRPr lang="en-US" baseline="30000" dirty="0"/>
          </a:p>
        </p:txBody>
      </p:sp>
      <p:sp>
        <p:nvSpPr>
          <p:cNvPr id="3" name="Slide Number Placeholder 2"/>
          <p:cNvSpPr>
            <a:spLocks noGrp="1"/>
          </p:cNvSpPr>
          <p:nvPr>
            <p:ph type="sldNum" sz="quarter" idx="4"/>
          </p:nvPr>
        </p:nvSpPr>
        <p:spPr/>
        <p:txBody>
          <a:bodyPr/>
          <a:lstStyle/>
          <a:p>
            <a:fld id="{3323662C-7264-4338-81B2-64A2341EF0F5}" type="slidenum">
              <a:rPr lang="en-US" smtClean="0"/>
              <a:pPr/>
              <a:t>4</a:t>
            </a:fld>
            <a:endParaRPr lang="en-US" dirty="0"/>
          </a:p>
        </p:txBody>
      </p:sp>
      <p:sp>
        <p:nvSpPr>
          <p:cNvPr id="5" name="Text Placeholder 4">
            <a:extLst>
              <a:ext uri="{FF2B5EF4-FFF2-40B4-BE49-F238E27FC236}">
                <a16:creationId xmlns:a16="http://schemas.microsoft.com/office/drawing/2014/main" id="{576FF979-E2C5-5256-4633-8D411DC32447}"/>
              </a:ext>
            </a:extLst>
          </p:cNvPr>
          <p:cNvSpPr>
            <a:spLocks noGrp="1"/>
          </p:cNvSpPr>
          <p:nvPr>
            <p:ph type="body" sz="quarter" idx="10"/>
          </p:nvPr>
        </p:nvSpPr>
        <p:spPr/>
        <p:txBody>
          <a:bodyPr/>
          <a:lstStyle/>
          <a:p>
            <a:r>
              <a:rPr lang="en-US" sz="1600" b="0" cap="all" dirty="0">
                <a:solidFill>
                  <a:srgbClr val="2B5F51"/>
                </a:solidFill>
              </a:rPr>
              <a:t>Key Differences Between Tardive Dyskinesia and Drug-Induced Parkinsonism</a:t>
            </a:r>
            <a:endParaRPr lang="en-US" dirty="0">
              <a:solidFill>
                <a:srgbClr val="2B5F51"/>
              </a:solidFill>
            </a:endParaRPr>
          </a:p>
        </p:txBody>
      </p:sp>
      <p:grpSp>
        <p:nvGrpSpPr>
          <p:cNvPr id="8" name="Group 7">
            <a:extLst>
              <a:ext uri="{FF2B5EF4-FFF2-40B4-BE49-F238E27FC236}">
                <a16:creationId xmlns:a16="http://schemas.microsoft.com/office/drawing/2014/main" id="{575FA590-E62D-82F4-9405-DFDAB6859EC3}"/>
              </a:ext>
            </a:extLst>
          </p:cNvPr>
          <p:cNvGrpSpPr/>
          <p:nvPr/>
        </p:nvGrpSpPr>
        <p:grpSpPr>
          <a:xfrm>
            <a:off x="1261763" y="1400872"/>
            <a:ext cx="9665299" cy="5063302"/>
            <a:chOff x="2131319" y="1527620"/>
            <a:chExt cx="7863627" cy="4119471"/>
          </a:xfrm>
        </p:grpSpPr>
        <p:sp>
          <p:nvSpPr>
            <p:cNvPr id="300" name="TextBox 299">
              <a:extLst>
                <a:ext uri="{FF2B5EF4-FFF2-40B4-BE49-F238E27FC236}">
                  <a16:creationId xmlns:a16="http://schemas.microsoft.com/office/drawing/2014/main" id="{C696FD14-7E7F-2427-2493-A9C30F47A546}"/>
                </a:ext>
              </a:extLst>
            </p:cNvPr>
            <p:cNvSpPr txBox="1"/>
            <p:nvPr/>
          </p:nvSpPr>
          <p:spPr>
            <a:xfrm>
              <a:off x="2505004" y="1545038"/>
              <a:ext cx="3034261" cy="434299"/>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1"/>
                  </a:solidFill>
                  <a:effectLst/>
                  <a:uLnTx/>
                  <a:uFillTx/>
                  <a:latin typeface="+mj-lt"/>
                  <a:ea typeface="+mn-ea"/>
                  <a:cs typeface="+mn-cs"/>
                </a:rPr>
                <a:t>TD</a:t>
              </a:r>
            </a:p>
          </p:txBody>
        </p:sp>
        <p:sp>
          <p:nvSpPr>
            <p:cNvPr id="301" name="TextBox 300">
              <a:extLst>
                <a:ext uri="{FF2B5EF4-FFF2-40B4-BE49-F238E27FC236}">
                  <a16:creationId xmlns:a16="http://schemas.microsoft.com/office/drawing/2014/main" id="{55E22A54-6FE7-FFB5-C05F-1B0AA29978F0}"/>
                </a:ext>
              </a:extLst>
            </p:cNvPr>
            <p:cNvSpPr txBox="1"/>
            <p:nvPr/>
          </p:nvSpPr>
          <p:spPr>
            <a:xfrm>
              <a:off x="2377537" y="3148051"/>
              <a:ext cx="1586216"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Can be repetitive, </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yet arrhythmic</a:t>
              </a:r>
              <a:r>
                <a:rPr kumimoji="0" lang="en-US" sz="1200" b="0" i="0" u="none" strike="noStrike" kern="1200" cap="none" spc="0" normalizeH="0" baseline="30000" noProof="0" dirty="0">
                  <a:ln>
                    <a:noFill/>
                  </a:ln>
                  <a:effectLst/>
                  <a:uLnTx/>
                  <a:uFillTx/>
                  <a:latin typeface="+mj-lt"/>
                  <a:ea typeface="+mn-ea"/>
                  <a:cs typeface="+mn-cs"/>
                </a:rPr>
                <a:t>1,2</a:t>
              </a:r>
            </a:p>
          </p:txBody>
        </p:sp>
        <p:sp>
          <p:nvSpPr>
            <p:cNvPr id="302" name="TextBox 301">
              <a:extLst>
                <a:ext uri="{FF2B5EF4-FFF2-40B4-BE49-F238E27FC236}">
                  <a16:creationId xmlns:a16="http://schemas.microsoft.com/office/drawing/2014/main" id="{A9C990F7-B1D3-8F6E-FD5F-C6B62FA54AB0}"/>
                </a:ext>
              </a:extLst>
            </p:cNvPr>
            <p:cNvSpPr txBox="1"/>
            <p:nvPr/>
          </p:nvSpPr>
          <p:spPr>
            <a:xfrm>
              <a:off x="4151323" y="3148051"/>
              <a:ext cx="1586216"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Oro-buccal-lingual</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stereotypy</a:t>
              </a:r>
              <a:r>
                <a:rPr kumimoji="0" lang="en-US" sz="1200" b="0" i="0" u="none" strike="noStrike" kern="1200" cap="none" spc="0" normalizeH="0" baseline="30000" noProof="0" dirty="0">
                  <a:ln>
                    <a:noFill/>
                  </a:ln>
                  <a:effectLst/>
                  <a:uLnTx/>
                  <a:uFillTx/>
                  <a:latin typeface="+mj-lt"/>
                  <a:ea typeface="+mn-ea"/>
                  <a:cs typeface="+mn-cs"/>
                </a:rPr>
                <a:t>1</a:t>
              </a:r>
            </a:p>
          </p:txBody>
        </p:sp>
        <p:sp>
          <p:nvSpPr>
            <p:cNvPr id="303" name="TextBox 302">
              <a:extLst>
                <a:ext uri="{FF2B5EF4-FFF2-40B4-BE49-F238E27FC236}">
                  <a16:creationId xmlns:a16="http://schemas.microsoft.com/office/drawing/2014/main" id="{9AC7A026-8FDF-0579-7C11-71A58818B379}"/>
                </a:ext>
              </a:extLst>
            </p:cNvPr>
            <p:cNvSpPr txBox="1"/>
            <p:nvPr/>
          </p:nvSpPr>
          <p:spPr>
            <a:xfrm>
              <a:off x="2131319" y="4816094"/>
              <a:ext cx="2078652" cy="646331"/>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Repetitive/</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irregular movements </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in the limbs or trunk</a:t>
              </a:r>
              <a:r>
                <a:rPr kumimoji="0" lang="en-US" sz="1200" b="0" i="0" u="none" strike="noStrike" kern="1200" cap="none" spc="0" normalizeH="0" baseline="30000" noProof="0" dirty="0">
                  <a:ln>
                    <a:noFill/>
                  </a:ln>
                  <a:effectLst/>
                  <a:uLnTx/>
                  <a:uFillTx/>
                  <a:latin typeface="+mj-lt"/>
                  <a:ea typeface="+mn-ea"/>
                  <a:cs typeface="+mn-cs"/>
                </a:rPr>
                <a:t>1</a:t>
              </a:r>
            </a:p>
          </p:txBody>
        </p:sp>
        <p:sp>
          <p:nvSpPr>
            <p:cNvPr id="304" name="TextBox 303">
              <a:extLst>
                <a:ext uri="{FF2B5EF4-FFF2-40B4-BE49-F238E27FC236}">
                  <a16:creationId xmlns:a16="http://schemas.microsoft.com/office/drawing/2014/main" id="{EF2D9CE0-B0C8-A127-16FF-D348748886CF}"/>
                </a:ext>
              </a:extLst>
            </p:cNvPr>
            <p:cNvSpPr txBox="1"/>
            <p:nvPr/>
          </p:nvSpPr>
          <p:spPr>
            <a:xfrm>
              <a:off x="4092687" y="4816094"/>
              <a:ext cx="1703488" cy="830997"/>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Can manifest as stereotypy,</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dystonic-like, tic-like, or a combination</a:t>
              </a:r>
              <a:r>
                <a:rPr kumimoji="0" lang="en-US" sz="1200" b="0" i="0" u="none" strike="noStrike" kern="1200" cap="none" spc="0" normalizeH="0" baseline="30000" noProof="0" dirty="0">
                  <a:ln>
                    <a:noFill/>
                  </a:ln>
                  <a:effectLst/>
                  <a:uLnTx/>
                  <a:uFillTx/>
                  <a:latin typeface="+mj-lt"/>
                  <a:ea typeface="+mn-ea"/>
                  <a:cs typeface="+mn-cs"/>
                </a:rPr>
                <a:t>1</a:t>
              </a:r>
            </a:p>
          </p:txBody>
        </p:sp>
        <p:grpSp>
          <p:nvGrpSpPr>
            <p:cNvPr id="305" name="Group 304">
              <a:extLst>
                <a:ext uri="{FF2B5EF4-FFF2-40B4-BE49-F238E27FC236}">
                  <a16:creationId xmlns:a16="http://schemas.microsoft.com/office/drawing/2014/main" id="{FDA4D000-6913-EC7F-B36B-624A6F38F1CC}"/>
                </a:ext>
              </a:extLst>
            </p:cNvPr>
            <p:cNvGrpSpPr>
              <a:grpSpLocks noChangeAspect="1"/>
            </p:cNvGrpSpPr>
            <p:nvPr/>
          </p:nvGrpSpPr>
          <p:grpSpPr>
            <a:xfrm>
              <a:off x="2613108" y="2024196"/>
              <a:ext cx="1115073" cy="1117948"/>
              <a:chOff x="-4083050" y="1579563"/>
              <a:chExt cx="3694112" cy="3703638"/>
            </a:xfrm>
          </p:grpSpPr>
          <p:sp>
            <p:nvSpPr>
              <p:cNvPr id="418" name="Freeform 5">
                <a:extLst>
                  <a:ext uri="{FF2B5EF4-FFF2-40B4-BE49-F238E27FC236}">
                    <a16:creationId xmlns:a16="http://schemas.microsoft.com/office/drawing/2014/main" id="{3CFBAA3A-5762-1C22-00D0-687421A1250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
                <a:extLst>
                  <a:ext uri="{FF2B5EF4-FFF2-40B4-BE49-F238E27FC236}">
                    <a16:creationId xmlns:a16="http://schemas.microsoft.com/office/drawing/2014/main" id="{C2737EC9-FC62-27BC-F44D-741400C7BC7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7">
                <a:extLst>
                  <a:ext uri="{FF2B5EF4-FFF2-40B4-BE49-F238E27FC236}">
                    <a16:creationId xmlns:a16="http://schemas.microsoft.com/office/drawing/2014/main" id="{023E756B-DC3C-13A6-92DC-B6A824DF189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8">
                <a:extLst>
                  <a:ext uri="{FF2B5EF4-FFF2-40B4-BE49-F238E27FC236}">
                    <a16:creationId xmlns:a16="http://schemas.microsoft.com/office/drawing/2014/main" id="{B6838508-FFD3-1AB8-EF02-CDA22571147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9">
                <a:extLst>
                  <a:ext uri="{FF2B5EF4-FFF2-40B4-BE49-F238E27FC236}">
                    <a16:creationId xmlns:a16="http://schemas.microsoft.com/office/drawing/2014/main" id="{C8C5C8BD-DC5E-CD00-9C02-CDE4C00C4A6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10">
                <a:extLst>
                  <a:ext uri="{FF2B5EF4-FFF2-40B4-BE49-F238E27FC236}">
                    <a16:creationId xmlns:a16="http://schemas.microsoft.com/office/drawing/2014/main" id="{D3250A15-AAC3-840A-A679-801F6608C84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11">
                <a:extLst>
                  <a:ext uri="{FF2B5EF4-FFF2-40B4-BE49-F238E27FC236}">
                    <a16:creationId xmlns:a16="http://schemas.microsoft.com/office/drawing/2014/main" id="{900B2E93-949F-E202-E614-CD54CB9FEA7A}"/>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12">
                <a:extLst>
                  <a:ext uri="{FF2B5EF4-FFF2-40B4-BE49-F238E27FC236}">
                    <a16:creationId xmlns:a16="http://schemas.microsoft.com/office/drawing/2014/main" id="{D16B7BB3-8504-33D9-2888-562820BC431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13">
                <a:extLst>
                  <a:ext uri="{FF2B5EF4-FFF2-40B4-BE49-F238E27FC236}">
                    <a16:creationId xmlns:a16="http://schemas.microsoft.com/office/drawing/2014/main" id="{7BBFDF88-A6D9-33DA-DA6D-F0D8DDFF0D9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14">
                <a:extLst>
                  <a:ext uri="{FF2B5EF4-FFF2-40B4-BE49-F238E27FC236}">
                    <a16:creationId xmlns:a16="http://schemas.microsoft.com/office/drawing/2014/main" id="{0715918A-AF4A-6EF5-3CF4-D20F320DE22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15">
                <a:extLst>
                  <a:ext uri="{FF2B5EF4-FFF2-40B4-BE49-F238E27FC236}">
                    <a16:creationId xmlns:a16="http://schemas.microsoft.com/office/drawing/2014/main" id="{5F85E8D9-FF6D-BF23-8F32-E7B1B8F97E4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16">
                <a:extLst>
                  <a:ext uri="{FF2B5EF4-FFF2-40B4-BE49-F238E27FC236}">
                    <a16:creationId xmlns:a16="http://schemas.microsoft.com/office/drawing/2014/main" id="{B0AD203E-2B68-893D-5667-7B1437494D4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17">
                <a:extLst>
                  <a:ext uri="{FF2B5EF4-FFF2-40B4-BE49-F238E27FC236}">
                    <a16:creationId xmlns:a16="http://schemas.microsoft.com/office/drawing/2014/main" id="{64DF6A46-62AC-F63E-C051-2BF09F440D95}"/>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18">
                <a:extLst>
                  <a:ext uri="{FF2B5EF4-FFF2-40B4-BE49-F238E27FC236}">
                    <a16:creationId xmlns:a16="http://schemas.microsoft.com/office/drawing/2014/main" id="{E23827DE-4FCB-92A7-A4C8-5A3EEEBBDB7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19">
                <a:extLst>
                  <a:ext uri="{FF2B5EF4-FFF2-40B4-BE49-F238E27FC236}">
                    <a16:creationId xmlns:a16="http://schemas.microsoft.com/office/drawing/2014/main" id="{F285CD3C-58E3-9636-5A31-8757AB755C2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20">
                <a:extLst>
                  <a:ext uri="{FF2B5EF4-FFF2-40B4-BE49-F238E27FC236}">
                    <a16:creationId xmlns:a16="http://schemas.microsoft.com/office/drawing/2014/main" id="{18110655-5079-76F7-CC6D-E42570053327}"/>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21">
                <a:extLst>
                  <a:ext uri="{FF2B5EF4-FFF2-40B4-BE49-F238E27FC236}">
                    <a16:creationId xmlns:a16="http://schemas.microsoft.com/office/drawing/2014/main" id="{CADFC340-BFF6-D245-33FD-31866EEEF1F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22">
                <a:extLst>
                  <a:ext uri="{FF2B5EF4-FFF2-40B4-BE49-F238E27FC236}">
                    <a16:creationId xmlns:a16="http://schemas.microsoft.com/office/drawing/2014/main" id="{A6F265C7-1846-50B9-E62B-0A8FF2AC0C2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23">
                <a:extLst>
                  <a:ext uri="{FF2B5EF4-FFF2-40B4-BE49-F238E27FC236}">
                    <a16:creationId xmlns:a16="http://schemas.microsoft.com/office/drawing/2014/main" id="{BE81A0C6-6C88-19BD-F215-C4353B8239AB}"/>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24">
                <a:extLst>
                  <a:ext uri="{FF2B5EF4-FFF2-40B4-BE49-F238E27FC236}">
                    <a16:creationId xmlns:a16="http://schemas.microsoft.com/office/drawing/2014/main" id="{BC96DAD8-6A06-29F7-2195-36546420C73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25">
                <a:extLst>
                  <a:ext uri="{FF2B5EF4-FFF2-40B4-BE49-F238E27FC236}">
                    <a16:creationId xmlns:a16="http://schemas.microsoft.com/office/drawing/2014/main" id="{857CE857-E126-3408-072F-9888C02EF8A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26">
                <a:extLst>
                  <a:ext uri="{FF2B5EF4-FFF2-40B4-BE49-F238E27FC236}">
                    <a16:creationId xmlns:a16="http://schemas.microsoft.com/office/drawing/2014/main" id="{04859851-E396-283E-BDE8-DD0816D00C7C}"/>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27">
                <a:extLst>
                  <a:ext uri="{FF2B5EF4-FFF2-40B4-BE49-F238E27FC236}">
                    <a16:creationId xmlns:a16="http://schemas.microsoft.com/office/drawing/2014/main" id="{F6CD97D2-4504-4AA7-C93E-D4CE4F18054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28">
                <a:extLst>
                  <a:ext uri="{FF2B5EF4-FFF2-40B4-BE49-F238E27FC236}">
                    <a16:creationId xmlns:a16="http://schemas.microsoft.com/office/drawing/2014/main" id="{060259E3-43E2-CB89-7576-E0F40788440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29">
                <a:extLst>
                  <a:ext uri="{FF2B5EF4-FFF2-40B4-BE49-F238E27FC236}">
                    <a16:creationId xmlns:a16="http://schemas.microsoft.com/office/drawing/2014/main" id="{F452D66B-4F07-43E4-EF0D-EE958DE2BAE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30">
                <a:extLst>
                  <a:ext uri="{FF2B5EF4-FFF2-40B4-BE49-F238E27FC236}">
                    <a16:creationId xmlns:a16="http://schemas.microsoft.com/office/drawing/2014/main" id="{8CA24130-6CDE-164A-1785-A5BF0C37EDCA}"/>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31">
                <a:extLst>
                  <a:ext uri="{FF2B5EF4-FFF2-40B4-BE49-F238E27FC236}">
                    <a16:creationId xmlns:a16="http://schemas.microsoft.com/office/drawing/2014/main" id="{CD555157-1D8D-D96C-19B9-5479334E86E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32">
                <a:extLst>
                  <a:ext uri="{FF2B5EF4-FFF2-40B4-BE49-F238E27FC236}">
                    <a16:creationId xmlns:a16="http://schemas.microsoft.com/office/drawing/2014/main" id="{F0725BC3-59EE-33E7-1111-E2684285A76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33">
                <a:extLst>
                  <a:ext uri="{FF2B5EF4-FFF2-40B4-BE49-F238E27FC236}">
                    <a16:creationId xmlns:a16="http://schemas.microsoft.com/office/drawing/2014/main" id="{D5003058-F97A-E7C3-B48B-AF3C97D86D3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6" name="Group 305">
              <a:extLst>
                <a:ext uri="{FF2B5EF4-FFF2-40B4-BE49-F238E27FC236}">
                  <a16:creationId xmlns:a16="http://schemas.microsoft.com/office/drawing/2014/main" id="{28F353F7-7F0F-AC11-6755-1EB877041114}"/>
                </a:ext>
              </a:extLst>
            </p:cNvPr>
            <p:cNvGrpSpPr>
              <a:grpSpLocks noChangeAspect="1"/>
            </p:cNvGrpSpPr>
            <p:nvPr/>
          </p:nvGrpSpPr>
          <p:grpSpPr>
            <a:xfrm>
              <a:off x="4386894" y="2024196"/>
              <a:ext cx="1115073" cy="1117948"/>
              <a:chOff x="-4083050" y="1579563"/>
              <a:chExt cx="3694112" cy="3703638"/>
            </a:xfrm>
          </p:grpSpPr>
          <p:sp>
            <p:nvSpPr>
              <p:cNvPr id="374" name="Freeform 5">
                <a:extLst>
                  <a:ext uri="{FF2B5EF4-FFF2-40B4-BE49-F238E27FC236}">
                    <a16:creationId xmlns:a16="http://schemas.microsoft.com/office/drawing/2014/main" id="{2EDCE174-BA4A-4C71-E5E6-3B0CF2B5DAA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6">
                <a:extLst>
                  <a:ext uri="{FF2B5EF4-FFF2-40B4-BE49-F238E27FC236}">
                    <a16:creationId xmlns:a16="http://schemas.microsoft.com/office/drawing/2014/main" id="{CE279E98-F775-5769-2C5B-1B8D257289E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7">
                <a:extLst>
                  <a:ext uri="{FF2B5EF4-FFF2-40B4-BE49-F238E27FC236}">
                    <a16:creationId xmlns:a16="http://schemas.microsoft.com/office/drawing/2014/main" id="{1B0176FA-7035-264B-0768-3C2C5C37315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8">
                <a:extLst>
                  <a:ext uri="{FF2B5EF4-FFF2-40B4-BE49-F238E27FC236}">
                    <a16:creationId xmlns:a16="http://schemas.microsoft.com/office/drawing/2014/main" id="{6897E596-932A-67B6-7D67-7CB1452EF8C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9">
                <a:extLst>
                  <a:ext uri="{FF2B5EF4-FFF2-40B4-BE49-F238E27FC236}">
                    <a16:creationId xmlns:a16="http://schemas.microsoft.com/office/drawing/2014/main" id="{43EF4E17-9CC7-4F5C-1F95-C93479EA27D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10">
                <a:extLst>
                  <a:ext uri="{FF2B5EF4-FFF2-40B4-BE49-F238E27FC236}">
                    <a16:creationId xmlns:a16="http://schemas.microsoft.com/office/drawing/2014/main" id="{B2902CB7-8AC2-4364-9C8C-E430F848A315}"/>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11">
                <a:extLst>
                  <a:ext uri="{FF2B5EF4-FFF2-40B4-BE49-F238E27FC236}">
                    <a16:creationId xmlns:a16="http://schemas.microsoft.com/office/drawing/2014/main" id="{9E2DF03F-053B-0766-A547-A10BC50ED679}"/>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12">
                <a:extLst>
                  <a:ext uri="{FF2B5EF4-FFF2-40B4-BE49-F238E27FC236}">
                    <a16:creationId xmlns:a16="http://schemas.microsoft.com/office/drawing/2014/main" id="{C3ED0203-E4EB-91E0-FD3D-DB772308220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13">
                <a:extLst>
                  <a:ext uri="{FF2B5EF4-FFF2-40B4-BE49-F238E27FC236}">
                    <a16:creationId xmlns:a16="http://schemas.microsoft.com/office/drawing/2014/main" id="{1E01D73C-4B34-9D63-2839-5FC0C089D6D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4">
                <a:extLst>
                  <a:ext uri="{FF2B5EF4-FFF2-40B4-BE49-F238E27FC236}">
                    <a16:creationId xmlns:a16="http://schemas.microsoft.com/office/drawing/2014/main" id="{9A63988C-B1AC-A975-D85F-5E133FD0EC5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15">
                <a:extLst>
                  <a:ext uri="{FF2B5EF4-FFF2-40B4-BE49-F238E27FC236}">
                    <a16:creationId xmlns:a16="http://schemas.microsoft.com/office/drawing/2014/main" id="{06333B5F-C45E-7656-4E5D-B2A3E4968E0B}"/>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6">
                <a:extLst>
                  <a:ext uri="{FF2B5EF4-FFF2-40B4-BE49-F238E27FC236}">
                    <a16:creationId xmlns:a16="http://schemas.microsoft.com/office/drawing/2014/main" id="{6EF967BD-0C7B-BC24-9842-141A77AFA34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17">
                <a:extLst>
                  <a:ext uri="{FF2B5EF4-FFF2-40B4-BE49-F238E27FC236}">
                    <a16:creationId xmlns:a16="http://schemas.microsoft.com/office/drawing/2014/main" id="{058798A8-193E-64A2-4171-99E13428755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18">
                <a:extLst>
                  <a:ext uri="{FF2B5EF4-FFF2-40B4-BE49-F238E27FC236}">
                    <a16:creationId xmlns:a16="http://schemas.microsoft.com/office/drawing/2014/main" id="{F5EA24A9-FA42-E684-7144-AE6100CB4F8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9">
                <a:extLst>
                  <a:ext uri="{FF2B5EF4-FFF2-40B4-BE49-F238E27FC236}">
                    <a16:creationId xmlns:a16="http://schemas.microsoft.com/office/drawing/2014/main" id="{F6E65EA2-44A4-2912-316D-C0D8904059F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20">
                <a:extLst>
                  <a:ext uri="{FF2B5EF4-FFF2-40B4-BE49-F238E27FC236}">
                    <a16:creationId xmlns:a16="http://schemas.microsoft.com/office/drawing/2014/main" id="{1A6DD1D1-174A-291E-E3BB-BAEC439071D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21">
                <a:extLst>
                  <a:ext uri="{FF2B5EF4-FFF2-40B4-BE49-F238E27FC236}">
                    <a16:creationId xmlns:a16="http://schemas.microsoft.com/office/drawing/2014/main" id="{F5A81D36-27C6-1062-09DE-DA29F9DAD0F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22">
                <a:extLst>
                  <a:ext uri="{FF2B5EF4-FFF2-40B4-BE49-F238E27FC236}">
                    <a16:creationId xmlns:a16="http://schemas.microsoft.com/office/drawing/2014/main" id="{F309A68D-ED49-750A-4703-FA18B2514A01}"/>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23">
                <a:extLst>
                  <a:ext uri="{FF2B5EF4-FFF2-40B4-BE49-F238E27FC236}">
                    <a16:creationId xmlns:a16="http://schemas.microsoft.com/office/drawing/2014/main" id="{8741053E-126A-2322-94E5-FAC2289DF6DA}"/>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24">
                <a:extLst>
                  <a:ext uri="{FF2B5EF4-FFF2-40B4-BE49-F238E27FC236}">
                    <a16:creationId xmlns:a16="http://schemas.microsoft.com/office/drawing/2014/main" id="{2921B96A-0926-397E-2D12-03BEBB7B063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25">
                <a:extLst>
                  <a:ext uri="{FF2B5EF4-FFF2-40B4-BE49-F238E27FC236}">
                    <a16:creationId xmlns:a16="http://schemas.microsoft.com/office/drawing/2014/main" id="{1B35AFDA-8D77-6004-8D6D-1A0D1BC3605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26">
                <a:extLst>
                  <a:ext uri="{FF2B5EF4-FFF2-40B4-BE49-F238E27FC236}">
                    <a16:creationId xmlns:a16="http://schemas.microsoft.com/office/drawing/2014/main" id="{F9C9C9E6-1D2B-FC85-C5F1-ABD7882D685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27">
                <a:extLst>
                  <a:ext uri="{FF2B5EF4-FFF2-40B4-BE49-F238E27FC236}">
                    <a16:creationId xmlns:a16="http://schemas.microsoft.com/office/drawing/2014/main" id="{C2D63FD5-38FE-377D-6DAA-7941551D45D3}"/>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28">
                <a:extLst>
                  <a:ext uri="{FF2B5EF4-FFF2-40B4-BE49-F238E27FC236}">
                    <a16:creationId xmlns:a16="http://schemas.microsoft.com/office/drawing/2014/main" id="{B3B92A50-458B-C00D-B92F-88A6B2869DE9}"/>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29">
                <a:extLst>
                  <a:ext uri="{FF2B5EF4-FFF2-40B4-BE49-F238E27FC236}">
                    <a16:creationId xmlns:a16="http://schemas.microsoft.com/office/drawing/2014/main" id="{C7E46500-72B0-A76F-A87E-3B3534419BA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30">
                <a:extLst>
                  <a:ext uri="{FF2B5EF4-FFF2-40B4-BE49-F238E27FC236}">
                    <a16:creationId xmlns:a16="http://schemas.microsoft.com/office/drawing/2014/main" id="{DF0C5577-0C04-3DF5-AD16-1CFCF480629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Freeform 31">
                <a:extLst>
                  <a:ext uri="{FF2B5EF4-FFF2-40B4-BE49-F238E27FC236}">
                    <a16:creationId xmlns:a16="http://schemas.microsoft.com/office/drawing/2014/main" id="{EC9616FD-32B2-AB83-BA3F-4E1C6390C3A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32">
                <a:extLst>
                  <a:ext uri="{FF2B5EF4-FFF2-40B4-BE49-F238E27FC236}">
                    <a16:creationId xmlns:a16="http://schemas.microsoft.com/office/drawing/2014/main" id="{FFDD7FB4-50DB-5233-A8A4-18D8BD4778A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33">
                <a:extLst>
                  <a:ext uri="{FF2B5EF4-FFF2-40B4-BE49-F238E27FC236}">
                    <a16:creationId xmlns:a16="http://schemas.microsoft.com/office/drawing/2014/main" id="{82AA9E35-D205-BC51-2C9A-24C6F1DA71DA}"/>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 name="Group 306">
              <a:extLst>
                <a:ext uri="{FF2B5EF4-FFF2-40B4-BE49-F238E27FC236}">
                  <a16:creationId xmlns:a16="http://schemas.microsoft.com/office/drawing/2014/main" id="{852D6F0E-4D99-0449-6CAD-03FDFB491192}"/>
                </a:ext>
              </a:extLst>
            </p:cNvPr>
            <p:cNvGrpSpPr>
              <a:grpSpLocks noChangeAspect="1"/>
            </p:cNvGrpSpPr>
            <p:nvPr/>
          </p:nvGrpSpPr>
          <p:grpSpPr>
            <a:xfrm>
              <a:off x="2613108" y="3685045"/>
              <a:ext cx="1115073" cy="1117948"/>
              <a:chOff x="-4083050" y="1579563"/>
              <a:chExt cx="3694112" cy="3703638"/>
            </a:xfrm>
          </p:grpSpPr>
          <p:sp>
            <p:nvSpPr>
              <p:cNvPr id="338" name="Freeform 5">
                <a:extLst>
                  <a:ext uri="{FF2B5EF4-FFF2-40B4-BE49-F238E27FC236}">
                    <a16:creationId xmlns:a16="http://schemas.microsoft.com/office/drawing/2014/main" id="{3F1A5C84-4B77-E3D6-6804-A13DDB716F19}"/>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6">
                <a:extLst>
                  <a:ext uri="{FF2B5EF4-FFF2-40B4-BE49-F238E27FC236}">
                    <a16:creationId xmlns:a16="http://schemas.microsoft.com/office/drawing/2014/main" id="{BFEDDFA7-897D-8EBF-2616-34A2C36F3E0E}"/>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7">
                <a:extLst>
                  <a:ext uri="{FF2B5EF4-FFF2-40B4-BE49-F238E27FC236}">
                    <a16:creationId xmlns:a16="http://schemas.microsoft.com/office/drawing/2014/main" id="{8C70BF95-45A5-3EA9-83D5-2DA4D57987B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8">
                <a:extLst>
                  <a:ext uri="{FF2B5EF4-FFF2-40B4-BE49-F238E27FC236}">
                    <a16:creationId xmlns:a16="http://schemas.microsoft.com/office/drawing/2014/main" id="{5E373113-E7F7-CCB7-20F2-06490E288FC0}"/>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9">
                <a:extLst>
                  <a:ext uri="{FF2B5EF4-FFF2-40B4-BE49-F238E27FC236}">
                    <a16:creationId xmlns:a16="http://schemas.microsoft.com/office/drawing/2014/main" id="{BF9BEBF8-AF8D-0303-72A0-2D4F41FF36F3}"/>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10">
                <a:extLst>
                  <a:ext uri="{FF2B5EF4-FFF2-40B4-BE49-F238E27FC236}">
                    <a16:creationId xmlns:a16="http://schemas.microsoft.com/office/drawing/2014/main" id="{0763C2FA-FE41-897F-3FCE-6C207D0EC156}"/>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11">
                <a:extLst>
                  <a:ext uri="{FF2B5EF4-FFF2-40B4-BE49-F238E27FC236}">
                    <a16:creationId xmlns:a16="http://schemas.microsoft.com/office/drawing/2014/main" id="{2F4C0725-58CA-70CE-D6E7-A53AAAC4604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12">
                <a:extLst>
                  <a:ext uri="{FF2B5EF4-FFF2-40B4-BE49-F238E27FC236}">
                    <a16:creationId xmlns:a16="http://schemas.microsoft.com/office/drawing/2014/main" id="{0225FA45-C58D-73F0-88E4-0023C09A504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13">
                <a:extLst>
                  <a:ext uri="{FF2B5EF4-FFF2-40B4-BE49-F238E27FC236}">
                    <a16:creationId xmlns:a16="http://schemas.microsoft.com/office/drawing/2014/main" id="{1DA27857-4D81-E0B8-E2A5-841C9E7B53F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14">
                <a:extLst>
                  <a:ext uri="{FF2B5EF4-FFF2-40B4-BE49-F238E27FC236}">
                    <a16:creationId xmlns:a16="http://schemas.microsoft.com/office/drawing/2014/main" id="{0E6C52CE-B625-98AC-B89F-FCAED783101E}"/>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15">
                <a:extLst>
                  <a:ext uri="{FF2B5EF4-FFF2-40B4-BE49-F238E27FC236}">
                    <a16:creationId xmlns:a16="http://schemas.microsoft.com/office/drawing/2014/main" id="{E2FD5517-C520-834A-9A5C-1CE4F8EB17B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16">
                <a:extLst>
                  <a:ext uri="{FF2B5EF4-FFF2-40B4-BE49-F238E27FC236}">
                    <a16:creationId xmlns:a16="http://schemas.microsoft.com/office/drawing/2014/main" id="{54DAC9FA-E1DD-99FA-CB69-F07647E82E0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17">
                <a:extLst>
                  <a:ext uri="{FF2B5EF4-FFF2-40B4-BE49-F238E27FC236}">
                    <a16:creationId xmlns:a16="http://schemas.microsoft.com/office/drawing/2014/main" id="{4BF8F0F3-AB74-009D-C5AE-DB0F4D12E75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18">
                <a:extLst>
                  <a:ext uri="{FF2B5EF4-FFF2-40B4-BE49-F238E27FC236}">
                    <a16:creationId xmlns:a16="http://schemas.microsoft.com/office/drawing/2014/main" id="{EDF23DDF-776C-96BB-F979-22403FFF4B4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9">
                <a:extLst>
                  <a:ext uri="{FF2B5EF4-FFF2-40B4-BE49-F238E27FC236}">
                    <a16:creationId xmlns:a16="http://schemas.microsoft.com/office/drawing/2014/main" id="{0561353C-5B5E-E0B3-B5BC-7C3B20C1F4A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20">
                <a:extLst>
                  <a:ext uri="{FF2B5EF4-FFF2-40B4-BE49-F238E27FC236}">
                    <a16:creationId xmlns:a16="http://schemas.microsoft.com/office/drawing/2014/main" id="{80D16CEC-AD26-0284-5786-79BC49E88A0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21">
                <a:extLst>
                  <a:ext uri="{FF2B5EF4-FFF2-40B4-BE49-F238E27FC236}">
                    <a16:creationId xmlns:a16="http://schemas.microsoft.com/office/drawing/2014/main" id="{E9EC6BD1-9703-BFC7-D23C-8DD8D28AB66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22">
                <a:extLst>
                  <a:ext uri="{FF2B5EF4-FFF2-40B4-BE49-F238E27FC236}">
                    <a16:creationId xmlns:a16="http://schemas.microsoft.com/office/drawing/2014/main" id="{A45ACCA3-85AC-8E27-E27F-D538522054C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23">
                <a:extLst>
                  <a:ext uri="{FF2B5EF4-FFF2-40B4-BE49-F238E27FC236}">
                    <a16:creationId xmlns:a16="http://schemas.microsoft.com/office/drawing/2014/main" id="{E56A3B0B-FFC8-1E0B-B0DC-FEF434B0652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24">
                <a:extLst>
                  <a:ext uri="{FF2B5EF4-FFF2-40B4-BE49-F238E27FC236}">
                    <a16:creationId xmlns:a16="http://schemas.microsoft.com/office/drawing/2014/main" id="{F9E0FBB8-35D2-95AD-0A56-CE03A417E0D8}"/>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25">
                <a:extLst>
                  <a:ext uri="{FF2B5EF4-FFF2-40B4-BE49-F238E27FC236}">
                    <a16:creationId xmlns:a16="http://schemas.microsoft.com/office/drawing/2014/main" id="{42D47325-F14B-09F1-3B0D-D5F1BEA856B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26">
                <a:extLst>
                  <a:ext uri="{FF2B5EF4-FFF2-40B4-BE49-F238E27FC236}">
                    <a16:creationId xmlns:a16="http://schemas.microsoft.com/office/drawing/2014/main" id="{9B0C7B8A-D333-4A67-613D-30D7CF0CF82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27">
                <a:extLst>
                  <a:ext uri="{FF2B5EF4-FFF2-40B4-BE49-F238E27FC236}">
                    <a16:creationId xmlns:a16="http://schemas.microsoft.com/office/drawing/2014/main" id="{B2747AE2-2323-C36A-463E-0C4BF12B088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28">
                <a:extLst>
                  <a:ext uri="{FF2B5EF4-FFF2-40B4-BE49-F238E27FC236}">
                    <a16:creationId xmlns:a16="http://schemas.microsoft.com/office/drawing/2014/main" id="{620EBA6D-3E8B-AD2F-F399-B5BAAD1757C0}"/>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29">
                <a:extLst>
                  <a:ext uri="{FF2B5EF4-FFF2-40B4-BE49-F238E27FC236}">
                    <a16:creationId xmlns:a16="http://schemas.microsoft.com/office/drawing/2014/main" id="{09371216-9F12-9A6D-881C-02F3BC4808E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30">
                <a:extLst>
                  <a:ext uri="{FF2B5EF4-FFF2-40B4-BE49-F238E27FC236}">
                    <a16:creationId xmlns:a16="http://schemas.microsoft.com/office/drawing/2014/main" id="{8E0E7C75-1D16-87CC-F5E1-165F5262D59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Freeform 31">
                <a:extLst>
                  <a:ext uri="{FF2B5EF4-FFF2-40B4-BE49-F238E27FC236}">
                    <a16:creationId xmlns:a16="http://schemas.microsoft.com/office/drawing/2014/main" id="{83CEFF8F-580E-151D-F602-3970276AD23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32">
                <a:extLst>
                  <a:ext uri="{FF2B5EF4-FFF2-40B4-BE49-F238E27FC236}">
                    <a16:creationId xmlns:a16="http://schemas.microsoft.com/office/drawing/2014/main" id="{3B5C27E2-1CE8-7EE2-5543-50484FF9812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33">
                <a:extLst>
                  <a:ext uri="{FF2B5EF4-FFF2-40B4-BE49-F238E27FC236}">
                    <a16:creationId xmlns:a16="http://schemas.microsoft.com/office/drawing/2014/main" id="{27215017-0F40-E048-5C66-0CE087016A8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 name="Group 307">
              <a:extLst>
                <a:ext uri="{FF2B5EF4-FFF2-40B4-BE49-F238E27FC236}">
                  <a16:creationId xmlns:a16="http://schemas.microsoft.com/office/drawing/2014/main" id="{02B1D769-AA96-88D1-AB40-F77FBD2987C1}"/>
                </a:ext>
              </a:extLst>
            </p:cNvPr>
            <p:cNvGrpSpPr>
              <a:grpSpLocks noChangeAspect="1"/>
            </p:cNvGrpSpPr>
            <p:nvPr/>
          </p:nvGrpSpPr>
          <p:grpSpPr>
            <a:xfrm>
              <a:off x="4386894" y="3685045"/>
              <a:ext cx="1115073" cy="1117948"/>
              <a:chOff x="-4083050" y="1579563"/>
              <a:chExt cx="3694112" cy="3703638"/>
            </a:xfrm>
          </p:grpSpPr>
          <p:sp>
            <p:nvSpPr>
              <p:cNvPr id="309" name="Freeform 5">
                <a:extLst>
                  <a:ext uri="{FF2B5EF4-FFF2-40B4-BE49-F238E27FC236}">
                    <a16:creationId xmlns:a16="http://schemas.microsoft.com/office/drawing/2014/main" id="{54D978BA-D25E-8DFB-905F-E8FD63223E8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6">
                <a:extLst>
                  <a:ext uri="{FF2B5EF4-FFF2-40B4-BE49-F238E27FC236}">
                    <a16:creationId xmlns:a16="http://schemas.microsoft.com/office/drawing/2014/main" id="{CCB18C25-9E5C-8F72-4388-90B86A03E357}"/>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7">
                <a:extLst>
                  <a:ext uri="{FF2B5EF4-FFF2-40B4-BE49-F238E27FC236}">
                    <a16:creationId xmlns:a16="http://schemas.microsoft.com/office/drawing/2014/main" id="{0A17F7DE-63DF-E5FA-D5B0-EE2E94370E4D}"/>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8">
                <a:extLst>
                  <a:ext uri="{FF2B5EF4-FFF2-40B4-BE49-F238E27FC236}">
                    <a16:creationId xmlns:a16="http://schemas.microsoft.com/office/drawing/2014/main" id="{6C06BE64-64F2-6A19-487E-79CF8291BDF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9">
                <a:extLst>
                  <a:ext uri="{FF2B5EF4-FFF2-40B4-BE49-F238E27FC236}">
                    <a16:creationId xmlns:a16="http://schemas.microsoft.com/office/drawing/2014/main" id="{DC7C1AAC-83E1-CAE5-8BAA-EE19D83171B2}"/>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10">
                <a:extLst>
                  <a:ext uri="{FF2B5EF4-FFF2-40B4-BE49-F238E27FC236}">
                    <a16:creationId xmlns:a16="http://schemas.microsoft.com/office/drawing/2014/main" id="{D2ACD0B1-6517-10E9-2B51-B0927798733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11">
                <a:extLst>
                  <a:ext uri="{FF2B5EF4-FFF2-40B4-BE49-F238E27FC236}">
                    <a16:creationId xmlns:a16="http://schemas.microsoft.com/office/drawing/2014/main" id="{3824B67C-5B8B-122C-C72F-3396BBB7326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12">
                <a:extLst>
                  <a:ext uri="{FF2B5EF4-FFF2-40B4-BE49-F238E27FC236}">
                    <a16:creationId xmlns:a16="http://schemas.microsoft.com/office/drawing/2014/main" id="{AE78B122-CF8A-6A2C-1E67-F1AC28F32956}"/>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13">
                <a:extLst>
                  <a:ext uri="{FF2B5EF4-FFF2-40B4-BE49-F238E27FC236}">
                    <a16:creationId xmlns:a16="http://schemas.microsoft.com/office/drawing/2014/main" id="{76CA6172-FEBF-AB61-BF94-E0924F75BD0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14">
                <a:extLst>
                  <a:ext uri="{FF2B5EF4-FFF2-40B4-BE49-F238E27FC236}">
                    <a16:creationId xmlns:a16="http://schemas.microsoft.com/office/drawing/2014/main" id="{BF88FC14-4303-8228-9C75-54A27C5B852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15">
                <a:extLst>
                  <a:ext uri="{FF2B5EF4-FFF2-40B4-BE49-F238E27FC236}">
                    <a16:creationId xmlns:a16="http://schemas.microsoft.com/office/drawing/2014/main" id="{0006BA89-3B2A-FAC9-5DD1-937646A9D1EE}"/>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16">
                <a:extLst>
                  <a:ext uri="{FF2B5EF4-FFF2-40B4-BE49-F238E27FC236}">
                    <a16:creationId xmlns:a16="http://schemas.microsoft.com/office/drawing/2014/main" id="{5ABCFFFB-56D3-CDE3-4573-E186A1D981D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7">
                <a:extLst>
                  <a:ext uri="{FF2B5EF4-FFF2-40B4-BE49-F238E27FC236}">
                    <a16:creationId xmlns:a16="http://schemas.microsoft.com/office/drawing/2014/main" id="{78193C37-2A8F-DCCA-E5D4-3FB30E2FF7BA}"/>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18">
                <a:extLst>
                  <a:ext uri="{FF2B5EF4-FFF2-40B4-BE49-F238E27FC236}">
                    <a16:creationId xmlns:a16="http://schemas.microsoft.com/office/drawing/2014/main" id="{12DCA837-9D6D-FD3E-D327-7BFDBA825DE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9">
                <a:extLst>
                  <a:ext uri="{FF2B5EF4-FFF2-40B4-BE49-F238E27FC236}">
                    <a16:creationId xmlns:a16="http://schemas.microsoft.com/office/drawing/2014/main" id="{A15481E7-F4EB-C3BC-57DD-2D764B498BF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20">
                <a:extLst>
                  <a:ext uri="{FF2B5EF4-FFF2-40B4-BE49-F238E27FC236}">
                    <a16:creationId xmlns:a16="http://schemas.microsoft.com/office/drawing/2014/main" id="{8E58110D-3318-46AC-5EE3-5D106E945B1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21">
                <a:extLst>
                  <a:ext uri="{FF2B5EF4-FFF2-40B4-BE49-F238E27FC236}">
                    <a16:creationId xmlns:a16="http://schemas.microsoft.com/office/drawing/2014/main" id="{05D88E5C-299B-9639-166A-BEAAC827062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22">
                <a:extLst>
                  <a:ext uri="{FF2B5EF4-FFF2-40B4-BE49-F238E27FC236}">
                    <a16:creationId xmlns:a16="http://schemas.microsoft.com/office/drawing/2014/main" id="{EAB8444E-E9CA-137D-7E6C-D09EAD202A0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23">
                <a:extLst>
                  <a:ext uri="{FF2B5EF4-FFF2-40B4-BE49-F238E27FC236}">
                    <a16:creationId xmlns:a16="http://schemas.microsoft.com/office/drawing/2014/main" id="{561ED82A-EA53-7103-EC09-872B4526BEA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24">
                <a:extLst>
                  <a:ext uri="{FF2B5EF4-FFF2-40B4-BE49-F238E27FC236}">
                    <a16:creationId xmlns:a16="http://schemas.microsoft.com/office/drawing/2014/main" id="{EAF1AD56-AA0B-8F8E-7C54-737EFE85481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25">
                <a:extLst>
                  <a:ext uri="{FF2B5EF4-FFF2-40B4-BE49-F238E27FC236}">
                    <a16:creationId xmlns:a16="http://schemas.microsoft.com/office/drawing/2014/main" id="{3E04246C-E14B-200C-4AA8-007D1E88D9C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26">
                <a:extLst>
                  <a:ext uri="{FF2B5EF4-FFF2-40B4-BE49-F238E27FC236}">
                    <a16:creationId xmlns:a16="http://schemas.microsoft.com/office/drawing/2014/main" id="{77F8E161-2B90-4FE0-22A5-697324C5CBA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27">
                <a:extLst>
                  <a:ext uri="{FF2B5EF4-FFF2-40B4-BE49-F238E27FC236}">
                    <a16:creationId xmlns:a16="http://schemas.microsoft.com/office/drawing/2014/main" id="{9F115072-6131-965F-40AA-51FC549A3A8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28">
                <a:extLst>
                  <a:ext uri="{FF2B5EF4-FFF2-40B4-BE49-F238E27FC236}">
                    <a16:creationId xmlns:a16="http://schemas.microsoft.com/office/drawing/2014/main" id="{23D07E0F-FCCC-2164-30FD-84B7400D5EA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29">
                <a:extLst>
                  <a:ext uri="{FF2B5EF4-FFF2-40B4-BE49-F238E27FC236}">
                    <a16:creationId xmlns:a16="http://schemas.microsoft.com/office/drawing/2014/main" id="{16BE72F0-FF59-E2E7-8CAA-0F4762031BA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30">
                <a:extLst>
                  <a:ext uri="{FF2B5EF4-FFF2-40B4-BE49-F238E27FC236}">
                    <a16:creationId xmlns:a16="http://schemas.microsoft.com/office/drawing/2014/main" id="{760D4E19-9A7D-521E-01C8-CB5EFBBE7CD1}"/>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31">
                <a:extLst>
                  <a:ext uri="{FF2B5EF4-FFF2-40B4-BE49-F238E27FC236}">
                    <a16:creationId xmlns:a16="http://schemas.microsoft.com/office/drawing/2014/main" id="{205DC989-DAB6-DEF2-3527-21411E777B9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32">
                <a:extLst>
                  <a:ext uri="{FF2B5EF4-FFF2-40B4-BE49-F238E27FC236}">
                    <a16:creationId xmlns:a16="http://schemas.microsoft.com/office/drawing/2014/main" id="{66E3225B-AA58-A277-D843-33B69C8D30C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33">
                <a:extLst>
                  <a:ext uri="{FF2B5EF4-FFF2-40B4-BE49-F238E27FC236}">
                    <a16:creationId xmlns:a16="http://schemas.microsoft.com/office/drawing/2014/main" id="{0935F8C8-73C5-EF95-FD65-7CDEAC08CDA3}"/>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77" name="TextBox 476">
              <a:extLst>
                <a:ext uri="{FF2B5EF4-FFF2-40B4-BE49-F238E27FC236}">
                  <a16:creationId xmlns:a16="http://schemas.microsoft.com/office/drawing/2014/main" id="{62C8D74C-7795-847F-6408-15B130F37F1A}"/>
                </a:ext>
              </a:extLst>
            </p:cNvPr>
            <p:cNvSpPr txBox="1"/>
            <p:nvPr/>
          </p:nvSpPr>
          <p:spPr>
            <a:xfrm>
              <a:off x="6556316" y="1527620"/>
              <a:ext cx="3034300" cy="434299"/>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3"/>
                  </a:solidFill>
                  <a:effectLst/>
                  <a:uLnTx/>
                  <a:uFillTx/>
                  <a:latin typeface="+mj-lt"/>
                  <a:ea typeface="+mn-ea"/>
                  <a:cs typeface="+mn-cs"/>
                </a:rPr>
                <a:t>Drug-Induced Parkinsonism</a:t>
              </a:r>
            </a:p>
          </p:txBody>
        </p:sp>
        <p:sp>
          <p:nvSpPr>
            <p:cNvPr id="478" name="TextBox 477">
              <a:extLst>
                <a:ext uri="{FF2B5EF4-FFF2-40B4-BE49-F238E27FC236}">
                  <a16:creationId xmlns:a16="http://schemas.microsoft.com/office/drawing/2014/main" id="{39BB565F-386F-BA98-0A1F-B6544F312C0E}"/>
                </a:ext>
              </a:extLst>
            </p:cNvPr>
            <p:cNvSpPr txBox="1"/>
            <p:nvPr/>
          </p:nvSpPr>
          <p:spPr>
            <a:xfrm>
              <a:off x="6293738" y="3148051"/>
              <a:ext cx="1890100"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Rhythmic tremor</a:t>
              </a:r>
              <a:r>
                <a:rPr kumimoji="0" lang="en-US" sz="1200" b="0" i="0" u="none" strike="noStrike" kern="1200" cap="none" spc="0" normalizeH="0" baseline="30000" noProof="0" dirty="0">
                  <a:ln>
                    <a:noFill/>
                  </a:ln>
                  <a:effectLst/>
                  <a:uLnTx/>
                  <a:uFillTx/>
                  <a:latin typeface="+mj-lt"/>
                  <a:ea typeface="+mn-ea"/>
                  <a:cs typeface="+mn-cs"/>
                </a:rPr>
                <a:t>2</a:t>
              </a:r>
            </a:p>
          </p:txBody>
        </p:sp>
        <p:sp>
          <p:nvSpPr>
            <p:cNvPr id="479" name="TextBox 478">
              <a:extLst>
                <a:ext uri="{FF2B5EF4-FFF2-40B4-BE49-F238E27FC236}">
                  <a16:creationId xmlns:a16="http://schemas.microsoft.com/office/drawing/2014/main" id="{166D7996-964D-76C5-269C-6FDD54D83037}"/>
                </a:ext>
              </a:extLst>
            </p:cNvPr>
            <p:cNvSpPr txBox="1"/>
            <p:nvPr/>
          </p:nvSpPr>
          <p:spPr>
            <a:xfrm>
              <a:off x="8067524" y="3148051"/>
              <a:ext cx="1890100"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Muscle rigidity</a:t>
              </a:r>
              <a:r>
                <a:rPr kumimoji="0" lang="en-US" sz="1200" b="0" i="0" u="none" strike="noStrike" kern="1200" cap="none" spc="0" normalizeH="0" baseline="30000" noProof="0" dirty="0">
                  <a:ln>
                    <a:noFill/>
                  </a:ln>
                  <a:effectLst/>
                  <a:uLnTx/>
                  <a:uFillTx/>
                  <a:latin typeface="+mj-lt"/>
                  <a:ea typeface="+mn-ea"/>
                  <a:cs typeface="+mn-cs"/>
                </a:rPr>
                <a:t>2</a:t>
              </a:r>
            </a:p>
          </p:txBody>
        </p:sp>
        <p:sp>
          <p:nvSpPr>
            <p:cNvPr id="480" name="TextBox 479">
              <a:extLst>
                <a:ext uri="{FF2B5EF4-FFF2-40B4-BE49-F238E27FC236}">
                  <a16:creationId xmlns:a16="http://schemas.microsoft.com/office/drawing/2014/main" id="{F6CEC99C-E70A-5D5C-A49B-BD4635EAF076}"/>
                </a:ext>
              </a:extLst>
            </p:cNvPr>
            <p:cNvSpPr txBox="1"/>
            <p:nvPr/>
          </p:nvSpPr>
          <p:spPr>
            <a:xfrm>
              <a:off x="6293738" y="4816094"/>
              <a:ext cx="1890100"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Shuffling gait</a:t>
              </a:r>
              <a:r>
                <a:rPr kumimoji="0" lang="en-US" sz="1200" b="0" i="0" u="none" strike="noStrike" kern="1200" cap="none" spc="0" normalizeH="0" baseline="30000" noProof="0" dirty="0">
                  <a:ln>
                    <a:noFill/>
                  </a:ln>
                  <a:effectLst/>
                  <a:uLnTx/>
                  <a:uFillTx/>
                  <a:latin typeface="+mj-lt"/>
                  <a:ea typeface="+mn-ea"/>
                  <a:cs typeface="+mn-cs"/>
                </a:rPr>
                <a:t>2</a:t>
              </a:r>
            </a:p>
          </p:txBody>
        </p:sp>
        <p:sp>
          <p:nvSpPr>
            <p:cNvPr id="481" name="TextBox 480">
              <a:extLst>
                <a:ext uri="{FF2B5EF4-FFF2-40B4-BE49-F238E27FC236}">
                  <a16:creationId xmlns:a16="http://schemas.microsoft.com/office/drawing/2014/main" id="{5775D66E-8362-89F6-EFC5-5AF76FB4E05D}"/>
                </a:ext>
              </a:extLst>
            </p:cNvPr>
            <p:cNvSpPr txBox="1"/>
            <p:nvPr/>
          </p:nvSpPr>
          <p:spPr>
            <a:xfrm>
              <a:off x="8030202" y="4816094"/>
              <a:ext cx="1964744"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Bradykinesia</a:t>
              </a:r>
              <a:r>
                <a:rPr kumimoji="0" lang="en-US" sz="1200" b="0" i="0" u="none" strike="noStrike" kern="1200" cap="none" spc="0" normalizeH="0" baseline="30000" noProof="0" dirty="0">
                  <a:ln>
                    <a:noFill/>
                  </a:ln>
                  <a:effectLst/>
                  <a:uLnTx/>
                  <a:uFillTx/>
                  <a:latin typeface="+mj-lt"/>
                  <a:ea typeface="+mn-ea"/>
                  <a:cs typeface="+mn-cs"/>
                </a:rPr>
                <a:t>2</a:t>
              </a:r>
            </a:p>
          </p:txBody>
        </p:sp>
        <p:grpSp>
          <p:nvGrpSpPr>
            <p:cNvPr id="482" name="Group 481">
              <a:extLst>
                <a:ext uri="{FF2B5EF4-FFF2-40B4-BE49-F238E27FC236}">
                  <a16:creationId xmlns:a16="http://schemas.microsoft.com/office/drawing/2014/main" id="{358EC49B-C9BB-848B-0CC7-2C73F10243C5}"/>
                </a:ext>
              </a:extLst>
            </p:cNvPr>
            <p:cNvGrpSpPr>
              <a:grpSpLocks noChangeAspect="1"/>
            </p:cNvGrpSpPr>
            <p:nvPr/>
          </p:nvGrpSpPr>
          <p:grpSpPr>
            <a:xfrm>
              <a:off x="6681251" y="2024196"/>
              <a:ext cx="1115073" cy="1117948"/>
              <a:chOff x="-4083050" y="1579563"/>
              <a:chExt cx="3694112" cy="3703638"/>
            </a:xfrm>
          </p:grpSpPr>
          <p:sp>
            <p:nvSpPr>
              <p:cNvPr id="614" name="Freeform 5">
                <a:extLst>
                  <a:ext uri="{FF2B5EF4-FFF2-40B4-BE49-F238E27FC236}">
                    <a16:creationId xmlns:a16="http://schemas.microsoft.com/office/drawing/2014/main" id="{FAE8F806-48F4-83D6-DEF9-5ADD362CDECD}"/>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
                <a:extLst>
                  <a:ext uri="{FF2B5EF4-FFF2-40B4-BE49-F238E27FC236}">
                    <a16:creationId xmlns:a16="http://schemas.microsoft.com/office/drawing/2014/main" id="{6423CF19-1A09-9AA6-C4EF-20558984DFF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7">
                <a:extLst>
                  <a:ext uri="{FF2B5EF4-FFF2-40B4-BE49-F238E27FC236}">
                    <a16:creationId xmlns:a16="http://schemas.microsoft.com/office/drawing/2014/main" id="{22BB9927-222B-C29C-615C-09EEFF7CA474}"/>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8">
                <a:extLst>
                  <a:ext uri="{FF2B5EF4-FFF2-40B4-BE49-F238E27FC236}">
                    <a16:creationId xmlns:a16="http://schemas.microsoft.com/office/drawing/2014/main" id="{39E8F3D0-0E84-1279-D00B-C4CE57CA06CA}"/>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9">
                <a:extLst>
                  <a:ext uri="{FF2B5EF4-FFF2-40B4-BE49-F238E27FC236}">
                    <a16:creationId xmlns:a16="http://schemas.microsoft.com/office/drawing/2014/main" id="{4583FE4C-BD30-A648-8084-F5EC4FE44193}"/>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10">
                <a:extLst>
                  <a:ext uri="{FF2B5EF4-FFF2-40B4-BE49-F238E27FC236}">
                    <a16:creationId xmlns:a16="http://schemas.microsoft.com/office/drawing/2014/main" id="{9FFED168-8654-1EE4-4691-5DF61CFD716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11">
                <a:extLst>
                  <a:ext uri="{FF2B5EF4-FFF2-40B4-BE49-F238E27FC236}">
                    <a16:creationId xmlns:a16="http://schemas.microsoft.com/office/drawing/2014/main" id="{1F766BFF-5496-30A5-A7BA-17E0359F7D0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12">
                <a:extLst>
                  <a:ext uri="{FF2B5EF4-FFF2-40B4-BE49-F238E27FC236}">
                    <a16:creationId xmlns:a16="http://schemas.microsoft.com/office/drawing/2014/main" id="{038D920E-7136-8115-B830-0A82B119599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13">
                <a:extLst>
                  <a:ext uri="{FF2B5EF4-FFF2-40B4-BE49-F238E27FC236}">
                    <a16:creationId xmlns:a16="http://schemas.microsoft.com/office/drawing/2014/main" id="{FA8695DC-8FE3-547C-A5E1-0F6DDBA555B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14">
                <a:extLst>
                  <a:ext uri="{FF2B5EF4-FFF2-40B4-BE49-F238E27FC236}">
                    <a16:creationId xmlns:a16="http://schemas.microsoft.com/office/drawing/2014/main" id="{2E3128E3-7F5E-220A-16B5-E5EB1A751E6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15">
                <a:extLst>
                  <a:ext uri="{FF2B5EF4-FFF2-40B4-BE49-F238E27FC236}">
                    <a16:creationId xmlns:a16="http://schemas.microsoft.com/office/drawing/2014/main" id="{A2615258-7B88-3C8C-6BB1-6693C55D894C}"/>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16">
                <a:extLst>
                  <a:ext uri="{FF2B5EF4-FFF2-40B4-BE49-F238E27FC236}">
                    <a16:creationId xmlns:a16="http://schemas.microsoft.com/office/drawing/2014/main" id="{10202CF7-9E6B-67E5-70D4-C5683C0ADDC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17">
                <a:extLst>
                  <a:ext uri="{FF2B5EF4-FFF2-40B4-BE49-F238E27FC236}">
                    <a16:creationId xmlns:a16="http://schemas.microsoft.com/office/drawing/2014/main" id="{E2502DB1-E8E0-2EA3-1483-FD63559C991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18">
                <a:extLst>
                  <a:ext uri="{FF2B5EF4-FFF2-40B4-BE49-F238E27FC236}">
                    <a16:creationId xmlns:a16="http://schemas.microsoft.com/office/drawing/2014/main" id="{E0B5C27D-5F1D-9B46-5D43-DB083743783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19">
                <a:extLst>
                  <a:ext uri="{FF2B5EF4-FFF2-40B4-BE49-F238E27FC236}">
                    <a16:creationId xmlns:a16="http://schemas.microsoft.com/office/drawing/2014/main" id="{45ADF0A9-9F07-2190-BA50-B0DD1263C80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20">
                <a:extLst>
                  <a:ext uri="{FF2B5EF4-FFF2-40B4-BE49-F238E27FC236}">
                    <a16:creationId xmlns:a16="http://schemas.microsoft.com/office/drawing/2014/main" id="{9692EB5B-4C1F-8860-A46B-28A137D3700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21">
                <a:extLst>
                  <a:ext uri="{FF2B5EF4-FFF2-40B4-BE49-F238E27FC236}">
                    <a16:creationId xmlns:a16="http://schemas.microsoft.com/office/drawing/2014/main" id="{68D9B69B-6734-376F-796B-BDB6958A7121}"/>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22">
                <a:extLst>
                  <a:ext uri="{FF2B5EF4-FFF2-40B4-BE49-F238E27FC236}">
                    <a16:creationId xmlns:a16="http://schemas.microsoft.com/office/drawing/2014/main" id="{26A8CFCC-6CA1-EEDC-47DD-02EAF683F9BC}"/>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23">
                <a:extLst>
                  <a:ext uri="{FF2B5EF4-FFF2-40B4-BE49-F238E27FC236}">
                    <a16:creationId xmlns:a16="http://schemas.microsoft.com/office/drawing/2014/main" id="{EAE0FE5C-F527-BC5E-1A35-850BEC11F5F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24">
                <a:extLst>
                  <a:ext uri="{FF2B5EF4-FFF2-40B4-BE49-F238E27FC236}">
                    <a16:creationId xmlns:a16="http://schemas.microsoft.com/office/drawing/2014/main" id="{9D7E2377-B5DE-1250-BB27-A0C09A6F05E1}"/>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25">
                <a:extLst>
                  <a:ext uri="{FF2B5EF4-FFF2-40B4-BE49-F238E27FC236}">
                    <a16:creationId xmlns:a16="http://schemas.microsoft.com/office/drawing/2014/main" id="{44E9EFC9-E19E-9B7F-954E-E8700C062140}"/>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26">
                <a:extLst>
                  <a:ext uri="{FF2B5EF4-FFF2-40B4-BE49-F238E27FC236}">
                    <a16:creationId xmlns:a16="http://schemas.microsoft.com/office/drawing/2014/main" id="{DFFE3AE8-4999-FE6F-DBCD-EF9791A1001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27">
                <a:extLst>
                  <a:ext uri="{FF2B5EF4-FFF2-40B4-BE49-F238E27FC236}">
                    <a16:creationId xmlns:a16="http://schemas.microsoft.com/office/drawing/2014/main" id="{FAD281DA-25FE-9B14-7531-E8AA28355901}"/>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28">
                <a:extLst>
                  <a:ext uri="{FF2B5EF4-FFF2-40B4-BE49-F238E27FC236}">
                    <a16:creationId xmlns:a16="http://schemas.microsoft.com/office/drawing/2014/main" id="{2FCEE412-06C4-771D-DEF1-2418C653525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29">
                <a:extLst>
                  <a:ext uri="{FF2B5EF4-FFF2-40B4-BE49-F238E27FC236}">
                    <a16:creationId xmlns:a16="http://schemas.microsoft.com/office/drawing/2014/main" id="{16654093-1F84-EAEC-E74A-935EEB0F4F3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0">
                <a:extLst>
                  <a:ext uri="{FF2B5EF4-FFF2-40B4-BE49-F238E27FC236}">
                    <a16:creationId xmlns:a16="http://schemas.microsoft.com/office/drawing/2014/main" id="{459374E7-AA5D-64A5-4892-39312B16143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1">
                <a:extLst>
                  <a:ext uri="{FF2B5EF4-FFF2-40B4-BE49-F238E27FC236}">
                    <a16:creationId xmlns:a16="http://schemas.microsoft.com/office/drawing/2014/main" id="{7A170301-6F11-8594-2C14-63EF6929992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2">
                <a:extLst>
                  <a:ext uri="{FF2B5EF4-FFF2-40B4-BE49-F238E27FC236}">
                    <a16:creationId xmlns:a16="http://schemas.microsoft.com/office/drawing/2014/main" id="{2D310322-504F-26C2-A48A-99DDB9FF468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3">
                <a:extLst>
                  <a:ext uri="{FF2B5EF4-FFF2-40B4-BE49-F238E27FC236}">
                    <a16:creationId xmlns:a16="http://schemas.microsoft.com/office/drawing/2014/main" id="{E0FBF257-3B10-AEF1-C7B3-3F00719A5FF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3" name="Group 482">
              <a:extLst>
                <a:ext uri="{FF2B5EF4-FFF2-40B4-BE49-F238E27FC236}">
                  <a16:creationId xmlns:a16="http://schemas.microsoft.com/office/drawing/2014/main" id="{20C545B7-8696-09B9-51C0-836F89A286DF}"/>
                </a:ext>
              </a:extLst>
            </p:cNvPr>
            <p:cNvGrpSpPr>
              <a:grpSpLocks noChangeAspect="1"/>
            </p:cNvGrpSpPr>
            <p:nvPr/>
          </p:nvGrpSpPr>
          <p:grpSpPr>
            <a:xfrm>
              <a:off x="8455037" y="2024197"/>
              <a:ext cx="1115073" cy="1117948"/>
              <a:chOff x="-4083050" y="1579563"/>
              <a:chExt cx="3694112" cy="3703638"/>
            </a:xfrm>
          </p:grpSpPr>
          <p:sp>
            <p:nvSpPr>
              <p:cNvPr id="585" name="Freeform 5">
                <a:extLst>
                  <a:ext uri="{FF2B5EF4-FFF2-40B4-BE49-F238E27FC236}">
                    <a16:creationId xmlns:a16="http://schemas.microsoft.com/office/drawing/2014/main" id="{63592F34-A543-A1C8-4ADC-A652B1B2847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6">
                <a:extLst>
                  <a:ext uri="{FF2B5EF4-FFF2-40B4-BE49-F238E27FC236}">
                    <a16:creationId xmlns:a16="http://schemas.microsoft.com/office/drawing/2014/main" id="{3B9FB621-53F3-67CA-7310-BAB7AC9F220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7">
                <a:extLst>
                  <a:ext uri="{FF2B5EF4-FFF2-40B4-BE49-F238E27FC236}">
                    <a16:creationId xmlns:a16="http://schemas.microsoft.com/office/drawing/2014/main" id="{061167A2-6B01-94C9-3D5E-F4E4F6F09E0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8">
                <a:extLst>
                  <a:ext uri="{FF2B5EF4-FFF2-40B4-BE49-F238E27FC236}">
                    <a16:creationId xmlns:a16="http://schemas.microsoft.com/office/drawing/2014/main" id="{A5E0414A-2E65-7DC8-6D23-38F57F78137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9">
                <a:extLst>
                  <a:ext uri="{FF2B5EF4-FFF2-40B4-BE49-F238E27FC236}">
                    <a16:creationId xmlns:a16="http://schemas.microsoft.com/office/drawing/2014/main" id="{6041DA08-8927-65C8-63AF-2E5F7007CF82}"/>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10">
                <a:extLst>
                  <a:ext uri="{FF2B5EF4-FFF2-40B4-BE49-F238E27FC236}">
                    <a16:creationId xmlns:a16="http://schemas.microsoft.com/office/drawing/2014/main" id="{16E3C983-EC4A-FF66-9CFB-1B4F047DDBC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11">
                <a:extLst>
                  <a:ext uri="{FF2B5EF4-FFF2-40B4-BE49-F238E27FC236}">
                    <a16:creationId xmlns:a16="http://schemas.microsoft.com/office/drawing/2014/main" id="{91FC6A99-D6CE-09B0-DB9A-67942883839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12">
                <a:extLst>
                  <a:ext uri="{FF2B5EF4-FFF2-40B4-BE49-F238E27FC236}">
                    <a16:creationId xmlns:a16="http://schemas.microsoft.com/office/drawing/2014/main" id="{4E9D1AFB-7839-790F-0C70-D1B1BBECBC27}"/>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13">
                <a:extLst>
                  <a:ext uri="{FF2B5EF4-FFF2-40B4-BE49-F238E27FC236}">
                    <a16:creationId xmlns:a16="http://schemas.microsoft.com/office/drawing/2014/main" id="{1E218515-3CCD-E744-B653-E91B372D160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14">
                <a:extLst>
                  <a:ext uri="{FF2B5EF4-FFF2-40B4-BE49-F238E27FC236}">
                    <a16:creationId xmlns:a16="http://schemas.microsoft.com/office/drawing/2014/main" id="{DEF207FC-B648-D7A9-A465-087058EEA4A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15">
                <a:extLst>
                  <a:ext uri="{FF2B5EF4-FFF2-40B4-BE49-F238E27FC236}">
                    <a16:creationId xmlns:a16="http://schemas.microsoft.com/office/drawing/2014/main" id="{BF88C542-26A9-B089-9AA2-17D6FDF0B82E}"/>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16">
                <a:extLst>
                  <a:ext uri="{FF2B5EF4-FFF2-40B4-BE49-F238E27FC236}">
                    <a16:creationId xmlns:a16="http://schemas.microsoft.com/office/drawing/2014/main" id="{0189105F-E55A-8ED3-6DCA-697E84C43F4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17">
                <a:extLst>
                  <a:ext uri="{FF2B5EF4-FFF2-40B4-BE49-F238E27FC236}">
                    <a16:creationId xmlns:a16="http://schemas.microsoft.com/office/drawing/2014/main" id="{5D02BD2E-62EB-1532-4DBF-C37F4F42DF9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18">
                <a:extLst>
                  <a:ext uri="{FF2B5EF4-FFF2-40B4-BE49-F238E27FC236}">
                    <a16:creationId xmlns:a16="http://schemas.microsoft.com/office/drawing/2014/main" id="{75F515F4-FF79-1ACD-C582-8E799C94CA2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19">
                <a:extLst>
                  <a:ext uri="{FF2B5EF4-FFF2-40B4-BE49-F238E27FC236}">
                    <a16:creationId xmlns:a16="http://schemas.microsoft.com/office/drawing/2014/main" id="{0B4A0575-0979-52D9-63FC-8EBAB57FFC43}"/>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20">
                <a:extLst>
                  <a:ext uri="{FF2B5EF4-FFF2-40B4-BE49-F238E27FC236}">
                    <a16:creationId xmlns:a16="http://schemas.microsoft.com/office/drawing/2014/main" id="{A6B8EB06-0FC8-46BD-E1EE-10F634500BC1}"/>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21">
                <a:extLst>
                  <a:ext uri="{FF2B5EF4-FFF2-40B4-BE49-F238E27FC236}">
                    <a16:creationId xmlns:a16="http://schemas.microsoft.com/office/drawing/2014/main" id="{5BCF3D45-BA66-381D-C42B-82B17195866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22">
                <a:extLst>
                  <a:ext uri="{FF2B5EF4-FFF2-40B4-BE49-F238E27FC236}">
                    <a16:creationId xmlns:a16="http://schemas.microsoft.com/office/drawing/2014/main" id="{D5F30FC0-1AC7-58AF-54F9-7EE7A9910A6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23">
                <a:extLst>
                  <a:ext uri="{FF2B5EF4-FFF2-40B4-BE49-F238E27FC236}">
                    <a16:creationId xmlns:a16="http://schemas.microsoft.com/office/drawing/2014/main" id="{FFAA6F1C-E38B-7842-5637-68102D484FB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24">
                <a:extLst>
                  <a:ext uri="{FF2B5EF4-FFF2-40B4-BE49-F238E27FC236}">
                    <a16:creationId xmlns:a16="http://schemas.microsoft.com/office/drawing/2014/main" id="{2105AEF5-6A59-726F-D515-9FCD834F228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25">
                <a:extLst>
                  <a:ext uri="{FF2B5EF4-FFF2-40B4-BE49-F238E27FC236}">
                    <a16:creationId xmlns:a16="http://schemas.microsoft.com/office/drawing/2014/main" id="{04CF1625-02F4-82CD-1617-82D8E8E2E21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26">
                <a:extLst>
                  <a:ext uri="{FF2B5EF4-FFF2-40B4-BE49-F238E27FC236}">
                    <a16:creationId xmlns:a16="http://schemas.microsoft.com/office/drawing/2014/main" id="{CFE0F733-208F-4614-641D-1935DDFEFC2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27">
                <a:extLst>
                  <a:ext uri="{FF2B5EF4-FFF2-40B4-BE49-F238E27FC236}">
                    <a16:creationId xmlns:a16="http://schemas.microsoft.com/office/drawing/2014/main" id="{ECC58C4E-D3D7-5DBE-FDAD-8CEDB34BD57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28">
                <a:extLst>
                  <a:ext uri="{FF2B5EF4-FFF2-40B4-BE49-F238E27FC236}">
                    <a16:creationId xmlns:a16="http://schemas.microsoft.com/office/drawing/2014/main" id="{B72E25D1-67B6-0C8B-E328-128834FDD701}"/>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29">
                <a:extLst>
                  <a:ext uri="{FF2B5EF4-FFF2-40B4-BE49-F238E27FC236}">
                    <a16:creationId xmlns:a16="http://schemas.microsoft.com/office/drawing/2014/main" id="{538A2249-0842-093C-FA08-C79D8ED8923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30">
                <a:extLst>
                  <a:ext uri="{FF2B5EF4-FFF2-40B4-BE49-F238E27FC236}">
                    <a16:creationId xmlns:a16="http://schemas.microsoft.com/office/drawing/2014/main" id="{751028DF-9507-EF3D-7271-28C4415D2A03}"/>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31">
                <a:extLst>
                  <a:ext uri="{FF2B5EF4-FFF2-40B4-BE49-F238E27FC236}">
                    <a16:creationId xmlns:a16="http://schemas.microsoft.com/office/drawing/2014/main" id="{9DD128C8-66F5-4DBF-9459-83FA949689A1}"/>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32">
                <a:extLst>
                  <a:ext uri="{FF2B5EF4-FFF2-40B4-BE49-F238E27FC236}">
                    <a16:creationId xmlns:a16="http://schemas.microsoft.com/office/drawing/2014/main" id="{6787094B-5A48-7FB9-6D4F-2625F569EE95}"/>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33">
                <a:extLst>
                  <a:ext uri="{FF2B5EF4-FFF2-40B4-BE49-F238E27FC236}">
                    <a16:creationId xmlns:a16="http://schemas.microsoft.com/office/drawing/2014/main" id="{15B35FC6-5FE9-2C96-C66E-DB04706979E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4" name="Group 483">
              <a:extLst>
                <a:ext uri="{FF2B5EF4-FFF2-40B4-BE49-F238E27FC236}">
                  <a16:creationId xmlns:a16="http://schemas.microsoft.com/office/drawing/2014/main" id="{A255BA53-684A-88DF-59FD-21C738F09B6C}"/>
                </a:ext>
              </a:extLst>
            </p:cNvPr>
            <p:cNvGrpSpPr>
              <a:grpSpLocks noChangeAspect="1"/>
            </p:cNvGrpSpPr>
            <p:nvPr/>
          </p:nvGrpSpPr>
          <p:grpSpPr>
            <a:xfrm>
              <a:off x="6681251" y="3685045"/>
              <a:ext cx="1115073" cy="1117948"/>
              <a:chOff x="-4083050" y="1579563"/>
              <a:chExt cx="3694112" cy="3703638"/>
            </a:xfrm>
          </p:grpSpPr>
          <p:sp>
            <p:nvSpPr>
              <p:cNvPr id="556" name="Freeform 5">
                <a:extLst>
                  <a:ext uri="{FF2B5EF4-FFF2-40B4-BE49-F238E27FC236}">
                    <a16:creationId xmlns:a16="http://schemas.microsoft.com/office/drawing/2014/main" id="{56DB9124-0E59-DBF1-53DE-47C3E91A00D9}"/>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6">
                <a:extLst>
                  <a:ext uri="{FF2B5EF4-FFF2-40B4-BE49-F238E27FC236}">
                    <a16:creationId xmlns:a16="http://schemas.microsoft.com/office/drawing/2014/main" id="{68E9A601-B307-12FE-5209-9B48083FA0F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7">
                <a:extLst>
                  <a:ext uri="{FF2B5EF4-FFF2-40B4-BE49-F238E27FC236}">
                    <a16:creationId xmlns:a16="http://schemas.microsoft.com/office/drawing/2014/main" id="{8725F433-87F2-0978-B7A1-C0C2D658CB4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8">
                <a:extLst>
                  <a:ext uri="{FF2B5EF4-FFF2-40B4-BE49-F238E27FC236}">
                    <a16:creationId xmlns:a16="http://schemas.microsoft.com/office/drawing/2014/main" id="{CFEC3354-D97B-2900-B477-AC814964ECD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9">
                <a:extLst>
                  <a:ext uri="{FF2B5EF4-FFF2-40B4-BE49-F238E27FC236}">
                    <a16:creationId xmlns:a16="http://schemas.microsoft.com/office/drawing/2014/main" id="{9CDC2A58-F462-4967-C4CC-27B32CCD32A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0">
                <a:extLst>
                  <a:ext uri="{FF2B5EF4-FFF2-40B4-BE49-F238E27FC236}">
                    <a16:creationId xmlns:a16="http://schemas.microsoft.com/office/drawing/2014/main" id="{925D2E45-69BC-B1F9-8DCC-8EE0FA345E9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
                <a:extLst>
                  <a:ext uri="{FF2B5EF4-FFF2-40B4-BE49-F238E27FC236}">
                    <a16:creationId xmlns:a16="http://schemas.microsoft.com/office/drawing/2014/main" id="{E6989D51-62B7-3524-442F-A75971B44D3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2">
                <a:extLst>
                  <a:ext uri="{FF2B5EF4-FFF2-40B4-BE49-F238E27FC236}">
                    <a16:creationId xmlns:a16="http://schemas.microsoft.com/office/drawing/2014/main" id="{DAE40A16-DD6F-519E-C588-BDE592DFC2C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3">
                <a:extLst>
                  <a:ext uri="{FF2B5EF4-FFF2-40B4-BE49-F238E27FC236}">
                    <a16:creationId xmlns:a16="http://schemas.microsoft.com/office/drawing/2014/main" id="{DFB7EB93-D166-CB16-2E87-774927723E0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4">
                <a:extLst>
                  <a:ext uri="{FF2B5EF4-FFF2-40B4-BE49-F238E27FC236}">
                    <a16:creationId xmlns:a16="http://schemas.microsoft.com/office/drawing/2014/main" id="{7F886240-EE2E-14F7-3A96-03AACF9F061C}"/>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5">
                <a:extLst>
                  <a:ext uri="{FF2B5EF4-FFF2-40B4-BE49-F238E27FC236}">
                    <a16:creationId xmlns:a16="http://schemas.microsoft.com/office/drawing/2014/main" id="{EB973699-A3D8-DCF6-C23E-0084225BF67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6">
                <a:extLst>
                  <a:ext uri="{FF2B5EF4-FFF2-40B4-BE49-F238E27FC236}">
                    <a16:creationId xmlns:a16="http://schemas.microsoft.com/office/drawing/2014/main" id="{B9A6BA80-D097-82EB-B5B4-792E1B6DEAA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7">
                <a:extLst>
                  <a:ext uri="{FF2B5EF4-FFF2-40B4-BE49-F238E27FC236}">
                    <a16:creationId xmlns:a16="http://schemas.microsoft.com/office/drawing/2014/main" id="{C70252AA-E31B-F52F-8B62-0133023141F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8">
                <a:extLst>
                  <a:ext uri="{FF2B5EF4-FFF2-40B4-BE49-F238E27FC236}">
                    <a16:creationId xmlns:a16="http://schemas.microsoft.com/office/drawing/2014/main" id="{804E7F05-86A8-E6CF-A9E6-B51D2E1A8DEE}"/>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9">
                <a:extLst>
                  <a:ext uri="{FF2B5EF4-FFF2-40B4-BE49-F238E27FC236}">
                    <a16:creationId xmlns:a16="http://schemas.microsoft.com/office/drawing/2014/main" id="{7037FE4A-206C-ECCE-ECE7-3386C21991E3}"/>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20">
                <a:extLst>
                  <a:ext uri="{FF2B5EF4-FFF2-40B4-BE49-F238E27FC236}">
                    <a16:creationId xmlns:a16="http://schemas.microsoft.com/office/drawing/2014/main" id="{205235C8-54C0-5CD7-B1A3-A9C964B39F0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21">
                <a:extLst>
                  <a:ext uri="{FF2B5EF4-FFF2-40B4-BE49-F238E27FC236}">
                    <a16:creationId xmlns:a16="http://schemas.microsoft.com/office/drawing/2014/main" id="{D9C06B95-6B88-B71E-79EE-3D487BF83A6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22">
                <a:extLst>
                  <a:ext uri="{FF2B5EF4-FFF2-40B4-BE49-F238E27FC236}">
                    <a16:creationId xmlns:a16="http://schemas.microsoft.com/office/drawing/2014/main" id="{1E8DE2F5-C169-E836-9DA6-B416CB8C83A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23">
                <a:extLst>
                  <a:ext uri="{FF2B5EF4-FFF2-40B4-BE49-F238E27FC236}">
                    <a16:creationId xmlns:a16="http://schemas.microsoft.com/office/drawing/2014/main" id="{4AAE31A8-B6E1-87EE-E834-E0F806E6809B}"/>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24">
                <a:extLst>
                  <a:ext uri="{FF2B5EF4-FFF2-40B4-BE49-F238E27FC236}">
                    <a16:creationId xmlns:a16="http://schemas.microsoft.com/office/drawing/2014/main" id="{8F843DC5-8638-40DF-B4A3-03742952E301}"/>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25">
                <a:extLst>
                  <a:ext uri="{FF2B5EF4-FFF2-40B4-BE49-F238E27FC236}">
                    <a16:creationId xmlns:a16="http://schemas.microsoft.com/office/drawing/2014/main" id="{FDBD8FAF-D4BF-1047-A834-9FED7889D779}"/>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26">
                <a:extLst>
                  <a:ext uri="{FF2B5EF4-FFF2-40B4-BE49-F238E27FC236}">
                    <a16:creationId xmlns:a16="http://schemas.microsoft.com/office/drawing/2014/main" id="{86FA7BED-2810-9868-235B-3059ADDE0A5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27">
                <a:extLst>
                  <a:ext uri="{FF2B5EF4-FFF2-40B4-BE49-F238E27FC236}">
                    <a16:creationId xmlns:a16="http://schemas.microsoft.com/office/drawing/2014/main" id="{790D2C23-F6D2-656C-1E2F-F90365A8CDD1}"/>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28">
                <a:extLst>
                  <a:ext uri="{FF2B5EF4-FFF2-40B4-BE49-F238E27FC236}">
                    <a16:creationId xmlns:a16="http://schemas.microsoft.com/office/drawing/2014/main" id="{18DEC538-C216-1207-09E5-AA7B2DDEFEF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29">
                <a:extLst>
                  <a:ext uri="{FF2B5EF4-FFF2-40B4-BE49-F238E27FC236}">
                    <a16:creationId xmlns:a16="http://schemas.microsoft.com/office/drawing/2014/main" id="{4692729C-32AC-2AE8-AE60-AF605824930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30">
                <a:extLst>
                  <a:ext uri="{FF2B5EF4-FFF2-40B4-BE49-F238E27FC236}">
                    <a16:creationId xmlns:a16="http://schemas.microsoft.com/office/drawing/2014/main" id="{DD2D1D1A-E971-D248-B3E8-986054AAE0D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31">
                <a:extLst>
                  <a:ext uri="{FF2B5EF4-FFF2-40B4-BE49-F238E27FC236}">
                    <a16:creationId xmlns:a16="http://schemas.microsoft.com/office/drawing/2014/main" id="{03A7E6CF-A1EF-AF1B-08FD-01345D35181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32">
                <a:extLst>
                  <a:ext uri="{FF2B5EF4-FFF2-40B4-BE49-F238E27FC236}">
                    <a16:creationId xmlns:a16="http://schemas.microsoft.com/office/drawing/2014/main" id="{06E299B5-5365-1FC2-5B3F-DB6C5A696A8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33">
                <a:extLst>
                  <a:ext uri="{FF2B5EF4-FFF2-40B4-BE49-F238E27FC236}">
                    <a16:creationId xmlns:a16="http://schemas.microsoft.com/office/drawing/2014/main" id="{EE9D94D9-9B4C-2A91-B560-CF6DD6C25E9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5" name="Group 484">
              <a:extLst>
                <a:ext uri="{FF2B5EF4-FFF2-40B4-BE49-F238E27FC236}">
                  <a16:creationId xmlns:a16="http://schemas.microsoft.com/office/drawing/2014/main" id="{A9D5AB88-23DD-4F96-C705-85E5285BFA9E}"/>
                </a:ext>
              </a:extLst>
            </p:cNvPr>
            <p:cNvGrpSpPr>
              <a:grpSpLocks noChangeAspect="1"/>
            </p:cNvGrpSpPr>
            <p:nvPr/>
          </p:nvGrpSpPr>
          <p:grpSpPr>
            <a:xfrm>
              <a:off x="8455037" y="3685045"/>
              <a:ext cx="1115073" cy="1117948"/>
              <a:chOff x="-4083050" y="1579563"/>
              <a:chExt cx="3694112" cy="3703638"/>
            </a:xfrm>
          </p:grpSpPr>
          <p:sp>
            <p:nvSpPr>
              <p:cNvPr id="527" name="Freeform 5">
                <a:extLst>
                  <a:ext uri="{FF2B5EF4-FFF2-40B4-BE49-F238E27FC236}">
                    <a16:creationId xmlns:a16="http://schemas.microsoft.com/office/drawing/2014/main" id="{C82302A2-44E9-0F18-FDC8-909BAD4C3C93}"/>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6">
                <a:extLst>
                  <a:ext uri="{FF2B5EF4-FFF2-40B4-BE49-F238E27FC236}">
                    <a16:creationId xmlns:a16="http://schemas.microsoft.com/office/drawing/2014/main" id="{5B157C23-4226-72E6-3B62-D067B9312CE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7">
                <a:extLst>
                  <a:ext uri="{FF2B5EF4-FFF2-40B4-BE49-F238E27FC236}">
                    <a16:creationId xmlns:a16="http://schemas.microsoft.com/office/drawing/2014/main" id="{02F6749A-D62C-B5E5-913B-28670F4E2C4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8">
                <a:extLst>
                  <a:ext uri="{FF2B5EF4-FFF2-40B4-BE49-F238E27FC236}">
                    <a16:creationId xmlns:a16="http://schemas.microsoft.com/office/drawing/2014/main" id="{94D4BFC5-55CB-4CA3-A6AE-25E3E6CEF50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9">
                <a:extLst>
                  <a:ext uri="{FF2B5EF4-FFF2-40B4-BE49-F238E27FC236}">
                    <a16:creationId xmlns:a16="http://schemas.microsoft.com/office/drawing/2014/main" id="{04D5B0D8-E8E5-B6C7-1407-7ABCF8B2816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0">
                <a:extLst>
                  <a:ext uri="{FF2B5EF4-FFF2-40B4-BE49-F238E27FC236}">
                    <a16:creationId xmlns:a16="http://schemas.microsoft.com/office/drawing/2014/main" id="{474D4D5C-DD8E-9785-D33C-2B340F43553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1">
                <a:extLst>
                  <a:ext uri="{FF2B5EF4-FFF2-40B4-BE49-F238E27FC236}">
                    <a16:creationId xmlns:a16="http://schemas.microsoft.com/office/drawing/2014/main" id="{B0A1C1E7-4737-7C1F-6708-7EE66E74465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2">
                <a:extLst>
                  <a:ext uri="{FF2B5EF4-FFF2-40B4-BE49-F238E27FC236}">
                    <a16:creationId xmlns:a16="http://schemas.microsoft.com/office/drawing/2014/main" id="{3B426B69-8B5C-99D8-187F-65377F948A8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3">
                <a:extLst>
                  <a:ext uri="{FF2B5EF4-FFF2-40B4-BE49-F238E27FC236}">
                    <a16:creationId xmlns:a16="http://schemas.microsoft.com/office/drawing/2014/main" id="{280026A8-B31E-6815-8388-5B02155AB26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
                <a:extLst>
                  <a:ext uri="{FF2B5EF4-FFF2-40B4-BE49-F238E27FC236}">
                    <a16:creationId xmlns:a16="http://schemas.microsoft.com/office/drawing/2014/main" id="{87B8C7C9-BB84-86FD-AC51-8EA029B5AD8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5">
                <a:extLst>
                  <a:ext uri="{FF2B5EF4-FFF2-40B4-BE49-F238E27FC236}">
                    <a16:creationId xmlns:a16="http://schemas.microsoft.com/office/drawing/2014/main" id="{6D450CCA-D9EB-7CED-949A-0254E3E4633F}"/>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6">
                <a:extLst>
                  <a:ext uri="{FF2B5EF4-FFF2-40B4-BE49-F238E27FC236}">
                    <a16:creationId xmlns:a16="http://schemas.microsoft.com/office/drawing/2014/main" id="{F42CC0E0-7039-4C52-E0F1-61C7747DE8C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7">
                <a:extLst>
                  <a:ext uri="{FF2B5EF4-FFF2-40B4-BE49-F238E27FC236}">
                    <a16:creationId xmlns:a16="http://schemas.microsoft.com/office/drawing/2014/main" id="{B70C312D-18E3-F0C8-4790-F9A0D098870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8">
                <a:extLst>
                  <a:ext uri="{FF2B5EF4-FFF2-40B4-BE49-F238E27FC236}">
                    <a16:creationId xmlns:a16="http://schemas.microsoft.com/office/drawing/2014/main" id="{9EF6ACE3-A1FE-4CE3-7684-98B445E5E77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9">
                <a:extLst>
                  <a:ext uri="{FF2B5EF4-FFF2-40B4-BE49-F238E27FC236}">
                    <a16:creationId xmlns:a16="http://schemas.microsoft.com/office/drawing/2014/main" id="{86EC9F78-E5FC-6DEA-4C28-9AA47EFBDDB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20">
                <a:extLst>
                  <a:ext uri="{FF2B5EF4-FFF2-40B4-BE49-F238E27FC236}">
                    <a16:creationId xmlns:a16="http://schemas.microsoft.com/office/drawing/2014/main" id="{CAF9F29F-46C2-20B2-C303-9D9C17FB1F9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21">
                <a:extLst>
                  <a:ext uri="{FF2B5EF4-FFF2-40B4-BE49-F238E27FC236}">
                    <a16:creationId xmlns:a16="http://schemas.microsoft.com/office/drawing/2014/main" id="{3AC66AC3-186C-687C-1FCE-3050FE3A4B8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22">
                <a:extLst>
                  <a:ext uri="{FF2B5EF4-FFF2-40B4-BE49-F238E27FC236}">
                    <a16:creationId xmlns:a16="http://schemas.microsoft.com/office/drawing/2014/main" id="{83AA65C7-2DAA-5FEC-2FE4-25F191FEC94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23">
                <a:extLst>
                  <a:ext uri="{FF2B5EF4-FFF2-40B4-BE49-F238E27FC236}">
                    <a16:creationId xmlns:a16="http://schemas.microsoft.com/office/drawing/2014/main" id="{A3EF5FB5-D0D6-9A30-C287-DCA4CFCCF6E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24">
                <a:extLst>
                  <a:ext uri="{FF2B5EF4-FFF2-40B4-BE49-F238E27FC236}">
                    <a16:creationId xmlns:a16="http://schemas.microsoft.com/office/drawing/2014/main" id="{91D5B7F1-683F-A5CC-E2CC-531A57DF3E1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25">
                <a:extLst>
                  <a:ext uri="{FF2B5EF4-FFF2-40B4-BE49-F238E27FC236}">
                    <a16:creationId xmlns:a16="http://schemas.microsoft.com/office/drawing/2014/main" id="{EB748A0C-C8BA-7371-FFFA-6CF915E36AB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26">
                <a:extLst>
                  <a:ext uri="{FF2B5EF4-FFF2-40B4-BE49-F238E27FC236}">
                    <a16:creationId xmlns:a16="http://schemas.microsoft.com/office/drawing/2014/main" id="{EC0345AC-53FE-DF7B-4DA2-5A4385104B4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27">
                <a:extLst>
                  <a:ext uri="{FF2B5EF4-FFF2-40B4-BE49-F238E27FC236}">
                    <a16:creationId xmlns:a16="http://schemas.microsoft.com/office/drawing/2014/main" id="{897A49F4-D98E-B1B4-1B2C-E2AA41634D3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28">
                <a:extLst>
                  <a:ext uri="{FF2B5EF4-FFF2-40B4-BE49-F238E27FC236}">
                    <a16:creationId xmlns:a16="http://schemas.microsoft.com/office/drawing/2014/main" id="{75EDF01D-FD57-2CE4-360D-5104A8355FA4}"/>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29">
                <a:extLst>
                  <a:ext uri="{FF2B5EF4-FFF2-40B4-BE49-F238E27FC236}">
                    <a16:creationId xmlns:a16="http://schemas.microsoft.com/office/drawing/2014/main" id="{C13201DF-5F5F-E355-4F8D-843D27767D1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31">
                <a:extLst>
                  <a:ext uri="{FF2B5EF4-FFF2-40B4-BE49-F238E27FC236}">
                    <a16:creationId xmlns:a16="http://schemas.microsoft.com/office/drawing/2014/main" id="{ED047AB6-AE39-2020-EF99-380DE36E79DF}"/>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32">
                <a:extLst>
                  <a:ext uri="{FF2B5EF4-FFF2-40B4-BE49-F238E27FC236}">
                    <a16:creationId xmlns:a16="http://schemas.microsoft.com/office/drawing/2014/main" id="{D0AD3E7E-7F50-9B24-8B89-F27CE7F3AAB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33">
                <a:extLst>
                  <a:ext uri="{FF2B5EF4-FFF2-40B4-BE49-F238E27FC236}">
                    <a16:creationId xmlns:a16="http://schemas.microsoft.com/office/drawing/2014/main" id="{EAC840F4-447A-8DD4-954B-F12D17B9D73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3" name="Group 642">
              <a:extLst>
                <a:ext uri="{FF2B5EF4-FFF2-40B4-BE49-F238E27FC236}">
                  <a16:creationId xmlns:a16="http://schemas.microsoft.com/office/drawing/2014/main" id="{2AA04671-A3F9-37A4-0C69-AC38F79FCB19}"/>
                </a:ext>
              </a:extLst>
            </p:cNvPr>
            <p:cNvGrpSpPr>
              <a:grpSpLocks noChangeAspect="1"/>
            </p:cNvGrpSpPr>
            <p:nvPr/>
          </p:nvGrpSpPr>
          <p:grpSpPr>
            <a:xfrm>
              <a:off x="7042188" y="3843042"/>
              <a:ext cx="416322" cy="786384"/>
              <a:chOff x="-4538663" y="2830513"/>
              <a:chExt cx="728663" cy="1376363"/>
            </a:xfrm>
            <a:solidFill>
              <a:srgbClr val="44546A"/>
            </a:solidFill>
          </p:grpSpPr>
          <p:sp>
            <p:nvSpPr>
              <p:cNvPr id="644" name="Freeform 56">
                <a:extLst>
                  <a:ext uri="{FF2B5EF4-FFF2-40B4-BE49-F238E27FC236}">
                    <a16:creationId xmlns:a16="http://schemas.microsoft.com/office/drawing/2014/main" id="{490253C8-F480-85FA-B3A9-A79CE4A65F4C}"/>
                  </a:ext>
                </a:extLst>
              </p:cNvPr>
              <p:cNvSpPr>
                <a:spLocks/>
              </p:cNvSpPr>
              <p:nvPr/>
            </p:nvSpPr>
            <p:spPr bwMode="auto">
              <a:xfrm>
                <a:off x="-4538663" y="3106738"/>
                <a:ext cx="728663" cy="1100138"/>
              </a:xfrm>
              <a:custGeom>
                <a:avLst/>
                <a:gdLst>
                  <a:gd name="T0" fmla="*/ 124 w 219"/>
                  <a:gd name="T1" fmla="*/ 89 h 331"/>
                  <a:gd name="T2" fmla="*/ 122 w 219"/>
                  <a:gd name="T3" fmla="*/ 118 h 331"/>
                  <a:gd name="T4" fmla="*/ 121 w 219"/>
                  <a:gd name="T5" fmla="*/ 119 h 331"/>
                  <a:gd name="T6" fmla="*/ 128 w 219"/>
                  <a:gd name="T7" fmla="*/ 148 h 331"/>
                  <a:gd name="T8" fmla="*/ 151 w 219"/>
                  <a:gd name="T9" fmla="*/ 192 h 331"/>
                  <a:gd name="T10" fmla="*/ 154 w 219"/>
                  <a:gd name="T11" fmla="*/ 203 h 331"/>
                  <a:gd name="T12" fmla="*/ 158 w 219"/>
                  <a:gd name="T13" fmla="*/ 279 h 331"/>
                  <a:gd name="T14" fmla="*/ 159 w 219"/>
                  <a:gd name="T15" fmla="*/ 305 h 331"/>
                  <a:gd name="T16" fmla="*/ 143 w 219"/>
                  <a:gd name="T17" fmla="*/ 327 h 331"/>
                  <a:gd name="T18" fmla="*/ 117 w 219"/>
                  <a:gd name="T19" fmla="*/ 315 h 331"/>
                  <a:gd name="T20" fmla="*/ 114 w 219"/>
                  <a:gd name="T21" fmla="*/ 297 h 331"/>
                  <a:gd name="T22" fmla="*/ 106 w 219"/>
                  <a:gd name="T23" fmla="*/ 215 h 331"/>
                  <a:gd name="T24" fmla="*/ 103 w 219"/>
                  <a:gd name="T25" fmla="*/ 205 h 331"/>
                  <a:gd name="T26" fmla="*/ 55 w 219"/>
                  <a:gd name="T27" fmla="*/ 141 h 331"/>
                  <a:gd name="T28" fmla="*/ 51 w 219"/>
                  <a:gd name="T29" fmla="*/ 125 h 331"/>
                  <a:gd name="T30" fmla="*/ 56 w 219"/>
                  <a:gd name="T31" fmla="*/ 82 h 331"/>
                  <a:gd name="T32" fmla="*/ 57 w 219"/>
                  <a:gd name="T33" fmla="*/ 70 h 331"/>
                  <a:gd name="T34" fmla="*/ 42 w 219"/>
                  <a:gd name="T35" fmla="*/ 80 h 331"/>
                  <a:gd name="T36" fmla="*/ 42 w 219"/>
                  <a:gd name="T37" fmla="*/ 82 h 331"/>
                  <a:gd name="T38" fmla="*/ 38 w 219"/>
                  <a:gd name="T39" fmla="*/ 120 h 331"/>
                  <a:gd name="T40" fmla="*/ 26 w 219"/>
                  <a:gd name="T41" fmla="*/ 138 h 331"/>
                  <a:gd name="T42" fmla="*/ 0 w 219"/>
                  <a:gd name="T43" fmla="*/ 121 h 331"/>
                  <a:gd name="T44" fmla="*/ 1 w 219"/>
                  <a:gd name="T45" fmla="*/ 104 h 331"/>
                  <a:gd name="T46" fmla="*/ 4 w 219"/>
                  <a:gd name="T47" fmla="*/ 70 h 331"/>
                  <a:gd name="T48" fmla="*/ 12 w 219"/>
                  <a:gd name="T49" fmla="*/ 57 h 331"/>
                  <a:gd name="T50" fmla="*/ 73 w 219"/>
                  <a:gd name="T51" fmla="*/ 12 h 331"/>
                  <a:gd name="T52" fmla="*/ 120 w 219"/>
                  <a:gd name="T53" fmla="*/ 18 h 331"/>
                  <a:gd name="T54" fmla="*/ 146 w 219"/>
                  <a:gd name="T55" fmla="*/ 55 h 331"/>
                  <a:gd name="T56" fmla="*/ 156 w 219"/>
                  <a:gd name="T57" fmla="*/ 69 h 331"/>
                  <a:gd name="T58" fmla="*/ 159 w 219"/>
                  <a:gd name="T59" fmla="*/ 71 h 331"/>
                  <a:gd name="T60" fmla="*/ 199 w 219"/>
                  <a:gd name="T61" fmla="*/ 76 h 331"/>
                  <a:gd name="T62" fmla="*/ 213 w 219"/>
                  <a:gd name="T63" fmla="*/ 105 h 331"/>
                  <a:gd name="T64" fmla="*/ 194 w 219"/>
                  <a:gd name="T65" fmla="*/ 114 h 331"/>
                  <a:gd name="T66" fmla="*/ 144 w 219"/>
                  <a:gd name="T67" fmla="*/ 107 h 331"/>
                  <a:gd name="T68" fmla="*/ 131 w 219"/>
                  <a:gd name="T69" fmla="*/ 99 h 331"/>
                  <a:gd name="T70" fmla="*/ 124 w 219"/>
                  <a:gd name="T71" fmla="*/ 89 h 331"/>
                  <a:gd name="T72" fmla="*/ 124 w 219"/>
                  <a:gd name="T73" fmla="*/ 8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331">
                    <a:moveTo>
                      <a:pt x="124" y="89"/>
                    </a:moveTo>
                    <a:cubicBezTo>
                      <a:pt x="123" y="99"/>
                      <a:pt x="122" y="109"/>
                      <a:pt x="122" y="118"/>
                    </a:cubicBezTo>
                    <a:cubicBezTo>
                      <a:pt x="121" y="119"/>
                      <a:pt x="121" y="119"/>
                      <a:pt x="121" y="119"/>
                    </a:cubicBezTo>
                    <a:cubicBezTo>
                      <a:pt x="120" y="138"/>
                      <a:pt x="119" y="131"/>
                      <a:pt x="128" y="148"/>
                    </a:cubicBezTo>
                    <a:cubicBezTo>
                      <a:pt x="136" y="163"/>
                      <a:pt x="143" y="177"/>
                      <a:pt x="151" y="192"/>
                    </a:cubicBezTo>
                    <a:cubicBezTo>
                      <a:pt x="153" y="196"/>
                      <a:pt x="154" y="199"/>
                      <a:pt x="154" y="203"/>
                    </a:cubicBezTo>
                    <a:cubicBezTo>
                      <a:pt x="155" y="228"/>
                      <a:pt x="156" y="253"/>
                      <a:pt x="158" y="279"/>
                    </a:cubicBezTo>
                    <a:cubicBezTo>
                      <a:pt x="158" y="287"/>
                      <a:pt x="158" y="296"/>
                      <a:pt x="159" y="305"/>
                    </a:cubicBezTo>
                    <a:cubicBezTo>
                      <a:pt x="160" y="317"/>
                      <a:pt x="151" y="325"/>
                      <a:pt x="143" y="327"/>
                    </a:cubicBezTo>
                    <a:cubicBezTo>
                      <a:pt x="131" y="331"/>
                      <a:pt x="122" y="324"/>
                      <a:pt x="117" y="315"/>
                    </a:cubicBezTo>
                    <a:cubicBezTo>
                      <a:pt x="115" y="310"/>
                      <a:pt x="114" y="303"/>
                      <a:pt x="114" y="297"/>
                    </a:cubicBezTo>
                    <a:cubicBezTo>
                      <a:pt x="111" y="270"/>
                      <a:pt x="109" y="243"/>
                      <a:pt x="106" y="215"/>
                    </a:cubicBezTo>
                    <a:cubicBezTo>
                      <a:pt x="106" y="212"/>
                      <a:pt x="105" y="208"/>
                      <a:pt x="103" y="205"/>
                    </a:cubicBezTo>
                    <a:cubicBezTo>
                      <a:pt x="87" y="184"/>
                      <a:pt x="71" y="162"/>
                      <a:pt x="55" y="141"/>
                    </a:cubicBezTo>
                    <a:cubicBezTo>
                      <a:pt x="52" y="136"/>
                      <a:pt x="51" y="131"/>
                      <a:pt x="51" y="125"/>
                    </a:cubicBezTo>
                    <a:cubicBezTo>
                      <a:pt x="52" y="111"/>
                      <a:pt x="54" y="97"/>
                      <a:pt x="56" y="82"/>
                    </a:cubicBezTo>
                    <a:cubicBezTo>
                      <a:pt x="56" y="79"/>
                      <a:pt x="56" y="75"/>
                      <a:pt x="57" y="70"/>
                    </a:cubicBezTo>
                    <a:cubicBezTo>
                      <a:pt x="52" y="74"/>
                      <a:pt x="47" y="77"/>
                      <a:pt x="42" y="80"/>
                    </a:cubicBezTo>
                    <a:cubicBezTo>
                      <a:pt x="42" y="81"/>
                      <a:pt x="42" y="82"/>
                      <a:pt x="42" y="82"/>
                    </a:cubicBezTo>
                    <a:cubicBezTo>
                      <a:pt x="40" y="95"/>
                      <a:pt x="39" y="108"/>
                      <a:pt x="38" y="120"/>
                    </a:cubicBezTo>
                    <a:cubicBezTo>
                      <a:pt x="37" y="128"/>
                      <a:pt x="34" y="135"/>
                      <a:pt x="26" y="138"/>
                    </a:cubicBezTo>
                    <a:cubicBezTo>
                      <a:pt x="14" y="143"/>
                      <a:pt x="0" y="134"/>
                      <a:pt x="0" y="121"/>
                    </a:cubicBezTo>
                    <a:cubicBezTo>
                      <a:pt x="0" y="115"/>
                      <a:pt x="1" y="109"/>
                      <a:pt x="1" y="104"/>
                    </a:cubicBezTo>
                    <a:cubicBezTo>
                      <a:pt x="2" y="92"/>
                      <a:pt x="3" y="81"/>
                      <a:pt x="4" y="70"/>
                    </a:cubicBezTo>
                    <a:cubicBezTo>
                      <a:pt x="5" y="64"/>
                      <a:pt x="7" y="60"/>
                      <a:pt x="12" y="57"/>
                    </a:cubicBezTo>
                    <a:cubicBezTo>
                      <a:pt x="32" y="42"/>
                      <a:pt x="53" y="27"/>
                      <a:pt x="73" y="12"/>
                    </a:cubicBezTo>
                    <a:cubicBezTo>
                      <a:pt x="89" y="0"/>
                      <a:pt x="111" y="5"/>
                      <a:pt x="120" y="18"/>
                    </a:cubicBezTo>
                    <a:cubicBezTo>
                      <a:pt x="129" y="30"/>
                      <a:pt x="138" y="42"/>
                      <a:pt x="146" y="55"/>
                    </a:cubicBezTo>
                    <a:cubicBezTo>
                      <a:pt x="150" y="59"/>
                      <a:pt x="153" y="64"/>
                      <a:pt x="156" y="69"/>
                    </a:cubicBezTo>
                    <a:cubicBezTo>
                      <a:pt x="157" y="70"/>
                      <a:pt x="158" y="70"/>
                      <a:pt x="159" y="71"/>
                    </a:cubicBezTo>
                    <a:cubicBezTo>
                      <a:pt x="172" y="72"/>
                      <a:pt x="186" y="74"/>
                      <a:pt x="199" y="76"/>
                    </a:cubicBezTo>
                    <a:cubicBezTo>
                      <a:pt x="212" y="78"/>
                      <a:pt x="219" y="93"/>
                      <a:pt x="213" y="105"/>
                    </a:cubicBezTo>
                    <a:cubicBezTo>
                      <a:pt x="209" y="111"/>
                      <a:pt x="201" y="115"/>
                      <a:pt x="194" y="114"/>
                    </a:cubicBezTo>
                    <a:cubicBezTo>
                      <a:pt x="177" y="112"/>
                      <a:pt x="161" y="109"/>
                      <a:pt x="144" y="107"/>
                    </a:cubicBezTo>
                    <a:cubicBezTo>
                      <a:pt x="138" y="106"/>
                      <a:pt x="134" y="104"/>
                      <a:pt x="131" y="99"/>
                    </a:cubicBezTo>
                    <a:cubicBezTo>
                      <a:pt x="129" y="96"/>
                      <a:pt x="127" y="93"/>
                      <a:pt x="124" y="89"/>
                    </a:cubicBezTo>
                    <a:cubicBezTo>
                      <a:pt x="124" y="89"/>
                      <a:pt x="124" y="89"/>
                      <a:pt x="124" y="89"/>
                    </a:cubicBezTo>
                    <a:close/>
                  </a:path>
                </a:pathLst>
              </a:custGeom>
              <a:solidFill>
                <a:schemeClr val="accent3"/>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5" name="Freeform 57">
                <a:extLst>
                  <a:ext uri="{FF2B5EF4-FFF2-40B4-BE49-F238E27FC236}">
                    <a16:creationId xmlns:a16="http://schemas.microsoft.com/office/drawing/2014/main" id="{B1F34678-CCF3-B6FA-5D33-E959E1042C8C}"/>
                  </a:ext>
                </a:extLst>
              </p:cNvPr>
              <p:cNvSpPr>
                <a:spLocks/>
              </p:cNvSpPr>
              <p:nvPr/>
            </p:nvSpPr>
            <p:spPr bwMode="auto">
              <a:xfrm>
                <a:off x="-4385841" y="3656402"/>
                <a:ext cx="222250" cy="538163"/>
              </a:xfrm>
              <a:custGeom>
                <a:avLst/>
                <a:gdLst>
                  <a:gd name="T0" fmla="*/ 31 w 67"/>
                  <a:gd name="T1" fmla="*/ 0 h 162"/>
                  <a:gd name="T2" fmla="*/ 37 w 67"/>
                  <a:gd name="T3" fmla="*/ 8 h 162"/>
                  <a:gd name="T4" fmla="*/ 61 w 67"/>
                  <a:gd name="T5" fmla="*/ 41 h 162"/>
                  <a:gd name="T6" fmla="*/ 64 w 67"/>
                  <a:gd name="T7" fmla="*/ 52 h 162"/>
                  <a:gd name="T8" fmla="*/ 67 w 67"/>
                  <a:gd name="T9" fmla="*/ 86 h 162"/>
                  <a:gd name="T10" fmla="*/ 67 w 67"/>
                  <a:gd name="T11" fmla="*/ 91 h 162"/>
                  <a:gd name="T12" fmla="*/ 45 w 67"/>
                  <a:gd name="T13" fmla="*/ 143 h 162"/>
                  <a:gd name="T14" fmla="*/ 7 w 67"/>
                  <a:gd name="T15" fmla="*/ 150 h 162"/>
                  <a:gd name="T16" fmla="*/ 3 w 67"/>
                  <a:gd name="T17" fmla="*/ 126 h 162"/>
                  <a:gd name="T18" fmla="*/ 20 w 67"/>
                  <a:gd name="T19" fmla="*/ 82 h 162"/>
                  <a:gd name="T20" fmla="*/ 35 w 67"/>
                  <a:gd name="T21" fmla="*/ 43 h 162"/>
                  <a:gd name="T22" fmla="*/ 35 w 67"/>
                  <a:gd name="T23" fmla="*/ 38 h 162"/>
                  <a:gd name="T24" fmla="*/ 30 w 67"/>
                  <a:gd name="T25" fmla="*/ 2 h 162"/>
                  <a:gd name="T26" fmla="*/ 30 w 67"/>
                  <a:gd name="T27" fmla="*/ 0 h 162"/>
                  <a:gd name="T28" fmla="*/ 31 w 67"/>
                  <a:gd name="T2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62">
                    <a:moveTo>
                      <a:pt x="31" y="0"/>
                    </a:moveTo>
                    <a:cubicBezTo>
                      <a:pt x="33" y="3"/>
                      <a:pt x="35" y="6"/>
                      <a:pt x="37" y="8"/>
                    </a:cubicBezTo>
                    <a:cubicBezTo>
                      <a:pt x="45" y="19"/>
                      <a:pt x="53" y="30"/>
                      <a:pt x="61" y="41"/>
                    </a:cubicBezTo>
                    <a:cubicBezTo>
                      <a:pt x="64" y="44"/>
                      <a:pt x="64" y="48"/>
                      <a:pt x="64" y="52"/>
                    </a:cubicBezTo>
                    <a:cubicBezTo>
                      <a:pt x="65" y="64"/>
                      <a:pt x="66" y="75"/>
                      <a:pt x="67" y="86"/>
                    </a:cubicBezTo>
                    <a:cubicBezTo>
                      <a:pt x="67" y="88"/>
                      <a:pt x="67" y="90"/>
                      <a:pt x="67" y="91"/>
                    </a:cubicBezTo>
                    <a:cubicBezTo>
                      <a:pt x="59" y="108"/>
                      <a:pt x="52" y="126"/>
                      <a:pt x="45" y="143"/>
                    </a:cubicBezTo>
                    <a:cubicBezTo>
                      <a:pt x="38" y="158"/>
                      <a:pt x="18" y="162"/>
                      <a:pt x="7" y="150"/>
                    </a:cubicBezTo>
                    <a:cubicBezTo>
                      <a:pt x="1" y="143"/>
                      <a:pt x="0" y="135"/>
                      <a:pt x="3" y="126"/>
                    </a:cubicBezTo>
                    <a:cubicBezTo>
                      <a:pt x="8" y="111"/>
                      <a:pt x="14" y="97"/>
                      <a:pt x="20" y="82"/>
                    </a:cubicBezTo>
                    <a:cubicBezTo>
                      <a:pt x="25" y="69"/>
                      <a:pt x="30" y="56"/>
                      <a:pt x="35" y="43"/>
                    </a:cubicBezTo>
                    <a:cubicBezTo>
                      <a:pt x="35" y="41"/>
                      <a:pt x="35" y="40"/>
                      <a:pt x="35" y="38"/>
                    </a:cubicBezTo>
                    <a:cubicBezTo>
                      <a:pt x="34" y="26"/>
                      <a:pt x="32" y="14"/>
                      <a:pt x="30" y="2"/>
                    </a:cubicBezTo>
                    <a:cubicBezTo>
                      <a:pt x="30" y="2"/>
                      <a:pt x="30" y="1"/>
                      <a:pt x="30" y="0"/>
                    </a:cubicBezTo>
                    <a:cubicBezTo>
                      <a:pt x="30" y="0"/>
                      <a:pt x="31" y="0"/>
                      <a:pt x="31" y="0"/>
                    </a:cubicBezTo>
                    <a:close/>
                  </a:path>
                </a:pathLst>
              </a:custGeom>
              <a:solidFill>
                <a:schemeClr val="accent3"/>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6" name="Oval 58">
                <a:extLst>
                  <a:ext uri="{FF2B5EF4-FFF2-40B4-BE49-F238E27FC236}">
                    <a16:creationId xmlns:a16="http://schemas.microsoft.com/office/drawing/2014/main" id="{014CC63D-E6E9-B647-6704-4126C2619D17}"/>
                  </a:ext>
                </a:extLst>
              </p:cNvPr>
              <p:cNvSpPr>
                <a:spLocks noChangeArrowheads="1"/>
              </p:cNvSpPr>
              <p:nvPr/>
            </p:nvSpPr>
            <p:spPr bwMode="auto">
              <a:xfrm>
                <a:off x="-4348163" y="2830513"/>
                <a:ext cx="261938" cy="258763"/>
              </a:xfrm>
              <a:prstGeom prst="ellipse">
                <a:avLst/>
              </a:pr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47" name="Group 646">
              <a:extLst>
                <a:ext uri="{FF2B5EF4-FFF2-40B4-BE49-F238E27FC236}">
                  <a16:creationId xmlns:a16="http://schemas.microsoft.com/office/drawing/2014/main" id="{FA280C16-1D28-0900-EC9F-5737057B981C}"/>
                </a:ext>
              </a:extLst>
            </p:cNvPr>
            <p:cNvGrpSpPr/>
            <p:nvPr/>
          </p:nvGrpSpPr>
          <p:grpSpPr>
            <a:xfrm>
              <a:off x="8614705" y="2305281"/>
              <a:ext cx="795049" cy="587553"/>
              <a:chOff x="-2943225" y="5287985"/>
              <a:chExt cx="1192213" cy="881067"/>
            </a:xfrm>
            <a:solidFill>
              <a:srgbClr val="44546A"/>
            </a:solidFill>
          </p:grpSpPr>
          <p:sp>
            <p:nvSpPr>
              <p:cNvPr id="648" name="Freeform 60">
                <a:extLst>
                  <a:ext uri="{FF2B5EF4-FFF2-40B4-BE49-F238E27FC236}">
                    <a16:creationId xmlns:a16="http://schemas.microsoft.com/office/drawing/2014/main" id="{AFA58B3E-B742-45AD-CAA7-A6874C309537}"/>
                  </a:ext>
                </a:extLst>
              </p:cNvPr>
              <p:cNvSpPr>
                <a:spLocks noEditPoints="1"/>
              </p:cNvSpPr>
              <p:nvPr/>
            </p:nvSpPr>
            <p:spPr bwMode="auto">
              <a:xfrm>
                <a:off x="-2943225" y="5287985"/>
                <a:ext cx="1192213" cy="881067"/>
              </a:xfrm>
              <a:custGeom>
                <a:avLst/>
                <a:gdLst>
                  <a:gd name="T0" fmla="*/ 177 w 359"/>
                  <a:gd name="T1" fmla="*/ 264 h 265"/>
                  <a:gd name="T2" fmla="*/ 115 w 359"/>
                  <a:gd name="T3" fmla="*/ 241 h 265"/>
                  <a:gd name="T4" fmla="*/ 82 w 359"/>
                  <a:gd name="T5" fmla="*/ 209 h 265"/>
                  <a:gd name="T6" fmla="*/ 55 w 359"/>
                  <a:gd name="T7" fmla="*/ 180 h 265"/>
                  <a:gd name="T8" fmla="*/ 34 w 359"/>
                  <a:gd name="T9" fmla="*/ 165 h 265"/>
                  <a:gd name="T10" fmla="*/ 20 w 359"/>
                  <a:gd name="T11" fmla="*/ 159 h 265"/>
                  <a:gd name="T12" fmla="*/ 4 w 359"/>
                  <a:gd name="T13" fmla="*/ 142 h 265"/>
                  <a:gd name="T14" fmla="*/ 9 w 359"/>
                  <a:gd name="T15" fmla="*/ 115 h 265"/>
                  <a:gd name="T16" fmla="*/ 26 w 359"/>
                  <a:gd name="T17" fmla="*/ 105 h 265"/>
                  <a:gd name="T18" fmla="*/ 50 w 359"/>
                  <a:gd name="T19" fmla="*/ 89 h 265"/>
                  <a:gd name="T20" fmla="*/ 85 w 359"/>
                  <a:gd name="T21" fmla="*/ 51 h 265"/>
                  <a:gd name="T22" fmla="*/ 123 w 359"/>
                  <a:gd name="T23" fmla="*/ 17 h 265"/>
                  <a:gd name="T24" fmla="*/ 180 w 359"/>
                  <a:gd name="T25" fmla="*/ 0 h 265"/>
                  <a:gd name="T26" fmla="*/ 246 w 359"/>
                  <a:gd name="T27" fmla="*/ 25 h 265"/>
                  <a:gd name="T28" fmla="*/ 283 w 359"/>
                  <a:gd name="T29" fmla="*/ 62 h 265"/>
                  <a:gd name="T30" fmla="*/ 311 w 359"/>
                  <a:gd name="T31" fmla="*/ 90 h 265"/>
                  <a:gd name="T32" fmla="*/ 332 w 359"/>
                  <a:gd name="T33" fmla="*/ 102 h 265"/>
                  <a:gd name="T34" fmla="*/ 353 w 359"/>
                  <a:gd name="T35" fmla="*/ 118 h 265"/>
                  <a:gd name="T36" fmla="*/ 349 w 359"/>
                  <a:gd name="T37" fmla="*/ 151 h 265"/>
                  <a:gd name="T38" fmla="*/ 334 w 359"/>
                  <a:gd name="T39" fmla="*/ 161 h 265"/>
                  <a:gd name="T40" fmla="*/ 294 w 359"/>
                  <a:gd name="T41" fmla="*/ 189 h 265"/>
                  <a:gd name="T42" fmla="*/ 258 w 359"/>
                  <a:gd name="T43" fmla="*/ 228 h 265"/>
                  <a:gd name="T44" fmla="*/ 226 w 359"/>
                  <a:gd name="T45" fmla="*/ 253 h 265"/>
                  <a:gd name="T46" fmla="*/ 177 w 359"/>
                  <a:gd name="T47" fmla="*/ 264 h 265"/>
                  <a:gd name="T48" fmla="*/ 179 w 359"/>
                  <a:gd name="T49" fmla="*/ 39 h 265"/>
                  <a:gd name="T50" fmla="*/ 140 w 359"/>
                  <a:gd name="T51" fmla="*/ 48 h 265"/>
                  <a:gd name="T52" fmla="*/ 102 w 359"/>
                  <a:gd name="T53" fmla="*/ 74 h 265"/>
                  <a:gd name="T54" fmla="*/ 63 w 359"/>
                  <a:gd name="T55" fmla="*/ 107 h 265"/>
                  <a:gd name="T56" fmla="*/ 30 w 359"/>
                  <a:gd name="T57" fmla="*/ 124 h 265"/>
                  <a:gd name="T58" fmla="*/ 24 w 359"/>
                  <a:gd name="T59" fmla="*/ 132 h 265"/>
                  <a:gd name="T60" fmla="*/ 30 w 359"/>
                  <a:gd name="T61" fmla="*/ 140 h 265"/>
                  <a:gd name="T62" fmla="*/ 50 w 359"/>
                  <a:gd name="T63" fmla="*/ 148 h 265"/>
                  <a:gd name="T64" fmla="*/ 81 w 359"/>
                  <a:gd name="T65" fmla="*/ 172 h 265"/>
                  <a:gd name="T66" fmla="*/ 120 w 359"/>
                  <a:gd name="T67" fmla="*/ 204 h 265"/>
                  <a:gd name="T68" fmla="*/ 165 w 359"/>
                  <a:gd name="T69" fmla="*/ 224 h 265"/>
                  <a:gd name="T70" fmla="*/ 219 w 359"/>
                  <a:gd name="T71" fmla="*/ 216 h 265"/>
                  <a:gd name="T72" fmla="*/ 256 w 359"/>
                  <a:gd name="T73" fmla="*/ 190 h 265"/>
                  <a:gd name="T74" fmla="*/ 295 w 359"/>
                  <a:gd name="T75" fmla="*/ 157 h 265"/>
                  <a:gd name="T76" fmla="*/ 329 w 359"/>
                  <a:gd name="T77" fmla="*/ 139 h 265"/>
                  <a:gd name="T78" fmla="*/ 335 w 359"/>
                  <a:gd name="T79" fmla="*/ 132 h 265"/>
                  <a:gd name="T80" fmla="*/ 329 w 359"/>
                  <a:gd name="T81" fmla="*/ 124 h 265"/>
                  <a:gd name="T82" fmla="*/ 301 w 359"/>
                  <a:gd name="T83" fmla="*/ 111 h 265"/>
                  <a:gd name="T84" fmla="*/ 267 w 359"/>
                  <a:gd name="T85" fmla="*/ 83 h 265"/>
                  <a:gd name="T86" fmla="*/ 228 w 359"/>
                  <a:gd name="T87" fmla="*/ 53 h 265"/>
                  <a:gd name="T88" fmla="*/ 179 w 359"/>
                  <a:gd name="T89" fmla="*/ 3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265">
                    <a:moveTo>
                      <a:pt x="177" y="264"/>
                    </a:moveTo>
                    <a:cubicBezTo>
                      <a:pt x="155" y="265"/>
                      <a:pt x="134" y="256"/>
                      <a:pt x="115" y="241"/>
                    </a:cubicBezTo>
                    <a:cubicBezTo>
                      <a:pt x="103" y="231"/>
                      <a:pt x="92" y="220"/>
                      <a:pt x="82" y="209"/>
                    </a:cubicBezTo>
                    <a:cubicBezTo>
                      <a:pt x="73" y="199"/>
                      <a:pt x="64" y="189"/>
                      <a:pt x="55" y="180"/>
                    </a:cubicBezTo>
                    <a:cubicBezTo>
                      <a:pt x="49" y="174"/>
                      <a:pt x="42" y="168"/>
                      <a:pt x="34" y="165"/>
                    </a:cubicBezTo>
                    <a:cubicBezTo>
                      <a:pt x="29" y="163"/>
                      <a:pt x="25" y="161"/>
                      <a:pt x="20" y="159"/>
                    </a:cubicBezTo>
                    <a:cubicBezTo>
                      <a:pt x="13" y="155"/>
                      <a:pt x="7" y="150"/>
                      <a:pt x="4" y="142"/>
                    </a:cubicBezTo>
                    <a:cubicBezTo>
                      <a:pt x="0" y="133"/>
                      <a:pt x="2" y="122"/>
                      <a:pt x="9" y="115"/>
                    </a:cubicBezTo>
                    <a:cubicBezTo>
                      <a:pt x="14" y="110"/>
                      <a:pt x="19" y="107"/>
                      <a:pt x="26" y="105"/>
                    </a:cubicBezTo>
                    <a:cubicBezTo>
                      <a:pt x="35" y="102"/>
                      <a:pt x="43" y="96"/>
                      <a:pt x="50" y="89"/>
                    </a:cubicBezTo>
                    <a:cubicBezTo>
                      <a:pt x="62" y="76"/>
                      <a:pt x="74" y="64"/>
                      <a:pt x="85" y="51"/>
                    </a:cubicBezTo>
                    <a:cubicBezTo>
                      <a:pt x="97" y="39"/>
                      <a:pt x="109" y="27"/>
                      <a:pt x="123" y="17"/>
                    </a:cubicBezTo>
                    <a:cubicBezTo>
                      <a:pt x="140" y="5"/>
                      <a:pt x="159" y="0"/>
                      <a:pt x="180" y="0"/>
                    </a:cubicBezTo>
                    <a:cubicBezTo>
                      <a:pt x="205" y="0"/>
                      <a:pt x="227" y="9"/>
                      <a:pt x="246" y="25"/>
                    </a:cubicBezTo>
                    <a:cubicBezTo>
                      <a:pt x="260" y="36"/>
                      <a:pt x="271" y="49"/>
                      <a:pt x="283" y="62"/>
                    </a:cubicBezTo>
                    <a:cubicBezTo>
                      <a:pt x="292" y="72"/>
                      <a:pt x="300" y="82"/>
                      <a:pt x="311" y="90"/>
                    </a:cubicBezTo>
                    <a:cubicBezTo>
                      <a:pt x="317" y="95"/>
                      <a:pt x="324" y="99"/>
                      <a:pt x="332" y="102"/>
                    </a:cubicBezTo>
                    <a:cubicBezTo>
                      <a:pt x="340" y="105"/>
                      <a:pt x="348" y="110"/>
                      <a:pt x="353" y="118"/>
                    </a:cubicBezTo>
                    <a:cubicBezTo>
                      <a:pt x="359" y="128"/>
                      <a:pt x="358" y="141"/>
                      <a:pt x="349" y="151"/>
                    </a:cubicBezTo>
                    <a:cubicBezTo>
                      <a:pt x="345" y="155"/>
                      <a:pt x="340" y="159"/>
                      <a:pt x="334" y="161"/>
                    </a:cubicBezTo>
                    <a:cubicBezTo>
                      <a:pt x="318" y="166"/>
                      <a:pt x="306" y="177"/>
                      <a:pt x="294" y="189"/>
                    </a:cubicBezTo>
                    <a:cubicBezTo>
                      <a:pt x="282" y="202"/>
                      <a:pt x="271" y="215"/>
                      <a:pt x="258" y="228"/>
                    </a:cubicBezTo>
                    <a:cubicBezTo>
                      <a:pt x="249" y="238"/>
                      <a:pt x="238" y="246"/>
                      <a:pt x="226" y="253"/>
                    </a:cubicBezTo>
                    <a:cubicBezTo>
                      <a:pt x="212" y="261"/>
                      <a:pt x="196" y="264"/>
                      <a:pt x="177" y="264"/>
                    </a:cubicBezTo>
                    <a:close/>
                    <a:moveTo>
                      <a:pt x="179" y="39"/>
                    </a:moveTo>
                    <a:cubicBezTo>
                      <a:pt x="165" y="39"/>
                      <a:pt x="152" y="42"/>
                      <a:pt x="140" y="48"/>
                    </a:cubicBezTo>
                    <a:cubicBezTo>
                      <a:pt x="126" y="55"/>
                      <a:pt x="114" y="64"/>
                      <a:pt x="102" y="74"/>
                    </a:cubicBezTo>
                    <a:cubicBezTo>
                      <a:pt x="89" y="85"/>
                      <a:pt x="76" y="96"/>
                      <a:pt x="63" y="107"/>
                    </a:cubicBezTo>
                    <a:cubicBezTo>
                      <a:pt x="54" y="115"/>
                      <a:pt x="43" y="122"/>
                      <a:pt x="30" y="124"/>
                    </a:cubicBezTo>
                    <a:cubicBezTo>
                      <a:pt x="26" y="125"/>
                      <a:pt x="24" y="128"/>
                      <a:pt x="24" y="132"/>
                    </a:cubicBezTo>
                    <a:cubicBezTo>
                      <a:pt x="24" y="136"/>
                      <a:pt x="26" y="139"/>
                      <a:pt x="30" y="140"/>
                    </a:cubicBezTo>
                    <a:cubicBezTo>
                      <a:pt x="37" y="141"/>
                      <a:pt x="44" y="144"/>
                      <a:pt x="50" y="148"/>
                    </a:cubicBezTo>
                    <a:cubicBezTo>
                      <a:pt x="61" y="154"/>
                      <a:pt x="71" y="163"/>
                      <a:pt x="81" y="172"/>
                    </a:cubicBezTo>
                    <a:cubicBezTo>
                      <a:pt x="94" y="183"/>
                      <a:pt x="106" y="194"/>
                      <a:pt x="120" y="204"/>
                    </a:cubicBezTo>
                    <a:cubicBezTo>
                      <a:pt x="134" y="214"/>
                      <a:pt x="148" y="222"/>
                      <a:pt x="165" y="224"/>
                    </a:cubicBezTo>
                    <a:cubicBezTo>
                      <a:pt x="184" y="227"/>
                      <a:pt x="202" y="224"/>
                      <a:pt x="219" y="216"/>
                    </a:cubicBezTo>
                    <a:cubicBezTo>
                      <a:pt x="233" y="209"/>
                      <a:pt x="245" y="200"/>
                      <a:pt x="256" y="190"/>
                    </a:cubicBezTo>
                    <a:cubicBezTo>
                      <a:pt x="269" y="179"/>
                      <a:pt x="282" y="168"/>
                      <a:pt x="295" y="157"/>
                    </a:cubicBezTo>
                    <a:cubicBezTo>
                      <a:pt x="305" y="149"/>
                      <a:pt x="316" y="142"/>
                      <a:pt x="329" y="139"/>
                    </a:cubicBezTo>
                    <a:cubicBezTo>
                      <a:pt x="333" y="139"/>
                      <a:pt x="335" y="135"/>
                      <a:pt x="335" y="132"/>
                    </a:cubicBezTo>
                    <a:cubicBezTo>
                      <a:pt x="335" y="128"/>
                      <a:pt x="332" y="125"/>
                      <a:pt x="329" y="124"/>
                    </a:cubicBezTo>
                    <a:cubicBezTo>
                      <a:pt x="318" y="123"/>
                      <a:pt x="309" y="118"/>
                      <a:pt x="301" y="111"/>
                    </a:cubicBezTo>
                    <a:cubicBezTo>
                      <a:pt x="289" y="102"/>
                      <a:pt x="278" y="93"/>
                      <a:pt x="267" y="83"/>
                    </a:cubicBezTo>
                    <a:cubicBezTo>
                      <a:pt x="254" y="72"/>
                      <a:pt x="242" y="62"/>
                      <a:pt x="228" y="53"/>
                    </a:cubicBezTo>
                    <a:cubicBezTo>
                      <a:pt x="213" y="44"/>
                      <a:pt x="197" y="39"/>
                      <a:pt x="179"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62">
                <a:extLst>
                  <a:ext uri="{FF2B5EF4-FFF2-40B4-BE49-F238E27FC236}">
                    <a16:creationId xmlns:a16="http://schemas.microsoft.com/office/drawing/2014/main" id="{9C03B2DE-8D66-8C63-20EE-3A7596400213}"/>
                  </a:ext>
                </a:extLst>
              </p:cNvPr>
              <p:cNvSpPr>
                <a:spLocks/>
              </p:cNvSpPr>
              <p:nvPr/>
            </p:nvSpPr>
            <p:spPr bwMode="auto">
              <a:xfrm>
                <a:off x="-2624138" y="5673749"/>
                <a:ext cx="550863" cy="106363"/>
              </a:xfrm>
              <a:custGeom>
                <a:avLst/>
                <a:gdLst>
                  <a:gd name="T0" fmla="*/ 166 w 166"/>
                  <a:gd name="T1" fmla="*/ 16 h 32"/>
                  <a:gd name="T2" fmla="*/ 151 w 166"/>
                  <a:gd name="T3" fmla="*/ 21 h 32"/>
                  <a:gd name="T4" fmla="*/ 102 w 166"/>
                  <a:gd name="T5" fmla="*/ 31 h 32"/>
                  <a:gd name="T6" fmla="*/ 55 w 166"/>
                  <a:gd name="T7" fmla="*/ 29 h 32"/>
                  <a:gd name="T8" fmla="*/ 2 w 166"/>
                  <a:gd name="T9" fmla="*/ 17 h 32"/>
                  <a:gd name="T10" fmla="*/ 0 w 166"/>
                  <a:gd name="T11" fmla="*/ 16 h 32"/>
                  <a:gd name="T12" fmla="*/ 2 w 166"/>
                  <a:gd name="T13" fmla="*/ 15 h 32"/>
                  <a:gd name="T14" fmla="*/ 52 w 166"/>
                  <a:gd name="T15" fmla="*/ 3 h 32"/>
                  <a:gd name="T16" fmla="*/ 109 w 166"/>
                  <a:gd name="T17" fmla="*/ 2 h 32"/>
                  <a:gd name="T18" fmla="*/ 165 w 166"/>
                  <a:gd name="T19" fmla="*/ 15 h 32"/>
                  <a:gd name="T20" fmla="*/ 166 w 166"/>
                  <a:gd name="T21" fmla="*/ 16 h 32"/>
                  <a:gd name="T22" fmla="*/ 166 w 166"/>
                  <a:gd name="T2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32">
                    <a:moveTo>
                      <a:pt x="166" y="16"/>
                    </a:moveTo>
                    <a:cubicBezTo>
                      <a:pt x="161" y="18"/>
                      <a:pt x="156" y="19"/>
                      <a:pt x="151" y="21"/>
                    </a:cubicBezTo>
                    <a:cubicBezTo>
                      <a:pt x="135" y="25"/>
                      <a:pt x="119" y="29"/>
                      <a:pt x="102" y="31"/>
                    </a:cubicBezTo>
                    <a:cubicBezTo>
                      <a:pt x="86" y="32"/>
                      <a:pt x="71" y="32"/>
                      <a:pt x="55" y="29"/>
                    </a:cubicBezTo>
                    <a:cubicBezTo>
                      <a:pt x="37" y="27"/>
                      <a:pt x="19" y="22"/>
                      <a:pt x="2" y="17"/>
                    </a:cubicBezTo>
                    <a:cubicBezTo>
                      <a:pt x="1" y="17"/>
                      <a:pt x="1" y="16"/>
                      <a:pt x="0" y="16"/>
                    </a:cubicBezTo>
                    <a:cubicBezTo>
                      <a:pt x="1" y="16"/>
                      <a:pt x="2" y="15"/>
                      <a:pt x="2" y="15"/>
                    </a:cubicBezTo>
                    <a:cubicBezTo>
                      <a:pt x="19" y="10"/>
                      <a:pt x="35" y="6"/>
                      <a:pt x="52" y="3"/>
                    </a:cubicBezTo>
                    <a:cubicBezTo>
                      <a:pt x="71" y="0"/>
                      <a:pt x="90" y="0"/>
                      <a:pt x="109" y="2"/>
                    </a:cubicBezTo>
                    <a:cubicBezTo>
                      <a:pt x="128" y="5"/>
                      <a:pt x="146" y="10"/>
                      <a:pt x="165" y="15"/>
                    </a:cubicBezTo>
                    <a:cubicBezTo>
                      <a:pt x="165" y="16"/>
                      <a:pt x="165" y="16"/>
                      <a:pt x="166" y="16"/>
                    </a:cubicBezTo>
                    <a:cubicBezTo>
                      <a:pt x="166" y="16"/>
                      <a:pt x="166" y="16"/>
                      <a:pt x="166" y="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63">
                <a:extLst>
                  <a:ext uri="{FF2B5EF4-FFF2-40B4-BE49-F238E27FC236}">
                    <a16:creationId xmlns:a16="http://schemas.microsoft.com/office/drawing/2014/main" id="{D1EFF033-1F72-FB97-4E95-1796169C8E0C}"/>
                  </a:ext>
                </a:extLst>
              </p:cNvPr>
              <p:cNvSpPr>
                <a:spLocks/>
              </p:cNvSpPr>
              <p:nvPr/>
            </p:nvSpPr>
            <p:spPr bwMode="auto">
              <a:xfrm>
                <a:off x="-2660651" y="5461019"/>
                <a:ext cx="623888" cy="192088"/>
              </a:xfrm>
              <a:custGeom>
                <a:avLst/>
                <a:gdLst>
                  <a:gd name="T0" fmla="*/ 188 w 188"/>
                  <a:gd name="T1" fmla="*/ 58 h 58"/>
                  <a:gd name="T2" fmla="*/ 186 w 188"/>
                  <a:gd name="T3" fmla="*/ 56 h 58"/>
                  <a:gd name="T4" fmla="*/ 146 w 188"/>
                  <a:gd name="T5" fmla="*/ 35 h 58"/>
                  <a:gd name="T6" fmla="*/ 118 w 188"/>
                  <a:gd name="T7" fmla="*/ 22 h 58"/>
                  <a:gd name="T8" fmla="*/ 85 w 188"/>
                  <a:gd name="T9" fmla="*/ 18 h 58"/>
                  <a:gd name="T10" fmla="*/ 56 w 188"/>
                  <a:gd name="T11" fmla="*/ 28 h 58"/>
                  <a:gd name="T12" fmla="*/ 11 w 188"/>
                  <a:gd name="T13" fmla="*/ 52 h 58"/>
                  <a:gd name="T14" fmla="*/ 0 w 188"/>
                  <a:gd name="T15" fmla="*/ 57 h 58"/>
                  <a:gd name="T16" fmla="*/ 3 w 188"/>
                  <a:gd name="T17" fmla="*/ 55 h 58"/>
                  <a:gd name="T18" fmla="*/ 37 w 188"/>
                  <a:gd name="T19" fmla="*/ 26 h 58"/>
                  <a:gd name="T20" fmla="*/ 72 w 188"/>
                  <a:gd name="T21" fmla="*/ 6 h 58"/>
                  <a:gd name="T22" fmla="*/ 122 w 188"/>
                  <a:gd name="T23" fmla="*/ 8 h 58"/>
                  <a:gd name="T24" fmla="*/ 152 w 188"/>
                  <a:gd name="T25" fmla="*/ 27 h 58"/>
                  <a:gd name="T26" fmla="*/ 188 w 188"/>
                  <a:gd name="T27" fmla="*/ 57 h 58"/>
                  <a:gd name="T28" fmla="*/ 188 w 188"/>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8">
                    <a:moveTo>
                      <a:pt x="188" y="58"/>
                    </a:moveTo>
                    <a:cubicBezTo>
                      <a:pt x="187" y="57"/>
                      <a:pt x="186" y="57"/>
                      <a:pt x="186" y="56"/>
                    </a:cubicBezTo>
                    <a:cubicBezTo>
                      <a:pt x="172" y="49"/>
                      <a:pt x="159" y="42"/>
                      <a:pt x="146" y="35"/>
                    </a:cubicBezTo>
                    <a:cubicBezTo>
                      <a:pt x="137" y="30"/>
                      <a:pt x="127" y="26"/>
                      <a:pt x="118" y="22"/>
                    </a:cubicBezTo>
                    <a:cubicBezTo>
                      <a:pt x="107" y="18"/>
                      <a:pt x="96" y="17"/>
                      <a:pt x="85" y="18"/>
                    </a:cubicBezTo>
                    <a:cubicBezTo>
                      <a:pt x="74" y="20"/>
                      <a:pt x="65" y="23"/>
                      <a:pt x="56" y="28"/>
                    </a:cubicBezTo>
                    <a:cubicBezTo>
                      <a:pt x="41" y="36"/>
                      <a:pt x="26" y="44"/>
                      <a:pt x="11" y="52"/>
                    </a:cubicBezTo>
                    <a:cubicBezTo>
                      <a:pt x="7" y="54"/>
                      <a:pt x="4" y="56"/>
                      <a:pt x="0" y="57"/>
                    </a:cubicBezTo>
                    <a:cubicBezTo>
                      <a:pt x="1" y="56"/>
                      <a:pt x="2" y="56"/>
                      <a:pt x="3" y="55"/>
                    </a:cubicBezTo>
                    <a:cubicBezTo>
                      <a:pt x="14" y="45"/>
                      <a:pt x="26" y="35"/>
                      <a:pt x="37" y="26"/>
                    </a:cubicBezTo>
                    <a:cubicBezTo>
                      <a:pt x="48" y="17"/>
                      <a:pt x="59" y="10"/>
                      <a:pt x="72" y="6"/>
                    </a:cubicBezTo>
                    <a:cubicBezTo>
                      <a:pt x="89" y="0"/>
                      <a:pt x="106" y="1"/>
                      <a:pt x="122" y="8"/>
                    </a:cubicBezTo>
                    <a:cubicBezTo>
                      <a:pt x="133" y="13"/>
                      <a:pt x="143" y="19"/>
                      <a:pt x="152" y="27"/>
                    </a:cubicBezTo>
                    <a:cubicBezTo>
                      <a:pt x="164" y="36"/>
                      <a:pt x="176" y="47"/>
                      <a:pt x="188" y="57"/>
                    </a:cubicBezTo>
                    <a:cubicBezTo>
                      <a:pt x="188" y="57"/>
                      <a:pt x="188" y="57"/>
                      <a:pt x="188" y="5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64">
                <a:extLst>
                  <a:ext uri="{FF2B5EF4-FFF2-40B4-BE49-F238E27FC236}">
                    <a16:creationId xmlns:a16="http://schemas.microsoft.com/office/drawing/2014/main" id="{1A3563F2-B432-BFAC-BDAA-B8C08562A866}"/>
                  </a:ext>
                </a:extLst>
              </p:cNvPr>
              <p:cNvSpPr>
                <a:spLocks/>
              </p:cNvSpPr>
              <p:nvPr/>
            </p:nvSpPr>
            <p:spPr bwMode="auto">
              <a:xfrm>
                <a:off x="-2660650" y="5803922"/>
                <a:ext cx="623888" cy="188914"/>
              </a:xfrm>
              <a:custGeom>
                <a:avLst/>
                <a:gdLst>
                  <a:gd name="T0" fmla="*/ 1 w 188"/>
                  <a:gd name="T1" fmla="*/ 0 h 57"/>
                  <a:gd name="T2" fmla="*/ 3 w 188"/>
                  <a:gd name="T3" fmla="*/ 1 h 57"/>
                  <a:gd name="T4" fmla="*/ 43 w 188"/>
                  <a:gd name="T5" fmla="*/ 22 h 57"/>
                  <a:gd name="T6" fmla="*/ 71 w 188"/>
                  <a:gd name="T7" fmla="*/ 35 h 57"/>
                  <a:gd name="T8" fmla="*/ 104 w 188"/>
                  <a:gd name="T9" fmla="*/ 39 h 57"/>
                  <a:gd name="T10" fmla="*/ 133 w 188"/>
                  <a:gd name="T11" fmla="*/ 29 h 57"/>
                  <a:gd name="T12" fmla="*/ 178 w 188"/>
                  <a:gd name="T13" fmla="*/ 5 h 57"/>
                  <a:gd name="T14" fmla="*/ 188 w 188"/>
                  <a:gd name="T15" fmla="*/ 0 h 57"/>
                  <a:gd name="T16" fmla="*/ 182 w 188"/>
                  <a:gd name="T17" fmla="*/ 5 h 57"/>
                  <a:gd name="T18" fmla="*/ 141 w 188"/>
                  <a:gd name="T19" fmla="*/ 39 h 57"/>
                  <a:gd name="T20" fmla="*/ 110 w 188"/>
                  <a:gd name="T21" fmla="*/ 53 h 57"/>
                  <a:gd name="T22" fmla="*/ 58 w 188"/>
                  <a:gd name="T23" fmla="*/ 45 h 57"/>
                  <a:gd name="T24" fmla="*/ 23 w 188"/>
                  <a:gd name="T25" fmla="*/ 19 h 57"/>
                  <a:gd name="T26" fmla="*/ 2 w 188"/>
                  <a:gd name="T27" fmla="*/ 1 h 57"/>
                  <a:gd name="T28" fmla="*/ 0 w 188"/>
                  <a:gd name="T29" fmla="*/ 0 h 57"/>
                  <a:gd name="T30" fmla="*/ 1 w 188"/>
                  <a:gd name="T3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57">
                    <a:moveTo>
                      <a:pt x="1" y="0"/>
                    </a:moveTo>
                    <a:cubicBezTo>
                      <a:pt x="1" y="0"/>
                      <a:pt x="2" y="0"/>
                      <a:pt x="3" y="1"/>
                    </a:cubicBezTo>
                    <a:cubicBezTo>
                      <a:pt x="16" y="8"/>
                      <a:pt x="29" y="15"/>
                      <a:pt x="43" y="22"/>
                    </a:cubicBezTo>
                    <a:cubicBezTo>
                      <a:pt x="52" y="27"/>
                      <a:pt x="61" y="31"/>
                      <a:pt x="71" y="35"/>
                    </a:cubicBezTo>
                    <a:cubicBezTo>
                      <a:pt x="81" y="40"/>
                      <a:pt x="93" y="40"/>
                      <a:pt x="104" y="39"/>
                    </a:cubicBezTo>
                    <a:cubicBezTo>
                      <a:pt x="114" y="38"/>
                      <a:pt x="124" y="34"/>
                      <a:pt x="133" y="29"/>
                    </a:cubicBezTo>
                    <a:cubicBezTo>
                      <a:pt x="148" y="21"/>
                      <a:pt x="163" y="13"/>
                      <a:pt x="178" y="5"/>
                    </a:cubicBezTo>
                    <a:cubicBezTo>
                      <a:pt x="181" y="3"/>
                      <a:pt x="185" y="1"/>
                      <a:pt x="188" y="0"/>
                    </a:cubicBezTo>
                    <a:cubicBezTo>
                      <a:pt x="186" y="2"/>
                      <a:pt x="184" y="3"/>
                      <a:pt x="182" y="5"/>
                    </a:cubicBezTo>
                    <a:cubicBezTo>
                      <a:pt x="169" y="17"/>
                      <a:pt x="156" y="29"/>
                      <a:pt x="141" y="39"/>
                    </a:cubicBezTo>
                    <a:cubicBezTo>
                      <a:pt x="132" y="45"/>
                      <a:pt x="121" y="51"/>
                      <a:pt x="110" y="53"/>
                    </a:cubicBezTo>
                    <a:cubicBezTo>
                      <a:pt x="91" y="57"/>
                      <a:pt x="74" y="54"/>
                      <a:pt x="58" y="45"/>
                    </a:cubicBezTo>
                    <a:cubicBezTo>
                      <a:pt x="45" y="38"/>
                      <a:pt x="34" y="29"/>
                      <a:pt x="23" y="19"/>
                    </a:cubicBezTo>
                    <a:cubicBezTo>
                      <a:pt x="16" y="13"/>
                      <a:pt x="9" y="7"/>
                      <a:pt x="2" y="1"/>
                    </a:cubicBezTo>
                    <a:cubicBezTo>
                      <a:pt x="1" y="1"/>
                      <a:pt x="1" y="0"/>
                      <a:pt x="0" y="0"/>
                    </a:cubicBezTo>
                    <a:cubicBezTo>
                      <a:pt x="0" y="0"/>
                      <a:pt x="1" y="0"/>
                      <a:pt x="1"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65">
                <a:extLst>
                  <a:ext uri="{FF2B5EF4-FFF2-40B4-BE49-F238E27FC236}">
                    <a16:creationId xmlns:a16="http://schemas.microsoft.com/office/drawing/2014/main" id="{8FA1CEFF-86A5-5E8E-0CFC-C93C9F1548F1}"/>
                  </a:ext>
                </a:extLst>
              </p:cNvPr>
              <p:cNvSpPr>
                <a:spLocks/>
              </p:cNvSpPr>
              <p:nvPr/>
            </p:nvSpPr>
            <p:spPr bwMode="auto">
              <a:xfrm>
                <a:off x="-2641602" y="5567380"/>
                <a:ext cx="579439" cy="123825"/>
              </a:xfrm>
              <a:custGeom>
                <a:avLst/>
                <a:gdLst>
                  <a:gd name="T0" fmla="*/ 0 w 174"/>
                  <a:gd name="T1" fmla="*/ 36 h 37"/>
                  <a:gd name="T2" fmla="*/ 26 w 174"/>
                  <a:gd name="T3" fmla="*/ 23 h 37"/>
                  <a:gd name="T4" fmla="*/ 71 w 174"/>
                  <a:gd name="T5" fmla="*/ 5 h 37"/>
                  <a:gd name="T6" fmla="*/ 94 w 174"/>
                  <a:gd name="T7" fmla="*/ 2 h 37"/>
                  <a:gd name="T8" fmla="*/ 114 w 174"/>
                  <a:gd name="T9" fmla="*/ 8 h 37"/>
                  <a:gd name="T10" fmla="*/ 173 w 174"/>
                  <a:gd name="T11" fmla="*/ 36 h 37"/>
                  <a:gd name="T12" fmla="*/ 174 w 174"/>
                  <a:gd name="T13" fmla="*/ 37 h 37"/>
                  <a:gd name="T14" fmla="*/ 0 w 174"/>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37">
                    <a:moveTo>
                      <a:pt x="0" y="36"/>
                    </a:moveTo>
                    <a:cubicBezTo>
                      <a:pt x="9" y="32"/>
                      <a:pt x="18" y="27"/>
                      <a:pt x="26" y="23"/>
                    </a:cubicBezTo>
                    <a:cubicBezTo>
                      <a:pt x="41" y="16"/>
                      <a:pt x="56" y="10"/>
                      <a:pt x="71" y="5"/>
                    </a:cubicBezTo>
                    <a:cubicBezTo>
                      <a:pt x="79" y="3"/>
                      <a:pt x="86" y="0"/>
                      <a:pt x="94" y="2"/>
                    </a:cubicBezTo>
                    <a:cubicBezTo>
                      <a:pt x="101" y="4"/>
                      <a:pt x="108" y="6"/>
                      <a:pt x="114" y="8"/>
                    </a:cubicBezTo>
                    <a:cubicBezTo>
                      <a:pt x="135" y="16"/>
                      <a:pt x="154" y="25"/>
                      <a:pt x="173" y="36"/>
                    </a:cubicBezTo>
                    <a:cubicBezTo>
                      <a:pt x="174" y="36"/>
                      <a:pt x="174" y="36"/>
                      <a:pt x="174" y="37"/>
                    </a:cubicBezTo>
                    <a:cubicBezTo>
                      <a:pt x="116" y="18"/>
                      <a:pt x="58" y="18"/>
                      <a:pt x="0" y="3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66">
                <a:extLst>
                  <a:ext uri="{FF2B5EF4-FFF2-40B4-BE49-F238E27FC236}">
                    <a16:creationId xmlns:a16="http://schemas.microsoft.com/office/drawing/2014/main" id="{1B833E81-A074-42AA-0EC8-91B481B53DFF}"/>
                  </a:ext>
                </a:extLst>
              </p:cNvPr>
              <p:cNvSpPr>
                <a:spLocks/>
              </p:cNvSpPr>
              <p:nvPr/>
            </p:nvSpPr>
            <p:spPr bwMode="auto">
              <a:xfrm>
                <a:off x="-2641600" y="5764213"/>
                <a:ext cx="579439" cy="122238"/>
              </a:xfrm>
              <a:custGeom>
                <a:avLst/>
                <a:gdLst>
                  <a:gd name="T0" fmla="*/ 0 w 174"/>
                  <a:gd name="T1" fmla="*/ 0 h 37"/>
                  <a:gd name="T2" fmla="*/ 174 w 174"/>
                  <a:gd name="T3" fmla="*/ 1 h 37"/>
                  <a:gd name="T4" fmla="*/ 173 w 174"/>
                  <a:gd name="T5" fmla="*/ 1 h 37"/>
                  <a:gd name="T6" fmla="*/ 115 w 174"/>
                  <a:gd name="T7" fmla="*/ 29 h 37"/>
                  <a:gd name="T8" fmla="*/ 95 w 174"/>
                  <a:gd name="T9" fmla="*/ 35 h 37"/>
                  <a:gd name="T10" fmla="*/ 71 w 174"/>
                  <a:gd name="T11" fmla="*/ 32 h 37"/>
                  <a:gd name="T12" fmla="*/ 9 w 174"/>
                  <a:gd name="T13" fmla="*/ 5 h 37"/>
                  <a:gd name="T14" fmla="*/ 0 w 174"/>
                  <a:gd name="T15" fmla="*/ 0 h 37"/>
                  <a:gd name="T16" fmla="*/ 0 w 17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7">
                    <a:moveTo>
                      <a:pt x="0" y="0"/>
                    </a:moveTo>
                    <a:cubicBezTo>
                      <a:pt x="58" y="20"/>
                      <a:pt x="116" y="20"/>
                      <a:pt x="174" y="1"/>
                    </a:cubicBezTo>
                    <a:cubicBezTo>
                      <a:pt x="174" y="1"/>
                      <a:pt x="173" y="1"/>
                      <a:pt x="173" y="1"/>
                    </a:cubicBezTo>
                    <a:cubicBezTo>
                      <a:pt x="154" y="12"/>
                      <a:pt x="135" y="21"/>
                      <a:pt x="115" y="29"/>
                    </a:cubicBezTo>
                    <a:cubicBezTo>
                      <a:pt x="109" y="31"/>
                      <a:pt x="102" y="33"/>
                      <a:pt x="95" y="35"/>
                    </a:cubicBezTo>
                    <a:cubicBezTo>
                      <a:pt x="87" y="37"/>
                      <a:pt x="79" y="35"/>
                      <a:pt x="71" y="32"/>
                    </a:cubicBezTo>
                    <a:cubicBezTo>
                      <a:pt x="49" y="25"/>
                      <a:pt x="29" y="16"/>
                      <a:pt x="9" y="5"/>
                    </a:cubicBezTo>
                    <a:cubicBezTo>
                      <a:pt x="6" y="3"/>
                      <a:pt x="3" y="2"/>
                      <a:pt x="0" y="0"/>
                    </a:cubicBezTo>
                    <a:cubicBezTo>
                      <a:pt x="0" y="0"/>
                      <a:pt x="0" y="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4" name="Group 653">
              <a:extLst>
                <a:ext uri="{FF2B5EF4-FFF2-40B4-BE49-F238E27FC236}">
                  <a16:creationId xmlns:a16="http://schemas.microsoft.com/office/drawing/2014/main" id="{06BC1F5F-8953-2441-AD4B-675BB073FC8F}"/>
                </a:ext>
              </a:extLst>
            </p:cNvPr>
            <p:cNvGrpSpPr>
              <a:grpSpLocks noChangeAspect="1"/>
            </p:cNvGrpSpPr>
            <p:nvPr/>
          </p:nvGrpSpPr>
          <p:grpSpPr>
            <a:xfrm>
              <a:off x="6797240" y="2243077"/>
              <a:ext cx="856166" cy="630936"/>
              <a:chOff x="6559295" y="2284446"/>
              <a:chExt cx="756739" cy="557665"/>
            </a:xfrm>
            <a:solidFill>
              <a:srgbClr val="44546A"/>
            </a:solidFill>
          </p:grpSpPr>
          <p:sp>
            <p:nvSpPr>
              <p:cNvPr id="655" name="Freeform 9">
                <a:extLst>
                  <a:ext uri="{FF2B5EF4-FFF2-40B4-BE49-F238E27FC236}">
                    <a16:creationId xmlns:a16="http://schemas.microsoft.com/office/drawing/2014/main" id="{358AD20A-1123-E8BE-7B0B-FF31FFA6F174}"/>
                  </a:ext>
                </a:extLst>
              </p:cNvPr>
              <p:cNvSpPr>
                <a:spLocks/>
              </p:cNvSpPr>
              <p:nvPr/>
            </p:nvSpPr>
            <p:spPr bwMode="auto">
              <a:xfrm>
                <a:off x="7166008"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5">
                <a:extLst>
                  <a:ext uri="{FF2B5EF4-FFF2-40B4-BE49-F238E27FC236}">
                    <a16:creationId xmlns:a16="http://schemas.microsoft.com/office/drawing/2014/main" id="{380AD953-062D-70A1-E0CB-8CA1BB9878A0}"/>
                  </a:ext>
                </a:extLst>
              </p:cNvPr>
              <p:cNvSpPr>
                <a:spLocks/>
              </p:cNvSpPr>
              <p:nvPr/>
            </p:nvSpPr>
            <p:spPr bwMode="auto">
              <a:xfrm>
                <a:off x="6734379" y="2284446"/>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1"/>
              </a:solidFill>
              <a:ln w="2540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657" name="Freeform 9">
                <a:extLst>
                  <a:ext uri="{FF2B5EF4-FFF2-40B4-BE49-F238E27FC236}">
                    <a16:creationId xmlns:a16="http://schemas.microsoft.com/office/drawing/2014/main" id="{01358BB2-EB7F-4A41-0853-0827C45C9483}"/>
                  </a:ext>
                </a:extLst>
              </p:cNvPr>
              <p:cNvSpPr>
                <a:spLocks/>
              </p:cNvSpPr>
              <p:nvPr/>
            </p:nvSpPr>
            <p:spPr bwMode="auto">
              <a:xfrm>
                <a:off x="7239680"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9">
                <a:extLst>
                  <a:ext uri="{FF2B5EF4-FFF2-40B4-BE49-F238E27FC236}">
                    <a16:creationId xmlns:a16="http://schemas.microsoft.com/office/drawing/2014/main" id="{9C88175A-748C-3C15-514C-A9DFBEE925FF}"/>
                  </a:ext>
                </a:extLst>
              </p:cNvPr>
              <p:cNvSpPr>
                <a:spLocks/>
              </p:cNvSpPr>
              <p:nvPr/>
            </p:nvSpPr>
            <p:spPr bwMode="auto">
              <a:xfrm>
                <a:off x="6559295"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9">
                <a:extLst>
                  <a:ext uri="{FF2B5EF4-FFF2-40B4-BE49-F238E27FC236}">
                    <a16:creationId xmlns:a16="http://schemas.microsoft.com/office/drawing/2014/main" id="{2BC1580D-FC99-D698-7894-6AD9B88A9937}"/>
                  </a:ext>
                </a:extLst>
              </p:cNvPr>
              <p:cNvSpPr>
                <a:spLocks/>
              </p:cNvSpPr>
              <p:nvPr/>
            </p:nvSpPr>
            <p:spPr bwMode="auto">
              <a:xfrm>
                <a:off x="6632967"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a:extLst>
                <a:ext uri="{FF2B5EF4-FFF2-40B4-BE49-F238E27FC236}">
                  <a16:creationId xmlns:a16="http://schemas.microsoft.com/office/drawing/2014/main" id="{0F26519A-AAEC-5EB1-F9B3-B22E08FB62BE}"/>
                </a:ext>
              </a:extLst>
            </p:cNvPr>
            <p:cNvGrpSpPr/>
            <p:nvPr/>
          </p:nvGrpSpPr>
          <p:grpSpPr>
            <a:xfrm>
              <a:off x="2846722" y="3890975"/>
              <a:ext cx="566395" cy="696905"/>
              <a:chOff x="1856018" y="4381869"/>
              <a:chExt cx="566395" cy="696905"/>
            </a:xfrm>
          </p:grpSpPr>
          <p:sp>
            <p:nvSpPr>
              <p:cNvPr id="661" name="Freeform 32">
                <a:extLst>
                  <a:ext uri="{FF2B5EF4-FFF2-40B4-BE49-F238E27FC236}">
                    <a16:creationId xmlns:a16="http://schemas.microsoft.com/office/drawing/2014/main" id="{8461AFDD-5480-9303-16AE-E95F87379212}"/>
                  </a:ext>
                </a:extLst>
              </p:cNvPr>
              <p:cNvSpPr>
                <a:spLocks/>
              </p:cNvSpPr>
              <p:nvPr/>
            </p:nvSpPr>
            <p:spPr bwMode="auto">
              <a:xfrm>
                <a:off x="1856018" y="4450885"/>
                <a:ext cx="566395" cy="627889"/>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solidFill>
                <a:schemeClr val="accent2"/>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2" name="Freeform 33">
                <a:extLst>
                  <a:ext uri="{FF2B5EF4-FFF2-40B4-BE49-F238E27FC236}">
                    <a16:creationId xmlns:a16="http://schemas.microsoft.com/office/drawing/2014/main" id="{569501E9-F0D0-BE83-48A6-25D2594C3477}"/>
                  </a:ext>
                </a:extLst>
              </p:cNvPr>
              <p:cNvSpPr>
                <a:spLocks/>
              </p:cNvSpPr>
              <p:nvPr/>
            </p:nvSpPr>
            <p:spPr bwMode="auto">
              <a:xfrm>
                <a:off x="2085141" y="4381869"/>
                <a:ext cx="153412" cy="152765"/>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3" name="Freeform 35">
                <a:extLst>
                  <a:ext uri="{FF2B5EF4-FFF2-40B4-BE49-F238E27FC236}">
                    <a16:creationId xmlns:a16="http://schemas.microsoft.com/office/drawing/2014/main" id="{918EA80C-9D15-219F-7FD7-6ADA21C6A50D}"/>
                  </a:ext>
                </a:extLst>
              </p:cNvPr>
              <p:cNvSpPr>
                <a:spLocks/>
              </p:cNvSpPr>
              <p:nvPr/>
            </p:nvSpPr>
            <p:spPr bwMode="auto">
              <a:xfrm>
                <a:off x="2015903" y="4744116"/>
                <a:ext cx="24598" cy="52432"/>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4" name="Freeform 36">
                <a:extLst>
                  <a:ext uri="{FF2B5EF4-FFF2-40B4-BE49-F238E27FC236}">
                    <a16:creationId xmlns:a16="http://schemas.microsoft.com/office/drawing/2014/main" id="{059B2A51-6449-68C0-7055-83FC04712570}"/>
                  </a:ext>
                </a:extLst>
              </p:cNvPr>
              <p:cNvSpPr>
                <a:spLocks/>
              </p:cNvSpPr>
              <p:nvPr/>
            </p:nvSpPr>
            <p:spPr bwMode="auto">
              <a:xfrm>
                <a:off x="2387458" y="4537624"/>
                <a:ext cx="31071" cy="47253"/>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5" name="Freeform 37">
                <a:extLst>
                  <a:ext uri="{FF2B5EF4-FFF2-40B4-BE49-F238E27FC236}">
                    <a16:creationId xmlns:a16="http://schemas.microsoft.com/office/drawing/2014/main" id="{8D2C01E1-B44F-FF39-A872-4A12DDF14183}"/>
                  </a:ext>
                </a:extLst>
              </p:cNvPr>
              <p:cNvSpPr>
                <a:spLocks/>
              </p:cNvSpPr>
              <p:nvPr/>
            </p:nvSpPr>
            <p:spPr bwMode="auto">
              <a:xfrm>
                <a:off x="2351856" y="4793958"/>
                <a:ext cx="27187" cy="51784"/>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6" name="Freeform 38">
                <a:extLst>
                  <a:ext uri="{FF2B5EF4-FFF2-40B4-BE49-F238E27FC236}">
                    <a16:creationId xmlns:a16="http://schemas.microsoft.com/office/drawing/2014/main" id="{74DCE6AF-EE18-3B8A-954C-A99B478B1237}"/>
                  </a:ext>
                </a:extLst>
              </p:cNvPr>
              <p:cNvSpPr>
                <a:spLocks/>
              </p:cNvSpPr>
              <p:nvPr/>
            </p:nvSpPr>
            <p:spPr bwMode="auto">
              <a:xfrm>
                <a:off x="2257325" y="4395462"/>
                <a:ext cx="29776" cy="52432"/>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7" name="Freeform 39">
                <a:extLst>
                  <a:ext uri="{FF2B5EF4-FFF2-40B4-BE49-F238E27FC236}">
                    <a16:creationId xmlns:a16="http://schemas.microsoft.com/office/drawing/2014/main" id="{11CD8E3F-BEC4-8E3C-4354-17A3A14F86CB}"/>
                  </a:ext>
                </a:extLst>
              </p:cNvPr>
              <p:cNvSpPr>
                <a:spLocks/>
              </p:cNvSpPr>
              <p:nvPr/>
            </p:nvSpPr>
            <p:spPr bwMode="auto">
              <a:xfrm>
                <a:off x="1896798" y="4463184"/>
                <a:ext cx="43370" cy="36249"/>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8" name="Freeform 40">
                <a:extLst>
                  <a:ext uri="{FF2B5EF4-FFF2-40B4-BE49-F238E27FC236}">
                    <a16:creationId xmlns:a16="http://schemas.microsoft.com/office/drawing/2014/main" id="{D458784A-364C-64FB-9E0C-4854460C83D3}"/>
                  </a:ext>
                </a:extLst>
              </p:cNvPr>
              <p:cNvSpPr>
                <a:spLocks/>
              </p:cNvSpPr>
              <p:nvPr/>
            </p:nvSpPr>
            <p:spPr bwMode="auto">
              <a:xfrm>
                <a:off x="2246320" y="4409056"/>
                <a:ext cx="20714" cy="3495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9" name="Freeform 41">
                <a:extLst>
                  <a:ext uri="{FF2B5EF4-FFF2-40B4-BE49-F238E27FC236}">
                    <a16:creationId xmlns:a16="http://schemas.microsoft.com/office/drawing/2014/main" id="{3AEA7BD5-1583-16B1-18C5-C101BC7E5E7C}"/>
                  </a:ext>
                </a:extLst>
              </p:cNvPr>
              <p:cNvSpPr>
                <a:spLocks/>
              </p:cNvSpPr>
              <p:nvPr/>
            </p:nvSpPr>
            <p:spPr bwMode="auto">
              <a:xfrm>
                <a:off x="2341500" y="4804963"/>
                <a:ext cx="20067" cy="36249"/>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0" name="Freeform 42">
                <a:extLst>
                  <a:ext uri="{FF2B5EF4-FFF2-40B4-BE49-F238E27FC236}">
                    <a16:creationId xmlns:a16="http://schemas.microsoft.com/office/drawing/2014/main" id="{20E7B413-7060-A137-B083-9CA9343F7C9D}"/>
                  </a:ext>
                </a:extLst>
              </p:cNvPr>
              <p:cNvSpPr>
                <a:spLocks/>
              </p:cNvSpPr>
              <p:nvPr/>
            </p:nvSpPr>
            <p:spPr bwMode="auto">
              <a:xfrm>
                <a:off x="2032086" y="4749294"/>
                <a:ext cx="22009" cy="36249"/>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1" name="Freeform 43">
                <a:extLst>
                  <a:ext uri="{FF2B5EF4-FFF2-40B4-BE49-F238E27FC236}">
                    <a16:creationId xmlns:a16="http://schemas.microsoft.com/office/drawing/2014/main" id="{B8B3FF75-87FB-CAEA-B84A-DF2A965B2293}"/>
                  </a:ext>
                </a:extLst>
              </p:cNvPr>
              <p:cNvSpPr>
                <a:spLocks/>
              </p:cNvSpPr>
              <p:nvPr/>
            </p:nvSpPr>
            <p:spPr bwMode="auto">
              <a:xfrm>
                <a:off x="1911687" y="4478072"/>
                <a:ext cx="29776" cy="27187"/>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2" name="Freeform 44">
                <a:extLst>
                  <a:ext uri="{FF2B5EF4-FFF2-40B4-BE49-F238E27FC236}">
                    <a16:creationId xmlns:a16="http://schemas.microsoft.com/office/drawing/2014/main" id="{C62643C3-CD77-8907-12BA-5FBDE421D01D}"/>
                  </a:ext>
                </a:extLst>
              </p:cNvPr>
              <p:cNvSpPr>
                <a:spLocks/>
              </p:cNvSpPr>
              <p:nvPr/>
            </p:nvSpPr>
            <p:spPr bwMode="auto">
              <a:xfrm>
                <a:off x="2377748" y="4551218"/>
                <a:ext cx="25892" cy="3236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73" name="Group 672">
              <a:extLst>
                <a:ext uri="{FF2B5EF4-FFF2-40B4-BE49-F238E27FC236}">
                  <a16:creationId xmlns:a16="http://schemas.microsoft.com/office/drawing/2014/main" id="{46A4D2D2-A3F2-9EE9-410C-6EA303CEEE7B}"/>
                </a:ext>
              </a:extLst>
            </p:cNvPr>
            <p:cNvGrpSpPr>
              <a:grpSpLocks noChangeAspect="1"/>
            </p:cNvGrpSpPr>
            <p:nvPr/>
          </p:nvGrpSpPr>
          <p:grpSpPr>
            <a:xfrm>
              <a:off x="2703865" y="2243077"/>
              <a:ext cx="898459" cy="630936"/>
              <a:chOff x="6634620" y="1363538"/>
              <a:chExt cx="794120" cy="557665"/>
            </a:xfrm>
            <a:solidFill>
              <a:srgbClr val="9D6B1B"/>
            </a:solidFill>
          </p:grpSpPr>
          <p:grpSp>
            <p:nvGrpSpPr>
              <p:cNvPr id="674" name="Group 673">
                <a:extLst>
                  <a:ext uri="{FF2B5EF4-FFF2-40B4-BE49-F238E27FC236}">
                    <a16:creationId xmlns:a16="http://schemas.microsoft.com/office/drawing/2014/main" id="{2C92EA9C-D501-5F56-2E67-C8B34CDC6DEB}"/>
                  </a:ext>
                </a:extLst>
              </p:cNvPr>
              <p:cNvGrpSpPr/>
              <p:nvPr/>
            </p:nvGrpSpPr>
            <p:grpSpPr>
              <a:xfrm>
                <a:off x="7223906" y="1576093"/>
                <a:ext cx="204834" cy="211494"/>
                <a:chOff x="-10817452" y="1622425"/>
                <a:chExt cx="481240" cy="496888"/>
              </a:xfrm>
              <a:grpFill/>
            </p:grpSpPr>
            <p:sp>
              <p:nvSpPr>
                <p:cNvPr id="679" name="Freeform 9">
                  <a:extLst>
                    <a:ext uri="{FF2B5EF4-FFF2-40B4-BE49-F238E27FC236}">
                      <a16:creationId xmlns:a16="http://schemas.microsoft.com/office/drawing/2014/main" id="{5685328F-C46D-3994-734C-2FCC255A5EED}"/>
                    </a:ext>
                  </a:extLst>
                </p:cNvPr>
                <p:cNvSpPr>
                  <a:spLocks/>
                </p:cNvSpPr>
                <p:nvPr/>
              </p:nvSpPr>
              <p:spPr bwMode="auto">
                <a:xfrm>
                  <a:off x="-10515600" y="1622425"/>
                  <a:ext cx="179388" cy="496888"/>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0" name="Freeform 15">
                  <a:extLst>
                    <a:ext uri="{FF2B5EF4-FFF2-40B4-BE49-F238E27FC236}">
                      <a16:creationId xmlns:a16="http://schemas.microsoft.com/office/drawing/2014/main" id="{61783C43-F2CD-6D4D-183E-56499FC94A47}"/>
                    </a:ext>
                  </a:extLst>
                </p:cNvPr>
                <p:cNvSpPr>
                  <a:spLocks/>
                </p:cNvSpPr>
                <p:nvPr/>
              </p:nvSpPr>
              <p:spPr bwMode="auto">
                <a:xfrm>
                  <a:off x="-10693627" y="1686249"/>
                  <a:ext cx="58738"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1" name="Freeform 18">
                  <a:extLst>
                    <a:ext uri="{FF2B5EF4-FFF2-40B4-BE49-F238E27FC236}">
                      <a16:creationId xmlns:a16="http://schemas.microsoft.com/office/drawing/2014/main" id="{17F824BE-5547-4F73-4A42-6A156E363518}"/>
                    </a:ext>
                  </a:extLst>
                </p:cNvPr>
                <p:cNvSpPr>
                  <a:spLocks/>
                </p:cNvSpPr>
                <p:nvPr/>
              </p:nvSpPr>
              <p:spPr bwMode="auto">
                <a:xfrm>
                  <a:off x="-10817452" y="1838649"/>
                  <a:ext cx="60325"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75" name="Freeform 25">
                <a:extLst>
                  <a:ext uri="{FF2B5EF4-FFF2-40B4-BE49-F238E27FC236}">
                    <a16:creationId xmlns:a16="http://schemas.microsoft.com/office/drawing/2014/main" id="{3B3A9AF5-4546-51B9-3454-6596A8F4E17E}"/>
                  </a:ext>
                </a:extLst>
              </p:cNvPr>
              <p:cNvSpPr>
                <a:spLocks/>
              </p:cNvSpPr>
              <p:nvPr/>
            </p:nvSpPr>
            <p:spPr bwMode="auto">
              <a:xfrm>
                <a:off x="6803768" y="1363538"/>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676" name="Group 675">
                <a:extLst>
                  <a:ext uri="{FF2B5EF4-FFF2-40B4-BE49-F238E27FC236}">
                    <a16:creationId xmlns:a16="http://schemas.microsoft.com/office/drawing/2014/main" id="{FD8FD503-BC91-6B70-484D-FA15D802E548}"/>
                  </a:ext>
                </a:extLst>
              </p:cNvPr>
              <p:cNvGrpSpPr/>
              <p:nvPr/>
            </p:nvGrpSpPr>
            <p:grpSpPr>
              <a:xfrm rot="10800000">
                <a:off x="6634620" y="1576093"/>
                <a:ext cx="152129" cy="211494"/>
                <a:chOff x="-10693627" y="1622425"/>
                <a:chExt cx="357415" cy="496888"/>
              </a:xfrm>
              <a:grpFill/>
            </p:grpSpPr>
            <p:sp>
              <p:nvSpPr>
                <p:cNvPr id="677" name="Freeform 9">
                  <a:extLst>
                    <a:ext uri="{FF2B5EF4-FFF2-40B4-BE49-F238E27FC236}">
                      <a16:creationId xmlns:a16="http://schemas.microsoft.com/office/drawing/2014/main" id="{AC5A970A-C213-E1EA-71E1-A81333A4A5E2}"/>
                    </a:ext>
                  </a:extLst>
                </p:cNvPr>
                <p:cNvSpPr>
                  <a:spLocks/>
                </p:cNvSpPr>
                <p:nvPr/>
              </p:nvSpPr>
              <p:spPr bwMode="auto">
                <a:xfrm>
                  <a:off x="-10515600" y="1622425"/>
                  <a:ext cx="179388" cy="496888"/>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8" name="Freeform 15">
                  <a:extLst>
                    <a:ext uri="{FF2B5EF4-FFF2-40B4-BE49-F238E27FC236}">
                      <a16:creationId xmlns:a16="http://schemas.microsoft.com/office/drawing/2014/main" id="{9426EF1D-085A-8594-10A6-CFD4E4E4C6C6}"/>
                    </a:ext>
                  </a:extLst>
                </p:cNvPr>
                <p:cNvSpPr>
                  <a:spLocks/>
                </p:cNvSpPr>
                <p:nvPr/>
              </p:nvSpPr>
              <p:spPr bwMode="auto">
                <a:xfrm>
                  <a:off x="-10693627" y="1686249"/>
                  <a:ext cx="58738"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82" name="Group 681">
              <a:extLst>
                <a:ext uri="{FF2B5EF4-FFF2-40B4-BE49-F238E27FC236}">
                  <a16:creationId xmlns:a16="http://schemas.microsoft.com/office/drawing/2014/main" id="{3FBC87A3-BB4A-D74D-D6DF-F05BB77A71FC}"/>
                </a:ext>
              </a:extLst>
            </p:cNvPr>
            <p:cNvGrpSpPr/>
            <p:nvPr/>
          </p:nvGrpSpPr>
          <p:grpSpPr>
            <a:xfrm>
              <a:off x="4598354" y="2379928"/>
              <a:ext cx="698980" cy="523940"/>
              <a:chOff x="27349458" y="-5656951"/>
              <a:chExt cx="4716463" cy="3535362"/>
            </a:xfrm>
            <a:solidFill>
              <a:schemeClr val="bg1"/>
            </a:solidFill>
          </p:grpSpPr>
          <p:sp>
            <p:nvSpPr>
              <p:cNvPr id="683" name="Freeform 75">
                <a:extLst>
                  <a:ext uri="{FF2B5EF4-FFF2-40B4-BE49-F238E27FC236}">
                    <a16:creationId xmlns:a16="http://schemas.microsoft.com/office/drawing/2014/main" id="{53E9F6E8-3591-0657-C2ED-2A8528057E58}"/>
                  </a:ext>
                </a:extLst>
              </p:cNvPr>
              <p:cNvSpPr>
                <a:spLocks/>
              </p:cNvSpPr>
              <p:nvPr/>
            </p:nvSpPr>
            <p:spPr bwMode="auto">
              <a:xfrm>
                <a:off x="28587709" y="-4677461"/>
                <a:ext cx="2279648" cy="2555872"/>
              </a:xfrm>
              <a:custGeom>
                <a:avLst/>
                <a:gdLst>
                  <a:gd name="T0" fmla="*/ 281 w 616"/>
                  <a:gd name="T1" fmla="*/ 230 h 691"/>
                  <a:gd name="T2" fmla="*/ 281 w 616"/>
                  <a:gd name="T3" fmla="*/ 403 h 691"/>
                  <a:gd name="T4" fmla="*/ 287 w 616"/>
                  <a:gd name="T5" fmla="*/ 423 h 691"/>
                  <a:gd name="T6" fmla="*/ 307 w 616"/>
                  <a:gd name="T7" fmla="*/ 428 h 691"/>
                  <a:gd name="T8" fmla="*/ 321 w 616"/>
                  <a:gd name="T9" fmla="*/ 412 h 691"/>
                  <a:gd name="T10" fmla="*/ 322 w 616"/>
                  <a:gd name="T11" fmla="*/ 402 h 691"/>
                  <a:gd name="T12" fmla="*/ 322 w 616"/>
                  <a:gd name="T13" fmla="*/ 57 h 691"/>
                  <a:gd name="T14" fmla="*/ 329 w 616"/>
                  <a:gd name="T15" fmla="*/ 43 h 691"/>
                  <a:gd name="T16" fmla="*/ 472 w 616"/>
                  <a:gd name="T17" fmla="*/ 13 h 691"/>
                  <a:gd name="T18" fmla="*/ 590 w 616"/>
                  <a:gd name="T19" fmla="*/ 135 h 691"/>
                  <a:gd name="T20" fmla="*/ 556 w 616"/>
                  <a:gd name="T21" fmla="*/ 470 h 691"/>
                  <a:gd name="T22" fmla="*/ 465 w 616"/>
                  <a:gd name="T23" fmla="*/ 614 h 691"/>
                  <a:gd name="T24" fmla="*/ 327 w 616"/>
                  <a:gd name="T25" fmla="*/ 686 h 691"/>
                  <a:gd name="T26" fmla="*/ 220 w 616"/>
                  <a:gd name="T27" fmla="*/ 671 h 691"/>
                  <a:gd name="T28" fmla="*/ 104 w 616"/>
                  <a:gd name="T29" fmla="*/ 572 h 691"/>
                  <a:gd name="T30" fmla="*/ 27 w 616"/>
                  <a:gd name="T31" fmla="*/ 406 h 691"/>
                  <a:gd name="T32" fmla="*/ 4 w 616"/>
                  <a:gd name="T33" fmla="*/ 209 h 691"/>
                  <a:gd name="T34" fmla="*/ 23 w 616"/>
                  <a:gd name="T35" fmla="*/ 108 h 691"/>
                  <a:gd name="T36" fmla="*/ 141 w 616"/>
                  <a:gd name="T37" fmla="*/ 11 h 691"/>
                  <a:gd name="T38" fmla="*/ 275 w 616"/>
                  <a:gd name="T39" fmla="*/ 42 h 691"/>
                  <a:gd name="T40" fmla="*/ 281 w 616"/>
                  <a:gd name="T41" fmla="*/ 55 h 691"/>
                  <a:gd name="T42" fmla="*/ 281 w 616"/>
                  <a:gd name="T43" fmla="*/ 23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6" h="691">
                    <a:moveTo>
                      <a:pt x="281" y="230"/>
                    </a:moveTo>
                    <a:cubicBezTo>
                      <a:pt x="281" y="288"/>
                      <a:pt x="281" y="346"/>
                      <a:pt x="281" y="403"/>
                    </a:cubicBezTo>
                    <a:cubicBezTo>
                      <a:pt x="281" y="410"/>
                      <a:pt x="281" y="417"/>
                      <a:pt x="287" y="423"/>
                    </a:cubicBezTo>
                    <a:cubicBezTo>
                      <a:pt x="293" y="428"/>
                      <a:pt x="299" y="430"/>
                      <a:pt x="307" y="428"/>
                    </a:cubicBezTo>
                    <a:cubicBezTo>
                      <a:pt x="315" y="426"/>
                      <a:pt x="320" y="420"/>
                      <a:pt x="321" y="412"/>
                    </a:cubicBezTo>
                    <a:cubicBezTo>
                      <a:pt x="322" y="409"/>
                      <a:pt x="322" y="405"/>
                      <a:pt x="322" y="402"/>
                    </a:cubicBezTo>
                    <a:cubicBezTo>
                      <a:pt x="322" y="287"/>
                      <a:pt x="322" y="172"/>
                      <a:pt x="322" y="57"/>
                    </a:cubicBezTo>
                    <a:cubicBezTo>
                      <a:pt x="322" y="50"/>
                      <a:pt x="323" y="47"/>
                      <a:pt x="329" y="43"/>
                    </a:cubicBezTo>
                    <a:cubicBezTo>
                      <a:pt x="372" y="11"/>
                      <a:pt x="421" y="0"/>
                      <a:pt x="472" y="13"/>
                    </a:cubicBezTo>
                    <a:cubicBezTo>
                      <a:pt x="537" y="29"/>
                      <a:pt x="576" y="70"/>
                      <a:pt x="590" y="135"/>
                    </a:cubicBezTo>
                    <a:cubicBezTo>
                      <a:pt x="616" y="251"/>
                      <a:pt x="599" y="362"/>
                      <a:pt x="556" y="470"/>
                    </a:cubicBezTo>
                    <a:cubicBezTo>
                      <a:pt x="535" y="524"/>
                      <a:pt x="506" y="573"/>
                      <a:pt x="465" y="614"/>
                    </a:cubicBezTo>
                    <a:cubicBezTo>
                      <a:pt x="427" y="653"/>
                      <a:pt x="382" y="680"/>
                      <a:pt x="327" y="686"/>
                    </a:cubicBezTo>
                    <a:cubicBezTo>
                      <a:pt x="290" y="691"/>
                      <a:pt x="254" y="685"/>
                      <a:pt x="220" y="671"/>
                    </a:cubicBezTo>
                    <a:cubicBezTo>
                      <a:pt x="171" y="650"/>
                      <a:pt x="135" y="614"/>
                      <a:pt x="104" y="572"/>
                    </a:cubicBezTo>
                    <a:cubicBezTo>
                      <a:pt x="68" y="521"/>
                      <a:pt x="44" y="465"/>
                      <a:pt x="27" y="406"/>
                    </a:cubicBezTo>
                    <a:cubicBezTo>
                      <a:pt x="9" y="341"/>
                      <a:pt x="0" y="276"/>
                      <a:pt x="4" y="209"/>
                    </a:cubicBezTo>
                    <a:cubicBezTo>
                      <a:pt x="7" y="175"/>
                      <a:pt x="10" y="140"/>
                      <a:pt x="23" y="108"/>
                    </a:cubicBezTo>
                    <a:cubicBezTo>
                      <a:pt x="44" y="54"/>
                      <a:pt x="84" y="21"/>
                      <a:pt x="141" y="11"/>
                    </a:cubicBezTo>
                    <a:cubicBezTo>
                      <a:pt x="190" y="2"/>
                      <a:pt x="234" y="13"/>
                      <a:pt x="275" y="42"/>
                    </a:cubicBezTo>
                    <a:cubicBezTo>
                      <a:pt x="279" y="46"/>
                      <a:pt x="281" y="49"/>
                      <a:pt x="281" y="55"/>
                    </a:cubicBezTo>
                    <a:cubicBezTo>
                      <a:pt x="281" y="113"/>
                      <a:pt x="281" y="172"/>
                      <a:pt x="281" y="230"/>
                    </a:cubicBezTo>
                    <a:close/>
                  </a:path>
                </a:pathLst>
              </a:custGeom>
              <a:solidFill>
                <a:schemeClr val="accent2"/>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4" name="Freeform 76">
                <a:extLst>
                  <a:ext uri="{FF2B5EF4-FFF2-40B4-BE49-F238E27FC236}">
                    <a16:creationId xmlns:a16="http://schemas.microsoft.com/office/drawing/2014/main" id="{0D5A3824-BF6F-3A62-7662-E8577B04BB29}"/>
                  </a:ext>
                </a:extLst>
              </p:cNvPr>
              <p:cNvSpPr>
                <a:spLocks/>
              </p:cNvSpPr>
              <p:nvPr/>
            </p:nvSpPr>
            <p:spPr bwMode="auto">
              <a:xfrm>
                <a:off x="27349458" y="-5656951"/>
                <a:ext cx="4716463" cy="1046164"/>
              </a:xfrm>
              <a:custGeom>
                <a:avLst/>
                <a:gdLst>
                  <a:gd name="T0" fmla="*/ 0 w 1275"/>
                  <a:gd name="T1" fmla="*/ 281 h 283"/>
                  <a:gd name="T2" fmla="*/ 68 w 1275"/>
                  <a:gd name="T3" fmla="*/ 196 h 283"/>
                  <a:gd name="T4" fmla="*/ 205 w 1275"/>
                  <a:gd name="T5" fmla="*/ 66 h 283"/>
                  <a:gd name="T6" fmla="*/ 340 w 1275"/>
                  <a:gd name="T7" fmla="*/ 8 h 283"/>
                  <a:gd name="T8" fmla="*/ 475 w 1275"/>
                  <a:gd name="T9" fmla="*/ 17 h 283"/>
                  <a:gd name="T10" fmla="*/ 629 w 1275"/>
                  <a:gd name="T11" fmla="*/ 91 h 283"/>
                  <a:gd name="T12" fmla="*/ 646 w 1275"/>
                  <a:gd name="T13" fmla="*/ 90 h 283"/>
                  <a:gd name="T14" fmla="*/ 809 w 1275"/>
                  <a:gd name="T15" fmla="*/ 15 h 283"/>
                  <a:gd name="T16" fmla="*/ 977 w 1275"/>
                  <a:gd name="T17" fmla="*/ 19 h 283"/>
                  <a:gd name="T18" fmla="*/ 1087 w 1275"/>
                  <a:gd name="T19" fmla="*/ 79 h 283"/>
                  <a:gd name="T20" fmla="*/ 1228 w 1275"/>
                  <a:gd name="T21" fmla="*/ 223 h 283"/>
                  <a:gd name="T22" fmla="*/ 1275 w 1275"/>
                  <a:gd name="T23" fmla="*/ 282 h 283"/>
                  <a:gd name="T24" fmla="*/ 1269 w 1275"/>
                  <a:gd name="T25" fmla="*/ 281 h 283"/>
                  <a:gd name="T26" fmla="*/ 1057 w 1275"/>
                  <a:gd name="T27" fmla="*/ 217 h 283"/>
                  <a:gd name="T28" fmla="*/ 845 w 1275"/>
                  <a:gd name="T29" fmla="*/ 202 h 283"/>
                  <a:gd name="T30" fmla="*/ 642 w 1275"/>
                  <a:gd name="T31" fmla="*/ 263 h 283"/>
                  <a:gd name="T32" fmla="*/ 632 w 1275"/>
                  <a:gd name="T33" fmla="*/ 262 h 283"/>
                  <a:gd name="T34" fmla="*/ 352 w 1275"/>
                  <a:gd name="T35" fmla="*/ 201 h 283"/>
                  <a:gd name="T36" fmla="*/ 13 w 1275"/>
                  <a:gd name="T37" fmla="*/ 278 h 283"/>
                  <a:gd name="T38" fmla="*/ 1 w 1275"/>
                  <a:gd name="T39" fmla="*/ 283 h 283"/>
                  <a:gd name="T40" fmla="*/ 0 w 1275"/>
                  <a:gd name="T41" fmla="*/ 2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5" h="283">
                    <a:moveTo>
                      <a:pt x="0" y="281"/>
                    </a:moveTo>
                    <a:cubicBezTo>
                      <a:pt x="22" y="253"/>
                      <a:pt x="45" y="224"/>
                      <a:pt x="68" y="196"/>
                    </a:cubicBezTo>
                    <a:cubicBezTo>
                      <a:pt x="108" y="147"/>
                      <a:pt x="153" y="103"/>
                      <a:pt x="205" y="66"/>
                    </a:cubicBezTo>
                    <a:cubicBezTo>
                      <a:pt x="246" y="38"/>
                      <a:pt x="290" y="16"/>
                      <a:pt x="340" y="8"/>
                    </a:cubicBezTo>
                    <a:cubicBezTo>
                      <a:pt x="385" y="1"/>
                      <a:pt x="430" y="5"/>
                      <a:pt x="475" y="17"/>
                    </a:cubicBezTo>
                    <a:cubicBezTo>
                      <a:pt x="530" y="33"/>
                      <a:pt x="581" y="58"/>
                      <a:pt x="629" y="91"/>
                    </a:cubicBezTo>
                    <a:cubicBezTo>
                      <a:pt x="635" y="95"/>
                      <a:pt x="639" y="95"/>
                      <a:pt x="646" y="90"/>
                    </a:cubicBezTo>
                    <a:cubicBezTo>
                      <a:pt x="696" y="56"/>
                      <a:pt x="750" y="30"/>
                      <a:pt x="809" y="15"/>
                    </a:cubicBezTo>
                    <a:cubicBezTo>
                      <a:pt x="866" y="1"/>
                      <a:pt x="922" y="0"/>
                      <a:pt x="977" y="19"/>
                    </a:cubicBezTo>
                    <a:cubicBezTo>
                      <a:pt x="1017" y="32"/>
                      <a:pt x="1053" y="54"/>
                      <a:pt x="1087" y="79"/>
                    </a:cubicBezTo>
                    <a:cubicBezTo>
                      <a:pt x="1141" y="120"/>
                      <a:pt x="1186" y="170"/>
                      <a:pt x="1228" y="223"/>
                    </a:cubicBezTo>
                    <a:cubicBezTo>
                      <a:pt x="1244" y="242"/>
                      <a:pt x="1259" y="262"/>
                      <a:pt x="1275" y="282"/>
                    </a:cubicBezTo>
                    <a:cubicBezTo>
                      <a:pt x="1272" y="282"/>
                      <a:pt x="1270" y="281"/>
                      <a:pt x="1269" y="281"/>
                    </a:cubicBezTo>
                    <a:cubicBezTo>
                      <a:pt x="1200" y="253"/>
                      <a:pt x="1130" y="231"/>
                      <a:pt x="1057" y="217"/>
                    </a:cubicBezTo>
                    <a:cubicBezTo>
                      <a:pt x="987" y="203"/>
                      <a:pt x="916" y="196"/>
                      <a:pt x="845" y="202"/>
                    </a:cubicBezTo>
                    <a:cubicBezTo>
                      <a:pt x="773" y="208"/>
                      <a:pt x="705" y="226"/>
                      <a:pt x="642" y="263"/>
                    </a:cubicBezTo>
                    <a:cubicBezTo>
                      <a:pt x="638" y="265"/>
                      <a:pt x="635" y="265"/>
                      <a:pt x="632" y="262"/>
                    </a:cubicBezTo>
                    <a:cubicBezTo>
                      <a:pt x="545" y="213"/>
                      <a:pt x="450" y="198"/>
                      <a:pt x="352" y="201"/>
                    </a:cubicBezTo>
                    <a:cubicBezTo>
                      <a:pt x="234" y="206"/>
                      <a:pt x="122" y="235"/>
                      <a:pt x="13" y="278"/>
                    </a:cubicBezTo>
                    <a:cubicBezTo>
                      <a:pt x="9" y="280"/>
                      <a:pt x="5" y="281"/>
                      <a:pt x="1" y="283"/>
                    </a:cubicBezTo>
                    <a:cubicBezTo>
                      <a:pt x="1" y="282"/>
                      <a:pt x="0" y="281"/>
                      <a:pt x="0" y="281"/>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5" name="Freeform 77">
                <a:extLst>
                  <a:ext uri="{FF2B5EF4-FFF2-40B4-BE49-F238E27FC236}">
                    <a16:creationId xmlns:a16="http://schemas.microsoft.com/office/drawing/2014/main" id="{B789631F-650B-2282-8DF1-E0113A504B25}"/>
                  </a:ext>
                </a:extLst>
              </p:cNvPr>
              <p:cNvSpPr>
                <a:spLocks/>
              </p:cNvSpPr>
              <p:nvPr/>
            </p:nvSpPr>
            <p:spPr bwMode="auto">
              <a:xfrm>
                <a:off x="27374860" y="-4513951"/>
                <a:ext cx="1109662" cy="860427"/>
              </a:xfrm>
              <a:custGeom>
                <a:avLst/>
                <a:gdLst>
                  <a:gd name="T0" fmla="*/ 300 w 300"/>
                  <a:gd name="T1" fmla="*/ 100 h 233"/>
                  <a:gd name="T2" fmla="*/ 292 w 300"/>
                  <a:gd name="T3" fmla="*/ 233 h 233"/>
                  <a:gd name="T4" fmla="*/ 284 w 300"/>
                  <a:gd name="T5" fmla="*/ 231 h 233"/>
                  <a:gd name="T6" fmla="*/ 86 w 300"/>
                  <a:gd name="T7" fmla="*/ 121 h 233"/>
                  <a:gd name="T8" fmla="*/ 4 w 300"/>
                  <a:gd name="T9" fmla="*/ 12 h 233"/>
                  <a:gd name="T10" fmla="*/ 0 w 300"/>
                  <a:gd name="T11" fmla="*/ 0 h 233"/>
                  <a:gd name="T12" fmla="*/ 300 w 300"/>
                  <a:gd name="T13" fmla="*/ 100 h 233"/>
                </a:gdLst>
                <a:ahLst/>
                <a:cxnLst>
                  <a:cxn ang="0">
                    <a:pos x="T0" y="T1"/>
                  </a:cxn>
                  <a:cxn ang="0">
                    <a:pos x="T2" y="T3"/>
                  </a:cxn>
                  <a:cxn ang="0">
                    <a:pos x="T4" y="T5"/>
                  </a:cxn>
                  <a:cxn ang="0">
                    <a:pos x="T6" y="T7"/>
                  </a:cxn>
                  <a:cxn ang="0">
                    <a:pos x="T8" y="T9"/>
                  </a:cxn>
                  <a:cxn ang="0">
                    <a:pos x="T10" y="T11"/>
                  </a:cxn>
                  <a:cxn ang="0">
                    <a:pos x="T12" y="T13"/>
                  </a:cxn>
                </a:cxnLst>
                <a:rect l="0" t="0" r="r" b="b"/>
                <a:pathLst>
                  <a:path w="300" h="233">
                    <a:moveTo>
                      <a:pt x="300" y="100"/>
                    </a:moveTo>
                    <a:cubicBezTo>
                      <a:pt x="292" y="145"/>
                      <a:pt x="288" y="188"/>
                      <a:pt x="292" y="233"/>
                    </a:cubicBezTo>
                    <a:cubicBezTo>
                      <a:pt x="288" y="232"/>
                      <a:pt x="286" y="232"/>
                      <a:pt x="284" y="231"/>
                    </a:cubicBezTo>
                    <a:cubicBezTo>
                      <a:pt x="211" y="207"/>
                      <a:pt x="144" y="173"/>
                      <a:pt x="86" y="121"/>
                    </a:cubicBezTo>
                    <a:cubicBezTo>
                      <a:pt x="52" y="90"/>
                      <a:pt x="24" y="54"/>
                      <a:pt x="4" y="12"/>
                    </a:cubicBezTo>
                    <a:cubicBezTo>
                      <a:pt x="3" y="8"/>
                      <a:pt x="1" y="5"/>
                      <a:pt x="0" y="0"/>
                    </a:cubicBezTo>
                    <a:cubicBezTo>
                      <a:pt x="97" y="42"/>
                      <a:pt x="197" y="76"/>
                      <a:pt x="300" y="100"/>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6" name="Freeform 78">
                <a:extLst>
                  <a:ext uri="{FF2B5EF4-FFF2-40B4-BE49-F238E27FC236}">
                    <a16:creationId xmlns:a16="http://schemas.microsoft.com/office/drawing/2014/main" id="{37738CCF-C337-94EB-4ED9-25B69B2034C9}"/>
                  </a:ext>
                </a:extLst>
              </p:cNvPr>
              <p:cNvSpPr>
                <a:spLocks/>
              </p:cNvSpPr>
              <p:nvPr/>
            </p:nvSpPr>
            <p:spPr bwMode="auto">
              <a:xfrm>
                <a:off x="30926097" y="-4510776"/>
                <a:ext cx="1109662" cy="854076"/>
              </a:xfrm>
              <a:custGeom>
                <a:avLst/>
                <a:gdLst>
                  <a:gd name="T0" fmla="*/ 9 w 300"/>
                  <a:gd name="T1" fmla="*/ 231 h 231"/>
                  <a:gd name="T2" fmla="*/ 8 w 300"/>
                  <a:gd name="T3" fmla="*/ 226 h 231"/>
                  <a:gd name="T4" fmla="*/ 1 w 300"/>
                  <a:gd name="T5" fmla="*/ 108 h 231"/>
                  <a:gd name="T6" fmla="*/ 8 w 300"/>
                  <a:gd name="T7" fmla="*/ 98 h 231"/>
                  <a:gd name="T8" fmla="*/ 197 w 300"/>
                  <a:gd name="T9" fmla="*/ 40 h 231"/>
                  <a:gd name="T10" fmla="*/ 292 w 300"/>
                  <a:gd name="T11" fmla="*/ 2 h 231"/>
                  <a:gd name="T12" fmla="*/ 300 w 300"/>
                  <a:gd name="T13" fmla="*/ 0 h 231"/>
                  <a:gd name="T14" fmla="*/ 288 w 300"/>
                  <a:gd name="T15" fmla="*/ 25 h 231"/>
                  <a:gd name="T16" fmla="*/ 185 w 300"/>
                  <a:gd name="T17" fmla="*/ 143 h 231"/>
                  <a:gd name="T18" fmla="*/ 15 w 300"/>
                  <a:gd name="T19" fmla="*/ 230 h 231"/>
                  <a:gd name="T20" fmla="*/ 11 w 300"/>
                  <a:gd name="T21" fmla="*/ 231 h 231"/>
                  <a:gd name="T22" fmla="*/ 9 w 300"/>
                  <a:gd name="T2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231">
                    <a:moveTo>
                      <a:pt x="9" y="231"/>
                    </a:moveTo>
                    <a:cubicBezTo>
                      <a:pt x="8" y="229"/>
                      <a:pt x="8" y="228"/>
                      <a:pt x="8" y="226"/>
                    </a:cubicBezTo>
                    <a:cubicBezTo>
                      <a:pt x="11" y="186"/>
                      <a:pt x="8" y="147"/>
                      <a:pt x="1" y="108"/>
                    </a:cubicBezTo>
                    <a:cubicBezTo>
                      <a:pt x="0" y="101"/>
                      <a:pt x="2" y="99"/>
                      <a:pt x="8" y="98"/>
                    </a:cubicBezTo>
                    <a:cubicBezTo>
                      <a:pt x="73" y="83"/>
                      <a:pt x="136" y="63"/>
                      <a:pt x="197" y="40"/>
                    </a:cubicBezTo>
                    <a:cubicBezTo>
                      <a:pt x="229" y="28"/>
                      <a:pt x="261" y="14"/>
                      <a:pt x="292" y="2"/>
                    </a:cubicBezTo>
                    <a:cubicBezTo>
                      <a:pt x="294" y="1"/>
                      <a:pt x="297" y="0"/>
                      <a:pt x="300" y="0"/>
                    </a:cubicBezTo>
                    <a:cubicBezTo>
                      <a:pt x="296" y="9"/>
                      <a:pt x="293" y="17"/>
                      <a:pt x="288" y="25"/>
                    </a:cubicBezTo>
                    <a:cubicBezTo>
                      <a:pt x="263" y="72"/>
                      <a:pt x="227" y="111"/>
                      <a:pt x="185" y="143"/>
                    </a:cubicBezTo>
                    <a:cubicBezTo>
                      <a:pt x="134" y="182"/>
                      <a:pt x="76" y="209"/>
                      <a:pt x="15" y="230"/>
                    </a:cubicBezTo>
                    <a:cubicBezTo>
                      <a:pt x="14" y="230"/>
                      <a:pt x="12" y="231"/>
                      <a:pt x="11" y="231"/>
                    </a:cubicBezTo>
                    <a:cubicBezTo>
                      <a:pt x="11" y="231"/>
                      <a:pt x="10" y="231"/>
                      <a:pt x="9" y="231"/>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87" name="Group 686">
              <a:extLst>
                <a:ext uri="{FF2B5EF4-FFF2-40B4-BE49-F238E27FC236}">
                  <a16:creationId xmlns:a16="http://schemas.microsoft.com/office/drawing/2014/main" id="{05EBA335-4790-F0B0-0342-2FD11A1C32FB}"/>
                </a:ext>
              </a:extLst>
            </p:cNvPr>
            <p:cNvGrpSpPr>
              <a:grpSpLocks noChangeAspect="1"/>
            </p:cNvGrpSpPr>
            <p:nvPr/>
          </p:nvGrpSpPr>
          <p:grpSpPr>
            <a:xfrm>
              <a:off x="4750736" y="3844834"/>
              <a:ext cx="394834" cy="784172"/>
              <a:chOff x="-6634351" y="5060258"/>
              <a:chExt cx="684213" cy="1358900"/>
            </a:xfrm>
            <a:solidFill>
              <a:srgbClr val="9D6B1B"/>
            </a:solidFill>
          </p:grpSpPr>
          <p:sp>
            <p:nvSpPr>
              <p:cNvPr id="688" name="Freeform 46">
                <a:extLst>
                  <a:ext uri="{FF2B5EF4-FFF2-40B4-BE49-F238E27FC236}">
                    <a16:creationId xmlns:a16="http://schemas.microsoft.com/office/drawing/2014/main" id="{3389EC47-8D0F-3EEE-5EBD-CBAEDF0628A5}"/>
                  </a:ext>
                </a:extLst>
              </p:cNvPr>
              <p:cNvSpPr>
                <a:spLocks/>
              </p:cNvSpPr>
              <p:nvPr/>
            </p:nvSpPr>
            <p:spPr bwMode="auto">
              <a:xfrm>
                <a:off x="-6634351" y="5261870"/>
                <a:ext cx="684213" cy="1157288"/>
              </a:xfrm>
              <a:custGeom>
                <a:avLst/>
                <a:gdLst>
                  <a:gd name="T0" fmla="*/ 102 w 206"/>
                  <a:gd name="T1" fmla="*/ 184 h 348"/>
                  <a:gd name="T2" fmla="*/ 100 w 206"/>
                  <a:gd name="T3" fmla="*/ 185 h 348"/>
                  <a:gd name="T4" fmla="*/ 63 w 206"/>
                  <a:gd name="T5" fmla="*/ 195 h 348"/>
                  <a:gd name="T6" fmla="*/ 60 w 206"/>
                  <a:gd name="T7" fmla="*/ 198 h 348"/>
                  <a:gd name="T8" fmla="*/ 42 w 206"/>
                  <a:gd name="T9" fmla="*/ 286 h 348"/>
                  <a:gd name="T10" fmla="*/ 18 w 206"/>
                  <a:gd name="T11" fmla="*/ 302 h 348"/>
                  <a:gd name="T12" fmla="*/ 2 w 206"/>
                  <a:gd name="T13" fmla="*/ 278 h 348"/>
                  <a:gd name="T14" fmla="*/ 23 w 206"/>
                  <a:gd name="T15" fmla="*/ 175 h 348"/>
                  <a:gd name="T16" fmla="*/ 37 w 206"/>
                  <a:gd name="T17" fmla="*/ 160 h 348"/>
                  <a:gd name="T18" fmla="*/ 84 w 206"/>
                  <a:gd name="T19" fmla="*/ 141 h 348"/>
                  <a:gd name="T20" fmla="*/ 86 w 206"/>
                  <a:gd name="T21" fmla="*/ 140 h 348"/>
                  <a:gd name="T22" fmla="*/ 85 w 206"/>
                  <a:gd name="T23" fmla="*/ 138 h 348"/>
                  <a:gd name="T24" fmla="*/ 73 w 206"/>
                  <a:gd name="T25" fmla="*/ 103 h 348"/>
                  <a:gd name="T26" fmla="*/ 70 w 206"/>
                  <a:gd name="T27" fmla="*/ 101 h 348"/>
                  <a:gd name="T28" fmla="*/ 25 w 206"/>
                  <a:gd name="T29" fmla="*/ 94 h 348"/>
                  <a:gd name="T30" fmla="*/ 13 w 206"/>
                  <a:gd name="T31" fmla="*/ 78 h 348"/>
                  <a:gd name="T32" fmla="*/ 26 w 206"/>
                  <a:gd name="T33" fmla="*/ 64 h 348"/>
                  <a:gd name="T34" fmla="*/ 42 w 206"/>
                  <a:gd name="T35" fmla="*/ 66 h 348"/>
                  <a:gd name="T36" fmla="*/ 60 w 206"/>
                  <a:gd name="T37" fmla="*/ 68 h 348"/>
                  <a:gd name="T38" fmla="*/ 61 w 206"/>
                  <a:gd name="T39" fmla="*/ 68 h 348"/>
                  <a:gd name="T40" fmla="*/ 60 w 206"/>
                  <a:gd name="T41" fmla="*/ 67 h 348"/>
                  <a:gd name="T42" fmla="*/ 53 w 206"/>
                  <a:gd name="T43" fmla="*/ 38 h 348"/>
                  <a:gd name="T44" fmla="*/ 52 w 206"/>
                  <a:gd name="T45" fmla="*/ 25 h 348"/>
                  <a:gd name="T46" fmla="*/ 66 w 206"/>
                  <a:gd name="T47" fmla="*/ 7 h 348"/>
                  <a:gd name="T48" fmla="*/ 90 w 206"/>
                  <a:gd name="T49" fmla="*/ 0 h 348"/>
                  <a:gd name="T50" fmla="*/ 154 w 206"/>
                  <a:gd name="T51" fmla="*/ 1 h 348"/>
                  <a:gd name="T52" fmla="*/ 163 w 206"/>
                  <a:gd name="T53" fmla="*/ 1 h 348"/>
                  <a:gd name="T54" fmla="*/ 175 w 206"/>
                  <a:gd name="T55" fmla="*/ 12 h 348"/>
                  <a:gd name="T56" fmla="*/ 200 w 206"/>
                  <a:gd name="T57" fmla="*/ 68 h 348"/>
                  <a:gd name="T58" fmla="*/ 205 w 206"/>
                  <a:gd name="T59" fmla="*/ 82 h 348"/>
                  <a:gd name="T60" fmla="*/ 194 w 206"/>
                  <a:gd name="T61" fmla="*/ 99 h 348"/>
                  <a:gd name="T62" fmla="*/ 175 w 206"/>
                  <a:gd name="T63" fmla="*/ 91 h 348"/>
                  <a:gd name="T64" fmla="*/ 164 w 206"/>
                  <a:gd name="T65" fmla="*/ 69 h 348"/>
                  <a:gd name="T66" fmla="*/ 150 w 206"/>
                  <a:gd name="T67" fmla="*/ 35 h 348"/>
                  <a:gd name="T68" fmla="*/ 147 w 206"/>
                  <a:gd name="T69" fmla="*/ 33 h 348"/>
                  <a:gd name="T70" fmla="*/ 128 w 206"/>
                  <a:gd name="T71" fmla="*/ 33 h 348"/>
                  <a:gd name="T72" fmla="*/ 129 w 206"/>
                  <a:gd name="T73" fmla="*/ 36 h 348"/>
                  <a:gd name="T74" fmla="*/ 161 w 206"/>
                  <a:gd name="T75" fmla="*/ 138 h 348"/>
                  <a:gd name="T76" fmla="*/ 159 w 206"/>
                  <a:gd name="T77" fmla="*/ 172 h 348"/>
                  <a:gd name="T78" fmla="*/ 132 w 206"/>
                  <a:gd name="T79" fmla="*/ 229 h 348"/>
                  <a:gd name="T80" fmla="*/ 131 w 206"/>
                  <a:gd name="T81" fmla="*/ 234 h 348"/>
                  <a:gd name="T82" fmla="*/ 150 w 206"/>
                  <a:gd name="T83" fmla="*/ 322 h 348"/>
                  <a:gd name="T84" fmla="*/ 135 w 206"/>
                  <a:gd name="T85" fmla="*/ 345 h 348"/>
                  <a:gd name="T86" fmla="*/ 110 w 206"/>
                  <a:gd name="T87" fmla="*/ 332 h 348"/>
                  <a:gd name="T88" fmla="*/ 101 w 206"/>
                  <a:gd name="T89" fmla="*/ 294 h 348"/>
                  <a:gd name="T90" fmla="*/ 87 w 206"/>
                  <a:gd name="T91" fmla="*/ 238 h 348"/>
                  <a:gd name="T92" fmla="*/ 88 w 206"/>
                  <a:gd name="T93" fmla="*/ 222 h 348"/>
                  <a:gd name="T94" fmla="*/ 101 w 206"/>
                  <a:gd name="T95" fmla="*/ 187 h 348"/>
                  <a:gd name="T96" fmla="*/ 102 w 206"/>
                  <a:gd name="T97" fmla="*/ 18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348">
                    <a:moveTo>
                      <a:pt x="102" y="184"/>
                    </a:moveTo>
                    <a:cubicBezTo>
                      <a:pt x="101" y="185"/>
                      <a:pt x="100" y="185"/>
                      <a:pt x="100" y="185"/>
                    </a:cubicBezTo>
                    <a:cubicBezTo>
                      <a:pt x="87" y="188"/>
                      <a:pt x="75" y="192"/>
                      <a:pt x="63" y="195"/>
                    </a:cubicBezTo>
                    <a:cubicBezTo>
                      <a:pt x="61" y="195"/>
                      <a:pt x="60" y="196"/>
                      <a:pt x="60" y="198"/>
                    </a:cubicBezTo>
                    <a:cubicBezTo>
                      <a:pt x="54" y="227"/>
                      <a:pt x="48" y="256"/>
                      <a:pt x="42" y="286"/>
                    </a:cubicBezTo>
                    <a:cubicBezTo>
                      <a:pt x="39" y="297"/>
                      <a:pt x="29" y="304"/>
                      <a:pt x="18" y="302"/>
                    </a:cubicBezTo>
                    <a:cubicBezTo>
                      <a:pt x="7" y="299"/>
                      <a:pt x="0" y="289"/>
                      <a:pt x="2" y="278"/>
                    </a:cubicBezTo>
                    <a:cubicBezTo>
                      <a:pt x="9" y="243"/>
                      <a:pt x="16" y="209"/>
                      <a:pt x="23" y="175"/>
                    </a:cubicBezTo>
                    <a:cubicBezTo>
                      <a:pt x="25" y="168"/>
                      <a:pt x="29" y="163"/>
                      <a:pt x="37" y="160"/>
                    </a:cubicBezTo>
                    <a:cubicBezTo>
                      <a:pt x="52" y="154"/>
                      <a:pt x="68" y="147"/>
                      <a:pt x="84" y="141"/>
                    </a:cubicBezTo>
                    <a:cubicBezTo>
                      <a:pt x="85" y="141"/>
                      <a:pt x="85" y="141"/>
                      <a:pt x="86" y="140"/>
                    </a:cubicBezTo>
                    <a:cubicBezTo>
                      <a:pt x="86" y="140"/>
                      <a:pt x="86" y="139"/>
                      <a:pt x="85" y="138"/>
                    </a:cubicBezTo>
                    <a:cubicBezTo>
                      <a:pt x="81" y="126"/>
                      <a:pt x="77" y="115"/>
                      <a:pt x="73" y="103"/>
                    </a:cubicBezTo>
                    <a:cubicBezTo>
                      <a:pt x="73" y="101"/>
                      <a:pt x="72" y="101"/>
                      <a:pt x="70" y="101"/>
                    </a:cubicBezTo>
                    <a:cubicBezTo>
                      <a:pt x="55" y="99"/>
                      <a:pt x="40" y="96"/>
                      <a:pt x="25" y="94"/>
                    </a:cubicBezTo>
                    <a:cubicBezTo>
                      <a:pt x="18" y="93"/>
                      <a:pt x="12" y="86"/>
                      <a:pt x="13" y="78"/>
                    </a:cubicBezTo>
                    <a:cubicBezTo>
                      <a:pt x="13" y="71"/>
                      <a:pt x="19" y="64"/>
                      <a:pt x="26" y="64"/>
                    </a:cubicBezTo>
                    <a:cubicBezTo>
                      <a:pt x="31" y="64"/>
                      <a:pt x="37" y="65"/>
                      <a:pt x="42" y="66"/>
                    </a:cubicBezTo>
                    <a:cubicBezTo>
                      <a:pt x="48" y="67"/>
                      <a:pt x="54" y="68"/>
                      <a:pt x="60" y="68"/>
                    </a:cubicBezTo>
                    <a:cubicBezTo>
                      <a:pt x="60" y="68"/>
                      <a:pt x="60" y="68"/>
                      <a:pt x="61" y="68"/>
                    </a:cubicBezTo>
                    <a:cubicBezTo>
                      <a:pt x="61" y="68"/>
                      <a:pt x="60" y="67"/>
                      <a:pt x="60" y="67"/>
                    </a:cubicBezTo>
                    <a:cubicBezTo>
                      <a:pt x="58" y="57"/>
                      <a:pt x="55" y="48"/>
                      <a:pt x="53" y="38"/>
                    </a:cubicBezTo>
                    <a:cubicBezTo>
                      <a:pt x="52" y="34"/>
                      <a:pt x="52" y="29"/>
                      <a:pt x="52" y="25"/>
                    </a:cubicBezTo>
                    <a:cubicBezTo>
                      <a:pt x="53" y="16"/>
                      <a:pt x="58" y="11"/>
                      <a:pt x="66" y="7"/>
                    </a:cubicBezTo>
                    <a:cubicBezTo>
                      <a:pt x="73" y="2"/>
                      <a:pt x="82" y="0"/>
                      <a:pt x="90" y="0"/>
                    </a:cubicBezTo>
                    <a:cubicBezTo>
                      <a:pt x="112" y="0"/>
                      <a:pt x="133" y="1"/>
                      <a:pt x="154" y="1"/>
                    </a:cubicBezTo>
                    <a:cubicBezTo>
                      <a:pt x="157" y="1"/>
                      <a:pt x="160" y="1"/>
                      <a:pt x="163" y="1"/>
                    </a:cubicBezTo>
                    <a:cubicBezTo>
                      <a:pt x="169" y="2"/>
                      <a:pt x="173" y="6"/>
                      <a:pt x="175" y="12"/>
                    </a:cubicBezTo>
                    <a:cubicBezTo>
                      <a:pt x="183" y="30"/>
                      <a:pt x="192" y="49"/>
                      <a:pt x="200" y="68"/>
                    </a:cubicBezTo>
                    <a:cubicBezTo>
                      <a:pt x="202" y="72"/>
                      <a:pt x="204" y="77"/>
                      <a:pt x="205" y="82"/>
                    </a:cubicBezTo>
                    <a:cubicBezTo>
                      <a:pt x="206" y="89"/>
                      <a:pt x="201" y="96"/>
                      <a:pt x="194" y="99"/>
                    </a:cubicBezTo>
                    <a:cubicBezTo>
                      <a:pt x="186" y="101"/>
                      <a:pt x="178" y="98"/>
                      <a:pt x="175" y="91"/>
                    </a:cubicBezTo>
                    <a:cubicBezTo>
                      <a:pt x="171" y="84"/>
                      <a:pt x="168" y="76"/>
                      <a:pt x="164" y="69"/>
                    </a:cubicBezTo>
                    <a:cubicBezTo>
                      <a:pt x="160" y="57"/>
                      <a:pt x="155" y="46"/>
                      <a:pt x="150" y="35"/>
                    </a:cubicBezTo>
                    <a:cubicBezTo>
                      <a:pt x="149" y="34"/>
                      <a:pt x="149" y="33"/>
                      <a:pt x="147" y="33"/>
                    </a:cubicBezTo>
                    <a:cubicBezTo>
                      <a:pt x="141" y="33"/>
                      <a:pt x="135" y="33"/>
                      <a:pt x="128" y="33"/>
                    </a:cubicBezTo>
                    <a:cubicBezTo>
                      <a:pt x="129" y="34"/>
                      <a:pt x="129" y="35"/>
                      <a:pt x="129" y="36"/>
                    </a:cubicBezTo>
                    <a:cubicBezTo>
                      <a:pt x="140" y="70"/>
                      <a:pt x="150" y="104"/>
                      <a:pt x="161" y="138"/>
                    </a:cubicBezTo>
                    <a:cubicBezTo>
                      <a:pt x="165" y="149"/>
                      <a:pt x="164" y="161"/>
                      <a:pt x="159" y="172"/>
                    </a:cubicBezTo>
                    <a:cubicBezTo>
                      <a:pt x="150" y="191"/>
                      <a:pt x="141" y="210"/>
                      <a:pt x="132" y="229"/>
                    </a:cubicBezTo>
                    <a:cubicBezTo>
                      <a:pt x="131" y="230"/>
                      <a:pt x="131" y="232"/>
                      <a:pt x="131" y="234"/>
                    </a:cubicBezTo>
                    <a:cubicBezTo>
                      <a:pt x="137" y="263"/>
                      <a:pt x="144" y="293"/>
                      <a:pt x="150" y="322"/>
                    </a:cubicBezTo>
                    <a:cubicBezTo>
                      <a:pt x="152" y="332"/>
                      <a:pt x="145" y="343"/>
                      <a:pt x="135" y="345"/>
                    </a:cubicBezTo>
                    <a:cubicBezTo>
                      <a:pt x="124" y="348"/>
                      <a:pt x="113" y="342"/>
                      <a:pt x="110" y="332"/>
                    </a:cubicBezTo>
                    <a:cubicBezTo>
                      <a:pt x="107" y="319"/>
                      <a:pt x="104" y="306"/>
                      <a:pt x="101" y="294"/>
                    </a:cubicBezTo>
                    <a:cubicBezTo>
                      <a:pt x="96" y="275"/>
                      <a:pt x="92" y="257"/>
                      <a:pt x="87" y="238"/>
                    </a:cubicBezTo>
                    <a:cubicBezTo>
                      <a:pt x="86" y="232"/>
                      <a:pt x="86" y="227"/>
                      <a:pt x="88" y="222"/>
                    </a:cubicBezTo>
                    <a:cubicBezTo>
                      <a:pt x="92" y="210"/>
                      <a:pt x="97" y="199"/>
                      <a:pt x="101" y="187"/>
                    </a:cubicBezTo>
                    <a:cubicBezTo>
                      <a:pt x="101" y="186"/>
                      <a:pt x="102" y="186"/>
                      <a:pt x="102" y="184"/>
                    </a:cubicBezTo>
                    <a:close/>
                  </a:path>
                </a:pathLst>
              </a:custGeom>
              <a:solidFill>
                <a:schemeClr val="accent2"/>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9" name="Oval 47">
                <a:extLst>
                  <a:ext uri="{FF2B5EF4-FFF2-40B4-BE49-F238E27FC236}">
                    <a16:creationId xmlns:a16="http://schemas.microsoft.com/office/drawing/2014/main" id="{E3025A15-E03F-5D9B-EAA2-2DF3601050AF}"/>
                  </a:ext>
                </a:extLst>
              </p:cNvPr>
              <p:cNvSpPr>
                <a:spLocks noChangeArrowheads="1"/>
              </p:cNvSpPr>
              <p:nvPr/>
            </p:nvSpPr>
            <p:spPr bwMode="auto">
              <a:xfrm>
                <a:off x="-6594664" y="5060258"/>
                <a:ext cx="222251" cy="219075"/>
              </a:xfrm>
              <a:prstGeom prst="ellipse">
                <a:avLst/>
              </a:pr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0" name="Group 719">
              <a:extLst>
                <a:ext uri="{FF2B5EF4-FFF2-40B4-BE49-F238E27FC236}">
                  <a16:creationId xmlns:a16="http://schemas.microsoft.com/office/drawing/2014/main" id="{3A0431B1-EC0D-EB22-EDFA-9AF2FD1B33AE}"/>
                </a:ext>
              </a:extLst>
            </p:cNvPr>
            <p:cNvGrpSpPr>
              <a:grpSpLocks noChangeAspect="1"/>
            </p:cNvGrpSpPr>
            <p:nvPr/>
          </p:nvGrpSpPr>
          <p:grpSpPr>
            <a:xfrm>
              <a:off x="8534454" y="3863141"/>
              <a:ext cx="753636" cy="786384"/>
              <a:chOff x="9558957" y="3806536"/>
              <a:chExt cx="1329897" cy="1387686"/>
            </a:xfrm>
          </p:grpSpPr>
          <p:sp>
            <p:nvSpPr>
              <p:cNvPr id="721" name="Oval 58">
                <a:extLst>
                  <a:ext uri="{FF2B5EF4-FFF2-40B4-BE49-F238E27FC236}">
                    <a16:creationId xmlns:a16="http://schemas.microsoft.com/office/drawing/2014/main" id="{A1C02CBB-5D2D-8F98-6010-37DB472671BA}"/>
                  </a:ext>
                </a:extLst>
              </p:cNvPr>
              <p:cNvSpPr>
                <a:spLocks noChangeArrowheads="1"/>
              </p:cNvSpPr>
              <p:nvPr/>
            </p:nvSpPr>
            <p:spPr bwMode="auto">
              <a:xfrm>
                <a:off x="10483282" y="3806536"/>
                <a:ext cx="264084" cy="260883"/>
              </a:xfrm>
              <a:prstGeom prst="ellipse">
                <a:avLst/>
              </a:prstGeom>
              <a:solidFill>
                <a:schemeClr val="bg1"/>
              </a:solidFill>
              <a:ln w="2540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722" name="Freeform: Shape 721">
                <a:extLst>
                  <a:ext uri="{FF2B5EF4-FFF2-40B4-BE49-F238E27FC236}">
                    <a16:creationId xmlns:a16="http://schemas.microsoft.com/office/drawing/2014/main" id="{5F021BA6-9B52-D608-912A-82D0B2905F38}"/>
                  </a:ext>
                </a:extLst>
              </p:cNvPr>
              <p:cNvSpPr/>
              <p:nvPr/>
            </p:nvSpPr>
            <p:spPr bwMode="auto">
              <a:xfrm rot="4287404">
                <a:off x="9876211" y="4181580"/>
                <a:ext cx="1088465" cy="936820"/>
              </a:xfrm>
              <a:custGeom>
                <a:avLst/>
                <a:gdLst>
                  <a:gd name="connsiteX0" fmla="*/ 4826 w 1088465"/>
                  <a:gd name="connsiteY0" fmla="*/ 240045 h 936820"/>
                  <a:gd name="connsiteX1" fmla="*/ 6954 w 1088465"/>
                  <a:gd name="connsiteY1" fmla="*/ 237460 h 936820"/>
                  <a:gd name="connsiteX2" fmla="*/ 6763 w 1088465"/>
                  <a:gd name="connsiteY2" fmla="*/ 234383 h 936820"/>
                  <a:gd name="connsiteX3" fmla="*/ 21388 w 1088465"/>
                  <a:gd name="connsiteY3" fmla="*/ 193451 h 936820"/>
                  <a:gd name="connsiteX4" fmla="*/ 133339 w 1088465"/>
                  <a:gd name="connsiteY4" fmla="*/ 144027 h 936820"/>
                  <a:gd name="connsiteX5" fmla="*/ 135555 w 1088465"/>
                  <a:gd name="connsiteY5" fmla="*/ 144859 h 936820"/>
                  <a:gd name="connsiteX6" fmla="*/ 140469 w 1088465"/>
                  <a:gd name="connsiteY6" fmla="*/ 144283 h 936820"/>
                  <a:gd name="connsiteX7" fmla="*/ 306909 w 1088465"/>
                  <a:gd name="connsiteY7" fmla="*/ 158047 h 936820"/>
                  <a:gd name="connsiteX8" fmla="*/ 416633 w 1088465"/>
                  <a:gd name="connsiteY8" fmla="*/ 22734 h 936820"/>
                  <a:gd name="connsiteX9" fmla="*/ 503014 w 1088465"/>
                  <a:gd name="connsiteY9" fmla="*/ 13714 h 936820"/>
                  <a:gd name="connsiteX10" fmla="*/ 504329 w 1088465"/>
                  <a:gd name="connsiteY10" fmla="*/ 14780 h 936820"/>
                  <a:gd name="connsiteX11" fmla="*/ 513349 w 1088465"/>
                  <a:gd name="connsiteY11" fmla="*/ 101160 h 936820"/>
                  <a:gd name="connsiteX12" fmla="*/ 391399 w 1088465"/>
                  <a:gd name="connsiteY12" fmla="*/ 251550 h 936820"/>
                  <a:gd name="connsiteX13" fmla="*/ 372595 w 1088465"/>
                  <a:gd name="connsiteY13" fmla="*/ 267077 h 936820"/>
                  <a:gd name="connsiteX14" fmla="*/ 369506 w 1088465"/>
                  <a:gd name="connsiteY14" fmla="*/ 268021 h 936820"/>
                  <a:gd name="connsiteX15" fmla="*/ 367928 w 1088465"/>
                  <a:gd name="connsiteY15" fmla="*/ 269988 h 936820"/>
                  <a:gd name="connsiteX16" fmla="*/ 323168 w 1088465"/>
                  <a:gd name="connsiteY16" fmla="*/ 284336 h 936820"/>
                  <a:gd name="connsiteX17" fmla="*/ 301506 w 1088465"/>
                  <a:gd name="connsiteY17" fmla="*/ 282545 h 936820"/>
                  <a:gd name="connsiteX18" fmla="*/ 393421 w 1088465"/>
                  <a:gd name="connsiteY18" fmla="*/ 381674 h 936820"/>
                  <a:gd name="connsiteX19" fmla="*/ 637124 w 1088465"/>
                  <a:gd name="connsiteY19" fmla="*/ 332283 h 936820"/>
                  <a:gd name="connsiteX20" fmla="*/ 667118 w 1088465"/>
                  <a:gd name="connsiteY20" fmla="*/ 332261 h 936820"/>
                  <a:gd name="connsiteX21" fmla="*/ 668634 w 1088465"/>
                  <a:gd name="connsiteY21" fmla="*/ 332889 h 936820"/>
                  <a:gd name="connsiteX22" fmla="*/ 687752 w 1088465"/>
                  <a:gd name="connsiteY22" fmla="*/ 332122 h 936820"/>
                  <a:gd name="connsiteX23" fmla="*/ 1022204 w 1088465"/>
                  <a:gd name="connsiteY23" fmla="*/ 385780 h 936820"/>
                  <a:gd name="connsiteX24" fmla="*/ 1087460 w 1088465"/>
                  <a:gd name="connsiteY24" fmla="*/ 475975 h 936820"/>
                  <a:gd name="connsiteX25" fmla="*/ 1087115 w 1088465"/>
                  <a:gd name="connsiteY25" fmla="*/ 478118 h 936820"/>
                  <a:gd name="connsiteX26" fmla="*/ 996921 w 1088465"/>
                  <a:gd name="connsiteY26" fmla="*/ 543373 h 936820"/>
                  <a:gd name="connsiteX27" fmla="*/ 663252 w 1088465"/>
                  <a:gd name="connsiteY27" fmla="*/ 489840 h 936820"/>
                  <a:gd name="connsiteX28" fmla="*/ 519367 w 1088465"/>
                  <a:gd name="connsiteY28" fmla="*/ 519001 h 936820"/>
                  <a:gd name="connsiteX29" fmla="*/ 622960 w 1088465"/>
                  <a:gd name="connsiteY29" fmla="*/ 563311 h 936820"/>
                  <a:gd name="connsiteX30" fmla="*/ 647658 w 1088465"/>
                  <a:gd name="connsiteY30" fmla="*/ 580331 h 936820"/>
                  <a:gd name="connsiteX31" fmla="*/ 648486 w 1088465"/>
                  <a:gd name="connsiteY31" fmla="*/ 581614 h 936820"/>
                  <a:gd name="connsiteX32" fmla="*/ 654468 w 1088465"/>
                  <a:gd name="connsiteY32" fmla="*/ 584494 h 936820"/>
                  <a:gd name="connsiteX33" fmla="*/ 931570 w 1088465"/>
                  <a:gd name="connsiteY33" fmla="*/ 794248 h 936820"/>
                  <a:gd name="connsiteX34" fmla="*/ 946207 w 1088465"/>
                  <a:gd name="connsiteY34" fmla="*/ 900061 h 936820"/>
                  <a:gd name="connsiteX35" fmla="*/ 941053 w 1088465"/>
                  <a:gd name="connsiteY35" fmla="*/ 906870 h 936820"/>
                  <a:gd name="connsiteX36" fmla="*/ 835239 w 1088465"/>
                  <a:gd name="connsiteY36" fmla="*/ 921507 h 936820"/>
                  <a:gd name="connsiteX37" fmla="*/ 558137 w 1088465"/>
                  <a:gd name="connsiteY37" fmla="*/ 711754 h 936820"/>
                  <a:gd name="connsiteX38" fmla="*/ 554483 w 1088465"/>
                  <a:gd name="connsiteY38" fmla="*/ 707617 h 936820"/>
                  <a:gd name="connsiteX39" fmla="*/ 310787 w 1088465"/>
                  <a:gd name="connsiteY39" fmla="*/ 603380 h 936820"/>
                  <a:gd name="connsiteX40" fmla="*/ 303392 w 1088465"/>
                  <a:gd name="connsiteY40" fmla="*/ 598283 h 936820"/>
                  <a:gd name="connsiteX41" fmla="*/ 279451 w 1088465"/>
                  <a:gd name="connsiteY41" fmla="*/ 592680 h 936820"/>
                  <a:gd name="connsiteX42" fmla="*/ 241909 w 1088465"/>
                  <a:gd name="connsiteY42" fmla="*/ 565654 h 936820"/>
                  <a:gd name="connsiteX43" fmla="*/ 124518 w 1088465"/>
                  <a:gd name="connsiteY43" fmla="*/ 439047 h 936820"/>
                  <a:gd name="connsiteX44" fmla="*/ 124518 w 1088465"/>
                  <a:gd name="connsiteY44" fmla="*/ 505639 h 936820"/>
                  <a:gd name="connsiteX45" fmla="*/ 261013 w 1088465"/>
                  <a:gd name="connsiteY45" fmla="*/ 614381 h 936820"/>
                  <a:gd name="connsiteX46" fmla="*/ 270780 w 1088465"/>
                  <a:gd name="connsiteY46" fmla="*/ 700679 h 936820"/>
                  <a:gd name="connsiteX47" fmla="*/ 269725 w 1088465"/>
                  <a:gd name="connsiteY47" fmla="*/ 702004 h 936820"/>
                  <a:gd name="connsiteX48" fmla="*/ 183426 w 1088465"/>
                  <a:gd name="connsiteY48" fmla="*/ 711770 h 936820"/>
                  <a:gd name="connsiteX49" fmla="*/ 31987 w 1088465"/>
                  <a:gd name="connsiteY49" fmla="*/ 591124 h 936820"/>
                  <a:gd name="connsiteX50" fmla="*/ 19043 w 1088465"/>
                  <a:gd name="connsiteY50" fmla="*/ 575721 h 936820"/>
                  <a:gd name="connsiteX51" fmla="*/ 17987 w 1088465"/>
                  <a:gd name="connsiteY51" fmla="*/ 575009 h 936820"/>
                  <a:gd name="connsiteX52" fmla="*/ 0 w 1088465"/>
                  <a:gd name="connsiteY52" fmla="*/ 531585 h 936820"/>
                  <a:gd name="connsiteX53" fmla="*/ 0 w 1088465"/>
                  <a:gd name="connsiteY53" fmla="*/ 263949 h 936820"/>
                  <a:gd name="connsiteX54" fmla="*/ 4826 w 1088465"/>
                  <a:gd name="connsiteY54" fmla="*/ 240045 h 93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88465" h="936820">
                    <a:moveTo>
                      <a:pt x="4826" y="240045"/>
                    </a:moveTo>
                    <a:lnTo>
                      <a:pt x="6954" y="237460"/>
                    </a:lnTo>
                    <a:lnTo>
                      <a:pt x="6763" y="234383"/>
                    </a:lnTo>
                    <a:cubicBezTo>
                      <a:pt x="8691" y="220226"/>
                      <a:pt x="13495" y="206309"/>
                      <a:pt x="21388" y="193451"/>
                    </a:cubicBezTo>
                    <a:cubicBezTo>
                      <a:pt x="45067" y="154875"/>
                      <a:pt x="89826" y="136782"/>
                      <a:pt x="133339" y="144027"/>
                    </a:cubicBezTo>
                    <a:lnTo>
                      <a:pt x="135555" y="144859"/>
                    </a:lnTo>
                    <a:lnTo>
                      <a:pt x="140469" y="144283"/>
                    </a:lnTo>
                    <a:lnTo>
                      <a:pt x="306909" y="158047"/>
                    </a:lnTo>
                    <a:lnTo>
                      <a:pt x="416633" y="22734"/>
                    </a:lnTo>
                    <a:cubicBezTo>
                      <a:pt x="437996" y="-3610"/>
                      <a:pt x="476669" y="-7649"/>
                      <a:pt x="503014" y="13714"/>
                    </a:cubicBezTo>
                    <a:lnTo>
                      <a:pt x="504329" y="14780"/>
                    </a:lnTo>
                    <a:cubicBezTo>
                      <a:pt x="530673" y="36143"/>
                      <a:pt x="534712" y="74816"/>
                      <a:pt x="513349" y="101160"/>
                    </a:cubicBezTo>
                    <a:lnTo>
                      <a:pt x="391399" y="251550"/>
                    </a:lnTo>
                    <a:cubicBezTo>
                      <a:pt x="386059" y="258136"/>
                      <a:pt x="379636" y="263328"/>
                      <a:pt x="372595" y="267077"/>
                    </a:cubicBezTo>
                    <a:lnTo>
                      <a:pt x="369506" y="268021"/>
                    </a:lnTo>
                    <a:lnTo>
                      <a:pt x="367928" y="269988"/>
                    </a:lnTo>
                    <a:cubicBezTo>
                      <a:pt x="355936" y="280148"/>
                      <a:pt x="340069" y="285733"/>
                      <a:pt x="323168" y="284336"/>
                    </a:cubicBezTo>
                    <a:lnTo>
                      <a:pt x="301506" y="282545"/>
                    </a:lnTo>
                    <a:lnTo>
                      <a:pt x="393421" y="381674"/>
                    </a:lnTo>
                    <a:lnTo>
                      <a:pt x="637124" y="332283"/>
                    </a:lnTo>
                    <a:cubicBezTo>
                      <a:pt x="647345" y="330212"/>
                      <a:pt x="657502" y="330310"/>
                      <a:pt x="667118" y="332261"/>
                    </a:cubicBezTo>
                    <a:lnTo>
                      <a:pt x="668634" y="332889"/>
                    </a:lnTo>
                    <a:lnTo>
                      <a:pt x="687752" y="332122"/>
                    </a:lnTo>
                    <a:lnTo>
                      <a:pt x="1022204" y="385780"/>
                    </a:lnTo>
                    <a:cubicBezTo>
                      <a:pt x="1065130" y="392667"/>
                      <a:pt x="1094346" y="433049"/>
                      <a:pt x="1087460" y="475975"/>
                    </a:cubicBezTo>
                    <a:lnTo>
                      <a:pt x="1087115" y="478118"/>
                    </a:lnTo>
                    <a:cubicBezTo>
                      <a:pt x="1080229" y="521044"/>
                      <a:pt x="1039847" y="550260"/>
                      <a:pt x="996921" y="543373"/>
                    </a:cubicBezTo>
                    <a:lnTo>
                      <a:pt x="663252" y="489840"/>
                    </a:lnTo>
                    <a:lnTo>
                      <a:pt x="519367" y="519001"/>
                    </a:lnTo>
                    <a:lnTo>
                      <a:pt x="622960" y="563311"/>
                    </a:lnTo>
                    <a:cubicBezTo>
                      <a:pt x="632549" y="567412"/>
                      <a:pt x="640853" y="573263"/>
                      <a:pt x="647658" y="580331"/>
                    </a:cubicBezTo>
                    <a:lnTo>
                      <a:pt x="648486" y="581614"/>
                    </a:lnTo>
                    <a:lnTo>
                      <a:pt x="654468" y="584494"/>
                    </a:lnTo>
                    <a:lnTo>
                      <a:pt x="931570" y="794248"/>
                    </a:lnTo>
                    <a:cubicBezTo>
                      <a:pt x="964831" y="819425"/>
                      <a:pt x="971384" y="866800"/>
                      <a:pt x="946207" y="900061"/>
                    </a:cubicBezTo>
                    <a:lnTo>
                      <a:pt x="941053" y="906870"/>
                    </a:lnTo>
                    <a:cubicBezTo>
                      <a:pt x="915875" y="940132"/>
                      <a:pt x="868500" y="946685"/>
                      <a:pt x="835239" y="921507"/>
                    </a:cubicBezTo>
                    <a:lnTo>
                      <a:pt x="558137" y="711754"/>
                    </a:lnTo>
                    <a:lnTo>
                      <a:pt x="554483" y="707617"/>
                    </a:lnTo>
                    <a:lnTo>
                      <a:pt x="310787" y="603380"/>
                    </a:lnTo>
                    <a:lnTo>
                      <a:pt x="303392" y="598283"/>
                    </a:lnTo>
                    <a:lnTo>
                      <a:pt x="279451" y="592680"/>
                    </a:lnTo>
                    <a:cubicBezTo>
                      <a:pt x="265653" y="586467"/>
                      <a:pt x="252845" y="577448"/>
                      <a:pt x="241909" y="565654"/>
                    </a:cubicBezTo>
                    <a:lnTo>
                      <a:pt x="124518" y="439047"/>
                    </a:lnTo>
                    <a:lnTo>
                      <a:pt x="124518" y="505639"/>
                    </a:lnTo>
                    <a:lnTo>
                      <a:pt x="261013" y="614381"/>
                    </a:lnTo>
                    <a:cubicBezTo>
                      <a:pt x="287541" y="635514"/>
                      <a:pt x="291914" y="674152"/>
                      <a:pt x="270780" y="700679"/>
                    </a:cubicBezTo>
                    <a:lnTo>
                      <a:pt x="269725" y="702004"/>
                    </a:lnTo>
                    <a:cubicBezTo>
                      <a:pt x="248590" y="728532"/>
                      <a:pt x="209953" y="732905"/>
                      <a:pt x="183426" y="711770"/>
                    </a:cubicBezTo>
                    <a:lnTo>
                      <a:pt x="31987" y="591124"/>
                    </a:lnTo>
                    <a:lnTo>
                      <a:pt x="19043" y="575721"/>
                    </a:lnTo>
                    <a:lnTo>
                      <a:pt x="17987" y="575009"/>
                    </a:lnTo>
                    <a:cubicBezTo>
                      <a:pt x="6874" y="563896"/>
                      <a:pt x="0" y="548543"/>
                      <a:pt x="0" y="531585"/>
                    </a:cubicBezTo>
                    <a:lnTo>
                      <a:pt x="0" y="263949"/>
                    </a:lnTo>
                    <a:cubicBezTo>
                      <a:pt x="0" y="255470"/>
                      <a:pt x="1718" y="247392"/>
                      <a:pt x="4826" y="240045"/>
                    </a:cubicBezTo>
                    <a:close/>
                  </a:path>
                </a:pathLst>
              </a:custGeom>
              <a:solidFill>
                <a:schemeClr val="accent3"/>
              </a:solidFill>
              <a:ln w="25400" cap="flat">
                <a:solidFill>
                  <a:schemeClr val="tx2"/>
                </a:solidFill>
                <a:prstDash val="solid"/>
                <a:round/>
                <a:headEnd/>
                <a:tailEnd/>
              </a:ln>
            </p:spPr>
            <p:txBody>
              <a:bodyPr vert="horz" wrap="square" lIns="91440" tIns="45720" rIns="91440" bIns="45720" numCol="1" rtlCol="0" anchor="t" anchorCtr="0" compatLnSpc="1">
                <a:prstTxWarp prst="textNoShape">
                  <a:avLst/>
                </a:prstTxWarp>
                <a:noAutofit/>
              </a:bodyPr>
              <a:lstStyle/>
              <a:p>
                <a:pPr algn="ctr"/>
                <a:endParaRPr lang="en-US" dirty="0"/>
              </a:p>
            </p:txBody>
          </p:sp>
          <p:cxnSp>
            <p:nvCxnSpPr>
              <p:cNvPr id="723" name="Straight Connector 722">
                <a:extLst>
                  <a:ext uri="{FF2B5EF4-FFF2-40B4-BE49-F238E27FC236}">
                    <a16:creationId xmlns:a16="http://schemas.microsoft.com/office/drawing/2014/main" id="{7EFB9D84-0E31-A9D2-86DF-1E5BFB5669E6}"/>
                  </a:ext>
                </a:extLst>
              </p:cNvPr>
              <p:cNvCxnSpPr/>
              <p:nvPr/>
            </p:nvCxnSpPr>
            <p:spPr>
              <a:xfrm>
                <a:off x="9905625"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1EFD94D6-C4BA-F5EF-2129-EC2D6CB11AF3}"/>
                  </a:ext>
                </a:extLst>
              </p:cNvPr>
              <p:cNvCxnSpPr/>
              <p:nvPr/>
            </p:nvCxnSpPr>
            <p:spPr>
              <a:xfrm>
                <a:off x="9732291"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a:extLst>
                  <a:ext uri="{FF2B5EF4-FFF2-40B4-BE49-F238E27FC236}">
                    <a16:creationId xmlns:a16="http://schemas.microsoft.com/office/drawing/2014/main" id="{90F1FCDA-6472-DBB7-FB0A-4792BF692FC5}"/>
                  </a:ext>
                </a:extLst>
              </p:cNvPr>
              <p:cNvCxnSpPr/>
              <p:nvPr/>
            </p:nvCxnSpPr>
            <p:spPr>
              <a:xfrm>
                <a:off x="9558957"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349" name="TextBox 348">
            <a:extLst>
              <a:ext uri="{FF2B5EF4-FFF2-40B4-BE49-F238E27FC236}">
                <a16:creationId xmlns:a16="http://schemas.microsoft.com/office/drawing/2014/main" id="{006C3E2E-441F-6455-6853-1A87E06A8F15}"/>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solidFill>
                  <a:schemeClr val="accent1"/>
                </a:solidFill>
              </a:rPr>
              <a:t>1.</a:t>
            </a:r>
            <a:r>
              <a:rPr lang="en-US" sz="800" dirty="0"/>
              <a:t> Waln O, Jankovic J. </a:t>
            </a:r>
            <a:r>
              <a:rPr lang="en-US" sz="800" i="1" dirty="0"/>
              <a:t>Tremor Other Hyperkinet Mov (N Y)</a:t>
            </a:r>
            <a:r>
              <a:rPr lang="en-US" sz="800" dirty="0"/>
              <a:t>. 2013;3:tre-03-161-4138-1. </a:t>
            </a:r>
            <a:r>
              <a:rPr lang="en-US" sz="800" b="1" dirty="0">
                <a:solidFill>
                  <a:schemeClr val="accent1"/>
                </a:solidFill>
              </a:rPr>
              <a:t>2. </a:t>
            </a:r>
            <a:r>
              <a:rPr lang="en-US" sz="800" dirty="0"/>
              <a:t>Ward KM, Citrome L. </a:t>
            </a:r>
            <a:r>
              <a:rPr lang="en-US" sz="800" i="1" dirty="0"/>
              <a:t>Neurol Ther</a:t>
            </a:r>
            <a:r>
              <a:rPr lang="en-US" sz="800" dirty="0"/>
              <a:t>. 2018;7(2):233-248.</a:t>
            </a:r>
          </a:p>
        </p:txBody>
      </p:sp>
    </p:spTree>
    <p:extLst>
      <p:ext uri="{BB962C8B-B14F-4D97-AF65-F5344CB8AC3E}">
        <p14:creationId xmlns:p14="http://schemas.microsoft.com/office/powerpoint/2010/main" val="304145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ABBD2-A588-45AE-ADDC-946D84B610E5}"/>
              </a:ext>
            </a:extLst>
          </p:cNvPr>
          <p:cNvSpPr>
            <a:spLocks noGrp="1"/>
          </p:cNvSpPr>
          <p:nvPr>
            <p:ph type="ctrTitle"/>
          </p:nvPr>
        </p:nvSpPr>
        <p:spPr>
          <a:xfrm>
            <a:off x="859143" y="2598489"/>
            <a:ext cx="10470539" cy="1661022"/>
          </a:xfrm>
        </p:spPr>
        <p:txBody>
          <a:bodyPr anchor="ctr">
            <a:normAutofit/>
          </a:bodyPr>
          <a:lstStyle/>
          <a:p>
            <a:r>
              <a:rPr lang="en-US" sz="4800" dirty="0"/>
              <a:t>Ask yourself: Is it TD or</a:t>
            </a:r>
            <a:br>
              <a:rPr lang="en-US" sz="4800" dirty="0"/>
            </a:br>
            <a:r>
              <a:rPr lang="en-US" sz="4800" dirty="0"/>
              <a:t>is it drug-induced parkinsonism?</a:t>
            </a:r>
          </a:p>
        </p:txBody>
      </p:sp>
    </p:spTree>
    <p:extLst>
      <p:ext uri="{BB962C8B-B14F-4D97-AF65-F5344CB8AC3E}">
        <p14:creationId xmlns:p14="http://schemas.microsoft.com/office/powerpoint/2010/main" val="273774108"/>
      </p:ext>
    </p:extLst>
  </p:cSld>
  <p:clrMapOvr>
    <a:masterClrMapping/>
  </p:clrMapOvr>
</p:sld>
</file>

<file path=ppt/theme/theme1.xml><?xml version="1.0" encoding="utf-8"?>
<a:theme xmlns:a="http://schemas.openxmlformats.org/drawingml/2006/main" name="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524</Words>
  <Application>Microsoft Office PowerPoint</Application>
  <PresentationFormat>Custom</PresentationFormat>
  <Paragraphs>51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Tardive Dyskinesia Unbranded</vt:lpstr>
      <vt:lpstr>Fast Facts: Key Differences Between  Tardive Dyskinesia and Drug-Induced Parkinsonism</vt:lpstr>
      <vt:lpstr>Differentiating Between TD and Drug-Induced Parkinsonism Is  Critical Because Each Requires Its Own Unique Management1</vt:lpstr>
      <vt:lpstr>Timing of Onset of TD vs Drug-Induced Parkinsonism</vt:lpstr>
      <vt:lpstr>Characteristic Movements May Help Differentiate TD From  Drug-Induced Parkinsonism</vt:lpstr>
      <vt:lpstr>Ask yourself: Is it TD or is it drug-induced parkinsonism?</vt:lpstr>
    </vt:vector>
  </TitlesOfParts>
  <Company>AbelsonTaylor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Woodfall</dc:creator>
  <cp:lastModifiedBy>Susan Bowes</cp:lastModifiedBy>
  <cp:revision>66</cp:revision>
  <cp:lastPrinted>2016-05-25T19:32:39Z</cp:lastPrinted>
  <dcterms:created xsi:type="dcterms:W3CDTF">2016-01-19T19:39:17Z</dcterms:created>
  <dcterms:modified xsi:type="dcterms:W3CDTF">2022-09-28T18:56:14Z</dcterms:modified>
</cp:coreProperties>
</file>