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16" r:id="rId2"/>
  </p:sldMasterIdLst>
  <p:notesMasterIdLst>
    <p:notesMasterId r:id="rId65"/>
  </p:notesMasterIdLst>
  <p:handoutMasterIdLst>
    <p:handoutMasterId r:id="rId66"/>
  </p:handoutMasterIdLst>
  <p:sldIdLst>
    <p:sldId id="270" r:id="rId3"/>
    <p:sldId id="272" r:id="rId4"/>
    <p:sldId id="372" r:id="rId5"/>
    <p:sldId id="374" r:id="rId6"/>
    <p:sldId id="375" r:id="rId7"/>
    <p:sldId id="388" r:id="rId8"/>
    <p:sldId id="443" r:id="rId9"/>
    <p:sldId id="383" r:id="rId10"/>
    <p:sldId id="384" r:id="rId11"/>
    <p:sldId id="389" r:id="rId12"/>
    <p:sldId id="444" r:id="rId13"/>
    <p:sldId id="385"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67" r:id="rId37"/>
    <p:sldId id="413" r:id="rId38"/>
    <p:sldId id="414" r:id="rId39"/>
    <p:sldId id="415" r:id="rId40"/>
    <p:sldId id="416" r:id="rId41"/>
    <p:sldId id="417" r:id="rId42"/>
    <p:sldId id="418" r:id="rId43"/>
    <p:sldId id="459" r:id="rId44"/>
    <p:sldId id="460" r:id="rId45"/>
    <p:sldId id="461" r:id="rId46"/>
    <p:sldId id="462" r:id="rId47"/>
    <p:sldId id="463" r:id="rId48"/>
    <p:sldId id="464" r:id="rId49"/>
    <p:sldId id="465" r:id="rId50"/>
    <p:sldId id="466" r:id="rId51"/>
    <p:sldId id="445" r:id="rId52"/>
    <p:sldId id="446" r:id="rId53"/>
    <p:sldId id="447" r:id="rId54"/>
    <p:sldId id="448" r:id="rId55"/>
    <p:sldId id="449" r:id="rId56"/>
    <p:sldId id="450" r:id="rId57"/>
    <p:sldId id="451" r:id="rId58"/>
    <p:sldId id="453" r:id="rId59"/>
    <p:sldId id="454" r:id="rId60"/>
    <p:sldId id="455" r:id="rId61"/>
    <p:sldId id="456" r:id="rId62"/>
    <p:sldId id="457" r:id="rId63"/>
    <p:sldId id="458" r:id="rId6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3" userDrawn="1">
          <p15:clr>
            <a:srgbClr val="A4A3A4"/>
          </p15:clr>
        </p15:guide>
        <p15:guide id="2" orient="horz" pos="96" userDrawn="1">
          <p15:clr>
            <a:srgbClr val="A4A3A4"/>
          </p15:clr>
        </p15:guide>
        <p15:guide id="5" pos="5313" userDrawn="1">
          <p15:clr>
            <a:srgbClr val="A4A3A4"/>
          </p15:clr>
        </p15:guide>
        <p15:guide id="6" orient="horz" pos="1340" userDrawn="1">
          <p15:clr>
            <a:srgbClr val="A4A3A4"/>
          </p15:clr>
        </p15:guide>
        <p15:guide id="7" orient="horz" pos="3768" userDrawn="1">
          <p15:clr>
            <a:srgbClr val="A4A3A4"/>
          </p15:clr>
        </p15:guide>
        <p15:guide id="8" pos="4015" userDrawn="1">
          <p15:clr>
            <a:srgbClr val="A4A3A4"/>
          </p15:clr>
        </p15:guide>
        <p15:guide id="9" pos="3878" userDrawn="1">
          <p15:clr>
            <a:srgbClr val="A4A3A4"/>
          </p15:clr>
        </p15:guide>
        <p15:guide id="10" orient="horz" pos="245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DA5"/>
    <a:srgbClr val="2B5F51"/>
    <a:srgbClr val="0BBAB4"/>
    <a:srgbClr val="30CDFF"/>
    <a:srgbClr val="CDCDCD"/>
    <a:srgbClr val="336F5F"/>
    <a:srgbClr val="A5D7F5"/>
    <a:srgbClr val="6F6F6F"/>
    <a:srgbClr val="F78F2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9" autoAdjust="0"/>
    <p:restoredTop sz="74148" autoAdjust="0"/>
  </p:normalViewPr>
  <p:slideViewPr>
    <p:cSldViewPr snapToGrid="0" showGuides="1">
      <p:cViewPr>
        <p:scale>
          <a:sx n="118" d="100"/>
          <a:sy n="118" d="100"/>
        </p:scale>
        <p:origin x="306" y="-1308"/>
      </p:cViewPr>
      <p:guideLst>
        <p:guide orient="horz" pos="4103"/>
        <p:guide orient="horz" pos="96"/>
        <p:guide pos="5313"/>
        <p:guide orient="horz" pos="1340"/>
        <p:guide orient="horz" pos="3768"/>
        <p:guide pos="4015"/>
        <p:guide pos="3878"/>
        <p:guide orient="horz" pos="2457"/>
      </p:guideLst>
    </p:cSldViewPr>
  </p:slideViewPr>
  <p:outlineViewPr>
    <p:cViewPr>
      <p:scale>
        <a:sx n="33" d="100"/>
        <a:sy n="33" d="100"/>
      </p:scale>
      <p:origin x="0" y="-15906"/>
    </p:cViewPr>
  </p:outlineViewPr>
  <p:notesTextViewPr>
    <p:cViewPr>
      <p:scale>
        <a:sx n="1" d="1"/>
        <a:sy n="1" d="1"/>
      </p:scale>
      <p:origin x="0" y="0"/>
    </p:cViewPr>
  </p:notesTextViewPr>
  <p:sorterViewPr>
    <p:cViewPr varScale="1">
      <p:scale>
        <a:sx n="100" d="100"/>
        <a:sy n="100" d="100"/>
      </p:scale>
      <p:origin x="0" y="-13206"/>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9C42-42BD-B853-E34F67729D4E}"/>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9C42-42BD-B853-E34F67729D4E}"/>
              </c:ext>
            </c:extLst>
          </c:dPt>
          <c:cat>
            <c:strRef>
              <c:f>Sheet1!$A$2:$A$3</c:f>
              <c:strCache>
                <c:ptCount val="2"/>
                <c:pt idx="0">
                  <c:v>Without</c:v>
                </c:pt>
                <c:pt idx="1">
                  <c:v>With</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9C42-42BD-B853-E34F67729D4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152362339358934E-2"/>
          <c:y val="4.856512141280353E-2"/>
          <c:w val="0.898721042794558"/>
          <c:h val="0.83016877857155269"/>
        </c:manualLayout>
      </c:layout>
      <c:barChart>
        <c:barDir val="bar"/>
        <c:grouping val="clustered"/>
        <c:varyColors val="0"/>
        <c:ser>
          <c:idx val="1"/>
          <c:order val="0"/>
          <c:tx>
            <c:strRef>
              <c:f>Sheet1!$C$1</c:f>
              <c:strCache>
                <c:ptCount val="1"/>
                <c:pt idx="0">
                  <c:v>TD</c:v>
                </c:pt>
              </c:strCache>
            </c:strRef>
          </c:tx>
          <c:spPr>
            <a:solidFill>
              <a:schemeClr val="bg1"/>
            </a:solidFill>
            <a:ln>
              <a:noFill/>
            </a:ln>
            <a:effectLst/>
          </c:spPr>
          <c:invertIfNegative val="0"/>
          <c:dPt>
            <c:idx val="0"/>
            <c:invertIfNegative val="0"/>
            <c:bubble3D val="0"/>
            <c:extLst>
              <c:ext xmlns:c16="http://schemas.microsoft.com/office/drawing/2014/chart" uri="{C3380CC4-5D6E-409C-BE32-E72D297353CC}">
                <c16:uniqueId val="{00000000-9E77-4193-8F40-2AC59B23BA15}"/>
              </c:ext>
            </c:extLst>
          </c:dPt>
          <c:cat>
            <c:strRef>
              <c:f>Sheet1!$A$2</c:f>
              <c:strCache>
                <c:ptCount val="1"/>
                <c:pt idx="0">
                  <c:v>SW-ISMI</c:v>
                </c:pt>
              </c:strCache>
            </c:strRef>
          </c:cat>
          <c:val>
            <c:numRef>
              <c:f>Sheet1!$C$2</c:f>
              <c:numCache>
                <c:formatCode>General</c:formatCode>
                <c:ptCount val="1"/>
                <c:pt idx="0">
                  <c:v>2.52</c:v>
                </c:pt>
              </c:numCache>
            </c:numRef>
          </c:val>
          <c:extLst>
            <c:ext xmlns:c16="http://schemas.microsoft.com/office/drawing/2014/chart" uri="{C3380CC4-5D6E-409C-BE32-E72D297353CC}">
              <c16:uniqueId val="{00000001-5732-4F1E-B626-C44B7D41ED09}"/>
            </c:ext>
          </c:extLst>
        </c:ser>
        <c:dLbls>
          <c:showLegendKey val="0"/>
          <c:showVal val="0"/>
          <c:showCatName val="0"/>
          <c:showSerName val="0"/>
          <c:showPercent val="0"/>
          <c:showBubbleSize val="0"/>
        </c:dLbls>
        <c:gapWidth val="219"/>
        <c:axId val="674430416"/>
        <c:axId val="674429104"/>
      </c:barChart>
      <c:catAx>
        <c:axId val="674430416"/>
        <c:scaling>
          <c:orientation val="minMax"/>
        </c:scaling>
        <c:delete val="1"/>
        <c:axPos val="l"/>
        <c:numFmt formatCode="General" sourceLinked="1"/>
        <c:majorTickMark val="none"/>
        <c:minorTickMark val="none"/>
        <c:tickLblPos val="nextTo"/>
        <c:crossAx val="674429104"/>
        <c:crosses val="autoZero"/>
        <c:auto val="1"/>
        <c:lblAlgn val="ctr"/>
        <c:lblOffset val="100"/>
        <c:noMultiLvlLbl val="0"/>
      </c:catAx>
      <c:valAx>
        <c:axId val="674429104"/>
        <c:scaling>
          <c:orientation val="minMax"/>
          <c:max val="3"/>
          <c:min val="0"/>
        </c:scaling>
        <c:delete val="0"/>
        <c:axPos val="b"/>
        <c:numFmt formatCode="General"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443041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Sheet1!$C$1</c:f>
              <c:strCache>
                <c:ptCount val="1"/>
                <c:pt idx="0">
                  <c:v>TD</c:v>
                </c:pt>
              </c:strCache>
            </c:strRef>
          </c:tx>
          <c:spPr>
            <a:solidFill>
              <a:schemeClr val="bg1"/>
            </a:solidFill>
            <a:ln>
              <a:noFill/>
            </a:ln>
            <a:effectLst/>
          </c:spPr>
          <c:invertIfNegative val="0"/>
          <c:cat>
            <c:strRef>
              <c:f>Sheet1!$A$2</c:f>
              <c:strCache>
                <c:ptCount val="1"/>
                <c:pt idx="0">
                  <c:v>Q-LES-Q-SF</c:v>
                </c:pt>
              </c:strCache>
            </c:strRef>
          </c:cat>
          <c:val>
            <c:numRef>
              <c:f>Sheet1!$C$2</c:f>
              <c:numCache>
                <c:formatCode>General</c:formatCode>
                <c:ptCount val="1"/>
                <c:pt idx="0">
                  <c:v>0.46</c:v>
                </c:pt>
              </c:numCache>
            </c:numRef>
          </c:val>
          <c:extLst>
            <c:ext xmlns:c16="http://schemas.microsoft.com/office/drawing/2014/chart" uri="{C3380CC4-5D6E-409C-BE32-E72D297353CC}">
              <c16:uniqueId val="{00000001-0380-47C9-AB1E-10E276480CC3}"/>
            </c:ext>
          </c:extLst>
        </c:ser>
        <c:dLbls>
          <c:showLegendKey val="0"/>
          <c:showVal val="0"/>
          <c:showCatName val="0"/>
          <c:showSerName val="0"/>
          <c:showPercent val="0"/>
          <c:showBubbleSize val="0"/>
        </c:dLbls>
        <c:gapWidth val="219"/>
        <c:axId val="674430416"/>
        <c:axId val="674429104"/>
      </c:barChart>
      <c:catAx>
        <c:axId val="674430416"/>
        <c:scaling>
          <c:orientation val="minMax"/>
        </c:scaling>
        <c:delete val="1"/>
        <c:axPos val="l"/>
        <c:numFmt formatCode="General" sourceLinked="1"/>
        <c:majorTickMark val="none"/>
        <c:minorTickMark val="none"/>
        <c:tickLblPos val="nextTo"/>
        <c:crossAx val="674429104"/>
        <c:crosses val="autoZero"/>
        <c:auto val="1"/>
        <c:lblAlgn val="ctr"/>
        <c:lblOffset val="100"/>
        <c:noMultiLvlLbl val="0"/>
      </c:catAx>
      <c:valAx>
        <c:axId val="674429104"/>
        <c:scaling>
          <c:orientation val="minMax"/>
          <c:max val="1"/>
        </c:scaling>
        <c:delete val="0"/>
        <c:axPos val="b"/>
        <c:numFmt formatCode="General" sourceLinked="1"/>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7443041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9C42-42BD-B853-E34F67729D4E}"/>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9C42-42BD-B853-E34F67729D4E}"/>
              </c:ext>
            </c:extLst>
          </c:dPt>
          <c:cat>
            <c:strRef>
              <c:f>Sheet1!$A$2:$A$3</c:f>
              <c:strCache>
                <c:ptCount val="2"/>
                <c:pt idx="0">
                  <c:v>Without</c:v>
                </c:pt>
                <c:pt idx="1">
                  <c:v>With</c:v>
                </c:pt>
              </c:strCache>
            </c:strRef>
          </c:cat>
          <c:val>
            <c:numRef>
              <c:f>Sheet1!$B$2:$B$3</c:f>
              <c:numCache>
                <c:formatCode>General</c:formatCode>
                <c:ptCount val="2"/>
                <c:pt idx="0">
                  <c:v>79.3</c:v>
                </c:pt>
                <c:pt idx="1">
                  <c:v>20.7</c:v>
                </c:pt>
              </c:numCache>
            </c:numRef>
          </c:val>
          <c:extLst>
            <c:ext xmlns:c16="http://schemas.microsoft.com/office/drawing/2014/chart" uri="{C3380CC4-5D6E-409C-BE32-E72D297353CC}">
              <c16:uniqueId val="{00000004-9C42-42BD-B853-E34F67729D4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9C42-42BD-B853-E34F67729D4E}"/>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9C42-42BD-B853-E34F67729D4E}"/>
              </c:ext>
            </c:extLst>
          </c:dPt>
          <c:cat>
            <c:strRef>
              <c:f>Sheet1!$A$2:$A$3</c:f>
              <c:strCache>
                <c:ptCount val="2"/>
                <c:pt idx="0">
                  <c:v>Without</c:v>
                </c:pt>
                <c:pt idx="1">
                  <c:v>With</c:v>
                </c:pt>
              </c:strCache>
            </c:strRef>
          </c:cat>
          <c:val>
            <c:numRef>
              <c:f>Sheet1!$B$2:$B$3</c:f>
              <c:numCache>
                <c:formatCode>General</c:formatCode>
                <c:ptCount val="2"/>
                <c:pt idx="0">
                  <c:v>92.8</c:v>
                </c:pt>
                <c:pt idx="1">
                  <c:v>7.2</c:v>
                </c:pt>
              </c:numCache>
            </c:numRef>
          </c:val>
          <c:extLst>
            <c:ext xmlns:c16="http://schemas.microsoft.com/office/drawing/2014/chart" uri="{C3380CC4-5D6E-409C-BE32-E72D297353CC}">
              <c16:uniqueId val="{00000004-9C42-42BD-B853-E34F67729D4E}"/>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74E3-4C50-8881-53E3DA820949}"/>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74E3-4C50-8881-53E3DA820949}"/>
              </c:ext>
            </c:extLst>
          </c:dPt>
          <c:cat>
            <c:strRef>
              <c:f>Sheet1!$A$2:$A$3</c:f>
              <c:strCache>
                <c:ptCount val="2"/>
                <c:pt idx="0">
                  <c:v>Without</c:v>
                </c:pt>
                <c:pt idx="1">
                  <c:v>With</c:v>
                </c:pt>
              </c:strCache>
            </c:strRef>
          </c:cat>
          <c:val>
            <c:numRef>
              <c:f>Sheet1!$B$2:$B$3</c:f>
              <c:numCache>
                <c:formatCode>General</c:formatCode>
                <c:ptCount val="2"/>
                <c:pt idx="0">
                  <c:v>78.900000000000006</c:v>
                </c:pt>
                <c:pt idx="1">
                  <c:v>21.1</c:v>
                </c:pt>
              </c:numCache>
            </c:numRef>
          </c:val>
          <c:extLst>
            <c:ext xmlns:c16="http://schemas.microsoft.com/office/drawing/2014/chart" uri="{C3380CC4-5D6E-409C-BE32-E72D297353CC}">
              <c16:uniqueId val="{00000004-74E3-4C50-8881-53E3DA820949}"/>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817B-4BC9-B3A2-4ABB16B70516}"/>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817B-4BC9-B3A2-4ABB16B70516}"/>
              </c:ext>
            </c:extLst>
          </c:dPt>
          <c:cat>
            <c:strRef>
              <c:f>Sheet1!$A$2:$A$3</c:f>
              <c:strCache>
                <c:ptCount val="2"/>
                <c:pt idx="0">
                  <c:v>Without</c:v>
                </c:pt>
                <c:pt idx="1">
                  <c:v>With</c:v>
                </c:pt>
              </c:strCache>
            </c:strRef>
          </c:cat>
          <c:val>
            <c:numRef>
              <c:f>Sheet1!$B$2:$B$3</c:f>
              <c:numCache>
                <c:formatCode>General</c:formatCode>
                <c:ptCount val="2"/>
                <c:pt idx="0">
                  <c:v>91.2</c:v>
                </c:pt>
                <c:pt idx="1">
                  <c:v>8.8000000000000007</c:v>
                </c:pt>
              </c:numCache>
            </c:numRef>
          </c:val>
          <c:extLst>
            <c:ext xmlns:c16="http://schemas.microsoft.com/office/drawing/2014/chart" uri="{C3380CC4-5D6E-409C-BE32-E72D297353CC}">
              <c16:uniqueId val="{00000004-817B-4BC9-B3A2-4ABB16B70516}"/>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8F3A-47D8-A0C9-3E16A44C58C8}"/>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8F3A-47D8-A0C9-3E16A44C58C8}"/>
              </c:ext>
            </c:extLst>
          </c:dPt>
          <c:cat>
            <c:strRef>
              <c:f>Sheet1!$A$2:$A$3</c:f>
              <c:strCache>
                <c:ptCount val="2"/>
                <c:pt idx="0">
                  <c:v>Without</c:v>
                </c:pt>
                <c:pt idx="1">
                  <c:v>With</c:v>
                </c:pt>
              </c:strCache>
            </c:strRef>
          </c:cat>
          <c:val>
            <c:numRef>
              <c:f>Sheet1!$B$2:$B$3</c:f>
              <c:numCache>
                <c:formatCode>General</c:formatCode>
                <c:ptCount val="2"/>
                <c:pt idx="0">
                  <c:v>54.3</c:v>
                </c:pt>
                <c:pt idx="1">
                  <c:v>45.7</c:v>
                </c:pt>
              </c:numCache>
            </c:numRef>
          </c:val>
          <c:extLst>
            <c:ext xmlns:c16="http://schemas.microsoft.com/office/drawing/2014/chart" uri="{C3380CC4-5D6E-409C-BE32-E72D297353CC}">
              <c16:uniqueId val="{00000004-8F3A-47D8-A0C9-3E16A44C58C8}"/>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FFBA-405A-8049-40C8AE19A453}"/>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FFBA-405A-8049-40C8AE19A453}"/>
              </c:ext>
            </c:extLst>
          </c:dPt>
          <c:cat>
            <c:strRef>
              <c:f>Sheet1!$A$2:$A$3</c:f>
              <c:strCache>
                <c:ptCount val="2"/>
                <c:pt idx="0">
                  <c:v>1st Qtr</c:v>
                </c:pt>
                <c:pt idx="1">
                  <c:v>2nd Qtr</c:v>
                </c:pt>
              </c:strCache>
            </c:strRef>
          </c:cat>
          <c:val>
            <c:numRef>
              <c:f>Sheet1!$B$2:$B$3</c:f>
              <c:numCache>
                <c:formatCode>General</c:formatCode>
                <c:ptCount val="2"/>
                <c:pt idx="0">
                  <c:v>47.3</c:v>
                </c:pt>
                <c:pt idx="1">
                  <c:v>52.7</c:v>
                </c:pt>
              </c:numCache>
            </c:numRef>
          </c:val>
          <c:extLst>
            <c:ext xmlns:c16="http://schemas.microsoft.com/office/drawing/2014/chart" uri="{C3380CC4-5D6E-409C-BE32-E72D297353CC}">
              <c16:uniqueId val="{00000004-FFBA-405A-8049-40C8AE19A453}"/>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effectLst/>
            <a:scene3d>
              <a:camera prst="orthographicFront"/>
              <a:lightRig rig="threePt" dir="t">
                <a:rot lat="0" lon="0" rev="1200000"/>
              </a:lightRig>
            </a:scene3d>
            <a:sp3d/>
          </c:spPr>
          <c:dPt>
            <c:idx val="0"/>
            <c:bubble3D val="0"/>
            <c:spPr>
              <a:solidFill>
                <a:schemeClr val="accent1">
                  <a:lumMod val="40000"/>
                  <a:lumOff val="60000"/>
                </a:schemeClr>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1-9796-4D37-8008-E300CACC5D60}"/>
              </c:ext>
            </c:extLst>
          </c:dPt>
          <c:dPt>
            <c:idx val="1"/>
            <c:bubble3D val="0"/>
            <c:spPr>
              <a:solidFill>
                <a:schemeClr val="accent1"/>
              </a:solidFill>
              <a:ln>
                <a:noFill/>
              </a:ln>
              <a:effectLst/>
              <a:scene3d>
                <a:camera prst="orthographicFront"/>
                <a:lightRig rig="threePt" dir="t">
                  <a:rot lat="0" lon="0" rev="1200000"/>
                </a:lightRig>
              </a:scene3d>
              <a:sp3d/>
            </c:spPr>
            <c:extLst>
              <c:ext xmlns:c16="http://schemas.microsoft.com/office/drawing/2014/chart" uri="{C3380CC4-5D6E-409C-BE32-E72D297353CC}">
                <c16:uniqueId val="{00000003-9796-4D37-8008-E300CACC5D60}"/>
              </c:ext>
            </c:extLst>
          </c:dPt>
          <c:cat>
            <c:strRef>
              <c:f>Sheet1!$A$2:$A$3</c:f>
              <c:strCache>
                <c:ptCount val="2"/>
                <c:pt idx="0">
                  <c:v>Without</c:v>
                </c:pt>
                <c:pt idx="1">
                  <c:v>With</c:v>
                </c:pt>
              </c:strCache>
            </c:strRef>
          </c:cat>
          <c:val>
            <c:numRef>
              <c:f>Sheet1!$B$2:$B$3</c:f>
              <c:numCache>
                <c:formatCode>General</c:formatCode>
                <c:ptCount val="2"/>
                <c:pt idx="0">
                  <c:v>49.7</c:v>
                </c:pt>
                <c:pt idx="1">
                  <c:v>50.3</c:v>
                </c:pt>
              </c:numCache>
            </c:numRef>
          </c:val>
          <c:extLst>
            <c:ext xmlns:c16="http://schemas.microsoft.com/office/drawing/2014/chart" uri="{C3380CC4-5D6E-409C-BE32-E72D297353CC}">
              <c16:uniqueId val="{00000004-9796-4D37-8008-E300CACC5D60}"/>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499E-4256-8CE3-7136F8D19E5D}"/>
              </c:ext>
            </c:extLst>
          </c:dPt>
          <c:dPt>
            <c:idx val="1"/>
            <c:bubble3D val="0"/>
            <c:spPr>
              <a:solidFill>
                <a:schemeClr val="accent5">
                  <a:lumMod val="75000"/>
                </a:schemeClr>
              </a:solidFill>
              <a:ln w="19050">
                <a:noFill/>
              </a:ln>
              <a:effectLst/>
            </c:spPr>
            <c:extLst>
              <c:ext xmlns:c16="http://schemas.microsoft.com/office/drawing/2014/chart" uri="{C3380CC4-5D6E-409C-BE32-E72D297353CC}">
                <c16:uniqueId val="{00000002-499E-4256-8CE3-7136F8D19E5D}"/>
              </c:ext>
            </c:extLst>
          </c:dPt>
          <c:dPt>
            <c:idx val="2"/>
            <c:bubble3D val="0"/>
            <c:spPr>
              <a:solidFill>
                <a:schemeClr val="accent2">
                  <a:lumMod val="75000"/>
                </a:schemeClr>
              </a:solidFill>
              <a:ln w="19050">
                <a:noFill/>
              </a:ln>
              <a:effectLst/>
            </c:spPr>
            <c:extLst>
              <c:ext xmlns:c16="http://schemas.microsoft.com/office/drawing/2014/chart" uri="{C3380CC4-5D6E-409C-BE32-E72D297353CC}">
                <c16:uniqueId val="{00000003-499E-4256-8CE3-7136F8D19E5D}"/>
              </c:ext>
            </c:extLst>
          </c:dPt>
          <c:cat>
            <c:strRef>
              <c:f>Sheet1!$A$2:$A$4</c:f>
              <c:strCache>
                <c:ptCount val="3"/>
                <c:pt idx="0">
                  <c:v>None</c:v>
                </c:pt>
                <c:pt idx="1">
                  <c:v>Some</c:v>
                </c:pt>
                <c:pt idx="2">
                  <c:v>A lot</c:v>
                </c:pt>
              </c:strCache>
            </c:strRef>
          </c:cat>
          <c:val>
            <c:numRef>
              <c:f>Sheet1!$B$2:$B$4</c:f>
              <c:numCache>
                <c:formatCode>0.00%</c:formatCode>
                <c:ptCount val="3"/>
                <c:pt idx="0">
                  <c:v>0.48199999999999998</c:v>
                </c:pt>
                <c:pt idx="1">
                  <c:v>0.35499999999999998</c:v>
                </c:pt>
                <c:pt idx="2">
                  <c:v>0.16400000000000001</c:v>
                </c:pt>
              </c:numCache>
            </c:numRef>
          </c:val>
          <c:extLst>
            <c:ext xmlns:c16="http://schemas.microsoft.com/office/drawing/2014/chart" uri="{C3380CC4-5D6E-409C-BE32-E72D297353CC}">
              <c16:uniqueId val="{00000000-499E-4256-8CE3-7136F8D19E5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551FEF-D6F9-40C5-99EB-F4549656A6D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88C5F0D-86AE-4942-8360-0CC61A3A23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9E1846-8B63-4DF9-87D4-0BB58603F775}" type="datetimeFigureOut">
              <a:rPr lang="en-US" smtClean="0"/>
              <a:t>10/10/2022</a:t>
            </a:fld>
            <a:endParaRPr lang="en-US" dirty="0"/>
          </a:p>
        </p:txBody>
      </p:sp>
      <p:sp>
        <p:nvSpPr>
          <p:cNvPr id="4" name="Footer Placeholder 3">
            <a:extLst>
              <a:ext uri="{FF2B5EF4-FFF2-40B4-BE49-F238E27FC236}">
                <a16:creationId xmlns:a16="http://schemas.microsoft.com/office/drawing/2014/main" id="{D37367EF-2FB1-4956-B35B-9FAFA13FDD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F42B530-0A82-4988-AF4D-7E1BDEE2C9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55D72D-DC63-40B5-9135-551518B3D02B}" type="slidenum">
              <a:rPr lang="en-US" smtClean="0"/>
              <a:t>‹#›</a:t>
            </a:fld>
            <a:endParaRPr lang="en-US" dirty="0"/>
          </a:p>
        </p:txBody>
      </p:sp>
    </p:spTree>
    <p:extLst>
      <p:ext uri="{BB962C8B-B14F-4D97-AF65-F5344CB8AC3E}">
        <p14:creationId xmlns:p14="http://schemas.microsoft.com/office/powerpoint/2010/main" val="165813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24003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400050" y="3874769"/>
            <a:ext cx="6115050" cy="4968441"/>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1943100" y="8881109"/>
            <a:ext cx="2971800" cy="261303"/>
          </a:xfrm>
          <a:prstGeom prst="rect">
            <a:avLst/>
          </a:prstGeom>
        </p:spPr>
        <p:txBody>
          <a:bodyPr vert="horz" lIns="91440" tIns="45720" rIns="91440" bIns="45720" rtlCol="0" anchor="b"/>
          <a:lstStyle>
            <a:lvl1pPr algn="ctr">
              <a:defRPr sz="1000"/>
            </a:lvl1pPr>
          </a:lstStyle>
          <a:p>
            <a:fld id="{324EBA20-04DA-4D4D-B9C8-8CF2DA630CA9}" type="slidenum">
              <a:rPr lang="en-US" smtClean="0"/>
              <a:pPr/>
              <a:t>‹#›</a:t>
            </a:fld>
            <a:endParaRPr lang="en-US" dirty="0"/>
          </a:p>
        </p:txBody>
      </p:sp>
    </p:spTree>
    <p:extLst>
      <p:ext uri="{BB962C8B-B14F-4D97-AF65-F5344CB8AC3E}">
        <p14:creationId xmlns:p14="http://schemas.microsoft.com/office/powerpoint/2010/main" val="3101731169"/>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spcAft>
        <a:spcPts val="200"/>
      </a:spcAft>
      <a:buFont typeface="Arial" panose="020B0604020202020204" pitchFamily="34" charset="0"/>
      <a:buChar char="•"/>
      <a:defRPr sz="11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1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1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433" userDrawn="1">
          <p15:clr>
            <a:srgbClr val="F26B43"/>
          </p15:clr>
        </p15:guide>
        <p15:guide id="2" pos="243" userDrawn="1">
          <p15:clr>
            <a:srgbClr val="F26B43"/>
          </p15:clr>
        </p15:guide>
        <p15:guide id="3" pos="4115"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EBA20-04DA-4D4D-B9C8-8CF2DA630CA9}" type="slidenum">
              <a:rPr lang="en-US" smtClean="0"/>
              <a:t>1</a:t>
            </a:fld>
            <a:endParaRPr lang="en-US" dirty="0"/>
          </a:p>
        </p:txBody>
      </p:sp>
    </p:spTree>
    <p:extLst>
      <p:ext uri="{BB962C8B-B14F-4D97-AF65-F5344CB8AC3E}">
        <p14:creationId xmlns:p14="http://schemas.microsoft.com/office/powerpoint/2010/main" val="381750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BEEFF3FF-4529-495B-88E9-E9CE60D616D5}" type="slidenum">
              <a:rPr lang="en-US" noProof="0" smtClean="0"/>
              <a:pPr lvl="0"/>
              <a:t>10</a:t>
            </a:fld>
            <a:endParaRPr lang="en-US" noProof="0" dirty="0"/>
          </a:p>
        </p:txBody>
      </p:sp>
      <p:sp>
        <p:nvSpPr>
          <p:cNvPr id="8" name="Slide Image Placeholder 7">
            <a:extLst>
              <a:ext uri="{FF2B5EF4-FFF2-40B4-BE49-F238E27FC236}">
                <a16:creationId xmlns:a16="http://schemas.microsoft.com/office/drawing/2014/main" id="{1D5B95DB-BE96-71CA-E991-FD282CF4E339}"/>
              </a:ext>
            </a:extLst>
          </p:cNvPr>
          <p:cNvSpPr>
            <a:spLocks noGrp="1" noRot="1" noChangeAspect="1"/>
          </p:cNvSpPr>
          <p:nvPr>
            <p:ph type="sldImg"/>
          </p:nvPr>
        </p:nvSpPr>
        <p:spPr>
          <a:xfrm>
            <a:off x="382588" y="239713"/>
            <a:ext cx="6092825" cy="3429000"/>
          </a:xfrm>
        </p:spPr>
      </p:sp>
      <p:sp>
        <p:nvSpPr>
          <p:cNvPr id="3" name="Notes Placeholder 2">
            <a:extLst>
              <a:ext uri="{FF2B5EF4-FFF2-40B4-BE49-F238E27FC236}">
                <a16:creationId xmlns:a16="http://schemas.microsoft.com/office/drawing/2014/main" id="{E345BA91-1EBC-4905-9DE3-67BB1945B7D8}"/>
              </a:ext>
            </a:extLst>
          </p:cNvPr>
          <p:cNvSpPr>
            <a:spLocks noGrp="1"/>
          </p:cNvSpPr>
          <p:nvPr>
            <p:ph type="body" idx="1"/>
          </p:nvPr>
        </p:nvSpPr>
        <p:spPr/>
        <p:txBody>
          <a:bodyPr/>
          <a:lstStyle/>
          <a:p>
            <a:pPr marL="171450" indent="-171450"/>
            <a:r>
              <a:rPr lang="en-US" dirty="0"/>
              <a:t>Although all patients taking antipsychotics are at risk for TD, some studies have shown that certain characteristics may further increase the risk.</a:t>
            </a:r>
          </a:p>
          <a:p>
            <a:pPr marL="171450" indent="-171450"/>
            <a:r>
              <a:rPr lang="en-US" dirty="0"/>
              <a:t>Patient factors that may increase the risk for TD include:</a:t>
            </a:r>
          </a:p>
          <a:p>
            <a:pPr marL="400050" lvl="1" indent="-171450">
              <a:buFont typeface="Arial" panose="020B0604020202020204" pitchFamily="34" charset="0"/>
              <a:buChar char="–"/>
            </a:pPr>
            <a:r>
              <a:rPr lang="en-US" dirty="0"/>
              <a:t>Age 50 years or older</a:t>
            </a:r>
            <a:r>
              <a:rPr lang="en-US" baseline="30000" dirty="0"/>
              <a:t>1</a:t>
            </a:r>
            <a:endParaRPr lang="en-US" dirty="0"/>
          </a:p>
          <a:p>
            <a:pPr marL="400050" lvl="1" indent="-171450">
              <a:buFont typeface="Arial" panose="020B0604020202020204" pitchFamily="34" charset="0"/>
              <a:buChar char="–"/>
            </a:pPr>
            <a:r>
              <a:rPr lang="en-US" dirty="0"/>
              <a:t>Substance abuse</a:t>
            </a:r>
            <a:r>
              <a:rPr lang="en-US" baseline="30000" dirty="0"/>
              <a:t>2</a:t>
            </a:r>
            <a:endParaRPr lang="en-US" dirty="0"/>
          </a:p>
          <a:p>
            <a:pPr marL="400050" lvl="1" indent="-171450">
              <a:buFont typeface="Arial" panose="020B0604020202020204" pitchFamily="34" charset="0"/>
              <a:buChar char="–"/>
            </a:pPr>
            <a:r>
              <a:rPr lang="en-US" dirty="0"/>
              <a:t>Postmenopausal status</a:t>
            </a:r>
            <a:r>
              <a:rPr lang="en-US" baseline="30000" dirty="0"/>
              <a:t>3</a:t>
            </a:r>
            <a:endParaRPr lang="en-US" dirty="0"/>
          </a:p>
          <a:p>
            <a:pPr marL="400050" lvl="1" indent="-171450">
              <a:buFont typeface="Arial" panose="020B0604020202020204" pitchFamily="34" charset="0"/>
              <a:buChar char="–"/>
            </a:pPr>
            <a:r>
              <a:rPr lang="en-US" dirty="0"/>
              <a:t>Diagnosis of a mood disorder</a:t>
            </a:r>
            <a:r>
              <a:rPr lang="en-US" baseline="30000" dirty="0"/>
              <a:t>4</a:t>
            </a:r>
          </a:p>
          <a:p>
            <a:pPr marL="171450" indent="-171450"/>
            <a:r>
              <a:rPr lang="en-US" dirty="0"/>
              <a:t>Treatment factors that may increase the risk of TD include:</a:t>
            </a:r>
          </a:p>
          <a:p>
            <a:pPr marL="400050" lvl="1" indent="-171450">
              <a:buFont typeface="Arial" panose="020B0604020202020204" pitchFamily="34" charset="0"/>
              <a:buChar char="–"/>
            </a:pPr>
            <a:r>
              <a:rPr lang="en-US" dirty="0"/>
              <a:t>Cumulative exposure to antipsychotics</a:t>
            </a:r>
            <a:r>
              <a:rPr lang="en-US" baseline="30000" dirty="0"/>
              <a:t>2</a:t>
            </a:r>
            <a:endParaRPr lang="en-US" dirty="0"/>
          </a:p>
          <a:p>
            <a:pPr marL="400050" lvl="1" indent="-171450">
              <a:buFont typeface="Arial" panose="020B0604020202020204" pitchFamily="34" charset="0"/>
              <a:buChar char="–"/>
            </a:pPr>
            <a:r>
              <a:rPr lang="en-US" dirty="0"/>
              <a:t>Treatment with anticholinergic agents</a:t>
            </a:r>
            <a:r>
              <a:rPr lang="en-US" baseline="30000" dirty="0"/>
              <a:t>2</a:t>
            </a:r>
            <a:endParaRPr lang="en-US" dirty="0"/>
          </a:p>
          <a:p>
            <a:pPr marL="400050" lvl="1" indent="-171450">
              <a:buFont typeface="Arial" panose="020B0604020202020204" pitchFamily="34" charset="0"/>
              <a:buChar char="–"/>
            </a:pPr>
            <a:r>
              <a:rPr lang="en-US" dirty="0"/>
              <a:t>History of acute movement disorders</a:t>
            </a:r>
            <a:r>
              <a:rPr lang="en-US" baseline="30000" dirty="0"/>
              <a:t>2</a:t>
            </a:r>
            <a:endParaRPr lang="en-US" dirty="0"/>
          </a:p>
          <a:p>
            <a:pPr marL="400050" lvl="1" indent="-171450">
              <a:buFont typeface="Arial" panose="020B0604020202020204" pitchFamily="34" charset="0"/>
              <a:buChar char="–"/>
            </a:pPr>
            <a:r>
              <a:rPr lang="en-US" dirty="0"/>
              <a:t>Antidopaminergic (D2) potency of the antipsychotic</a:t>
            </a:r>
            <a:r>
              <a:rPr lang="en-US" baseline="30000" dirty="0"/>
              <a:t>5</a:t>
            </a:r>
            <a:endParaRPr lang="en-US" dirty="0"/>
          </a:p>
          <a:p>
            <a:endParaRPr lang="en-US" dirty="0"/>
          </a:p>
          <a:p>
            <a:pPr marL="0" indent="0">
              <a:buNone/>
            </a:pPr>
            <a:r>
              <a:rPr lang="en-US" b="1" dirty="0"/>
              <a:t>References</a:t>
            </a:r>
          </a:p>
          <a:p>
            <a:pPr marL="228600" indent="-228600" defTabSz="457200" eaLnBrk="0" fontAlgn="base" hangingPunct="0">
              <a:buFont typeface="Arial" panose="020B0604020202020204" pitchFamily="34" charset="0"/>
              <a:buAutoNum type="arabicPeriod"/>
              <a:defRPr/>
            </a:pPr>
            <a:r>
              <a:rPr lang="en-US" dirty="0" err="1"/>
              <a:t>Woerner</a:t>
            </a:r>
            <a:r>
              <a:rPr lang="en-US" dirty="0"/>
              <a:t> MG, </a:t>
            </a:r>
            <a:r>
              <a:rPr lang="en-US" dirty="0" err="1"/>
              <a:t>Alvir</a:t>
            </a:r>
            <a:r>
              <a:rPr lang="en-US" dirty="0"/>
              <a:t> JM, </a:t>
            </a:r>
            <a:r>
              <a:rPr lang="en-US" dirty="0" err="1"/>
              <a:t>Saltz</a:t>
            </a:r>
            <a:r>
              <a:rPr lang="en-US" dirty="0"/>
              <a:t> BL, Lieberman JA, Kane JM. Prospective study of tardive dyskinesia in the elderly: rates and risk factors. </a:t>
            </a:r>
            <a:r>
              <a:rPr lang="en-US" i="1" dirty="0"/>
              <a:t>Am J Psychiatry</a:t>
            </a:r>
            <a:r>
              <a:rPr lang="en-US" dirty="0"/>
              <a:t>. 1998;155(11):1521-1528.</a:t>
            </a:r>
            <a:endParaRPr lang="en-US" dirty="0">
              <a:solidFill>
                <a:srgbClr val="FF0000"/>
              </a:solidFill>
            </a:endParaRPr>
          </a:p>
          <a:p>
            <a:pPr marL="228600" indent="-228600" defTabSz="457200" eaLnBrk="0" fontAlgn="base" hangingPunct="0">
              <a:buFont typeface="Arial" panose="020B0604020202020204" pitchFamily="34" charset="0"/>
              <a:buAutoNum type="arabicPeriod"/>
              <a:defRPr/>
            </a:pPr>
            <a:r>
              <a:rPr lang="en-US" dirty="0"/>
              <a:t>Miller DD, McEvoy JP, Davis SM, et al. Clinical correlates of tardive dyskinesia in schizophrenia: baseline data from the CATIE schizophrenia trial. </a:t>
            </a:r>
            <a:r>
              <a:rPr lang="en-US" i="1" dirty="0" err="1"/>
              <a:t>Schizophr</a:t>
            </a:r>
            <a:r>
              <a:rPr lang="en-US" i="1" dirty="0"/>
              <a:t> Res</a:t>
            </a:r>
            <a:r>
              <a:rPr lang="en-US" dirty="0"/>
              <a:t>. 2005;80(1):33-43.</a:t>
            </a:r>
          </a:p>
          <a:p>
            <a:pPr marL="228600" indent="-228600" defTabSz="457200" eaLnBrk="0" fontAlgn="base" hangingPunct="0">
              <a:buFont typeface="Arial" panose="020B0604020202020204" pitchFamily="34" charset="0"/>
              <a:buAutoNum type="arabicPeriod"/>
              <a:defRPr/>
            </a:pPr>
            <a:r>
              <a:rPr lang="en-US" dirty="0" err="1"/>
              <a:t>Turrone</a:t>
            </a:r>
            <a:r>
              <a:rPr lang="en-US" dirty="0"/>
              <a:t> P, Seeman MV, Silvestri S. Estrogen receptor activation and tardive dyskinesia. </a:t>
            </a:r>
            <a:r>
              <a:rPr lang="en-US" i="1" dirty="0"/>
              <a:t>Can J Psychiatry</a:t>
            </a:r>
            <a:r>
              <a:rPr lang="en-US" dirty="0"/>
              <a:t>. 2000;45(3):288-190.</a:t>
            </a:r>
          </a:p>
          <a:p>
            <a:pPr marL="228600" indent="-228600" defTabSz="457200" eaLnBrk="0" fontAlgn="base" hangingPunct="0">
              <a:buFont typeface="Arial" panose="020B0604020202020204" pitchFamily="34" charset="0"/>
              <a:buAutoNum type="arabicPeriod"/>
              <a:defRPr/>
            </a:pPr>
            <a:r>
              <a:rPr lang="en-US" dirty="0"/>
              <a:t>Casey DE. Affective disorders and tardive dyskinesia. </a:t>
            </a:r>
            <a:r>
              <a:rPr lang="en-US" i="1" dirty="0" err="1"/>
              <a:t>Encephale</a:t>
            </a:r>
            <a:r>
              <a:rPr lang="en-US" dirty="0"/>
              <a:t>. 1988;14(Spec No):221-226.</a:t>
            </a:r>
          </a:p>
          <a:p>
            <a:pPr marL="228600" indent="-228600" defTabSz="457200" eaLnBrk="0" fontAlgn="base" hangingPunct="0">
              <a:buFont typeface="Arial" panose="020B0604020202020204" pitchFamily="34" charset="0"/>
              <a:buAutoNum type="arabicPeriod"/>
              <a:defRPr/>
            </a:pPr>
            <a:r>
              <a:rPr lang="en-US" dirty="0"/>
              <a:t>Divac N, </a:t>
            </a:r>
            <a:r>
              <a:rPr lang="en-US" dirty="0" err="1"/>
              <a:t>Prostran</a:t>
            </a:r>
            <a:r>
              <a:rPr lang="en-US" dirty="0"/>
              <a:t> M, </a:t>
            </a:r>
            <a:r>
              <a:rPr lang="en-US" dirty="0" err="1"/>
              <a:t>Jakovcevski</a:t>
            </a:r>
            <a:r>
              <a:rPr lang="en-US" dirty="0"/>
              <a:t> I, </a:t>
            </a:r>
            <a:r>
              <a:rPr lang="en-US" dirty="0" err="1"/>
              <a:t>Cerovac</a:t>
            </a:r>
            <a:r>
              <a:rPr lang="en-US" dirty="0"/>
              <a:t> N. Second-generation antipsychotics and extrapyramidal adverse effects. </a:t>
            </a:r>
            <a:r>
              <a:rPr lang="en-US" i="1" dirty="0"/>
              <a:t>Biomed Res Int</a:t>
            </a:r>
            <a:r>
              <a:rPr lang="en-US" dirty="0"/>
              <a:t>. 2014;2014:656370. </a:t>
            </a:r>
            <a:r>
              <a:rPr lang="en-US" dirty="0" err="1"/>
              <a:t>doi</a:t>
            </a:r>
            <a:r>
              <a:rPr lang="en-US" dirty="0"/>
              <a:t>: 10.1155/2014/656370</a:t>
            </a:r>
          </a:p>
          <a:p>
            <a:endParaRPr lang="en-US" dirty="0"/>
          </a:p>
        </p:txBody>
      </p:sp>
    </p:spTree>
    <p:extLst>
      <p:ext uri="{BB962C8B-B14F-4D97-AF65-F5344CB8AC3E}">
        <p14:creationId xmlns:p14="http://schemas.microsoft.com/office/powerpoint/2010/main" val="100969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91C851-9989-4225-B48B-866184E69F45}" type="slidenum">
              <a:rPr lang="en-US" smtClean="0"/>
              <a:pPr/>
              <a:t>11</a:t>
            </a:fld>
            <a:endParaRPr lang="en-US" dirty="0"/>
          </a:p>
        </p:txBody>
      </p:sp>
      <p:sp>
        <p:nvSpPr>
          <p:cNvPr id="8" name="Slide Image Placeholder 7">
            <a:extLst>
              <a:ext uri="{FF2B5EF4-FFF2-40B4-BE49-F238E27FC236}">
                <a16:creationId xmlns:a16="http://schemas.microsoft.com/office/drawing/2014/main" id="{4203D5C8-6C5D-5BDB-E667-22DF0440B8E4}"/>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79E45C4A-651D-49DA-0836-629B1FB2B61B}"/>
              </a:ext>
            </a:extLst>
          </p:cNvPr>
          <p:cNvSpPr>
            <a:spLocks noGrp="1"/>
          </p:cNvSpPr>
          <p:nvPr>
            <p:ph type="body" idx="1"/>
          </p:nvPr>
        </p:nvSpPr>
        <p:spPr/>
        <p:txBody>
          <a:bodyPr/>
          <a:lstStyle/>
          <a:p>
            <a:pPr marL="171450" indent="-171450"/>
            <a:r>
              <a:rPr lang="en-US" sz="1100" dirty="0"/>
              <a:t>With the frequent use of antipsychotics, it is interesting to note that patients with schizophrenia might account for only half of patients with TD.</a:t>
            </a:r>
          </a:p>
          <a:p>
            <a:pPr marL="171450" indent="-171450"/>
            <a:r>
              <a:rPr lang="en-US" sz="1100" dirty="0"/>
              <a:t>Just as common in patients with TD is a diagnosis of a mood or anxiety disorder.</a:t>
            </a:r>
          </a:p>
          <a:p>
            <a:endParaRPr lang="en-US" sz="1100" dirty="0"/>
          </a:p>
          <a:p>
            <a:pPr marL="0" indent="0">
              <a:buNone/>
              <a:defRPr/>
            </a:pPr>
            <a:r>
              <a:rPr lang="en-US" sz="1100" b="1" dirty="0"/>
              <a:t>Reference</a:t>
            </a:r>
          </a:p>
          <a:p>
            <a:pPr marL="0" indent="0">
              <a:buNone/>
              <a:defRPr/>
            </a:pPr>
            <a:r>
              <a:rPr lang="en-US" sz="1100" dirty="0"/>
              <a:t>Loughlin AM, Lin N, Abler V, Carroll B. Tardive dyskinesia among patients using antipsychotic medications in customary clinical care in the United States. </a:t>
            </a:r>
            <a:r>
              <a:rPr lang="en-US" sz="1100" i="1" dirty="0" err="1"/>
              <a:t>PLoS</a:t>
            </a:r>
            <a:r>
              <a:rPr lang="en-US" sz="1100" i="1" dirty="0"/>
              <a:t> One</a:t>
            </a:r>
            <a:r>
              <a:rPr lang="en-US" sz="1100" dirty="0"/>
              <a:t>. 2019;14(6):e0216044. </a:t>
            </a:r>
            <a:r>
              <a:rPr lang="en-US" sz="1100" dirty="0" err="1"/>
              <a:t>doi</a:t>
            </a:r>
            <a:r>
              <a:rPr lang="en-US" sz="1100" dirty="0"/>
              <a:t>: 10.1371/journal.pone.0216044</a:t>
            </a:r>
          </a:p>
          <a:p>
            <a:endParaRPr lang="en-US" dirty="0"/>
          </a:p>
        </p:txBody>
      </p:sp>
    </p:spTree>
    <p:extLst>
      <p:ext uri="{BB962C8B-B14F-4D97-AF65-F5344CB8AC3E}">
        <p14:creationId xmlns:p14="http://schemas.microsoft.com/office/powerpoint/2010/main" val="2672934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12</a:t>
            </a:fld>
            <a:endParaRPr lang="en-US" dirty="0"/>
          </a:p>
        </p:txBody>
      </p:sp>
    </p:spTree>
    <p:extLst>
      <p:ext uri="{BB962C8B-B14F-4D97-AF65-F5344CB8AC3E}">
        <p14:creationId xmlns:p14="http://schemas.microsoft.com/office/powerpoint/2010/main" val="4057744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13</a:t>
            </a:fld>
            <a:endParaRPr lang="en-US" dirty="0"/>
          </a:p>
        </p:txBody>
      </p:sp>
    </p:spTree>
    <p:extLst>
      <p:ext uri="{BB962C8B-B14F-4D97-AF65-F5344CB8AC3E}">
        <p14:creationId xmlns:p14="http://schemas.microsoft.com/office/powerpoint/2010/main" val="300910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2588" y="239713"/>
            <a:ext cx="6092825" cy="3429000"/>
          </a:xfrm>
        </p:spPr>
      </p:sp>
      <p:sp>
        <p:nvSpPr>
          <p:cNvPr id="7" name="Notes Placeholder 6"/>
          <p:cNvSpPr>
            <a:spLocks noGrp="1"/>
          </p:cNvSpPr>
          <p:nvPr>
            <p:ph type="body" idx="1"/>
          </p:nvPr>
        </p:nvSpPr>
        <p:spPr/>
        <p:txBody>
          <a:bodyPr/>
          <a:lstStyle/>
          <a:p>
            <a:pPr marL="179483" indent="-179483">
              <a:buFont typeface="Arial" panose="020B0604020202020204" pitchFamily="34" charset="0"/>
              <a:buChar char="•"/>
            </a:pPr>
            <a:r>
              <a:rPr lang="en-US" dirty="0"/>
              <a:t>Tardive dyskinesia (TD) is a clinically distinct, drug-induced movement disorder that must be distinguished from other movement disorders that may also be associated with antipsychotics and other dopamine receptor blocking agents.</a:t>
            </a:r>
            <a:r>
              <a:rPr lang="en-US" baseline="30000" dirty="0"/>
              <a:t>1-5</a:t>
            </a:r>
          </a:p>
          <a:p>
            <a:pPr marL="400050" lvl="1" indent="-168275">
              <a:buFont typeface="Arial" panose="020B0604020202020204" pitchFamily="34" charset="0"/>
              <a:buChar char="–"/>
            </a:pPr>
            <a:r>
              <a:rPr lang="en-US" dirty="0"/>
              <a:t>TD can coexist with other drug-induced movement disorders.</a:t>
            </a:r>
          </a:p>
          <a:p>
            <a:pPr marL="400050" lvl="1" indent="-168275">
              <a:buFont typeface="Arial" panose="020B0604020202020204" pitchFamily="34" charset="0"/>
              <a:buChar char="–"/>
            </a:pPr>
            <a:r>
              <a:rPr lang="en-US" dirty="0"/>
              <a:t>TD may require specific management.</a:t>
            </a:r>
          </a:p>
          <a:p>
            <a:pPr marL="400050" lvl="1" indent="-168275">
              <a:buFont typeface="Arial" panose="020B0604020202020204" pitchFamily="34" charset="0"/>
              <a:buChar char="–"/>
            </a:pPr>
            <a:r>
              <a:rPr lang="en-US" dirty="0"/>
              <a:t>TD is persistent and potentially irreversible.</a:t>
            </a:r>
          </a:p>
          <a:p>
            <a:pPr marL="400050" lvl="1" indent="-168275">
              <a:buFont typeface="Arial" panose="020B0604020202020204" pitchFamily="34" charset="0"/>
              <a:buChar char="–"/>
            </a:pPr>
            <a:r>
              <a:rPr lang="en-US" dirty="0"/>
              <a:t>TD can be confused with other drug-induced movement disorders.</a:t>
            </a:r>
          </a:p>
          <a:p>
            <a:pPr marL="0" lvl="1" defTabSz="622268">
              <a:defRPr/>
            </a:pPr>
            <a:endParaRPr lang="en-US" dirty="0"/>
          </a:p>
          <a:p>
            <a:pPr marL="0" lvl="1" indent="0" defTabSz="622268">
              <a:buNone/>
              <a:defRPr/>
            </a:pPr>
            <a:r>
              <a:rPr lang="en-US" b="1" dirty="0"/>
              <a:t>References</a:t>
            </a:r>
          </a:p>
          <a:p>
            <a:pPr marL="228600" lvl="1" indent="-228600" defTabSz="622268">
              <a:buAutoNum type="arabicPeriod"/>
              <a:defRPr/>
            </a:pPr>
            <a:r>
              <a:rPr lang="en-US" dirty="0"/>
              <a:t>American Psychiatric Association: </a:t>
            </a:r>
            <a:r>
              <a:rPr lang="en-US" i="1" dirty="0"/>
              <a:t>Diagnostic and Statistical Manual of Mental Disorders</a:t>
            </a:r>
            <a:r>
              <a:rPr lang="en-US" dirty="0"/>
              <a:t>. 5th ed. American Psychiatric Association; 2013.</a:t>
            </a:r>
          </a:p>
          <a:p>
            <a:pPr marL="228600" lvl="1" indent="-228600" defTabSz="622268">
              <a:buAutoNum type="arabicPeriod"/>
              <a:defRPr/>
            </a:pPr>
            <a:r>
              <a:rPr lang="en-US" dirty="0"/>
              <a:t>van Harten PN, Hoek HW, Matroos GE, Koeter M, Kahn RS. The inter-relationships of tardive dyskinesia, parkinsonism, akathisia and tardive dystonia: the Curaçao Extrapyramidal Syndromes Study II. </a:t>
            </a:r>
            <a:r>
              <a:rPr lang="en-US" i="1" dirty="0"/>
              <a:t>Schizophr Res</a:t>
            </a:r>
            <a:r>
              <a:rPr lang="en-US" dirty="0"/>
              <a:t>. 1997;26(2-3):235-242. </a:t>
            </a:r>
          </a:p>
          <a:p>
            <a:pPr marL="228600" lvl="1" indent="-228600" defTabSz="622268">
              <a:buAutoNum type="arabicPeriod"/>
              <a:defRPr/>
            </a:pPr>
            <a:r>
              <a:rPr lang="en-US" dirty="0"/>
              <a:t>Caroff SN, Hurford I, Lybrand J, Campbell EC. Movement disorders induced by antipsychotic drugs: implications of the CATIE schizophrenia trial. </a:t>
            </a:r>
            <a:r>
              <a:rPr lang="en-US" i="1" dirty="0"/>
              <a:t>Neurol Clin</a:t>
            </a:r>
            <a:r>
              <a:rPr lang="en-US" dirty="0"/>
              <a:t>. 2011;29(1):127-148, viii.</a:t>
            </a:r>
          </a:p>
          <a:p>
            <a:pPr marL="228600" lvl="1" indent="-228600" defTabSz="622268">
              <a:buAutoNum type="arabicPeriod"/>
              <a:defRPr/>
            </a:pPr>
            <a:r>
              <a:rPr lang="en-US" dirty="0"/>
              <a:t>Caroff SN, Campbell EC. Drug-induced extrapyramidal syndromes: implications for contemporary practice. </a:t>
            </a:r>
            <a:r>
              <a:rPr lang="en-US" i="1" dirty="0"/>
              <a:t>Psychiatr Clin North Am</a:t>
            </a:r>
            <a:r>
              <a:rPr lang="en-US" dirty="0"/>
              <a:t>. 2016;39(3):391-411.</a:t>
            </a:r>
          </a:p>
          <a:p>
            <a:pPr marL="228600" marR="0" lvl="1" indent="-228600" algn="l" defTabSz="622268" rtl="0" eaLnBrk="1" fontAlgn="auto" latinLnBrk="0" hangingPunct="1">
              <a:lnSpc>
                <a:spcPct val="100000"/>
              </a:lnSpc>
              <a:spcBef>
                <a:spcPts val="0"/>
              </a:spcBef>
              <a:spcAft>
                <a:spcPts val="0"/>
              </a:spcAft>
              <a:buClrTx/>
              <a:buSzTx/>
              <a:buFontTx/>
              <a:buAutoNum type="arabicPeriod"/>
              <a:tabLst/>
              <a:defRPr/>
            </a:pPr>
            <a:r>
              <a:rPr lang="en-US" dirty="0"/>
              <a:t>Meyer JM. Pharmacotherapy of psychosis and mania. In: Brunton LL, et al, eds. </a:t>
            </a:r>
            <a:r>
              <a:rPr lang="en-US" i="1" dirty="0"/>
              <a:t>Goodman &amp; Gilman's: The Pharmacological Basis of Therapeutics</a:t>
            </a:r>
            <a:r>
              <a:rPr lang="en-US" dirty="0"/>
              <a:t>. 13th ed. McGraw-Hill; 2018. </a:t>
            </a:r>
          </a:p>
        </p:txBody>
      </p:sp>
      <p:sp>
        <p:nvSpPr>
          <p:cNvPr id="2" name="Slide Number Placeholder 1"/>
          <p:cNvSpPr>
            <a:spLocks noGrp="1"/>
          </p:cNvSpPr>
          <p:nvPr>
            <p:ph type="sldNum" sz="quarter" idx="10"/>
          </p:nvPr>
        </p:nvSpPr>
        <p:spPr/>
        <p:txBody>
          <a:bodyPr/>
          <a:lstStyle/>
          <a:p>
            <a:fld id="{47F14577-2157-4AEE-9440-5653A020BE03}" type="slidenum">
              <a:rPr lang="en-US" smtClean="0"/>
              <a:t>14</a:t>
            </a:fld>
            <a:endParaRPr lang="en-US" dirty="0"/>
          </a:p>
        </p:txBody>
      </p:sp>
    </p:spTree>
    <p:extLst>
      <p:ext uri="{BB962C8B-B14F-4D97-AF65-F5344CB8AC3E}">
        <p14:creationId xmlns:p14="http://schemas.microsoft.com/office/powerpoint/2010/main" val="957220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15</a:t>
            </a:fld>
            <a:endParaRPr lang="en-US" dirty="0"/>
          </a:p>
        </p:txBody>
      </p:sp>
      <p:sp>
        <p:nvSpPr>
          <p:cNvPr id="6" name="Slide Image Placeholder 5">
            <a:extLst>
              <a:ext uri="{FF2B5EF4-FFF2-40B4-BE49-F238E27FC236}">
                <a16:creationId xmlns:a16="http://schemas.microsoft.com/office/drawing/2014/main" id="{68CB5826-933E-9940-84F4-1515D4A5BAB3}"/>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D9C841C4-D115-7C0A-FDE5-00A0CB0E05BC}"/>
              </a:ext>
            </a:extLst>
          </p:cNvPr>
          <p:cNvSpPr>
            <a:spLocks noGrp="1"/>
          </p:cNvSpPr>
          <p:nvPr>
            <p:ph type="body" idx="1"/>
          </p:nvPr>
        </p:nvSpPr>
        <p:spPr/>
        <p:txBody>
          <a:bodyPr/>
          <a:lstStyle/>
          <a:p>
            <a:pPr marL="176460" indent="-176460">
              <a:lnSpc>
                <a:spcPct val="98000"/>
              </a:lnSpc>
              <a:defRPr/>
            </a:pPr>
            <a:r>
              <a:rPr lang="en-US" sz="1100" dirty="0"/>
              <a:t>Clinical diagnostic criteria established by the American Psychological Association and published in the </a:t>
            </a:r>
            <a:r>
              <a:rPr lang="en-US" sz="1100" i="1" dirty="0"/>
              <a:t>Diagnostic and Statistical Manual of Mental Disorders</a:t>
            </a:r>
            <a:r>
              <a:rPr lang="en-US" sz="1100" dirty="0"/>
              <a:t>, 5th ed. (</a:t>
            </a:r>
            <a:r>
              <a:rPr lang="en-US" sz="1100" i="1" dirty="0"/>
              <a:t>DSM-5),</a:t>
            </a:r>
            <a:r>
              <a:rPr lang="en-US" sz="1100" dirty="0"/>
              <a:t> define TD as: “Involuntary athetoid or choreiform movements (lasting at least a few weeks) generally of the tongue, lower face and jaw, and extremities (but sometimes involving the pharyngeal, diaphragmatic, or trunk muscles) developing in association with the use of a neuroleptic medication for at least a few months.”</a:t>
            </a:r>
            <a:r>
              <a:rPr lang="en-US" sz="1100" baseline="30000" dirty="0"/>
              <a:t>1</a:t>
            </a:r>
          </a:p>
          <a:p>
            <a:pPr marL="176460" indent="-176460">
              <a:lnSpc>
                <a:spcPct val="98000"/>
              </a:lnSpc>
              <a:defRPr/>
            </a:pPr>
            <a:r>
              <a:rPr lang="en-US" sz="1100" dirty="0"/>
              <a:t>They go on to say that symptoms may develop sooner in older patients, and persist for more than 4 to 8 weeks.</a:t>
            </a:r>
            <a:r>
              <a:rPr lang="en-US" sz="1100" baseline="30000" dirty="0"/>
              <a:t>1</a:t>
            </a:r>
          </a:p>
          <a:p>
            <a:pPr marL="176460" indent="-176460">
              <a:lnSpc>
                <a:spcPct val="98000"/>
              </a:lnSpc>
              <a:defRPr/>
            </a:pPr>
            <a:r>
              <a:rPr lang="en-US" sz="1100" dirty="0"/>
              <a:t>In 2020, a modified Delphi consensus between 23 psychiatrists and 6 neurologists was published, which included additional considerations for the diagnosis of TD</a:t>
            </a:r>
            <a:r>
              <a:rPr lang="en-US" sz="1100" baseline="30000" dirty="0"/>
              <a:t>2</a:t>
            </a:r>
            <a:r>
              <a:rPr lang="en-US" sz="1100" dirty="0"/>
              <a:t>:</a:t>
            </a:r>
          </a:p>
          <a:p>
            <a:pPr marL="400050" lvl="1" indent="-171450">
              <a:lnSpc>
                <a:spcPct val="98000"/>
              </a:lnSpc>
              <a:buFont typeface="Arial" panose="020B0604020202020204" pitchFamily="34" charset="0"/>
              <a:buChar char="–"/>
              <a:defRPr/>
            </a:pPr>
            <a:r>
              <a:rPr lang="en-US" sz="1100" dirty="0"/>
              <a:t>Choreoathetoid movement is important for the diagnosis of TD.</a:t>
            </a:r>
          </a:p>
          <a:p>
            <a:pPr marL="400050" lvl="1" indent="-171450">
              <a:lnSpc>
                <a:spcPct val="98000"/>
              </a:lnSpc>
              <a:buFont typeface="Arial" panose="020B0604020202020204" pitchFamily="34" charset="0"/>
              <a:buChar char="–"/>
              <a:defRPr/>
            </a:pPr>
            <a:r>
              <a:rPr lang="en-US" sz="1100" dirty="0"/>
              <a:t>A rating of at least mild, such as 2 or greater on the Abnormal Involuntary Movement Scale (AIMS), in 1 body region may represent possible TD.</a:t>
            </a:r>
          </a:p>
          <a:p>
            <a:pPr marL="400050" lvl="1" indent="-171450">
              <a:lnSpc>
                <a:spcPct val="98000"/>
              </a:lnSpc>
              <a:buFont typeface="Arial" panose="020B0604020202020204" pitchFamily="34" charset="0"/>
              <a:buChar char="–"/>
              <a:defRPr/>
            </a:pPr>
            <a:r>
              <a:rPr lang="en-US" sz="1100" dirty="0"/>
              <a:t>TD is often evident in orofacial musculature, although other body areas may be affected and should not be neglected.</a:t>
            </a:r>
          </a:p>
          <a:p>
            <a:pPr>
              <a:lnSpc>
                <a:spcPct val="98000"/>
              </a:lnSpc>
              <a:defRPr/>
            </a:pPr>
            <a:endParaRPr lang="en-US" sz="1100" dirty="0"/>
          </a:p>
          <a:p>
            <a:pPr marL="0" lvl="1" indent="0">
              <a:lnSpc>
                <a:spcPct val="98000"/>
              </a:lnSpc>
              <a:buNone/>
              <a:defRPr/>
            </a:pPr>
            <a:r>
              <a:rPr lang="en-US" sz="1100" b="1" dirty="0"/>
              <a:t>References</a:t>
            </a:r>
          </a:p>
          <a:p>
            <a:pPr lvl="1" indent="-228600">
              <a:lnSpc>
                <a:spcPct val="98000"/>
              </a:lnSpc>
              <a:buFont typeface="Calibri" panose="020F0502020204030204" pitchFamily="34" charset="0"/>
              <a:buAutoNum type="arabicPeriod"/>
              <a:defRPr/>
            </a:pPr>
            <a:r>
              <a:rPr lang="en-US" sz="1100" dirty="0"/>
              <a:t>American Psychiatric Association. </a:t>
            </a:r>
            <a:r>
              <a:rPr lang="en-US" sz="1100" i="1" dirty="0"/>
              <a:t>Diagnostic and Statistical Manual of Mental Disorders. </a:t>
            </a:r>
            <a:r>
              <a:rPr lang="en-US" sz="1100" dirty="0"/>
              <a:t>5th ed. American Psychiatric Association; 2013.</a:t>
            </a:r>
          </a:p>
          <a:p>
            <a:pPr lvl="1" indent="-228600">
              <a:lnSpc>
                <a:spcPct val="98000"/>
              </a:lnSpc>
              <a:buFontTx/>
              <a:buAutoNum type="arabicPeriod"/>
              <a:defRPr/>
            </a:pPr>
            <a:r>
              <a:rPr lang="en-US" sz="1100" dirty="0" err="1"/>
              <a:t>Caroff</a:t>
            </a:r>
            <a:r>
              <a:rPr lang="en-US" sz="1100" dirty="0"/>
              <a:t> SN, </a:t>
            </a:r>
            <a:r>
              <a:rPr lang="en-US" sz="1100" dirty="0" err="1"/>
              <a:t>Citrome</a:t>
            </a:r>
            <a:r>
              <a:rPr lang="en-US" sz="1100" dirty="0"/>
              <a:t> L, Meyer J, et al. A modified Delphi consensus study of the screening, diagnosis, and treatment of tardive dyskinesia.</a:t>
            </a:r>
            <a:r>
              <a:rPr lang="en-US" sz="1100" i="1" dirty="0"/>
              <a:t> J Clin Psychiatry</a:t>
            </a:r>
            <a:r>
              <a:rPr lang="en-US" sz="1100" dirty="0"/>
              <a:t>. 2020;81(2):19cs12983. </a:t>
            </a:r>
            <a:r>
              <a:rPr lang="en-US" sz="1100" dirty="0" err="1"/>
              <a:t>doi</a:t>
            </a:r>
            <a:r>
              <a:rPr lang="en-US" sz="1100" dirty="0"/>
              <a:t>: 10.4088/JCP.19cs12983</a:t>
            </a:r>
          </a:p>
          <a:p>
            <a:endParaRPr lang="en-US" dirty="0"/>
          </a:p>
        </p:txBody>
      </p:sp>
    </p:spTree>
    <p:extLst>
      <p:ext uri="{BB962C8B-B14F-4D97-AF65-F5344CB8AC3E}">
        <p14:creationId xmlns:p14="http://schemas.microsoft.com/office/powerpoint/2010/main" val="356241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look at the other movement disorders associated with antipsychotic usage.</a:t>
            </a:r>
          </a:p>
          <a:p>
            <a:pPr marL="179504" indent="-179504">
              <a:buFont typeface="Arial" panose="020B0604020202020204" pitchFamily="34" charset="0"/>
              <a:buChar char="•"/>
            </a:pPr>
            <a:r>
              <a:rPr lang="en-US" dirty="0">
                <a:solidFill>
                  <a:prstClr val="black"/>
                </a:solidFill>
              </a:rPr>
              <a:t>Drug-induced movement disorders are generally separated into acute and tardive representations.</a:t>
            </a:r>
            <a:r>
              <a:rPr lang="en-US" baseline="30000" dirty="0">
                <a:solidFill>
                  <a:prstClr val="black"/>
                </a:solidFill>
              </a:rPr>
              <a:t>1-3</a:t>
            </a:r>
          </a:p>
          <a:p>
            <a:pPr marL="400050" lvl="1" indent="-187325">
              <a:buFont typeface="Arial" panose="020B0604020202020204" pitchFamily="34" charset="0"/>
              <a:buChar char="–"/>
            </a:pPr>
            <a:r>
              <a:rPr lang="en-US" dirty="0"/>
              <a:t>Most acute syndromes occur within hours to weeks, whereas tardive conditions have a delayed onset.</a:t>
            </a:r>
          </a:p>
          <a:p>
            <a:pPr marL="171450" indent="-171450">
              <a:buFont typeface="Arial" panose="020B0604020202020204" pitchFamily="34" charset="0"/>
              <a:buChar char="•"/>
            </a:pPr>
            <a:r>
              <a:rPr lang="en-US" dirty="0"/>
              <a:t>Acute movement-related reactions to antipsychotics can include dystonia, acute (subacute) akathisia, drug-induced parkinsonism, neuroleptic</a:t>
            </a:r>
            <a:r>
              <a:rPr lang="en-US" baseline="0" dirty="0"/>
              <a:t> malignant syndrome, and acute myoclonus.</a:t>
            </a:r>
            <a:r>
              <a:rPr lang="en-US" baseline="30000" dirty="0"/>
              <a:t>2</a:t>
            </a:r>
          </a:p>
          <a:p>
            <a:pPr marL="171450" indent="-171450">
              <a:buFont typeface="Arial" panose="020B0604020202020204" pitchFamily="34" charset="0"/>
              <a:buChar char="•"/>
            </a:pPr>
            <a:r>
              <a:rPr lang="en-US" baseline="0" dirty="0"/>
              <a:t>The tardive syndromes, including classic tardive dyskinesia, can also include, but may not be limited to, dystonia, akathisia, stereotypy, myoclonus, tics, chorea, and ocular deviation.</a:t>
            </a:r>
            <a:r>
              <a:rPr lang="en-US" baseline="30000" dirty="0"/>
              <a:t>4</a:t>
            </a:r>
          </a:p>
          <a:p>
            <a:endParaRPr lang="en-US" baseline="0" dirty="0"/>
          </a:p>
          <a:p>
            <a:pPr marL="0" indent="0">
              <a:buNone/>
            </a:pPr>
            <a:r>
              <a:rPr lang="en-US" b="1" dirty="0"/>
              <a:t>References </a:t>
            </a:r>
            <a:endParaRPr lang="en-US" b="1" baseline="0" dirty="0"/>
          </a:p>
          <a:p>
            <a:pPr marL="228600" indent="-228600">
              <a:buAutoNum type="arabicPeriod"/>
            </a:pPr>
            <a:r>
              <a:rPr lang="en-US" dirty="0"/>
              <a:t>Caroff SN, Hurford I, Lybrand J, Campbell EC. Movement disorders induced by antipsychotic drugs: implications of the CATIE schizophrenia trial. </a:t>
            </a:r>
            <a:r>
              <a:rPr lang="en-US" i="1" dirty="0"/>
              <a:t>Neurol Clin</a:t>
            </a:r>
            <a:r>
              <a:rPr lang="en-US" dirty="0"/>
              <a:t>. 2011;29(1):127-148, viii.</a:t>
            </a:r>
          </a:p>
          <a:p>
            <a:pPr marL="228600" indent="-228600">
              <a:buAutoNum type="arabicPeriod"/>
            </a:pPr>
            <a:r>
              <a:rPr lang="en-US" dirty="0"/>
              <a:t>Fahn S, Jankovic J, Hallet M. The tardive syndromes: phenomenology, concepts on pathophysiology and treatment, and other neuroleptic-induced syndromes. In: Fahn S, Jankovic J, Hallet M, eds. </a:t>
            </a:r>
            <a:r>
              <a:rPr lang="en-US" i="1" dirty="0"/>
              <a:t>Principles and Practice of Movement Disorders</a:t>
            </a:r>
            <a:r>
              <a:rPr lang="en-US" dirty="0"/>
              <a:t>. 2nd ed. Saunders; 2011:415-446.</a:t>
            </a:r>
          </a:p>
          <a:p>
            <a:pPr marL="228600" lvl="0" indent="-228600">
              <a:buFontTx/>
              <a:buAutoNum type="arabicPeriod"/>
              <a:defRPr/>
            </a:pPr>
            <a:r>
              <a:rPr lang="en-US" dirty="0"/>
              <a:t>Tarsy D. Neuroleptic-induced extrapyramidal reactions: classification, description, and diagnosis. </a:t>
            </a:r>
            <a:r>
              <a:rPr lang="en-US" i="1" dirty="0"/>
              <a:t>Clin Neuropharmacol</a:t>
            </a:r>
            <a:r>
              <a:rPr lang="en-US" dirty="0"/>
              <a:t>. 1983;6(suppl 1):S9-S26.</a:t>
            </a:r>
          </a:p>
          <a:p>
            <a:pPr marL="228600" lvl="0" indent="-228600">
              <a:buFontTx/>
              <a:buAutoNum type="arabicPeriod"/>
              <a:defRPr/>
            </a:pPr>
            <a:r>
              <a:rPr lang="en-US" dirty="0"/>
              <a:t>Savitt D, Jankovic J. Tardive syndromes. </a:t>
            </a:r>
            <a:r>
              <a:rPr lang="en-US" i="1" dirty="0"/>
              <a:t>J Neurol Sci</a:t>
            </a:r>
            <a:r>
              <a:rPr lang="en-US" dirty="0"/>
              <a:t>. 2018;389:35-42.</a:t>
            </a:r>
          </a:p>
        </p:txBody>
      </p:sp>
      <p:sp>
        <p:nvSpPr>
          <p:cNvPr id="4" name="Slide Number Placeholder 3"/>
          <p:cNvSpPr>
            <a:spLocks noGrp="1"/>
          </p:cNvSpPr>
          <p:nvPr>
            <p:ph type="sldNum" sz="quarter" idx="10"/>
          </p:nvPr>
        </p:nvSpPr>
        <p:spPr/>
        <p:txBody>
          <a:bodyPr/>
          <a:lstStyle/>
          <a:p>
            <a:fld id="{BEEFF3FF-4529-495B-88E9-E9CE60D616D5}" type="slidenum">
              <a:rPr lang="en-US" smtClean="0"/>
              <a:t>16</a:t>
            </a:fld>
            <a:endParaRPr lang="en-US" dirty="0"/>
          </a:p>
        </p:txBody>
      </p:sp>
    </p:spTree>
    <p:extLst>
      <p:ext uri="{BB962C8B-B14F-4D97-AF65-F5344CB8AC3E}">
        <p14:creationId xmlns:p14="http://schemas.microsoft.com/office/powerpoint/2010/main" val="737946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2588" y="239713"/>
            <a:ext cx="6092825" cy="3429000"/>
          </a:xfrm>
        </p:spPr>
      </p:sp>
      <p:sp>
        <p:nvSpPr>
          <p:cNvPr id="7" name="Notes Placeholder 6"/>
          <p:cNvSpPr>
            <a:spLocks noGrp="1"/>
          </p:cNvSpPr>
          <p:nvPr>
            <p:ph type="body" idx="1"/>
          </p:nvPr>
        </p:nvSpPr>
        <p:spPr/>
        <p:txBody>
          <a:bodyPr/>
          <a:lstStyle/>
          <a:p>
            <a:pPr marL="179504" indent="-179504">
              <a:buFont typeface="Arial" panose="020B0604020202020204" pitchFamily="34" charset="0"/>
              <a:buChar char="•"/>
            </a:pPr>
            <a:r>
              <a:rPr lang="en-US" dirty="0">
                <a:solidFill>
                  <a:prstClr val="black"/>
                </a:solidFill>
              </a:rPr>
              <a:t>Acute reactions, such as acute dystonia and akathisia, generally occur within hours to days of initiating treatment with an antipsychotic.</a:t>
            </a:r>
            <a:r>
              <a:rPr lang="en-US" baseline="30000" dirty="0">
                <a:solidFill>
                  <a:prstClr val="black"/>
                </a:solidFill>
              </a:rPr>
              <a:t>1</a:t>
            </a:r>
          </a:p>
          <a:p>
            <a:pPr marL="179504" indent="-179504">
              <a:buFont typeface="Arial" panose="020B0604020202020204" pitchFamily="34" charset="0"/>
              <a:buChar char="•"/>
            </a:pPr>
            <a:r>
              <a:rPr lang="en-US" dirty="0"/>
              <a:t>Drug-induced parkinsonism usually appears days to months after starting an antipsychotic, but in rare cases the delay may be several months or longer.</a:t>
            </a:r>
            <a:r>
              <a:rPr lang="en-US" baseline="30000" dirty="0"/>
              <a:t>2-4</a:t>
            </a:r>
          </a:p>
          <a:p>
            <a:pPr marL="171450" indent="-171450">
              <a:buFont typeface="Arial" panose="020B0604020202020204" pitchFamily="34" charset="0"/>
              <a:buChar char="•"/>
            </a:pPr>
            <a:r>
              <a:rPr lang="en-US" dirty="0"/>
              <a:t>TD is unique and distinguished by its slow onset that occurs over several months.</a:t>
            </a:r>
            <a:r>
              <a:rPr lang="en-US" baseline="30000" dirty="0"/>
              <a:t>5</a:t>
            </a:r>
          </a:p>
          <a:p>
            <a:endParaRPr lang="en-US" dirty="0"/>
          </a:p>
          <a:p>
            <a:pPr marL="0" indent="0">
              <a:buNone/>
            </a:pPr>
            <a:r>
              <a:rPr lang="en-US" b="1" dirty="0"/>
              <a:t>References</a:t>
            </a:r>
          </a:p>
          <a:p>
            <a:pPr marL="228600" indent="-228600">
              <a:buFontTx/>
              <a:buAutoNum type="arabicPeriod"/>
            </a:pPr>
            <a:r>
              <a:rPr lang="en-US" dirty="0"/>
              <a:t>Fahn S, Jankovic J, Hallet M. The tardive syndromes: phenomenology, concepts on pathophysiology and treatment, and other neuroleptic-induced syndromes. In: Fahn S, Jankovic J, Hallet M, eds. </a:t>
            </a:r>
            <a:r>
              <a:rPr lang="en-US" i="1" dirty="0"/>
              <a:t>Principles and Practice of Movement Disorders</a:t>
            </a:r>
            <a:r>
              <a:rPr lang="en-US" dirty="0"/>
              <a:t>. 2nd ed. Saunders; 2011:415-446.</a:t>
            </a:r>
          </a:p>
          <a:p>
            <a:pPr marL="228600" indent="-228600">
              <a:buFontTx/>
              <a:buAutoNum type="arabicPeriod"/>
            </a:pPr>
            <a:r>
              <a:rPr lang="en-US" dirty="0"/>
              <a:t>Tarsy D. Neuroleptic-induced extrapyramidal reactions: classification, description, and diagnosis. </a:t>
            </a:r>
            <a:r>
              <a:rPr lang="en-US" i="1" dirty="0"/>
              <a:t>Clin Neuropharmacol</a:t>
            </a:r>
            <a:r>
              <a:rPr lang="en-US" dirty="0"/>
              <a:t>. 1983;6(suppl 1):S9-S26.</a:t>
            </a:r>
          </a:p>
          <a:p>
            <a:pPr marL="228600" indent="-228600">
              <a:buFontTx/>
              <a:buAutoNum type="arabicPeriod"/>
            </a:pPr>
            <a:r>
              <a:rPr lang="en-US" dirty="0"/>
              <a:t>Ward KM, Citrome L. Antipsychotic-related movement disorders: drug-induced parkinsonism vs. tardive dyskinesia—key differences in pathophysiology and clinical management. </a:t>
            </a:r>
            <a:r>
              <a:rPr lang="en-US" i="1" dirty="0"/>
              <a:t>Neurol Ther. </a:t>
            </a:r>
            <a:r>
              <a:rPr lang="en-US" dirty="0"/>
              <a:t>2018;7(2):233-248.</a:t>
            </a:r>
          </a:p>
          <a:p>
            <a:pPr marL="228600" indent="-228600">
              <a:buFontTx/>
              <a:buAutoNum type="arabicPeriod"/>
            </a:pPr>
            <a:r>
              <a:rPr lang="en-US" dirty="0"/>
              <a:t>Shin H-W, Chung SJ. Drug-induced parkinsonism. </a:t>
            </a:r>
            <a:r>
              <a:rPr lang="en-US" i="1" dirty="0"/>
              <a:t>J Clin Neurol. </a:t>
            </a:r>
            <a:r>
              <a:rPr lang="en-US" dirty="0"/>
              <a:t>2012;8(1):15-21.</a:t>
            </a:r>
          </a:p>
          <a:p>
            <a:pPr marL="228600" indent="-228600">
              <a:buAutoNum type="arabicPeriod"/>
            </a:pPr>
            <a:r>
              <a:rPr lang="en-US" dirty="0"/>
              <a:t>Caroff SN, Hurford I, Lybrand J, Campbell EC. Movement disorders induced by antipsychotic drugs: implications of the CATIE schizophrenia trial. </a:t>
            </a:r>
            <a:r>
              <a:rPr lang="en-US" i="1" dirty="0"/>
              <a:t>Neurol Clin</a:t>
            </a:r>
            <a:r>
              <a:rPr lang="en-US" dirty="0"/>
              <a:t>. 2011;29(1):127-148, viii.</a:t>
            </a:r>
          </a:p>
        </p:txBody>
      </p:sp>
      <p:sp>
        <p:nvSpPr>
          <p:cNvPr id="2" name="Slide Number Placeholder 1"/>
          <p:cNvSpPr>
            <a:spLocks noGrp="1"/>
          </p:cNvSpPr>
          <p:nvPr>
            <p:ph type="sldNum" sz="quarter" idx="10"/>
          </p:nvPr>
        </p:nvSpPr>
        <p:spPr/>
        <p:txBody>
          <a:bodyPr/>
          <a:lstStyle/>
          <a:p>
            <a:fld id="{47F14577-2157-4AEE-9440-5653A020BE03}" type="slidenum">
              <a:rPr lang="en-US" smtClean="0"/>
              <a:t>17</a:t>
            </a:fld>
            <a:endParaRPr lang="en-US" dirty="0"/>
          </a:p>
        </p:txBody>
      </p:sp>
    </p:spTree>
    <p:extLst>
      <p:ext uri="{BB962C8B-B14F-4D97-AF65-F5344CB8AC3E}">
        <p14:creationId xmlns:p14="http://schemas.microsoft.com/office/powerpoint/2010/main" val="97279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TD can present as</a:t>
            </a:r>
            <a:r>
              <a:rPr lang="en-US" baseline="0" dirty="0"/>
              <a:t> combinations of several distinct</a:t>
            </a:r>
            <a:r>
              <a:rPr lang="en-US" dirty="0"/>
              <a:t> </a:t>
            </a:r>
            <a:r>
              <a:rPr lang="en-US" baseline="0" dirty="0"/>
              <a:t>phenomenologies</a:t>
            </a:r>
            <a:r>
              <a:rPr lang="en-US" dirty="0"/>
              <a:t>. Movements</a:t>
            </a:r>
            <a:r>
              <a:rPr lang="en-US" baseline="0" dirty="0"/>
              <a:t> can be</a:t>
            </a:r>
            <a:r>
              <a:rPr lang="en-US" baseline="30000" dirty="0"/>
              <a:t>1,2</a:t>
            </a:r>
            <a:r>
              <a:rPr lang="en-US" baseline="0" dirty="0"/>
              <a:t>:</a:t>
            </a:r>
          </a:p>
          <a:p>
            <a:pPr marL="400050" lvl="1" indent="-169863">
              <a:buFont typeface="Arial" panose="020B0604020202020204" pitchFamily="34" charset="0"/>
              <a:buChar char="–"/>
            </a:pPr>
            <a:r>
              <a:rPr lang="en-US" dirty="0"/>
              <a:t>Stereotypic, meaning repetitive and purposeless</a:t>
            </a:r>
          </a:p>
          <a:p>
            <a:pPr marL="400050" lvl="1" indent="-169863">
              <a:buFont typeface="Arial" panose="020B0604020202020204" pitchFamily="34" charset="0"/>
              <a:buChar char="–"/>
            </a:pPr>
            <a:r>
              <a:rPr lang="en-US" dirty="0"/>
              <a:t>Choreoathetotic, meaning irregular and dance-like</a:t>
            </a:r>
          </a:p>
          <a:p>
            <a:pPr marL="400050" lvl="1" indent="-169863">
              <a:buFont typeface="Arial" panose="020B0604020202020204" pitchFamily="34" charset="0"/>
              <a:buChar char="–"/>
            </a:pPr>
            <a:r>
              <a:rPr lang="en-US" dirty="0"/>
              <a:t>Athetotic, meaning slow and writhing</a:t>
            </a:r>
          </a:p>
          <a:p>
            <a:endParaRPr lang="en-US" dirty="0"/>
          </a:p>
          <a:p>
            <a:pPr marL="0" indent="0">
              <a:buNone/>
            </a:pPr>
            <a:r>
              <a:rPr lang="en-US" b="1" dirty="0"/>
              <a:t>References</a:t>
            </a:r>
          </a:p>
          <a:p>
            <a:pPr marL="228600" indent="-228600">
              <a:buAutoNum type="arabicPeriod"/>
            </a:pPr>
            <a:r>
              <a:rPr lang="en-US" dirty="0"/>
              <a:t>Fahn S, Jankovic J, Hallet M. The tardive syndromes: phenomenology, concepts on pathophysiology and treatment, and other neuroleptic-induced syndromes. In: Fahn S, Jankovic J, Hallet M, eds. </a:t>
            </a:r>
            <a:r>
              <a:rPr lang="en-US" i="1" dirty="0"/>
              <a:t>Principles and Practice of Movement Disorders</a:t>
            </a:r>
            <a:r>
              <a:rPr lang="en-US" dirty="0"/>
              <a:t>. 2nd ed. Saunders; 2011:415-446.</a:t>
            </a:r>
          </a:p>
          <a:p>
            <a:pPr marL="228600" indent="-228600">
              <a:buAutoNum type="arabicPeriod"/>
            </a:pPr>
            <a:r>
              <a:rPr lang="en-US" dirty="0"/>
              <a:t>Hauser RA, Meyer JM, Factor SA, et al. Differentiating tardive dyskinesia: a video-based review of antipsychotic-induced movement disorders in clinical practice. </a:t>
            </a:r>
            <a:r>
              <a:rPr lang="en-US" i="1" dirty="0"/>
              <a:t>CNS Spectr</a:t>
            </a:r>
            <a:r>
              <a:rPr lang="en-US" dirty="0"/>
              <a:t>. Published online November 20, 2020. doi:10.1017/S109285292000200X</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BEEFF3FF-4529-495B-88E9-E9CE60D616D5}" type="slidenum">
              <a:rPr lang="en-US" smtClean="0"/>
              <a:t>18</a:t>
            </a:fld>
            <a:endParaRPr lang="en-US" dirty="0"/>
          </a:p>
        </p:txBody>
      </p:sp>
    </p:spTree>
    <p:extLst>
      <p:ext uri="{BB962C8B-B14F-4D97-AF65-F5344CB8AC3E}">
        <p14:creationId xmlns:p14="http://schemas.microsoft.com/office/powerpoint/2010/main" val="1155728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68275" indent="-168275"/>
            <a:r>
              <a:rPr lang="en-US" dirty="0"/>
              <a:t>What do the other tardive syndromes look like?</a:t>
            </a:r>
          </a:p>
          <a:p>
            <a:pPr marL="171450" indent="-171450">
              <a:buFont typeface="Arial" panose="020B0604020202020204" pitchFamily="34" charset="0"/>
              <a:buChar char="•"/>
            </a:pPr>
            <a:r>
              <a:rPr lang="en-US" dirty="0"/>
              <a:t>Tardive dystonia is characterized by pulling, twisting, sustained, and repetitive movements or postures that are usually focal.</a:t>
            </a:r>
            <a:endParaRPr lang="en-US" baseline="30000" dirty="0"/>
          </a:p>
          <a:p>
            <a:pPr marL="400050" lvl="1" indent="-187325">
              <a:buFont typeface="Arial" panose="020B0604020202020204" pitchFamily="34" charset="0"/>
              <a:buChar char="–"/>
            </a:pPr>
            <a:r>
              <a:rPr lang="en-US" dirty="0"/>
              <a:t>These movements may involve the head, neck, eyes, mouth, jaw, tongue, or face.</a:t>
            </a:r>
            <a:endParaRPr lang="en-US" baseline="30000" dirty="0"/>
          </a:p>
          <a:p>
            <a:pPr marL="171450" indent="-171450">
              <a:buFont typeface="Arial" panose="020B0604020202020204" pitchFamily="34" charset="0"/>
              <a:buChar char="•"/>
            </a:pPr>
            <a:r>
              <a:rPr lang="en-US" dirty="0"/>
              <a:t>Tardive akathisia refers to an inner feeling of restlessness with the urge to move and inability</a:t>
            </a:r>
            <a:r>
              <a:rPr lang="en-US" baseline="0" dirty="0"/>
              <a:t> to maintain seated.</a:t>
            </a:r>
            <a:endParaRPr lang="en-US" baseline="30000" dirty="0"/>
          </a:p>
          <a:p>
            <a:pPr marL="400050" lvl="1" indent="-169863">
              <a:buFont typeface="Arial" panose="020B0604020202020204" pitchFamily="34" charset="0"/>
              <a:buChar char="–"/>
            </a:pPr>
            <a:r>
              <a:rPr lang="en-US" dirty="0"/>
              <a:t>It may be associated with stereotypies such as foot tapping, shuffling, shifting weight, or rocking.</a:t>
            </a:r>
            <a:endParaRPr lang="en-US" baseline="30000" dirty="0"/>
          </a:p>
          <a:p>
            <a:pPr marL="400050" lvl="1" indent="-169863">
              <a:buFont typeface="Arial" panose="020B0604020202020204" pitchFamily="34" charset="0"/>
              <a:buChar char="–"/>
            </a:pPr>
            <a:r>
              <a:rPr lang="en-US" dirty="0"/>
              <a:t>It differs from acute akathisia in that it appears with a delayed onset.</a:t>
            </a:r>
            <a:endParaRPr lang="en-US" baseline="30000" dirty="0"/>
          </a:p>
          <a:p>
            <a:endParaRPr lang="en-US" dirty="0"/>
          </a:p>
          <a:p>
            <a:pPr marL="0" indent="0">
              <a:buNone/>
            </a:pPr>
            <a:r>
              <a:rPr lang="en-US" b="1" dirty="0"/>
              <a:t>Reference</a:t>
            </a:r>
          </a:p>
          <a:p>
            <a:pPr marL="0" indent="0">
              <a:buNone/>
              <a:defRPr/>
            </a:pPr>
            <a:r>
              <a:rPr lang="en-US" dirty="0"/>
              <a:t>Hauser RA, Meyer JM, Factor SA, et al. Differentiating tardive dyskinesia: a video-based review of antipsychotic-induced movement disorders in clinical practice. </a:t>
            </a:r>
            <a:r>
              <a:rPr lang="en-US" i="1" dirty="0"/>
              <a:t>CNS Spectr</a:t>
            </a:r>
            <a:r>
              <a:rPr lang="en-US" dirty="0"/>
              <a:t>. Published online November 20, 2020. doi:10.1017/S109285292000200X</a:t>
            </a:r>
            <a:endParaRPr lang="en-US" dirty="0">
              <a:solidFill>
                <a:srgbClr val="FF0000"/>
              </a:solidFill>
            </a:endParaRPr>
          </a:p>
        </p:txBody>
      </p:sp>
      <p:sp>
        <p:nvSpPr>
          <p:cNvPr id="4" name="Slide Number Placeholder 3"/>
          <p:cNvSpPr>
            <a:spLocks noGrp="1"/>
          </p:cNvSpPr>
          <p:nvPr>
            <p:ph type="sldNum" sz="quarter" idx="5"/>
          </p:nvPr>
        </p:nvSpPr>
        <p:spPr/>
        <p:txBody>
          <a:bodyPr/>
          <a:lstStyle/>
          <a:p>
            <a:fld id="{BEEFF3FF-4529-495B-88E9-E9CE60D616D5}" type="slidenum">
              <a:rPr lang="en-US" smtClean="0"/>
              <a:t>19</a:t>
            </a:fld>
            <a:endParaRPr lang="en-US" dirty="0"/>
          </a:p>
        </p:txBody>
      </p:sp>
    </p:spTree>
    <p:extLst>
      <p:ext uri="{BB962C8B-B14F-4D97-AF65-F5344CB8AC3E}">
        <p14:creationId xmlns:p14="http://schemas.microsoft.com/office/powerpoint/2010/main" val="2896259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4EBA20-04DA-4D4D-B9C8-8CF2DA630CA9}" type="slidenum">
              <a:rPr lang="en-US" smtClean="0"/>
              <a:t>2</a:t>
            </a:fld>
            <a:endParaRPr lang="en-US" dirty="0"/>
          </a:p>
        </p:txBody>
      </p:sp>
    </p:spTree>
    <p:extLst>
      <p:ext uri="{BB962C8B-B14F-4D97-AF65-F5344CB8AC3E}">
        <p14:creationId xmlns:p14="http://schemas.microsoft.com/office/powerpoint/2010/main" val="1306888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20</a:t>
            </a:fld>
            <a:endParaRPr lang="en-US" dirty="0"/>
          </a:p>
        </p:txBody>
      </p:sp>
      <p:sp>
        <p:nvSpPr>
          <p:cNvPr id="7" name="Slide Image Placeholder 6">
            <a:extLst>
              <a:ext uri="{FF2B5EF4-FFF2-40B4-BE49-F238E27FC236}">
                <a16:creationId xmlns:a16="http://schemas.microsoft.com/office/drawing/2014/main" id="{977C19A4-3380-8E2E-59AA-665571E3A617}"/>
              </a:ext>
            </a:extLst>
          </p:cNvPr>
          <p:cNvSpPr>
            <a:spLocks noGrp="1" noRot="1" noChangeAspect="1"/>
          </p:cNvSpPr>
          <p:nvPr>
            <p:ph type="sldImg"/>
          </p:nvPr>
        </p:nvSpPr>
        <p:spPr>
          <a:xfrm>
            <a:off x="382588" y="239713"/>
            <a:ext cx="6092825" cy="3429000"/>
          </a:xfrm>
        </p:spPr>
      </p:sp>
      <p:sp>
        <p:nvSpPr>
          <p:cNvPr id="5" name="Notes Placeholder 4">
            <a:extLst>
              <a:ext uri="{FF2B5EF4-FFF2-40B4-BE49-F238E27FC236}">
                <a16:creationId xmlns:a16="http://schemas.microsoft.com/office/drawing/2014/main" id="{06F6E838-A47A-F0F1-2026-3B5F36B1EEE9}"/>
              </a:ext>
            </a:extLst>
          </p:cNvPr>
          <p:cNvSpPr>
            <a:spLocks noGrp="1"/>
          </p:cNvSpPr>
          <p:nvPr>
            <p:ph type="body" idx="1"/>
          </p:nvPr>
        </p:nvSpPr>
        <p:spPr>
          <a:xfrm>
            <a:off x="400050" y="3874769"/>
            <a:ext cx="6008434" cy="4968441"/>
          </a:xfrm>
        </p:spPr>
        <p:txBody>
          <a:bodyPr/>
          <a:lstStyle/>
          <a:p>
            <a:pPr marL="0" indent="0">
              <a:buNone/>
            </a:pPr>
            <a:r>
              <a:rPr lang="en-US" dirty="0"/>
              <a:t>Although the predominant signs are focused in the </a:t>
            </a:r>
            <a:r>
              <a:rPr lang="en-US" dirty="0" err="1"/>
              <a:t>oro</a:t>
            </a:r>
            <a:r>
              <a:rPr lang="en-US" dirty="0"/>
              <a:t>-buccal-lingual area, many other body areas can be affected by TD.</a:t>
            </a:r>
          </a:p>
          <a:p>
            <a:pPr marL="171450" indent="-171450"/>
            <a:r>
              <a:rPr lang="en-US" dirty="0"/>
              <a:t>Effects in the orofacial area include abnormal tongue and lip movements, retraction of the corners of the mouth, also called bridling, cheek bulging, chewing movements, and eye twitching.</a:t>
            </a:r>
          </a:p>
          <a:p>
            <a:pPr marL="171450" indent="-171450"/>
            <a:r>
              <a:rPr lang="en-US" dirty="0"/>
              <a:t>Dyskinetic limb can include “piano playing” finger movements, foot tapping, and dystonic toe posturing.</a:t>
            </a:r>
          </a:p>
          <a:p>
            <a:pPr marL="171450" indent="-171450"/>
            <a:r>
              <a:rPr lang="en-US" dirty="0"/>
              <a:t>Involuntary limb and trunk movements, which are often more severe in young individuals, include ballistic movements, cervical and axial dystonia, shoulder shrugging, rocking and swaying, and rotatory or thrusting hip movements.</a:t>
            </a:r>
          </a:p>
          <a:p>
            <a:endParaRPr lang="en-US" dirty="0"/>
          </a:p>
          <a:p>
            <a:pPr marL="0" indent="0">
              <a:buFont typeface="Arial" panose="020B0604020202020204" pitchFamily="34" charset="0"/>
              <a:buNone/>
            </a:pPr>
            <a:r>
              <a:rPr lang="en-US" b="1" dirty="0"/>
              <a:t>Reference</a:t>
            </a:r>
          </a:p>
          <a:p>
            <a:pPr marL="0" indent="0">
              <a:buNone/>
            </a:pPr>
            <a:r>
              <a:rPr lang="en-US" dirty="0" err="1"/>
              <a:t>Tarsy</a:t>
            </a:r>
            <a:r>
              <a:rPr lang="en-US" dirty="0"/>
              <a:t> D. Tardive dyskinesia. </a:t>
            </a:r>
            <a:r>
              <a:rPr lang="en-US" i="1" dirty="0" err="1"/>
              <a:t>Curr</a:t>
            </a:r>
            <a:r>
              <a:rPr lang="en-US" i="1" dirty="0"/>
              <a:t> Treat Options Neurol.</a:t>
            </a:r>
            <a:r>
              <a:rPr lang="en-US" dirty="0"/>
              <a:t> 2000;2(3):205-214. </a:t>
            </a:r>
          </a:p>
          <a:p>
            <a:endParaRPr lang="en-US" dirty="0"/>
          </a:p>
        </p:txBody>
      </p:sp>
    </p:spTree>
    <p:extLst>
      <p:ext uri="{BB962C8B-B14F-4D97-AF65-F5344CB8AC3E}">
        <p14:creationId xmlns:p14="http://schemas.microsoft.com/office/powerpoint/2010/main" val="2615181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TD is essentially a diagnosis of exclusion as the phenomenology is similar to many other syndromes that cause abnormal movements.</a:t>
            </a:r>
            <a:r>
              <a:rPr lang="en-US" baseline="30000" dirty="0"/>
              <a:t>1</a:t>
            </a:r>
          </a:p>
          <a:p>
            <a:pPr marL="171450" indent="-171450">
              <a:buFont typeface="Arial" panose="020B0604020202020204" pitchFamily="34" charset="0"/>
              <a:buChar char="•"/>
            </a:pPr>
            <a:r>
              <a:rPr lang="en-US" dirty="0"/>
              <a:t>Conditions with similarities to TD are summarized here, and include acute movement disorders, transient withdrawal dyskinesia, spontaneous dyskinesias in schizophrenia or aging, brain injury or lesions, metabolic states, and side effects from other drugs.</a:t>
            </a:r>
            <a:r>
              <a:rPr lang="en-US" baseline="30000" dirty="0"/>
              <a:t>2</a:t>
            </a:r>
          </a:p>
          <a:p>
            <a:pPr marL="171450" indent="-171450">
              <a:buFont typeface="Arial" panose="020B0604020202020204" pitchFamily="34" charset="0"/>
              <a:buChar char="•"/>
            </a:pPr>
            <a:r>
              <a:rPr lang="en-US" dirty="0"/>
              <a:t>Some specific conditions that can mimic TD include drug-induced parkinsonism, chorea associated with Huntington’s disease or Wilson disease, autism, tic disorders, or striatal injuries such as lesions or strokes.</a:t>
            </a:r>
            <a:r>
              <a:rPr lang="en-US" baseline="30000" dirty="0"/>
              <a:t>1</a:t>
            </a:r>
          </a:p>
          <a:p>
            <a:endParaRPr lang="en-US" dirty="0"/>
          </a:p>
          <a:p>
            <a:pPr marL="0" indent="0">
              <a:buNone/>
            </a:pPr>
            <a:r>
              <a:rPr lang="en-US" b="1" dirty="0"/>
              <a:t>References</a:t>
            </a:r>
          </a:p>
          <a:p>
            <a:pPr marL="228600" indent="-228600">
              <a:buFontTx/>
              <a:buAutoNum type="arabicPeriod"/>
            </a:pPr>
            <a:r>
              <a:rPr lang="en-US" dirty="0"/>
              <a:t>Citrome L, Dufresne R, Dyrud JM. Tardive dyskinesia: minimizing risk and improving outcomes in schizophrenia and other disorder. </a:t>
            </a:r>
            <a:r>
              <a:rPr lang="en-US" i="1" dirty="0"/>
              <a:t>Am J Manag Care</a:t>
            </a:r>
            <a:r>
              <a:rPr lang="en-US" dirty="0"/>
              <a:t>. 2007;12(suppl):1-12.</a:t>
            </a:r>
          </a:p>
          <a:p>
            <a:pPr marL="228600" indent="-228600">
              <a:buAutoNum type="arabicPeriod"/>
            </a:pPr>
            <a:r>
              <a:rPr lang="en-US" dirty="0"/>
              <a:t>Caroff SN, Hurford I, Lybrand J, Campbell EC. Movement disorders induced by antipsychotic drugs: implications of the CATIE schizophrenia trial. </a:t>
            </a:r>
            <a:r>
              <a:rPr lang="en-US" i="1" dirty="0"/>
              <a:t>Neurol Clin</a:t>
            </a:r>
            <a:r>
              <a:rPr lang="en-US" dirty="0"/>
              <a:t>. 2011;29(1):127-148, viii.</a:t>
            </a:r>
          </a:p>
        </p:txBody>
      </p:sp>
      <p:sp>
        <p:nvSpPr>
          <p:cNvPr id="4" name="Slide Number Placeholder 3"/>
          <p:cNvSpPr>
            <a:spLocks noGrp="1"/>
          </p:cNvSpPr>
          <p:nvPr>
            <p:ph type="sldNum" sz="quarter" idx="10"/>
          </p:nvPr>
        </p:nvSpPr>
        <p:spPr/>
        <p:txBody>
          <a:bodyPr/>
          <a:lstStyle/>
          <a:p>
            <a:fld id="{BEEFF3FF-4529-495B-88E9-E9CE60D616D5}" type="slidenum">
              <a:rPr lang="en-US" smtClean="0"/>
              <a:t>21</a:t>
            </a:fld>
            <a:endParaRPr lang="en-US" dirty="0"/>
          </a:p>
        </p:txBody>
      </p:sp>
    </p:spTree>
    <p:extLst>
      <p:ext uri="{BB962C8B-B14F-4D97-AF65-F5344CB8AC3E}">
        <p14:creationId xmlns:p14="http://schemas.microsoft.com/office/powerpoint/2010/main" val="52520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22</a:t>
            </a:fld>
            <a:endParaRPr lang="en-US" dirty="0"/>
          </a:p>
        </p:txBody>
      </p:sp>
      <p:sp>
        <p:nvSpPr>
          <p:cNvPr id="8" name="Slide Image Placeholder 7">
            <a:extLst>
              <a:ext uri="{FF2B5EF4-FFF2-40B4-BE49-F238E27FC236}">
                <a16:creationId xmlns:a16="http://schemas.microsoft.com/office/drawing/2014/main" id="{CF49A1F0-090B-53A0-4C6D-0E26913F028A}"/>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3BF3EBB8-E8B8-BB6B-8595-6583E5037752}"/>
              </a:ext>
            </a:extLst>
          </p:cNvPr>
          <p:cNvSpPr>
            <a:spLocks noGrp="1"/>
          </p:cNvSpPr>
          <p:nvPr>
            <p:ph type="body" idx="1"/>
          </p:nvPr>
        </p:nvSpPr>
        <p:spPr/>
        <p:txBody>
          <a:bodyPr/>
          <a:lstStyle/>
          <a:p>
            <a:pPr marL="171450" indent="-171450">
              <a:lnSpc>
                <a:spcPct val="95000"/>
              </a:lnSpc>
            </a:pPr>
            <a:r>
              <a:rPr lang="en-US" sz="1100" dirty="0"/>
              <a:t>Along with TD, drug-induced parkinsonism is a common side effect of antipsychotic medications.</a:t>
            </a:r>
            <a:r>
              <a:rPr lang="en-US" sz="1100" baseline="30000" dirty="0"/>
              <a:t>1</a:t>
            </a:r>
          </a:p>
          <a:p>
            <a:pPr marL="171450" indent="-171450">
              <a:lnSpc>
                <a:spcPct val="95000"/>
              </a:lnSpc>
            </a:pPr>
            <a:r>
              <a:rPr lang="en-US" sz="1100" dirty="0"/>
              <a:t>Distinguishing TD from drug-induced parkinsonism is critical, because each requires its own management strategy.</a:t>
            </a:r>
            <a:r>
              <a:rPr lang="en-US" sz="1100" baseline="30000" dirty="0"/>
              <a:t>2</a:t>
            </a:r>
          </a:p>
          <a:p>
            <a:pPr marL="171450" indent="-171450">
              <a:lnSpc>
                <a:spcPct val="95000"/>
              </a:lnSpc>
            </a:pPr>
            <a:r>
              <a:rPr lang="en-US" sz="1100" dirty="0"/>
              <a:t>TD is defined by persistent, hyperkinetic, involuntary movements of the mouth, jaw, tongue, face, trunk, or extremities, often in combination.</a:t>
            </a:r>
            <a:r>
              <a:rPr lang="en-US" sz="1100" baseline="30000" dirty="0"/>
              <a:t>3</a:t>
            </a:r>
          </a:p>
          <a:p>
            <a:pPr marL="400050" lvl="1" indent="-169863">
              <a:lnSpc>
                <a:spcPct val="95000"/>
              </a:lnSpc>
              <a:buFont typeface="Arial" panose="020B0604020202020204" pitchFamily="34" charset="0"/>
              <a:buChar char="–"/>
            </a:pPr>
            <a:r>
              <a:rPr lang="en-US" sz="1100" dirty="0"/>
              <a:t>The movements associated with TD may be stereotypic (repetitive, purposeless), </a:t>
            </a:r>
            <a:r>
              <a:rPr lang="en-US" sz="1100" dirty="0" err="1"/>
              <a:t>choreoathetotic</a:t>
            </a:r>
            <a:r>
              <a:rPr lang="en-US" sz="1100" dirty="0"/>
              <a:t> (irregular, dance-like), or athetotic (slow, writhing).</a:t>
            </a:r>
            <a:r>
              <a:rPr lang="en-US" sz="1100" baseline="30000" dirty="0"/>
              <a:t>3</a:t>
            </a:r>
          </a:p>
          <a:p>
            <a:pPr marL="400050" lvl="1" indent="-169863">
              <a:lnSpc>
                <a:spcPct val="95000"/>
              </a:lnSpc>
              <a:buFont typeface="Arial" panose="020B0604020202020204" pitchFamily="34" charset="0"/>
              <a:buChar char="–"/>
            </a:pPr>
            <a:r>
              <a:rPr lang="en-US" sz="1100" dirty="0"/>
              <a:t>In contrast, drug-induced parkinsonism usually presents as tremor and/or bradykinesia, and may also include rigidity of the neck, trunk, or extremities, decreased facial expression, reduced blink rate, reduced arm swing, flexed posture, and shuffling or freezing gait.</a:t>
            </a:r>
            <a:r>
              <a:rPr lang="en-US" sz="1100" baseline="30000" dirty="0"/>
              <a:t>3</a:t>
            </a:r>
          </a:p>
          <a:p>
            <a:pPr marL="171450" indent="-171450">
              <a:lnSpc>
                <a:spcPct val="95000"/>
              </a:lnSpc>
            </a:pPr>
            <a:r>
              <a:rPr lang="en-US" sz="1100" dirty="0"/>
              <a:t>As shown on a previous slide, these conditions tend to differ in the timing of onset, as drug-induced parkinsonism usually begins within days to months after starting an antipsychotic drug, whereas TD may begin months to years later in most cases.</a:t>
            </a:r>
            <a:r>
              <a:rPr lang="en-US" sz="1100" baseline="30000" dirty="0"/>
              <a:t>1,3-5</a:t>
            </a:r>
            <a:endParaRPr lang="en-US" sz="1100" dirty="0"/>
          </a:p>
          <a:p>
            <a:pPr>
              <a:lnSpc>
                <a:spcPct val="95000"/>
              </a:lnSpc>
            </a:pPr>
            <a:endParaRPr lang="en-US" sz="1100" dirty="0"/>
          </a:p>
          <a:p>
            <a:pPr marL="0" indent="0">
              <a:lnSpc>
                <a:spcPct val="95000"/>
              </a:lnSpc>
              <a:buNone/>
            </a:pPr>
            <a:r>
              <a:rPr lang="en-US" sz="1100" b="1" dirty="0"/>
              <a:t>References</a:t>
            </a:r>
          </a:p>
          <a:p>
            <a:pPr marL="228600" indent="-228600">
              <a:lnSpc>
                <a:spcPct val="95000"/>
              </a:lnSpc>
              <a:buFont typeface="Arial" panose="020B0604020202020204" pitchFamily="34" charset="0"/>
              <a:buAutoNum type="arabicPeriod"/>
            </a:pPr>
            <a:r>
              <a:rPr lang="en-US" sz="1100" dirty="0"/>
              <a:t>Ward MW, </a:t>
            </a:r>
            <a:r>
              <a:rPr lang="en-US" sz="1100" dirty="0" err="1"/>
              <a:t>Citrome</a:t>
            </a:r>
            <a:r>
              <a:rPr lang="en-US" sz="1100" dirty="0"/>
              <a:t> L. Antipsychotic-related movement disorders: drug-induced parkinsonism vs. tardive dyskinesia—key differences in pathophysiology and clinical management. </a:t>
            </a:r>
            <a:r>
              <a:rPr lang="en-US" sz="1100" i="1" dirty="0"/>
              <a:t>Neurol </a:t>
            </a:r>
            <a:r>
              <a:rPr lang="en-US" sz="1100" i="1" dirty="0" err="1"/>
              <a:t>Ther</a:t>
            </a:r>
            <a:r>
              <a:rPr lang="en-US" sz="1100" dirty="0"/>
              <a:t>. 2018;7(2):233-248.</a:t>
            </a:r>
          </a:p>
          <a:p>
            <a:pPr marL="228600" indent="-228600">
              <a:lnSpc>
                <a:spcPct val="95000"/>
              </a:lnSpc>
              <a:buFont typeface="Arial" panose="020B0604020202020204" pitchFamily="34" charset="0"/>
              <a:buAutoNum type="arabicPeriod"/>
              <a:defRPr/>
            </a:pPr>
            <a:r>
              <a:rPr lang="en-US" sz="1100" dirty="0">
                <a:solidFill>
                  <a:prstClr val="black"/>
                </a:solidFill>
              </a:rPr>
              <a:t>Benztropine mesylate [package insert]. Lake Forest, IL: </a:t>
            </a:r>
            <a:r>
              <a:rPr lang="en-US" sz="1100" dirty="0" err="1">
                <a:solidFill>
                  <a:prstClr val="black"/>
                </a:solidFill>
              </a:rPr>
              <a:t>Akorn</a:t>
            </a:r>
            <a:r>
              <a:rPr lang="en-US" sz="1100" dirty="0">
                <a:solidFill>
                  <a:prstClr val="black"/>
                </a:solidFill>
              </a:rPr>
              <a:t>; 2017. </a:t>
            </a:r>
          </a:p>
          <a:p>
            <a:pPr marL="228600" indent="-228600">
              <a:lnSpc>
                <a:spcPct val="95000"/>
              </a:lnSpc>
              <a:buFont typeface="Arial" panose="020B0604020202020204" pitchFamily="34" charset="0"/>
              <a:buAutoNum type="arabicPeriod"/>
              <a:defRPr/>
            </a:pPr>
            <a:r>
              <a:rPr lang="en-US" sz="1100" dirty="0"/>
              <a:t>Hauser RA, Meyer JM, Factor SA, et al. Differentiating tardive dyskinesia: a video-based review of antipsychotic-induced movement disorders in clinical practice. </a:t>
            </a:r>
            <a:r>
              <a:rPr lang="en-US" sz="1100" i="1" dirty="0"/>
              <a:t>CNS </a:t>
            </a:r>
            <a:r>
              <a:rPr lang="en-US" sz="1100" i="1" dirty="0" err="1"/>
              <a:t>Spectr</a:t>
            </a:r>
            <a:r>
              <a:rPr lang="en-US" sz="1100" dirty="0"/>
              <a:t>. Published online November 20, 2020. doi:10.1017/S109285292000200X</a:t>
            </a:r>
            <a:endParaRPr lang="en-US" sz="1100" dirty="0">
              <a:solidFill>
                <a:srgbClr val="FF0000"/>
              </a:solidFill>
            </a:endParaRPr>
          </a:p>
          <a:p>
            <a:pPr marL="228600" indent="-228600">
              <a:lnSpc>
                <a:spcPct val="95000"/>
              </a:lnSpc>
              <a:buFont typeface="+mj-lt"/>
              <a:buAutoNum type="arabicPeriod"/>
            </a:pPr>
            <a:r>
              <a:rPr lang="en-US" sz="1100" dirty="0" err="1"/>
              <a:t>Caroff</a:t>
            </a:r>
            <a:r>
              <a:rPr lang="en-US" sz="1100" dirty="0"/>
              <a:t> SN, </a:t>
            </a:r>
            <a:r>
              <a:rPr lang="en-US" sz="1100" dirty="0" err="1"/>
              <a:t>Hurford</a:t>
            </a:r>
            <a:r>
              <a:rPr lang="en-US" sz="1100" dirty="0"/>
              <a:t> I, Lybrand J, Campbell EC. Movement disorders induced by antipsychotic drugs: implications of the CATIE schizophrenia trial. </a:t>
            </a:r>
            <a:r>
              <a:rPr lang="en-US" sz="1100" i="1" dirty="0"/>
              <a:t>Neurol Clin</a:t>
            </a:r>
            <a:r>
              <a:rPr lang="en-US" sz="1100" dirty="0"/>
              <a:t>. 2011;29(1):127-148, viii.</a:t>
            </a:r>
          </a:p>
          <a:p>
            <a:pPr marL="228600" indent="-228600">
              <a:lnSpc>
                <a:spcPct val="95000"/>
              </a:lnSpc>
              <a:buFont typeface="Arial" panose="020B0604020202020204" pitchFamily="34" charset="0"/>
              <a:buAutoNum type="arabicPeriod"/>
            </a:pPr>
            <a:r>
              <a:rPr lang="en-US" sz="1100" dirty="0" err="1"/>
              <a:t>Tarsy</a:t>
            </a:r>
            <a:r>
              <a:rPr lang="en-US" sz="1100" dirty="0"/>
              <a:t> D. Neuroleptic-induced extrapyramidal reactions: classification, description, and diagnosis. </a:t>
            </a:r>
            <a:r>
              <a:rPr lang="en-US" sz="1100" i="1" dirty="0"/>
              <a:t>Clin </a:t>
            </a:r>
            <a:r>
              <a:rPr lang="en-US" sz="1100" i="1" dirty="0" err="1"/>
              <a:t>Neuropharmacol</a:t>
            </a:r>
            <a:r>
              <a:rPr lang="en-US" sz="1100" dirty="0"/>
              <a:t>. 1983;6(suppl 1):S9-S26.</a:t>
            </a:r>
          </a:p>
          <a:p>
            <a:endParaRPr lang="en-US" dirty="0"/>
          </a:p>
        </p:txBody>
      </p:sp>
    </p:spTree>
    <p:extLst>
      <p:ext uri="{BB962C8B-B14F-4D97-AF65-F5344CB8AC3E}">
        <p14:creationId xmlns:p14="http://schemas.microsoft.com/office/powerpoint/2010/main" val="3843134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2588" y="239713"/>
            <a:ext cx="6092825" cy="3429000"/>
          </a:xfrm>
        </p:spPr>
      </p:sp>
      <p:sp>
        <p:nvSpPr>
          <p:cNvPr id="7" name="Notes Placeholder 6"/>
          <p:cNvSpPr>
            <a:spLocks noGrp="1"/>
          </p:cNvSpPr>
          <p:nvPr>
            <p:ph type="body" idx="1"/>
          </p:nvPr>
        </p:nvSpPr>
        <p:spPr>
          <a:xfrm>
            <a:off x="400050" y="3874769"/>
            <a:ext cx="5793281" cy="4968441"/>
          </a:xfrm>
        </p:spPr>
        <p:txBody>
          <a:bodyPr/>
          <a:lstStyle/>
          <a:p>
            <a:r>
              <a:rPr lang="en-US" dirty="0"/>
              <a:t>When assessing patients for a differential diagnosis for TD, consider these key questions</a:t>
            </a:r>
            <a:r>
              <a:rPr lang="en-US" baseline="30000" dirty="0"/>
              <a:t>1-3</a:t>
            </a:r>
            <a:r>
              <a:rPr lang="en-US" dirty="0"/>
              <a:t>:</a:t>
            </a:r>
          </a:p>
          <a:p>
            <a:pPr marL="171450" lvl="1" indent="-171450">
              <a:spcBef>
                <a:spcPct val="0"/>
              </a:spcBef>
              <a:buFont typeface="Arial" panose="020B0604020202020204" pitchFamily="34" charset="0"/>
              <a:buChar char="•"/>
            </a:pPr>
            <a:r>
              <a:rPr lang="en-US" dirty="0"/>
              <a:t>When did onset occur?</a:t>
            </a:r>
          </a:p>
          <a:p>
            <a:pPr marL="400050" lvl="1" indent="-169863">
              <a:spcBef>
                <a:spcPct val="0"/>
              </a:spcBef>
              <a:buFont typeface="Arial" panose="020B0604020202020204" pitchFamily="34" charset="0"/>
              <a:buChar char="–"/>
            </a:pPr>
            <a:r>
              <a:rPr lang="en-US" dirty="0"/>
              <a:t>If onset is acute, consider acute movement disorder.</a:t>
            </a:r>
          </a:p>
          <a:p>
            <a:pPr marL="400050" lvl="1" indent="-169863">
              <a:spcBef>
                <a:spcPct val="0"/>
              </a:spcBef>
              <a:buFont typeface="Arial" panose="020B0604020202020204" pitchFamily="34" charset="0"/>
              <a:buChar char="–"/>
            </a:pPr>
            <a:r>
              <a:rPr lang="en-US" dirty="0"/>
              <a:t>If onset is delayed, consider TD.</a:t>
            </a:r>
          </a:p>
          <a:p>
            <a:pPr marL="171450" lvl="1" indent="-171450">
              <a:spcBef>
                <a:spcPct val="0"/>
              </a:spcBef>
              <a:buFont typeface="Arial" panose="020B0604020202020204" pitchFamily="34" charset="0"/>
              <a:buChar char="•"/>
            </a:pPr>
            <a:r>
              <a:rPr lang="en-US" dirty="0"/>
              <a:t>What does it look like?</a:t>
            </a:r>
          </a:p>
          <a:p>
            <a:pPr marL="400050" lvl="1" indent="-169863">
              <a:spcBef>
                <a:spcPct val="0"/>
              </a:spcBef>
              <a:buFont typeface="Arial" panose="020B0604020202020204" pitchFamily="34" charset="0"/>
              <a:buChar char="–"/>
            </a:pPr>
            <a:r>
              <a:rPr lang="en-US" dirty="0"/>
              <a:t>If movements include akathisia (eg, restlessness), dystonia (eg, muscle contractions), or parkinsonism (eg, tremor), consider acute movement disorder.</a:t>
            </a:r>
          </a:p>
          <a:p>
            <a:pPr marL="400050" lvl="1" indent="-169863">
              <a:spcBef>
                <a:spcPct val="0"/>
              </a:spcBef>
              <a:buFont typeface="Arial" panose="020B0604020202020204" pitchFamily="34" charset="0"/>
              <a:buChar char="–"/>
            </a:pPr>
            <a:r>
              <a:rPr lang="en-US" dirty="0"/>
              <a:t>If movements are stereotypic (eg, repetitive, purposeless), athetoid (eg, slow, writhing), or choreiform (eg, repetitive, jerky), consider TD.</a:t>
            </a:r>
          </a:p>
          <a:p>
            <a:pPr marL="171450" lvl="1" indent="-171450">
              <a:spcBef>
                <a:spcPct val="0"/>
              </a:spcBef>
              <a:buFont typeface="Arial" panose="020B0604020202020204" pitchFamily="34" charset="0"/>
              <a:buChar char="•"/>
            </a:pPr>
            <a:r>
              <a:rPr lang="en-US" dirty="0"/>
              <a:t>How might it change?</a:t>
            </a:r>
          </a:p>
          <a:p>
            <a:pPr marL="400050" lvl="1" indent="-169863">
              <a:spcBef>
                <a:spcPct val="0"/>
              </a:spcBef>
              <a:buFont typeface="Arial" panose="020B0604020202020204" pitchFamily="34" charset="0"/>
              <a:buChar char="–"/>
            </a:pPr>
            <a:r>
              <a:rPr lang="en-US" dirty="0"/>
              <a:t>If it resolves after discontinuation of antipsychotics, consider acute movement disorder.</a:t>
            </a:r>
          </a:p>
          <a:p>
            <a:pPr marL="400050" lvl="1" indent="-169863">
              <a:spcBef>
                <a:spcPct val="0"/>
              </a:spcBef>
              <a:buFont typeface="Arial" panose="020B0604020202020204" pitchFamily="34" charset="0"/>
              <a:buChar char="–"/>
            </a:pPr>
            <a:r>
              <a:rPr lang="en-US" dirty="0"/>
              <a:t>If it is associated with the discontinuation of antipsychotics or temporarily masked by a dose increase, consider TD.</a:t>
            </a:r>
          </a:p>
          <a:p>
            <a:pPr indent="-187325">
              <a:spcBef>
                <a:spcPct val="0"/>
              </a:spcBef>
            </a:pPr>
            <a:endParaRPr lang="en-US" dirty="0"/>
          </a:p>
          <a:p>
            <a:pPr marL="0" indent="0">
              <a:spcBef>
                <a:spcPct val="0"/>
              </a:spcBef>
              <a:buNone/>
            </a:pPr>
            <a:r>
              <a:rPr lang="en-US" b="1" dirty="0"/>
              <a:t>References</a:t>
            </a:r>
          </a:p>
          <a:p>
            <a:pPr marL="228600" lvl="1" indent="-228600" defTabSz="622268">
              <a:buAutoNum type="arabicPeriod"/>
              <a:defRPr/>
            </a:pPr>
            <a:r>
              <a:rPr lang="en-US" dirty="0"/>
              <a:t>Caroff SN, Hurford I, Lybrand J, Campbell EC. Movement disorders induced by antipsychotic drugs: implications of the CATIE schizophrenia trial. </a:t>
            </a:r>
            <a:r>
              <a:rPr lang="en-US" i="1" dirty="0"/>
              <a:t>Neurol Clin</a:t>
            </a:r>
            <a:r>
              <a:rPr lang="en-US" dirty="0"/>
              <a:t>. 2011;29(1):127-148, viii.</a:t>
            </a:r>
          </a:p>
          <a:p>
            <a:pPr marL="228600" lvl="1" indent="-228600" defTabSz="622268">
              <a:buAutoNum type="arabicPeriod"/>
              <a:defRPr/>
            </a:pPr>
            <a:r>
              <a:rPr lang="en-US" dirty="0"/>
              <a:t>Hauser RA, Meyer JM, Factor SA, et al. Differentiating tardive dyskinesia: a video-based review of antipsychotic-induced movement disorders in clinical practice. </a:t>
            </a:r>
            <a:r>
              <a:rPr lang="en-US" i="1" dirty="0"/>
              <a:t>CNS Spectr</a:t>
            </a:r>
            <a:r>
              <a:rPr lang="en-US" dirty="0"/>
              <a:t>. Published online November 20, 2020. doi:10.1017/S109285292000200X</a:t>
            </a:r>
            <a:endParaRPr lang="en-US" dirty="0">
              <a:solidFill>
                <a:srgbClr val="FF0000"/>
              </a:solidFill>
            </a:endParaRPr>
          </a:p>
          <a:p>
            <a:pPr marL="228600" lvl="1" indent="-228600" defTabSz="622268">
              <a:buAutoNum type="arabicPeriod"/>
              <a:defRPr/>
            </a:pPr>
            <a:r>
              <a:rPr lang="en-US" dirty="0"/>
              <a:t>American Psychiatric Association: </a:t>
            </a:r>
            <a:r>
              <a:rPr lang="en-US" i="1" dirty="0"/>
              <a:t>Diagnostic and Statistical Manual of Mental Disorders</a:t>
            </a:r>
            <a:r>
              <a:rPr lang="en-US" dirty="0"/>
              <a:t>. 5th ed. American Psychiatric Association; 2013.</a:t>
            </a:r>
          </a:p>
        </p:txBody>
      </p:sp>
      <p:sp>
        <p:nvSpPr>
          <p:cNvPr id="2" name="Slide Number Placeholder 1"/>
          <p:cNvSpPr>
            <a:spLocks noGrp="1"/>
          </p:cNvSpPr>
          <p:nvPr>
            <p:ph type="sldNum" sz="quarter" idx="10"/>
          </p:nvPr>
        </p:nvSpPr>
        <p:spPr/>
        <p:txBody>
          <a:bodyPr/>
          <a:lstStyle/>
          <a:p>
            <a:fld id="{47F14577-2157-4AEE-9440-5653A020BE03}" type="slidenum">
              <a:rPr lang="en-US" smtClean="0"/>
              <a:t>23</a:t>
            </a:fld>
            <a:endParaRPr lang="en-US" dirty="0"/>
          </a:p>
        </p:txBody>
      </p:sp>
    </p:spTree>
    <p:extLst>
      <p:ext uri="{BB962C8B-B14F-4D97-AF65-F5344CB8AC3E}">
        <p14:creationId xmlns:p14="http://schemas.microsoft.com/office/powerpoint/2010/main" val="3399550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2588" y="239713"/>
            <a:ext cx="6092825" cy="3429000"/>
          </a:xfrm>
        </p:spPr>
      </p:sp>
      <p:sp>
        <p:nvSpPr>
          <p:cNvPr id="7" name="Notes Placeholder 6"/>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2" name="Slide Number Placeholder 1"/>
          <p:cNvSpPr>
            <a:spLocks noGrp="1"/>
          </p:cNvSpPr>
          <p:nvPr>
            <p:ph type="sldNum" sz="quarter" idx="10"/>
          </p:nvPr>
        </p:nvSpPr>
        <p:spPr/>
        <p:txBody>
          <a:bodyPr/>
          <a:lstStyle/>
          <a:p>
            <a:fld id="{47F14577-2157-4AEE-9440-5653A020BE03}" type="slidenum">
              <a:rPr lang="en-US" smtClean="0"/>
              <a:t>24</a:t>
            </a:fld>
            <a:endParaRPr lang="en-US" dirty="0"/>
          </a:p>
        </p:txBody>
      </p:sp>
    </p:spTree>
    <p:extLst>
      <p:ext uri="{BB962C8B-B14F-4D97-AF65-F5344CB8AC3E}">
        <p14:creationId xmlns:p14="http://schemas.microsoft.com/office/powerpoint/2010/main" val="3843082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25</a:t>
            </a:fld>
            <a:endParaRPr lang="en-US" dirty="0"/>
          </a:p>
        </p:txBody>
      </p:sp>
    </p:spTree>
    <p:extLst>
      <p:ext uri="{BB962C8B-B14F-4D97-AF65-F5344CB8AC3E}">
        <p14:creationId xmlns:p14="http://schemas.microsoft.com/office/powerpoint/2010/main" val="1666054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EEFF3FF-4529-495B-88E9-E9CE60D616D5}" type="slidenum">
              <a:rPr lang="en-US" smtClean="0"/>
              <a:pPr/>
              <a:t>26</a:t>
            </a:fld>
            <a:endParaRPr lang="en-US" dirty="0"/>
          </a:p>
        </p:txBody>
      </p:sp>
      <p:sp>
        <p:nvSpPr>
          <p:cNvPr id="6" name="Slide Image Placeholder 5">
            <a:extLst>
              <a:ext uri="{FF2B5EF4-FFF2-40B4-BE49-F238E27FC236}">
                <a16:creationId xmlns:a16="http://schemas.microsoft.com/office/drawing/2014/main" id="{94FB8C25-2B62-800E-3D1D-8E0B869DE0E9}"/>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8EED9F3A-6A37-2642-36CF-9DF30D87FB6A}"/>
              </a:ext>
            </a:extLst>
          </p:cNvPr>
          <p:cNvSpPr>
            <a:spLocks noGrp="1"/>
          </p:cNvSpPr>
          <p:nvPr>
            <p:ph type="body" idx="1"/>
          </p:nvPr>
        </p:nvSpPr>
        <p:spPr/>
        <p:txBody>
          <a:bodyPr/>
          <a:lstStyle/>
          <a:p>
            <a:pPr marL="171450" indent="-171450"/>
            <a:r>
              <a:rPr lang="en-US" sz="1100" dirty="0"/>
              <a:t>A range of different variables are likely to affect the differential diagnosis of tardive dyskinesia (TD). These include:</a:t>
            </a:r>
          </a:p>
          <a:p>
            <a:pPr marL="400050" lvl="1" indent="-169863">
              <a:defRPr/>
            </a:pPr>
            <a:r>
              <a:rPr lang="en-US" sz="1100" dirty="0"/>
              <a:t>The complex effects and kinetics of antipsychotic medications, often requiring an extended adjustment period to achieve consistent dosing and the ability of these medications to mask TD symptoms.</a:t>
            </a:r>
            <a:r>
              <a:rPr lang="en-US" sz="1100" baseline="30000" dirty="0"/>
              <a:t>1-3</a:t>
            </a:r>
          </a:p>
          <a:p>
            <a:pPr marL="400050" lvl="1" indent="-169863">
              <a:defRPr/>
            </a:pPr>
            <a:r>
              <a:rPr lang="en-US" sz="1100" dirty="0"/>
              <a:t>Psychosocial factors, as TD symptoms can be affected by stress.</a:t>
            </a:r>
            <a:r>
              <a:rPr lang="en-US" sz="1100" baseline="30000" dirty="0"/>
              <a:t>1</a:t>
            </a:r>
            <a:endParaRPr lang="en-US" sz="1100" dirty="0"/>
          </a:p>
          <a:p>
            <a:pPr marL="400050" lvl="1" indent="-169863">
              <a:defRPr/>
            </a:pPr>
            <a:r>
              <a:rPr lang="en-US" sz="1100" dirty="0"/>
              <a:t>The possibility of comorbid neurological conditions that are also associated with motor symptoms, or other conditions known to be risk factors for TD.</a:t>
            </a:r>
            <a:r>
              <a:rPr lang="en-US" sz="1100" baseline="30000" dirty="0"/>
              <a:t>4</a:t>
            </a:r>
            <a:endParaRPr lang="en-US" sz="1100" dirty="0"/>
          </a:p>
          <a:p>
            <a:pPr marL="400050" lvl="1" indent="-169863">
              <a:defRPr/>
            </a:pPr>
            <a:r>
              <a:rPr lang="en-US" sz="1100" dirty="0"/>
              <a:t>Use of assessment tools that rely heavily on the expertise of the clinician performing the assessment to differentiate TD from other movement disorders.</a:t>
            </a:r>
            <a:r>
              <a:rPr lang="en-US" sz="1100" baseline="30000" dirty="0"/>
              <a:t>1,5</a:t>
            </a:r>
          </a:p>
          <a:p>
            <a:endParaRPr lang="en-US" sz="1100" dirty="0"/>
          </a:p>
          <a:p>
            <a:pPr marL="0" indent="0">
              <a:buNone/>
            </a:pPr>
            <a:r>
              <a:rPr lang="en-US" sz="1100" b="1" dirty="0">
                <a:ea typeface="Calibri" panose="020F0502020204030204" pitchFamily="34" charset="0"/>
                <a:cs typeface="Times New Roman" panose="02020603050405020304" pitchFamily="18" charset="0"/>
              </a:rPr>
              <a:t>References</a:t>
            </a:r>
          </a:p>
          <a:p>
            <a:pPr marL="228600" indent="-228600">
              <a:buFont typeface="Arial" panose="020B0604020202020204" pitchFamily="34" charset="0"/>
              <a:buAutoNum type="arabicPeriod"/>
            </a:pPr>
            <a:r>
              <a:rPr lang="en-US" sz="1100" dirty="0"/>
              <a:t>American Psychiatric Association. </a:t>
            </a:r>
            <a:r>
              <a:rPr lang="en-US" sz="1100" i="1" dirty="0"/>
              <a:t>The American Psychiatric Association Practice Guideline for the Treatment of Patients With Schizophrenia</a:t>
            </a:r>
            <a:r>
              <a:rPr lang="en-US" sz="1100" dirty="0"/>
              <a:t>. American Psychiatric Association; 2021.</a:t>
            </a:r>
            <a:endParaRPr lang="en-US" sz="1100" dirty="0">
              <a:ea typeface="Calibri" panose="020F0502020204030204" pitchFamily="34" charset="0"/>
              <a:cs typeface="Times New Roman" panose="02020603050405020304" pitchFamily="18" charset="0"/>
            </a:endParaRPr>
          </a:p>
          <a:p>
            <a:pPr marL="228600" indent="-228600">
              <a:buFont typeface="Arial" panose="020B0604020202020204" pitchFamily="34" charset="0"/>
              <a:buAutoNum type="arabicPeriod"/>
            </a:pPr>
            <a:r>
              <a:rPr lang="en-US" sz="1100" dirty="0" err="1">
                <a:ea typeface="Calibri" panose="020F0502020204030204" pitchFamily="34" charset="0"/>
                <a:cs typeface="Times New Roman" panose="02020603050405020304" pitchFamily="18" charset="0"/>
              </a:rPr>
              <a:t>Caroff</a:t>
            </a:r>
            <a:r>
              <a:rPr lang="en-US" sz="1100" dirty="0">
                <a:ea typeface="Calibri" panose="020F0502020204030204" pitchFamily="34" charset="0"/>
                <a:cs typeface="Times New Roman" panose="02020603050405020304" pitchFamily="18" charset="0"/>
              </a:rPr>
              <a:t> SN. Overcoming barriers to effective management of tardive dyskinesia. </a:t>
            </a:r>
            <a:r>
              <a:rPr lang="en-US" sz="1100" i="1" dirty="0" err="1">
                <a:ea typeface="Calibri" panose="020F0502020204030204" pitchFamily="34" charset="0"/>
                <a:cs typeface="Times New Roman" panose="02020603050405020304" pitchFamily="18" charset="0"/>
              </a:rPr>
              <a:t>Neuropsychiatr</a:t>
            </a:r>
            <a:r>
              <a:rPr lang="en-US" sz="1100" i="1" dirty="0">
                <a:ea typeface="Calibri" panose="020F0502020204030204" pitchFamily="34" charset="0"/>
                <a:cs typeface="Times New Roman" panose="02020603050405020304" pitchFamily="18" charset="0"/>
              </a:rPr>
              <a:t> Dis Treat</a:t>
            </a:r>
            <a:r>
              <a:rPr lang="en-US" sz="1100" dirty="0">
                <a:ea typeface="Calibri" panose="020F0502020204030204" pitchFamily="34" charset="0"/>
                <a:cs typeface="Times New Roman" panose="02020603050405020304" pitchFamily="18" charset="0"/>
              </a:rPr>
              <a:t>. 2019;15:785-794.</a:t>
            </a:r>
          </a:p>
          <a:p>
            <a:pPr marL="228600" indent="-228600">
              <a:buFont typeface="Arial" panose="020B0604020202020204" pitchFamily="34" charset="0"/>
              <a:buAutoNum type="arabicPeriod"/>
            </a:pPr>
            <a:r>
              <a:rPr lang="en-US" sz="1100" dirty="0" err="1"/>
              <a:t>Waln</a:t>
            </a:r>
            <a:r>
              <a:rPr lang="en-US" sz="1100" dirty="0"/>
              <a:t> O, Jankovic J. An update on tardive dyskinesia: from phenomenology to treatment. </a:t>
            </a:r>
            <a:r>
              <a:rPr lang="en-US" sz="1100" i="1" dirty="0"/>
              <a:t>Tremor Other </a:t>
            </a:r>
            <a:r>
              <a:rPr lang="en-US" sz="1100" i="1" dirty="0" err="1"/>
              <a:t>Hyperkinet</a:t>
            </a:r>
            <a:r>
              <a:rPr lang="en-US" sz="1100" i="1" dirty="0"/>
              <a:t> Mov (NY)</a:t>
            </a:r>
            <a:r>
              <a:rPr lang="en-US" sz="1100" dirty="0"/>
              <a:t>. 2013;3:tre-03-161-4138-1.</a:t>
            </a:r>
            <a:endParaRPr lang="en-US" sz="1100" dirty="0">
              <a:cs typeface="Times New Roman" panose="02020603050405020304" pitchFamily="18" charset="0"/>
            </a:endParaRPr>
          </a:p>
          <a:p>
            <a:pPr marL="228600" indent="-228600">
              <a:buFont typeface="Arial" panose="020B0604020202020204" pitchFamily="34" charset="0"/>
              <a:buAutoNum type="arabicPeriod"/>
            </a:pPr>
            <a:r>
              <a:rPr lang="en-US" sz="1100" dirty="0" err="1">
                <a:ea typeface="Calibri" panose="020F0502020204030204" pitchFamily="34" charset="0"/>
                <a:cs typeface="Times New Roman" panose="02020603050405020304" pitchFamily="18" charset="0"/>
              </a:rPr>
              <a:t>Citrome</a:t>
            </a:r>
            <a:r>
              <a:rPr lang="en-US" sz="1100" dirty="0">
                <a:ea typeface="Calibri" panose="020F0502020204030204" pitchFamily="34" charset="0"/>
                <a:cs typeface="Times New Roman" panose="02020603050405020304" pitchFamily="18" charset="0"/>
              </a:rPr>
              <a:t> L. Clinical management of tardive dyskinesia: five steps to success. </a:t>
            </a:r>
            <a:r>
              <a:rPr lang="en-US" sz="1100" i="1" dirty="0">
                <a:ea typeface="Calibri" panose="020F0502020204030204" pitchFamily="34" charset="0"/>
                <a:cs typeface="Times New Roman" panose="02020603050405020304" pitchFamily="18" charset="0"/>
              </a:rPr>
              <a:t>J Neurol Sci</a:t>
            </a:r>
            <a:r>
              <a:rPr lang="en-US" sz="1100" dirty="0">
                <a:ea typeface="Calibri" panose="020F0502020204030204" pitchFamily="34" charset="0"/>
                <a:cs typeface="Times New Roman" panose="02020603050405020304" pitchFamily="18" charset="0"/>
              </a:rPr>
              <a:t>. 2017;383:199-204. </a:t>
            </a:r>
            <a:endParaRPr lang="en-US" sz="1100" b="1" dirty="0">
              <a:ea typeface="Calibri" panose="020F0502020204030204" pitchFamily="34" charset="0"/>
              <a:cs typeface="Times New Roman" panose="02020603050405020304" pitchFamily="18" charset="0"/>
            </a:endParaRPr>
          </a:p>
          <a:p>
            <a:pPr marL="228600" indent="-228600">
              <a:buFont typeface="Arial" panose="020B0604020202020204" pitchFamily="34" charset="0"/>
              <a:buAutoNum type="arabicPeriod"/>
            </a:pPr>
            <a:r>
              <a:rPr lang="en-US" sz="1100" dirty="0">
                <a:ea typeface="Calibri" panose="020F0502020204030204" pitchFamily="34" charset="0"/>
                <a:cs typeface="Times New Roman" panose="02020603050405020304" pitchFamily="18" charset="0"/>
              </a:rPr>
              <a:t>Stacy M, </a:t>
            </a:r>
            <a:r>
              <a:rPr lang="en-US" sz="1100" dirty="0" err="1">
                <a:ea typeface="Calibri" panose="020F0502020204030204" pitchFamily="34" charset="0"/>
                <a:cs typeface="Times New Roman" panose="02020603050405020304" pitchFamily="18" charset="0"/>
              </a:rPr>
              <a:t>Sajatovic</a:t>
            </a:r>
            <a:r>
              <a:rPr lang="en-US" sz="1100" dirty="0">
                <a:ea typeface="Calibri" panose="020F0502020204030204" pitchFamily="34" charset="0"/>
                <a:cs typeface="Times New Roman" panose="02020603050405020304" pitchFamily="18" charset="0"/>
              </a:rPr>
              <a:t> M, Kane JM, et al. Abnormal involuntary movement scale in tardive dyskinesia: minimal clinically important difference. </a:t>
            </a:r>
            <a:r>
              <a:rPr lang="en-US" sz="1100" i="1" dirty="0">
                <a:ea typeface="Calibri" panose="020F0502020204030204" pitchFamily="34" charset="0"/>
                <a:cs typeface="Times New Roman" panose="02020603050405020304" pitchFamily="18" charset="0"/>
              </a:rPr>
              <a:t>Mov </a:t>
            </a:r>
            <a:r>
              <a:rPr lang="en-US" sz="1100" i="1" dirty="0" err="1">
                <a:ea typeface="Calibri" panose="020F0502020204030204" pitchFamily="34" charset="0"/>
                <a:cs typeface="Times New Roman" panose="02020603050405020304" pitchFamily="18" charset="0"/>
              </a:rPr>
              <a:t>Disord</a:t>
            </a:r>
            <a:r>
              <a:rPr lang="en-US" sz="1100" dirty="0">
                <a:ea typeface="Calibri" panose="020F0502020204030204" pitchFamily="34" charset="0"/>
                <a:cs typeface="Times New Roman" panose="02020603050405020304" pitchFamily="18" charset="0"/>
              </a:rPr>
              <a:t>. 2019;34(8):1203-1209. </a:t>
            </a:r>
          </a:p>
          <a:p>
            <a:endParaRPr lang="en-US" dirty="0"/>
          </a:p>
        </p:txBody>
      </p:sp>
    </p:spTree>
    <p:extLst>
      <p:ext uri="{BB962C8B-B14F-4D97-AF65-F5344CB8AC3E}">
        <p14:creationId xmlns:p14="http://schemas.microsoft.com/office/powerpoint/2010/main" val="428234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BEEFF3FF-4529-495B-88E9-E9CE60D616D5}" type="slidenum">
              <a:rPr lang="en-US" smtClean="0"/>
              <a:pPr/>
              <a:t>27</a:t>
            </a:fld>
            <a:endParaRPr lang="en-US" dirty="0"/>
          </a:p>
        </p:txBody>
      </p:sp>
      <p:sp>
        <p:nvSpPr>
          <p:cNvPr id="7" name="Slide Image Placeholder 6"/>
          <p:cNvSpPr>
            <a:spLocks noGrp="1" noRot="1" noChangeAspect="1"/>
          </p:cNvSpPr>
          <p:nvPr>
            <p:ph type="sldImg"/>
          </p:nvPr>
        </p:nvSpPr>
        <p:spPr>
          <a:xfrm>
            <a:off x="382588" y="239713"/>
            <a:ext cx="6092825" cy="3429000"/>
          </a:xfrm>
        </p:spPr>
      </p:sp>
      <p:sp>
        <p:nvSpPr>
          <p:cNvPr id="9" name="Notes Placeholder 8"/>
          <p:cNvSpPr>
            <a:spLocks noGrp="1"/>
          </p:cNvSpPr>
          <p:nvPr>
            <p:ph type="body" idx="1"/>
          </p:nvPr>
        </p:nvSpPr>
        <p:spPr>
          <a:xfrm>
            <a:off x="400050" y="3874769"/>
            <a:ext cx="5927008" cy="4968441"/>
          </a:xfrm>
        </p:spPr>
        <p:txBody>
          <a:bodyPr/>
          <a:lstStyle/>
          <a:p>
            <a:pPr marL="171450" lvl="0" indent="-171450">
              <a:buFont typeface="Arial" panose="020B0604020202020204" pitchFamily="34" charset="0"/>
              <a:buChar char="•"/>
              <a:defRPr/>
            </a:pPr>
            <a:r>
              <a:rPr lang="en-US" dirty="0"/>
              <a:t>A broad range of conditions can be considered as differential diagnoses for TD. These can include:</a:t>
            </a:r>
          </a:p>
          <a:p>
            <a:pPr marL="400050" lvl="1" indent="-171450">
              <a:buFont typeface="Calibri" panose="020F0502020204030204" pitchFamily="34" charset="0"/>
              <a:buChar char="–"/>
              <a:defRPr/>
            </a:pPr>
            <a:r>
              <a:rPr lang="en-US" dirty="0"/>
              <a:t>Primary neurological conditions like Huntington’s and Wilson diseases that can manifest with dyskinesias along with other symptoms</a:t>
            </a:r>
            <a:r>
              <a:rPr lang="en-US" baseline="30000" dirty="0"/>
              <a:t>1</a:t>
            </a:r>
            <a:r>
              <a:rPr lang="en-US" dirty="0"/>
              <a:t> </a:t>
            </a:r>
          </a:p>
          <a:p>
            <a:pPr marL="400050" lvl="1" indent="-171450">
              <a:buFont typeface="Calibri" panose="020F0502020204030204" pitchFamily="34" charset="0"/>
              <a:buChar char="–"/>
              <a:defRPr/>
            </a:pPr>
            <a:r>
              <a:rPr lang="en-US" dirty="0"/>
              <a:t>A range of other drug-induced movement disorders, which can</a:t>
            </a:r>
            <a:r>
              <a:rPr lang="en-US" baseline="0" dirty="0"/>
              <a:t> also coexist with TD</a:t>
            </a:r>
            <a:r>
              <a:rPr lang="en-US" baseline="30000" dirty="0"/>
              <a:t>2,3</a:t>
            </a:r>
            <a:endParaRPr lang="en-US" dirty="0"/>
          </a:p>
          <a:p>
            <a:pPr marL="400050" lvl="1" indent="-171450">
              <a:buFont typeface="Calibri" panose="020F0502020204030204" pitchFamily="34" charset="0"/>
              <a:buChar char="–"/>
              <a:defRPr/>
            </a:pPr>
            <a:r>
              <a:rPr lang="en-US" dirty="0"/>
              <a:t>Several types of tremor</a:t>
            </a:r>
            <a:r>
              <a:rPr lang="en-US" baseline="30000" dirty="0"/>
              <a:t>1</a:t>
            </a:r>
            <a:endParaRPr lang="en-US" dirty="0"/>
          </a:p>
          <a:p>
            <a:pPr marL="400050" lvl="1" indent="-171450">
              <a:buFont typeface="Calibri" panose="020F0502020204030204" pitchFamily="34" charset="0"/>
              <a:buChar char="–"/>
              <a:defRPr/>
            </a:pPr>
            <a:r>
              <a:rPr lang="en-US" dirty="0"/>
              <a:t>Rabbit syndrome, which is another orofacial motor manifestation</a:t>
            </a:r>
            <a:r>
              <a:rPr lang="en-US" baseline="30000" dirty="0"/>
              <a:t>2</a:t>
            </a:r>
            <a:endParaRPr lang="en-US" dirty="0"/>
          </a:p>
          <a:p>
            <a:pPr marL="400050" lvl="1" indent="-171450">
              <a:buFont typeface="Calibri" panose="020F0502020204030204" pitchFamily="34" charset="0"/>
              <a:buChar char="–"/>
              <a:defRPr/>
            </a:pPr>
            <a:r>
              <a:rPr lang="en-US" dirty="0"/>
              <a:t>Tourette syndrome</a:t>
            </a:r>
            <a:r>
              <a:rPr lang="en-US" baseline="30000" dirty="0"/>
              <a:t>4,5</a:t>
            </a:r>
            <a:endParaRPr lang="en-US" dirty="0"/>
          </a:p>
          <a:p>
            <a:pPr marL="400050" lvl="1" indent="-171450">
              <a:buFont typeface="Calibri" panose="020F0502020204030204" pitchFamily="34" charset="0"/>
              <a:buChar char="–"/>
              <a:defRPr/>
            </a:pPr>
            <a:r>
              <a:rPr lang="en-US" dirty="0"/>
              <a:t>Akathisia</a:t>
            </a:r>
            <a:r>
              <a:rPr lang="en-US" baseline="30000" dirty="0"/>
              <a:t>2</a:t>
            </a:r>
            <a:endParaRPr lang="en-US" dirty="0"/>
          </a:p>
          <a:p>
            <a:pPr marL="400050" lvl="1" indent="-171450">
              <a:buFont typeface="Calibri" panose="020F0502020204030204" pitchFamily="34" charset="0"/>
              <a:buChar char="–"/>
              <a:defRPr/>
            </a:pPr>
            <a:r>
              <a:rPr lang="en-US" dirty="0"/>
              <a:t>Orofacial conditions such as a dystonia known as Meige syndrome, and spontaneous orofacial dyskinesia</a:t>
            </a:r>
            <a:r>
              <a:rPr lang="en-US" baseline="30000" dirty="0"/>
              <a:t>6</a:t>
            </a:r>
          </a:p>
          <a:p>
            <a:pPr lvl="0">
              <a:defRPr/>
            </a:pPr>
            <a:endParaRPr lang="en-US" dirty="0"/>
          </a:p>
          <a:p>
            <a:pPr marL="0" lvl="0" indent="0">
              <a:lnSpc>
                <a:spcPct val="90000"/>
              </a:lnSpc>
              <a:buNone/>
              <a:defRPr/>
            </a:pPr>
            <a:r>
              <a:rPr lang="en-US" b="1" dirty="0"/>
              <a:t>References</a:t>
            </a:r>
          </a:p>
          <a:p>
            <a:pPr marL="228600" indent="-228600">
              <a:lnSpc>
                <a:spcPct val="90000"/>
              </a:lnSpc>
              <a:buAutoNum type="arabicPeriod"/>
            </a:pPr>
            <a:r>
              <a:rPr lang="en-US" dirty="0"/>
              <a:t>Waln O, Jankovic J. An update on tardive dyskinesia: from phenomenology to treatment. </a:t>
            </a:r>
            <a:r>
              <a:rPr lang="en-US" i="1" dirty="0"/>
              <a:t>Tremor Other Hyperkinet Mov (NY)</a:t>
            </a:r>
            <a:r>
              <a:rPr lang="en-US" dirty="0"/>
              <a:t>. 2013;3:tre-03-161-4138-1.</a:t>
            </a:r>
          </a:p>
          <a:p>
            <a:pPr marL="228600" indent="-228600">
              <a:lnSpc>
                <a:spcPct val="90000"/>
              </a:lnSpc>
              <a:buAutoNum type="arabicPeriod"/>
            </a:pPr>
            <a:r>
              <a:rPr lang="en-US" dirty="0"/>
              <a:t>Meyer JM. Pharmacotherapy of psychosis and mania. In: Brunton LL, et al, eds. </a:t>
            </a:r>
            <a:r>
              <a:rPr lang="en-US" i="1" dirty="0"/>
              <a:t>Goodman &amp; Gilman’s: The Pharmacological Basis of Therapeutics</a:t>
            </a:r>
            <a:r>
              <a:rPr lang="en-US" dirty="0"/>
              <a:t>. 13th ed. McGraw-Hill; 2018.</a:t>
            </a:r>
          </a:p>
          <a:p>
            <a:pPr marL="228600" indent="-228600">
              <a:lnSpc>
                <a:spcPct val="90000"/>
              </a:lnSpc>
              <a:buAutoNum type="arabicPeriod"/>
            </a:pPr>
            <a:r>
              <a:rPr lang="en-US" dirty="0"/>
              <a:t>Caroff SN, Campbell EC. Drug-induced extrapyramidal syndromes: implications for contemporary practice. </a:t>
            </a:r>
            <a:r>
              <a:rPr lang="en-US" i="1" dirty="0"/>
              <a:t>Psychiatr Clin North Am</a:t>
            </a:r>
            <a:r>
              <a:rPr lang="en-US" dirty="0"/>
              <a:t>. 2016;39(3):391-411. </a:t>
            </a:r>
          </a:p>
          <a:p>
            <a:pPr marL="228600" indent="-228600">
              <a:lnSpc>
                <a:spcPct val="90000"/>
              </a:lnSpc>
              <a:buAutoNum type="arabicPeriod"/>
            </a:pPr>
            <a:r>
              <a:rPr lang="en-US" dirty="0"/>
              <a:t>Caroff SN, Hurford I, Lybrand J, Campbell EC. Movement disorders induced by antipsychotic drugs: implications of the CATIE schizophrenia trial. </a:t>
            </a:r>
            <a:r>
              <a:rPr lang="en-US" i="1" dirty="0"/>
              <a:t>Neurol Clin</a:t>
            </a:r>
            <a:r>
              <a:rPr lang="en-US" dirty="0"/>
              <a:t>. 2011;29(1):127-148, viii.</a:t>
            </a:r>
          </a:p>
          <a:p>
            <a:pPr marL="228600" indent="-228600">
              <a:lnSpc>
                <a:spcPct val="90000"/>
              </a:lnSpc>
              <a:buAutoNum type="arabicPeriod"/>
            </a:pPr>
            <a:r>
              <a:rPr lang="en-US" dirty="0"/>
              <a:t>American Psychiatric Association. </a:t>
            </a:r>
            <a:r>
              <a:rPr lang="en-US" i="1" dirty="0"/>
              <a:t>Diagnostic and Statistical Manual of Mental Disorders. </a:t>
            </a:r>
            <a:r>
              <a:rPr lang="en-US" dirty="0"/>
              <a:t>5th ed. American Psychiatric Association; 2013.</a:t>
            </a:r>
          </a:p>
          <a:p>
            <a:pPr marL="228600" indent="-228600">
              <a:lnSpc>
                <a:spcPct val="90000"/>
              </a:lnSpc>
              <a:buAutoNum type="arabicPeriod"/>
            </a:pPr>
            <a:r>
              <a:rPr lang="en-US" dirty="0"/>
              <a:t>Clark GT, Ram S. Orofacial movement disorders. </a:t>
            </a:r>
            <a:r>
              <a:rPr lang="en-US" i="1" dirty="0"/>
              <a:t>Oral Maxillofac Surg Clin North Am</a:t>
            </a:r>
            <a:r>
              <a:rPr lang="en-US" dirty="0"/>
              <a:t>. 2016;28(3):397-407. </a:t>
            </a:r>
          </a:p>
        </p:txBody>
      </p:sp>
    </p:spTree>
    <p:extLst>
      <p:ext uri="{BB962C8B-B14F-4D97-AF65-F5344CB8AC3E}">
        <p14:creationId xmlns:p14="http://schemas.microsoft.com/office/powerpoint/2010/main" val="3287721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a number of scenarios that may warrant consultation with a neurologist to clarify the diagnosis in patients with possible TD.</a:t>
            </a:r>
          </a:p>
          <a:p>
            <a:pPr marL="171450" indent="-171450">
              <a:buFont typeface="Arial" panose="020B0604020202020204" pitchFamily="34" charset="0"/>
              <a:buChar char="•"/>
            </a:pPr>
            <a:r>
              <a:rPr lang="en-US" dirty="0"/>
              <a:t>This may include:</a:t>
            </a:r>
          </a:p>
          <a:p>
            <a:pPr marL="400050" lvl="1" indent="-169863">
              <a:buFont typeface="Calibri" panose="020F0502020204030204" pitchFamily="34" charset="0"/>
              <a:buChar char="–"/>
            </a:pPr>
            <a:r>
              <a:rPr lang="en-US" dirty="0"/>
              <a:t>When there is an atypical presentation or course of the movement disorder.</a:t>
            </a:r>
          </a:p>
          <a:p>
            <a:pPr marL="400050" lvl="1" indent="-169863">
              <a:buFont typeface="Calibri" panose="020F0502020204030204" pitchFamily="34" charset="0"/>
              <a:buChar char="–"/>
            </a:pPr>
            <a:r>
              <a:rPr lang="en-US" dirty="0"/>
              <a:t>When the patient has a family history of other movement or neurodegenerative disorders, such as Huntington’s disease.</a:t>
            </a:r>
          </a:p>
          <a:p>
            <a:pPr marL="400050" lvl="1" indent="-169863">
              <a:buFont typeface="Calibri" panose="020F0502020204030204" pitchFamily="34" charset="0"/>
              <a:buChar char="–"/>
            </a:pPr>
            <a:r>
              <a:rPr lang="en-US" dirty="0"/>
              <a:t>When there are other neurologic or systemic medical signs and symptoms present.</a:t>
            </a:r>
          </a:p>
          <a:p>
            <a:pPr marL="400050" lvl="1" indent="-169863">
              <a:buFont typeface="Calibri" panose="020F0502020204030204" pitchFamily="34" charset="0"/>
              <a:buChar char="–"/>
            </a:pPr>
            <a:r>
              <a:rPr lang="en-US" dirty="0"/>
              <a:t>If the psychiatrist is unsure of whether TD is present.</a:t>
            </a:r>
          </a:p>
          <a:p>
            <a:pPr marL="400050" lvl="1" indent="-169863">
              <a:buFont typeface="Calibri" panose="020F0502020204030204" pitchFamily="34" charset="0"/>
              <a:buChar char="–"/>
            </a:pPr>
            <a:r>
              <a:rPr lang="en-US" dirty="0"/>
              <a:t>When there is an unexpected treatment response, intolerability, or resistance of the movement disorder.</a:t>
            </a:r>
          </a:p>
          <a:p>
            <a:endParaRPr lang="en-US" dirty="0"/>
          </a:p>
          <a:p>
            <a:pPr marL="0" indent="0">
              <a:buNone/>
            </a:pPr>
            <a:r>
              <a:rPr lang="en-US" b="1" dirty="0"/>
              <a:t>Reference</a:t>
            </a:r>
          </a:p>
          <a:p>
            <a:pPr marL="0" indent="0">
              <a:buNone/>
            </a:pPr>
            <a:r>
              <a:rPr lang="en-US" dirty="0"/>
              <a:t>Caroff SN, Citrome L, Meyer J, et al. A modified Delphi consensus study of the screening, diagnosis, and treatment of tardive dyskinesia.</a:t>
            </a:r>
            <a:r>
              <a:rPr lang="en-US" i="1" dirty="0"/>
              <a:t> J Clin Psychiatry</a:t>
            </a:r>
            <a:r>
              <a:rPr lang="en-US" dirty="0"/>
              <a:t>. 2020;81(2):19cs12983. </a:t>
            </a:r>
          </a:p>
        </p:txBody>
      </p:sp>
      <p:sp>
        <p:nvSpPr>
          <p:cNvPr id="4" name="Slide Number Placeholder 3"/>
          <p:cNvSpPr>
            <a:spLocks noGrp="1"/>
          </p:cNvSpPr>
          <p:nvPr>
            <p:ph type="sldNum" sz="quarter" idx="10"/>
          </p:nvPr>
        </p:nvSpPr>
        <p:spPr/>
        <p:txBody>
          <a:bodyPr/>
          <a:lstStyle/>
          <a:p>
            <a:fld id="{BEEFF3FF-4529-495B-88E9-E9CE60D616D5}" type="slidenum">
              <a:rPr lang="en-US" smtClean="0"/>
              <a:t>28</a:t>
            </a:fld>
            <a:endParaRPr lang="en-US" dirty="0"/>
          </a:p>
        </p:txBody>
      </p:sp>
    </p:spTree>
    <p:extLst>
      <p:ext uri="{BB962C8B-B14F-4D97-AF65-F5344CB8AC3E}">
        <p14:creationId xmlns:p14="http://schemas.microsoft.com/office/powerpoint/2010/main" val="26763603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BEEFF3FF-4529-495B-88E9-E9CE60D616D5}" type="slidenum">
              <a:rPr lang="en-US" smtClean="0"/>
              <a:t>29</a:t>
            </a:fld>
            <a:endParaRPr lang="en-US" dirty="0"/>
          </a:p>
        </p:txBody>
      </p:sp>
    </p:spTree>
    <p:extLst>
      <p:ext uri="{BB962C8B-B14F-4D97-AF65-F5344CB8AC3E}">
        <p14:creationId xmlns:p14="http://schemas.microsoft.com/office/powerpoint/2010/main" val="400237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3</a:t>
            </a:fld>
            <a:endParaRPr lang="en-US" dirty="0"/>
          </a:p>
        </p:txBody>
      </p:sp>
      <p:sp>
        <p:nvSpPr>
          <p:cNvPr id="10" name="Slide Image Placeholder 9">
            <a:extLst>
              <a:ext uri="{FF2B5EF4-FFF2-40B4-BE49-F238E27FC236}">
                <a16:creationId xmlns:a16="http://schemas.microsoft.com/office/drawing/2014/main" id="{093D7377-2C8A-7CEB-70E1-FF6987A5C259}"/>
              </a:ext>
            </a:extLst>
          </p:cNvPr>
          <p:cNvSpPr>
            <a:spLocks noGrp="1" noRot="1" noChangeAspect="1"/>
          </p:cNvSpPr>
          <p:nvPr>
            <p:ph type="sldImg"/>
          </p:nvPr>
        </p:nvSpPr>
        <p:spPr>
          <a:xfrm>
            <a:off x="382588" y="239713"/>
            <a:ext cx="6092825" cy="3429000"/>
          </a:xfrm>
        </p:spPr>
      </p:sp>
      <p:sp>
        <p:nvSpPr>
          <p:cNvPr id="3" name="Notes Placeholder 2">
            <a:extLst>
              <a:ext uri="{FF2B5EF4-FFF2-40B4-BE49-F238E27FC236}">
                <a16:creationId xmlns:a16="http://schemas.microsoft.com/office/drawing/2014/main" id="{74647816-C591-9F4A-7F4E-44C92E43C440}"/>
              </a:ext>
            </a:extLst>
          </p:cNvPr>
          <p:cNvSpPr>
            <a:spLocks noGrp="1"/>
          </p:cNvSpPr>
          <p:nvPr>
            <p:ph type="body" idx="1"/>
          </p:nvPr>
        </p:nvSpPr>
        <p:spPr/>
        <p:txBody>
          <a:bodyPr/>
          <a:lstStyle/>
          <a:p>
            <a:pPr marL="171450" indent="-171450"/>
            <a:r>
              <a:rPr lang="en-US" sz="1100" dirty="0"/>
              <a:t>Tardive dyskinesia (TD) is a movement disorder associated with the use of neuroleptics, also called antipsychotics, and other drugs with dopamine receptor blocking properties.</a:t>
            </a:r>
            <a:r>
              <a:rPr lang="en-US" sz="1100" baseline="30000" dirty="0"/>
              <a:t>1,2</a:t>
            </a:r>
          </a:p>
          <a:p>
            <a:pPr marL="171450" indent="-171450"/>
            <a:r>
              <a:rPr lang="en-US" sz="1100" dirty="0"/>
              <a:t>The </a:t>
            </a:r>
            <a:r>
              <a:rPr lang="en-US" sz="1100" i="1" dirty="0"/>
              <a:t>Diagnostic and Statistical Manual of Mental Disorders</a:t>
            </a:r>
            <a:r>
              <a:rPr lang="en-US" sz="1100" dirty="0"/>
              <a:t>, 5th edition (</a:t>
            </a:r>
            <a:r>
              <a:rPr lang="en-US" sz="1100" i="1" dirty="0"/>
              <a:t>DSM-5</a:t>
            </a:r>
            <a:r>
              <a:rPr lang="en-US" sz="1100" dirty="0"/>
              <a:t>), defines TD as “involuntary athetoid or choreiform movements (lasting at least a few weeks), generally of the tongue, lower face and jaw, and extremities (but sometimes involving the pharyngeal, diaphragmatic, or trunk muscles) developing in association with the use of neuroleptic medication for at least a few months.”</a:t>
            </a:r>
            <a:r>
              <a:rPr lang="en-US" sz="1100" baseline="30000" dirty="0"/>
              <a:t>1</a:t>
            </a:r>
          </a:p>
          <a:p>
            <a:pPr marL="171450" indent="-171450"/>
            <a:r>
              <a:rPr lang="en-US" sz="1100" dirty="0"/>
              <a:t>TD may present as persistent, hyperkinetic, involuntary movements of the mouth, jaw, tongue, face, trunk, or extremities, often in combination.</a:t>
            </a:r>
            <a:r>
              <a:rPr lang="en-US" sz="1100" baseline="30000" dirty="0"/>
              <a:t>3</a:t>
            </a:r>
          </a:p>
          <a:p>
            <a:pPr marL="171450" indent="-171450"/>
            <a:r>
              <a:rPr lang="en-US" sz="1100" dirty="0"/>
              <a:t>The movements may be irregular and dance-like, defined as </a:t>
            </a:r>
            <a:r>
              <a:rPr lang="en-US" sz="1100" dirty="0" err="1"/>
              <a:t>choreoathetotic</a:t>
            </a:r>
            <a:r>
              <a:rPr lang="en-US" sz="1100" dirty="0"/>
              <a:t>; slow and writing, called athetotic; or repetitive and purposeless, called stereotypic.</a:t>
            </a:r>
            <a:r>
              <a:rPr lang="en-US" sz="1100" baseline="30000" dirty="0"/>
              <a:t>3</a:t>
            </a:r>
          </a:p>
          <a:p>
            <a:pPr marL="171450" indent="-171450">
              <a:defRPr/>
            </a:pPr>
            <a:r>
              <a:rPr lang="en-US" sz="1100" dirty="0"/>
              <a:t>In contrast to acute drug-induced movement disorders, the symptoms of TD are persistent.</a:t>
            </a:r>
            <a:r>
              <a:rPr lang="en-US" sz="1100" baseline="30000" dirty="0"/>
              <a:t>1</a:t>
            </a:r>
          </a:p>
          <a:p>
            <a:pPr>
              <a:defRPr/>
            </a:pPr>
            <a:endParaRPr lang="en-US" sz="1100" baseline="30000" dirty="0"/>
          </a:p>
          <a:p>
            <a:pPr marL="0" indent="0">
              <a:lnSpc>
                <a:spcPct val="95000"/>
              </a:lnSpc>
              <a:buFont typeface="Arial" panose="020B0604020202020204" pitchFamily="34" charset="0"/>
              <a:buNone/>
              <a:defRPr/>
            </a:pPr>
            <a:r>
              <a:rPr lang="en-US" sz="1100" b="1" dirty="0"/>
              <a:t>References </a:t>
            </a:r>
          </a:p>
          <a:p>
            <a:pPr marL="228600" indent="-228600">
              <a:lnSpc>
                <a:spcPct val="95000"/>
              </a:lnSpc>
              <a:buFont typeface="Arial" panose="020B0604020202020204" pitchFamily="34" charset="0"/>
              <a:buAutoNum type="arabicPeriod"/>
              <a:defRPr/>
            </a:pPr>
            <a:r>
              <a:rPr lang="en-US" sz="1100" dirty="0"/>
              <a:t>American Psychiatric Association. </a:t>
            </a:r>
            <a:r>
              <a:rPr lang="en-US" sz="1100" i="1" dirty="0"/>
              <a:t>Diagnostic and Statistical Manual of Mental Disorders</a:t>
            </a:r>
            <a:r>
              <a:rPr lang="en-US" sz="1100" dirty="0"/>
              <a:t>. 5th ed. American Psychiatric Association; 2013.</a:t>
            </a:r>
          </a:p>
          <a:p>
            <a:pPr marL="228600" indent="-228600">
              <a:lnSpc>
                <a:spcPct val="95000"/>
              </a:lnSpc>
              <a:buFont typeface="Arial" panose="020B0604020202020204" pitchFamily="34" charset="0"/>
              <a:buAutoNum type="arabicPeriod"/>
              <a:defRPr/>
            </a:pPr>
            <a:r>
              <a:rPr lang="en-US" sz="1100" dirty="0" err="1"/>
              <a:t>Fahn</a:t>
            </a:r>
            <a:r>
              <a:rPr lang="en-US" sz="1100" dirty="0"/>
              <a:t> S, Jankovic J, </a:t>
            </a:r>
            <a:r>
              <a:rPr lang="en-US" sz="1100" dirty="0" err="1"/>
              <a:t>Hallet</a:t>
            </a:r>
            <a:r>
              <a:rPr lang="en-US" sz="1100" dirty="0"/>
              <a:t> M. The tardive syndromes: phenomenology, concepts on pathophysiology and treatment, and other neuroleptic-induced syndromes. In: </a:t>
            </a:r>
            <a:r>
              <a:rPr lang="en-US" sz="1100" dirty="0" err="1"/>
              <a:t>Fahn</a:t>
            </a:r>
            <a:r>
              <a:rPr lang="en-US" sz="1100" dirty="0"/>
              <a:t> S, Jankovic J, </a:t>
            </a:r>
            <a:r>
              <a:rPr lang="en-US" sz="1100" dirty="0" err="1"/>
              <a:t>Hallet</a:t>
            </a:r>
            <a:r>
              <a:rPr lang="en-US" sz="1100" dirty="0"/>
              <a:t> M, eds. </a:t>
            </a:r>
            <a:r>
              <a:rPr lang="en-US" sz="1100" i="1" dirty="0"/>
              <a:t>Principles and Practice of Movement Disorders</a:t>
            </a:r>
            <a:r>
              <a:rPr lang="en-US" sz="1100" dirty="0"/>
              <a:t>. 2nd ed. Saunders; 2011:415-446.</a:t>
            </a:r>
          </a:p>
          <a:p>
            <a:pPr marL="228600" indent="-228600">
              <a:lnSpc>
                <a:spcPct val="95000"/>
              </a:lnSpc>
              <a:buFont typeface="Arial" panose="020B0604020202020204" pitchFamily="34" charset="0"/>
              <a:buAutoNum type="arabicPeriod"/>
              <a:defRPr/>
            </a:pPr>
            <a:r>
              <a:rPr lang="en-US" sz="1100" dirty="0"/>
              <a:t>Hauser RA, Meyer JM, Factor SA, et al. Differentiating tardive dyskinesia: a video-based review of antipsychotic-induced movement disorders in clinical practice. </a:t>
            </a:r>
            <a:r>
              <a:rPr lang="en-US" sz="1100" i="1" dirty="0"/>
              <a:t>CNS </a:t>
            </a:r>
            <a:r>
              <a:rPr lang="en-US" sz="1100" i="1" dirty="0" err="1"/>
              <a:t>Spectr</a:t>
            </a:r>
            <a:r>
              <a:rPr lang="en-US" sz="1100" dirty="0"/>
              <a:t>. Published online November 20, 2020. doi:10.1017/S109285292000200X</a:t>
            </a:r>
          </a:p>
          <a:p>
            <a:endParaRPr lang="en-US" dirty="0"/>
          </a:p>
        </p:txBody>
      </p:sp>
    </p:spTree>
    <p:extLst>
      <p:ext uri="{BB962C8B-B14F-4D97-AF65-F5344CB8AC3E}">
        <p14:creationId xmlns:p14="http://schemas.microsoft.com/office/powerpoint/2010/main" val="2639350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30</a:t>
            </a:fld>
            <a:endParaRPr lang="en-US" dirty="0"/>
          </a:p>
        </p:txBody>
      </p:sp>
    </p:spTree>
    <p:extLst>
      <p:ext uri="{BB962C8B-B14F-4D97-AF65-F5344CB8AC3E}">
        <p14:creationId xmlns:p14="http://schemas.microsoft.com/office/powerpoint/2010/main" val="137372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31</a:t>
            </a:fld>
            <a:endParaRPr lang="en-US" dirty="0"/>
          </a:p>
        </p:txBody>
      </p:sp>
      <p:sp>
        <p:nvSpPr>
          <p:cNvPr id="8" name="Slide Image Placeholder 7">
            <a:extLst>
              <a:ext uri="{FF2B5EF4-FFF2-40B4-BE49-F238E27FC236}">
                <a16:creationId xmlns:a16="http://schemas.microsoft.com/office/drawing/2014/main" id="{770B64C7-91D7-15F7-DB81-32A690A2A093}"/>
              </a:ext>
            </a:extLst>
          </p:cNvPr>
          <p:cNvSpPr>
            <a:spLocks noGrp="1" noRot="1" noChangeAspect="1"/>
          </p:cNvSpPr>
          <p:nvPr>
            <p:ph type="sldImg"/>
          </p:nvPr>
        </p:nvSpPr>
        <p:spPr>
          <a:xfrm>
            <a:off x="382588" y="239713"/>
            <a:ext cx="6092825" cy="3429000"/>
          </a:xfrm>
        </p:spPr>
      </p:sp>
      <p:sp>
        <p:nvSpPr>
          <p:cNvPr id="10" name="Notes Placeholder 5">
            <a:extLst>
              <a:ext uri="{FF2B5EF4-FFF2-40B4-BE49-F238E27FC236}">
                <a16:creationId xmlns:a16="http://schemas.microsoft.com/office/drawing/2014/main" id="{AC31E8E2-3A50-9953-C7F4-FB0442820DAD}"/>
              </a:ext>
            </a:extLst>
          </p:cNvPr>
          <p:cNvSpPr txBox="1">
            <a:spLocks/>
          </p:cNvSpPr>
          <p:nvPr/>
        </p:nvSpPr>
        <p:spPr>
          <a:xfrm>
            <a:off x="400050" y="3874769"/>
            <a:ext cx="6115050" cy="4968441"/>
          </a:xfrm>
          <a:prstGeom prst="rect">
            <a:avLst/>
          </a:prstGeom>
        </p:spPr>
        <p:txBody>
          <a:bodyPr vert="horz" lIns="0" tIns="0" rIns="0" bIns="0" rtlCol="0"/>
          <a:lstStyle>
            <a:lvl1pPr marL="1143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indent="-171450"/>
            <a:r>
              <a:rPr lang="en-US" sz="1100" dirty="0"/>
              <a:t>To better understand tardive dyskinesia (TD) and how the treatments work, let’s discuss the neurobiology of how antipsychotic usage is thought to lead to TD in some patients.</a:t>
            </a:r>
          </a:p>
          <a:p>
            <a:pPr marL="171450" indent="-171450"/>
            <a:r>
              <a:rPr lang="en-US" sz="1100" dirty="0"/>
              <a:t>Voluntary movements are coordinated by the nigrostriatal pathway via 2 distinct pathways, the “direct” and the “indirect.”</a:t>
            </a:r>
            <a:r>
              <a:rPr lang="en-US" sz="1100" baseline="30000" dirty="0"/>
              <a:t>1,2</a:t>
            </a:r>
          </a:p>
          <a:p>
            <a:pPr marL="171450" indent="-171450"/>
            <a:r>
              <a:rPr lang="en-US" sz="1100" dirty="0"/>
              <a:t>The direct pathway goes directly from the motor striatum to the globus pallidus interna, or GPi.</a:t>
            </a:r>
            <a:r>
              <a:rPr lang="en-US" sz="1100" baseline="30000" dirty="0"/>
              <a:t>2</a:t>
            </a:r>
          </a:p>
          <a:p>
            <a:pPr marL="171450" indent="-171450"/>
            <a:r>
              <a:rPr lang="en-US" sz="1100" dirty="0"/>
              <a:t>The indirect pathway goes indirectly from the motor striatum to the GPi, passing through the globus pallidus externa, or GPe, and the subthalamic nucleus, or STN.</a:t>
            </a:r>
            <a:r>
              <a:rPr lang="en-US" sz="1100" baseline="30000" dirty="0"/>
              <a:t>2</a:t>
            </a:r>
          </a:p>
          <a:p>
            <a:pPr marL="171450" indent="-171450"/>
            <a:r>
              <a:rPr lang="en-US" sz="1100" dirty="0"/>
              <a:t>These pathways contain both excitatory and inhibitory synapses, but ultimately, the direct pathway acts as a “go” signal for voluntary movement, and the indirect pathway acts as a “stop” signal.</a:t>
            </a:r>
            <a:r>
              <a:rPr lang="en-US" sz="1100" baseline="30000" dirty="0"/>
              <a:t>2</a:t>
            </a:r>
          </a:p>
          <a:p>
            <a:endParaRPr lang="en-US" sz="1100" baseline="30000" dirty="0"/>
          </a:p>
          <a:p>
            <a:endParaRPr lang="en-US" sz="1100" baseline="30000" dirty="0"/>
          </a:p>
          <a:p>
            <a:pPr marL="0" indent="0">
              <a:buFont typeface="Arial" panose="020B0604020202020204" pitchFamily="34" charset="0"/>
              <a:buNone/>
            </a:pPr>
            <a:r>
              <a:rPr lang="en-US" sz="1100" b="1" dirty="0"/>
              <a:t>References</a:t>
            </a:r>
          </a:p>
          <a:p>
            <a:pPr marL="228600" indent="-228600">
              <a:buFont typeface="Arial" panose="020B0604020202020204" pitchFamily="34" charset="0"/>
              <a:buAutoNum type="arabicPeriod"/>
              <a:defRPr/>
            </a:pPr>
            <a:r>
              <a:rPr lang="en-US" sz="1100" dirty="0"/>
              <a:t>Korchounov A, Meyer MF, Krasnianski M. Postsynaptic nigrostriatal dopamine receptors and their role in movement regulation.</a:t>
            </a:r>
            <a:r>
              <a:rPr lang="en-US" sz="1100" i="1" dirty="0"/>
              <a:t> J Neural Transm (Vienna)</a:t>
            </a:r>
            <a:r>
              <a:rPr lang="en-US" sz="1100" dirty="0"/>
              <a:t>. 2010;117(12):1359-1369.</a:t>
            </a:r>
          </a:p>
          <a:p>
            <a:pPr marL="228600" indent="-228600">
              <a:buFont typeface="Arial" panose="020B0604020202020204" pitchFamily="34" charset="0"/>
              <a:buAutoNum type="arabicPeriod"/>
              <a:defRPr/>
            </a:pPr>
            <a:r>
              <a:rPr lang="da-DK" sz="1100" dirty="0"/>
              <a:t>Stahl SM. Neuronal traffic signals in tardive dyskinesia: not enough ”stop” in the motor striatum. </a:t>
            </a:r>
            <a:r>
              <a:rPr lang="da-DK" sz="1100" i="1" dirty="0"/>
              <a:t>CNS Spectr.</a:t>
            </a:r>
            <a:r>
              <a:rPr lang="da-DK" sz="1100" dirty="0"/>
              <a:t> 2017;22(6):427-434.</a:t>
            </a:r>
          </a:p>
        </p:txBody>
      </p:sp>
    </p:spTree>
    <p:extLst>
      <p:ext uri="{BB962C8B-B14F-4D97-AF65-F5344CB8AC3E}">
        <p14:creationId xmlns:p14="http://schemas.microsoft.com/office/powerpoint/2010/main" val="414350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32</a:t>
            </a:fld>
            <a:endParaRPr lang="en-US" dirty="0"/>
          </a:p>
        </p:txBody>
      </p:sp>
      <p:sp>
        <p:nvSpPr>
          <p:cNvPr id="8" name="Slide Image Placeholder 7">
            <a:extLst>
              <a:ext uri="{FF2B5EF4-FFF2-40B4-BE49-F238E27FC236}">
                <a16:creationId xmlns:a16="http://schemas.microsoft.com/office/drawing/2014/main" id="{6E4E28EF-BECC-A570-18BB-D3558E94816E}"/>
              </a:ext>
            </a:extLst>
          </p:cNvPr>
          <p:cNvSpPr>
            <a:spLocks noGrp="1" noRot="1" noChangeAspect="1"/>
          </p:cNvSpPr>
          <p:nvPr>
            <p:ph type="sldImg"/>
          </p:nvPr>
        </p:nvSpPr>
        <p:spPr>
          <a:xfrm>
            <a:off x="382588" y="239713"/>
            <a:ext cx="6092825" cy="3429000"/>
          </a:xfrm>
        </p:spPr>
      </p:sp>
      <p:sp>
        <p:nvSpPr>
          <p:cNvPr id="6" name="Notes Placeholder 5">
            <a:extLst>
              <a:ext uri="{FF2B5EF4-FFF2-40B4-BE49-F238E27FC236}">
                <a16:creationId xmlns:a16="http://schemas.microsoft.com/office/drawing/2014/main" id="{1E5407DD-5AC4-5DC1-74FE-BB4B6E31AD54}"/>
              </a:ext>
            </a:extLst>
          </p:cNvPr>
          <p:cNvSpPr>
            <a:spLocks noGrp="1"/>
          </p:cNvSpPr>
          <p:nvPr>
            <p:ph type="body" idx="1"/>
          </p:nvPr>
        </p:nvSpPr>
        <p:spPr/>
        <p:txBody>
          <a:bodyPr/>
          <a:lstStyle/>
          <a:p>
            <a:pPr marL="171450" indent="-171450"/>
            <a:r>
              <a:rPr lang="en-US" sz="1100" dirty="0"/>
              <a:t>Dopamine regulates the activity of the direct and indirect pathways to facilitate movement.</a:t>
            </a:r>
            <a:endParaRPr lang="en-US" sz="1100" baseline="30000" dirty="0"/>
          </a:p>
          <a:p>
            <a:pPr marL="171450" indent="-171450"/>
            <a:r>
              <a:rPr lang="en-US" sz="1100" dirty="0"/>
              <a:t>In the indirect pathway, dopamine acts at D2 receptors and inhibits the “stop” signal for movement, resulting in “more go.”</a:t>
            </a:r>
            <a:endParaRPr lang="en-US" sz="1100" baseline="30000" dirty="0"/>
          </a:p>
          <a:p>
            <a:pPr marL="171450" indent="-171450"/>
            <a:r>
              <a:rPr lang="en-US" sz="1100" dirty="0"/>
              <a:t>In the direct pathway, dopamine acts at D1 receptors to facilitate the “go” signal, resulting in “more go.”</a:t>
            </a:r>
            <a:endParaRPr lang="en-US" sz="1100" baseline="30000" dirty="0"/>
          </a:p>
          <a:p>
            <a:endParaRPr lang="en-US" sz="1100" dirty="0"/>
          </a:p>
          <a:p>
            <a:pPr marL="0" indent="0">
              <a:buNone/>
            </a:pPr>
            <a:r>
              <a:rPr lang="en-US" sz="1100" b="1" dirty="0"/>
              <a:t>Reference</a:t>
            </a:r>
          </a:p>
          <a:p>
            <a:pPr marL="0" indent="0">
              <a:buNone/>
              <a:defRPr/>
            </a:pPr>
            <a:r>
              <a:rPr lang="da-DK" sz="1100" dirty="0"/>
              <a:t>Stahl SM. Neuronal traffic signals in tardive dyskinesia: not enough ”stop” in the motor striatum. </a:t>
            </a:r>
            <a:r>
              <a:rPr lang="da-DK" sz="1100" i="1" dirty="0"/>
              <a:t>CNS Spectr.</a:t>
            </a:r>
            <a:r>
              <a:rPr lang="da-DK" sz="1100" dirty="0"/>
              <a:t> 2017;22(6):427-434.</a:t>
            </a:r>
            <a:endParaRPr lang="en-US" sz="1100" dirty="0"/>
          </a:p>
          <a:p>
            <a:endParaRPr lang="en-US" dirty="0"/>
          </a:p>
        </p:txBody>
      </p:sp>
    </p:spTree>
    <p:extLst>
      <p:ext uri="{BB962C8B-B14F-4D97-AF65-F5344CB8AC3E}">
        <p14:creationId xmlns:p14="http://schemas.microsoft.com/office/powerpoint/2010/main" val="1041357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33</a:t>
            </a:fld>
            <a:endParaRPr lang="en-US" dirty="0"/>
          </a:p>
        </p:txBody>
      </p:sp>
      <p:sp>
        <p:nvSpPr>
          <p:cNvPr id="8" name="Slide Image Placeholder 7">
            <a:extLst>
              <a:ext uri="{FF2B5EF4-FFF2-40B4-BE49-F238E27FC236}">
                <a16:creationId xmlns:a16="http://schemas.microsoft.com/office/drawing/2014/main" id="{5348E9FE-BFF9-8088-D053-27E9375BC17A}"/>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01CDA44E-4793-F04F-1087-902788538E89}"/>
              </a:ext>
            </a:extLst>
          </p:cNvPr>
          <p:cNvSpPr>
            <a:spLocks noGrp="1"/>
          </p:cNvSpPr>
          <p:nvPr>
            <p:ph type="body" idx="1"/>
          </p:nvPr>
        </p:nvSpPr>
        <p:spPr/>
        <p:txBody>
          <a:bodyPr/>
          <a:lstStyle/>
          <a:p>
            <a:pPr marL="171450" indent="-171450"/>
            <a:r>
              <a:rPr lang="en-US" dirty="0"/>
              <a:t>Antipsychotics are thought to mediate their therapeutic actions in part through blocking dopamine D2 receptors in the mesolimbic pathway.</a:t>
            </a:r>
            <a:endParaRPr lang="en-US" baseline="30000" dirty="0"/>
          </a:p>
          <a:p>
            <a:pPr marL="171450" indent="-171450"/>
            <a:r>
              <a:rPr lang="en-US" dirty="0"/>
              <a:t>However, when blocking D2 receptors in the mesolimbic pathway, antipsychotics are also blocking D2 receptors in other pathways throughout the brain, including the nigrostriatal indirect pathway for movement.</a:t>
            </a:r>
          </a:p>
          <a:p>
            <a:endParaRPr lang="en-US" dirty="0"/>
          </a:p>
          <a:p>
            <a:pPr marL="0" indent="0">
              <a:buFont typeface="Arial" panose="020B0604020202020204" pitchFamily="34" charset="0"/>
              <a:buNone/>
            </a:pPr>
            <a:r>
              <a:rPr lang="en-US" b="1" dirty="0"/>
              <a:t>Reference</a:t>
            </a:r>
          </a:p>
          <a:p>
            <a:pPr marL="0" indent="0">
              <a:buFont typeface="Arial" panose="020B0604020202020204" pitchFamily="34" charset="0"/>
              <a:buNone/>
            </a:pPr>
            <a:r>
              <a:rPr lang="en-US" dirty="0"/>
              <a:t>Stahl S. Antipsychotic agents. </a:t>
            </a:r>
            <a:r>
              <a:rPr lang="en-US" i="1" dirty="0"/>
              <a:t>Stahl’s Essential Pharmacology</a:t>
            </a:r>
            <a:r>
              <a:rPr lang="en-US" dirty="0"/>
              <a:t>. 4th ed. Cambridge University Press; 2013:145-252.</a:t>
            </a:r>
          </a:p>
          <a:p>
            <a:endParaRPr lang="en-US" dirty="0"/>
          </a:p>
        </p:txBody>
      </p:sp>
    </p:spTree>
    <p:extLst>
      <p:ext uri="{BB962C8B-B14F-4D97-AF65-F5344CB8AC3E}">
        <p14:creationId xmlns:p14="http://schemas.microsoft.com/office/powerpoint/2010/main" val="1451061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4" name="Slide Number Placeholder 3"/>
          <p:cNvSpPr>
            <a:spLocks noGrp="1"/>
          </p:cNvSpPr>
          <p:nvPr>
            <p:ph type="sldNum" sz="quarter" idx="10"/>
          </p:nvPr>
        </p:nvSpPr>
        <p:spPr/>
        <p:txBody>
          <a:bodyPr/>
          <a:lstStyle/>
          <a:p>
            <a:fld id="{BEEFF3FF-4529-495B-88E9-E9CE60D616D5}" type="slidenum">
              <a:rPr lang="en-US" smtClean="0"/>
              <a:t>34</a:t>
            </a:fld>
            <a:endParaRPr lang="en-US" dirty="0"/>
          </a:p>
        </p:txBody>
      </p:sp>
      <p:sp>
        <p:nvSpPr>
          <p:cNvPr id="6" name="Notes Placeholder 5">
            <a:extLst>
              <a:ext uri="{FF2B5EF4-FFF2-40B4-BE49-F238E27FC236}">
                <a16:creationId xmlns:a16="http://schemas.microsoft.com/office/drawing/2014/main" id="{6FCC29FA-F091-917A-73D9-EE4524914D50}"/>
              </a:ext>
            </a:extLst>
          </p:cNvPr>
          <p:cNvSpPr>
            <a:spLocks noGrp="1"/>
          </p:cNvSpPr>
          <p:nvPr>
            <p:ph type="body" sz="quarter" idx="3"/>
          </p:nvPr>
        </p:nvSpPr>
        <p:spPr/>
        <p:txBody>
          <a:bodyPr/>
          <a:lstStyle/>
          <a:p>
            <a:pPr marL="171450" indent="-171450">
              <a:buFont typeface="Arial" panose="020B0604020202020204" pitchFamily="34" charset="0"/>
              <a:buChar char="•"/>
            </a:pPr>
            <a:r>
              <a:rPr lang="en-US" baseline="0" dirty="0"/>
              <a:t>In the healthy striatum, dopamine is released and binds to D2 receptors on postsynaptic neurons.</a:t>
            </a:r>
            <a:r>
              <a:rPr lang="en-US" baseline="30000" dirty="0"/>
              <a:t>1</a:t>
            </a:r>
            <a:r>
              <a:rPr lang="en-US" baseline="0" dirty="0"/>
              <a:t> </a:t>
            </a:r>
            <a:r>
              <a:rPr lang="en-US" b="1" baseline="0" dirty="0"/>
              <a:t>[advance animation]</a:t>
            </a:r>
            <a:endParaRPr lang="en-US" b="1" baseline="30000" dirty="0"/>
          </a:p>
          <a:p>
            <a:pPr marL="171450" indent="-171450">
              <a:buFont typeface="Arial" panose="020B0604020202020204" pitchFamily="34" charset="0"/>
              <a:buChar char="•"/>
            </a:pPr>
            <a:r>
              <a:rPr lang="en-US" baseline="0" dirty="0"/>
              <a:t>Ultimately, this dopamine signaling inhibits the “stop” signal for movements, which allows normal voluntary movements to occur</a:t>
            </a:r>
            <a:r>
              <a:rPr lang="en-US" dirty="0"/>
              <a:t>.</a:t>
            </a:r>
            <a:r>
              <a:rPr lang="en-US" baseline="30000" dirty="0"/>
              <a:t>1</a:t>
            </a:r>
            <a:endParaRPr lang="en-US" baseline="0" dirty="0"/>
          </a:p>
          <a:p>
            <a:pPr marL="171450" indent="-171450">
              <a:buFont typeface="Arial" panose="020B0604020202020204" pitchFamily="34" charset="0"/>
              <a:buChar char="•"/>
            </a:pPr>
            <a:r>
              <a:rPr lang="en-US" b="1" baseline="0" dirty="0"/>
              <a:t>[advance animation]</a:t>
            </a:r>
            <a:r>
              <a:rPr lang="en-US" baseline="0" dirty="0"/>
              <a:t> When antipsychotics are initiated, they block D2</a:t>
            </a:r>
            <a:r>
              <a:rPr lang="en-US" baseline="-25000" dirty="0"/>
              <a:t> </a:t>
            </a:r>
            <a:r>
              <a:rPr lang="en-US" baseline="0" dirty="0"/>
              <a:t>receptors, which reduces dopamine signaling on the postsynaptic neurons.</a:t>
            </a:r>
            <a:r>
              <a:rPr lang="en-US" baseline="30000" dirty="0"/>
              <a:t>2</a:t>
            </a:r>
          </a:p>
          <a:p>
            <a:pPr marL="171450" indent="-171450">
              <a:buFont typeface="Arial" panose="020B0604020202020204" pitchFamily="34" charset="0"/>
              <a:buChar char="•"/>
            </a:pPr>
            <a:r>
              <a:rPr lang="en-US" b="1" baseline="0" dirty="0"/>
              <a:t>[advance animation]</a:t>
            </a:r>
            <a:r>
              <a:rPr lang="en-US" baseline="0" dirty="0"/>
              <a:t> If too many of these receptors are blocked, the “stop” signal for movements cannot be inhibited, </a:t>
            </a:r>
            <a:r>
              <a:rPr lang="en-US" b="1" baseline="0" dirty="0"/>
              <a:t>[advance animation] </a:t>
            </a:r>
            <a:r>
              <a:rPr lang="en-US" baseline="0" dirty="0"/>
              <a:t>and the motor symptoms of drug-induced parkinsonism can result.</a:t>
            </a:r>
            <a:r>
              <a:rPr lang="en-US" baseline="30000" dirty="0"/>
              <a:t>1</a:t>
            </a:r>
            <a:endParaRPr lang="en-US" baseline="0" dirty="0"/>
          </a:p>
          <a:p>
            <a:endParaRPr lang="en-US" dirty="0"/>
          </a:p>
          <a:p>
            <a:pPr marL="0" indent="0">
              <a:buNone/>
            </a:pPr>
            <a:r>
              <a:rPr lang="en-US" b="1" dirty="0"/>
              <a:t>References</a:t>
            </a:r>
          </a:p>
          <a:p>
            <a:pPr marL="228600" lvl="0" indent="-228600">
              <a:buFont typeface="Arial" panose="020B0604020202020204" pitchFamily="34" charset="0"/>
              <a:buAutoNum type="arabicPeriod"/>
              <a:defRPr/>
            </a:pPr>
            <a:r>
              <a:rPr lang="da-DK" dirty="0"/>
              <a:t>Stahl SM. Neuronal traffic signals in tardive dyskinesia: not enough ”stop” in the motor striatum. </a:t>
            </a:r>
            <a:r>
              <a:rPr lang="da-DK" i="1" dirty="0"/>
              <a:t>CNS Spectr.</a:t>
            </a:r>
            <a:r>
              <a:rPr lang="da-DK" dirty="0"/>
              <a:t> 2017;22(6):427-434.</a:t>
            </a:r>
            <a:endParaRPr lang="en-US" dirty="0"/>
          </a:p>
          <a:p>
            <a:pPr marL="228600" lvl="0" indent="-228600">
              <a:buFont typeface="Arial" panose="020B0604020202020204" pitchFamily="34" charset="0"/>
              <a:buAutoNum type="arabicPeriod"/>
              <a:defRPr/>
            </a:pPr>
            <a:r>
              <a:rPr lang="en-US" dirty="0"/>
              <a:t>Shin HW, Chung SJ. Drug-induced parkinsonism. </a:t>
            </a:r>
            <a:r>
              <a:rPr lang="en-US" i="1" dirty="0"/>
              <a:t>J Clin Neurol</a:t>
            </a:r>
            <a:r>
              <a:rPr lang="en-US" dirty="0"/>
              <a:t>. 2012;8(1):15-21.</a:t>
            </a:r>
          </a:p>
          <a:p>
            <a:endParaRPr lang="en-US" dirty="0"/>
          </a:p>
        </p:txBody>
      </p:sp>
    </p:spTree>
    <p:extLst>
      <p:ext uri="{BB962C8B-B14F-4D97-AF65-F5344CB8AC3E}">
        <p14:creationId xmlns:p14="http://schemas.microsoft.com/office/powerpoint/2010/main" val="2694029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4" name="Slide Number Placeholder 3"/>
          <p:cNvSpPr>
            <a:spLocks noGrp="1"/>
          </p:cNvSpPr>
          <p:nvPr>
            <p:ph type="sldNum" sz="quarter" idx="10"/>
          </p:nvPr>
        </p:nvSpPr>
        <p:spPr/>
        <p:txBody>
          <a:bodyPr/>
          <a:lstStyle/>
          <a:p>
            <a:fld id="{BEEFF3FF-4529-495B-88E9-E9CE60D616D5}" type="slidenum">
              <a:rPr lang="en-US" smtClean="0"/>
              <a:t>35</a:t>
            </a:fld>
            <a:endParaRPr lang="en-US" dirty="0"/>
          </a:p>
        </p:txBody>
      </p:sp>
      <p:sp>
        <p:nvSpPr>
          <p:cNvPr id="6" name="Notes Placeholder 5">
            <a:extLst>
              <a:ext uri="{FF2B5EF4-FFF2-40B4-BE49-F238E27FC236}">
                <a16:creationId xmlns:a16="http://schemas.microsoft.com/office/drawing/2014/main" id="{B4C5F118-B79E-3F94-FD1E-1E2C90A327E8}"/>
              </a:ext>
            </a:extLst>
          </p:cNvPr>
          <p:cNvSpPr>
            <a:spLocks noGrp="1"/>
          </p:cNvSpPr>
          <p:nvPr>
            <p:ph type="body" sz="quarter" idx="3"/>
          </p:nvPr>
        </p:nvSpPr>
        <p:spPr/>
        <p:txBody>
          <a:bodyPr/>
          <a:lstStyle/>
          <a:p>
            <a:pPr marL="171450" indent="-171450">
              <a:buFont typeface="Arial" panose="020B0604020202020204" pitchFamily="34" charset="0"/>
              <a:buChar char="•"/>
            </a:pPr>
            <a:r>
              <a:rPr lang="en-US" dirty="0"/>
              <a:t>Now</a:t>
            </a:r>
            <a:r>
              <a:rPr lang="en-US" baseline="0" dirty="0"/>
              <a:t> let’s contrast this with what is thought to occur with TD at the level of dopamine D2 receptors in the striatum.</a:t>
            </a:r>
          </a:p>
          <a:p>
            <a:pPr marL="171450" indent="-171450">
              <a:buFont typeface="Arial" panose="020B0604020202020204" pitchFamily="34" charset="0"/>
              <a:buChar char="•"/>
            </a:pPr>
            <a:r>
              <a:rPr lang="en-US" baseline="0" dirty="0"/>
              <a:t>Recall that antipsychotics block D2 receptors in the striatum, which reduces dopamine signaling at this synapse.</a:t>
            </a:r>
            <a:r>
              <a:rPr lang="en-US" baseline="30000" dirty="0"/>
              <a:t>1</a:t>
            </a:r>
          </a:p>
          <a:p>
            <a:pPr marL="171450" indent="-171450">
              <a:buFont typeface="Arial" panose="020B0604020202020204" pitchFamily="34" charset="0"/>
              <a:buChar char="•"/>
            </a:pPr>
            <a:r>
              <a:rPr lang="en-US" b="1" baseline="0" dirty="0"/>
              <a:t>[advance animation]</a:t>
            </a:r>
            <a:r>
              <a:rPr lang="en-US" baseline="0" dirty="0"/>
              <a:t> Though</a:t>
            </a:r>
            <a:r>
              <a:rPr lang="en-US" dirty="0"/>
              <a:t> the exact neurobiology of </a:t>
            </a:r>
            <a:r>
              <a:rPr lang="en-US" baseline="0" dirty="0"/>
              <a:t>TD is unknown and controversial, one hypothesis</a:t>
            </a:r>
            <a:r>
              <a:rPr lang="en-US" dirty="0"/>
              <a:t> is</a:t>
            </a:r>
            <a:r>
              <a:rPr lang="en-US" baseline="0" dirty="0"/>
              <a:t> that over time, the system adapts to this reduced dopamine signaling </a:t>
            </a:r>
            <a:r>
              <a:rPr lang="en-US" b="1" baseline="0" dirty="0"/>
              <a:t>[advance animation] </a:t>
            </a:r>
            <a:r>
              <a:rPr lang="en-US" baseline="0" dirty="0"/>
              <a:t>by increasing the number and sensitivity of D2 receptors.</a:t>
            </a:r>
            <a:r>
              <a:rPr lang="en-US" baseline="30000" dirty="0"/>
              <a:t>2-4</a:t>
            </a:r>
          </a:p>
          <a:p>
            <a:pPr marL="171450" indent="-171450">
              <a:buFont typeface="Arial" panose="020B0604020202020204" pitchFamily="34" charset="0"/>
              <a:buChar char="•"/>
            </a:pPr>
            <a:r>
              <a:rPr lang="en-US" b="1" baseline="0" dirty="0"/>
              <a:t>[advance animation]</a:t>
            </a:r>
            <a:r>
              <a:rPr lang="en-US" baseline="0" dirty="0"/>
              <a:t> This results in a hypersensitivity to dopamine, such that TOO MUCH dopamine signaling occurs at this synapse.</a:t>
            </a:r>
            <a:r>
              <a:rPr lang="en-US" baseline="30000" dirty="0"/>
              <a:t>2</a:t>
            </a:r>
          </a:p>
          <a:p>
            <a:pPr marL="171450" indent="-171450">
              <a:buFont typeface="Arial" panose="020B0604020202020204" pitchFamily="34" charset="0"/>
              <a:buChar char="•"/>
            </a:pPr>
            <a:r>
              <a:rPr lang="en-US" b="1" baseline="0" dirty="0"/>
              <a:t>[advance animation]</a:t>
            </a:r>
            <a:r>
              <a:rPr lang="en-US" baseline="0" dirty="0"/>
              <a:t> This is thought to result in the motor symptoms associated with TD.</a:t>
            </a:r>
            <a:r>
              <a:rPr lang="en-US" baseline="30000" dirty="0"/>
              <a:t>2</a:t>
            </a:r>
          </a:p>
          <a:p>
            <a:endParaRPr lang="en-US" dirty="0">
              <a:solidFill>
                <a:srgbClr val="3D3935"/>
              </a:solidFill>
            </a:endParaRPr>
          </a:p>
          <a:p>
            <a:pPr marL="0" indent="0">
              <a:buNone/>
            </a:pPr>
            <a:r>
              <a:rPr lang="en-US" b="1" dirty="0"/>
              <a:t>References</a:t>
            </a:r>
          </a:p>
          <a:p>
            <a:pPr marL="228600" indent="-228600">
              <a:buFont typeface="Arial" panose="020B0604020202020204" pitchFamily="34" charset="0"/>
              <a:buAutoNum type="arabicPeriod"/>
              <a:defRPr/>
            </a:pPr>
            <a:r>
              <a:rPr lang="en-US" dirty="0"/>
              <a:t>Shin HW, Chung SJ. Drug-induced parkinsonism. </a:t>
            </a:r>
            <a:r>
              <a:rPr lang="en-US" i="1" dirty="0"/>
              <a:t>J Clin Neurol</a:t>
            </a:r>
            <a:r>
              <a:rPr lang="en-US" dirty="0"/>
              <a:t>. 2012;8(1):15-21.</a:t>
            </a:r>
          </a:p>
          <a:p>
            <a:pPr marL="228600" lvl="0" indent="-228600">
              <a:buFont typeface="Arial" panose="020B0604020202020204" pitchFamily="34" charset="0"/>
              <a:buAutoNum type="arabicPeriod"/>
              <a:defRPr/>
            </a:pPr>
            <a:r>
              <a:rPr lang="da-DK" dirty="0"/>
              <a:t>Stahl SM. Neuronal traffic signals in tardive dyskinesia: not enough ”stop” in the motor striatum. </a:t>
            </a:r>
            <a:r>
              <a:rPr lang="da-DK" i="1" dirty="0"/>
              <a:t>CNS Spectr.</a:t>
            </a:r>
            <a:r>
              <a:rPr lang="da-DK" dirty="0"/>
              <a:t> 2017;22(6):427-434.</a:t>
            </a:r>
            <a:endParaRPr lang="en-US" dirty="0"/>
          </a:p>
          <a:p>
            <a:pPr marL="228600" lvl="0" indent="-228600">
              <a:buFont typeface="Arial" panose="020B0604020202020204" pitchFamily="34" charset="0"/>
              <a:buAutoNum type="arabicPeriod"/>
              <a:defRPr/>
            </a:pPr>
            <a:r>
              <a:rPr lang="en-US" dirty="0"/>
              <a:t>Blin J, Baron JC, Cambon H, et al. Striatal dopamine D2 receptors in tardive dyskinesia: PET study. </a:t>
            </a:r>
            <a:br>
              <a:rPr lang="en-US" dirty="0"/>
            </a:br>
            <a:r>
              <a:rPr lang="en-US" i="1" dirty="0"/>
              <a:t>J Neurol </a:t>
            </a:r>
            <a:r>
              <a:rPr lang="en-US" i="1" dirty="0" err="1"/>
              <a:t>Neurosurg</a:t>
            </a:r>
            <a:r>
              <a:rPr lang="en-US" i="1" dirty="0"/>
              <a:t> Psychiatry</a:t>
            </a:r>
            <a:r>
              <a:rPr lang="en-US" dirty="0"/>
              <a:t>. 1989;52(11):1248-1252. </a:t>
            </a:r>
            <a:endParaRPr lang="en-US" dirty="0">
              <a:solidFill>
                <a:srgbClr val="3D3935"/>
              </a:solidFill>
            </a:endParaRPr>
          </a:p>
          <a:p>
            <a:pPr marL="228600" indent="-228600">
              <a:buAutoNum type="arabicPeriod"/>
            </a:pPr>
            <a:r>
              <a:rPr lang="en-US" dirty="0"/>
              <a:t>Silvestri S, Seeman MV, Negrete JC, et al. Increased dopamine D</a:t>
            </a:r>
            <a:r>
              <a:rPr lang="en-US" baseline="0" dirty="0"/>
              <a:t>2</a:t>
            </a:r>
            <a:r>
              <a:rPr lang="en-US" dirty="0"/>
              <a:t> receptor binding after long-term treatment with antipsychotics in humans: a clinical PET study. </a:t>
            </a:r>
            <a:r>
              <a:rPr lang="en-US" i="1" dirty="0"/>
              <a:t>Psychopharmacology (</a:t>
            </a:r>
            <a:r>
              <a:rPr lang="en-US" i="1" dirty="0" err="1"/>
              <a:t>Berl</a:t>
            </a:r>
            <a:r>
              <a:rPr lang="en-US" i="1" dirty="0"/>
              <a:t>)</a:t>
            </a:r>
            <a:r>
              <a:rPr lang="en-US" dirty="0"/>
              <a:t>. 2000;152(2):174-180.</a:t>
            </a:r>
          </a:p>
          <a:p>
            <a:endParaRPr lang="en-US" dirty="0"/>
          </a:p>
        </p:txBody>
      </p:sp>
    </p:spTree>
    <p:extLst>
      <p:ext uri="{BB962C8B-B14F-4D97-AF65-F5344CB8AC3E}">
        <p14:creationId xmlns:p14="http://schemas.microsoft.com/office/powerpoint/2010/main" val="3542315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Understanding the neurobiological mechanisms of TD vs</a:t>
            </a:r>
            <a:r>
              <a:rPr lang="en-US" baseline="0" dirty="0"/>
              <a:t> </a:t>
            </a:r>
            <a:r>
              <a:rPr lang="en-US" dirty="0"/>
              <a:t>drug-induced parkinsonism</a:t>
            </a:r>
            <a:r>
              <a:rPr lang="en-US" baseline="0" dirty="0"/>
              <a:t> can shed insight into why these disorders respond differently to changes in the antipsychotic dose.</a:t>
            </a:r>
          </a:p>
          <a:p>
            <a:pPr marL="171450" indent="-171450">
              <a:buFont typeface="Arial" panose="020B0604020202020204" pitchFamily="34" charset="0"/>
              <a:buChar char="•"/>
            </a:pPr>
            <a:r>
              <a:rPr lang="en-US" baseline="0" dirty="0"/>
              <a:t>Because TD is thought to involve hypersensitivity to dopamine via too many, hypersensitive D2 receptors,</a:t>
            </a:r>
            <a:r>
              <a:rPr lang="en-US" baseline="30000" dirty="0"/>
              <a:t>1</a:t>
            </a:r>
            <a:r>
              <a:rPr lang="en-US" baseline="0" dirty="0"/>
              <a:t> increasing the antipsychotic dose will block more D2 receptors and can temporarily improve or mask symptoms.</a:t>
            </a:r>
            <a:r>
              <a:rPr lang="en-US" baseline="30000" dirty="0"/>
              <a:t>2</a:t>
            </a:r>
          </a:p>
          <a:p>
            <a:pPr marL="171450" indent="-171450">
              <a:buFont typeface="Arial" panose="020B0604020202020204" pitchFamily="34" charset="0"/>
              <a:buChar char="•"/>
            </a:pPr>
            <a:r>
              <a:rPr lang="en-US" baseline="0" dirty="0"/>
              <a:t>In contrast, blocking more D2 receptors by increasing the antipsychotic dose can worsen </a:t>
            </a:r>
            <a:r>
              <a:rPr lang="en-US" dirty="0"/>
              <a:t>drug-induced parkinsonism</a:t>
            </a:r>
            <a:r>
              <a:rPr lang="en-US" baseline="0" dirty="0"/>
              <a:t>.</a:t>
            </a:r>
            <a:r>
              <a:rPr lang="en-US" baseline="30000" dirty="0"/>
              <a:t>2</a:t>
            </a:r>
            <a:r>
              <a:rPr lang="en-US" baseline="0" dirty="0"/>
              <a:t> </a:t>
            </a:r>
          </a:p>
          <a:p>
            <a:pPr marL="171450" indent="-171450">
              <a:buFont typeface="Arial" panose="020B0604020202020204" pitchFamily="34" charset="0"/>
              <a:buChar char="•"/>
            </a:pPr>
            <a:r>
              <a:rPr lang="en-US" baseline="0" dirty="0"/>
              <a:t>Correspondingly, decreasing the antipsychotic dose can temporarily worsen or reveal symptoms of TD, whereas symptoms </a:t>
            </a:r>
            <a:r>
              <a:rPr lang="en-US" dirty="0"/>
              <a:t>of drug-induced parkinsonism mi</a:t>
            </a:r>
            <a:r>
              <a:rPr lang="en-US" baseline="0" dirty="0"/>
              <a:t>ght be improved.</a:t>
            </a:r>
            <a:r>
              <a:rPr lang="en-US" baseline="30000" dirty="0"/>
              <a:t>2</a:t>
            </a:r>
          </a:p>
          <a:p>
            <a:endParaRPr lang="en-US" dirty="0"/>
          </a:p>
          <a:p>
            <a:pPr marL="0" indent="0">
              <a:buNone/>
            </a:pPr>
            <a:r>
              <a:rPr lang="en-US" b="1" dirty="0"/>
              <a:t>References</a:t>
            </a:r>
          </a:p>
          <a:p>
            <a:pPr marL="228600" lvl="0" indent="-228600">
              <a:buFont typeface="Arial" panose="020B0604020202020204" pitchFamily="34" charset="0"/>
              <a:buAutoNum type="arabicPeriod"/>
              <a:defRPr/>
            </a:pPr>
            <a:r>
              <a:rPr lang="da-DK" dirty="0"/>
              <a:t>Stahl SM. Neuronal traffic signals in tardive dyskinesia: not enough ”stop” in the motor striatum. </a:t>
            </a:r>
            <a:r>
              <a:rPr lang="da-DK" i="1" dirty="0"/>
              <a:t>CNS Spectr.</a:t>
            </a:r>
            <a:r>
              <a:rPr lang="da-DK" dirty="0"/>
              <a:t> 2017;22(6):427-434.</a:t>
            </a:r>
            <a:endParaRPr lang="en-US" dirty="0"/>
          </a:p>
          <a:p>
            <a:pPr marL="228600" indent="-228600">
              <a:buAutoNum type="arabicPeriod"/>
            </a:pPr>
            <a:r>
              <a:rPr lang="en-US" dirty="0"/>
              <a:t>Ward MW, Citrome L. Antipsychotic-related movement disorders: drug-induced parkinsonism vs. tardive dyskinesia—key differences in pathophysiology and clinical management. </a:t>
            </a:r>
            <a:r>
              <a:rPr lang="en-US" i="1" dirty="0"/>
              <a:t>Neurol Ther</a:t>
            </a:r>
            <a:r>
              <a:rPr lang="en-US" dirty="0"/>
              <a:t>. 2018;7(2):233-248. </a:t>
            </a:r>
            <a:endParaRPr lang="en-US" baseline="30000" dirty="0"/>
          </a:p>
        </p:txBody>
      </p:sp>
      <p:sp>
        <p:nvSpPr>
          <p:cNvPr id="4" name="Slide Number Placeholder 3"/>
          <p:cNvSpPr>
            <a:spLocks noGrp="1"/>
          </p:cNvSpPr>
          <p:nvPr>
            <p:ph type="sldNum" sz="quarter" idx="10"/>
          </p:nvPr>
        </p:nvSpPr>
        <p:spPr/>
        <p:txBody>
          <a:bodyPr/>
          <a:lstStyle/>
          <a:p>
            <a:fld id="{BEEFF3FF-4529-495B-88E9-E9CE60D616D5}" type="slidenum">
              <a:rPr lang="en-US" smtClean="0"/>
              <a:t>36</a:t>
            </a:fld>
            <a:endParaRPr lang="en-US" dirty="0"/>
          </a:p>
        </p:txBody>
      </p:sp>
    </p:spTree>
    <p:extLst>
      <p:ext uri="{BB962C8B-B14F-4D97-AF65-F5344CB8AC3E}">
        <p14:creationId xmlns:p14="http://schemas.microsoft.com/office/powerpoint/2010/main" val="34531575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Normally, in the striatum, there is a functional antagonism between the dopamine and acetylcholine systems, where dopamine normally suppresses the activity of acetylcholine.</a:t>
            </a:r>
            <a:endParaRPr lang="en-US" baseline="30000" dirty="0"/>
          </a:p>
          <a:p>
            <a:pPr marL="171450" lvl="0" indent="-171450">
              <a:buFont typeface="Arial" panose="020B0604020202020204" pitchFamily="34" charset="0"/>
              <a:buChar char="•"/>
              <a:defRPr/>
            </a:pPr>
            <a:r>
              <a:rPr lang="en-US" dirty="0"/>
              <a:t>When D2 receptors are blocked, acetylcholine can become overly active, which has been associated with motor symptoms.</a:t>
            </a:r>
            <a:endParaRPr lang="en-US" baseline="30000" dirty="0"/>
          </a:p>
          <a:p>
            <a:pPr lvl="0">
              <a:defRPr/>
            </a:pPr>
            <a:endParaRPr lang="en-US" dirty="0"/>
          </a:p>
          <a:p>
            <a:pPr marL="0" lvl="0" indent="0">
              <a:buNone/>
              <a:defRPr/>
            </a:pPr>
            <a:r>
              <a:rPr lang="en-US" b="1" dirty="0"/>
              <a:t>Reference</a:t>
            </a:r>
          </a:p>
          <a:p>
            <a:pPr marL="0" indent="0">
              <a:buNone/>
            </a:pPr>
            <a:r>
              <a:rPr lang="en-US" dirty="0"/>
              <a:t>Stahl S. Antipsychotic agents. </a:t>
            </a:r>
            <a:r>
              <a:rPr lang="en-US" i="1" dirty="0"/>
              <a:t>Stahl’s Essential Pharmacology</a:t>
            </a:r>
            <a:r>
              <a:rPr lang="en-US" dirty="0"/>
              <a:t>. 4th ed. Cambridge University Press; 2013:145-252.</a:t>
            </a:r>
          </a:p>
          <a:p>
            <a:pPr lvl="0">
              <a:defRPr/>
            </a:pPr>
            <a:endParaRPr lang="en-US" baseline="30000" dirty="0"/>
          </a:p>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37</a:t>
            </a:fld>
            <a:endParaRPr lang="en-US" dirty="0"/>
          </a:p>
        </p:txBody>
      </p:sp>
    </p:spTree>
    <p:extLst>
      <p:ext uri="{BB962C8B-B14F-4D97-AF65-F5344CB8AC3E}">
        <p14:creationId xmlns:p14="http://schemas.microsoft.com/office/powerpoint/2010/main" val="37142090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lvl="0" indent="-171450">
              <a:lnSpc>
                <a:spcPct val="97000"/>
              </a:lnSpc>
              <a:buFont typeface="Arial" panose="020B0604020202020204" pitchFamily="34" charset="0"/>
              <a:buChar char="•"/>
              <a:defRPr/>
            </a:pPr>
            <a:r>
              <a:rPr lang="en-US" b="0" dirty="0"/>
              <a:t>The circuitry presented on</a:t>
            </a:r>
            <a:r>
              <a:rPr lang="en-US" b="0" baseline="0" dirty="0"/>
              <a:t> the previous slide is important to understand, because it provides the foundation for why anticholinergics drugs may worsen TD but improve drug-induced parkinsonism.</a:t>
            </a:r>
          </a:p>
          <a:p>
            <a:pPr marL="171450" lvl="0" indent="-171450">
              <a:lnSpc>
                <a:spcPct val="97000"/>
              </a:lnSpc>
              <a:buFont typeface="Arial" panose="020B0604020202020204" pitchFamily="34" charset="0"/>
              <a:buChar char="•"/>
              <a:defRPr/>
            </a:pPr>
            <a:r>
              <a:rPr lang="en-US" b="0" baseline="0" dirty="0"/>
              <a:t>Let’s use a scale metaphor t</a:t>
            </a:r>
            <a:r>
              <a:rPr lang="en-US" b="0" dirty="0"/>
              <a:t>o help</a:t>
            </a:r>
            <a:r>
              <a:rPr lang="en-US" b="0" baseline="0" dirty="0"/>
              <a:t> understand how this system works.</a:t>
            </a:r>
          </a:p>
          <a:p>
            <a:pPr marL="171450" indent="-171450">
              <a:lnSpc>
                <a:spcPct val="97000"/>
              </a:lnSpc>
              <a:buFont typeface="Arial" panose="020B0604020202020204" pitchFamily="34" charset="0"/>
              <a:buChar char="•"/>
            </a:pPr>
            <a:r>
              <a:rPr lang="en-US" dirty="0"/>
              <a:t>As</a:t>
            </a:r>
            <a:r>
              <a:rPr lang="en-US" baseline="0" dirty="0"/>
              <a:t> you saw on the previous slide, n</a:t>
            </a:r>
            <a:r>
              <a:rPr lang="en-US" dirty="0"/>
              <a:t>ormally, in the striatum, there is a functional antagonism between the dopamine and acetylcholine systems, where dopamine normally suppresses the activity of acetylcholine.</a:t>
            </a:r>
            <a:r>
              <a:rPr lang="en-US" baseline="30000" dirty="0"/>
              <a:t>1</a:t>
            </a:r>
          </a:p>
          <a:p>
            <a:pPr marL="171450" lvl="0" indent="-171450">
              <a:lnSpc>
                <a:spcPct val="97000"/>
              </a:lnSpc>
              <a:buFont typeface="Arial" panose="020B0604020202020204" pitchFamily="34" charset="0"/>
              <a:buChar char="•"/>
              <a:defRPr/>
            </a:pPr>
            <a:r>
              <a:rPr lang="en-US" b="1" dirty="0"/>
              <a:t>[advance animation] </a:t>
            </a:r>
            <a:r>
              <a:rPr lang="en-US" dirty="0"/>
              <a:t>When D2 receptors are blocked, acetylcholine can become overly active, which has been associated with motor symptoms.</a:t>
            </a:r>
            <a:r>
              <a:rPr lang="en-US" baseline="30000" dirty="0"/>
              <a:t>1</a:t>
            </a:r>
            <a:endParaRPr lang="en-US" b="0" baseline="0" dirty="0"/>
          </a:p>
          <a:p>
            <a:pPr marL="171450" lvl="0" indent="-171450">
              <a:lnSpc>
                <a:spcPct val="97000"/>
              </a:lnSpc>
              <a:buFont typeface="Arial" panose="020B0604020202020204" pitchFamily="34" charset="0"/>
              <a:buChar char="•"/>
              <a:defRPr/>
            </a:pPr>
            <a:r>
              <a:rPr lang="en-US" b="1" dirty="0"/>
              <a:t>[advance animation]</a:t>
            </a:r>
            <a:r>
              <a:rPr lang="en-US" dirty="0"/>
              <a:t> </a:t>
            </a:r>
            <a:r>
              <a:rPr lang="en-US" b="0" baseline="0" dirty="0"/>
              <a:t>Here, you can see that i</a:t>
            </a:r>
            <a:r>
              <a:rPr lang="en-US" dirty="0"/>
              <a:t>n</a:t>
            </a:r>
            <a:r>
              <a:rPr lang="en-US" baseline="0" dirty="0"/>
              <a:t> </a:t>
            </a:r>
            <a:r>
              <a:rPr lang="en-US" dirty="0"/>
              <a:t>drug-induced parkinsonism</a:t>
            </a:r>
            <a:r>
              <a:rPr lang="en-US" baseline="0" dirty="0"/>
              <a:t>, a</a:t>
            </a:r>
            <a:r>
              <a:rPr lang="en-US" dirty="0"/>
              <a:t>nticholinergics</a:t>
            </a:r>
            <a:r>
              <a:rPr lang="en-US" baseline="0" dirty="0"/>
              <a:t> may reduce this excess acetylcholine activity, counterbalancing the reduced dopamine influence and bringing the system closer to balance.</a:t>
            </a:r>
            <a:r>
              <a:rPr lang="en-US" baseline="30000" dirty="0"/>
              <a:t>2</a:t>
            </a:r>
          </a:p>
          <a:p>
            <a:pPr marL="171450" indent="-171450">
              <a:lnSpc>
                <a:spcPct val="97000"/>
              </a:lnSpc>
              <a:buFont typeface="Arial" panose="020B0604020202020204" pitchFamily="34" charset="0"/>
              <a:buChar char="•"/>
            </a:pPr>
            <a:r>
              <a:rPr lang="en-US" b="1" dirty="0"/>
              <a:t>[advance animation]</a:t>
            </a:r>
            <a:r>
              <a:rPr lang="en-US" dirty="0"/>
              <a:t> However, in the case of TD, the neurobiology</a:t>
            </a:r>
            <a:r>
              <a:rPr lang="en-US" baseline="0" dirty="0"/>
              <a:t> is thought to involve increased dopamine signaling.</a:t>
            </a:r>
            <a:r>
              <a:rPr lang="en-US" baseline="30000" dirty="0"/>
              <a:t>3,4</a:t>
            </a:r>
          </a:p>
          <a:p>
            <a:pPr marL="171450" indent="-171450">
              <a:lnSpc>
                <a:spcPct val="97000"/>
              </a:lnSpc>
              <a:buFont typeface="Arial" panose="020B0604020202020204" pitchFamily="34" charset="0"/>
              <a:buChar char="•"/>
            </a:pPr>
            <a:r>
              <a:rPr lang="en-US" baseline="0" dirty="0"/>
              <a:t>Because of the functional antagonism between dopamine and acetylcholine in the striatum, anticholinergics could further exacerbate this imbalance, potentially worsening the symptoms of TD.</a:t>
            </a:r>
            <a:r>
              <a:rPr lang="en-US" baseline="30000" dirty="0"/>
              <a:t>3</a:t>
            </a:r>
          </a:p>
          <a:p>
            <a:pPr>
              <a:lnSpc>
                <a:spcPct val="97000"/>
              </a:lnSpc>
            </a:pPr>
            <a:endParaRPr lang="en-US" dirty="0"/>
          </a:p>
          <a:p>
            <a:pPr marL="0" marR="0" lvl="0" indent="0" algn="l" defTabSz="914400" rtl="0" eaLnBrk="1" fontAlgn="auto" latinLnBrk="0" hangingPunct="1">
              <a:lnSpc>
                <a:spcPct val="97000"/>
              </a:lnSpc>
              <a:spcBef>
                <a:spcPts val="0"/>
              </a:spcBef>
              <a:spcAft>
                <a:spcPts val="0"/>
              </a:spcAft>
              <a:buClrTx/>
              <a:buSzTx/>
              <a:buNone/>
              <a:tabLst/>
              <a:defRPr/>
            </a:pPr>
            <a:r>
              <a:rPr lang="en-US" b="1" dirty="0"/>
              <a:t>References</a:t>
            </a:r>
          </a:p>
          <a:p>
            <a:pPr marL="228600" indent="-228600">
              <a:lnSpc>
                <a:spcPct val="97000"/>
              </a:lnSpc>
              <a:buFont typeface="+mj-lt"/>
              <a:buAutoNum type="arabicPeriod"/>
            </a:pPr>
            <a:r>
              <a:rPr lang="en-US" dirty="0"/>
              <a:t>Stahl S. Antipsychotic agents. </a:t>
            </a:r>
            <a:r>
              <a:rPr lang="en-US" i="1" dirty="0"/>
              <a:t>Stahl’s Essential Pharmacology</a:t>
            </a:r>
            <a:r>
              <a:rPr lang="en-US" dirty="0"/>
              <a:t>. 4th ed. Cambridge University Press; 2013:145-252.</a:t>
            </a:r>
          </a:p>
          <a:p>
            <a:pPr marL="228600" lvl="0" indent="-228600">
              <a:lnSpc>
                <a:spcPct val="97000"/>
              </a:lnSpc>
              <a:buFont typeface="Arial" panose="020B0604020202020204" pitchFamily="34" charset="0"/>
              <a:buAutoNum type="arabicPeriod"/>
              <a:defRPr/>
            </a:pPr>
            <a:r>
              <a:rPr lang="en-US" dirty="0"/>
              <a:t>Lester DB, Rogers TD, Blaha CD. Acetylcholine–dopamine interactions in the pathophysiology and treatment of CNS disorders. </a:t>
            </a:r>
            <a:r>
              <a:rPr lang="en-US" i="1" dirty="0"/>
              <a:t>CNS Neurosci Ther</a:t>
            </a:r>
            <a:r>
              <a:rPr lang="en-US" dirty="0"/>
              <a:t>. 2010;16(3):137-162.</a:t>
            </a:r>
          </a:p>
          <a:p>
            <a:pPr marL="228600" lvl="0" indent="-228600">
              <a:lnSpc>
                <a:spcPct val="97000"/>
              </a:lnSpc>
              <a:buFont typeface="Arial" panose="020B0604020202020204" pitchFamily="34" charset="0"/>
              <a:buAutoNum type="arabicPeriod"/>
              <a:defRPr/>
            </a:pPr>
            <a:r>
              <a:rPr lang="en-US" dirty="0"/>
              <a:t>Ward MW, Citrome L. Antipsychotic-related movement disorders: drug-induced parkinsonism vs. tardive dyskinesia—key differences in pathophysiology and clinical management. </a:t>
            </a:r>
            <a:r>
              <a:rPr lang="en-US" i="1" dirty="0"/>
              <a:t>Neurol Ther</a:t>
            </a:r>
            <a:r>
              <a:rPr lang="en-US" dirty="0"/>
              <a:t>. 2018;7(2):233-248. </a:t>
            </a:r>
            <a:endParaRPr lang="en-US" baseline="30000" dirty="0"/>
          </a:p>
          <a:p>
            <a:pPr marL="228600" lvl="0" indent="-228600">
              <a:lnSpc>
                <a:spcPct val="97000"/>
              </a:lnSpc>
              <a:buFont typeface="Arial" panose="020B0604020202020204" pitchFamily="34" charset="0"/>
              <a:buAutoNum type="arabicPeriod"/>
              <a:defRPr/>
            </a:pPr>
            <a:r>
              <a:rPr lang="da-DK" dirty="0"/>
              <a:t>Stahl SM. Neuronal traffic signals in tardive dyskinesia: not enough ”stop” in the motor striatum. </a:t>
            </a:r>
            <a:r>
              <a:rPr lang="da-DK" i="1" dirty="0"/>
              <a:t>CNS Spectr.</a:t>
            </a:r>
            <a:r>
              <a:rPr lang="da-DK" dirty="0"/>
              <a:t> 2017;22(6):427-434.</a:t>
            </a:r>
            <a:endParaRPr lang="en-US" baseline="30000" dirty="0"/>
          </a:p>
        </p:txBody>
      </p:sp>
      <p:sp>
        <p:nvSpPr>
          <p:cNvPr id="4" name="Slide Number Placeholder 3"/>
          <p:cNvSpPr>
            <a:spLocks noGrp="1"/>
          </p:cNvSpPr>
          <p:nvPr>
            <p:ph type="sldNum" sz="quarter" idx="10"/>
          </p:nvPr>
        </p:nvSpPr>
        <p:spPr/>
        <p:txBody>
          <a:bodyPr/>
          <a:lstStyle/>
          <a:p>
            <a:fld id="{BEEFF3FF-4529-495B-88E9-E9CE60D616D5}" type="slidenum">
              <a:rPr lang="en-US" smtClean="0"/>
              <a:t>38</a:t>
            </a:fld>
            <a:endParaRPr lang="en-US" dirty="0"/>
          </a:p>
        </p:txBody>
      </p:sp>
    </p:spTree>
    <p:extLst>
      <p:ext uri="{BB962C8B-B14F-4D97-AF65-F5344CB8AC3E}">
        <p14:creationId xmlns:p14="http://schemas.microsoft.com/office/powerpoint/2010/main" val="3210680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Vesicular monoamine transporter 2 (VMAT2) inhibitors</a:t>
            </a:r>
            <a:r>
              <a:rPr lang="en-US" baseline="0" dirty="0"/>
              <a:t> are the medication class of choice for the treatment of TD.</a:t>
            </a:r>
            <a:r>
              <a:rPr lang="en-US" baseline="30000" dirty="0"/>
              <a:t>1</a:t>
            </a:r>
          </a:p>
          <a:p>
            <a:pPr marL="171450" indent="-171450">
              <a:buFont typeface="Arial" panose="020B0604020202020204" pitchFamily="34" charset="0"/>
              <a:buChar char="•"/>
            </a:pPr>
            <a:r>
              <a:rPr lang="en-US" baseline="0" dirty="0"/>
              <a:t>To understand the hypothetical mechanism of action of VMAT2 inhibitors in the treatment of TD, let’s review the function of VMAT2.</a:t>
            </a:r>
          </a:p>
          <a:p>
            <a:pPr marL="171450" indent="-171450">
              <a:buFont typeface="Arial" panose="020B0604020202020204" pitchFamily="34" charset="0"/>
              <a:buChar char="•"/>
            </a:pPr>
            <a:r>
              <a:rPr lang="en-US" baseline="0" dirty="0"/>
              <a:t>VMAT2 is a transporter found on the synaptic vesicles of presynaptic neurons, among other places in the brain. Its role is to package monoamines, such as dopamine, into synaptic vesicles until it is needed for release.</a:t>
            </a:r>
            <a:r>
              <a:rPr lang="en-US" baseline="30000" dirty="0"/>
              <a:t>2</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References</a:t>
            </a:r>
          </a:p>
          <a:p>
            <a:pPr marL="228600" indent="-228600">
              <a:buFont typeface="Arial" panose="020B0604020202020204" pitchFamily="34" charset="0"/>
              <a:buAutoNum type="arabicPeriod"/>
            </a:pPr>
            <a:r>
              <a:rPr lang="en-US" dirty="0"/>
              <a:t>American Psychiatric Association. </a:t>
            </a:r>
            <a:r>
              <a:rPr lang="en-US" i="1" dirty="0"/>
              <a:t>The American Psychiatric Association Practice Guideline for the Treatment of Patients With Schizophrenia</a:t>
            </a:r>
            <a:r>
              <a:rPr lang="en-US" dirty="0"/>
              <a:t>. American Psychiatric Association; 2021.</a:t>
            </a:r>
          </a:p>
          <a:p>
            <a:pPr marL="228600" indent="-228600">
              <a:buFont typeface="Arial" panose="020B0604020202020204" pitchFamily="34" charset="0"/>
              <a:buAutoNum type="arabicPeriod"/>
            </a:pPr>
            <a:r>
              <a:rPr lang="da-DK" dirty="0"/>
              <a:t>Stahl SM. Mechanism of action of vesicular monoamine transporter 2 (VMAT2) inhibitors in tardive dyskinesia: reducing dopamine leads to less ”go” and more ”stop” from the motor striatum for robust therapeutic effects. </a:t>
            </a:r>
            <a:r>
              <a:rPr lang="da-DK" i="1" dirty="0"/>
              <a:t>CNS Spectr</a:t>
            </a:r>
            <a:r>
              <a:rPr lang="da-DK" dirty="0"/>
              <a:t>. 2018;23(1):1-6. </a:t>
            </a:r>
            <a:endParaRPr lang="en-US" baseline="0" dirty="0"/>
          </a:p>
        </p:txBody>
      </p:sp>
      <p:sp>
        <p:nvSpPr>
          <p:cNvPr id="4" name="Slide Number Placeholder 3"/>
          <p:cNvSpPr>
            <a:spLocks noGrp="1"/>
          </p:cNvSpPr>
          <p:nvPr>
            <p:ph type="sldNum" sz="quarter" idx="10"/>
          </p:nvPr>
        </p:nvSpPr>
        <p:spPr/>
        <p:txBody>
          <a:bodyPr/>
          <a:lstStyle/>
          <a:p>
            <a:fld id="{BEEFF3FF-4529-495B-88E9-E9CE60D616D5}" type="slidenum">
              <a:rPr lang="en-US" smtClean="0"/>
              <a:t>39</a:t>
            </a:fld>
            <a:endParaRPr lang="en-US" dirty="0"/>
          </a:p>
        </p:txBody>
      </p:sp>
    </p:spTree>
    <p:extLst>
      <p:ext uri="{BB962C8B-B14F-4D97-AF65-F5344CB8AC3E}">
        <p14:creationId xmlns:p14="http://schemas.microsoft.com/office/powerpoint/2010/main" val="570765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a:t>
            </a:r>
            <a:r>
              <a:rPr lang="en-US" baseline="0" dirty="0"/>
              <a:t> understand the prevalence and burden of TD, </a:t>
            </a:r>
            <a:r>
              <a:rPr lang="en-US" dirty="0"/>
              <a:t>let’s first</a:t>
            </a:r>
            <a:r>
              <a:rPr lang="en-US" baseline="0" dirty="0"/>
              <a:t> look at how commonly antipsychotics are prescribed.</a:t>
            </a:r>
          </a:p>
          <a:p>
            <a:pPr marL="171450" indent="-171450">
              <a:buFont typeface="Arial" panose="020B0604020202020204" pitchFamily="34" charset="0"/>
              <a:buChar char="•"/>
            </a:pPr>
            <a:r>
              <a:rPr lang="en-US" baseline="0" dirty="0"/>
              <a:t>According to the </a:t>
            </a:r>
            <a:r>
              <a:rPr lang="en-US" dirty="0"/>
              <a:t>National Institute of Mental Health, nearly </a:t>
            </a:r>
            <a:r>
              <a:rPr lang="en-US" baseline="0" dirty="0"/>
              <a:t>1 in 5 Americans live with a mental illness.</a:t>
            </a:r>
            <a:r>
              <a:rPr lang="en-US" baseline="30000" dirty="0"/>
              <a:t>1</a:t>
            </a:r>
          </a:p>
          <a:p>
            <a:pPr marL="171450" indent="-171450">
              <a:buFont typeface="Arial" panose="020B0604020202020204" pitchFamily="34" charset="0"/>
              <a:buChar char="•"/>
            </a:pPr>
            <a:r>
              <a:rPr lang="en-US" dirty="0"/>
              <a:t>More than </a:t>
            </a:r>
            <a:r>
              <a:rPr lang="en-US" baseline="0" dirty="0"/>
              <a:t>5 million patients in the United States are treated with antipsychotics.</a:t>
            </a:r>
            <a:r>
              <a:rPr lang="en-US" baseline="30000" dirty="0"/>
              <a:t>2</a:t>
            </a:r>
          </a:p>
          <a:p>
            <a:pPr marL="171450" marR="0" lvl="0" indent="-171450" algn="l" defTabSz="914400" rtl="0" eaLnBrk="1" fontAlgn="auto" latinLnBrk="0" hangingPunct="1">
              <a:spcBef>
                <a:spcPts val="0"/>
              </a:spcBef>
              <a:spcAft>
                <a:spcPts val="0"/>
              </a:spcAft>
              <a:buClrTx/>
              <a:buSzTx/>
              <a:buFont typeface="Arial" panose="020B0604020202020204" pitchFamily="34" charset="0"/>
              <a:buChar char="•"/>
              <a:tabLst/>
              <a:defRPr/>
            </a:pPr>
            <a:r>
              <a:rPr lang="en-US" baseline="0" dirty="0"/>
              <a:t>In 2017, approximately 66 million antipsychotic prescriptions were written.</a:t>
            </a:r>
            <a:r>
              <a:rPr lang="en-US" baseline="30000" dirty="0"/>
              <a:t>3</a:t>
            </a:r>
          </a:p>
          <a:p>
            <a:pPr marL="171450" indent="-171450">
              <a:buFont typeface="Arial" panose="020B0604020202020204" pitchFamily="34" charset="0"/>
              <a:buChar char="•"/>
            </a:pPr>
            <a:r>
              <a:rPr lang="en-US" baseline="0" dirty="0"/>
              <a:t>Approximately</a:t>
            </a:r>
            <a:r>
              <a:rPr lang="en-US" dirty="0"/>
              <a:t> </a:t>
            </a:r>
            <a:r>
              <a:rPr lang="en-US" baseline="0" dirty="0"/>
              <a:t>45% to 60% of antipsychotic prescriptions are for long-term use.</a:t>
            </a:r>
            <a:r>
              <a:rPr lang="en-US" baseline="30000" dirty="0"/>
              <a:t>4</a:t>
            </a:r>
          </a:p>
          <a:p>
            <a:endParaRPr lang="en-US" dirty="0"/>
          </a:p>
          <a:p>
            <a:pPr marL="0" lvl="0" indent="0">
              <a:buNone/>
              <a:defRPr/>
            </a:pPr>
            <a:r>
              <a:rPr lang="en-US" b="1" dirty="0"/>
              <a:t>References</a:t>
            </a:r>
            <a:endParaRPr lang="en-US" dirty="0"/>
          </a:p>
          <a:p>
            <a:pPr marL="228600" lvl="0" indent="-228600">
              <a:buFont typeface="Arial" panose="020B0604020202020204" pitchFamily="34" charset="0"/>
              <a:buAutoNum type="arabicPeriod"/>
              <a:defRPr/>
            </a:pPr>
            <a:r>
              <a:rPr lang="en-US" dirty="0"/>
              <a:t>Mental illness. National Institute of Mental Health. Updated January 2021. Accessed December 6, 2021. https://www.nimh.nih.gov/health/statistics/mental-illness.shtml</a:t>
            </a:r>
          </a:p>
          <a:p>
            <a:pPr marL="228600" lvl="0" indent="-228600">
              <a:buFont typeface="Arial" panose="020B0604020202020204" pitchFamily="34" charset="0"/>
              <a:buAutoNum type="arabicPeriod"/>
              <a:defRPr/>
            </a:pPr>
            <a:r>
              <a:rPr lang="en-US" dirty="0"/>
              <a:t>Cloud LJ, Zutshi D, Factor SA. Tardive dyskinesia: therapeutic options for an increasingly common disorder. </a:t>
            </a:r>
            <a:r>
              <a:rPr lang="en-US" i="1" dirty="0"/>
              <a:t>Neurotherapeutics. </a:t>
            </a:r>
            <a:r>
              <a:rPr lang="en-US" dirty="0"/>
              <a:t>2014;11(1):166-176.</a:t>
            </a:r>
          </a:p>
          <a:p>
            <a:pPr marL="228600" lvl="0" indent="-228600">
              <a:buFont typeface="Arial" panose="020B0604020202020204" pitchFamily="34" charset="0"/>
              <a:buAutoNum type="arabicPeriod"/>
              <a:defRPr/>
            </a:pPr>
            <a:r>
              <a:rPr lang="en-US" dirty="0"/>
              <a:t>Data on file. Assessment of Antipsychotic Market Prescription Trends in the US, 1992-2017. IQVIA Report to Neurocrine Biosciences, Inc.; 2018. </a:t>
            </a:r>
          </a:p>
          <a:p>
            <a:pPr marL="228600" lvl="0" indent="-228600">
              <a:buFont typeface="Arial" panose="020B0604020202020204" pitchFamily="34" charset="0"/>
              <a:buAutoNum type="arabicPeriod"/>
              <a:defRPr/>
            </a:pPr>
            <a:r>
              <a:rPr lang="en-US" dirty="0"/>
              <a:t>Olfson M, King M, Schoenbaum M. Antipsychotic treatment of adults in the United States. </a:t>
            </a:r>
            <a:r>
              <a:rPr lang="en-US" i="1" dirty="0"/>
              <a:t>J Clin Psychiatry</a:t>
            </a:r>
            <a:r>
              <a:rPr lang="en-US" dirty="0"/>
              <a:t>. 2015;76(10):1346-1353.</a:t>
            </a:r>
          </a:p>
        </p:txBody>
      </p:sp>
      <p:sp>
        <p:nvSpPr>
          <p:cNvPr id="4" name="Slide Number Placeholder 3"/>
          <p:cNvSpPr>
            <a:spLocks noGrp="1"/>
          </p:cNvSpPr>
          <p:nvPr>
            <p:ph type="sldNum" sz="quarter" idx="10"/>
          </p:nvPr>
        </p:nvSpPr>
        <p:spPr/>
        <p:txBody>
          <a:bodyPr/>
          <a:lstStyle/>
          <a:p>
            <a:fld id="{BEEFF3FF-4529-495B-88E9-E9CE60D616D5}" type="slidenum">
              <a:rPr lang="en-US" smtClean="0"/>
              <a:t>4</a:t>
            </a:fld>
            <a:endParaRPr lang="en-US" dirty="0"/>
          </a:p>
        </p:txBody>
      </p:sp>
    </p:spTree>
    <p:extLst>
      <p:ext uri="{BB962C8B-B14F-4D97-AF65-F5344CB8AC3E}">
        <p14:creationId xmlns:p14="http://schemas.microsoft.com/office/powerpoint/2010/main" val="3626982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VMAT2 inhibitors may help treat TD by reducing the amount of dopamine transported into vesicles.</a:t>
            </a:r>
            <a:endParaRPr lang="en-US" baseline="0" dirty="0"/>
          </a:p>
          <a:p>
            <a:pPr marL="171450" indent="-171450">
              <a:buFont typeface="Arial" panose="020B0604020202020204" pitchFamily="34" charset="0"/>
              <a:buChar char="•"/>
            </a:pPr>
            <a:r>
              <a:rPr lang="en-US" baseline="0" dirty="0"/>
              <a:t>This allows dopamine to be degraded in the cytoplasm by monoamine oxidase, or MAO.</a:t>
            </a:r>
          </a:p>
          <a:p>
            <a:pPr marL="171450" indent="-171450">
              <a:buFont typeface="Arial" panose="020B0604020202020204" pitchFamily="34" charset="0"/>
              <a:buChar char="•"/>
            </a:pPr>
            <a:r>
              <a:rPr lang="en-US" dirty="0"/>
              <a:t>This may work toward counterbalancing </a:t>
            </a:r>
            <a:r>
              <a:rPr lang="en-US" baseline="0" dirty="0"/>
              <a:t>the hypersensitivity of D2 receptors in the nigrostriatal pathway that is thought to underlie the symptoms of TD.</a:t>
            </a:r>
          </a:p>
          <a:p>
            <a:endParaRPr lang="en-US" dirty="0"/>
          </a:p>
          <a:p>
            <a:pPr marL="0" indent="0">
              <a:buNone/>
            </a:pPr>
            <a:r>
              <a:rPr lang="en-US" b="1" dirty="0"/>
              <a:t>Reference</a:t>
            </a:r>
          </a:p>
          <a:p>
            <a:pPr marL="0" indent="0">
              <a:buNone/>
            </a:pPr>
            <a:r>
              <a:rPr lang="da-DK" dirty="0"/>
              <a:t>Stahl SM. Mechanism of action of vesicular monoamine transporter 2 (VMAT2) inhibitors in tardive dyskinesia: reducing dopamine leads to less ”go” and more ”stop” from the motor striatum for robust therapeutic effects. </a:t>
            </a:r>
            <a:r>
              <a:rPr lang="da-DK" i="1" dirty="0"/>
              <a:t>CNS Spectr</a:t>
            </a:r>
            <a:r>
              <a:rPr lang="da-DK" dirty="0"/>
              <a:t>. 2018;23(1):1-6.</a:t>
            </a:r>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40</a:t>
            </a:fld>
            <a:endParaRPr lang="en-US" dirty="0"/>
          </a:p>
        </p:txBody>
      </p:sp>
    </p:spTree>
    <p:extLst>
      <p:ext uri="{BB962C8B-B14F-4D97-AF65-F5344CB8AC3E}">
        <p14:creationId xmlns:p14="http://schemas.microsoft.com/office/powerpoint/2010/main" val="9250387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41</a:t>
            </a:fld>
            <a:endParaRPr lang="en-US" dirty="0"/>
          </a:p>
        </p:txBody>
      </p:sp>
    </p:spTree>
    <p:extLst>
      <p:ext uri="{BB962C8B-B14F-4D97-AF65-F5344CB8AC3E}">
        <p14:creationId xmlns:p14="http://schemas.microsoft.com/office/powerpoint/2010/main" val="1349641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42</a:t>
            </a:fld>
            <a:endParaRPr lang="en-US" dirty="0"/>
          </a:p>
        </p:txBody>
      </p:sp>
    </p:spTree>
    <p:extLst>
      <p:ext uri="{BB962C8B-B14F-4D97-AF65-F5344CB8AC3E}">
        <p14:creationId xmlns:p14="http://schemas.microsoft.com/office/powerpoint/2010/main" val="3760194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43</a:t>
            </a:fld>
            <a:endParaRPr lang="en-US" dirty="0"/>
          </a:p>
        </p:txBody>
      </p:sp>
      <p:sp>
        <p:nvSpPr>
          <p:cNvPr id="8" name="Slide Image Placeholder 7">
            <a:extLst>
              <a:ext uri="{FF2B5EF4-FFF2-40B4-BE49-F238E27FC236}">
                <a16:creationId xmlns:a16="http://schemas.microsoft.com/office/drawing/2014/main" id="{D7CFCBF0-F025-C42F-A540-19ED717E5954}"/>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BE0BF465-C83F-0992-6BA2-04167559D0C2}"/>
              </a:ext>
            </a:extLst>
          </p:cNvPr>
          <p:cNvSpPr>
            <a:spLocks noGrp="1"/>
          </p:cNvSpPr>
          <p:nvPr>
            <p:ph type="body" idx="1"/>
          </p:nvPr>
        </p:nvSpPr>
        <p:spPr>
          <a:xfrm>
            <a:off x="400050" y="3749039"/>
            <a:ext cx="6115050" cy="5394961"/>
          </a:xfrm>
        </p:spPr>
        <p:txBody>
          <a:bodyPr/>
          <a:lstStyle/>
          <a:p>
            <a:pPr marL="228600" indent="-228600">
              <a:lnSpc>
                <a:spcPct val="89000"/>
              </a:lnSpc>
            </a:pPr>
            <a:r>
              <a:rPr lang="en-US" sz="900" dirty="0"/>
              <a:t>Historically, a lack of evidence-based treatments for tardive dyskinesia (TD) combined with misconceptions that TD was rare, occurred only in elderly patients or with first-generation antipsychotics, and was not concerning to patients, contributed to a therapeutic nihilism and lack of urgency to treat.</a:t>
            </a:r>
            <a:r>
              <a:rPr lang="en-US" sz="900" baseline="30000" dirty="0"/>
              <a:t>1</a:t>
            </a:r>
          </a:p>
          <a:p>
            <a:pPr marL="228600" indent="-228600">
              <a:lnSpc>
                <a:spcPct val="89000"/>
              </a:lnSpc>
            </a:pPr>
            <a:r>
              <a:rPr lang="en-US" sz="900" dirty="0"/>
              <a:t>The release of new guidelines for the screening and treatment of TD reflects the recent approval of effective treatments and a growing body of research into its prevalence and impact.</a:t>
            </a:r>
            <a:endParaRPr lang="en-US" sz="900" baseline="30000" dirty="0"/>
          </a:p>
          <a:p>
            <a:pPr marL="228600" indent="-228600">
              <a:lnSpc>
                <a:spcPct val="89000"/>
              </a:lnSpc>
            </a:pPr>
            <a:r>
              <a:rPr lang="en-US" sz="900" dirty="0"/>
              <a:t>For example, recent clinical studies provide strong evidence for the efficacy and tolerability of new-generation vesicular monoamine transporter type 2 (VMAT2) inhibitors for the treatment of TD.</a:t>
            </a:r>
            <a:r>
              <a:rPr lang="en-US" sz="900" baseline="30000" dirty="0"/>
              <a:t>2-5</a:t>
            </a:r>
          </a:p>
          <a:p>
            <a:pPr marL="228600" indent="-228600">
              <a:lnSpc>
                <a:spcPct val="89000"/>
              </a:lnSpc>
            </a:pPr>
            <a:r>
              <a:rPr lang="en-US" sz="900" dirty="0"/>
              <a:t>This evidence is reflected across the new guidelines, which all recommend that treatment with new-generation VMAT2 inhibitors should be considered for patients with TD.</a:t>
            </a:r>
            <a:r>
              <a:rPr lang="en-US" sz="900" baseline="30000" dirty="0"/>
              <a:t>6,7</a:t>
            </a:r>
          </a:p>
          <a:p>
            <a:pPr marL="400050" lvl="2" indent="-171450">
              <a:lnSpc>
                <a:spcPct val="89000"/>
              </a:lnSpc>
              <a:buFont typeface="Arial" panose="020B0604020202020204" pitchFamily="34" charset="0"/>
              <a:buChar char="–"/>
            </a:pPr>
            <a:r>
              <a:rPr lang="en-US" sz="900" dirty="0"/>
              <a:t>These guidelines include the 2020 American Psychiatric Association Practice Guideline for the Treatment of Patients With Schizophrenia and a Delphi panel consensus published by </a:t>
            </a:r>
            <a:r>
              <a:rPr lang="en-US" sz="900" dirty="0" err="1"/>
              <a:t>Caroff</a:t>
            </a:r>
            <a:r>
              <a:rPr lang="en-US" sz="900" dirty="0"/>
              <a:t> and colleagues in 2020.</a:t>
            </a:r>
          </a:p>
          <a:p>
            <a:pPr marL="228600" indent="-228600">
              <a:lnSpc>
                <a:spcPct val="89000"/>
              </a:lnSpc>
            </a:pPr>
            <a:r>
              <a:rPr lang="en-US" sz="900" dirty="0"/>
              <a:t>Recent work has also displaced the misconception that TD is rare, only a concern for specific subsets of patients, or not a concern with atypical antipsychotics.</a:t>
            </a:r>
            <a:r>
              <a:rPr lang="en-US" sz="900" baseline="30000" dirty="0"/>
              <a:t>1</a:t>
            </a:r>
            <a:r>
              <a:rPr lang="en-US" sz="900" dirty="0"/>
              <a:t> In fact, the global prevalence of TD is estimated to be 25.3% of patients treated with any antipsychotic medication.</a:t>
            </a:r>
            <a:r>
              <a:rPr lang="en-US" sz="900" baseline="30000" dirty="0"/>
              <a:t>8</a:t>
            </a:r>
          </a:p>
          <a:p>
            <a:pPr marL="228600" indent="-228600">
              <a:lnSpc>
                <a:spcPct val="89000"/>
              </a:lnSpc>
            </a:pPr>
            <a:r>
              <a:rPr lang="en-US" sz="900" dirty="0"/>
              <a:t>In light of these data, the new guidelines recommend that all patients taking antipsychotic medications be assessed for TD at each clinical encounter, regardless of their relative level of risk.</a:t>
            </a:r>
            <a:r>
              <a:rPr lang="en-US" sz="900" baseline="30000" dirty="0"/>
              <a:t>6,7</a:t>
            </a:r>
          </a:p>
          <a:p>
            <a:pPr marL="228600" indent="-228600">
              <a:lnSpc>
                <a:spcPct val="89000"/>
              </a:lnSpc>
            </a:pPr>
            <a:r>
              <a:rPr lang="en-US" sz="900" dirty="0"/>
              <a:t>Finally, recent data have also demonstrated that the majority of patients with probable/possible TD are aware of their abnormal movements and feel self-conscious or embarrassed by them.</a:t>
            </a:r>
            <a:r>
              <a:rPr lang="en-US" sz="900" baseline="30000" dirty="0"/>
              <a:t>9</a:t>
            </a:r>
          </a:p>
          <a:p>
            <a:pPr marL="228600" indent="-228600">
              <a:lnSpc>
                <a:spcPct val="89000"/>
              </a:lnSpc>
            </a:pPr>
            <a:r>
              <a:rPr lang="en-US" sz="900" dirty="0"/>
              <a:t>The recent guidelines state that treatment of TD can even be considered for patients with mild TD symptoms depending on patient preference, associated impairment, or effect on psychosocial functioning.</a:t>
            </a:r>
            <a:r>
              <a:rPr lang="en-US" sz="900" baseline="30000" dirty="0"/>
              <a:t>7</a:t>
            </a:r>
          </a:p>
          <a:p>
            <a:pPr>
              <a:lnSpc>
                <a:spcPct val="89000"/>
              </a:lnSpc>
            </a:pPr>
            <a:endParaRPr lang="en-US" sz="900" baseline="30000" dirty="0"/>
          </a:p>
          <a:p>
            <a:pPr marL="0" indent="0">
              <a:lnSpc>
                <a:spcPct val="89000"/>
              </a:lnSpc>
              <a:spcAft>
                <a:spcPts val="0"/>
              </a:spcAft>
              <a:buNone/>
              <a:defRPr/>
            </a:pPr>
            <a:r>
              <a:rPr lang="en-US" sz="900" b="1" dirty="0"/>
              <a:t>References</a:t>
            </a:r>
          </a:p>
          <a:p>
            <a:pPr marL="228600" indent="-228600">
              <a:lnSpc>
                <a:spcPct val="89000"/>
              </a:lnSpc>
              <a:buFont typeface="+mj-lt"/>
              <a:buAutoNum type="arabicPeriod"/>
            </a:pPr>
            <a:r>
              <a:rPr lang="en-US" sz="900" dirty="0" err="1"/>
              <a:t>Caroff</a:t>
            </a:r>
            <a:r>
              <a:rPr lang="en-US" sz="900" dirty="0"/>
              <a:t> SN. Overcoming barriers to effective management of tardive dyskinesia. </a:t>
            </a:r>
            <a:r>
              <a:rPr lang="en-US" sz="900" i="1" dirty="0" err="1"/>
              <a:t>Neuropsychiatr</a:t>
            </a:r>
            <a:r>
              <a:rPr lang="en-US" sz="900" i="1" dirty="0"/>
              <a:t> Dis Treat. </a:t>
            </a:r>
            <a:r>
              <a:rPr lang="en-US" sz="900" dirty="0"/>
              <a:t>2019;15:785-794.</a:t>
            </a:r>
          </a:p>
          <a:p>
            <a:pPr marL="228600" indent="-228600">
              <a:lnSpc>
                <a:spcPct val="89000"/>
              </a:lnSpc>
              <a:buFont typeface="+mj-lt"/>
              <a:buAutoNum type="arabicPeriod"/>
            </a:pPr>
            <a:r>
              <a:rPr lang="en-US" sz="900" dirty="0"/>
              <a:t>Hauser RA, Factor SA, Marder SR, et al. KINECT 3: a phase 3 randomized, double-blind, placebo-controlled trial of </a:t>
            </a:r>
            <a:r>
              <a:rPr lang="en-US" sz="900" dirty="0" err="1"/>
              <a:t>valbenazine</a:t>
            </a:r>
            <a:r>
              <a:rPr lang="en-US" sz="900" dirty="0"/>
              <a:t> for tardive dyskinesia. </a:t>
            </a:r>
            <a:r>
              <a:rPr lang="en-US" sz="900" i="1" dirty="0"/>
              <a:t>Am J Psychiatry</a:t>
            </a:r>
            <a:r>
              <a:rPr lang="en-US" sz="900" dirty="0"/>
              <a:t>. 2017;174(5):476-484.</a:t>
            </a:r>
          </a:p>
          <a:p>
            <a:pPr marL="228600" indent="-228600">
              <a:lnSpc>
                <a:spcPct val="89000"/>
              </a:lnSpc>
              <a:buFont typeface="+mj-lt"/>
              <a:buAutoNum type="arabicPeriod"/>
            </a:pPr>
            <a:r>
              <a:rPr lang="en-US" sz="900" dirty="0"/>
              <a:t>Marder SR, Singer C, </a:t>
            </a:r>
            <a:r>
              <a:rPr lang="en-US" sz="900" dirty="0" err="1"/>
              <a:t>Lindenmayer</a:t>
            </a:r>
            <a:r>
              <a:rPr lang="en-US" sz="900" dirty="0"/>
              <a:t> JP, et al. A phase 3, 1-year, open-label trial of </a:t>
            </a:r>
            <a:r>
              <a:rPr lang="en-US" sz="900" dirty="0" err="1"/>
              <a:t>valbenazine</a:t>
            </a:r>
            <a:r>
              <a:rPr lang="en-US" sz="900" dirty="0"/>
              <a:t> in adults with tardive dyskinesia. </a:t>
            </a:r>
            <a:r>
              <a:rPr lang="en-US" sz="900" i="1" dirty="0"/>
              <a:t>J Clin </a:t>
            </a:r>
            <a:r>
              <a:rPr lang="en-US" sz="900" i="1" dirty="0" err="1"/>
              <a:t>Psychopharmacol</a:t>
            </a:r>
            <a:r>
              <a:rPr lang="en-US" sz="900" dirty="0"/>
              <a:t>. 2019;39(6):620-627.</a:t>
            </a:r>
          </a:p>
          <a:p>
            <a:pPr marL="228600" indent="-228600">
              <a:lnSpc>
                <a:spcPct val="89000"/>
              </a:lnSpc>
              <a:buFont typeface="+mj-lt"/>
              <a:buAutoNum type="arabicPeriod"/>
            </a:pPr>
            <a:r>
              <a:rPr lang="en-US" sz="900" dirty="0"/>
              <a:t>Fernandez HH, Factor SA, Hauser RA, et al. Randomized controlled trial of </a:t>
            </a:r>
            <a:r>
              <a:rPr lang="en-US" sz="900" dirty="0" err="1"/>
              <a:t>deutetrabenazine</a:t>
            </a:r>
            <a:r>
              <a:rPr lang="en-US" sz="900" dirty="0"/>
              <a:t> for tardive dyskinesia: The ARM-TD study. </a:t>
            </a:r>
            <a:r>
              <a:rPr lang="en-US" sz="900" i="1" dirty="0"/>
              <a:t>Neurology</a:t>
            </a:r>
            <a:r>
              <a:rPr lang="en-US" sz="900" dirty="0"/>
              <a:t>. 2017;88(21):2003-2010.</a:t>
            </a:r>
          </a:p>
          <a:p>
            <a:pPr marL="228600" indent="-228600">
              <a:lnSpc>
                <a:spcPct val="89000"/>
              </a:lnSpc>
              <a:buFont typeface="+mj-lt"/>
              <a:buAutoNum type="arabicPeriod"/>
            </a:pPr>
            <a:r>
              <a:rPr lang="en-US" sz="900" dirty="0"/>
              <a:t>Anderson KE, </a:t>
            </a:r>
            <a:r>
              <a:rPr lang="en-US" sz="900" dirty="0" err="1"/>
              <a:t>Stamler</a:t>
            </a:r>
            <a:r>
              <a:rPr lang="en-US" sz="900" dirty="0"/>
              <a:t> D, Davis MD, et al. </a:t>
            </a:r>
            <a:r>
              <a:rPr lang="en-US" sz="900" dirty="0" err="1"/>
              <a:t>Deutetrabenazine</a:t>
            </a:r>
            <a:r>
              <a:rPr lang="en-US" sz="900" dirty="0"/>
              <a:t> for treatment of involuntary movements in patients with tardive dyskinesia (AIM-TD): a double-blind, </a:t>
            </a:r>
            <a:r>
              <a:rPr lang="en-US" sz="900" dirty="0" err="1"/>
              <a:t>randomised</a:t>
            </a:r>
            <a:r>
              <a:rPr lang="en-US" sz="900" dirty="0"/>
              <a:t>, placebo-controlled, phase 3 trial. </a:t>
            </a:r>
            <a:r>
              <a:rPr lang="en-US" sz="900" i="1" dirty="0"/>
              <a:t>Lancet Psychiatry</a:t>
            </a:r>
            <a:r>
              <a:rPr lang="en-US" sz="900" dirty="0"/>
              <a:t>. 2017;4(8):595-604.</a:t>
            </a:r>
          </a:p>
          <a:p>
            <a:pPr marL="228600" indent="-228600">
              <a:lnSpc>
                <a:spcPct val="89000"/>
              </a:lnSpc>
              <a:buFont typeface="+mj-lt"/>
              <a:buAutoNum type="arabicPeriod"/>
            </a:pPr>
            <a:r>
              <a:rPr lang="en-US" sz="900" dirty="0" err="1"/>
              <a:t>Caroff</a:t>
            </a:r>
            <a:r>
              <a:rPr lang="en-US" sz="900" dirty="0"/>
              <a:t> SN, </a:t>
            </a:r>
            <a:r>
              <a:rPr lang="en-US" sz="900" dirty="0" err="1"/>
              <a:t>Citrome</a:t>
            </a:r>
            <a:r>
              <a:rPr lang="en-US" sz="900" dirty="0"/>
              <a:t> L, Meyer J, et al. A modified Delphi consensus study of the screening, diagnosis, and treatment of tardive dyskinesia. </a:t>
            </a:r>
            <a:r>
              <a:rPr lang="en-US" sz="900" i="1" dirty="0"/>
              <a:t>J Clin Psychiatry</a:t>
            </a:r>
            <a:r>
              <a:rPr lang="en-US" sz="900" dirty="0"/>
              <a:t>. 2020;81(2):19cs12983. </a:t>
            </a:r>
            <a:r>
              <a:rPr lang="en-US" sz="900" dirty="0" err="1"/>
              <a:t>doi</a:t>
            </a:r>
            <a:r>
              <a:rPr lang="en-US" sz="900" dirty="0"/>
              <a:t>: 10.4088/JCP.19cs12983</a:t>
            </a:r>
          </a:p>
          <a:p>
            <a:pPr marL="228600" indent="-228600">
              <a:lnSpc>
                <a:spcPct val="89000"/>
              </a:lnSpc>
              <a:buFont typeface="+mj-lt"/>
              <a:buAutoNum type="arabicPeriod"/>
            </a:pPr>
            <a:r>
              <a:rPr lang="en-US" sz="900" dirty="0"/>
              <a:t>American Psychiatric Association. </a:t>
            </a:r>
            <a:r>
              <a:rPr lang="en-US" sz="900" i="1" dirty="0"/>
              <a:t>The American Psychiatric Association Practice Guideline for the Treatment of Patients With Schizophrenia</a:t>
            </a:r>
            <a:r>
              <a:rPr lang="en-US" sz="900" dirty="0"/>
              <a:t>. American Psychiatric Association; 2021. </a:t>
            </a:r>
          </a:p>
          <a:p>
            <a:pPr marL="228600" indent="-228600">
              <a:lnSpc>
                <a:spcPct val="89000"/>
              </a:lnSpc>
              <a:buFont typeface="+mj-lt"/>
              <a:buAutoNum type="arabicPeriod"/>
            </a:pPr>
            <a:r>
              <a:rPr lang="en-US" sz="900" dirty="0"/>
              <a:t>Carbon M, Hsieh CH, Kane JM, </a:t>
            </a:r>
            <a:r>
              <a:rPr lang="en-US" sz="900" dirty="0" err="1"/>
              <a:t>Correll</a:t>
            </a:r>
            <a:r>
              <a:rPr lang="en-US" sz="900" dirty="0"/>
              <a:t> CU. Tardive dyskinesia prevalence in the period of second-generation antipsychotic use: a meta-analysis. </a:t>
            </a:r>
            <a:r>
              <a:rPr lang="en-US" sz="900" i="1" dirty="0"/>
              <a:t>J Clin Psychiatry</a:t>
            </a:r>
            <a:r>
              <a:rPr lang="en-US" sz="900" dirty="0"/>
              <a:t>. 2017;78(3):e264-e278. </a:t>
            </a:r>
          </a:p>
          <a:p>
            <a:pPr marL="228600" indent="-228600">
              <a:lnSpc>
                <a:spcPct val="89000"/>
              </a:lnSpc>
              <a:buFont typeface="+mj-lt"/>
              <a:buAutoNum type="arabicPeriod"/>
            </a:pPr>
            <a:r>
              <a:rPr lang="en-US" sz="900" dirty="0" err="1"/>
              <a:t>Caroff</a:t>
            </a:r>
            <a:r>
              <a:rPr lang="en-US" sz="900" dirty="0"/>
              <a:t> SN, Yeomans K, Lenderking WR, et al. RE-KINECT: a prospective study of the presence and healthcare burden of tardive dyskinesia in clinical practice settings. </a:t>
            </a:r>
            <a:r>
              <a:rPr lang="en-US" sz="900" i="1" dirty="0"/>
              <a:t>J Clin </a:t>
            </a:r>
            <a:r>
              <a:rPr lang="en-US" sz="900" i="1" dirty="0" err="1"/>
              <a:t>Psychopharmacol</a:t>
            </a:r>
            <a:r>
              <a:rPr lang="en-US" sz="900" dirty="0"/>
              <a:t>. 2020;40(3):259-268.</a:t>
            </a:r>
          </a:p>
          <a:p>
            <a:endParaRPr lang="en-US" dirty="0"/>
          </a:p>
        </p:txBody>
      </p:sp>
    </p:spTree>
    <p:extLst>
      <p:ext uri="{BB962C8B-B14F-4D97-AF65-F5344CB8AC3E}">
        <p14:creationId xmlns:p14="http://schemas.microsoft.com/office/powerpoint/2010/main" val="22601772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Importantly, involuntary movements associated with TD can be associated with social problems.</a:t>
            </a:r>
          </a:p>
          <a:p>
            <a:pPr marL="171450" indent="-171450">
              <a:buFont typeface="Arial" panose="020B0604020202020204" pitchFamily="34" charset="0"/>
              <a:buChar char="•"/>
            </a:pPr>
            <a:r>
              <a:rPr lang="en-US" dirty="0"/>
              <a:t>Results from a web-based survey of 416 patients with bipolar disorder, major depressive disorder, or schizophrenia, showed that patients with TD had significantly more social withdrawal due to self-perceived stigma than did patients without TD.</a:t>
            </a:r>
            <a:r>
              <a:rPr lang="en-US" baseline="30000" dirty="0"/>
              <a:t>1</a:t>
            </a:r>
          </a:p>
          <a:p>
            <a:pPr marL="400050" lvl="2" indent="-171450">
              <a:buFont typeface="Arial" panose="020B0604020202020204" pitchFamily="34" charset="0"/>
              <a:buChar char="–"/>
            </a:pPr>
            <a:r>
              <a:rPr lang="en-US" dirty="0"/>
              <a:t>Investigators used the 6-item Social Withdrawal subscale of the 29-item Internalized Stigma of Mental Illness (ISMI) scale to measure exacerbation of mental illness stigma on social functioning due to TD.</a:t>
            </a:r>
          </a:p>
          <a:p>
            <a:pPr marL="171450" indent="-171450">
              <a:buFont typeface="Arial" panose="020B0604020202020204" pitchFamily="34" charset="0"/>
              <a:buChar char="•"/>
            </a:pPr>
            <a:r>
              <a:rPr lang="en-US" baseline="0" dirty="0"/>
              <a:t>In another study, among a sample of 110 patients with greater than 3 months cumulative lifetime exposure to antipsychotics and involuntary movements confirmed by clinicians as probable or possible TD, approximately 52% reported that their involuntary movements had “some” or “a lot” of impact on their ability to socialize.</a:t>
            </a:r>
            <a:r>
              <a:rPr lang="en-US" baseline="30000" dirty="0"/>
              <a:t>2</a:t>
            </a:r>
          </a:p>
          <a:p>
            <a:endParaRPr lang="en-US" dirty="0"/>
          </a:p>
          <a:p>
            <a:pPr marL="0" indent="0">
              <a:buNone/>
            </a:pPr>
            <a:r>
              <a:rPr lang="en-US" b="1" dirty="0"/>
              <a:t>References</a:t>
            </a:r>
          </a:p>
          <a:p>
            <a:pPr marL="228600" indent="-228600">
              <a:buFont typeface="+mj-lt"/>
              <a:buAutoNum type="arabicPeriod"/>
            </a:pPr>
            <a:r>
              <a:rPr lang="en-US" dirty="0"/>
              <a:t>McEvoy J, Gandhi SK, Rizio AA, et al. Effect of tardive dyskinesia on quality of life in patients with bipolar disorder, major depressive disorder, and schizophrenia. </a:t>
            </a:r>
            <a:r>
              <a:rPr lang="en-US" i="1" dirty="0"/>
              <a:t>Qual Life Res</a:t>
            </a:r>
            <a:r>
              <a:rPr lang="en-US" dirty="0"/>
              <a:t>. 2019;28(12):3303-3312.</a:t>
            </a:r>
          </a:p>
          <a:p>
            <a:pPr marL="228600" indent="-228600">
              <a:buFont typeface="+mj-lt"/>
              <a:buAutoNum type="arabicPeriod"/>
            </a:pPr>
            <a:r>
              <a:rPr lang="en-US" dirty="0"/>
              <a:t>Caroff SN, Yeomans K, Lenderking WR, et al. RE-KINECT: a prospective study of the presence and healthcare burden of tardive dyskinesia in clinical practice settings. </a:t>
            </a:r>
            <a:r>
              <a:rPr lang="en-US" i="1" dirty="0"/>
              <a:t>J Clin Psychopharmacol</a:t>
            </a:r>
            <a:r>
              <a:rPr lang="en-US" dirty="0"/>
              <a:t>. 2020;40(3):259-268.</a:t>
            </a:r>
          </a:p>
        </p:txBody>
      </p:sp>
      <p:sp>
        <p:nvSpPr>
          <p:cNvPr id="4" name="Slide Number Placeholder 3"/>
          <p:cNvSpPr>
            <a:spLocks noGrp="1"/>
          </p:cNvSpPr>
          <p:nvPr>
            <p:ph type="sldNum" sz="quarter" idx="10"/>
          </p:nvPr>
        </p:nvSpPr>
        <p:spPr/>
        <p:txBody>
          <a:bodyPr/>
          <a:lstStyle/>
          <a:p>
            <a:fld id="{BEEFF3FF-4529-495B-88E9-E9CE60D616D5}" type="slidenum">
              <a:rPr lang="en-US" smtClean="0"/>
              <a:t>44</a:t>
            </a:fld>
            <a:endParaRPr lang="en-US" dirty="0"/>
          </a:p>
        </p:txBody>
      </p:sp>
    </p:spTree>
    <p:extLst>
      <p:ext uri="{BB962C8B-B14F-4D97-AF65-F5344CB8AC3E}">
        <p14:creationId xmlns:p14="http://schemas.microsoft.com/office/powerpoint/2010/main" val="6301339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take a closer look at how abnormal movements associated with TD might affect patients.</a:t>
            </a:r>
          </a:p>
          <a:p>
            <a:pPr marL="171450" indent="-171450">
              <a:buFont typeface="Arial" panose="020B0604020202020204" pitchFamily="34" charset="0"/>
              <a:buChar char="•"/>
            </a:pPr>
            <a:r>
              <a:rPr lang="en-US" dirty="0"/>
              <a:t>In a prospective study of 739 individuals with 3 or more months of cumulative lifetime exposure to antipsychotics, 204 patients had clinician-confirmed probable or possible TD.</a:t>
            </a:r>
          </a:p>
          <a:p>
            <a:pPr marL="400050" lvl="2" indent="-171450">
              <a:buFont typeface="Arial" panose="020B0604020202020204" pitchFamily="34" charset="0"/>
              <a:buChar char="–"/>
            </a:pPr>
            <a:r>
              <a:rPr lang="en-US" dirty="0"/>
              <a:t>In these patients, the burden and impact of abnormal movements was measured by clinician- and patient-rated assessments that included the severity of involuntary movements in each of 4 body regions and awareness of possible TD symptoms. Patients who reported awareness of involuntary movements within the past 4 weeks were also asked to rate the impact of involuntary movements and self-consciousness or embarrassment about involuntary movements.</a:t>
            </a:r>
          </a:p>
          <a:p>
            <a:pPr marL="171450" indent="-171450">
              <a:buFont typeface="Arial" panose="020B0604020202020204" pitchFamily="34" charset="0"/>
              <a:buChar char="•"/>
            </a:pPr>
            <a:r>
              <a:rPr lang="en-US" dirty="0"/>
              <a:t>Of this cohort, 76% of patients were aware of their abnormal movements.</a:t>
            </a:r>
          </a:p>
          <a:p>
            <a:pPr marL="400050" lvl="2" indent="-171450">
              <a:buFont typeface="Arial" panose="020B0604020202020204" pitchFamily="34" charset="0"/>
              <a:buChar char="–"/>
            </a:pPr>
            <a:r>
              <a:rPr lang="en-US" dirty="0"/>
              <a:t>Awareness was higher in patients with a diagnosis of mood or other disorder relative to those with a diagnosis of schizophrenia or schizoaffective disorder, but this difference was not statistically significant.</a:t>
            </a:r>
          </a:p>
          <a:p>
            <a:pPr marL="171450" indent="-171450">
              <a:buFont typeface="Arial" panose="020B0604020202020204" pitchFamily="34" charset="0"/>
              <a:buChar char="•"/>
            </a:pPr>
            <a:r>
              <a:rPr lang="en-US" dirty="0"/>
              <a:t>Approximately 76% of patients reported that they have felt self-conscious about or embarrassed by their involuntary movements.</a:t>
            </a:r>
          </a:p>
          <a:p>
            <a:endParaRPr lang="en-US" dirty="0"/>
          </a:p>
          <a:p>
            <a:pPr marL="0" indent="0">
              <a:buFont typeface="Arial" panose="020B0604020202020204" pitchFamily="34" charset="0"/>
              <a:buNone/>
            </a:pPr>
            <a:r>
              <a:rPr lang="en-US" b="1" dirty="0"/>
              <a:t>Reference</a:t>
            </a:r>
          </a:p>
          <a:p>
            <a:pPr marL="0" indent="0">
              <a:buNone/>
            </a:pPr>
            <a:r>
              <a:rPr lang="en-US" dirty="0"/>
              <a:t>Caroff SN, Yeomans K, Lenderking WR, et al. RE-KINECT: a prospective study of the presence and healthcare burden of tardive dyskinesia in clinical practice settings. </a:t>
            </a:r>
            <a:r>
              <a:rPr lang="en-US" i="1" dirty="0"/>
              <a:t>J Clin Psychopharmacol</a:t>
            </a:r>
            <a:r>
              <a:rPr lang="en-US" dirty="0"/>
              <a:t>. 2020;40(3):259-268.</a:t>
            </a:r>
          </a:p>
        </p:txBody>
      </p:sp>
      <p:sp>
        <p:nvSpPr>
          <p:cNvPr id="4" name="Slide Number Placeholder 3"/>
          <p:cNvSpPr>
            <a:spLocks noGrp="1"/>
          </p:cNvSpPr>
          <p:nvPr>
            <p:ph type="sldNum" sz="quarter" idx="10"/>
          </p:nvPr>
        </p:nvSpPr>
        <p:spPr/>
        <p:txBody>
          <a:bodyPr/>
          <a:lstStyle/>
          <a:p>
            <a:fld id="{BEEFF3FF-4529-495B-88E9-E9CE60D616D5}" type="slidenum">
              <a:rPr lang="en-US" smtClean="0"/>
              <a:t>45</a:t>
            </a:fld>
            <a:endParaRPr lang="en-US" dirty="0"/>
          </a:p>
        </p:txBody>
      </p:sp>
    </p:spTree>
    <p:extLst>
      <p:ext uri="{BB962C8B-B14F-4D97-AF65-F5344CB8AC3E}">
        <p14:creationId xmlns:p14="http://schemas.microsoft.com/office/powerpoint/2010/main" val="29967466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TD might also negatively affect the mental well-being of</a:t>
            </a:r>
            <a:r>
              <a:rPr lang="en-US" baseline="0" dirty="0"/>
              <a:t> patients.</a:t>
            </a:r>
          </a:p>
          <a:p>
            <a:pPr marL="171450" lvl="1" indent="-171450">
              <a:buFont typeface="Arial" panose="020B0604020202020204" pitchFamily="34" charset="0"/>
              <a:buChar char="•"/>
            </a:pPr>
            <a:r>
              <a:rPr lang="en-US" dirty="0"/>
              <a:t>A 2019 survey of 1000 patients receiving antipsychotic therapy sought to understand their awareness of and experience with TD.</a:t>
            </a:r>
            <a:r>
              <a:rPr lang="en-US" baseline="30000" dirty="0"/>
              <a:t>1</a:t>
            </a:r>
          </a:p>
          <a:p>
            <a:pPr marL="400050" lvl="2" indent="-171450">
              <a:buSzPct val="100000"/>
              <a:buFont typeface="Arial" panose="020B0604020202020204" pitchFamily="34" charset="0"/>
              <a:buChar char="–"/>
            </a:pPr>
            <a:r>
              <a:rPr lang="en-US" dirty="0"/>
              <a:t>Of the 74 participants diagnosed with TD in this survey, 70% to 75% reported moderately to extremely negative effects on confidence, self-esteem, and self-worth.</a:t>
            </a:r>
            <a:r>
              <a:rPr lang="en-US" baseline="30000" dirty="0"/>
              <a:t>1</a:t>
            </a:r>
          </a:p>
          <a:p>
            <a:pPr marL="171450" indent="-171450">
              <a:buFont typeface="Arial" panose="020B0604020202020204" pitchFamily="34" charset="0"/>
              <a:buChar char="•"/>
            </a:pPr>
            <a:r>
              <a:rPr lang="en-US" baseline="0" dirty="0"/>
              <a:t>In another study of 416 patients with bipolar disorder, major depressive disorder, or schizophrenia, patients with TD </a:t>
            </a:r>
            <a:r>
              <a:rPr lang="en-US" dirty="0"/>
              <a:t>reported a significantly lower score on a health-related quality of life scale </a:t>
            </a:r>
            <a:r>
              <a:rPr lang="en-US" baseline="0" dirty="0"/>
              <a:t>than did patients without TD.</a:t>
            </a:r>
            <a:r>
              <a:rPr lang="en-US" baseline="30000" dirty="0"/>
              <a:t>2</a:t>
            </a:r>
          </a:p>
          <a:p>
            <a:pPr marL="400050" lvl="2" indent="-169863">
              <a:buFont typeface="Arial" panose="020B0604020202020204" pitchFamily="34" charset="0"/>
              <a:buChar char="–"/>
            </a:pPr>
            <a:r>
              <a:rPr lang="en-US" dirty="0"/>
              <a:t>This is reflected by a significantly lower Q-LES-Q-SF score among patients with TD compared to patients without TD.</a:t>
            </a:r>
          </a:p>
          <a:p>
            <a:pPr indent="-171450"/>
            <a:endParaRPr lang="en-US" dirty="0"/>
          </a:p>
          <a:p>
            <a:pPr marL="0" indent="0">
              <a:buNone/>
            </a:pPr>
            <a:r>
              <a:rPr lang="en-US" b="1" dirty="0"/>
              <a:t>References</a:t>
            </a:r>
          </a:p>
          <a:p>
            <a:pPr marL="228600" indent="-228600">
              <a:buFont typeface="+mj-lt"/>
              <a:buAutoNum type="arabicPeriod"/>
            </a:pPr>
            <a:r>
              <a:rPr lang="en-US" dirty="0"/>
              <a:t>Data on file. Neurocrine Biosciences, Inc.</a:t>
            </a:r>
          </a:p>
          <a:p>
            <a:pPr marL="228600" indent="-228600">
              <a:buFont typeface="+mj-lt"/>
              <a:buAutoNum type="arabicPeriod"/>
            </a:pPr>
            <a:r>
              <a:rPr lang="en-US" dirty="0"/>
              <a:t>McEvoy J, Gandhi SK, Rizio AA, et al. Effect of tardive dyskinesia on quality of life in patients with bipolar disorder, major depressive disorder, and schizophrenia. </a:t>
            </a:r>
            <a:r>
              <a:rPr lang="en-US" i="1" dirty="0"/>
              <a:t>Qual Life Res</a:t>
            </a:r>
            <a:r>
              <a:rPr lang="en-US" dirty="0"/>
              <a:t>. 2019;28(12):3303-3312.</a:t>
            </a:r>
          </a:p>
        </p:txBody>
      </p:sp>
      <p:sp>
        <p:nvSpPr>
          <p:cNvPr id="4" name="Slide Number Placeholder 3"/>
          <p:cNvSpPr>
            <a:spLocks noGrp="1"/>
          </p:cNvSpPr>
          <p:nvPr>
            <p:ph type="sldNum" sz="quarter" idx="10"/>
          </p:nvPr>
        </p:nvSpPr>
        <p:spPr/>
        <p:txBody>
          <a:bodyPr/>
          <a:lstStyle/>
          <a:p>
            <a:fld id="{BEEFF3FF-4529-495B-88E9-E9CE60D616D5}" type="slidenum">
              <a:rPr lang="en-US" smtClean="0"/>
              <a:t>46</a:t>
            </a:fld>
            <a:endParaRPr lang="en-US" dirty="0"/>
          </a:p>
        </p:txBody>
      </p:sp>
    </p:spTree>
    <p:extLst>
      <p:ext uri="{BB962C8B-B14F-4D97-AF65-F5344CB8AC3E}">
        <p14:creationId xmlns:p14="http://schemas.microsoft.com/office/powerpoint/2010/main" val="1010199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TD can also negatively impact physical functioning.</a:t>
            </a:r>
          </a:p>
          <a:p>
            <a:pPr marL="171450" indent="-171450">
              <a:buFont typeface="Arial" panose="020B0604020202020204" pitchFamily="34" charset="0"/>
              <a:buChar char="•"/>
            </a:pPr>
            <a:r>
              <a:rPr lang="en-US" dirty="0"/>
              <a:t>In the same web-based survey of 416 patients with bipolar disorder, major depressive disorder, or schizophrenia, patients with TD had significantly lower SF-12v2 Health Survey Physical Functioning scores, indicating worse physical functioning, than did patients without TD.</a:t>
            </a:r>
            <a:r>
              <a:rPr lang="en-US" baseline="30000" dirty="0"/>
              <a:t>1</a:t>
            </a:r>
          </a:p>
          <a:p>
            <a:pPr marL="171450" indent="-171450">
              <a:buFont typeface="Arial" panose="020B0604020202020204" pitchFamily="34" charset="0"/>
              <a:buChar char="•"/>
            </a:pPr>
            <a:r>
              <a:rPr lang="en-US" dirty="0"/>
              <a:t>According to small studies and individual case reports, other ways in which TD might affect physical functioning include:</a:t>
            </a:r>
          </a:p>
          <a:p>
            <a:pPr marL="400050" lvl="2" indent="-171450">
              <a:buSzPct val="100000"/>
              <a:buFont typeface="Arial" panose="020B0604020202020204" pitchFamily="34" charset="0"/>
              <a:buChar char="–"/>
            </a:pPr>
            <a:r>
              <a:rPr lang="en-US" dirty="0"/>
              <a:t>Strength deficits in extremities and reduced oromandibular bite strength</a:t>
            </a:r>
            <a:r>
              <a:rPr lang="en-US" baseline="30000" dirty="0"/>
              <a:t>2</a:t>
            </a:r>
            <a:endParaRPr lang="en-US" dirty="0"/>
          </a:p>
          <a:p>
            <a:pPr marL="400050" lvl="2" indent="-171450">
              <a:buSzPct val="100000"/>
              <a:buFont typeface="Arial" panose="020B0604020202020204" pitchFamily="34" charset="0"/>
              <a:buChar char="–"/>
            </a:pPr>
            <a:r>
              <a:rPr lang="en-US" dirty="0"/>
              <a:t>Dental impairment</a:t>
            </a:r>
            <a:r>
              <a:rPr lang="en-US" baseline="30000" dirty="0"/>
              <a:t>3,4</a:t>
            </a:r>
            <a:endParaRPr lang="en-US" dirty="0"/>
          </a:p>
          <a:p>
            <a:pPr marL="400050" lvl="2" indent="-171450">
              <a:buSzPct val="100000"/>
              <a:buFont typeface="Arial" panose="020B0604020202020204" pitchFamily="34" charset="0"/>
              <a:buChar char="–"/>
            </a:pPr>
            <a:r>
              <a:rPr lang="en-US" dirty="0"/>
              <a:t>Problems with swallowing</a:t>
            </a:r>
            <a:r>
              <a:rPr lang="en-US" baseline="30000" dirty="0"/>
              <a:t>5,6</a:t>
            </a:r>
          </a:p>
          <a:p>
            <a:pPr indent="-171450">
              <a:buSzPct val="80000"/>
            </a:pPr>
            <a:endParaRPr lang="en-US" dirty="0"/>
          </a:p>
          <a:p>
            <a:pPr marL="0" indent="0">
              <a:buSzPct val="80000"/>
              <a:buNone/>
            </a:pPr>
            <a:r>
              <a:rPr lang="en-US" b="1" dirty="0"/>
              <a:t>References</a:t>
            </a:r>
          </a:p>
          <a:p>
            <a:pPr marL="228600" indent="-228600">
              <a:buSzPct val="80000"/>
              <a:buFont typeface="+mj-lt"/>
              <a:buAutoNum type="arabicPeriod"/>
            </a:pPr>
            <a:r>
              <a:rPr lang="en-US" dirty="0"/>
              <a:t>McEvoy J, Gandhi SK, Rizio AA, et al. Effect of tardive dyskinesia on quality of life in patients with bipolar disorder, major depressive disorder, and schizophrenia. </a:t>
            </a:r>
            <a:r>
              <a:rPr lang="en-US" i="1" dirty="0"/>
              <a:t>Qual Life Res</a:t>
            </a:r>
            <a:r>
              <a:rPr lang="en-US" dirty="0"/>
              <a:t>. 2019;28(12):3303-3312. </a:t>
            </a:r>
          </a:p>
          <a:p>
            <a:pPr marL="228600" indent="-228600">
              <a:buSzPct val="80000"/>
              <a:buFont typeface="+mj-lt"/>
              <a:buAutoNum type="arabicPeriod"/>
            </a:pPr>
            <a:r>
              <a:rPr lang="en-US" dirty="0"/>
              <a:t>Vrtunski PB, Alphs LD, Meltzer HY. Isometric force control in schizophrenic patients with tardive dyskinesia. </a:t>
            </a:r>
            <a:r>
              <a:rPr lang="en-US" i="1" dirty="0"/>
              <a:t>Psychiatry Res</a:t>
            </a:r>
            <a:r>
              <a:rPr lang="en-US" dirty="0"/>
              <a:t>. 1991;37(1):57-72.</a:t>
            </a:r>
          </a:p>
          <a:p>
            <a:pPr marL="228600" indent="-228600">
              <a:buSzPct val="80000"/>
              <a:buFont typeface="+mj-lt"/>
              <a:buAutoNum type="arabicPeriod"/>
            </a:pPr>
            <a:r>
              <a:rPr lang="en-US" dirty="0"/>
              <a:t>Lumetti S, Ghiacci G, Macaluso GM, et al. Tardive dyskinesia, oral parafunction, and implant-supported rehabilitation. </a:t>
            </a:r>
            <a:r>
              <a:rPr lang="en-US" i="1" dirty="0"/>
              <a:t>Case Rep Dent</a:t>
            </a:r>
            <a:r>
              <a:rPr lang="en-US" dirty="0"/>
              <a:t>. 2016;2016:7167452. doi: 10.1155/2016/7167452</a:t>
            </a:r>
          </a:p>
          <a:p>
            <a:pPr marL="228600" indent="-228600">
              <a:buSzPct val="80000"/>
              <a:buFont typeface="+mj-lt"/>
              <a:buAutoNum type="arabicPeriod"/>
            </a:pPr>
            <a:r>
              <a:rPr lang="en-US" dirty="0"/>
              <a:t>Girard P, Monette C, Normandeau L, et al. Contribution of orodental status to the intensity of orofacial tardive dyskinesia: an interdisciplinary and video-based assessment. </a:t>
            </a:r>
            <a:r>
              <a:rPr lang="en-US" i="1" dirty="0"/>
              <a:t>J Psychiatr Res</a:t>
            </a:r>
            <a:r>
              <a:rPr lang="en-US" dirty="0"/>
              <a:t>. 2012;46(5):684-687.</a:t>
            </a:r>
          </a:p>
          <a:p>
            <a:pPr marL="228600" indent="-228600">
              <a:buSzPct val="80000"/>
              <a:buFont typeface="+mj-lt"/>
              <a:buAutoNum type="arabicPeriod"/>
            </a:pPr>
            <a:r>
              <a:rPr lang="en-US" dirty="0"/>
              <a:t>Gregory RP, Smith PT, Rudge P. Tardive dyskinesia presenting as severe dysphagia. </a:t>
            </a:r>
            <a:r>
              <a:rPr lang="en-US" i="1" dirty="0"/>
              <a:t>J Neurol Neurosurg Psychiatry</a:t>
            </a:r>
            <a:r>
              <a:rPr lang="en-US" dirty="0"/>
              <a:t>. 1992;55(12):1203-1204.</a:t>
            </a:r>
          </a:p>
          <a:p>
            <a:pPr marL="228600" indent="-228600">
              <a:buSzPct val="80000"/>
              <a:buFont typeface="+mj-lt"/>
              <a:buAutoNum type="arabicPeriod"/>
            </a:pPr>
            <a:r>
              <a:rPr lang="en-US" dirty="0"/>
              <a:t>Bhat PS, Pardal PK, Diwakar M. Dysphagia due to tardive dyskinesia. </a:t>
            </a:r>
            <a:r>
              <a:rPr lang="en-US" i="1" dirty="0"/>
              <a:t>Ind Psychiatry J</a:t>
            </a:r>
            <a:r>
              <a:rPr lang="en-US" dirty="0"/>
              <a:t>. 2010;19(2):134-135.</a:t>
            </a:r>
          </a:p>
        </p:txBody>
      </p:sp>
      <p:sp>
        <p:nvSpPr>
          <p:cNvPr id="4" name="Slide Number Placeholder 3"/>
          <p:cNvSpPr>
            <a:spLocks noGrp="1"/>
          </p:cNvSpPr>
          <p:nvPr>
            <p:ph type="sldNum" sz="quarter" idx="10"/>
          </p:nvPr>
        </p:nvSpPr>
        <p:spPr/>
        <p:txBody>
          <a:bodyPr/>
          <a:lstStyle/>
          <a:p>
            <a:fld id="{BEEFF3FF-4529-495B-88E9-E9CE60D616D5}" type="slidenum">
              <a:rPr lang="en-US" smtClean="0"/>
              <a:t>47</a:t>
            </a:fld>
            <a:endParaRPr lang="en-US" dirty="0"/>
          </a:p>
        </p:txBody>
      </p:sp>
    </p:spTree>
    <p:extLst>
      <p:ext uri="{BB962C8B-B14F-4D97-AF65-F5344CB8AC3E}">
        <p14:creationId xmlns:p14="http://schemas.microsoft.com/office/powerpoint/2010/main" val="3203429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Let’s look at how movements associated with TD may impact function of specific parts of the body.</a:t>
            </a:r>
          </a:p>
          <a:p>
            <a:pPr marL="171450" indent="-171450">
              <a:buFont typeface="Arial" panose="020B0604020202020204" pitchFamily="34" charset="0"/>
              <a:buChar char="•"/>
            </a:pPr>
            <a:r>
              <a:rPr lang="en-US" dirty="0"/>
              <a:t>According to Dr. Daniel Tarsy in his 2000 publication in </a:t>
            </a:r>
            <a:r>
              <a:rPr lang="en-US" i="1" dirty="0"/>
              <a:t>Current Treatment Options in Neurology</a:t>
            </a:r>
            <a:r>
              <a:rPr lang="en-US" dirty="0"/>
              <a:t>, respiratory dyskinesias may produce irregular breathing rhythms and grunting noises, which can be misinterpreted as primary respiratory problems.</a:t>
            </a:r>
          </a:p>
          <a:p>
            <a:pPr marL="171450" indent="-171450">
              <a:buFont typeface="Arial" panose="020B0604020202020204" pitchFamily="34" charset="0"/>
              <a:buChar char="•"/>
            </a:pPr>
            <a:r>
              <a:rPr lang="en-US" dirty="0"/>
              <a:t>Severe orofacial dyskinesia can be disfiguring and can impact speech, eating, or breathing.</a:t>
            </a:r>
          </a:p>
          <a:p>
            <a:pPr marL="171450" indent="-171450">
              <a:buFont typeface="Arial" panose="020B0604020202020204" pitchFamily="34" charset="0"/>
              <a:buChar char="•"/>
            </a:pPr>
            <a:r>
              <a:rPr lang="en-US" dirty="0"/>
              <a:t>Truncal dystonia may cause problems with gait and mobility, which can be distressing for the patient.</a:t>
            </a:r>
          </a:p>
          <a:p>
            <a:endParaRPr lang="en-US" dirty="0"/>
          </a:p>
          <a:p>
            <a:pPr marL="0" indent="0">
              <a:buFont typeface="Arial" panose="020B0604020202020204" pitchFamily="34" charset="0"/>
              <a:buNone/>
            </a:pPr>
            <a:r>
              <a:rPr lang="en-US" b="1" dirty="0"/>
              <a:t>Reference</a:t>
            </a:r>
          </a:p>
          <a:p>
            <a:pPr marL="0" indent="0">
              <a:buNone/>
            </a:pPr>
            <a:r>
              <a:rPr lang="en-US" dirty="0"/>
              <a:t>Tarsy D. Tardive dyskinesia. </a:t>
            </a:r>
            <a:r>
              <a:rPr lang="en-US" i="1" dirty="0"/>
              <a:t>Curr Treat Options Neurol.</a:t>
            </a:r>
            <a:r>
              <a:rPr lang="en-US" dirty="0"/>
              <a:t> 2000;2(3):205-214. </a:t>
            </a:r>
          </a:p>
        </p:txBody>
      </p:sp>
      <p:sp>
        <p:nvSpPr>
          <p:cNvPr id="4" name="Slide Number Placeholder 3"/>
          <p:cNvSpPr>
            <a:spLocks noGrp="1"/>
          </p:cNvSpPr>
          <p:nvPr>
            <p:ph type="sldNum" sz="quarter" idx="10"/>
          </p:nvPr>
        </p:nvSpPr>
        <p:spPr/>
        <p:txBody>
          <a:bodyPr/>
          <a:lstStyle/>
          <a:p>
            <a:fld id="{BEEFF3FF-4529-495B-88E9-E9CE60D616D5}" type="slidenum">
              <a:rPr lang="en-US" smtClean="0"/>
              <a:t>48</a:t>
            </a:fld>
            <a:endParaRPr lang="en-US" dirty="0"/>
          </a:p>
        </p:txBody>
      </p:sp>
    </p:spTree>
    <p:extLst>
      <p:ext uri="{BB962C8B-B14F-4D97-AF65-F5344CB8AC3E}">
        <p14:creationId xmlns:p14="http://schemas.microsoft.com/office/powerpoint/2010/main" val="23209228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p:cNvSpPr>
            <a:spLocks noGrp="1" noRot="1" noChangeAspect="1"/>
          </p:cNvSpPr>
          <p:nvPr>
            <p:ph type="sldImg"/>
          </p:nvPr>
        </p:nvSpPr>
        <p:spPr>
          <a:xfrm>
            <a:off x="382588" y="239713"/>
            <a:ext cx="6092825" cy="3429000"/>
          </a:xfrm>
        </p:spPr>
      </p:sp>
      <p:sp>
        <p:nvSpPr>
          <p:cNvPr id="6" name="Notes Placeholder 5"/>
          <p:cNvSpPr>
            <a:spLocks noGrp="1"/>
          </p:cNvSpPr>
          <p:nvPr>
            <p:ph type="body" idx="1"/>
          </p:nvPr>
        </p:nvSpPr>
        <p:spPr/>
        <p:txBody>
          <a:bodyPr/>
          <a:lstStyle/>
          <a:p>
            <a:endParaRPr lang="en-US" dirty="0"/>
          </a:p>
        </p:txBody>
      </p:sp>
      <p:sp>
        <p:nvSpPr>
          <p:cNvPr id="7" name="Slide Number Placeholder 3">
            <a:extLst>
              <a:ext uri="{FF2B5EF4-FFF2-40B4-BE49-F238E27FC236}">
                <a16:creationId xmlns:a16="http://schemas.microsoft.com/office/drawing/2014/main" id="{62609237-2935-EB86-24A4-19983F9FF70D}"/>
              </a:ext>
            </a:extLst>
          </p:cNvPr>
          <p:cNvSpPr txBox="1">
            <a:spLocks/>
          </p:cNvSpPr>
          <p:nvPr/>
        </p:nvSpPr>
        <p:spPr>
          <a:xfrm>
            <a:off x="1943100" y="8881109"/>
            <a:ext cx="2971800" cy="261303"/>
          </a:xfrm>
          <a:prstGeom prst="rect">
            <a:avLst/>
          </a:prstGeom>
        </p:spPr>
        <p:txBody>
          <a:bodyPr vert="horz" lIns="91440" tIns="45720" rIns="91440" bIns="45720" rtlCol="0" anchor="b"/>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EFF3FF-4529-495B-88E9-E9CE60D616D5}" type="slidenum">
              <a:rPr lang="en-US" smtClean="0"/>
              <a:pPr/>
              <a:t>49</a:t>
            </a:fld>
            <a:endParaRPr lang="en-US" dirty="0"/>
          </a:p>
        </p:txBody>
      </p:sp>
    </p:spTree>
    <p:extLst>
      <p:ext uri="{BB962C8B-B14F-4D97-AF65-F5344CB8AC3E}">
        <p14:creationId xmlns:p14="http://schemas.microsoft.com/office/powerpoint/2010/main" val="429280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Antipsychotics are prescribed to treat multiple disorders.</a:t>
            </a:r>
          </a:p>
          <a:p>
            <a:pPr marL="171450" indent="-171450">
              <a:buFont typeface="Arial" panose="020B0604020202020204" pitchFamily="34" charset="0"/>
              <a:buChar char="•"/>
            </a:pPr>
            <a:r>
              <a:rPr lang="en-US" sz="1100" dirty="0"/>
              <a:t>U.S. Food and Drug Administration (FDA)-approved indications for antipsychotics</a:t>
            </a:r>
            <a:r>
              <a:rPr lang="en-US" sz="1100" baseline="0" dirty="0"/>
              <a:t> include schizophrenia, bipolar disorder, and as an adjunctive treatment for major depressive disorder.</a:t>
            </a:r>
            <a:r>
              <a:rPr lang="en-US" sz="1100" baseline="30000" dirty="0"/>
              <a:t>1</a:t>
            </a:r>
          </a:p>
          <a:p>
            <a:pPr marL="171450" indent="-171450">
              <a:buFont typeface="Arial" panose="020B0604020202020204" pitchFamily="34" charset="0"/>
              <a:buChar char="•"/>
            </a:pPr>
            <a:r>
              <a:rPr lang="en-US" sz="1100" baseline="0" dirty="0"/>
              <a:t>Antipsychotics are commonly prescribed for off-label uses.</a:t>
            </a:r>
            <a:r>
              <a:rPr lang="en-US" sz="1100" baseline="30000" dirty="0"/>
              <a:t>1,2</a:t>
            </a:r>
          </a:p>
          <a:p>
            <a:pPr marL="171450" indent="-171450">
              <a:buFont typeface="Arial" panose="020B0604020202020204" pitchFamily="34" charset="0"/>
              <a:buChar char="•"/>
            </a:pPr>
            <a:r>
              <a:rPr lang="en-US" sz="1100" baseline="0" dirty="0"/>
              <a:t>In fact, in 2008, approximately 40% of atypical antipsychotic prescriptions and 33% of </a:t>
            </a:r>
            <a:r>
              <a:rPr lang="en-US" sz="1100" dirty="0"/>
              <a:t>typical antipsychotic prescriptions were </a:t>
            </a:r>
            <a:r>
              <a:rPr lang="en-US" sz="1100" baseline="0" dirty="0"/>
              <a:t>for FDA-approved indications.</a:t>
            </a:r>
            <a:r>
              <a:rPr lang="en-US" sz="1100" baseline="30000" dirty="0"/>
              <a:t>3</a:t>
            </a:r>
          </a:p>
          <a:p>
            <a:endParaRPr lang="en-US" sz="1100" dirty="0"/>
          </a:p>
          <a:p>
            <a:pPr marL="0" indent="0">
              <a:buNone/>
            </a:pPr>
            <a:r>
              <a:rPr lang="en-US" sz="1100" b="1" dirty="0"/>
              <a:t>References </a:t>
            </a:r>
          </a:p>
          <a:p>
            <a:pPr marL="228600" indent="-228600">
              <a:buFont typeface="Arial" panose="020B0604020202020204" pitchFamily="34" charset="0"/>
              <a:buAutoNum type="arabicPeriod"/>
            </a:pPr>
            <a:r>
              <a:rPr lang="en-US" sz="1100" dirty="0"/>
              <a:t>Citrome L, Kalsekar I, Guo Z, Laubmeier K, Hebden T. Diagnoses associated with use of atypical antipsychotics in a commercial health plan: a claims database analysis. </a:t>
            </a:r>
            <a:r>
              <a:rPr lang="en-US" sz="1100" i="1" dirty="0"/>
              <a:t>Clin Ther</a:t>
            </a:r>
            <a:r>
              <a:rPr lang="en-US" sz="1100" dirty="0"/>
              <a:t>. 2013;35(12):1867-1875.</a:t>
            </a:r>
          </a:p>
          <a:p>
            <a:pPr marL="228600" indent="-228600">
              <a:buFont typeface="Arial" panose="020B0604020202020204" pitchFamily="34" charset="0"/>
              <a:buAutoNum type="arabicPeriod"/>
            </a:pPr>
            <a:r>
              <a:rPr lang="en-US" sz="1100" dirty="0"/>
              <a:t>Leslie DL, Mohamed S, Rosenheck RA. Off-label use of antipsychotic medications in the department of Veterans Affairs health care system. </a:t>
            </a:r>
            <a:r>
              <a:rPr lang="en-US" sz="1100" i="1" dirty="0"/>
              <a:t>Psychiatr Serv</a:t>
            </a:r>
            <a:r>
              <a:rPr lang="en-US" sz="1100" dirty="0"/>
              <a:t>. 2009;60(9):1175-1181.</a:t>
            </a:r>
          </a:p>
          <a:p>
            <a:pPr marL="228600" indent="-228600">
              <a:buFont typeface="Arial" panose="020B0604020202020204" pitchFamily="34" charset="0"/>
              <a:buAutoNum type="arabicPeriod"/>
            </a:pPr>
            <a:r>
              <a:rPr lang="en-US" sz="1100" dirty="0"/>
              <a:t>Alexander GC, Gallagher SA, Mascola A, Moloney RM, Stafford RS. Increasing off-label use of antipsychotic medications in the United States, 1995-2008. </a:t>
            </a:r>
            <a:r>
              <a:rPr lang="en-US" sz="1100" i="1" dirty="0"/>
              <a:t>Pharmacoepidemiol Drug Saf</a:t>
            </a:r>
            <a:r>
              <a:rPr lang="en-US" sz="1100" dirty="0"/>
              <a:t>. 2011;20(2):177-184.</a:t>
            </a:r>
            <a:endParaRPr lang="en-US" sz="1100" baseline="30000" dirty="0"/>
          </a:p>
        </p:txBody>
      </p:sp>
      <p:sp>
        <p:nvSpPr>
          <p:cNvPr id="4" name="Slide Number Placeholder 3"/>
          <p:cNvSpPr>
            <a:spLocks noGrp="1"/>
          </p:cNvSpPr>
          <p:nvPr>
            <p:ph type="sldNum" sz="quarter" idx="10"/>
          </p:nvPr>
        </p:nvSpPr>
        <p:spPr/>
        <p:txBody>
          <a:bodyPr/>
          <a:lstStyle/>
          <a:p>
            <a:fld id="{BEEFF3FF-4529-495B-88E9-E9CE60D616D5}" type="slidenum">
              <a:rPr lang="en-US" smtClean="0"/>
              <a:t>5</a:t>
            </a:fld>
            <a:endParaRPr lang="en-US" dirty="0"/>
          </a:p>
        </p:txBody>
      </p:sp>
    </p:spTree>
    <p:extLst>
      <p:ext uri="{BB962C8B-B14F-4D97-AF65-F5344CB8AC3E}">
        <p14:creationId xmlns:p14="http://schemas.microsoft.com/office/powerpoint/2010/main" val="12128427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50</a:t>
            </a:fld>
            <a:endParaRPr lang="en-US" dirty="0"/>
          </a:p>
        </p:txBody>
      </p:sp>
    </p:spTree>
    <p:extLst>
      <p:ext uri="{BB962C8B-B14F-4D97-AF65-F5344CB8AC3E}">
        <p14:creationId xmlns:p14="http://schemas.microsoft.com/office/powerpoint/2010/main" val="27989651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51</a:t>
            </a:fld>
            <a:endParaRPr lang="en-US" dirty="0"/>
          </a:p>
        </p:txBody>
      </p:sp>
      <p:sp>
        <p:nvSpPr>
          <p:cNvPr id="8" name="Slide Image Placeholder 7">
            <a:extLst>
              <a:ext uri="{FF2B5EF4-FFF2-40B4-BE49-F238E27FC236}">
                <a16:creationId xmlns:a16="http://schemas.microsoft.com/office/drawing/2014/main" id="{B048476B-9D3E-D44F-3491-B59072C0EF13}"/>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31737648-2098-A38D-BE18-563DD917AFDC}"/>
              </a:ext>
            </a:extLst>
          </p:cNvPr>
          <p:cNvSpPr>
            <a:spLocks noGrp="1"/>
          </p:cNvSpPr>
          <p:nvPr>
            <p:ph type="body" idx="1"/>
          </p:nvPr>
        </p:nvSpPr>
        <p:spPr/>
        <p:txBody>
          <a:bodyPr/>
          <a:lstStyle/>
          <a:p>
            <a:pPr marL="171450" indent="-171450"/>
            <a:r>
              <a:rPr lang="en-US" sz="1100" dirty="0"/>
              <a:t>Frequent screening for tardive dyskinesia (TD) is recommended for all patients taking antipsychotics.</a:t>
            </a:r>
          </a:p>
          <a:p>
            <a:pPr marL="171450" indent="-171450"/>
            <a:r>
              <a:rPr lang="en-US" sz="1100" dirty="0"/>
              <a:t>In 2020, new American Psychiatric Association (APA) </a:t>
            </a:r>
            <a:r>
              <a:rPr lang="en-US" sz="1100" i="1" dirty="0"/>
              <a:t>Practice Guideline for the Treatment of Patients With Schizophrenia</a:t>
            </a:r>
            <a:r>
              <a:rPr lang="en-US" sz="1100" dirty="0"/>
              <a:t> and the Delphi panel consensus recommendations by </a:t>
            </a:r>
            <a:r>
              <a:rPr lang="en-US" sz="1100" dirty="0" err="1"/>
              <a:t>Caroff</a:t>
            </a:r>
            <a:r>
              <a:rPr lang="en-US" sz="1100" dirty="0"/>
              <a:t> and colleagues were released.</a:t>
            </a:r>
            <a:r>
              <a:rPr lang="en-US" sz="1100" baseline="30000" dirty="0"/>
              <a:t>1,2</a:t>
            </a:r>
          </a:p>
          <a:p>
            <a:pPr marL="171450" indent="-171450"/>
            <a:r>
              <a:rPr lang="en-US" sz="1100" dirty="0"/>
              <a:t>APA Guidelines</a:t>
            </a:r>
            <a:r>
              <a:rPr lang="en-US" sz="1100" baseline="30000" dirty="0"/>
              <a:t>1</a:t>
            </a:r>
          </a:p>
          <a:p>
            <a:pPr marL="400050" lvl="2" indent="-169863">
              <a:buFont typeface="Arial" panose="020B0604020202020204" pitchFamily="34" charset="0"/>
              <a:buChar char="–"/>
            </a:pPr>
            <a:r>
              <a:rPr lang="en-US" sz="1100" dirty="0"/>
              <a:t>The APA guideline stresses that for all at-risk patients, clinical assessment of TD and other antipsychotic-related movement disorders should be conducted at baseline and at each follow-up visit.</a:t>
            </a:r>
          </a:p>
          <a:p>
            <a:pPr marL="400050" lvl="2" indent="-169863">
              <a:buFont typeface="Arial" panose="020B0604020202020204" pitchFamily="34" charset="0"/>
              <a:buChar char="–"/>
            </a:pPr>
            <a:r>
              <a:rPr lang="en-US" sz="1100" dirty="0"/>
              <a:t>The authors also recommend that assessment should be made with a structured instrument, such as the Abnormal Involuntary Movement Scale (AIMS) or Dyskinesia Identification System Condensed User Scale (DISCUS), for patients with abnormal movements.</a:t>
            </a:r>
          </a:p>
          <a:p>
            <a:pPr marL="400050" lvl="2" indent="-169863">
              <a:buFont typeface="Arial" panose="020B0604020202020204" pitchFamily="34" charset="0"/>
              <a:buChar char="–"/>
            </a:pPr>
            <a:r>
              <a:rPr lang="en-US" sz="1100" dirty="0"/>
              <a:t>AIMS or DISCUS should be conducted at baseline and at least every 6 months in patients at high risk for TD, and every 12 months in other patients.</a:t>
            </a:r>
          </a:p>
          <a:p>
            <a:pPr marL="171450" indent="-171450"/>
            <a:r>
              <a:rPr lang="en-US" sz="1100" dirty="0"/>
              <a:t>Delphi Panel Consensus Recommendations</a:t>
            </a:r>
            <a:r>
              <a:rPr lang="en-US" sz="1100" baseline="30000" dirty="0"/>
              <a:t>2</a:t>
            </a:r>
          </a:p>
          <a:p>
            <a:pPr marL="400050" lvl="2" indent="-169863">
              <a:buFont typeface="Arial" panose="020B0604020202020204" pitchFamily="34" charset="0"/>
              <a:buChar char="–"/>
            </a:pPr>
            <a:r>
              <a:rPr lang="en-US" sz="1100" dirty="0"/>
              <a:t>A set of consensus recommendations for the screening, diagnosis, and treatment of TD across a panel of 23 psychiatrists and 6 neurologists was also published in 2020.</a:t>
            </a:r>
            <a:r>
              <a:rPr lang="en-US" sz="1100" baseline="30000" dirty="0"/>
              <a:t>2</a:t>
            </a:r>
          </a:p>
          <a:p>
            <a:pPr marL="400050" lvl="2" indent="-169863">
              <a:buFont typeface="Arial" panose="020B0604020202020204" pitchFamily="34" charset="0"/>
              <a:buChar char="–"/>
            </a:pPr>
            <a:r>
              <a:rPr lang="en-US" sz="1100" dirty="0"/>
              <a:t>Like the APA guidelines, this publication recommends that a clinical assessment for TD should be performed at every clinical encounter in all patients taking antipsychotics, regardless of the degree of risk for TD.</a:t>
            </a:r>
          </a:p>
          <a:p>
            <a:pPr marL="400050" indent="-169863"/>
            <a:endParaRPr lang="en-US" sz="1100" dirty="0"/>
          </a:p>
          <a:p>
            <a:pPr marL="0" indent="0">
              <a:buNone/>
            </a:pPr>
            <a:r>
              <a:rPr lang="en-US" sz="1100" b="1" dirty="0"/>
              <a:t>References </a:t>
            </a:r>
          </a:p>
          <a:p>
            <a:pPr lvl="1" indent="-228600">
              <a:buFont typeface="Calibri" panose="020F0502020204030204" pitchFamily="34" charset="0"/>
              <a:buAutoNum type="arabicPeriod"/>
            </a:pPr>
            <a:r>
              <a:rPr lang="en-US" sz="1100" dirty="0"/>
              <a:t>American Psychiatric Association. </a:t>
            </a:r>
            <a:r>
              <a:rPr lang="en-US" sz="1100" i="1" dirty="0"/>
              <a:t>The American Psychiatric Association Practice Guideline for the Treatment of Patients With Schizophrenia</a:t>
            </a:r>
            <a:r>
              <a:rPr lang="en-US" sz="1100" dirty="0"/>
              <a:t>. American Psychiatric Association; 2021.</a:t>
            </a:r>
          </a:p>
          <a:p>
            <a:pPr lvl="1" indent="-228600">
              <a:buFont typeface="Calibri" panose="020F0502020204030204" pitchFamily="34" charset="0"/>
              <a:buAutoNum type="arabicPeriod"/>
            </a:pPr>
            <a:r>
              <a:rPr lang="en-US" sz="1100" dirty="0" err="1"/>
              <a:t>Caroff</a:t>
            </a:r>
            <a:r>
              <a:rPr lang="en-US" sz="1100" dirty="0"/>
              <a:t> SN, </a:t>
            </a:r>
            <a:r>
              <a:rPr lang="en-US" sz="1100" dirty="0" err="1"/>
              <a:t>Citrome</a:t>
            </a:r>
            <a:r>
              <a:rPr lang="en-US" sz="1100" dirty="0"/>
              <a:t> L, Meyer J, et al. A modified Delphi consensus study of the screening, diagnosis, and treatment of tardive dyskinesia.</a:t>
            </a:r>
            <a:r>
              <a:rPr lang="en-US" sz="1100" i="1" dirty="0"/>
              <a:t> J Clin Psychiatry</a:t>
            </a:r>
            <a:r>
              <a:rPr lang="en-US" sz="1100" dirty="0"/>
              <a:t>. 2020;81(2):19cs12983. </a:t>
            </a:r>
            <a:r>
              <a:rPr lang="en-US" sz="1100" dirty="0" err="1"/>
              <a:t>doi</a:t>
            </a:r>
            <a:r>
              <a:rPr lang="en-US" sz="1100" dirty="0"/>
              <a:t>: 10.4088/JCP.19cs12983</a:t>
            </a:r>
          </a:p>
          <a:p>
            <a:endParaRPr lang="en-US" dirty="0"/>
          </a:p>
        </p:txBody>
      </p:sp>
    </p:spTree>
    <p:extLst>
      <p:ext uri="{BB962C8B-B14F-4D97-AF65-F5344CB8AC3E}">
        <p14:creationId xmlns:p14="http://schemas.microsoft.com/office/powerpoint/2010/main" val="7849857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Some tips for identifying abnormal movements during clinical encounters</a:t>
            </a:r>
            <a:r>
              <a:rPr lang="en-US" baseline="0" dirty="0"/>
              <a:t> include the following:</a:t>
            </a:r>
            <a:endParaRPr lang="en-US" dirty="0"/>
          </a:p>
          <a:p>
            <a:pPr marL="400050" lvl="2" indent="-169863">
              <a:buFont typeface="Arial" panose="020B0604020202020204" pitchFamily="34" charset="0"/>
              <a:buChar char="–"/>
            </a:pPr>
            <a:r>
              <a:rPr lang="en-US" dirty="0"/>
              <a:t>Allow the patient time to get relaxed and comfortable and observe them inconspicuously at rest.</a:t>
            </a:r>
          </a:p>
          <a:p>
            <a:pPr marL="400050" lvl="2" indent="-169863">
              <a:buFont typeface="Arial" panose="020B0604020202020204" pitchFamily="34" charset="0"/>
              <a:buChar char="–"/>
            </a:pPr>
            <a:r>
              <a:rPr lang="en-US" dirty="0"/>
              <a:t>As walking tends to unmask TD movements, observe movements of the face, mouth, hands, and arms as the patient walks into the office.</a:t>
            </a:r>
          </a:p>
          <a:p>
            <a:pPr marL="400050" lvl="2" indent="-169863">
              <a:buFont typeface="Arial" panose="020B0604020202020204" pitchFamily="34" charset="0"/>
              <a:buChar char="–"/>
            </a:pPr>
            <a:r>
              <a:rPr lang="en-US" dirty="0"/>
              <a:t>Ensure that the patient does not have anything in his or her mouth such as gum or candy.</a:t>
            </a:r>
          </a:p>
          <a:p>
            <a:pPr marL="400050" lvl="2" indent="-169863">
              <a:buFont typeface="Arial" panose="020B0604020202020204" pitchFamily="34" charset="0"/>
              <a:buChar char="–"/>
            </a:pPr>
            <a:r>
              <a:rPr lang="en-US" dirty="0"/>
              <a:t>Rule out other forms of dyskinesia that are not related to TD by asking about teeth or dentures.</a:t>
            </a:r>
          </a:p>
          <a:p>
            <a:pPr marL="400050" lvl="2" indent="-169863">
              <a:buFont typeface="Arial" panose="020B0604020202020204" pitchFamily="34" charset="0"/>
              <a:buChar char="–"/>
            </a:pPr>
            <a:r>
              <a:rPr lang="en-US" dirty="0"/>
              <a:t>Use activation maneuvers to reveal any movements that might be associated with TD.</a:t>
            </a:r>
          </a:p>
          <a:p>
            <a:pPr marL="685800" lvl="2" indent="-171450">
              <a:buSzPct val="80000"/>
              <a:buFont typeface="Wingdings" panose="05000000000000000000" pitchFamily="2" charset="2"/>
              <a:buChar char="§"/>
            </a:pPr>
            <a:r>
              <a:rPr lang="en-US" dirty="0"/>
              <a:t>For example, ask the patient to tap finger to thumb rapidly for 15 seconds, one hand at a time and observe any unsuppressed leg or facial movement.</a:t>
            </a:r>
          </a:p>
          <a:p>
            <a:pPr marL="400050" lvl="2" indent="-174625">
              <a:buFont typeface="Arial" panose="020B0604020202020204" pitchFamily="34" charset="0"/>
              <a:buChar char="–"/>
            </a:pPr>
            <a:r>
              <a:rPr lang="en-US" dirty="0"/>
              <a:t>Have the patient sit in a firm chair with no armrests because arm support can mask involuntary movements.</a:t>
            </a:r>
          </a:p>
          <a:p>
            <a:endParaRPr lang="en-US" dirty="0"/>
          </a:p>
          <a:p>
            <a:pPr marL="0" lvl="1" indent="0">
              <a:buNone/>
            </a:pPr>
            <a:r>
              <a:rPr lang="en-US" b="1" dirty="0">
                <a:cs typeface="Arial" panose="020B0604020202020204" pitchFamily="34" charset="0"/>
              </a:rPr>
              <a:t>Reference</a:t>
            </a:r>
          </a:p>
          <a:p>
            <a:pPr marL="0" lvl="1" indent="0">
              <a:buNone/>
            </a:pPr>
            <a:r>
              <a:rPr lang="en-US" dirty="0">
                <a:cs typeface="Arial" panose="020B0604020202020204" pitchFamily="34" charset="0"/>
              </a:rPr>
              <a:t>Rush JA, First MB, Blacker D. </a:t>
            </a:r>
            <a:r>
              <a:rPr lang="en-US" i="1" dirty="0">
                <a:cs typeface="Arial" panose="020B0604020202020204" pitchFamily="34" charset="0"/>
              </a:rPr>
              <a:t>Handbook of Psychiatric Measures</a:t>
            </a:r>
            <a:r>
              <a:rPr lang="en-US" dirty="0">
                <a:cs typeface="Arial" panose="020B0604020202020204" pitchFamily="34" charset="0"/>
              </a:rPr>
              <a:t>. 2nd ed. American Psychiatric Association; 2000:166-168.</a:t>
            </a:r>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52</a:t>
            </a:fld>
            <a:endParaRPr lang="en-US" dirty="0"/>
          </a:p>
        </p:txBody>
      </p:sp>
    </p:spTree>
    <p:extLst>
      <p:ext uri="{BB962C8B-B14F-4D97-AF65-F5344CB8AC3E}">
        <p14:creationId xmlns:p14="http://schemas.microsoft.com/office/powerpoint/2010/main" val="505639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When screening for TD, it is important to remember that abnormal involuntary movements might wax and wane over time.</a:t>
            </a:r>
            <a:r>
              <a:rPr lang="en-US" baseline="30000" dirty="0"/>
              <a:t>1</a:t>
            </a:r>
          </a:p>
          <a:p>
            <a:pPr marL="400050" lvl="1" indent="-171450">
              <a:buFont typeface="Arial" panose="020B0604020202020204" pitchFamily="34" charset="0"/>
              <a:buChar char="–"/>
            </a:pPr>
            <a:r>
              <a:rPr lang="en-US" dirty="0"/>
              <a:t>The severity of movements may fluctuate and can be influenced by stressors.</a:t>
            </a:r>
            <a:r>
              <a:rPr lang="en-US" baseline="30000" dirty="0"/>
              <a:t>1,2</a:t>
            </a:r>
          </a:p>
          <a:p>
            <a:pPr marL="400050" lvl="1" indent="-171450">
              <a:buFont typeface="Arial" panose="020B0604020202020204" pitchFamily="34" charset="0"/>
              <a:buChar char="–"/>
            </a:pPr>
            <a:r>
              <a:rPr lang="en-US" dirty="0"/>
              <a:t>This underscores the importance of monitoring patients for TD regularly over time.</a:t>
            </a:r>
            <a:r>
              <a:rPr lang="en-US" baseline="30000" dirty="0"/>
              <a:t>2</a:t>
            </a:r>
          </a:p>
          <a:p>
            <a:endParaRPr lang="en-US" dirty="0"/>
          </a:p>
          <a:p>
            <a:pPr marL="0" indent="0">
              <a:buNone/>
            </a:pPr>
            <a:r>
              <a:rPr lang="en-US" b="1" dirty="0"/>
              <a:t>References</a:t>
            </a:r>
          </a:p>
          <a:p>
            <a:pPr marL="228600" lvl="1" indent="-228600">
              <a:buAutoNum type="arabicPeriod"/>
            </a:pPr>
            <a:r>
              <a:rPr lang="en-US" dirty="0"/>
              <a:t>Whall AL, Booth DE, Kosinski J, Donbroski D, Zakul-Krupa I, Weissfeld LA. Tardive dyskinetic movements over time. </a:t>
            </a:r>
            <a:r>
              <a:rPr lang="en-US" i="1" dirty="0"/>
              <a:t>Appl Nurs Res</a:t>
            </a:r>
            <a:r>
              <a:rPr lang="en-US" dirty="0"/>
              <a:t>. 1989;2(3):128-134.</a:t>
            </a:r>
          </a:p>
          <a:p>
            <a:pPr marL="228600" lvl="1" indent="-228600">
              <a:buAutoNum type="arabicPeriod"/>
            </a:pPr>
            <a:r>
              <a:rPr lang="en-US" dirty="0"/>
              <a:t>American Psychiatric Association. </a:t>
            </a:r>
            <a:r>
              <a:rPr lang="en-US" i="1" dirty="0"/>
              <a:t>The American Psychiatric Association Practice Guideline for the Treatment of Patients With Schizophrenia</a:t>
            </a:r>
            <a:r>
              <a:rPr lang="en-US" dirty="0"/>
              <a:t>. American Psychiatric Association; 2021.</a:t>
            </a:r>
          </a:p>
        </p:txBody>
      </p:sp>
      <p:sp>
        <p:nvSpPr>
          <p:cNvPr id="4" name="Slide Number Placeholder 3"/>
          <p:cNvSpPr>
            <a:spLocks noGrp="1"/>
          </p:cNvSpPr>
          <p:nvPr>
            <p:ph type="sldNum" sz="quarter" idx="10"/>
          </p:nvPr>
        </p:nvSpPr>
        <p:spPr/>
        <p:txBody>
          <a:bodyPr/>
          <a:lstStyle/>
          <a:p>
            <a:fld id="{BEEFF3FF-4529-495B-88E9-E9CE60D616D5}" type="slidenum">
              <a:rPr lang="en-US" smtClean="0"/>
              <a:t>53</a:t>
            </a:fld>
            <a:endParaRPr lang="en-US" dirty="0"/>
          </a:p>
        </p:txBody>
      </p:sp>
    </p:spTree>
    <p:extLst>
      <p:ext uri="{BB962C8B-B14F-4D97-AF65-F5344CB8AC3E}">
        <p14:creationId xmlns:p14="http://schemas.microsoft.com/office/powerpoint/2010/main" val="9486754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Shown here is an excerpt from the MIND-TD Questionnaire, which was developed by Neurocrine in conjunction with a multidisciplinary group of experts in TD.</a:t>
            </a:r>
          </a:p>
          <a:p>
            <a:pPr marL="171450" lvl="0" indent="-171450">
              <a:buFont typeface="Arial" panose="020B0604020202020204" pitchFamily="34" charset="0"/>
              <a:buChar char="•"/>
            </a:pPr>
            <a:r>
              <a:rPr lang="en-US" dirty="0"/>
              <a:t>The MIND-TD Questionnaire can be used with:</a:t>
            </a:r>
          </a:p>
          <a:p>
            <a:pPr marL="400050" lvl="2" indent="-169863">
              <a:spcBef>
                <a:spcPct val="0"/>
              </a:spcBef>
              <a:buFont typeface="Arial" panose="020B0604020202020204" pitchFamily="34" charset="0"/>
              <a:buChar char="–"/>
              <a:defRPr/>
            </a:pPr>
            <a:r>
              <a:rPr lang="en-US" dirty="0"/>
              <a:t>Patients who are taking, or have ever taken, an antipsychotic medication—first or second generation</a:t>
            </a:r>
          </a:p>
          <a:p>
            <a:pPr marL="400050" lvl="2" indent="-169863">
              <a:spcBef>
                <a:spcPct val="0"/>
              </a:spcBef>
              <a:buFont typeface="Arial" panose="020B0604020202020204" pitchFamily="34" charset="0"/>
              <a:buChar char="–"/>
              <a:defRPr/>
            </a:pPr>
            <a:r>
              <a:rPr lang="en-US" dirty="0"/>
              <a:t>Patients who are taking anticholinergic medications, such as benztropine or trihexyphenidyl, in conjunction with current or past antipsychotic usage</a:t>
            </a:r>
          </a:p>
          <a:p>
            <a:pPr marL="400050" lvl="2" indent="-169863">
              <a:spcBef>
                <a:spcPct val="0"/>
              </a:spcBef>
              <a:buFont typeface="Arial" panose="020B0604020202020204" pitchFamily="34" charset="0"/>
              <a:buChar char="–"/>
              <a:defRPr/>
            </a:pPr>
            <a:r>
              <a:rPr lang="en-US" dirty="0"/>
              <a:t>Patients with a current diagnosis of TD, to better understand its psychosocial impact</a:t>
            </a:r>
          </a:p>
          <a:p>
            <a:pPr marL="171450" indent="-171450">
              <a:buFont typeface="Arial" panose="020B0604020202020204" pitchFamily="34" charset="0"/>
              <a:buChar char="•"/>
            </a:pPr>
            <a:r>
              <a:rPr lang="en-US" dirty="0"/>
              <a:t>The questions shown on this slide are intended to facilitate a dialogue about abnormal movements with patients at risk for TD:</a:t>
            </a:r>
          </a:p>
          <a:p>
            <a:pPr marL="400050" lvl="1" indent="-179388">
              <a:spcBef>
                <a:spcPct val="0"/>
              </a:spcBef>
              <a:buFont typeface="Arial" panose="020B0604020202020204" pitchFamily="34" charset="0"/>
              <a:buChar char="–"/>
              <a:defRPr/>
            </a:pPr>
            <a:r>
              <a:rPr lang="en-US" b="1" dirty="0"/>
              <a:t>Movement:</a:t>
            </a:r>
            <a:r>
              <a:rPr lang="en-US" dirty="0"/>
              <a:t> Do you have extra or unwanted movements in your body?</a:t>
            </a:r>
          </a:p>
          <a:p>
            <a:pPr marL="400050" lvl="1" indent="-179388">
              <a:spcBef>
                <a:spcPct val="0"/>
              </a:spcBef>
              <a:buFont typeface="Arial" panose="020B0604020202020204" pitchFamily="34" charset="0"/>
              <a:buChar char="–"/>
              <a:defRPr/>
            </a:pPr>
            <a:r>
              <a:rPr lang="en-US" b="1" dirty="0"/>
              <a:t>Impact:</a:t>
            </a:r>
            <a:r>
              <a:rPr lang="en-US" dirty="0"/>
              <a:t> Do you feel embarrassed or self-conscious about movements in your body? </a:t>
            </a:r>
          </a:p>
          <a:p>
            <a:pPr marL="400050" lvl="1" indent="-179388">
              <a:spcBef>
                <a:spcPct val="0"/>
              </a:spcBef>
              <a:buFont typeface="Arial" panose="020B0604020202020204" pitchFamily="34" charset="0"/>
              <a:buChar char="–"/>
              <a:defRPr/>
            </a:pPr>
            <a:r>
              <a:rPr lang="en-US" b="1" dirty="0"/>
              <a:t>Notice:</a:t>
            </a:r>
            <a:r>
              <a:rPr lang="en-US" dirty="0"/>
              <a:t> Has someone else seen extra movements in your body?</a:t>
            </a:r>
          </a:p>
          <a:p>
            <a:pPr marL="400050" lvl="1" indent="-179388">
              <a:spcBef>
                <a:spcPct val="0"/>
              </a:spcBef>
              <a:buFont typeface="Arial" panose="020B0604020202020204" pitchFamily="34" charset="0"/>
              <a:buChar char="–"/>
              <a:defRPr/>
            </a:pPr>
            <a:r>
              <a:rPr lang="en-US" b="1" dirty="0"/>
              <a:t>Daily Activities:</a:t>
            </a:r>
            <a:r>
              <a:rPr lang="en-US" dirty="0"/>
              <a:t> Do any movements cause problems during your daily routine?</a:t>
            </a:r>
          </a:p>
          <a:p>
            <a:pPr marL="171450" indent="-171450">
              <a:buFont typeface="Arial" panose="020B0604020202020204" pitchFamily="34" charset="0"/>
              <a:buChar char="•"/>
            </a:pPr>
            <a:r>
              <a:rPr lang="en-US" dirty="0"/>
              <a:t>The questions may be administered by the treating clinician or by a medical staff member ahead of the visit. They can be asked in person or via video or audio-only telehealth.</a:t>
            </a:r>
          </a:p>
          <a:p>
            <a:pPr marL="171450" indent="-171450">
              <a:buFont typeface="Arial" panose="020B0604020202020204" pitchFamily="34" charset="0"/>
              <a:buChar char="•"/>
            </a:pPr>
            <a:r>
              <a:rPr lang="en-US" dirty="0"/>
              <a:t>Diagnosis of TD should be based on the patient’s medical history, symptoms, and the clinician’s best judgment.</a:t>
            </a:r>
          </a:p>
          <a:p>
            <a:pPr marL="171450" indent="-171450">
              <a:buFont typeface="Arial" panose="020B0604020202020204" pitchFamily="34" charset="0"/>
              <a:buChar char="•"/>
            </a:pPr>
            <a:r>
              <a:rPr lang="en-US" dirty="0"/>
              <a:t>[The full MIND-TD Questionnaire, which includes more detailed probing questions, is available at MIND-TD.com].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EEFF3FF-4529-495B-88E9-E9CE60D616D5}" type="slidenum">
              <a:rPr lang="en-US" smtClean="0"/>
              <a:t>54</a:t>
            </a:fld>
            <a:endParaRPr lang="en-US" dirty="0"/>
          </a:p>
        </p:txBody>
      </p:sp>
    </p:spTree>
    <p:extLst>
      <p:ext uri="{BB962C8B-B14F-4D97-AF65-F5344CB8AC3E}">
        <p14:creationId xmlns:p14="http://schemas.microsoft.com/office/powerpoint/2010/main" val="37927531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Be</a:t>
            </a:r>
            <a:r>
              <a:rPr lang="en-US" baseline="0" dirty="0"/>
              <a:t> mindful of the words patients may use to describe abnormal movements, such as </a:t>
            </a:r>
            <a:r>
              <a:rPr lang="en-US" dirty="0"/>
              <a:t>“twitchy,” “shaky,” “jittery,” “jerky,” and “teeth grinding.”</a:t>
            </a:r>
          </a:p>
        </p:txBody>
      </p:sp>
      <p:sp>
        <p:nvSpPr>
          <p:cNvPr id="4" name="Slide Number Placeholder 3"/>
          <p:cNvSpPr>
            <a:spLocks noGrp="1"/>
          </p:cNvSpPr>
          <p:nvPr>
            <p:ph type="sldNum" sz="quarter" idx="10"/>
          </p:nvPr>
        </p:nvSpPr>
        <p:spPr/>
        <p:txBody>
          <a:bodyPr/>
          <a:lstStyle/>
          <a:p>
            <a:fld id="{BEEFF3FF-4529-495B-88E9-E9CE60D616D5}" type="slidenum">
              <a:rPr lang="en-US" smtClean="0"/>
              <a:t>55</a:t>
            </a:fld>
            <a:endParaRPr lang="en-US" dirty="0"/>
          </a:p>
        </p:txBody>
      </p:sp>
    </p:spTree>
    <p:extLst>
      <p:ext uri="{BB962C8B-B14F-4D97-AF65-F5344CB8AC3E}">
        <p14:creationId xmlns:p14="http://schemas.microsoft.com/office/powerpoint/2010/main" val="28762533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91C851-9989-4225-B48B-866184E69F45}" type="slidenum">
              <a:rPr lang="en-US" smtClean="0"/>
              <a:pPr/>
              <a:t>56</a:t>
            </a:fld>
            <a:endParaRPr lang="en-US" dirty="0"/>
          </a:p>
        </p:txBody>
      </p:sp>
      <p:sp>
        <p:nvSpPr>
          <p:cNvPr id="8" name="Slide Image Placeholder 7">
            <a:extLst>
              <a:ext uri="{FF2B5EF4-FFF2-40B4-BE49-F238E27FC236}">
                <a16:creationId xmlns:a16="http://schemas.microsoft.com/office/drawing/2014/main" id="{6A62F215-E180-E21B-F942-804EE5D588FB}"/>
              </a:ext>
            </a:extLst>
          </p:cNvPr>
          <p:cNvSpPr>
            <a:spLocks noGrp="1" noRot="1" noChangeAspect="1"/>
          </p:cNvSpPr>
          <p:nvPr>
            <p:ph type="sldImg"/>
          </p:nvPr>
        </p:nvSpPr>
        <p:spPr>
          <a:xfrm>
            <a:off x="382588" y="239713"/>
            <a:ext cx="6092825" cy="3429000"/>
          </a:xfrm>
        </p:spPr>
      </p:sp>
      <p:sp>
        <p:nvSpPr>
          <p:cNvPr id="10" name="Notes Placeholder 5">
            <a:extLst>
              <a:ext uri="{FF2B5EF4-FFF2-40B4-BE49-F238E27FC236}">
                <a16:creationId xmlns:a16="http://schemas.microsoft.com/office/drawing/2014/main" id="{F1124EFF-A7F4-8E39-C97D-6980A9B3B381}"/>
              </a:ext>
            </a:extLst>
          </p:cNvPr>
          <p:cNvSpPr txBox="1">
            <a:spLocks/>
          </p:cNvSpPr>
          <p:nvPr/>
        </p:nvSpPr>
        <p:spPr>
          <a:xfrm>
            <a:off x="385763" y="3759518"/>
            <a:ext cx="6146800" cy="5232202"/>
          </a:xfrm>
          <a:prstGeom prst="rect">
            <a:avLst/>
          </a:prstGeom>
          <a:noFill/>
        </p:spPr>
        <p:txBody>
          <a:bodyPr vert="horz" wrap="square" lIns="0" tIns="0" rIns="0" bIns="0" rtlCol="0">
            <a:spAutoFit/>
          </a:bodyPr>
          <a:lstStyle>
            <a:lvl1pPr marL="1143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1pPr>
            <a:lvl2pPr marL="2286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2pPr>
            <a:lvl3pPr marL="3429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3pPr>
            <a:lvl4pPr marL="457200" indent="-114300" algn="l" defTabSz="914400" rtl="0" eaLnBrk="1" latinLnBrk="0" hangingPunct="1">
              <a:spcAft>
                <a:spcPts val="200"/>
              </a:spcAft>
              <a:buFont typeface="Calibri" panose="020F0502020204030204" pitchFamily="34" charset="0"/>
              <a:buChar char="–"/>
              <a:defRPr sz="1000" kern="1200">
                <a:solidFill>
                  <a:schemeClr val="tx1"/>
                </a:solidFill>
                <a:latin typeface="+mn-lt"/>
                <a:ea typeface="+mn-ea"/>
                <a:cs typeface="+mn-cs"/>
              </a:defRPr>
            </a:lvl4pPr>
            <a:lvl5pPr marL="571500" indent="-114300" algn="l" defTabSz="914400" rtl="0" eaLnBrk="1" latinLnBrk="0" hangingPunct="1">
              <a:spcAft>
                <a:spcPts val="200"/>
              </a:spcAft>
              <a:buFont typeface="Arial" panose="020B0604020202020204" pitchFamily="34" charset="0"/>
              <a:buChar char="•"/>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71450" indent="-171450"/>
            <a:r>
              <a:rPr lang="en-US" dirty="0"/>
              <a:t>Several practices can help the physician and patient get the most out of telehealth for the diagnosis and treatment of TD.</a:t>
            </a:r>
            <a:endParaRPr lang="en-US" baseline="30000" dirty="0"/>
          </a:p>
          <a:p>
            <a:pPr marL="171450" indent="-171450"/>
            <a:r>
              <a:rPr lang="en-US" dirty="0"/>
              <a:t>Before the examination, set expectations.</a:t>
            </a:r>
            <a:r>
              <a:rPr lang="en-US" baseline="30000" dirty="0"/>
              <a:t>1,2</a:t>
            </a:r>
          </a:p>
          <a:p>
            <a:pPr marL="400050" lvl="1" indent="-174625">
              <a:buFont typeface="Calibri" panose="020F0502020204030204" pitchFamily="34" charset="0"/>
              <a:buChar char="̶"/>
              <a:defRPr/>
            </a:pPr>
            <a:r>
              <a:rPr lang="en-US" dirty="0"/>
              <a:t>Ensure that the necessary equipment can be maneuvered easily during the assessment.</a:t>
            </a:r>
          </a:p>
          <a:p>
            <a:pPr marL="400050" lvl="1" indent="-174625">
              <a:buFont typeface="Calibri" panose="020F0502020204030204" pitchFamily="34" charset="0"/>
              <a:buChar char="̶"/>
              <a:defRPr/>
            </a:pPr>
            <a:r>
              <a:rPr lang="en-US" dirty="0"/>
              <a:t>The patient should be in a well-lit, uncluttered room with enough space to take several steps.</a:t>
            </a:r>
          </a:p>
          <a:p>
            <a:pPr marL="400050" lvl="1" indent="-174625">
              <a:buFont typeface="Calibri" panose="020F0502020204030204" pitchFamily="34" charset="0"/>
              <a:buChar char="̶"/>
              <a:defRPr/>
            </a:pPr>
            <a:r>
              <a:rPr lang="en-US" dirty="0"/>
              <a:t>Try to engage a caregiver who can help make the process easier. For example, they might be able to position the camera for a video visit, assist with technology, or facilitate questions. </a:t>
            </a:r>
          </a:p>
          <a:p>
            <a:pPr marL="171450" lvl="1" indent="-171450">
              <a:buFont typeface="Arial" panose="020B0604020202020204" pitchFamily="34" charset="0"/>
              <a:buChar char="•"/>
              <a:defRPr/>
            </a:pPr>
            <a:r>
              <a:rPr lang="en-US" dirty="0"/>
              <a:t>During the visit, engage the patient.</a:t>
            </a:r>
            <a:r>
              <a:rPr lang="en-US" baseline="30000" dirty="0"/>
              <a:t>3</a:t>
            </a:r>
          </a:p>
          <a:p>
            <a:pPr marL="400050" lvl="1" indent="-174625">
              <a:buFont typeface="Calibri" panose="020F0502020204030204" pitchFamily="34" charset="0"/>
              <a:buChar char="̶"/>
              <a:defRPr/>
            </a:pPr>
            <a:r>
              <a:rPr lang="en-US" dirty="0"/>
              <a:t>For a patient who does not yet have an established diagnosis of TD, focus on starting the conversation. Although a full assessment or diagnosis of TD requires visual observation, regularly asking about abnormal movements that might be related to TD is an effective way to get the conversation started.</a:t>
            </a:r>
          </a:p>
          <a:p>
            <a:pPr marL="400050" lvl="1" indent="-174625">
              <a:buFont typeface="Calibri" panose="020F0502020204030204" pitchFamily="34" charset="0"/>
              <a:buChar char="̶"/>
              <a:defRPr/>
            </a:pPr>
            <a:r>
              <a:rPr lang="en-US" dirty="0"/>
              <a:t>The impact of abnormal movements is a key consideration in patient care. Questions that might uncover important information include:</a:t>
            </a:r>
          </a:p>
          <a:p>
            <a:pPr marL="684213" lvl="2" indent="-171450">
              <a:buSzPct val="80000"/>
              <a:buFont typeface="Wingdings" panose="05000000000000000000" pitchFamily="2" charset="2"/>
              <a:buChar char="§"/>
            </a:pPr>
            <a:r>
              <a:rPr lang="en-US" dirty="0"/>
              <a:t>Do the movements affect your daily activities? </a:t>
            </a:r>
          </a:p>
          <a:p>
            <a:pPr marL="684213" lvl="2" indent="-171450">
              <a:buSzPct val="80000"/>
              <a:buFont typeface="Wingdings" panose="05000000000000000000" pitchFamily="2" charset="2"/>
              <a:buChar char="§"/>
            </a:pPr>
            <a:r>
              <a:rPr lang="en-US" dirty="0"/>
              <a:t>How do the movements make you feel and act?</a:t>
            </a:r>
          </a:p>
          <a:p>
            <a:pPr marL="171450" indent="-171450"/>
            <a:r>
              <a:rPr lang="en-US" dirty="0"/>
              <a:t>Finally, after the visit, be sure to follow up.</a:t>
            </a:r>
            <a:r>
              <a:rPr lang="en-US" baseline="30000" dirty="0"/>
              <a:t>1,2</a:t>
            </a:r>
          </a:p>
          <a:p>
            <a:pPr marL="400050" lvl="1" indent="-174625">
              <a:buFont typeface="Calibri" panose="020F0502020204030204" pitchFamily="34" charset="0"/>
              <a:buChar char="̶"/>
              <a:defRPr/>
            </a:pPr>
            <a:r>
              <a:rPr lang="en-US" dirty="0"/>
              <a:t>Document notes from the visit and share a summary of visit goals, observations, and outcomes with the patient and caregiver.</a:t>
            </a:r>
          </a:p>
          <a:p>
            <a:pPr marL="400050" lvl="1" indent="-174625">
              <a:buFont typeface="Calibri" panose="020F0502020204030204" pitchFamily="34" charset="0"/>
              <a:buChar char="̶"/>
              <a:defRPr/>
            </a:pPr>
            <a:r>
              <a:rPr lang="en-US" dirty="0"/>
              <a:t>Provide a clear treatment plan, next steps, and a date of next visit.</a:t>
            </a:r>
          </a:p>
          <a:p>
            <a:pPr marL="400050" lvl="1" indent="-174625">
              <a:buFont typeface="Calibri" panose="020F0502020204030204" pitchFamily="34" charset="0"/>
              <a:buChar char="̶"/>
              <a:defRPr/>
            </a:pPr>
            <a:r>
              <a:rPr lang="en-US" dirty="0"/>
              <a:t>Ask the patient for feedback on the overall experience, including areas for improvement.</a:t>
            </a:r>
          </a:p>
          <a:p>
            <a:endParaRPr lang="en-US" dirty="0"/>
          </a:p>
          <a:p>
            <a:pPr marL="0" indent="0">
              <a:buNone/>
            </a:pPr>
            <a:r>
              <a:rPr lang="en-US" b="1" dirty="0"/>
              <a:t>References</a:t>
            </a:r>
          </a:p>
          <a:p>
            <a:pPr marL="228600" indent="-228600">
              <a:buFont typeface="Arial" panose="020B0604020202020204" pitchFamily="34" charset="0"/>
              <a:buAutoNum type="arabicPeriod"/>
            </a:pPr>
            <a:r>
              <a:rPr lang="en-US" dirty="0"/>
              <a:t>International Parkinson and Movement Disorder Society. Telemedicine in your movement disorders practice: a step-by-step guide. April 2020. Accessed December 6, 2021. https://www.movementdisorders.org/ MDS/About/Committees--Other-Groups/ Telemedicine-in-Your-Movement-Disorders-Practice-A-Step-by-Step-Guide.html</a:t>
            </a:r>
          </a:p>
          <a:p>
            <a:pPr marL="228600" indent="-228600">
              <a:buFont typeface="Arial" panose="020B0604020202020204" pitchFamily="34" charset="0"/>
              <a:buAutoNum type="arabicPeriod"/>
            </a:pPr>
            <a:r>
              <a:rPr lang="en-US" dirty="0"/>
              <a:t>American Medical Association. Telehealth implementation playbook. April 2020. Accessed December 6, 2021. https://www.ama-assn.org/system/files/2020-04/ama-telehealth-playbook.pdf</a:t>
            </a:r>
          </a:p>
          <a:p>
            <a:pPr marL="228600" indent="-228600">
              <a:buFont typeface="Arial" panose="020B0604020202020204" pitchFamily="34" charset="0"/>
              <a:buAutoNum type="arabicPeriod"/>
            </a:pPr>
            <a:r>
              <a:rPr lang="en-US" dirty="0"/>
              <a:t>Psychiatry &amp; Behavioral Health Learning Network. Dr. Richard Jackson on assessing and monitoring TD through telepsychiatry. June 15, 2020. Accessed December 6, 2021. https://www.psychcongress.com/multimedia/dr-richard-jackson-assessing-and-monitoring-td-through-telepsychiatry</a:t>
            </a:r>
          </a:p>
        </p:txBody>
      </p:sp>
    </p:spTree>
    <p:extLst>
      <p:ext uri="{BB962C8B-B14F-4D97-AF65-F5344CB8AC3E}">
        <p14:creationId xmlns:p14="http://schemas.microsoft.com/office/powerpoint/2010/main" val="25565626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91C851-9989-4225-B48B-866184E69F45}" type="slidenum">
              <a:rPr lang="en-US" smtClean="0"/>
              <a:pPr/>
              <a:t>57</a:t>
            </a:fld>
            <a:endParaRPr lang="en-US" dirty="0"/>
          </a:p>
        </p:txBody>
      </p:sp>
      <p:sp>
        <p:nvSpPr>
          <p:cNvPr id="8" name="Slide Image Placeholder 7">
            <a:extLst>
              <a:ext uri="{FF2B5EF4-FFF2-40B4-BE49-F238E27FC236}">
                <a16:creationId xmlns:a16="http://schemas.microsoft.com/office/drawing/2014/main" id="{7FB1A859-3F54-99DE-1EF6-F5151FF1A178}"/>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57449DCF-9B95-F663-3E9B-F561D3799103}"/>
              </a:ext>
            </a:extLst>
          </p:cNvPr>
          <p:cNvSpPr>
            <a:spLocks noGrp="1"/>
          </p:cNvSpPr>
          <p:nvPr>
            <p:ph type="body" idx="1"/>
          </p:nvPr>
        </p:nvSpPr>
        <p:spPr/>
        <p:txBody>
          <a:bodyPr/>
          <a:lstStyle/>
          <a:p>
            <a:pPr marL="171450" indent="-171450"/>
            <a:r>
              <a:rPr lang="en-US" sz="1100" dirty="0"/>
              <a:t>Some patients might not have access to or the ability to use the equipment necessary to conduct a video visit.</a:t>
            </a:r>
          </a:p>
          <a:p>
            <a:pPr marL="171450" indent="-171450"/>
            <a:r>
              <a:rPr lang="en-US" sz="1100" dirty="0"/>
              <a:t>In these circumstances, it is still possible to have a productive telephone conversation based on self-reporting about any abnormal movements.</a:t>
            </a:r>
            <a:r>
              <a:rPr lang="en-US" sz="1100" baseline="30000" dirty="0"/>
              <a:t>1</a:t>
            </a:r>
          </a:p>
          <a:p>
            <a:pPr marL="171450" indent="-171450"/>
            <a:r>
              <a:rPr lang="en-US" sz="1100" dirty="0"/>
              <a:t>It is important to guide patients to look for and report any difficulties related to abnormal movements. Ask them direct, descriptive questions, such as</a:t>
            </a:r>
            <a:r>
              <a:rPr lang="en-US" sz="1100" baseline="30000" dirty="0"/>
              <a:t>2</a:t>
            </a:r>
            <a:r>
              <a:rPr lang="en-US" sz="1100" dirty="0"/>
              <a:t>:</a:t>
            </a:r>
          </a:p>
          <a:p>
            <a:pPr marL="400050" lvl="1" indent="-169863">
              <a:buFont typeface="Calibri" panose="020F0502020204030204" pitchFamily="34" charset="0"/>
              <a:buChar char="̶"/>
              <a:defRPr/>
            </a:pPr>
            <a:r>
              <a:rPr lang="en-US" sz="1100" dirty="0"/>
              <a:t>“Do you have any difficulties walking?</a:t>
            </a:r>
            <a:endParaRPr lang="en-US" sz="1100" baseline="30000" dirty="0"/>
          </a:p>
          <a:p>
            <a:pPr marL="400050" lvl="1" indent="-169863">
              <a:buFont typeface="Calibri" panose="020F0502020204030204" pitchFamily="34" charset="0"/>
              <a:buChar char="̶"/>
              <a:defRPr/>
            </a:pPr>
            <a:r>
              <a:rPr lang="en-US" sz="1100" dirty="0"/>
              <a:t>“Do you experience any emotional difficulties related to movements, such as embarrassment?”</a:t>
            </a:r>
          </a:p>
          <a:p>
            <a:pPr marL="171450" indent="-171450"/>
            <a:r>
              <a:rPr lang="en-US" sz="1100" dirty="0"/>
              <a:t>If abnormal movements are suspected, schedule an in-person visit to follow up, or, when appropriate, ask the patient to provide videos of abnormal movements.</a:t>
            </a:r>
            <a:r>
              <a:rPr lang="en-US" sz="1100" baseline="30000" dirty="0"/>
              <a:t>3,4</a:t>
            </a:r>
          </a:p>
          <a:p>
            <a:pPr marL="171450" indent="-171450"/>
            <a:r>
              <a:rPr lang="en-US" sz="1100" dirty="0"/>
              <a:t>Telephone encounters can also be helpful to discuss and assess the psychological, physical, and social burden in patients with TD.</a:t>
            </a:r>
            <a:r>
              <a:rPr lang="en-US" sz="1100" baseline="30000" dirty="0"/>
              <a:t>5</a:t>
            </a:r>
          </a:p>
          <a:p>
            <a:endParaRPr lang="en-US" sz="1000" b="1" dirty="0"/>
          </a:p>
          <a:p>
            <a:pPr marL="0" indent="0">
              <a:buFont typeface="Arial" panose="020B0604020202020204" pitchFamily="34" charset="0"/>
              <a:buNone/>
              <a:defRPr/>
            </a:pPr>
            <a:r>
              <a:rPr lang="en-US" sz="1000" b="1" dirty="0"/>
              <a:t>References</a:t>
            </a:r>
          </a:p>
          <a:p>
            <a:pPr lvl="1" indent="-228600">
              <a:buFont typeface="+mj-lt"/>
              <a:buAutoNum type="arabicPeriod"/>
            </a:pPr>
            <a:r>
              <a:rPr lang="en-US" sz="1000" dirty="0" err="1"/>
              <a:t>Kopelovich</a:t>
            </a:r>
            <a:r>
              <a:rPr lang="en-US" sz="1000" dirty="0"/>
              <a:t> SL, Monroe-DeVita M, Buck BE, et al. Community mental health care delivery during the COVID-19 pandemic: practical strategies for improving care for people with serious mental illness. </a:t>
            </a:r>
            <a:r>
              <a:rPr lang="en-US" sz="1000" i="1" dirty="0"/>
              <a:t>Community </a:t>
            </a:r>
            <a:r>
              <a:rPr lang="en-US" sz="1000" i="1" dirty="0" err="1"/>
              <a:t>Ment</a:t>
            </a:r>
            <a:r>
              <a:rPr lang="en-US" sz="1000" i="1" dirty="0"/>
              <a:t> Health J</a:t>
            </a:r>
            <a:r>
              <a:rPr lang="en-US" sz="1000" dirty="0"/>
              <a:t>. 2020:1-11. </a:t>
            </a:r>
          </a:p>
          <a:p>
            <a:pPr lvl="1" indent="-228600">
              <a:buFont typeface="+mj-lt"/>
              <a:buAutoNum type="arabicPeriod"/>
            </a:pPr>
            <a:r>
              <a:rPr lang="en-US" sz="1000" dirty="0"/>
              <a:t>Psychiatry &amp; Behavioral Health Learning Network. Dr. Richard Jackson on assessing and monitoring TD through telepsychiatry. June 15, 2020. Accessed December 6, 2021. https://www.psychcongress.com/multimedia/dr-richard-jackson-assessing-and-monitoring-td-through-telepsychiatry</a:t>
            </a:r>
          </a:p>
          <a:p>
            <a:pPr lvl="1" indent="-228600">
              <a:buFont typeface="+mj-lt"/>
              <a:buAutoNum type="arabicPeriod"/>
            </a:pPr>
            <a:r>
              <a:rPr lang="en-US" sz="1000" dirty="0"/>
              <a:t>International Parkinson and Movement Disorder Society. Telemedicine in your movement disorders practice: a step-by-step guide. April 2020. Accessed December 6, 2021. https://www.movementdisorders.org/MDS/About/Committees--Other-Groups/Telemedicine-in-Your-Movement-Disorders-Practice-A-Step-by-Step-Guide.htm</a:t>
            </a:r>
          </a:p>
          <a:p>
            <a:pPr lvl="1" indent="-228600">
              <a:buFont typeface="+mj-lt"/>
              <a:buAutoNum type="arabicPeriod"/>
            </a:pPr>
            <a:r>
              <a:rPr lang="en-US" sz="1000" dirty="0"/>
              <a:t>Neurology Advisor. Treating movement disorders with telemedicine: getting started. June 12, 2017. Accessed December 6, 2021. https://www.neurologyadvisor.com/conference-highlights/mds-2017/treating-movement-disorders-with-telemedicine-getting-started/</a:t>
            </a:r>
          </a:p>
          <a:p>
            <a:pPr lvl="1" indent="-228600">
              <a:buFont typeface="+mj-lt"/>
              <a:buAutoNum type="arabicPeriod"/>
            </a:pPr>
            <a:r>
              <a:rPr lang="en-US" sz="1000" dirty="0" err="1"/>
              <a:t>Caroff</a:t>
            </a:r>
            <a:r>
              <a:rPr lang="en-US" sz="1000" dirty="0"/>
              <a:t> SN. Overcoming barriers to effective management of tardive dyskinesia. </a:t>
            </a:r>
            <a:r>
              <a:rPr lang="en-US" sz="1000" i="1" dirty="0" err="1"/>
              <a:t>Neuropsychiatr</a:t>
            </a:r>
            <a:r>
              <a:rPr lang="en-US" sz="1000" i="1" dirty="0"/>
              <a:t> Dis Treat</a:t>
            </a:r>
            <a:r>
              <a:rPr lang="en-US" sz="1000" dirty="0"/>
              <a:t>. 2019;15:785-794.</a:t>
            </a:r>
          </a:p>
          <a:p>
            <a:endParaRPr lang="en-US" dirty="0"/>
          </a:p>
        </p:txBody>
      </p:sp>
    </p:spTree>
    <p:extLst>
      <p:ext uri="{BB962C8B-B14F-4D97-AF65-F5344CB8AC3E}">
        <p14:creationId xmlns:p14="http://schemas.microsoft.com/office/powerpoint/2010/main" val="20759396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Now let’s discuss best practices for the treatment of TD.</a:t>
            </a:r>
          </a:p>
          <a:p>
            <a:pPr marL="171450" indent="-171450">
              <a:buFont typeface="Arial" panose="020B0604020202020204" pitchFamily="34" charset="0"/>
              <a:buChar char="•"/>
            </a:pPr>
            <a:r>
              <a:rPr lang="en-US" dirty="0"/>
              <a:t>The APA recommends that patients who have moderate to severe or disabling TD associated with antipsychotic therapy be treated with a reversible inhibitor of vesicular monoamine transporter type 2 (VMAT2).</a:t>
            </a:r>
            <a:r>
              <a:rPr lang="en-US" baseline="30000" dirty="0"/>
              <a:t>1</a:t>
            </a:r>
          </a:p>
          <a:p>
            <a:pPr marL="400050" lvl="2" indent="-179388">
              <a:spcBef>
                <a:spcPct val="0"/>
              </a:spcBef>
              <a:buFont typeface="Arial" panose="020B0604020202020204" pitchFamily="34" charset="0"/>
              <a:buChar char="–"/>
              <a:defRPr/>
            </a:pPr>
            <a:r>
              <a:rPr lang="en-US" dirty="0"/>
              <a:t>Treatment with a VMAT2 inhibitor can also be considered for patients with mild TD based on patient preference, associated impairment, or effect on psychosocial functioning.</a:t>
            </a:r>
            <a:r>
              <a:rPr lang="en-US" baseline="30000" dirty="0"/>
              <a:t>1</a:t>
            </a:r>
          </a:p>
          <a:p>
            <a:pPr marL="400050" lvl="2" indent="-179388">
              <a:spcBef>
                <a:spcPct val="0"/>
              </a:spcBef>
              <a:buFont typeface="Arial" panose="020B0604020202020204" pitchFamily="34" charset="0"/>
              <a:buChar char="–"/>
              <a:defRPr/>
            </a:pPr>
            <a:r>
              <a:rPr lang="en-US" dirty="0"/>
              <a:t>In general, new-generation VMAT2 inhibitors are preferred because of the greater evidence base supporting their use.</a:t>
            </a:r>
            <a:r>
              <a:rPr lang="en-US" baseline="30000" dirty="0"/>
              <a:t>1</a:t>
            </a:r>
          </a:p>
          <a:p>
            <a:pPr marL="400050" lvl="2" indent="-179388">
              <a:spcBef>
                <a:spcPct val="0"/>
              </a:spcBef>
              <a:buFont typeface="Arial" panose="020B0604020202020204" pitchFamily="34" charset="0"/>
              <a:buChar char="–"/>
              <a:defRPr/>
            </a:pPr>
            <a:r>
              <a:rPr lang="en-US" dirty="0"/>
              <a:t>Anticholinergic medications do not alleviate the symptoms of TD and in some instances may aggravate them.</a:t>
            </a:r>
            <a:r>
              <a:rPr lang="en-US" baseline="30000" dirty="0"/>
              <a:t>2</a:t>
            </a:r>
          </a:p>
          <a:p>
            <a:pPr indent="-180563">
              <a:spcBef>
                <a:spcPct val="0"/>
              </a:spcBef>
              <a:defRPr/>
            </a:pPr>
            <a:endParaRPr lang="en-US" dirty="0"/>
          </a:p>
          <a:p>
            <a:pPr marL="0" indent="0">
              <a:buNone/>
            </a:pPr>
            <a:r>
              <a:rPr lang="en-US" b="1" dirty="0"/>
              <a:t>References</a:t>
            </a:r>
          </a:p>
          <a:p>
            <a:pPr marL="228600" lvl="1" indent="-228600">
              <a:buFont typeface="+mj-lt"/>
              <a:buAutoNum type="arabicPeriod"/>
            </a:pPr>
            <a:r>
              <a:rPr lang="en-US" dirty="0"/>
              <a:t>American Psychiatric Association. </a:t>
            </a:r>
            <a:r>
              <a:rPr lang="en-US" i="1" dirty="0"/>
              <a:t>The American Psychiatric Association Practice Guideline for the Treatment of Patients With Schizophrenia</a:t>
            </a:r>
            <a:r>
              <a:rPr lang="en-US" dirty="0"/>
              <a:t>. American Psychiatric Association; 2021.</a:t>
            </a:r>
          </a:p>
          <a:p>
            <a:pPr marL="228600" lvl="1" indent="-228600">
              <a:buFont typeface="+mj-lt"/>
              <a:buAutoNum type="arabicPeriod"/>
            </a:pPr>
            <a:r>
              <a:rPr lang="en-US" dirty="0"/>
              <a:t>Benztropine mesylate [package insert]. Lake Forest, IL: Akorn; 2017.</a:t>
            </a:r>
          </a:p>
        </p:txBody>
      </p:sp>
      <p:sp>
        <p:nvSpPr>
          <p:cNvPr id="4" name="Slide Number Placeholder 3"/>
          <p:cNvSpPr>
            <a:spLocks noGrp="1"/>
          </p:cNvSpPr>
          <p:nvPr>
            <p:ph type="sldNum" sz="quarter" idx="10"/>
          </p:nvPr>
        </p:nvSpPr>
        <p:spPr/>
        <p:txBody>
          <a:bodyPr/>
          <a:lstStyle/>
          <a:p>
            <a:fld id="{BEEFF3FF-4529-495B-88E9-E9CE60D616D5}" type="slidenum">
              <a:rPr lang="en-US" smtClean="0"/>
              <a:t>58</a:t>
            </a:fld>
            <a:endParaRPr lang="en-US" dirty="0"/>
          </a:p>
        </p:txBody>
      </p:sp>
    </p:spTree>
    <p:extLst>
      <p:ext uri="{BB962C8B-B14F-4D97-AF65-F5344CB8AC3E}">
        <p14:creationId xmlns:p14="http://schemas.microsoft.com/office/powerpoint/2010/main" val="29469067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modified Delphi process was also used to survey best practices for TD screening, diagnosis, and treatment among a panel of TD experts, including 23 psychiatrists and 6 neurologists.</a:t>
            </a:r>
          </a:p>
          <a:p>
            <a:pPr marL="400050" lvl="2" indent="-179388">
              <a:spcBef>
                <a:spcPct val="0"/>
              </a:spcBef>
              <a:buFont typeface="Arial" panose="020B0604020202020204" pitchFamily="34" charset="0"/>
              <a:buChar char="–"/>
              <a:defRPr/>
            </a:pPr>
            <a:r>
              <a:rPr lang="en-US" dirty="0"/>
              <a:t>The process consisted of 2 rounds of surveys and 2 rounds of analysis.</a:t>
            </a:r>
          </a:p>
          <a:p>
            <a:pPr marL="400050" lvl="2" indent="-179388">
              <a:spcBef>
                <a:spcPct val="0"/>
              </a:spcBef>
              <a:buFont typeface="Arial" panose="020B0604020202020204" pitchFamily="34" charset="0"/>
              <a:buChar char="–"/>
              <a:defRPr/>
            </a:pPr>
            <a:r>
              <a:rPr lang="en-US" dirty="0"/>
              <a:t>Responses were collected and analyzed anonymously to create a final report, which was published in 2020.</a:t>
            </a:r>
          </a:p>
          <a:p>
            <a:endParaRPr lang="en-US" dirty="0"/>
          </a:p>
          <a:p>
            <a:pPr marL="0" indent="0">
              <a:buNone/>
            </a:pPr>
            <a:r>
              <a:rPr lang="en-US" b="1" dirty="0"/>
              <a:t>Reference</a:t>
            </a:r>
          </a:p>
          <a:p>
            <a:pPr marL="0" indent="0">
              <a:buNone/>
            </a:pPr>
            <a:r>
              <a:rPr lang="en-US" dirty="0"/>
              <a:t>Caroff SN, Citrome L, Meyer J, et al. A modified Delphi consensus study of the screening, diagnosis, and treatment of tardive dyskinesia.</a:t>
            </a:r>
            <a:r>
              <a:rPr lang="en-US" i="1" dirty="0"/>
              <a:t> J Clin Psychiatry</a:t>
            </a:r>
            <a:r>
              <a:rPr lang="en-US" dirty="0"/>
              <a:t>. 2020;81(2):19cs12983. doi: 10.4088/JCP.19cs12983</a:t>
            </a:r>
          </a:p>
        </p:txBody>
      </p:sp>
      <p:sp>
        <p:nvSpPr>
          <p:cNvPr id="4" name="Slide Number Placeholder 3"/>
          <p:cNvSpPr>
            <a:spLocks noGrp="1"/>
          </p:cNvSpPr>
          <p:nvPr>
            <p:ph type="sldNum" sz="quarter" idx="10"/>
          </p:nvPr>
        </p:nvSpPr>
        <p:spPr/>
        <p:txBody>
          <a:bodyPr/>
          <a:lstStyle/>
          <a:p>
            <a:fld id="{BEEFF3FF-4529-495B-88E9-E9CE60D616D5}" type="slidenum">
              <a:rPr lang="en-US" smtClean="0"/>
              <a:t>59</a:t>
            </a:fld>
            <a:endParaRPr lang="en-US" dirty="0"/>
          </a:p>
        </p:txBody>
      </p:sp>
    </p:spTree>
    <p:extLst>
      <p:ext uri="{BB962C8B-B14F-4D97-AF65-F5344CB8AC3E}">
        <p14:creationId xmlns:p14="http://schemas.microsoft.com/office/powerpoint/2010/main" val="181730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dirty="0"/>
              <a:t>In addition to antipsychotics, other drugs with dopamine receptor blocking properties have also been associated with TD.</a:t>
            </a:r>
            <a:r>
              <a:rPr lang="en-US" sz="1100" baseline="30000" dirty="0"/>
              <a:t>1</a:t>
            </a:r>
            <a:r>
              <a:rPr lang="en-US" sz="1100" dirty="0"/>
              <a:t> </a:t>
            </a:r>
          </a:p>
          <a:p>
            <a:pPr marL="171450" indent="-171450">
              <a:buFont typeface="Arial" panose="020B0604020202020204" pitchFamily="34" charset="0"/>
              <a:buChar char="•"/>
            </a:pPr>
            <a:r>
              <a:rPr lang="en-US" sz="1100" dirty="0"/>
              <a:t>These include antiemetics and other drugs used to treat gastrointestinal disorders, such as dyspepsia and nausea and vomiting.</a:t>
            </a:r>
            <a:r>
              <a:rPr lang="en-US" sz="1100" baseline="30000" dirty="0"/>
              <a:t>2</a:t>
            </a:r>
          </a:p>
          <a:p>
            <a:endParaRPr lang="en-US" sz="1100" dirty="0"/>
          </a:p>
          <a:p>
            <a:pPr marL="0" indent="0">
              <a:buNone/>
            </a:pPr>
            <a:r>
              <a:rPr lang="en-US" sz="1100" b="1" dirty="0"/>
              <a:t>References </a:t>
            </a:r>
          </a:p>
          <a:p>
            <a:pPr marL="228600" indent="-228600">
              <a:buFont typeface="Arial" panose="020B0604020202020204" pitchFamily="34" charset="0"/>
              <a:buAutoNum type="arabicPeriod"/>
            </a:pPr>
            <a:r>
              <a:rPr lang="en-US" sz="1100" dirty="0"/>
              <a:t>Lerner PP, Miodownik C, Lerner V. Tardive dyskinesia (syndrome): current concept and modern approaches to its management. </a:t>
            </a:r>
            <a:r>
              <a:rPr lang="en-US" sz="1100" i="1" dirty="0"/>
              <a:t>Psychiatry Clin Neurosci</a:t>
            </a:r>
            <a:r>
              <a:rPr lang="en-US" sz="1100" dirty="0"/>
              <a:t>. 2015;69(6):321-334.</a:t>
            </a:r>
          </a:p>
          <a:p>
            <a:pPr marL="228600" indent="-228600">
              <a:buFont typeface="Arial" panose="020B0604020202020204" pitchFamily="34" charset="0"/>
              <a:buAutoNum type="arabicPeriod"/>
            </a:pPr>
            <a:r>
              <a:rPr lang="en-US" sz="1100" dirty="0"/>
              <a:t>Fahn S, Jankovic J, Hallet M. The tardive syndromes: phenomenology, concepts on pathophysiology and treatment, and other neuroleptic-induced syndromes. In: Fahn S, Jankovic J, Hallet M, eds. </a:t>
            </a:r>
            <a:r>
              <a:rPr lang="en-US" sz="1100" i="1" dirty="0"/>
              <a:t>Principles and Practice of Movement Disorders</a:t>
            </a:r>
            <a:r>
              <a:rPr lang="en-US" sz="1100" dirty="0"/>
              <a:t>. 2nd ed. Saunders; 2011:415-446.</a:t>
            </a:r>
          </a:p>
        </p:txBody>
      </p:sp>
      <p:sp>
        <p:nvSpPr>
          <p:cNvPr id="4" name="Slide Number Placeholder 3"/>
          <p:cNvSpPr>
            <a:spLocks noGrp="1"/>
          </p:cNvSpPr>
          <p:nvPr>
            <p:ph type="sldNum" sz="quarter" idx="10"/>
          </p:nvPr>
        </p:nvSpPr>
        <p:spPr/>
        <p:txBody>
          <a:bodyPr/>
          <a:lstStyle/>
          <a:p>
            <a:fld id="{BEEFF3FF-4529-495B-88E9-E9CE60D616D5}" type="slidenum">
              <a:rPr lang="en-US" smtClean="0"/>
              <a:t>6</a:t>
            </a:fld>
            <a:endParaRPr lang="en-US" dirty="0"/>
          </a:p>
        </p:txBody>
      </p:sp>
    </p:spTree>
    <p:extLst>
      <p:ext uri="{BB962C8B-B14F-4D97-AF65-F5344CB8AC3E}">
        <p14:creationId xmlns:p14="http://schemas.microsoft.com/office/powerpoint/2010/main" val="10046961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60</a:t>
            </a:fld>
            <a:endParaRPr lang="en-US" dirty="0"/>
          </a:p>
        </p:txBody>
      </p:sp>
      <p:sp>
        <p:nvSpPr>
          <p:cNvPr id="8" name="Slide Image Placeholder 7">
            <a:extLst>
              <a:ext uri="{FF2B5EF4-FFF2-40B4-BE49-F238E27FC236}">
                <a16:creationId xmlns:a16="http://schemas.microsoft.com/office/drawing/2014/main" id="{D1E4973C-9049-8511-706A-5B0B54952628}"/>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1B3E6A56-141B-0270-91B8-4DDA494CF17A}"/>
              </a:ext>
            </a:extLst>
          </p:cNvPr>
          <p:cNvSpPr>
            <a:spLocks noGrp="1"/>
          </p:cNvSpPr>
          <p:nvPr>
            <p:ph type="body" idx="1"/>
          </p:nvPr>
        </p:nvSpPr>
        <p:spPr/>
        <p:txBody>
          <a:bodyPr/>
          <a:lstStyle/>
          <a:p>
            <a:pPr marL="171450" indent="-171450"/>
            <a:r>
              <a:rPr lang="en-US" sz="1100" dirty="0"/>
              <a:t>The consensus recommendations include the following treatment considerations:</a:t>
            </a:r>
          </a:p>
          <a:p>
            <a:pPr marL="400050" lvl="1" indent="-173038">
              <a:spcBef>
                <a:spcPct val="0"/>
              </a:spcBef>
              <a:buFont typeface="Arial" panose="020B0604020202020204" pitchFamily="34" charset="0"/>
              <a:buChar char="–"/>
              <a:defRPr/>
            </a:pPr>
            <a:r>
              <a:rPr lang="en-US" sz="1100" dirty="0"/>
              <a:t>Management requires an overall evaluation of treatment, including assessment of antipsychotics and anticholinergics and consideration of VMAT2 inhibitors.</a:t>
            </a:r>
          </a:p>
          <a:p>
            <a:pPr marL="400050" lvl="1" indent="-173038">
              <a:spcBef>
                <a:spcPct val="0"/>
              </a:spcBef>
              <a:buFont typeface="Arial" panose="020B0604020202020204" pitchFamily="34" charset="0"/>
              <a:buChar char="–"/>
              <a:defRPr/>
            </a:pPr>
            <a:r>
              <a:rPr lang="en-US" sz="1100" dirty="0"/>
              <a:t>Informed discussions of treatment options with patients and caregivers are essential.</a:t>
            </a:r>
          </a:p>
          <a:p>
            <a:pPr marL="400050" lvl="1" indent="-173038">
              <a:spcBef>
                <a:spcPct val="0"/>
              </a:spcBef>
              <a:buFont typeface="Arial" panose="020B0604020202020204" pitchFamily="34" charset="0"/>
              <a:buChar char="–"/>
              <a:defRPr/>
            </a:pPr>
            <a:r>
              <a:rPr lang="en-US" sz="1100" dirty="0"/>
              <a:t>Providers should consider whether it is appropriate to modify any anticholinergic regimen used for TD, such as by reducing the dose or tapering off the medication.</a:t>
            </a:r>
          </a:p>
          <a:p>
            <a:pPr indent="-339725"/>
            <a:endParaRPr lang="en-US" sz="1100" dirty="0"/>
          </a:p>
          <a:p>
            <a:pPr marL="0" indent="0">
              <a:buFont typeface="Arial" panose="020B0604020202020204" pitchFamily="34" charset="0"/>
              <a:buNone/>
            </a:pPr>
            <a:r>
              <a:rPr lang="en-US" sz="1100" b="1" dirty="0"/>
              <a:t>Reference</a:t>
            </a:r>
          </a:p>
          <a:p>
            <a:pPr marL="0" indent="0">
              <a:buNone/>
            </a:pPr>
            <a:r>
              <a:rPr lang="en-US" sz="1100" dirty="0" err="1"/>
              <a:t>Caroff</a:t>
            </a:r>
            <a:r>
              <a:rPr lang="en-US" sz="1100" dirty="0"/>
              <a:t> SN, </a:t>
            </a:r>
            <a:r>
              <a:rPr lang="en-US" sz="1100" dirty="0" err="1"/>
              <a:t>Citrome</a:t>
            </a:r>
            <a:r>
              <a:rPr lang="en-US" sz="1100" dirty="0"/>
              <a:t> L, Meyer J, et al. A modified Delphi consensus study of the screening, diagnosis, and treatment of tardive dyskinesia.</a:t>
            </a:r>
            <a:r>
              <a:rPr lang="en-US" sz="1100" i="1" dirty="0"/>
              <a:t> J Clin Psychiatry</a:t>
            </a:r>
            <a:r>
              <a:rPr lang="en-US" sz="1100" dirty="0"/>
              <a:t>. 2020;81(2):19cs12983. </a:t>
            </a:r>
            <a:r>
              <a:rPr lang="en-US" sz="1100" dirty="0" err="1"/>
              <a:t>doi</a:t>
            </a:r>
            <a:r>
              <a:rPr lang="en-US" sz="1100" dirty="0"/>
              <a:t>: 10.4088/JCP.19cs12983</a:t>
            </a:r>
          </a:p>
          <a:p>
            <a:endParaRPr lang="en-US" dirty="0"/>
          </a:p>
        </p:txBody>
      </p:sp>
    </p:spTree>
    <p:extLst>
      <p:ext uri="{BB962C8B-B14F-4D97-AF65-F5344CB8AC3E}">
        <p14:creationId xmlns:p14="http://schemas.microsoft.com/office/powerpoint/2010/main" val="25928184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91C851-9989-4225-B48B-866184E69F45}" type="slidenum">
              <a:rPr lang="en-US" smtClean="0"/>
              <a:pPr/>
              <a:t>61</a:t>
            </a:fld>
            <a:endParaRPr lang="en-US" dirty="0"/>
          </a:p>
        </p:txBody>
      </p:sp>
      <p:sp>
        <p:nvSpPr>
          <p:cNvPr id="8" name="Slide Image Placeholder 7">
            <a:extLst>
              <a:ext uri="{FF2B5EF4-FFF2-40B4-BE49-F238E27FC236}">
                <a16:creationId xmlns:a16="http://schemas.microsoft.com/office/drawing/2014/main" id="{3363EC06-F971-696D-1069-4B2CE7082709}"/>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7D26707D-417D-2719-3804-528479BBABDC}"/>
              </a:ext>
            </a:extLst>
          </p:cNvPr>
          <p:cNvSpPr>
            <a:spLocks noGrp="1"/>
          </p:cNvSpPr>
          <p:nvPr>
            <p:ph type="body" idx="1"/>
          </p:nvPr>
        </p:nvSpPr>
        <p:spPr/>
        <p:txBody>
          <a:bodyPr/>
          <a:lstStyle/>
          <a:p>
            <a:pPr marL="171450" indent="-171450"/>
            <a:r>
              <a:rPr lang="en-US" sz="1100" dirty="0"/>
              <a:t>In summary, guidelines and consensus on the screening and treatment of TD reflect the recent approval of effective treatments and a large body of research into the prevalence and impact of TD among antipsychotic users.</a:t>
            </a:r>
          </a:p>
          <a:p>
            <a:pPr marL="171450" indent="-171450"/>
            <a:r>
              <a:rPr lang="en-US" sz="1100" dirty="0"/>
              <a:t>The Delphi panel consensus and APA schizophrenia guideline both provide recommendations for TD screening and agree that screening for TD should be part of each clinical encounter with any patient taking antipsychotics.</a:t>
            </a:r>
            <a:r>
              <a:rPr lang="en-US" sz="1100" baseline="30000" dirty="0"/>
              <a:t>1,2</a:t>
            </a:r>
            <a:endParaRPr lang="en-US" sz="1100" dirty="0"/>
          </a:p>
          <a:p>
            <a:pPr marL="171450" indent="-171450"/>
            <a:r>
              <a:rPr lang="en-US" sz="1100" dirty="0"/>
              <a:t>In terms of treatment, the Delphi panel consensus and APA schizophrenia guideline each state that a VMAT2 inhibitor should be considered for patients with TD.</a:t>
            </a:r>
            <a:r>
              <a:rPr lang="en-US" sz="1100" baseline="30000" dirty="0"/>
              <a:t>1,2</a:t>
            </a:r>
            <a:endParaRPr lang="en-US" sz="1100" dirty="0"/>
          </a:p>
          <a:p>
            <a:pPr marL="171450" indent="-171450"/>
            <a:r>
              <a:rPr lang="en-US" sz="1100" dirty="0"/>
              <a:t>Finally, the APA schizophrenia guideline and the Delphi panel consensus do not recommend the use of anticholinergic agents for the treatment of TD; in fact, each suggests reevaluating the use of these agents in patients with TD.</a:t>
            </a:r>
            <a:r>
              <a:rPr lang="en-US" sz="1100" baseline="30000" dirty="0"/>
              <a:t>1,2</a:t>
            </a:r>
            <a:r>
              <a:rPr lang="en-US" sz="1100" dirty="0"/>
              <a:t> </a:t>
            </a:r>
          </a:p>
          <a:p>
            <a:endParaRPr lang="en-US" sz="1100" dirty="0"/>
          </a:p>
          <a:p>
            <a:pPr marL="0" indent="0">
              <a:buFont typeface="Arial" panose="020B0604020202020204" pitchFamily="34" charset="0"/>
              <a:buNone/>
            </a:pPr>
            <a:r>
              <a:rPr lang="en-US" sz="1100" b="1" dirty="0"/>
              <a:t>References</a:t>
            </a:r>
          </a:p>
          <a:p>
            <a:pPr marL="228600" indent="-228600">
              <a:buFont typeface="Arial" panose="020B0604020202020204" pitchFamily="34" charset="0"/>
              <a:buAutoNum type="arabicPeriod"/>
            </a:pPr>
            <a:r>
              <a:rPr lang="en-US" sz="1100" dirty="0" err="1"/>
              <a:t>Caroff</a:t>
            </a:r>
            <a:r>
              <a:rPr lang="en-US" sz="1100" dirty="0"/>
              <a:t> SN, </a:t>
            </a:r>
            <a:r>
              <a:rPr lang="en-US" sz="1100" dirty="0" err="1"/>
              <a:t>Citrome</a:t>
            </a:r>
            <a:r>
              <a:rPr lang="en-US" sz="1100" dirty="0"/>
              <a:t> L, Meyer J, et al. A modified Delphi consensus study of the screening, diagnosis, and treatment of tardive dyskinesia.</a:t>
            </a:r>
            <a:r>
              <a:rPr lang="en-US" sz="1100" i="1" dirty="0"/>
              <a:t> J Clin Psychiatry</a:t>
            </a:r>
            <a:r>
              <a:rPr lang="en-US" sz="1100" dirty="0"/>
              <a:t>. 2020;81(2):19cs12983. </a:t>
            </a:r>
            <a:r>
              <a:rPr lang="en-US" sz="1100" dirty="0" err="1"/>
              <a:t>doi</a:t>
            </a:r>
            <a:r>
              <a:rPr lang="en-US" sz="1100" dirty="0"/>
              <a:t>: 10.4088/JCP.19cs12983</a:t>
            </a:r>
          </a:p>
          <a:p>
            <a:pPr marL="228600" indent="-228600">
              <a:buFont typeface="Arial" panose="020B0604020202020204" pitchFamily="34" charset="0"/>
              <a:buAutoNum type="arabicPeriod"/>
            </a:pPr>
            <a:r>
              <a:rPr lang="en-US" sz="1100" dirty="0"/>
              <a:t>American Psychiatric Association. </a:t>
            </a:r>
            <a:r>
              <a:rPr lang="en-US" sz="1100" i="1" dirty="0"/>
              <a:t>The American Psychiatric Association Practice Guideline for the Treatment of Patients With Schizophrenia</a:t>
            </a:r>
            <a:r>
              <a:rPr lang="en-US" sz="1100" dirty="0"/>
              <a:t>. American Psychiatric Association; 2021. </a:t>
            </a:r>
          </a:p>
          <a:p>
            <a:endParaRPr lang="en-US" dirty="0"/>
          </a:p>
        </p:txBody>
      </p:sp>
    </p:spTree>
    <p:extLst>
      <p:ext uri="{BB962C8B-B14F-4D97-AF65-F5344CB8AC3E}">
        <p14:creationId xmlns:p14="http://schemas.microsoft.com/office/powerpoint/2010/main" val="3709294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00" dirty="0"/>
          </a:p>
        </p:txBody>
      </p:sp>
      <p:sp>
        <p:nvSpPr>
          <p:cNvPr id="4" name="Slide Number Placeholder 3"/>
          <p:cNvSpPr>
            <a:spLocks noGrp="1"/>
          </p:cNvSpPr>
          <p:nvPr>
            <p:ph type="sldNum" sz="quarter" idx="10"/>
          </p:nvPr>
        </p:nvSpPr>
        <p:spPr/>
        <p:txBody>
          <a:bodyPr/>
          <a:lstStyle/>
          <a:p>
            <a:fld id="{BEEFF3FF-4529-495B-88E9-E9CE60D616D5}" type="slidenum">
              <a:rPr lang="en-US" smtClean="0"/>
              <a:t>62</a:t>
            </a:fld>
            <a:endParaRPr lang="en-US" dirty="0"/>
          </a:p>
        </p:txBody>
      </p:sp>
    </p:spTree>
    <p:extLst>
      <p:ext uri="{BB962C8B-B14F-4D97-AF65-F5344CB8AC3E}">
        <p14:creationId xmlns:p14="http://schemas.microsoft.com/office/powerpoint/2010/main" val="3469479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EEFF3FF-4529-495B-88E9-E9CE60D616D5}" type="slidenum">
              <a:rPr lang="en-US" smtClean="0"/>
              <a:pPr/>
              <a:t>7</a:t>
            </a:fld>
            <a:endParaRPr lang="en-US" dirty="0"/>
          </a:p>
        </p:txBody>
      </p:sp>
      <p:sp>
        <p:nvSpPr>
          <p:cNvPr id="6" name="Slide Image Placeholder 5">
            <a:extLst>
              <a:ext uri="{FF2B5EF4-FFF2-40B4-BE49-F238E27FC236}">
                <a16:creationId xmlns:a16="http://schemas.microsoft.com/office/drawing/2014/main" id="{8CF386FD-5237-4C07-A099-D7355F7CF79A}"/>
              </a:ext>
            </a:extLst>
          </p:cNvPr>
          <p:cNvSpPr>
            <a:spLocks noGrp="1" noRot="1" noChangeAspect="1"/>
          </p:cNvSpPr>
          <p:nvPr>
            <p:ph type="sldImg"/>
          </p:nvPr>
        </p:nvSpPr>
        <p:spPr>
          <a:xfrm>
            <a:off x="382588" y="239713"/>
            <a:ext cx="6092825" cy="3429000"/>
          </a:xfrm>
        </p:spPr>
      </p:sp>
      <p:sp>
        <p:nvSpPr>
          <p:cNvPr id="2" name="Notes Placeholder 1">
            <a:extLst>
              <a:ext uri="{FF2B5EF4-FFF2-40B4-BE49-F238E27FC236}">
                <a16:creationId xmlns:a16="http://schemas.microsoft.com/office/drawing/2014/main" id="{6FCAA48C-F52C-C7E8-98D3-AA2F601A97E4}"/>
              </a:ext>
            </a:extLst>
          </p:cNvPr>
          <p:cNvSpPr>
            <a:spLocks noGrp="1"/>
          </p:cNvSpPr>
          <p:nvPr>
            <p:ph type="body" idx="1"/>
          </p:nvPr>
        </p:nvSpPr>
        <p:spPr/>
        <p:txBody>
          <a:bodyPr/>
          <a:lstStyle/>
          <a:p>
            <a:pPr marL="171450" indent="-171450"/>
            <a:r>
              <a:rPr lang="en-US" sz="1100" dirty="0"/>
              <a:t>Importantly, antipsychotic usage is increasing.</a:t>
            </a:r>
            <a:r>
              <a:rPr lang="en-US" sz="1100" baseline="30000" dirty="0"/>
              <a:t> </a:t>
            </a:r>
            <a:r>
              <a:rPr lang="en-US" sz="1100" dirty="0"/>
              <a:t>In fact, use of these agents increased from approximately 15 million prescriptions in 1992 to approximately 66 million in 2017.</a:t>
            </a:r>
            <a:r>
              <a:rPr lang="en-US" sz="1100" baseline="30000" dirty="0"/>
              <a:t>1</a:t>
            </a:r>
          </a:p>
          <a:p>
            <a:pPr marL="171450" indent="-171450"/>
            <a:r>
              <a:rPr lang="en-US" sz="1100" dirty="0"/>
              <a:t>Usage is expanding into patients of various ages, including increased use in the adult, elderly, and pediatric populations.</a:t>
            </a:r>
            <a:r>
              <a:rPr lang="en-US" sz="1100" baseline="30000" dirty="0"/>
              <a:t>2-4</a:t>
            </a:r>
          </a:p>
          <a:p>
            <a:pPr marL="171450" indent="-171450">
              <a:defRPr/>
            </a:pPr>
            <a:r>
              <a:rPr lang="en-US" sz="1100" dirty="0"/>
              <a:t>Antipsychotics are increasingly being used off-label for various conditions.</a:t>
            </a:r>
            <a:r>
              <a:rPr lang="en-US" sz="1100" baseline="30000" dirty="0"/>
              <a:t>3,5</a:t>
            </a:r>
          </a:p>
          <a:p>
            <a:pPr>
              <a:defRPr/>
            </a:pPr>
            <a:endParaRPr lang="en-US" sz="1100" dirty="0"/>
          </a:p>
          <a:p>
            <a:pPr marL="0" indent="0">
              <a:buNone/>
              <a:defRPr/>
            </a:pPr>
            <a:r>
              <a:rPr lang="en-US" sz="1100" b="1" dirty="0"/>
              <a:t>References</a:t>
            </a:r>
          </a:p>
          <a:p>
            <a:pPr marL="228600" indent="-228600">
              <a:buFont typeface="Arial" panose="020B0604020202020204" pitchFamily="34" charset="0"/>
              <a:buAutoNum type="arabicPeriod"/>
              <a:defRPr/>
            </a:pPr>
            <a:r>
              <a:rPr lang="en-US" sz="1100" dirty="0"/>
              <a:t>Data on file. Assessment of Antipsychotic Market Prescription Trends in the US, 1992-2017. IQVIA Report to </a:t>
            </a:r>
            <a:r>
              <a:rPr lang="en-US" sz="1100" dirty="0" err="1"/>
              <a:t>Neurocrine</a:t>
            </a:r>
            <a:r>
              <a:rPr lang="en-US" sz="1100" dirty="0"/>
              <a:t> Biosciences, Inc.; 2018.</a:t>
            </a:r>
          </a:p>
          <a:p>
            <a:pPr marL="228600" indent="-228600">
              <a:buFont typeface="Arial" panose="020B0604020202020204" pitchFamily="34" charset="0"/>
              <a:buAutoNum type="arabicPeriod"/>
              <a:defRPr/>
            </a:pPr>
            <a:r>
              <a:rPr lang="en-US" sz="1100" dirty="0" err="1"/>
              <a:t>Caroff</a:t>
            </a:r>
            <a:r>
              <a:rPr lang="en-US" sz="1100" dirty="0"/>
              <a:t> SN, Yeomans K, Lenderking WR, et al. RE-KINECT: a prospective study of the presence and healthcare burden of tardive dyskinesia in clinical practice settings. </a:t>
            </a:r>
            <a:r>
              <a:rPr lang="en-US" sz="1100" i="1" dirty="0"/>
              <a:t>J Clin </a:t>
            </a:r>
            <a:r>
              <a:rPr lang="en-US" sz="1100" i="1" dirty="0" err="1"/>
              <a:t>Psychopharmacol</a:t>
            </a:r>
            <a:r>
              <a:rPr lang="en-US" sz="1100" dirty="0"/>
              <a:t>. 2020;40(3):259-268.</a:t>
            </a:r>
          </a:p>
          <a:p>
            <a:pPr marL="228600" indent="-228600">
              <a:buFont typeface="Arial" panose="020B0604020202020204" pitchFamily="34" charset="0"/>
              <a:buAutoNum type="arabicPeriod"/>
              <a:defRPr/>
            </a:pPr>
            <a:r>
              <a:rPr lang="en-US" sz="1100" dirty="0"/>
              <a:t>Carton L, </a:t>
            </a:r>
            <a:r>
              <a:rPr lang="en-US" sz="1100" dirty="0" err="1"/>
              <a:t>Cottencin</a:t>
            </a:r>
            <a:r>
              <a:rPr lang="en-US" sz="1100" dirty="0"/>
              <a:t> O, </a:t>
            </a:r>
            <a:r>
              <a:rPr lang="en-US" sz="1100" dirty="0" err="1"/>
              <a:t>Lapeyre</a:t>
            </a:r>
            <a:r>
              <a:rPr lang="en-US" sz="1100" dirty="0"/>
              <a:t>-Mestre M, et al. Off-Label prescribing of antipsychotics in adults, children and elderly individuals: a systematic review of recent prescription trends. </a:t>
            </a:r>
            <a:r>
              <a:rPr lang="en-US" sz="1100" i="1" dirty="0" err="1"/>
              <a:t>Curr</a:t>
            </a:r>
            <a:r>
              <a:rPr lang="en-US" sz="1100" i="1" dirty="0"/>
              <a:t> Pharm Des</a:t>
            </a:r>
            <a:r>
              <a:rPr lang="en-US" sz="1100" dirty="0"/>
              <a:t>. 2015;21(23):3280-3297.</a:t>
            </a:r>
          </a:p>
          <a:p>
            <a:pPr marL="228600" indent="-228600">
              <a:buFont typeface="Arial" panose="020B0604020202020204" pitchFamily="34" charset="0"/>
              <a:buAutoNum type="arabicPeriod"/>
              <a:defRPr/>
            </a:pPr>
            <a:r>
              <a:rPr lang="en-US" sz="1100" dirty="0"/>
              <a:t>Domino ME and Swartz M. Who are the new users of antipsychotic medications? </a:t>
            </a:r>
            <a:r>
              <a:rPr lang="en-US" sz="1100" i="1" dirty="0" err="1"/>
              <a:t>Psychiatr</a:t>
            </a:r>
            <a:r>
              <a:rPr lang="en-US" sz="1100" i="1" dirty="0"/>
              <a:t> Serv</a:t>
            </a:r>
            <a:r>
              <a:rPr lang="en-US" sz="1100" dirty="0"/>
              <a:t>. 2008;59(5):507-514.</a:t>
            </a:r>
          </a:p>
          <a:p>
            <a:pPr marL="228600" indent="-228600">
              <a:buFont typeface="Arial" panose="020B0604020202020204" pitchFamily="34" charset="0"/>
              <a:buAutoNum type="arabicPeriod"/>
              <a:defRPr/>
            </a:pPr>
            <a:r>
              <a:rPr lang="en-US" sz="1100" dirty="0" err="1"/>
              <a:t>Citrome</a:t>
            </a:r>
            <a:r>
              <a:rPr lang="en-US" sz="1100" dirty="0"/>
              <a:t> L, </a:t>
            </a:r>
            <a:r>
              <a:rPr lang="en-US" sz="1100" dirty="0" err="1"/>
              <a:t>Kalsekar</a:t>
            </a:r>
            <a:r>
              <a:rPr lang="en-US" sz="1100" dirty="0"/>
              <a:t> I, Guo Z, </a:t>
            </a:r>
            <a:r>
              <a:rPr lang="en-US" sz="1100" dirty="0" err="1"/>
              <a:t>Laubmeier</a:t>
            </a:r>
            <a:r>
              <a:rPr lang="en-US" sz="1100" dirty="0"/>
              <a:t> K, Hebden T. Diagnoses associated with use of atypical antipsychotics in a commercial health plan: a claims database analysis. </a:t>
            </a:r>
            <a:r>
              <a:rPr lang="en-US" sz="1100" i="1" dirty="0"/>
              <a:t>Clin </a:t>
            </a:r>
            <a:r>
              <a:rPr lang="en-US" sz="1100" i="1" dirty="0" err="1"/>
              <a:t>Ther</a:t>
            </a:r>
            <a:r>
              <a:rPr lang="en-US" sz="1100" dirty="0"/>
              <a:t>. 2013;35(12):1867-1875.</a:t>
            </a:r>
          </a:p>
          <a:p>
            <a:endParaRPr lang="en-US" dirty="0"/>
          </a:p>
        </p:txBody>
      </p:sp>
    </p:spTree>
    <p:extLst>
      <p:ext uri="{BB962C8B-B14F-4D97-AF65-F5344CB8AC3E}">
        <p14:creationId xmlns:p14="http://schemas.microsoft.com/office/powerpoint/2010/main" val="117559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a:xfrm>
            <a:off x="397795" y="3874420"/>
            <a:ext cx="6134768" cy="4743450"/>
          </a:xfrm>
        </p:spPr>
        <p:txBody>
          <a:bodyPr/>
          <a:lstStyle/>
          <a:p>
            <a:pPr marL="171450" marR="0" lvl="0" indent="-171450" algn="l" defTabSz="914400" rtl="0" eaLnBrk="1" fontAlgn="auto" latinLnBrk="0" hangingPunct="1">
              <a:buClrTx/>
              <a:buSzTx/>
              <a:buFont typeface="Arial" panose="020B0604020202020204" pitchFamily="34" charset="0"/>
              <a:buChar char="•"/>
              <a:tabLst/>
              <a:defRPr/>
            </a:pPr>
            <a:r>
              <a:rPr lang="en-US" dirty="0"/>
              <a:t>TD is prevalent</a:t>
            </a:r>
            <a:r>
              <a:rPr lang="en-US" baseline="0" dirty="0"/>
              <a:t> among patients treated with antipsychotics; in fact, at least 600,000 patients in the United States might have TD.</a:t>
            </a:r>
            <a:r>
              <a:rPr lang="en-US" baseline="30000" dirty="0"/>
              <a:t>1,2</a:t>
            </a:r>
            <a:endParaRPr lang="en-US" baseline="0" dirty="0"/>
          </a:p>
          <a:p>
            <a:pPr marL="171450" indent="-171450">
              <a:buFont typeface="Arial" panose="020B0604020202020204" pitchFamily="34" charset="0"/>
              <a:buChar char="•"/>
            </a:pPr>
            <a:r>
              <a:rPr lang="en-US" baseline="0" dirty="0"/>
              <a:t>The global prevalence of TD is estimated to be around 25% of patients treated with any antipsychotic medication.</a:t>
            </a:r>
            <a:r>
              <a:rPr lang="en-US" baseline="30000" dirty="0"/>
              <a:t>3</a:t>
            </a:r>
          </a:p>
          <a:p>
            <a:pPr marL="171450" indent="-171450">
              <a:buFont typeface="Arial" panose="020B0604020202020204" pitchFamily="34" charset="0"/>
              <a:buChar char="•"/>
            </a:pPr>
            <a:r>
              <a:rPr lang="en-US" baseline="0" dirty="0"/>
              <a:t>The risk for TD increases with increased duration of exposure</a:t>
            </a:r>
            <a:r>
              <a:rPr lang="en-US" dirty="0"/>
              <a:t> to </a:t>
            </a:r>
            <a:r>
              <a:rPr lang="en-US" baseline="0" dirty="0"/>
              <a:t>antipsychotics, growing from about 32% after 5 years of treatment to more than 68% after 25 years of treatment.</a:t>
            </a:r>
            <a:r>
              <a:rPr lang="en-US" baseline="30000" dirty="0"/>
              <a:t>4</a:t>
            </a:r>
          </a:p>
          <a:p>
            <a:pPr marL="0" indent="0">
              <a:buFont typeface="Arial" panose="020B0604020202020204" pitchFamily="34" charset="0"/>
              <a:buNone/>
            </a:pPr>
            <a:endParaRPr lang="en-US" dirty="0"/>
          </a:p>
          <a:p>
            <a:pPr marL="0" indent="0">
              <a:buNone/>
            </a:pPr>
            <a:r>
              <a:rPr lang="it-IT" b="1" spc="0" dirty="0"/>
              <a:t>References</a:t>
            </a:r>
          </a:p>
          <a:p>
            <a:pPr marL="228600" indent="-228600">
              <a:buFont typeface="Arial" panose="020B0604020202020204" pitchFamily="34" charset="0"/>
              <a:buAutoNum type="arabicPeriod"/>
            </a:pPr>
            <a:r>
              <a:rPr lang="en-US" dirty="0"/>
              <a:t>Robert L. Tardive dyskinesia facts and figures. </a:t>
            </a:r>
            <a:r>
              <a:rPr lang="en-US" i="1" dirty="0"/>
              <a:t>Psychiatric Times</a:t>
            </a:r>
            <a:r>
              <a:rPr lang="en-US" dirty="0"/>
              <a:t>. May 30, 2019. Accessed December 6, 2021. https://www.psychiatrictimes.com/tardive-dyskinesia/tardive-dyskinesia-facts-and-figures</a:t>
            </a:r>
          </a:p>
          <a:p>
            <a:pPr marL="228600" indent="-228600">
              <a:buFont typeface="Arial" panose="020B0604020202020204" pitchFamily="34" charset="0"/>
              <a:buAutoNum type="arabicPeriod"/>
            </a:pPr>
            <a:r>
              <a:rPr lang="en-US" dirty="0"/>
              <a:t>Cloud LJ, Zutshi D, Factor SA. Tardive dyskinesia: therapeutic options for an increasingly common disorder. </a:t>
            </a:r>
            <a:r>
              <a:rPr lang="en-US" i="1" dirty="0"/>
              <a:t>Neurotherapeutics</a:t>
            </a:r>
            <a:r>
              <a:rPr lang="en-US" dirty="0"/>
              <a:t>. 2014;11(1):166-176.</a:t>
            </a:r>
          </a:p>
          <a:p>
            <a:pPr marL="228600" indent="-228600">
              <a:buFont typeface="Arial" panose="020B0604020202020204" pitchFamily="34" charset="0"/>
              <a:buAutoNum type="arabicPeriod"/>
            </a:pPr>
            <a:r>
              <a:rPr lang="en-US" dirty="0"/>
              <a:t>Carbon M, Hsieh CH, Kane JM, Correll CU. Tardive dyskinesia prevalence in the period of second-generation antipsychotic use: a meta-analysis. </a:t>
            </a:r>
            <a:r>
              <a:rPr lang="en-US" i="1" dirty="0"/>
              <a:t>J Clin Psychiatry</a:t>
            </a:r>
            <a:r>
              <a:rPr lang="en-US" dirty="0"/>
              <a:t>. 2017;78(3):e264-e278. </a:t>
            </a:r>
          </a:p>
          <a:p>
            <a:pPr marL="228600" indent="-228600">
              <a:buFont typeface="Arial" panose="020B0604020202020204" pitchFamily="34" charset="0"/>
              <a:buAutoNum type="arabicPeriod"/>
            </a:pPr>
            <a:r>
              <a:rPr lang="en-US" dirty="0"/>
              <a:t>Glazer WM, Morgenstern H, Doucette JT. Predicting the long-term risk of tardive dyskinesia in outpatients maintained on neuroleptic medications.</a:t>
            </a:r>
            <a:r>
              <a:rPr lang="en-US" i="1" dirty="0"/>
              <a:t> J Clin Psychiatry</a:t>
            </a:r>
            <a:r>
              <a:rPr lang="en-US" dirty="0"/>
              <a:t>. 1993;54(4):133-139.</a:t>
            </a:r>
          </a:p>
        </p:txBody>
      </p:sp>
      <p:sp>
        <p:nvSpPr>
          <p:cNvPr id="4" name="Slide Number Placeholder 3"/>
          <p:cNvSpPr>
            <a:spLocks noGrp="1"/>
          </p:cNvSpPr>
          <p:nvPr>
            <p:ph type="sldNum" sz="quarter" idx="10"/>
          </p:nvPr>
        </p:nvSpPr>
        <p:spPr/>
        <p:txBody>
          <a:bodyPr/>
          <a:lstStyle/>
          <a:p>
            <a:fld id="{BEEFF3FF-4529-495B-88E9-E9CE60D616D5}" type="slidenum">
              <a:rPr lang="en-US" smtClean="0"/>
              <a:t>8</a:t>
            </a:fld>
            <a:endParaRPr lang="en-US" dirty="0"/>
          </a:p>
        </p:txBody>
      </p:sp>
    </p:spTree>
    <p:extLst>
      <p:ext uri="{BB962C8B-B14F-4D97-AF65-F5344CB8AC3E}">
        <p14:creationId xmlns:p14="http://schemas.microsoft.com/office/powerpoint/2010/main" val="2866887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239713"/>
            <a:ext cx="6092825" cy="3429000"/>
          </a:xfrm>
        </p:spPr>
      </p:sp>
      <p:sp>
        <p:nvSpPr>
          <p:cNvPr id="3" name="Notes Placeholder 2"/>
          <p:cNvSpPr>
            <a:spLocks noGrp="1"/>
          </p:cNvSpPr>
          <p:nvPr>
            <p:ph type="body" idx="1"/>
          </p:nvPr>
        </p:nvSpPr>
        <p:spPr>
          <a:xfrm>
            <a:off x="400049" y="3874769"/>
            <a:ext cx="6132513" cy="4968441"/>
          </a:xfrm>
        </p:spPr>
        <p:txBody>
          <a:bodyPr/>
          <a:lstStyle/>
          <a:p>
            <a:pPr marL="171450" indent="-171450">
              <a:buFont typeface="Arial" panose="020B0604020202020204" pitchFamily="34" charset="0"/>
              <a:buChar char="•"/>
            </a:pPr>
            <a:r>
              <a:rPr lang="en-US" dirty="0"/>
              <a:t>Importantly, TD can occur with both first-generation antipsychotics (FGAs) and second-generation antipsychotics (SGAs).</a:t>
            </a:r>
            <a:r>
              <a:rPr lang="en-US" baseline="30000" dirty="0"/>
              <a:t>1</a:t>
            </a:r>
          </a:p>
          <a:p>
            <a:pPr marL="171450" indent="-171450">
              <a:buFont typeface="Arial" panose="020B0604020202020204" pitchFamily="34" charset="0"/>
              <a:buChar char="•"/>
            </a:pPr>
            <a:r>
              <a:rPr lang="en-US" dirty="0"/>
              <a:t>In a 2017 meta-analysis of 41 studies, the</a:t>
            </a:r>
            <a:r>
              <a:rPr lang="en-US" baseline="0" dirty="0"/>
              <a:t> prevalence of TD ranged from 7% in patients taking SGAs who had no prior exposure to FGAs, to 30% in patients taking FGAs.</a:t>
            </a:r>
            <a:r>
              <a:rPr lang="en-US" baseline="30000" dirty="0"/>
              <a:t>1</a:t>
            </a:r>
            <a:endParaRPr lang="en-US" baseline="0" dirty="0"/>
          </a:p>
          <a:p>
            <a:pPr marL="171450" indent="-171450">
              <a:buFont typeface="Arial" panose="020B0604020202020204" pitchFamily="34" charset="0"/>
              <a:buChar char="•"/>
            </a:pPr>
            <a:r>
              <a:rPr lang="en-US" baseline="0" dirty="0"/>
              <a:t>A 2018 meta-analysis of 32 randomized studies (N=10,706) looked at the mean raw</a:t>
            </a:r>
            <a:r>
              <a:rPr lang="en-US" dirty="0"/>
              <a:t> </a:t>
            </a:r>
            <a:r>
              <a:rPr lang="en-US" baseline="0" dirty="0"/>
              <a:t>incidence of TD by antipsychotic class.</a:t>
            </a:r>
            <a:r>
              <a:rPr lang="en-US" dirty="0"/>
              <a:t> </a:t>
            </a:r>
            <a:r>
              <a:rPr lang="en-US" baseline="0" dirty="0"/>
              <a:t>Depending on the antipsychotic agent, the mean incidence for FGAs ranged from 2.4% to 21.3%, and the mean incidence for SGAs ranged from 0.9% to 8.2%.</a:t>
            </a:r>
            <a:r>
              <a:rPr lang="en-US" baseline="30000" dirty="0"/>
              <a:t>2</a:t>
            </a:r>
          </a:p>
          <a:p>
            <a:pPr marL="0" marR="0" lvl="0" indent="0" algn="l" defTabSz="914400" rtl="0" eaLnBrk="1" fontAlgn="auto" latinLnBrk="0" hangingPunct="1">
              <a:buClrTx/>
              <a:buSzTx/>
              <a:buFont typeface="Arial" panose="020B0604020202020204" pitchFamily="34" charset="0"/>
              <a:buNone/>
              <a:tabLst/>
              <a:defRPr/>
            </a:pPr>
            <a:endParaRPr lang="en-US" dirty="0"/>
          </a:p>
          <a:p>
            <a:pPr marL="0" marR="0" lvl="0" indent="0" algn="l" defTabSz="914400" rtl="0" eaLnBrk="1" fontAlgn="auto" latinLnBrk="0" hangingPunct="1">
              <a:buClrTx/>
              <a:buSzTx/>
              <a:buFont typeface="Arial" panose="020B0604020202020204" pitchFamily="34" charset="0"/>
              <a:buNone/>
              <a:tabLst/>
              <a:defRPr/>
            </a:pPr>
            <a:r>
              <a:rPr lang="en-US" b="1" dirty="0"/>
              <a:t>References</a:t>
            </a:r>
          </a:p>
          <a:p>
            <a:pPr marL="228600" lvl="0" indent="-228600">
              <a:buFont typeface="+mj-lt"/>
              <a:buAutoNum type="arabicPeriod"/>
              <a:defRPr/>
            </a:pPr>
            <a:r>
              <a:rPr lang="en-US" dirty="0"/>
              <a:t>Carbon M, Hsieh CH, Kane JM, Correll CU. Tardive dyskinesia prevalence in the period of second-generation antipsychotic use: a meta-analysis. </a:t>
            </a:r>
            <a:r>
              <a:rPr lang="en-US" i="1" dirty="0"/>
              <a:t>J Clin Psychiatry</a:t>
            </a:r>
            <a:r>
              <a:rPr lang="en-US" dirty="0"/>
              <a:t>. 2017;78(3):e264-e278.</a:t>
            </a:r>
          </a:p>
          <a:p>
            <a:pPr marL="228600" lvl="0" indent="-228600">
              <a:buFont typeface="+mj-lt"/>
              <a:buAutoNum type="arabicPeriod"/>
              <a:defRPr/>
            </a:pPr>
            <a:r>
              <a:rPr lang="en-US" dirty="0"/>
              <a:t>Carbon M, Kane JM, Leucht S, Correll CU. Tardive dyskinesia risk with first- and second-generation antipsychotics in comparative randomized controlled trials: a meta-analysis. </a:t>
            </a:r>
            <a:r>
              <a:rPr lang="en-US" i="1" dirty="0"/>
              <a:t>World Psychiatry</a:t>
            </a:r>
            <a:r>
              <a:rPr lang="en-US" dirty="0"/>
              <a:t>. 2018;17(3):330-340.</a:t>
            </a:r>
          </a:p>
        </p:txBody>
      </p:sp>
      <p:sp>
        <p:nvSpPr>
          <p:cNvPr id="4" name="Slide Number Placeholder 3"/>
          <p:cNvSpPr>
            <a:spLocks noGrp="1"/>
          </p:cNvSpPr>
          <p:nvPr>
            <p:ph type="sldNum" sz="quarter" idx="10"/>
          </p:nvPr>
        </p:nvSpPr>
        <p:spPr/>
        <p:txBody>
          <a:bodyPr/>
          <a:lstStyle/>
          <a:p>
            <a:fld id="{BEEFF3FF-4529-495B-88E9-E9CE60D616D5}" type="slidenum">
              <a:rPr lang="en-US" smtClean="0"/>
              <a:t>9</a:t>
            </a:fld>
            <a:endParaRPr lang="en-US" dirty="0"/>
          </a:p>
        </p:txBody>
      </p:sp>
    </p:spTree>
    <p:extLst>
      <p:ext uri="{BB962C8B-B14F-4D97-AF65-F5344CB8AC3E}">
        <p14:creationId xmlns:p14="http://schemas.microsoft.com/office/powerpoint/2010/main" val="3324765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977900" y="1780897"/>
            <a:ext cx="1057433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977900" y="3322180"/>
            <a:ext cx="1057433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MED-MSL-TD-US-0176 v3 CP-TD-US-0692 v4 10/2022</a:t>
            </a:r>
          </a:p>
        </p:txBody>
      </p:sp>
      <p:pic>
        <p:nvPicPr>
          <p:cNvPr id="11" name="Picture 10" descr="A picture containing text, clipart&#10;&#10;Description automatically generated">
            <a:extLst>
              <a:ext uri="{FF2B5EF4-FFF2-40B4-BE49-F238E27FC236}">
                <a16:creationId xmlns:a16="http://schemas.microsoft.com/office/drawing/2014/main" id="{580A41C5-0ACE-A8DA-5CA1-68372AD07B85}"/>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380412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2" y="1996558"/>
            <a:ext cx="5302594" cy="1392190"/>
          </a:xfrm>
          <a:noFill/>
        </p:spPr>
        <p:txBody>
          <a:bodyPr anchor="b" anchorCtr="0"/>
          <a:lstStyle>
            <a:lvl1pPr algn="l">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2" y="3537841"/>
            <a:ext cx="5302594" cy="934022"/>
          </a:xfrm>
          <a:noFill/>
        </p:spPr>
        <p:txBody>
          <a:bodyPr/>
          <a:lstStyle>
            <a:lvl1pPr marL="0" indent="0" algn="l">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883883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5" name="Content Placeholder 4">
            <a:extLst>
              <a:ext uri="{FF2B5EF4-FFF2-40B4-BE49-F238E27FC236}">
                <a16:creationId xmlns:a16="http://schemas.microsoft.com/office/drawing/2014/main" id="{316C13A0-68D4-4BC2-92DC-E914CB6638E6}"/>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263238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168074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302133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3" y="1761672"/>
            <a:ext cx="10470539" cy="1661022"/>
          </a:xfrm>
        </p:spPr>
        <p:txBody>
          <a:bodyPr anchor="b" anchorCtr="0"/>
          <a:lstStyle>
            <a:lvl1pPr algn="ctr">
              <a:defRPr sz="36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3" y="3623289"/>
            <a:ext cx="10470539" cy="914400"/>
          </a:xfrm>
        </p:spPr>
        <p:txBody>
          <a:bodyPr/>
          <a:lstStyle>
            <a:lvl1pPr marL="0" indent="0" algn="ctr">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A screenshot of a video game&#10;&#10;Description automatically generated with medium confidence">
            <a:extLst>
              <a:ext uri="{FF2B5EF4-FFF2-40B4-BE49-F238E27FC236}">
                <a16:creationId xmlns:a16="http://schemas.microsoft.com/office/drawing/2014/main" id="{AD18FD39-CE3D-265C-6168-12063C3905FB}"/>
              </a:ext>
            </a:extLst>
          </p:cNvPr>
          <p:cNvPicPr>
            <a:picLocks noChangeAspect="1"/>
          </p:cNvPicPr>
          <p:nvPr userDrawn="1"/>
        </p:nvPicPr>
        <p:blipFill>
          <a:blip r:embed="rId3"/>
          <a:stretch>
            <a:fillRect/>
          </a:stretch>
        </p:blipFill>
        <p:spPr>
          <a:xfrm>
            <a:off x="8961120" y="5010912"/>
            <a:ext cx="2662373" cy="960120"/>
          </a:xfrm>
          <a:prstGeom prst="rect">
            <a:avLst/>
          </a:prstGeom>
        </p:spPr>
      </p:pic>
    </p:spTree>
    <p:extLst>
      <p:ext uri="{BB962C8B-B14F-4D97-AF65-F5344CB8AC3E}">
        <p14:creationId xmlns:p14="http://schemas.microsoft.com/office/powerpoint/2010/main" val="170203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10238677"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238679"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Tree>
    <p:extLst>
      <p:ext uri="{BB962C8B-B14F-4D97-AF65-F5344CB8AC3E}">
        <p14:creationId xmlns:p14="http://schemas.microsoft.com/office/powerpoint/2010/main" val="187239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No Footer">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977900" y="1780897"/>
            <a:ext cx="1057433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977900" y="3322180"/>
            <a:ext cx="1057433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text, clipart&#10;&#10;Description automatically generated">
            <a:extLst>
              <a:ext uri="{FF2B5EF4-FFF2-40B4-BE49-F238E27FC236}">
                <a16:creationId xmlns:a16="http://schemas.microsoft.com/office/drawing/2014/main" id="{580A41C5-0ACE-A8DA-5CA1-68372AD07B85}"/>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119116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wirl">
    <p:bg>
      <p:bgPr>
        <a:solidFill>
          <a:srgbClr val="265C4F"/>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894"/>
            <a:ext cx="11827131" cy="6652762"/>
          </a:xfrm>
          <a:prstGeom prst="rect">
            <a:avLst/>
          </a:prstGeom>
        </p:spPr>
      </p:pic>
      <p:sp>
        <p:nvSpPr>
          <p:cNvPr id="2" name="Title 1"/>
          <p:cNvSpPr>
            <a:spLocks noGrp="1"/>
          </p:cNvSpPr>
          <p:nvPr>
            <p:ph type="ctrTitle"/>
          </p:nvPr>
        </p:nvSpPr>
        <p:spPr>
          <a:xfrm>
            <a:off x="6094412" y="1996558"/>
            <a:ext cx="5302594" cy="1392190"/>
          </a:xfrm>
          <a:noFill/>
        </p:spPr>
        <p:txBody>
          <a:bodyPr anchor="b" anchorCtr="0"/>
          <a:lstStyle>
            <a:lvl1pPr algn="l">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6094412" y="3537841"/>
            <a:ext cx="5302594" cy="934022"/>
          </a:xfrm>
          <a:noFill/>
        </p:spPr>
        <p:txBody>
          <a:bodyPr/>
          <a:lstStyle>
            <a:lvl1pPr marL="0" indent="0" algn="l">
              <a:buNone/>
              <a:defRPr sz="32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Box 12">
            <a:extLst>
              <a:ext uri="{FF2B5EF4-FFF2-40B4-BE49-F238E27FC236}">
                <a16:creationId xmlns:a16="http://schemas.microsoft.com/office/drawing/2014/main" id="{B29FD4E7-5CFC-4ECF-A343-A1D989441C0D}"/>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14" name="TextBox 13">
            <a:extLst>
              <a:ext uri="{FF2B5EF4-FFF2-40B4-BE49-F238E27FC236}">
                <a16:creationId xmlns:a16="http://schemas.microsoft.com/office/drawing/2014/main" id="{3E05C903-EA66-4FB9-BCC1-10CC9E34647A}"/>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CP-TD-US-XXXX XX/XXXX </a:t>
            </a:r>
          </a:p>
        </p:txBody>
      </p:sp>
    </p:spTree>
    <p:extLst>
      <p:ext uri="{BB962C8B-B14F-4D97-AF65-F5344CB8AC3E}">
        <p14:creationId xmlns:p14="http://schemas.microsoft.com/office/powerpoint/2010/main" val="139350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326880"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64753"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Tree>
    <p:extLst>
      <p:ext uri="{BB962C8B-B14F-4D97-AF65-F5344CB8AC3E}">
        <p14:creationId xmlns:p14="http://schemas.microsoft.com/office/powerpoint/2010/main" val="74732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AST FAC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8598" y="354645"/>
            <a:ext cx="9016428" cy="903124"/>
          </a:xfrm>
        </p:spPr>
        <p:txBody>
          <a:bodyPr/>
          <a:lstStyle/>
          <a:p>
            <a:r>
              <a:rPr lang="en-US" dirty="0"/>
              <a:t>Click to edit Master title style</a:t>
            </a:r>
          </a:p>
        </p:txBody>
      </p:sp>
      <p:sp>
        <p:nvSpPr>
          <p:cNvPr id="3" name="Content Placeholder 2"/>
          <p:cNvSpPr>
            <a:spLocks noGrp="1"/>
          </p:cNvSpPr>
          <p:nvPr>
            <p:ph idx="1"/>
          </p:nvPr>
        </p:nvSpPr>
        <p:spPr>
          <a:xfrm>
            <a:off x="978596" y="1699418"/>
            <a:ext cx="10573642" cy="39551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7C441C39-1D7F-43DA-86A6-31E44C8A5397}"/>
              </a:ext>
            </a:extLst>
          </p:cNvPr>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7" name="Rectangle 6">
            <a:extLst>
              <a:ext uri="{FF2B5EF4-FFF2-40B4-BE49-F238E27FC236}">
                <a16:creationId xmlns:a16="http://schemas.microsoft.com/office/drawing/2014/main" id="{D75DF939-42D2-98BE-8E58-39A75D991926}"/>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59ABC09-D501-EF21-C51B-6A5FE4BED2C2}"/>
              </a:ext>
            </a:extLst>
          </p:cNvPr>
          <p:cNvSpPr>
            <a:spLocks noGrp="1"/>
          </p:cNvSpPr>
          <p:nvPr>
            <p:ph type="body" sz="quarter" idx="10"/>
          </p:nvPr>
        </p:nvSpPr>
        <p:spPr>
          <a:xfrm>
            <a:off x="978407" y="164592"/>
            <a:ext cx="9378757" cy="256032"/>
          </a:xfrm>
        </p:spPr>
        <p:txBody>
          <a:bodyPr anchor="ctr"/>
          <a:lstStyle>
            <a:lvl1pPr marL="0" indent="0">
              <a:buNone/>
              <a:defRPr sz="1600" cap="all" baseline="0">
                <a:solidFill>
                  <a:schemeClr val="accent1"/>
                </a:solidFill>
              </a:defRPr>
            </a:lvl1pPr>
            <a:lvl2pPr marL="166687" indent="0">
              <a:buNone/>
              <a:defRPr/>
            </a:lvl2pPr>
            <a:lvl3pPr marL="395287" indent="0">
              <a:buNone/>
              <a:defRPr/>
            </a:lvl3pPr>
            <a:lvl4pPr marL="571500" indent="0">
              <a:buNone/>
              <a:defRPr/>
            </a:lvl4pPr>
            <a:lvl5pPr marL="765175" indent="0">
              <a:buNone/>
              <a:defRPr/>
            </a:lvl5pPr>
          </a:lstStyle>
          <a:p>
            <a:pPr lvl="0"/>
            <a:r>
              <a:rPr lang="en-US" dirty="0"/>
              <a:t>Click to edit Master text styles</a:t>
            </a:r>
          </a:p>
        </p:txBody>
      </p:sp>
      <p:pic>
        <p:nvPicPr>
          <p:cNvPr id="8" name="Picture 7" descr="A picture containing text&#10;&#10;Description automatically generated">
            <a:extLst>
              <a:ext uri="{FF2B5EF4-FFF2-40B4-BE49-F238E27FC236}">
                <a16:creationId xmlns:a16="http://schemas.microsoft.com/office/drawing/2014/main" id="{130A1212-7D4E-8EB0-C0C8-9A42958F72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3805784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354CF67-C5F0-4CAE-8117-D09CFBB1DF34}" type="slidenum">
              <a:rPr lang="en-US" smtClean="0"/>
              <a:t>‹#›</a:t>
            </a:fld>
            <a:endParaRPr lang="en-US" dirty="0"/>
          </a:p>
        </p:txBody>
      </p:sp>
      <p:sp>
        <p:nvSpPr>
          <p:cNvPr id="7" name="Content Placeholder 4">
            <a:extLst>
              <a:ext uri="{FF2B5EF4-FFF2-40B4-BE49-F238E27FC236}">
                <a16:creationId xmlns:a16="http://schemas.microsoft.com/office/drawing/2014/main" id="{AFE1C5B4-C5A9-414C-A2F1-B33838E923DC}"/>
              </a:ext>
            </a:extLst>
          </p:cNvPr>
          <p:cNvSpPr>
            <a:spLocks noGrp="1"/>
          </p:cNvSpPr>
          <p:nvPr>
            <p:ph sz="quarter" idx="10" hasCustomPrompt="1"/>
          </p:nvPr>
        </p:nvSpPr>
        <p:spPr>
          <a:xfrm>
            <a:off x="977900" y="6110288"/>
            <a:ext cx="10564813" cy="393700"/>
          </a:xfrm>
        </p:spPr>
        <p:txBody>
          <a:bodyPr anchor="b" anchorCtr="0">
            <a:normAutofit/>
          </a:bodyPr>
          <a:lstStyle>
            <a:lvl1pPr marL="0" indent="0">
              <a:buNone/>
              <a:defRPr sz="1200"/>
            </a:lvl1pPr>
          </a:lstStyle>
          <a:p>
            <a:r>
              <a:rPr lang="en-US" dirty="0"/>
              <a:t>Click to edit Footnote text style</a:t>
            </a:r>
          </a:p>
        </p:txBody>
      </p:sp>
    </p:spTree>
    <p:extLst>
      <p:ext uri="{BB962C8B-B14F-4D97-AF65-F5344CB8AC3E}">
        <p14:creationId xmlns:p14="http://schemas.microsoft.com/office/powerpoint/2010/main" val="1042456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354CF67-C5F0-4CAE-8117-D09CFBB1DF34}" type="slidenum">
              <a:rPr lang="en-US" smtClean="0"/>
              <a:t>‹#›</a:t>
            </a:fld>
            <a:endParaRPr lang="en-US" dirty="0"/>
          </a:p>
        </p:txBody>
      </p:sp>
    </p:spTree>
    <p:extLst>
      <p:ext uri="{BB962C8B-B14F-4D97-AF65-F5344CB8AC3E}">
        <p14:creationId xmlns:p14="http://schemas.microsoft.com/office/powerpoint/2010/main" val="2898624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Brea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3311DEA-A76A-427B-925F-1AC87B6D532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 y="892"/>
            <a:ext cx="12190414" cy="6857108"/>
          </a:xfrm>
          <a:prstGeom prst="rect">
            <a:avLst/>
          </a:prstGeom>
        </p:spPr>
      </p:pic>
      <p:sp>
        <p:nvSpPr>
          <p:cNvPr id="2" name="Title 1"/>
          <p:cNvSpPr>
            <a:spLocks noGrp="1"/>
          </p:cNvSpPr>
          <p:nvPr>
            <p:ph type="ctrTitle"/>
          </p:nvPr>
        </p:nvSpPr>
        <p:spPr>
          <a:xfrm>
            <a:off x="859143" y="1761672"/>
            <a:ext cx="10470539" cy="1661022"/>
          </a:xfrm>
        </p:spPr>
        <p:txBody>
          <a:bodyPr anchor="b" anchorCtr="0"/>
          <a:lstStyle>
            <a:lvl1pPr algn="ctr">
              <a:defRPr sz="3600" b="1">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859143" y="3623289"/>
            <a:ext cx="10470539" cy="914400"/>
          </a:xfrm>
        </p:spPr>
        <p:txBody>
          <a:bodyPr/>
          <a:lstStyle>
            <a:lvl1pPr marL="0" indent="0" algn="ctr">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5" name="Picture 4" descr="A picture containing text, clock, sign&#10;&#10;Description automatically generated">
            <a:extLst>
              <a:ext uri="{FF2B5EF4-FFF2-40B4-BE49-F238E27FC236}">
                <a16:creationId xmlns:a16="http://schemas.microsoft.com/office/drawing/2014/main" id="{025B9D9D-0967-46A8-58F6-5D8510AC30F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12169" y="5206048"/>
            <a:ext cx="3105106" cy="868680"/>
          </a:xfrm>
          <a:prstGeom prst="rect">
            <a:avLst/>
          </a:prstGeom>
        </p:spPr>
      </p:pic>
      <p:sp>
        <p:nvSpPr>
          <p:cNvPr id="7" name="Left Bracket 6">
            <a:extLst>
              <a:ext uri="{FF2B5EF4-FFF2-40B4-BE49-F238E27FC236}">
                <a16:creationId xmlns:a16="http://schemas.microsoft.com/office/drawing/2014/main" id="{85AF872E-A3CE-45BA-7F10-9EA2E8048522}"/>
              </a:ext>
            </a:extLst>
          </p:cNvPr>
          <p:cNvSpPr/>
          <p:nvPr userDrawn="1"/>
        </p:nvSpPr>
        <p:spPr>
          <a:xfrm>
            <a:off x="7939890" y="4953001"/>
            <a:ext cx="362138" cy="1143000"/>
          </a:xfrm>
          <a:prstGeom prst="leftBracket">
            <a:avLst>
              <a:gd name="adj" fmla="val 0"/>
            </a:avLst>
          </a:prstGeom>
          <a:ln w="3175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Left Bracket 7">
            <a:extLst>
              <a:ext uri="{FF2B5EF4-FFF2-40B4-BE49-F238E27FC236}">
                <a16:creationId xmlns:a16="http://schemas.microsoft.com/office/drawing/2014/main" id="{59773625-49DB-3309-1A13-F74CEC920784}"/>
              </a:ext>
            </a:extLst>
          </p:cNvPr>
          <p:cNvSpPr/>
          <p:nvPr userDrawn="1"/>
        </p:nvSpPr>
        <p:spPr>
          <a:xfrm rot="10800000">
            <a:off x="11107769" y="4953001"/>
            <a:ext cx="362138" cy="1143000"/>
          </a:xfrm>
          <a:prstGeom prst="leftBracket">
            <a:avLst>
              <a:gd name="adj" fmla="val 0"/>
            </a:avLst>
          </a:prstGeom>
          <a:ln w="31750">
            <a:solidFill>
              <a:srgbClr val="FF33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368460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 Plain">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7813646-1D5B-4E18-BAF3-0FA488737D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 y="1786"/>
            <a:ext cx="12188824" cy="6856214"/>
          </a:xfrm>
          <a:prstGeom prst="rect">
            <a:avLst/>
          </a:prstGeom>
        </p:spPr>
      </p:pic>
      <p:sp>
        <p:nvSpPr>
          <p:cNvPr id="2" name="Title 1"/>
          <p:cNvSpPr>
            <a:spLocks noGrp="1"/>
          </p:cNvSpPr>
          <p:nvPr>
            <p:ph type="ctrTitle"/>
          </p:nvPr>
        </p:nvSpPr>
        <p:spPr>
          <a:xfrm>
            <a:off x="886103" y="1780897"/>
            <a:ext cx="10416618" cy="1392190"/>
          </a:xfrm>
        </p:spPr>
        <p:txBody>
          <a:bodyPr anchor="b" anchorCtr="0"/>
          <a:lstStyle>
            <a:lvl1pPr algn="ctr">
              <a:defRPr sz="3600" b="1">
                <a:solidFill>
                  <a:schemeClr val="accent5"/>
                </a:solidFill>
              </a:defRPr>
            </a:lvl1pPr>
          </a:lstStyle>
          <a:p>
            <a:r>
              <a:rPr lang="en-US" dirty="0"/>
              <a:t>Click to edit Master title style</a:t>
            </a:r>
          </a:p>
        </p:txBody>
      </p:sp>
      <p:sp>
        <p:nvSpPr>
          <p:cNvPr id="3" name="Subtitle 2"/>
          <p:cNvSpPr>
            <a:spLocks noGrp="1"/>
          </p:cNvSpPr>
          <p:nvPr>
            <p:ph type="subTitle" idx="1"/>
          </p:nvPr>
        </p:nvSpPr>
        <p:spPr>
          <a:xfrm>
            <a:off x="886103" y="3322180"/>
            <a:ext cx="10416618" cy="934022"/>
          </a:xfrm>
        </p:spPr>
        <p:txBody>
          <a:bodyPr/>
          <a:lstStyle>
            <a:lvl1pPr marL="0" indent="0" algn="ctr">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a:extLst>
              <a:ext uri="{FF2B5EF4-FFF2-40B4-BE49-F238E27FC236}">
                <a16:creationId xmlns:a16="http://schemas.microsoft.com/office/drawing/2014/main" id="{6D1F493C-082E-4507-B961-7CD887838947}"/>
              </a:ext>
            </a:extLst>
          </p:cNvPr>
          <p:cNvSpPr/>
          <p:nvPr userDrawn="1"/>
        </p:nvSpPr>
        <p:spPr>
          <a:xfrm>
            <a:off x="-1" y="6382327"/>
            <a:ext cx="12188825" cy="475673"/>
          </a:xfrm>
          <a:prstGeom prst="rect">
            <a:avLst/>
          </a:prstGeom>
          <a:solidFill>
            <a:srgbClr val="2C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183B7E47-3F85-4C05-AC57-A0DFFC4969F9}"/>
              </a:ext>
            </a:extLst>
          </p:cNvPr>
          <p:cNvSpPr txBox="1"/>
          <p:nvPr userDrawn="1"/>
        </p:nvSpPr>
        <p:spPr>
          <a:xfrm>
            <a:off x="356444" y="6598764"/>
            <a:ext cx="4242062" cy="153888"/>
          </a:xfrm>
          <a:prstGeom prst="rect">
            <a:avLst/>
          </a:prstGeom>
          <a:noFill/>
        </p:spPr>
        <p:txBody>
          <a:bodyPr wrap="square" lIns="0" tIns="0" rIns="0" bIns="0" rtlCol="0">
            <a:spAutoFit/>
          </a:bodyPr>
          <a:lstStyle/>
          <a:p>
            <a:r>
              <a:rPr lang="en-US" sz="1000" dirty="0">
                <a:solidFill>
                  <a:schemeClr val="bg1"/>
                </a:solidFill>
              </a:rPr>
              <a:t>©2022 Neurocrine Biosciences, Inc. All Rights Reserved.</a:t>
            </a:r>
          </a:p>
        </p:txBody>
      </p:sp>
      <p:sp>
        <p:nvSpPr>
          <p:cNvPr id="20" name="TextBox 19">
            <a:extLst>
              <a:ext uri="{FF2B5EF4-FFF2-40B4-BE49-F238E27FC236}">
                <a16:creationId xmlns:a16="http://schemas.microsoft.com/office/drawing/2014/main" id="{9529889F-1D6A-47C4-A3AF-1E481DC3DD74}"/>
              </a:ext>
            </a:extLst>
          </p:cNvPr>
          <p:cNvSpPr txBox="1"/>
          <p:nvPr userDrawn="1"/>
        </p:nvSpPr>
        <p:spPr>
          <a:xfrm>
            <a:off x="7585068" y="6598764"/>
            <a:ext cx="4242062" cy="153888"/>
          </a:xfrm>
          <a:prstGeom prst="rect">
            <a:avLst/>
          </a:prstGeom>
          <a:noFill/>
        </p:spPr>
        <p:txBody>
          <a:bodyPr wrap="square" lIns="0" tIns="0" rIns="0" bIns="0" rtlCol="0">
            <a:spAutoFit/>
          </a:bodyPr>
          <a:lstStyle/>
          <a:p>
            <a:pPr algn="r"/>
            <a:r>
              <a:rPr lang="en-US" sz="1000" dirty="0">
                <a:solidFill>
                  <a:schemeClr val="bg1"/>
                </a:solidFill>
              </a:rPr>
              <a:t>MED-MSL-TD-US-0233 v2 CP-TD-US-0686 v3 10/2022</a:t>
            </a:r>
          </a:p>
        </p:txBody>
      </p:sp>
      <p:pic>
        <p:nvPicPr>
          <p:cNvPr id="9" name="Picture 8" descr="A picture containing text, clipart&#10;&#10;Description automatically generated">
            <a:extLst>
              <a:ext uri="{FF2B5EF4-FFF2-40B4-BE49-F238E27FC236}">
                <a16:creationId xmlns:a16="http://schemas.microsoft.com/office/drawing/2014/main" id="{A12943F5-46B6-2A23-5D27-88FADB7D225B}"/>
              </a:ext>
            </a:extLst>
          </p:cNvPr>
          <p:cNvPicPr>
            <a:picLocks noChangeAspect="1"/>
          </p:cNvPicPr>
          <p:nvPr userDrawn="1"/>
        </p:nvPicPr>
        <p:blipFill>
          <a:blip r:embed="rId3"/>
          <a:stretch>
            <a:fillRect/>
          </a:stretch>
        </p:blipFill>
        <p:spPr>
          <a:xfrm>
            <a:off x="8964100" y="5006767"/>
            <a:ext cx="2660562" cy="959467"/>
          </a:xfrm>
          <a:prstGeom prst="rect">
            <a:avLst/>
          </a:prstGeom>
        </p:spPr>
      </p:pic>
    </p:spTree>
    <p:extLst>
      <p:ext uri="{BB962C8B-B14F-4D97-AF65-F5344CB8AC3E}">
        <p14:creationId xmlns:p14="http://schemas.microsoft.com/office/powerpoint/2010/main" val="379838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7" y="1707483"/>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7"/>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879062503"/>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658" r:id="rId3"/>
    <p:sldLayoutId id="2147483650" r:id="rId4"/>
    <p:sldLayoutId id="2147483714" r:id="rId5"/>
    <p:sldLayoutId id="2147483654" r:id="rId6"/>
    <p:sldLayoutId id="2147483655" r:id="rId7"/>
    <p:sldLayoutId id="2147483656" r:id="rId8"/>
  </p:sldLayoutIdLst>
  <p:hf hdr="0" ftr="0" dt="0"/>
  <p:txStyles>
    <p:titleStyle>
      <a:lvl1pPr algn="l" defTabSz="914400" rtl="0" eaLnBrk="1" latinLnBrk="0" hangingPunct="1">
        <a:lnSpc>
          <a:spcPct val="95000"/>
        </a:lnSpc>
        <a:spcBef>
          <a:spcPct val="0"/>
        </a:spcBef>
        <a:buNone/>
        <a:defRPr sz="2400" b="1" kern="1200">
          <a:solidFill>
            <a:schemeClr val="tx2"/>
          </a:solidFill>
          <a:latin typeface="+mj-lt"/>
          <a:ea typeface="+mj-ea"/>
          <a:cs typeface="+mj-cs"/>
        </a:defRPr>
      </a:lvl1pPr>
    </p:titleStyle>
    <p:body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userDrawn="1">
          <p15:clr>
            <a:srgbClr val="F26B43"/>
          </p15:clr>
        </p15:guide>
        <p15:guide id="2" pos="7277" userDrawn="1">
          <p15:clr>
            <a:srgbClr val="F26B43"/>
          </p15:clr>
        </p15:guide>
        <p15:guide id="3" orient="horz" pos="222" userDrawn="1">
          <p15:clr>
            <a:srgbClr val="F26B43"/>
          </p15:clr>
        </p15:guide>
        <p15:guide id="4" orient="horz" pos="793" userDrawn="1">
          <p15:clr>
            <a:srgbClr val="F26B43"/>
          </p15:clr>
        </p15:guide>
        <p15:guide id="5" orient="horz" pos="1072" userDrawn="1">
          <p15:clr>
            <a:srgbClr val="F26B43"/>
          </p15:clr>
        </p15:guide>
        <p15:guide id="6" orient="horz" pos="35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CC06AF3-8A92-4FAF-A187-652AEF1AD863}"/>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978599" y="354645"/>
            <a:ext cx="9326880" cy="903124"/>
          </a:xfrm>
          <a:prstGeom prst="rect">
            <a:avLst/>
          </a:prstGeom>
        </p:spPr>
        <p:txBody>
          <a:bodyPr vert="horz" lIns="0" tIns="0" rIns="0" bIns="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978597" y="1707483"/>
            <a:ext cx="10564753" cy="39324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79984" y="6110027"/>
            <a:ext cx="304720" cy="393328"/>
          </a:xfrm>
          <a:prstGeom prst="rect">
            <a:avLst/>
          </a:prstGeom>
        </p:spPr>
        <p:txBody>
          <a:bodyPr vert="horz" lIns="0" tIns="0" rIns="0" bIns="0" rtlCol="0" anchor="b" anchorCtr="0">
            <a:noAutofit/>
          </a:bodyPr>
          <a:lstStyle>
            <a:lvl1pPr algn="ctr">
              <a:lnSpc>
                <a:spcPct val="95000"/>
              </a:lnSpc>
              <a:defRPr sz="1000">
                <a:solidFill>
                  <a:schemeClr val="tx1"/>
                </a:solidFill>
              </a:defRPr>
            </a:lvl1pPr>
          </a:lstStyle>
          <a:p>
            <a:fld id="{D354CF67-C5F0-4CAE-8117-D09CFBB1DF34}" type="slidenum">
              <a:rPr lang="en-US" smtClean="0"/>
              <a:pPr/>
              <a:t>‹#›</a:t>
            </a:fld>
            <a:endParaRPr lang="en-US" dirty="0"/>
          </a:p>
        </p:txBody>
      </p:sp>
      <p:sp>
        <p:nvSpPr>
          <p:cNvPr id="4" name="Rectangle 3">
            <a:extLst>
              <a:ext uri="{FF2B5EF4-FFF2-40B4-BE49-F238E27FC236}">
                <a16:creationId xmlns:a16="http://schemas.microsoft.com/office/drawing/2014/main" id="{9BA12375-4EAC-48EF-AC43-0B1776F58BCE}"/>
              </a:ext>
            </a:extLst>
          </p:cNvPr>
          <p:cNvSpPr/>
          <p:nvPr userDrawn="1"/>
        </p:nvSpPr>
        <p:spPr>
          <a:xfrm>
            <a:off x="0" y="450607"/>
            <a:ext cx="777766" cy="71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FA83274-5DE7-45AA-9B09-9D35A6249C53}"/>
              </a:ext>
            </a:extLst>
          </p:cNvPr>
          <p:cNvSpPr/>
          <p:nvPr userDrawn="1"/>
        </p:nvSpPr>
        <p:spPr>
          <a:xfrm>
            <a:off x="-1" y="6659417"/>
            <a:ext cx="12188825" cy="2133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text&#10;&#10;Description automatically generated">
            <a:extLst>
              <a:ext uri="{FF2B5EF4-FFF2-40B4-BE49-F238E27FC236}">
                <a16:creationId xmlns:a16="http://schemas.microsoft.com/office/drawing/2014/main" id="{87C55430-8C02-4112-AE04-83F5F6FE8B5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26254" y="397749"/>
            <a:ext cx="1658449" cy="304159"/>
          </a:xfrm>
          <a:prstGeom prst="rect">
            <a:avLst/>
          </a:prstGeom>
        </p:spPr>
      </p:pic>
    </p:spTree>
    <p:extLst>
      <p:ext uri="{BB962C8B-B14F-4D97-AF65-F5344CB8AC3E}">
        <p14:creationId xmlns:p14="http://schemas.microsoft.com/office/powerpoint/2010/main" val="7695634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1" r:id="rId4"/>
    <p:sldLayoutId id="2147483722" r:id="rId5"/>
    <p:sldLayoutId id="2147483723" r:id="rId6"/>
    <p:sldLayoutId id="2147483724" r:id="rId7"/>
  </p:sldLayoutIdLst>
  <p:hf hdr="0" ftr="0" dt="0"/>
  <p:txStyles>
    <p:titleStyle>
      <a:lvl1pPr algn="l" defTabSz="914400" rtl="0" eaLnBrk="1" latinLnBrk="0" hangingPunct="1">
        <a:lnSpc>
          <a:spcPct val="95000"/>
        </a:lnSpc>
        <a:spcBef>
          <a:spcPct val="0"/>
        </a:spcBef>
        <a:buNone/>
        <a:defRPr sz="2400" b="1" kern="1200">
          <a:solidFill>
            <a:schemeClr val="tx2"/>
          </a:solidFill>
          <a:latin typeface="+mj-lt"/>
          <a:ea typeface="+mj-ea"/>
          <a:cs typeface="+mj-cs"/>
        </a:defRPr>
      </a:lvl1pPr>
    </p:titleStyle>
    <p:body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16">
          <p15:clr>
            <a:srgbClr val="F26B43"/>
          </p15:clr>
        </p15:guide>
        <p15:guide id="2" pos="7277">
          <p15:clr>
            <a:srgbClr val="F26B43"/>
          </p15:clr>
        </p15:guide>
        <p15:guide id="3" orient="horz" pos="222">
          <p15:clr>
            <a:srgbClr val="F26B43"/>
          </p15:clr>
        </p15:guide>
        <p15:guide id="4" orient="horz" pos="793">
          <p15:clr>
            <a:srgbClr val="F26B43"/>
          </p15:clr>
        </p15:guide>
        <p15:guide id="5" orient="horz" pos="1072">
          <p15:clr>
            <a:srgbClr val="F26B43"/>
          </p15:clr>
        </p15:guide>
        <p15:guide id="6" orient="horz" pos="355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Tardive Dyskinesia </a:t>
            </a:r>
            <a:br>
              <a:rPr lang="en-US" dirty="0"/>
            </a:br>
            <a:r>
              <a:rPr lang="en-US" dirty="0"/>
              <a:t>Differential Diagnosis Slide Library</a:t>
            </a:r>
          </a:p>
        </p:txBody>
      </p:sp>
      <p:sp>
        <p:nvSpPr>
          <p:cNvPr id="3" name="Subtitle 2"/>
          <p:cNvSpPr>
            <a:spLocks noGrp="1"/>
          </p:cNvSpPr>
          <p:nvPr>
            <p:ph type="subTitle" idx="1"/>
          </p:nvPr>
        </p:nvSpPr>
        <p:spPr/>
        <p:txBody>
          <a:bodyPr/>
          <a:lstStyle/>
          <a:p>
            <a:r>
              <a:rPr lang="en-US" dirty="0"/>
              <a:t>Questions You Might Have, Data Supporting the Answers</a:t>
            </a:r>
          </a:p>
        </p:txBody>
      </p:sp>
      <p:sp>
        <p:nvSpPr>
          <p:cNvPr id="4" name="Subtitle 4">
            <a:extLst>
              <a:ext uri="{FF2B5EF4-FFF2-40B4-BE49-F238E27FC236}">
                <a16:creationId xmlns:a16="http://schemas.microsoft.com/office/drawing/2014/main" id="{FF454E7B-FDD3-778B-1396-40A9F79DE01D}"/>
              </a:ext>
            </a:extLst>
          </p:cNvPr>
          <p:cNvSpPr txBox="1">
            <a:spLocks/>
          </p:cNvSpPr>
          <p:nvPr/>
        </p:nvSpPr>
        <p:spPr>
          <a:xfrm>
            <a:off x="344488" y="5089555"/>
            <a:ext cx="6234444" cy="847725"/>
          </a:xfrm>
          <a:prstGeom prst="rect">
            <a:avLst/>
          </a:prstGeom>
        </p:spPr>
        <p:txBody>
          <a:bodyPr vert="horz" lIns="0" tIns="45720" rIns="0" bIns="45720" rtlCol="0" anchor="ctr">
            <a:noAutofit/>
          </a:bodyPr>
          <a:lstStyle>
            <a:lvl1pPr marL="0" indent="0" algn="l" defTabSz="914400" rtl="0" eaLnBrk="1" latinLnBrk="0" hangingPunct="1">
              <a:lnSpc>
                <a:spcPct val="90000"/>
              </a:lnSpc>
              <a:spcBef>
                <a:spcPts val="1000"/>
              </a:spcBef>
              <a:buClr>
                <a:schemeClr val="accent4"/>
              </a:buClr>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4"/>
              </a:buClr>
              <a:buFont typeface="Arial Narrow" panose="020B060602020203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chemeClr val="accent4"/>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chemeClr val="accent4"/>
              </a:buClr>
              <a:buFont typeface="Arial Narrow" panose="020B060602020203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chemeClr val="accent4"/>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solidFill>
                  <a:schemeClr val="bg1"/>
                </a:solidFill>
              </a:rPr>
              <a:t>This slide library was sponsored and co-developed by Neurocrine Biosciences. The faculty have been compensated by Neurocrine Biosciences. This slide library is intended to provide general information about tardive dyskinesia and not medical advice for any particular patient.</a:t>
            </a:r>
          </a:p>
        </p:txBody>
      </p:sp>
    </p:spTree>
    <p:extLst>
      <p:ext uri="{BB962C8B-B14F-4D97-AF65-F5344CB8AC3E}">
        <p14:creationId xmlns:p14="http://schemas.microsoft.com/office/powerpoint/2010/main" val="2644645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May Increase Risk of TD</a:t>
            </a:r>
          </a:p>
        </p:txBody>
      </p:sp>
      <p:sp>
        <p:nvSpPr>
          <p:cNvPr id="4" name="Slide Number Placeholder 3"/>
          <p:cNvSpPr>
            <a:spLocks noGrp="1"/>
          </p:cNvSpPr>
          <p:nvPr>
            <p:ph type="sldNum" sz="quarter" idx="4"/>
          </p:nvPr>
        </p:nvSpPr>
        <p:spPr/>
        <p:txBody>
          <a:bodyPr/>
          <a:lstStyle/>
          <a:p>
            <a:fld id="{F3C1FD0B-2342-48FB-A867-BE1FD0EAA53B}" type="slidenum">
              <a:rPr lang="en-US"/>
              <a:pPr/>
              <a:t>10</a:t>
            </a:fld>
            <a:endParaRPr lang="en-US" dirty="0"/>
          </a:p>
        </p:txBody>
      </p:sp>
      <p:sp>
        <p:nvSpPr>
          <p:cNvPr id="81" name="Text Placeholder 6"/>
          <p:cNvSpPr>
            <a:spLocks noGrp="1"/>
          </p:cNvSpPr>
          <p:nvPr>
            <p:ph type="body" sz="quarter" idx="10"/>
          </p:nvPr>
        </p:nvSpPr>
        <p:spPr/>
        <p:txBody>
          <a:bodyPr/>
          <a:lstStyle/>
          <a:p>
            <a:r>
              <a:rPr lang="en-US" dirty="0"/>
              <a:t>PREVALENCE of Tardive Dyskinesia </a:t>
            </a:r>
          </a:p>
        </p:txBody>
      </p:sp>
      <p:sp>
        <p:nvSpPr>
          <p:cNvPr id="118" name="TextBox 117">
            <a:extLst>
              <a:ext uri="{FF2B5EF4-FFF2-40B4-BE49-F238E27FC236}">
                <a16:creationId xmlns:a16="http://schemas.microsoft.com/office/drawing/2014/main" id="{5524E95C-88C8-43E2-CD6A-0AD5878DCEC3}"/>
              </a:ext>
            </a:extLst>
          </p:cNvPr>
          <p:cNvSpPr txBox="1"/>
          <p:nvPr/>
        </p:nvSpPr>
        <p:spPr>
          <a:xfrm>
            <a:off x="977900" y="6235297"/>
            <a:ext cx="10574338" cy="276999"/>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err="1"/>
              <a:t>Woerner</a:t>
            </a:r>
            <a:r>
              <a:rPr lang="en-US" dirty="0"/>
              <a:t> MG, et al. </a:t>
            </a:r>
            <a:r>
              <a:rPr lang="en-US" i="1" dirty="0"/>
              <a:t>Am J Psychiatry</a:t>
            </a:r>
            <a:r>
              <a:rPr lang="en-US" dirty="0"/>
              <a:t>. 1998;155(11):1521-1528. </a:t>
            </a:r>
            <a:r>
              <a:rPr lang="en-US" b="1" dirty="0"/>
              <a:t>2. </a:t>
            </a:r>
            <a:r>
              <a:rPr lang="en-US" dirty="0"/>
              <a:t>Casey DE. </a:t>
            </a:r>
            <a:r>
              <a:rPr lang="en-US" i="1" dirty="0" err="1"/>
              <a:t>Encephale</a:t>
            </a:r>
            <a:r>
              <a:rPr lang="en-US" dirty="0"/>
              <a:t>. 1988;14;221-226. </a:t>
            </a:r>
            <a:r>
              <a:rPr lang="en-US" b="1" dirty="0"/>
              <a:t>3. </a:t>
            </a:r>
            <a:r>
              <a:rPr lang="en-US" dirty="0"/>
              <a:t>Miller DD, et al. </a:t>
            </a:r>
            <a:r>
              <a:rPr lang="en-US" i="1" dirty="0" err="1"/>
              <a:t>Schizophr</a:t>
            </a:r>
            <a:r>
              <a:rPr lang="en-US" i="1" dirty="0"/>
              <a:t> Res. </a:t>
            </a:r>
            <a:r>
              <a:rPr lang="en-US" dirty="0"/>
              <a:t>2005;80:33-43. </a:t>
            </a:r>
            <a:r>
              <a:rPr lang="en-US" b="1" dirty="0"/>
              <a:t>4. </a:t>
            </a:r>
            <a:r>
              <a:rPr lang="en-US" dirty="0" err="1"/>
              <a:t>Turrone</a:t>
            </a:r>
            <a:r>
              <a:rPr lang="en-US" dirty="0"/>
              <a:t> P, et al. </a:t>
            </a:r>
            <a:r>
              <a:rPr lang="en-US" i="1" dirty="0"/>
              <a:t>Can J Psychiatry</a:t>
            </a:r>
            <a:r>
              <a:rPr lang="en-US" dirty="0"/>
              <a:t>. 2000;45(3):288-290. </a:t>
            </a:r>
            <a:r>
              <a:rPr lang="en-US" b="1" dirty="0"/>
              <a:t>5.</a:t>
            </a:r>
            <a:r>
              <a:rPr lang="en-US" dirty="0"/>
              <a:t> Divac N, et al. </a:t>
            </a:r>
            <a:r>
              <a:rPr lang="en-US" i="1" dirty="0"/>
              <a:t>Biomed Res Int. </a:t>
            </a:r>
            <a:r>
              <a:rPr lang="en-US" dirty="0"/>
              <a:t>2014;2014:656370.</a:t>
            </a:r>
          </a:p>
        </p:txBody>
      </p:sp>
      <p:grpSp>
        <p:nvGrpSpPr>
          <p:cNvPr id="122" name="Group 121">
            <a:extLst>
              <a:ext uri="{FF2B5EF4-FFF2-40B4-BE49-F238E27FC236}">
                <a16:creationId xmlns:a16="http://schemas.microsoft.com/office/drawing/2014/main" id="{B065F1F4-8639-4F4F-7421-B742CBE6422A}"/>
              </a:ext>
            </a:extLst>
          </p:cNvPr>
          <p:cNvGrpSpPr/>
          <p:nvPr/>
        </p:nvGrpSpPr>
        <p:grpSpPr>
          <a:xfrm>
            <a:off x="4340467" y="2339191"/>
            <a:ext cx="746932" cy="822414"/>
            <a:chOff x="-1421974" y="2313953"/>
            <a:chExt cx="1133249" cy="1247775"/>
          </a:xfrm>
        </p:grpSpPr>
        <p:sp>
          <p:nvSpPr>
            <p:cNvPr id="123" name="Freeform 14">
              <a:extLst>
                <a:ext uri="{FF2B5EF4-FFF2-40B4-BE49-F238E27FC236}">
                  <a16:creationId xmlns:a16="http://schemas.microsoft.com/office/drawing/2014/main" id="{B342678C-AA1D-9DFD-0C36-4E1B5529D330}"/>
                </a:ext>
              </a:extLst>
            </p:cNvPr>
            <p:cNvSpPr>
              <a:spLocks/>
            </p:cNvSpPr>
            <p:nvPr/>
          </p:nvSpPr>
          <p:spPr bwMode="auto">
            <a:xfrm>
              <a:off x="-1421974" y="2313953"/>
              <a:ext cx="1133249" cy="1247775"/>
            </a:xfrm>
            <a:custGeom>
              <a:avLst/>
              <a:gdLst>
                <a:gd name="T0" fmla="*/ 215 w 334"/>
                <a:gd name="T1" fmla="*/ 323 h 368"/>
                <a:gd name="T2" fmla="*/ 215 w 334"/>
                <a:gd name="T3" fmla="*/ 368 h 368"/>
                <a:gd name="T4" fmla="*/ 67 w 334"/>
                <a:gd name="T5" fmla="*/ 368 h 368"/>
                <a:gd name="T6" fmla="*/ 67 w 334"/>
                <a:gd name="T7" fmla="*/ 364 h 368"/>
                <a:gd name="T8" fmla="*/ 67 w 334"/>
                <a:gd name="T9" fmla="*/ 269 h 368"/>
                <a:gd name="T10" fmla="*/ 63 w 334"/>
                <a:gd name="T11" fmla="*/ 261 h 368"/>
                <a:gd name="T12" fmla="*/ 9 w 334"/>
                <a:gd name="T13" fmla="*/ 182 h 368"/>
                <a:gd name="T14" fmla="*/ 24 w 334"/>
                <a:gd name="T15" fmla="*/ 74 h 368"/>
                <a:gd name="T16" fmla="*/ 127 w 334"/>
                <a:gd name="T17" fmla="*/ 6 h 368"/>
                <a:gd name="T18" fmla="*/ 240 w 334"/>
                <a:gd name="T19" fmla="*/ 40 h 368"/>
                <a:gd name="T20" fmla="*/ 287 w 334"/>
                <a:gd name="T21" fmla="*/ 128 h 368"/>
                <a:gd name="T22" fmla="*/ 289 w 334"/>
                <a:gd name="T23" fmla="*/ 154 h 368"/>
                <a:gd name="T24" fmla="*/ 290 w 334"/>
                <a:gd name="T25" fmla="*/ 162 h 368"/>
                <a:gd name="T26" fmla="*/ 332 w 334"/>
                <a:gd name="T27" fmla="*/ 251 h 368"/>
                <a:gd name="T28" fmla="*/ 334 w 334"/>
                <a:gd name="T29" fmla="*/ 254 h 368"/>
                <a:gd name="T30" fmla="*/ 288 w 334"/>
                <a:gd name="T31" fmla="*/ 254 h 368"/>
                <a:gd name="T32" fmla="*/ 288 w 334"/>
                <a:gd name="T33" fmla="*/ 259 h 368"/>
                <a:gd name="T34" fmla="*/ 287 w 334"/>
                <a:gd name="T35" fmla="*/ 291 h 368"/>
                <a:gd name="T36" fmla="*/ 256 w 334"/>
                <a:gd name="T37" fmla="*/ 322 h 368"/>
                <a:gd name="T38" fmla="*/ 220 w 334"/>
                <a:gd name="T39" fmla="*/ 323 h 368"/>
                <a:gd name="T40" fmla="*/ 215 w 334"/>
                <a:gd name="T41" fmla="*/ 32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68">
                  <a:moveTo>
                    <a:pt x="215" y="323"/>
                  </a:moveTo>
                  <a:cubicBezTo>
                    <a:pt x="215" y="338"/>
                    <a:pt x="215" y="353"/>
                    <a:pt x="215" y="368"/>
                  </a:cubicBezTo>
                  <a:cubicBezTo>
                    <a:pt x="165" y="368"/>
                    <a:pt x="116" y="368"/>
                    <a:pt x="67" y="368"/>
                  </a:cubicBezTo>
                  <a:cubicBezTo>
                    <a:pt x="67" y="367"/>
                    <a:pt x="67" y="365"/>
                    <a:pt x="67" y="364"/>
                  </a:cubicBezTo>
                  <a:cubicBezTo>
                    <a:pt x="67" y="332"/>
                    <a:pt x="67" y="301"/>
                    <a:pt x="67" y="269"/>
                  </a:cubicBezTo>
                  <a:cubicBezTo>
                    <a:pt x="67" y="265"/>
                    <a:pt x="66" y="263"/>
                    <a:pt x="63" y="261"/>
                  </a:cubicBezTo>
                  <a:cubicBezTo>
                    <a:pt x="36" y="241"/>
                    <a:pt x="17" y="215"/>
                    <a:pt x="9" y="182"/>
                  </a:cubicBezTo>
                  <a:cubicBezTo>
                    <a:pt x="0" y="144"/>
                    <a:pt x="4" y="108"/>
                    <a:pt x="24" y="74"/>
                  </a:cubicBezTo>
                  <a:cubicBezTo>
                    <a:pt x="48" y="36"/>
                    <a:pt x="82" y="13"/>
                    <a:pt x="127" y="6"/>
                  </a:cubicBezTo>
                  <a:cubicBezTo>
                    <a:pt x="170" y="0"/>
                    <a:pt x="208" y="12"/>
                    <a:pt x="240" y="40"/>
                  </a:cubicBezTo>
                  <a:cubicBezTo>
                    <a:pt x="267" y="64"/>
                    <a:pt x="283" y="93"/>
                    <a:pt x="287" y="128"/>
                  </a:cubicBezTo>
                  <a:cubicBezTo>
                    <a:pt x="288" y="137"/>
                    <a:pt x="288" y="145"/>
                    <a:pt x="289" y="154"/>
                  </a:cubicBezTo>
                  <a:cubicBezTo>
                    <a:pt x="289" y="157"/>
                    <a:pt x="289" y="159"/>
                    <a:pt x="290" y="162"/>
                  </a:cubicBezTo>
                  <a:cubicBezTo>
                    <a:pt x="304" y="191"/>
                    <a:pt x="318" y="221"/>
                    <a:pt x="332" y="251"/>
                  </a:cubicBezTo>
                  <a:cubicBezTo>
                    <a:pt x="333" y="252"/>
                    <a:pt x="333" y="253"/>
                    <a:pt x="334" y="254"/>
                  </a:cubicBezTo>
                  <a:cubicBezTo>
                    <a:pt x="319" y="254"/>
                    <a:pt x="304" y="254"/>
                    <a:pt x="288" y="254"/>
                  </a:cubicBezTo>
                  <a:cubicBezTo>
                    <a:pt x="288" y="256"/>
                    <a:pt x="288" y="257"/>
                    <a:pt x="288" y="259"/>
                  </a:cubicBezTo>
                  <a:cubicBezTo>
                    <a:pt x="288" y="269"/>
                    <a:pt x="289" y="280"/>
                    <a:pt x="287" y="291"/>
                  </a:cubicBezTo>
                  <a:cubicBezTo>
                    <a:pt x="285" y="310"/>
                    <a:pt x="275" y="319"/>
                    <a:pt x="256" y="322"/>
                  </a:cubicBezTo>
                  <a:cubicBezTo>
                    <a:pt x="244" y="323"/>
                    <a:pt x="232" y="322"/>
                    <a:pt x="220" y="323"/>
                  </a:cubicBezTo>
                  <a:cubicBezTo>
                    <a:pt x="219" y="323"/>
                    <a:pt x="217" y="323"/>
                    <a:pt x="215" y="32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124" name="Group 123">
              <a:extLst>
                <a:ext uri="{FF2B5EF4-FFF2-40B4-BE49-F238E27FC236}">
                  <a16:creationId xmlns:a16="http://schemas.microsoft.com/office/drawing/2014/main" id="{DB631B0B-AF04-9415-344A-5F1B5E605BF8}"/>
                </a:ext>
              </a:extLst>
            </p:cNvPr>
            <p:cNvGrpSpPr/>
            <p:nvPr/>
          </p:nvGrpSpPr>
          <p:grpSpPr>
            <a:xfrm>
              <a:off x="-1248936" y="2506041"/>
              <a:ext cx="617537" cy="613041"/>
              <a:chOff x="6888163" y="3011488"/>
              <a:chExt cx="2398713" cy="2381250"/>
            </a:xfrm>
            <a:solidFill>
              <a:schemeClr val="accent2"/>
            </a:solidFill>
          </p:grpSpPr>
          <p:sp>
            <p:nvSpPr>
              <p:cNvPr id="125" name="Freeform 6">
                <a:extLst>
                  <a:ext uri="{FF2B5EF4-FFF2-40B4-BE49-F238E27FC236}">
                    <a16:creationId xmlns:a16="http://schemas.microsoft.com/office/drawing/2014/main" id="{D5472D3D-274D-D428-3F8D-EDF04886C9A2}"/>
                  </a:ext>
                </a:extLst>
              </p:cNvPr>
              <p:cNvSpPr>
                <a:spLocks/>
              </p:cNvSpPr>
              <p:nvPr/>
            </p:nvSpPr>
            <p:spPr bwMode="auto">
              <a:xfrm>
                <a:off x="6888163" y="3716338"/>
                <a:ext cx="1992313" cy="1492250"/>
              </a:xfrm>
              <a:custGeom>
                <a:avLst/>
                <a:gdLst>
                  <a:gd name="T0" fmla="*/ 0 w 768"/>
                  <a:gd name="T1" fmla="*/ 251 h 575"/>
                  <a:gd name="T2" fmla="*/ 23 w 768"/>
                  <a:gd name="T3" fmla="*/ 296 h 575"/>
                  <a:gd name="T4" fmla="*/ 146 w 768"/>
                  <a:gd name="T5" fmla="*/ 439 h 575"/>
                  <a:gd name="T6" fmla="*/ 286 w 768"/>
                  <a:gd name="T7" fmla="*/ 512 h 575"/>
                  <a:gd name="T8" fmla="*/ 405 w 768"/>
                  <a:gd name="T9" fmla="*/ 523 h 575"/>
                  <a:gd name="T10" fmla="*/ 521 w 768"/>
                  <a:gd name="T11" fmla="*/ 490 h 575"/>
                  <a:gd name="T12" fmla="*/ 683 w 768"/>
                  <a:gd name="T13" fmla="*/ 298 h 575"/>
                  <a:gd name="T14" fmla="*/ 645 w 768"/>
                  <a:gd name="T15" fmla="*/ 117 h 575"/>
                  <a:gd name="T16" fmla="*/ 513 w 768"/>
                  <a:gd name="T17" fmla="*/ 26 h 575"/>
                  <a:gd name="T18" fmla="*/ 459 w 768"/>
                  <a:gd name="T19" fmla="*/ 13 h 575"/>
                  <a:gd name="T20" fmla="*/ 456 w 768"/>
                  <a:gd name="T21" fmla="*/ 11 h 575"/>
                  <a:gd name="T22" fmla="*/ 488 w 768"/>
                  <a:gd name="T23" fmla="*/ 6 h 575"/>
                  <a:gd name="T24" fmla="*/ 645 w 768"/>
                  <a:gd name="T25" fmla="*/ 35 h 575"/>
                  <a:gd name="T26" fmla="*/ 750 w 768"/>
                  <a:gd name="T27" fmla="*/ 161 h 575"/>
                  <a:gd name="T28" fmla="*/ 748 w 768"/>
                  <a:gd name="T29" fmla="*/ 327 h 575"/>
                  <a:gd name="T30" fmla="*/ 687 w 768"/>
                  <a:gd name="T31" fmla="*/ 429 h 575"/>
                  <a:gd name="T32" fmla="*/ 524 w 768"/>
                  <a:gd name="T33" fmla="*/ 544 h 575"/>
                  <a:gd name="T34" fmla="*/ 430 w 768"/>
                  <a:gd name="T35" fmla="*/ 567 h 575"/>
                  <a:gd name="T36" fmla="*/ 200 w 768"/>
                  <a:gd name="T37" fmla="*/ 523 h 575"/>
                  <a:gd name="T38" fmla="*/ 15 w 768"/>
                  <a:gd name="T39" fmla="*/ 310 h 575"/>
                  <a:gd name="T40" fmla="*/ 2 w 768"/>
                  <a:gd name="T41" fmla="*/ 267 h 575"/>
                  <a:gd name="T42" fmla="*/ 0 w 768"/>
                  <a:gd name="T43" fmla="*/ 251 h 575"/>
                  <a:gd name="T44" fmla="*/ 0 w 768"/>
                  <a:gd name="T45" fmla="*/ 251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8" h="575">
                    <a:moveTo>
                      <a:pt x="0" y="251"/>
                    </a:moveTo>
                    <a:cubicBezTo>
                      <a:pt x="8" y="266"/>
                      <a:pt x="15" y="281"/>
                      <a:pt x="23" y="296"/>
                    </a:cubicBezTo>
                    <a:cubicBezTo>
                      <a:pt x="54" y="353"/>
                      <a:pt x="95" y="400"/>
                      <a:pt x="146" y="439"/>
                    </a:cubicBezTo>
                    <a:cubicBezTo>
                      <a:pt x="188" y="472"/>
                      <a:pt x="234" y="497"/>
                      <a:pt x="286" y="512"/>
                    </a:cubicBezTo>
                    <a:cubicBezTo>
                      <a:pt x="324" y="524"/>
                      <a:pt x="364" y="527"/>
                      <a:pt x="405" y="523"/>
                    </a:cubicBezTo>
                    <a:cubicBezTo>
                      <a:pt x="446" y="520"/>
                      <a:pt x="485" y="509"/>
                      <a:pt x="521" y="490"/>
                    </a:cubicBezTo>
                    <a:cubicBezTo>
                      <a:pt x="602" y="449"/>
                      <a:pt x="660" y="387"/>
                      <a:pt x="683" y="298"/>
                    </a:cubicBezTo>
                    <a:cubicBezTo>
                      <a:pt x="700" y="232"/>
                      <a:pt x="687" y="171"/>
                      <a:pt x="645" y="117"/>
                    </a:cubicBezTo>
                    <a:cubicBezTo>
                      <a:pt x="611" y="73"/>
                      <a:pt x="566" y="44"/>
                      <a:pt x="513" y="26"/>
                    </a:cubicBezTo>
                    <a:cubicBezTo>
                      <a:pt x="495" y="21"/>
                      <a:pt x="477" y="18"/>
                      <a:pt x="459" y="13"/>
                    </a:cubicBezTo>
                    <a:cubicBezTo>
                      <a:pt x="458" y="13"/>
                      <a:pt x="457" y="13"/>
                      <a:pt x="456" y="11"/>
                    </a:cubicBezTo>
                    <a:cubicBezTo>
                      <a:pt x="467" y="9"/>
                      <a:pt x="478" y="7"/>
                      <a:pt x="488" y="6"/>
                    </a:cubicBezTo>
                    <a:cubicBezTo>
                      <a:pt x="544" y="0"/>
                      <a:pt x="596" y="8"/>
                      <a:pt x="645" y="35"/>
                    </a:cubicBezTo>
                    <a:cubicBezTo>
                      <a:pt x="696" y="63"/>
                      <a:pt x="732" y="105"/>
                      <a:pt x="750" y="161"/>
                    </a:cubicBezTo>
                    <a:cubicBezTo>
                      <a:pt x="768" y="217"/>
                      <a:pt x="767" y="272"/>
                      <a:pt x="748" y="327"/>
                    </a:cubicBezTo>
                    <a:cubicBezTo>
                      <a:pt x="735" y="365"/>
                      <a:pt x="713" y="399"/>
                      <a:pt x="687" y="429"/>
                    </a:cubicBezTo>
                    <a:cubicBezTo>
                      <a:pt x="642" y="481"/>
                      <a:pt x="587" y="518"/>
                      <a:pt x="524" y="544"/>
                    </a:cubicBezTo>
                    <a:cubicBezTo>
                      <a:pt x="494" y="556"/>
                      <a:pt x="462" y="563"/>
                      <a:pt x="430" y="567"/>
                    </a:cubicBezTo>
                    <a:cubicBezTo>
                      <a:pt x="349" y="575"/>
                      <a:pt x="272" y="561"/>
                      <a:pt x="200" y="523"/>
                    </a:cubicBezTo>
                    <a:cubicBezTo>
                      <a:pt x="111" y="476"/>
                      <a:pt x="49" y="405"/>
                      <a:pt x="15" y="310"/>
                    </a:cubicBezTo>
                    <a:cubicBezTo>
                      <a:pt x="10" y="296"/>
                      <a:pt x="6" y="282"/>
                      <a:pt x="2" y="267"/>
                    </a:cubicBezTo>
                    <a:cubicBezTo>
                      <a:pt x="1" y="262"/>
                      <a:pt x="0" y="256"/>
                      <a:pt x="0" y="251"/>
                    </a:cubicBezTo>
                    <a:cubicBezTo>
                      <a:pt x="0" y="251"/>
                      <a:pt x="0" y="251"/>
                      <a:pt x="0" y="251"/>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26" name="Freeform 7">
                <a:extLst>
                  <a:ext uri="{FF2B5EF4-FFF2-40B4-BE49-F238E27FC236}">
                    <a16:creationId xmlns:a16="http://schemas.microsoft.com/office/drawing/2014/main" id="{63B87283-F9D9-4DAA-7338-169694F12A04}"/>
                  </a:ext>
                </a:extLst>
              </p:cNvPr>
              <p:cNvSpPr>
                <a:spLocks/>
              </p:cNvSpPr>
              <p:nvPr/>
            </p:nvSpPr>
            <p:spPr bwMode="auto">
              <a:xfrm>
                <a:off x="7658100" y="3416300"/>
                <a:ext cx="1433513" cy="1976438"/>
              </a:xfrm>
              <a:custGeom>
                <a:avLst/>
                <a:gdLst>
                  <a:gd name="T0" fmla="*/ 0 w 552"/>
                  <a:gd name="T1" fmla="*/ 203 h 761"/>
                  <a:gd name="T2" fmla="*/ 58 w 552"/>
                  <a:gd name="T3" fmla="*/ 74 h 761"/>
                  <a:gd name="T4" fmla="*/ 203 w 552"/>
                  <a:gd name="T5" fmla="*/ 5 h 761"/>
                  <a:gd name="T6" fmla="*/ 343 w 552"/>
                  <a:gd name="T7" fmla="*/ 27 h 761"/>
                  <a:gd name="T8" fmla="*/ 528 w 552"/>
                  <a:gd name="T9" fmla="*/ 220 h 761"/>
                  <a:gd name="T10" fmla="*/ 546 w 552"/>
                  <a:gd name="T11" fmla="*/ 371 h 761"/>
                  <a:gd name="T12" fmla="*/ 355 w 552"/>
                  <a:gd name="T13" fmla="*/ 686 h 761"/>
                  <a:gd name="T14" fmla="*/ 187 w 552"/>
                  <a:gd name="T15" fmla="*/ 754 h 761"/>
                  <a:gd name="T16" fmla="*/ 53 w 552"/>
                  <a:gd name="T17" fmla="*/ 749 h 761"/>
                  <a:gd name="T18" fmla="*/ 49 w 552"/>
                  <a:gd name="T19" fmla="*/ 747 h 761"/>
                  <a:gd name="T20" fmla="*/ 107 w 552"/>
                  <a:gd name="T21" fmla="*/ 746 h 761"/>
                  <a:gd name="T22" fmla="*/ 288 w 552"/>
                  <a:gd name="T23" fmla="*/ 694 h 761"/>
                  <a:gd name="T24" fmla="*/ 399 w 552"/>
                  <a:gd name="T25" fmla="*/ 606 h 761"/>
                  <a:gd name="T26" fmla="*/ 498 w 552"/>
                  <a:gd name="T27" fmla="*/ 397 h 761"/>
                  <a:gd name="T28" fmla="*/ 437 w 552"/>
                  <a:gd name="T29" fmla="*/ 177 h 761"/>
                  <a:gd name="T30" fmla="*/ 334 w 552"/>
                  <a:gd name="T31" fmla="*/ 89 h 761"/>
                  <a:gd name="T32" fmla="*/ 194 w 552"/>
                  <a:gd name="T33" fmla="*/ 69 h 761"/>
                  <a:gd name="T34" fmla="*/ 14 w 552"/>
                  <a:gd name="T35" fmla="*/ 183 h 761"/>
                  <a:gd name="T36" fmla="*/ 0 w 552"/>
                  <a:gd name="T37" fmla="*/ 203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2" h="761">
                    <a:moveTo>
                      <a:pt x="0" y="203"/>
                    </a:moveTo>
                    <a:cubicBezTo>
                      <a:pt x="2" y="151"/>
                      <a:pt x="21" y="108"/>
                      <a:pt x="58" y="74"/>
                    </a:cubicBezTo>
                    <a:cubicBezTo>
                      <a:pt x="98" y="35"/>
                      <a:pt x="147" y="12"/>
                      <a:pt x="203" y="5"/>
                    </a:cubicBezTo>
                    <a:cubicBezTo>
                      <a:pt x="251" y="0"/>
                      <a:pt x="298" y="8"/>
                      <a:pt x="343" y="27"/>
                    </a:cubicBezTo>
                    <a:cubicBezTo>
                      <a:pt x="433" y="64"/>
                      <a:pt x="494" y="129"/>
                      <a:pt x="528" y="220"/>
                    </a:cubicBezTo>
                    <a:cubicBezTo>
                      <a:pt x="547" y="268"/>
                      <a:pt x="552" y="319"/>
                      <a:pt x="546" y="371"/>
                    </a:cubicBezTo>
                    <a:cubicBezTo>
                      <a:pt x="528" y="504"/>
                      <a:pt x="464" y="609"/>
                      <a:pt x="355" y="686"/>
                    </a:cubicBezTo>
                    <a:cubicBezTo>
                      <a:pt x="305" y="722"/>
                      <a:pt x="249" y="745"/>
                      <a:pt x="187" y="754"/>
                    </a:cubicBezTo>
                    <a:cubicBezTo>
                      <a:pt x="142" y="761"/>
                      <a:pt x="98" y="759"/>
                      <a:pt x="53" y="749"/>
                    </a:cubicBezTo>
                    <a:cubicBezTo>
                      <a:pt x="52" y="749"/>
                      <a:pt x="50" y="748"/>
                      <a:pt x="49" y="747"/>
                    </a:cubicBezTo>
                    <a:cubicBezTo>
                      <a:pt x="68" y="747"/>
                      <a:pt x="88" y="747"/>
                      <a:pt x="107" y="746"/>
                    </a:cubicBezTo>
                    <a:cubicBezTo>
                      <a:pt x="171" y="743"/>
                      <a:pt x="232" y="725"/>
                      <a:pt x="288" y="694"/>
                    </a:cubicBezTo>
                    <a:cubicBezTo>
                      <a:pt x="330" y="671"/>
                      <a:pt x="367" y="642"/>
                      <a:pt x="399" y="606"/>
                    </a:cubicBezTo>
                    <a:cubicBezTo>
                      <a:pt x="453" y="547"/>
                      <a:pt x="489" y="478"/>
                      <a:pt x="498" y="397"/>
                    </a:cubicBezTo>
                    <a:cubicBezTo>
                      <a:pt x="507" y="316"/>
                      <a:pt x="485" y="243"/>
                      <a:pt x="437" y="177"/>
                    </a:cubicBezTo>
                    <a:cubicBezTo>
                      <a:pt x="409" y="140"/>
                      <a:pt x="376" y="110"/>
                      <a:pt x="334" y="89"/>
                    </a:cubicBezTo>
                    <a:cubicBezTo>
                      <a:pt x="290" y="67"/>
                      <a:pt x="242" y="61"/>
                      <a:pt x="194" y="69"/>
                    </a:cubicBezTo>
                    <a:cubicBezTo>
                      <a:pt x="118" y="82"/>
                      <a:pt x="60" y="123"/>
                      <a:pt x="14" y="183"/>
                    </a:cubicBezTo>
                    <a:cubicBezTo>
                      <a:pt x="10" y="189"/>
                      <a:pt x="5" y="196"/>
                      <a:pt x="0" y="20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27" name="Freeform 8">
                <a:extLst>
                  <a:ext uri="{FF2B5EF4-FFF2-40B4-BE49-F238E27FC236}">
                    <a16:creationId xmlns:a16="http://schemas.microsoft.com/office/drawing/2014/main" id="{651C8298-509E-612C-BF4C-F4AA1B231DC7}"/>
                  </a:ext>
                </a:extLst>
              </p:cNvPr>
              <p:cNvSpPr>
                <a:spLocks/>
              </p:cNvSpPr>
              <p:nvPr/>
            </p:nvSpPr>
            <p:spPr bwMode="auto">
              <a:xfrm>
                <a:off x="7007225" y="3133725"/>
                <a:ext cx="1611313" cy="1854200"/>
              </a:xfrm>
              <a:custGeom>
                <a:avLst/>
                <a:gdLst>
                  <a:gd name="T0" fmla="*/ 579 w 621"/>
                  <a:gd name="T1" fmla="*/ 373 h 714"/>
                  <a:gd name="T2" fmla="*/ 593 w 621"/>
                  <a:gd name="T3" fmla="*/ 412 h 714"/>
                  <a:gd name="T4" fmla="*/ 489 w 621"/>
                  <a:gd name="T5" fmla="*/ 669 h 714"/>
                  <a:gd name="T6" fmla="*/ 398 w 621"/>
                  <a:gd name="T7" fmla="*/ 701 h 714"/>
                  <a:gd name="T8" fmla="*/ 206 w 621"/>
                  <a:gd name="T9" fmla="*/ 675 h 714"/>
                  <a:gd name="T10" fmla="*/ 25 w 621"/>
                  <a:gd name="T11" fmla="*/ 461 h 714"/>
                  <a:gd name="T12" fmla="*/ 7 w 621"/>
                  <a:gd name="T13" fmla="*/ 272 h 714"/>
                  <a:gd name="T14" fmla="*/ 74 w 621"/>
                  <a:gd name="T15" fmla="*/ 91 h 714"/>
                  <a:gd name="T16" fmla="*/ 175 w 621"/>
                  <a:gd name="T17" fmla="*/ 0 h 714"/>
                  <a:gd name="T18" fmla="*/ 172 w 621"/>
                  <a:gd name="T19" fmla="*/ 4 h 714"/>
                  <a:gd name="T20" fmla="*/ 45 w 621"/>
                  <a:gd name="T21" fmla="*/ 235 h 714"/>
                  <a:gd name="T22" fmla="*/ 50 w 621"/>
                  <a:gd name="T23" fmla="*/ 427 h 714"/>
                  <a:gd name="T24" fmla="*/ 84 w 621"/>
                  <a:gd name="T25" fmla="*/ 494 h 714"/>
                  <a:gd name="T26" fmla="*/ 213 w 621"/>
                  <a:gd name="T27" fmla="*/ 612 h 714"/>
                  <a:gd name="T28" fmla="*/ 353 w 621"/>
                  <a:gd name="T29" fmla="*/ 647 h 714"/>
                  <a:gd name="T30" fmla="*/ 534 w 621"/>
                  <a:gd name="T31" fmla="*/ 548 h 714"/>
                  <a:gd name="T32" fmla="*/ 576 w 621"/>
                  <a:gd name="T33" fmla="*/ 443 h 714"/>
                  <a:gd name="T34" fmla="*/ 577 w 621"/>
                  <a:gd name="T35" fmla="*/ 374 h 714"/>
                  <a:gd name="T36" fmla="*/ 579 w 621"/>
                  <a:gd name="T37" fmla="*/ 373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714">
                    <a:moveTo>
                      <a:pt x="579" y="373"/>
                    </a:moveTo>
                    <a:cubicBezTo>
                      <a:pt x="584" y="386"/>
                      <a:pt x="590" y="399"/>
                      <a:pt x="593" y="412"/>
                    </a:cubicBezTo>
                    <a:cubicBezTo>
                      <a:pt x="621" y="507"/>
                      <a:pt x="580" y="616"/>
                      <a:pt x="489" y="669"/>
                    </a:cubicBezTo>
                    <a:cubicBezTo>
                      <a:pt x="461" y="685"/>
                      <a:pt x="430" y="694"/>
                      <a:pt x="398" y="701"/>
                    </a:cubicBezTo>
                    <a:cubicBezTo>
                      <a:pt x="331" y="714"/>
                      <a:pt x="267" y="706"/>
                      <a:pt x="206" y="675"/>
                    </a:cubicBezTo>
                    <a:cubicBezTo>
                      <a:pt x="115" y="630"/>
                      <a:pt x="55" y="558"/>
                      <a:pt x="25" y="461"/>
                    </a:cubicBezTo>
                    <a:cubicBezTo>
                      <a:pt x="5" y="400"/>
                      <a:pt x="0" y="336"/>
                      <a:pt x="7" y="272"/>
                    </a:cubicBezTo>
                    <a:cubicBezTo>
                      <a:pt x="15" y="206"/>
                      <a:pt x="36" y="145"/>
                      <a:pt x="74" y="91"/>
                    </a:cubicBezTo>
                    <a:cubicBezTo>
                      <a:pt x="97" y="57"/>
                      <a:pt x="135" y="23"/>
                      <a:pt x="175" y="0"/>
                    </a:cubicBezTo>
                    <a:cubicBezTo>
                      <a:pt x="174" y="2"/>
                      <a:pt x="173" y="3"/>
                      <a:pt x="172" y="4"/>
                    </a:cubicBezTo>
                    <a:cubicBezTo>
                      <a:pt x="107" y="68"/>
                      <a:pt x="64" y="145"/>
                      <a:pt x="45" y="235"/>
                    </a:cubicBezTo>
                    <a:cubicBezTo>
                      <a:pt x="32" y="299"/>
                      <a:pt x="32" y="363"/>
                      <a:pt x="50" y="427"/>
                    </a:cubicBezTo>
                    <a:cubicBezTo>
                      <a:pt x="57" y="451"/>
                      <a:pt x="70" y="473"/>
                      <a:pt x="84" y="494"/>
                    </a:cubicBezTo>
                    <a:cubicBezTo>
                      <a:pt x="117" y="544"/>
                      <a:pt x="160" y="584"/>
                      <a:pt x="213" y="612"/>
                    </a:cubicBezTo>
                    <a:cubicBezTo>
                      <a:pt x="257" y="636"/>
                      <a:pt x="303" y="650"/>
                      <a:pt x="353" y="647"/>
                    </a:cubicBezTo>
                    <a:cubicBezTo>
                      <a:pt x="429" y="643"/>
                      <a:pt x="490" y="610"/>
                      <a:pt x="534" y="548"/>
                    </a:cubicBezTo>
                    <a:cubicBezTo>
                      <a:pt x="557" y="516"/>
                      <a:pt x="570" y="481"/>
                      <a:pt x="576" y="443"/>
                    </a:cubicBezTo>
                    <a:cubicBezTo>
                      <a:pt x="580" y="420"/>
                      <a:pt x="581" y="397"/>
                      <a:pt x="577" y="374"/>
                    </a:cubicBezTo>
                    <a:cubicBezTo>
                      <a:pt x="577" y="374"/>
                      <a:pt x="578" y="373"/>
                      <a:pt x="579" y="37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28" name="Freeform 9">
                <a:extLst>
                  <a:ext uri="{FF2B5EF4-FFF2-40B4-BE49-F238E27FC236}">
                    <a16:creationId xmlns:a16="http://schemas.microsoft.com/office/drawing/2014/main" id="{F4B99E35-167E-AEA1-A081-0C27AE5E6FBA}"/>
                  </a:ext>
                </a:extLst>
              </p:cNvPr>
              <p:cNvSpPr>
                <a:spLocks/>
              </p:cNvSpPr>
              <p:nvPr/>
            </p:nvSpPr>
            <p:spPr bwMode="auto">
              <a:xfrm>
                <a:off x="7408863" y="3206750"/>
                <a:ext cx="1878013" cy="1674813"/>
              </a:xfrm>
              <a:custGeom>
                <a:avLst/>
                <a:gdLst>
                  <a:gd name="T0" fmla="*/ 642 w 723"/>
                  <a:gd name="T1" fmla="*/ 645 h 645"/>
                  <a:gd name="T2" fmla="*/ 661 w 723"/>
                  <a:gd name="T3" fmla="*/ 586 h 645"/>
                  <a:gd name="T4" fmla="*/ 682 w 723"/>
                  <a:gd name="T5" fmla="*/ 465 h 645"/>
                  <a:gd name="T6" fmla="*/ 684 w 723"/>
                  <a:gd name="T7" fmla="*/ 423 h 645"/>
                  <a:gd name="T8" fmla="*/ 652 w 723"/>
                  <a:gd name="T9" fmla="*/ 272 h 645"/>
                  <a:gd name="T10" fmla="*/ 387 w 723"/>
                  <a:gd name="T11" fmla="*/ 57 h 645"/>
                  <a:gd name="T12" fmla="*/ 240 w 723"/>
                  <a:gd name="T13" fmla="*/ 60 h 645"/>
                  <a:gd name="T14" fmla="*/ 97 w 723"/>
                  <a:gd name="T15" fmla="*/ 171 h 645"/>
                  <a:gd name="T16" fmla="*/ 57 w 723"/>
                  <a:gd name="T17" fmla="*/ 356 h 645"/>
                  <a:gd name="T18" fmla="*/ 84 w 723"/>
                  <a:gd name="T19" fmla="*/ 467 h 645"/>
                  <a:gd name="T20" fmla="*/ 85 w 723"/>
                  <a:gd name="T21" fmla="*/ 471 h 645"/>
                  <a:gd name="T22" fmla="*/ 85 w 723"/>
                  <a:gd name="T23" fmla="*/ 473 h 645"/>
                  <a:gd name="T24" fmla="*/ 56 w 723"/>
                  <a:gd name="T25" fmla="*/ 443 h 645"/>
                  <a:gd name="T26" fmla="*/ 13 w 723"/>
                  <a:gd name="T27" fmla="*/ 346 h 645"/>
                  <a:gd name="T28" fmla="*/ 76 w 723"/>
                  <a:gd name="T29" fmla="*/ 114 h 645"/>
                  <a:gd name="T30" fmla="*/ 255 w 723"/>
                  <a:gd name="T31" fmla="*/ 10 h 645"/>
                  <a:gd name="T32" fmla="*/ 411 w 723"/>
                  <a:gd name="T33" fmla="*/ 18 h 645"/>
                  <a:gd name="T34" fmla="*/ 587 w 723"/>
                  <a:gd name="T35" fmla="*/ 117 h 645"/>
                  <a:gd name="T36" fmla="*/ 666 w 723"/>
                  <a:gd name="T37" fmla="*/ 230 h 645"/>
                  <a:gd name="T38" fmla="*/ 715 w 723"/>
                  <a:gd name="T39" fmla="*/ 383 h 645"/>
                  <a:gd name="T40" fmla="*/ 702 w 723"/>
                  <a:gd name="T41" fmla="*/ 535 h 645"/>
                  <a:gd name="T42" fmla="*/ 657 w 723"/>
                  <a:gd name="T43" fmla="*/ 623 h 645"/>
                  <a:gd name="T44" fmla="*/ 642 w 723"/>
                  <a:gd name="T45"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 h="645">
                    <a:moveTo>
                      <a:pt x="642" y="645"/>
                    </a:moveTo>
                    <a:cubicBezTo>
                      <a:pt x="648" y="625"/>
                      <a:pt x="655" y="606"/>
                      <a:pt x="661" y="586"/>
                    </a:cubicBezTo>
                    <a:cubicBezTo>
                      <a:pt x="672" y="547"/>
                      <a:pt x="679" y="506"/>
                      <a:pt x="682" y="465"/>
                    </a:cubicBezTo>
                    <a:cubicBezTo>
                      <a:pt x="683" y="451"/>
                      <a:pt x="684" y="437"/>
                      <a:pt x="684" y="423"/>
                    </a:cubicBezTo>
                    <a:cubicBezTo>
                      <a:pt x="686" y="370"/>
                      <a:pt x="675" y="320"/>
                      <a:pt x="652" y="272"/>
                    </a:cubicBezTo>
                    <a:cubicBezTo>
                      <a:pt x="599" y="158"/>
                      <a:pt x="511" y="85"/>
                      <a:pt x="387" y="57"/>
                    </a:cubicBezTo>
                    <a:cubicBezTo>
                      <a:pt x="338" y="46"/>
                      <a:pt x="288" y="46"/>
                      <a:pt x="240" y="60"/>
                    </a:cubicBezTo>
                    <a:cubicBezTo>
                      <a:pt x="177" y="77"/>
                      <a:pt x="129" y="115"/>
                      <a:pt x="97" y="171"/>
                    </a:cubicBezTo>
                    <a:cubicBezTo>
                      <a:pt x="63" y="228"/>
                      <a:pt x="52" y="291"/>
                      <a:pt x="57" y="356"/>
                    </a:cubicBezTo>
                    <a:cubicBezTo>
                      <a:pt x="60" y="395"/>
                      <a:pt x="69" y="431"/>
                      <a:pt x="84" y="467"/>
                    </a:cubicBezTo>
                    <a:cubicBezTo>
                      <a:pt x="84" y="468"/>
                      <a:pt x="85" y="470"/>
                      <a:pt x="85" y="471"/>
                    </a:cubicBezTo>
                    <a:cubicBezTo>
                      <a:pt x="85" y="471"/>
                      <a:pt x="85" y="471"/>
                      <a:pt x="85" y="473"/>
                    </a:cubicBezTo>
                    <a:cubicBezTo>
                      <a:pt x="74" y="463"/>
                      <a:pt x="64" y="453"/>
                      <a:pt x="56" y="443"/>
                    </a:cubicBezTo>
                    <a:cubicBezTo>
                      <a:pt x="32" y="415"/>
                      <a:pt x="19" y="382"/>
                      <a:pt x="13" y="346"/>
                    </a:cubicBezTo>
                    <a:cubicBezTo>
                      <a:pt x="0" y="259"/>
                      <a:pt x="20" y="182"/>
                      <a:pt x="76" y="114"/>
                    </a:cubicBezTo>
                    <a:cubicBezTo>
                      <a:pt x="123" y="57"/>
                      <a:pt x="183" y="22"/>
                      <a:pt x="255" y="10"/>
                    </a:cubicBezTo>
                    <a:cubicBezTo>
                      <a:pt x="308" y="0"/>
                      <a:pt x="360" y="5"/>
                      <a:pt x="411" y="18"/>
                    </a:cubicBezTo>
                    <a:cubicBezTo>
                      <a:pt x="478" y="36"/>
                      <a:pt x="537" y="69"/>
                      <a:pt x="587" y="117"/>
                    </a:cubicBezTo>
                    <a:cubicBezTo>
                      <a:pt x="621" y="150"/>
                      <a:pt x="645" y="189"/>
                      <a:pt x="666" y="230"/>
                    </a:cubicBezTo>
                    <a:cubicBezTo>
                      <a:pt x="690" y="278"/>
                      <a:pt x="706" y="329"/>
                      <a:pt x="715" y="383"/>
                    </a:cubicBezTo>
                    <a:cubicBezTo>
                      <a:pt x="723" y="434"/>
                      <a:pt x="718" y="485"/>
                      <a:pt x="702" y="535"/>
                    </a:cubicBezTo>
                    <a:cubicBezTo>
                      <a:pt x="692" y="567"/>
                      <a:pt x="676" y="596"/>
                      <a:pt x="657" y="623"/>
                    </a:cubicBezTo>
                    <a:cubicBezTo>
                      <a:pt x="652" y="630"/>
                      <a:pt x="647" y="637"/>
                      <a:pt x="642" y="64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29" name="Freeform 10">
                <a:extLst>
                  <a:ext uri="{FF2B5EF4-FFF2-40B4-BE49-F238E27FC236}">
                    <a16:creationId xmlns:a16="http://schemas.microsoft.com/office/drawing/2014/main" id="{79356588-DB6C-AA44-3063-E511F31C24C7}"/>
                  </a:ext>
                </a:extLst>
              </p:cNvPr>
              <p:cNvSpPr>
                <a:spLocks/>
              </p:cNvSpPr>
              <p:nvPr/>
            </p:nvSpPr>
            <p:spPr bwMode="auto">
              <a:xfrm>
                <a:off x="7188200" y="3011488"/>
                <a:ext cx="1843088" cy="1693863"/>
              </a:xfrm>
              <a:custGeom>
                <a:avLst/>
                <a:gdLst>
                  <a:gd name="T0" fmla="*/ 356 w 710"/>
                  <a:gd name="T1" fmla="*/ 632 h 652"/>
                  <a:gd name="T2" fmla="*/ 308 w 710"/>
                  <a:gd name="T3" fmla="*/ 646 h 652"/>
                  <a:gd name="T4" fmla="*/ 203 w 710"/>
                  <a:gd name="T5" fmla="*/ 643 h 652"/>
                  <a:gd name="T6" fmla="*/ 66 w 710"/>
                  <a:gd name="T7" fmla="*/ 557 h 652"/>
                  <a:gd name="T8" fmla="*/ 11 w 710"/>
                  <a:gd name="T9" fmla="*/ 429 h 652"/>
                  <a:gd name="T10" fmla="*/ 29 w 710"/>
                  <a:gd name="T11" fmla="*/ 254 h 652"/>
                  <a:gd name="T12" fmla="*/ 89 w 710"/>
                  <a:gd name="T13" fmla="*/ 155 h 652"/>
                  <a:gd name="T14" fmla="*/ 319 w 710"/>
                  <a:gd name="T15" fmla="*/ 14 h 652"/>
                  <a:gd name="T16" fmla="*/ 479 w 710"/>
                  <a:gd name="T17" fmla="*/ 12 h 652"/>
                  <a:gd name="T18" fmla="*/ 615 w 710"/>
                  <a:gd name="T19" fmla="*/ 62 h 652"/>
                  <a:gd name="T20" fmla="*/ 709 w 710"/>
                  <a:gd name="T21" fmla="*/ 149 h 652"/>
                  <a:gd name="T22" fmla="*/ 710 w 710"/>
                  <a:gd name="T23" fmla="*/ 152 h 652"/>
                  <a:gd name="T24" fmla="*/ 673 w 710"/>
                  <a:gd name="T25" fmla="*/ 125 h 652"/>
                  <a:gd name="T26" fmla="*/ 496 w 710"/>
                  <a:gd name="T27" fmla="*/ 47 h 652"/>
                  <a:gd name="T28" fmla="*/ 366 w 710"/>
                  <a:gd name="T29" fmla="*/ 42 h 652"/>
                  <a:gd name="T30" fmla="*/ 131 w 710"/>
                  <a:gd name="T31" fmla="*/ 174 h 652"/>
                  <a:gd name="T32" fmla="*/ 58 w 710"/>
                  <a:gd name="T33" fmla="*/ 340 h 652"/>
                  <a:gd name="T34" fmla="*/ 87 w 710"/>
                  <a:gd name="T35" fmla="*/ 501 h 652"/>
                  <a:gd name="T36" fmla="*/ 162 w 710"/>
                  <a:gd name="T37" fmla="*/ 593 h 652"/>
                  <a:gd name="T38" fmla="*/ 298 w 710"/>
                  <a:gd name="T39" fmla="*/ 636 h 652"/>
                  <a:gd name="T40" fmla="*/ 356 w 710"/>
                  <a:gd name="T41" fmla="*/ 63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0" h="652">
                    <a:moveTo>
                      <a:pt x="356" y="632"/>
                    </a:moveTo>
                    <a:cubicBezTo>
                      <a:pt x="341" y="639"/>
                      <a:pt x="325" y="643"/>
                      <a:pt x="308" y="646"/>
                    </a:cubicBezTo>
                    <a:cubicBezTo>
                      <a:pt x="273" y="652"/>
                      <a:pt x="238" y="649"/>
                      <a:pt x="203" y="643"/>
                    </a:cubicBezTo>
                    <a:cubicBezTo>
                      <a:pt x="145" y="634"/>
                      <a:pt x="102" y="600"/>
                      <a:pt x="66" y="557"/>
                    </a:cubicBezTo>
                    <a:cubicBezTo>
                      <a:pt x="36" y="519"/>
                      <a:pt x="19" y="476"/>
                      <a:pt x="11" y="429"/>
                    </a:cubicBezTo>
                    <a:cubicBezTo>
                      <a:pt x="0" y="369"/>
                      <a:pt x="7" y="311"/>
                      <a:pt x="29" y="254"/>
                    </a:cubicBezTo>
                    <a:cubicBezTo>
                      <a:pt x="43" y="218"/>
                      <a:pt x="64" y="185"/>
                      <a:pt x="89" y="155"/>
                    </a:cubicBezTo>
                    <a:cubicBezTo>
                      <a:pt x="150" y="82"/>
                      <a:pt x="228" y="37"/>
                      <a:pt x="319" y="14"/>
                    </a:cubicBezTo>
                    <a:cubicBezTo>
                      <a:pt x="373" y="0"/>
                      <a:pt x="426" y="2"/>
                      <a:pt x="479" y="12"/>
                    </a:cubicBezTo>
                    <a:cubicBezTo>
                      <a:pt x="527" y="21"/>
                      <a:pt x="573" y="37"/>
                      <a:pt x="615" y="62"/>
                    </a:cubicBezTo>
                    <a:cubicBezTo>
                      <a:pt x="652" y="85"/>
                      <a:pt x="683" y="114"/>
                      <a:pt x="709" y="149"/>
                    </a:cubicBezTo>
                    <a:cubicBezTo>
                      <a:pt x="709" y="150"/>
                      <a:pt x="710" y="151"/>
                      <a:pt x="710" y="152"/>
                    </a:cubicBezTo>
                    <a:cubicBezTo>
                      <a:pt x="698" y="143"/>
                      <a:pt x="686" y="134"/>
                      <a:pt x="673" y="125"/>
                    </a:cubicBezTo>
                    <a:cubicBezTo>
                      <a:pt x="619" y="87"/>
                      <a:pt x="560" y="60"/>
                      <a:pt x="496" y="47"/>
                    </a:cubicBezTo>
                    <a:cubicBezTo>
                      <a:pt x="453" y="38"/>
                      <a:pt x="410" y="35"/>
                      <a:pt x="366" y="42"/>
                    </a:cubicBezTo>
                    <a:cubicBezTo>
                      <a:pt x="270" y="55"/>
                      <a:pt x="193" y="102"/>
                      <a:pt x="131" y="174"/>
                    </a:cubicBezTo>
                    <a:cubicBezTo>
                      <a:pt x="90" y="222"/>
                      <a:pt x="65" y="278"/>
                      <a:pt x="58" y="340"/>
                    </a:cubicBezTo>
                    <a:cubicBezTo>
                      <a:pt x="51" y="397"/>
                      <a:pt x="61" y="451"/>
                      <a:pt x="87" y="501"/>
                    </a:cubicBezTo>
                    <a:cubicBezTo>
                      <a:pt x="106" y="537"/>
                      <a:pt x="130" y="569"/>
                      <a:pt x="162" y="593"/>
                    </a:cubicBezTo>
                    <a:cubicBezTo>
                      <a:pt x="203" y="624"/>
                      <a:pt x="248" y="638"/>
                      <a:pt x="298" y="636"/>
                    </a:cubicBezTo>
                    <a:cubicBezTo>
                      <a:pt x="317" y="636"/>
                      <a:pt x="337" y="634"/>
                      <a:pt x="356" y="632"/>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grpSp>
        <p:nvGrpSpPr>
          <p:cNvPr id="130" name="Group 129">
            <a:extLst>
              <a:ext uri="{FF2B5EF4-FFF2-40B4-BE49-F238E27FC236}">
                <a16:creationId xmlns:a16="http://schemas.microsoft.com/office/drawing/2014/main" id="{3EBF2886-9C40-DB50-9477-58F5FB33F176}"/>
              </a:ext>
            </a:extLst>
          </p:cNvPr>
          <p:cNvGrpSpPr/>
          <p:nvPr/>
        </p:nvGrpSpPr>
        <p:grpSpPr>
          <a:xfrm>
            <a:off x="2368205" y="4302604"/>
            <a:ext cx="625517" cy="630725"/>
            <a:chOff x="871294" y="4172961"/>
            <a:chExt cx="1191384" cy="1201305"/>
          </a:xfrm>
        </p:grpSpPr>
        <p:sp>
          <p:nvSpPr>
            <p:cNvPr id="131" name="Freeform 119">
              <a:extLst>
                <a:ext uri="{FF2B5EF4-FFF2-40B4-BE49-F238E27FC236}">
                  <a16:creationId xmlns:a16="http://schemas.microsoft.com/office/drawing/2014/main" id="{8EAC022F-929F-059E-D815-1A768C212091}"/>
                </a:ext>
              </a:extLst>
            </p:cNvPr>
            <p:cNvSpPr>
              <a:spLocks noEditPoints="1"/>
            </p:cNvSpPr>
            <p:nvPr/>
          </p:nvSpPr>
          <p:spPr bwMode="auto">
            <a:xfrm rot="18900000">
              <a:off x="871294" y="4172961"/>
              <a:ext cx="1191384" cy="1201305"/>
            </a:xfrm>
            <a:custGeom>
              <a:avLst/>
              <a:gdLst>
                <a:gd name="T0" fmla="*/ 184 w 531"/>
                <a:gd name="T1" fmla="*/ 407 h 535"/>
                <a:gd name="T2" fmla="*/ 258 w 531"/>
                <a:gd name="T3" fmla="*/ 481 h 535"/>
                <a:gd name="T4" fmla="*/ 203 w 531"/>
                <a:gd name="T5" fmla="*/ 535 h 535"/>
                <a:gd name="T6" fmla="*/ 129 w 531"/>
                <a:gd name="T7" fmla="*/ 461 h 535"/>
                <a:gd name="T8" fmla="*/ 55 w 531"/>
                <a:gd name="T9" fmla="*/ 535 h 535"/>
                <a:gd name="T10" fmla="*/ 0 w 531"/>
                <a:gd name="T11" fmla="*/ 481 h 535"/>
                <a:gd name="T12" fmla="*/ 74 w 531"/>
                <a:gd name="T13" fmla="*/ 407 h 535"/>
                <a:gd name="T14" fmla="*/ 0 w 531"/>
                <a:gd name="T15" fmla="*/ 332 h 535"/>
                <a:gd name="T16" fmla="*/ 54 w 531"/>
                <a:gd name="T17" fmla="*/ 277 h 535"/>
                <a:gd name="T18" fmla="*/ 128 w 531"/>
                <a:gd name="T19" fmla="*/ 351 h 535"/>
                <a:gd name="T20" fmla="*/ 183 w 531"/>
                <a:gd name="T21" fmla="*/ 297 h 535"/>
                <a:gd name="T22" fmla="*/ 163 w 531"/>
                <a:gd name="T23" fmla="*/ 145 h 535"/>
                <a:gd name="T24" fmla="*/ 241 w 531"/>
                <a:gd name="T25" fmla="*/ 45 h 535"/>
                <a:gd name="T26" fmla="*/ 470 w 531"/>
                <a:gd name="T27" fmla="*/ 79 h 535"/>
                <a:gd name="T28" fmla="*/ 478 w 531"/>
                <a:gd name="T29" fmla="*/ 311 h 535"/>
                <a:gd name="T30" fmla="*/ 239 w 531"/>
                <a:gd name="T31" fmla="*/ 352 h 535"/>
                <a:gd name="T32" fmla="*/ 184 w 531"/>
                <a:gd name="T33" fmla="*/ 407 h 535"/>
                <a:gd name="T34" fmla="*/ 335 w 531"/>
                <a:gd name="T35" fmla="*/ 96 h 535"/>
                <a:gd name="T36" fmla="*/ 232 w 531"/>
                <a:gd name="T37" fmla="*/ 200 h 535"/>
                <a:gd name="T38" fmla="*/ 336 w 531"/>
                <a:gd name="T39" fmla="*/ 303 h 535"/>
                <a:gd name="T40" fmla="*/ 439 w 531"/>
                <a:gd name="T41" fmla="*/ 200 h 535"/>
                <a:gd name="T42" fmla="*/ 335 w 531"/>
                <a:gd name="T43" fmla="*/ 9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1" h="535">
                  <a:moveTo>
                    <a:pt x="184" y="407"/>
                  </a:moveTo>
                  <a:cubicBezTo>
                    <a:pt x="209" y="431"/>
                    <a:pt x="233" y="456"/>
                    <a:pt x="258" y="481"/>
                  </a:cubicBezTo>
                  <a:cubicBezTo>
                    <a:pt x="240" y="499"/>
                    <a:pt x="221" y="517"/>
                    <a:pt x="203" y="535"/>
                  </a:cubicBezTo>
                  <a:cubicBezTo>
                    <a:pt x="179" y="511"/>
                    <a:pt x="154" y="486"/>
                    <a:pt x="129" y="461"/>
                  </a:cubicBezTo>
                  <a:cubicBezTo>
                    <a:pt x="104" y="486"/>
                    <a:pt x="79" y="511"/>
                    <a:pt x="55" y="535"/>
                  </a:cubicBezTo>
                  <a:cubicBezTo>
                    <a:pt x="36" y="517"/>
                    <a:pt x="18" y="499"/>
                    <a:pt x="0" y="481"/>
                  </a:cubicBezTo>
                  <a:cubicBezTo>
                    <a:pt x="25" y="456"/>
                    <a:pt x="49" y="431"/>
                    <a:pt x="74" y="407"/>
                  </a:cubicBezTo>
                  <a:cubicBezTo>
                    <a:pt x="49" y="382"/>
                    <a:pt x="24" y="357"/>
                    <a:pt x="0" y="332"/>
                  </a:cubicBezTo>
                  <a:cubicBezTo>
                    <a:pt x="18" y="314"/>
                    <a:pt x="36" y="296"/>
                    <a:pt x="54" y="277"/>
                  </a:cubicBezTo>
                  <a:cubicBezTo>
                    <a:pt x="79" y="302"/>
                    <a:pt x="104" y="327"/>
                    <a:pt x="128" y="351"/>
                  </a:cubicBezTo>
                  <a:cubicBezTo>
                    <a:pt x="147" y="333"/>
                    <a:pt x="165" y="315"/>
                    <a:pt x="183" y="297"/>
                  </a:cubicBezTo>
                  <a:cubicBezTo>
                    <a:pt x="154" y="249"/>
                    <a:pt x="147" y="199"/>
                    <a:pt x="163" y="145"/>
                  </a:cubicBezTo>
                  <a:cubicBezTo>
                    <a:pt x="177" y="102"/>
                    <a:pt x="203" y="69"/>
                    <a:pt x="241" y="45"/>
                  </a:cubicBezTo>
                  <a:cubicBezTo>
                    <a:pt x="315" y="0"/>
                    <a:pt x="412" y="14"/>
                    <a:pt x="470" y="79"/>
                  </a:cubicBezTo>
                  <a:cubicBezTo>
                    <a:pt x="529" y="145"/>
                    <a:pt x="531" y="243"/>
                    <a:pt x="478" y="311"/>
                  </a:cubicBezTo>
                  <a:cubicBezTo>
                    <a:pt x="423" y="381"/>
                    <a:pt x="321" y="404"/>
                    <a:pt x="239" y="352"/>
                  </a:cubicBezTo>
                  <a:cubicBezTo>
                    <a:pt x="221" y="371"/>
                    <a:pt x="203" y="389"/>
                    <a:pt x="184" y="407"/>
                  </a:cubicBezTo>
                  <a:close/>
                  <a:moveTo>
                    <a:pt x="335" y="96"/>
                  </a:moveTo>
                  <a:cubicBezTo>
                    <a:pt x="278" y="96"/>
                    <a:pt x="232" y="143"/>
                    <a:pt x="232" y="200"/>
                  </a:cubicBezTo>
                  <a:cubicBezTo>
                    <a:pt x="232" y="257"/>
                    <a:pt x="279" y="303"/>
                    <a:pt x="336" y="303"/>
                  </a:cubicBezTo>
                  <a:cubicBezTo>
                    <a:pt x="393" y="303"/>
                    <a:pt x="439" y="257"/>
                    <a:pt x="439" y="200"/>
                  </a:cubicBezTo>
                  <a:cubicBezTo>
                    <a:pt x="439" y="143"/>
                    <a:pt x="392" y="96"/>
                    <a:pt x="335" y="9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
          <p:nvSpPr>
            <p:cNvPr id="132" name="Freeform 15">
              <a:extLst>
                <a:ext uri="{FF2B5EF4-FFF2-40B4-BE49-F238E27FC236}">
                  <a16:creationId xmlns:a16="http://schemas.microsoft.com/office/drawing/2014/main" id="{F03101DC-B064-2FAF-C2BD-A2C61C6A1207}"/>
                </a:ext>
              </a:extLst>
            </p:cNvPr>
            <p:cNvSpPr>
              <a:spLocks noEditPoints="1"/>
            </p:cNvSpPr>
            <p:nvPr/>
          </p:nvSpPr>
          <p:spPr bwMode="auto">
            <a:xfrm>
              <a:off x="1308100" y="4340225"/>
              <a:ext cx="291685" cy="412750"/>
            </a:xfrm>
            <a:custGeom>
              <a:avLst/>
              <a:gdLst>
                <a:gd name="T0" fmla="*/ 276 w 498"/>
                <a:gd name="T1" fmla="*/ 705 h 705"/>
                <a:gd name="T2" fmla="*/ 106 w 498"/>
                <a:gd name="T3" fmla="*/ 641 h 705"/>
                <a:gd name="T4" fmla="*/ 10 w 498"/>
                <a:gd name="T5" fmla="*/ 478 h 705"/>
                <a:gd name="T6" fmla="*/ 7 w 498"/>
                <a:gd name="T7" fmla="*/ 353 h 705"/>
                <a:gd name="T8" fmla="*/ 91 w 498"/>
                <a:gd name="T9" fmla="*/ 162 h 705"/>
                <a:gd name="T10" fmla="*/ 312 w 498"/>
                <a:gd name="T11" fmla="*/ 13 h 705"/>
                <a:gd name="T12" fmla="*/ 379 w 498"/>
                <a:gd name="T13" fmla="*/ 0 h 705"/>
                <a:gd name="T14" fmla="*/ 392 w 498"/>
                <a:gd name="T15" fmla="*/ 1 h 705"/>
                <a:gd name="T16" fmla="*/ 404 w 498"/>
                <a:gd name="T17" fmla="*/ 19 h 705"/>
                <a:gd name="T18" fmla="*/ 392 w 498"/>
                <a:gd name="T19" fmla="*/ 47 h 705"/>
                <a:gd name="T20" fmla="*/ 367 w 498"/>
                <a:gd name="T21" fmla="*/ 91 h 705"/>
                <a:gd name="T22" fmla="*/ 349 w 498"/>
                <a:gd name="T23" fmla="*/ 188 h 705"/>
                <a:gd name="T24" fmla="*/ 408 w 498"/>
                <a:gd name="T25" fmla="*/ 318 h 705"/>
                <a:gd name="T26" fmla="*/ 454 w 498"/>
                <a:gd name="T27" fmla="*/ 370 h 705"/>
                <a:gd name="T28" fmla="*/ 496 w 498"/>
                <a:gd name="T29" fmla="*/ 501 h 705"/>
                <a:gd name="T30" fmla="*/ 416 w 498"/>
                <a:gd name="T31" fmla="*/ 655 h 705"/>
                <a:gd name="T32" fmla="*/ 304 w 498"/>
                <a:gd name="T33" fmla="*/ 703 h 705"/>
                <a:gd name="T34" fmla="*/ 276 w 498"/>
                <a:gd name="T35" fmla="*/ 705 h 705"/>
                <a:gd name="T36" fmla="*/ 455 w 498"/>
                <a:gd name="T37" fmla="*/ 494 h 705"/>
                <a:gd name="T38" fmla="*/ 450 w 498"/>
                <a:gd name="T39" fmla="*/ 453 h 705"/>
                <a:gd name="T40" fmla="*/ 417 w 498"/>
                <a:gd name="T41" fmla="*/ 390 h 705"/>
                <a:gd name="T42" fmla="*/ 392 w 498"/>
                <a:gd name="T43" fmla="*/ 361 h 705"/>
                <a:gd name="T44" fmla="*/ 356 w 498"/>
                <a:gd name="T45" fmla="*/ 363 h 705"/>
                <a:gd name="T46" fmla="*/ 355 w 498"/>
                <a:gd name="T47" fmla="*/ 397 h 705"/>
                <a:gd name="T48" fmla="*/ 380 w 498"/>
                <a:gd name="T49" fmla="*/ 428 h 705"/>
                <a:gd name="T50" fmla="*/ 400 w 498"/>
                <a:gd name="T51" fmla="*/ 520 h 705"/>
                <a:gd name="T52" fmla="*/ 395 w 498"/>
                <a:gd name="T53" fmla="*/ 543 h 705"/>
                <a:gd name="T54" fmla="*/ 415 w 498"/>
                <a:gd name="T55" fmla="*/ 570 h 705"/>
                <a:gd name="T56" fmla="*/ 445 w 498"/>
                <a:gd name="T57" fmla="*/ 553 h 705"/>
                <a:gd name="T58" fmla="*/ 455 w 498"/>
                <a:gd name="T59" fmla="*/ 494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8" h="705">
                  <a:moveTo>
                    <a:pt x="276" y="705"/>
                  </a:moveTo>
                  <a:cubicBezTo>
                    <a:pt x="209" y="704"/>
                    <a:pt x="154" y="682"/>
                    <a:pt x="106" y="641"/>
                  </a:cubicBezTo>
                  <a:cubicBezTo>
                    <a:pt x="56" y="598"/>
                    <a:pt x="25" y="542"/>
                    <a:pt x="10" y="478"/>
                  </a:cubicBezTo>
                  <a:cubicBezTo>
                    <a:pt x="1" y="437"/>
                    <a:pt x="0" y="395"/>
                    <a:pt x="7" y="353"/>
                  </a:cubicBezTo>
                  <a:cubicBezTo>
                    <a:pt x="18" y="282"/>
                    <a:pt x="47" y="218"/>
                    <a:pt x="91" y="162"/>
                  </a:cubicBezTo>
                  <a:cubicBezTo>
                    <a:pt x="149" y="89"/>
                    <a:pt x="222" y="39"/>
                    <a:pt x="312" y="13"/>
                  </a:cubicBezTo>
                  <a:cubicBezTo>
                    <a:pt x="333" y="6"/>
                    <a:pt x="356" y="0"/>
                    <a:pt x="379" y="0"/>
                  </a:cubicBezTo>
                  <a:cubicBezTo>
                    <a:pt x="383" y="0"/>
                    <a:pt x="388" y="0"/>
                    <a:pt x="392" y="1"/>
                  </a:cubicBezTo>
                  <a:cubicBezTo>
                    <a:pt x="402" y="3"/>
                    <a:pt x="407" y="10"/>
                    <a:pt x="404" y="19"/>
                  </a:cubicBezTo>
                  <a:cubicBezTo>
                    <a:pt x="401" y="29"/>
                    <a:pt x="397" y="38"/>
                    <a:pt x="392" y="47"/>
                  </a:cubicBezTo>
                  <a:cubicBezTo>
                    <a:pt x="384" y="62"/>
                    <a:pt x="374" y="76"/>
                    <a:pt x="367" y="91"/>
                  </a:cubicBezTo>
                  <a:cubicBezTo>
                    <a:pt x="352" y="121"/>
                    <a:pt x="347" y="154"/>
                    <a:pt x="349" y="188"/>
                  </a:cubicBezTo>
                  <a:cubicBezTo>
                    <a:pt x="353" y="238"/>
                    <a:pt x="374" y="281"/>
                    <a:pt x="408" y="318"/>
                  </a:cubicBezTo>
                  <a:cubicBezTo>
                    <a:pt x="424" y="335"/>
                    <a:pt x="439" y="352"/>
                    <a:pt x="454" y="370"/>
                  </a:cubicBezTo>
                  <a:cubicBezTo>
                    <a:pt x="485" y="408"/>
                    <a:pt x="498" y="453"/>
                    <a:pt x="496" y="501"/>
                  </a:cubicBezTo>
                  <a:cubicBezTo>
                    <a:pt x="493" y="565"/>
                    <a:pt x="465" y="616"/>
                    <a:pt x="416" y="655"/>
                  </a:cubicBezTo>
                  <a:cubicBezTo>
                    <a:pt x="383" y="682"/>
                    <a:pt x="345" y="697"/>
                    <a:pt x="304" y="703"/>
                  </a:cubicBezTo>
                  <a:cubicBezTo>
                    <a:pt x="293" y="704"/>
                    <a:pt x="283" y="704"/>
                    <a:pt x="276" y="705"/>
                  </a:cubicBezTo>
                  <a:close/>
                  <a:moveTo>
                    <a:pt x="455" y="494"/>
                  </a:moveTo>
                  <a:cubicBezTo>
                    <a:pt x="455" y="480"/>
                    <a:pt x="453" y="466"/>
                    <a:pt x="450" y="453"/>
                  </a:cubicBezTo>
                  <a:cubicBezTo>
                    <a:pt x="443" y="429"/>
                    <a:pt x="432" y="409"/>
                    <a:pt x="417" y="390"/>
                  </a:cubicBezTo>
                  <a:cubicBezTo>
                    <a:pt x="409" y="380"/>
                    <a:pt x="401" y="370"/>
                    <a:pt x="392" y="361"/>
                  </a:cubicBezTo>
                  <a:cubicBezTo>
                    <a:pt x="382" y="351"/>
                    <a:pt x="366" y="353"/>
                    <a:pt x="356" y="363"/>
                  </a:cubicBezTo>
                  <a:cubicBezTo>
                    <a:pt x="347" y="371"/>
                    <a:pt x="347" y="387"/>
                    <a:pt x="355" y="397"/>
                  </a:cubicBezTo>
                  <a:cubicBezTo>
                    <a:pt x="364" y="408"/>
                    <a:pt x="373" y="418"/>
                    <a:pt x="380" y="428"/>
                  </a:cubicBezTo>
                  <a:cubicBezTo>
                    <a:pt x="401" y="456"/>
                    <a:pt x="408" y="486"/>
                    <a:pt x="400" y="520"/>
                  </a:cubicBezTo>
                  <a:cubicBezTo>
                    <a:pt x="398" y="528"/>
                    <a:pt x="396" y="535"/>
                    <a:pt x="395" y="543"/>
                  </a:cubicBezTo>
                  <a:cubicBezTo>
                    <a:pt x="393" y="555"/>
                    <a:pt x="402" y="567"/>
                    <a:pt x="415" y="570"/>
                  </a:cubicBezTo>
                  <a:cubicBezTo>
                    <a:pt x="428" y="573"/>
                    <a:pt x="441" y="566"/>
                    <a:pt x="445" y="553"/>
                  </a:cubicBezTo>
                  <a:cubicBezTo>
                    <a:pt x="451" y="534"/>
                    <a:pt x="455" y="514"/>
                    <a:pt x="455" y="49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133" name="Freeform: Shape 132">
            <a:extLst>
              <a:ext uri="{FF2B5EF4-FFF2-40B4-BE49-F238E27FC236}">
                <a16:creationId xmlns:a16="http://schemas.microsoft.com/office/drawing/2014/main" id="{73D85792-D66E-AFDE-B142-C2B5D0E614F2}"/>
              </a:ext>
            </a:extLst>
          </p:cNvPr>
          <p:cNvSpPr>
            <a:spLocks/>
          </p:cNvSpPr>
          <p:nvPr/>
        </p:nvSpPr>
        <p:spPr bwMode="auto">
          <a:xfrm rot="16200000">
            <a:off x="2252596" y="2424079"/>
            <a:ext cx="842958" cy="692266"/>
          </a:xfrm>
          <a:custGeom>
            <a:avLst/>
            <a:gdLst>
              <a:gd name="connsiteX0" fmla="*/ 743224 w 745105"/>
              <a:gd name="connsiteY0" fmla="*/ 318900 h 611906"/>
              <a:gd name="connsiteX1" fmla="*/ 740261 w 745105"/>
              <a:gd name="connsiteY1" fmla="*/ 326300 h 611906"/>
              <a:gd name="connsiteX2" fmla="*/ 593766 w 745105"/>
              <a:gd name="connsiteY2" fmla="*/ 601360 h 611906"/>
              <a:gd name="connsiteX3" fmla="*/ 574672 w 745105"/>
              <a:gd name="connsiteY3" fmla="*/ 608144 h 611906"/>
              <a:gd name="connsiteX4" fmla="*/ 566771 w 745105"/>
              <a:gd name="connsiteY4" fmla="*/ 581008 h 611906"/>
              <a:gd name="connsiteX5" fmla="*/ 566771 w 745105"/>
              <a:gd name="connsiteY5" fmla="*/ 481040 h 611906"/>
              <a:gd name="connsiteX6" fmla="*/ 174477 w 745105"/>
              <a:gd name="connsiteY6" fmla="*/ 481040 h 611906"/>
              <a:gd name="connsiteX7" fmla="*/ 0 w 745105"/>
              <a:gd name="connsiteY7" fmla="*/ 306563 h 611906"/>
              <a:gd name="connsiteX8" fmla="*/ 174477 w 745105"/>
              <a:gd name="connsiteY8" fmla="*/ 132086 h 611906"/>
              <a:gd name="connsiteX9" fmla="*/ 566771 w 745105"/>
              <a:gd name="connsiteY9" fmla="*/ 132087 h 611906"/>
              <a:gd name="connsiteX10" fmla="*/ 566771 w 745105"/>
              <a:gd name="connsiteY10" fmla="*/ 30889 h 611906"/>
              <a:gd name="connsiteX11" fmla="*/ 575660 w 745105"/>
              <a:gd name="connsiteY11" fmla="*/ 2519 h 611906"/>
              <a:gd name="connsiteX12" fmla="*/ 591461 w 745105"/>
              <a:gd name="connsiteY12" fmla="*/ 6220 h 611906"/>
              <a:gd name="connsiteX13" fmla="*/ 593108 w 745105"/>
              <a:gd name="connsiteY13" fmla="*/ 9303 h 611906"/>
              <a:gd name="connsiteX14" fmla="*/ 739932 w 745105"/>
              <a:gd name="connsiteY14" fmla="*/ 283746 h 611906"/>
              <a:gd name="connsiteX15" fmla="*/ 743224 w 745105"/>
              <a:gd name="connsiteY15" fmla="*/ 318900 h 61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5105" h="611906">
                <a:moveTo>
                  <a:pt x="743224" y="318900"/>
                </a:moveTo>
                <a:cubicBezTo>
                  <a:pt x="742237" y="321367"/>
                  <a:pt x="741249" y="323833"/>
                  <a:pt x="740261" y="326300"/>
                </a:cubicBezTo>
                <a:cubicBezTo>
                  <a:pt x="691210" y="418193"/>
                  <a:pt x="642488" y="510085"/>
                  <a:pt x="593766" y="601360"/>
                </a:cubicBezTo>
                <a:cubicBezTo>
                  <a:pt x="588169" y="612461"/>
                  <a:pt x="580927" y="614928"/>
                  <a:pt x="574672" y="608144"/>
                </a:cubicBezTo>
                <a:cubicBezTo>
                  <a:pt x="568746" y="602594"/>
                  <a:pt x="566771" y="592726"/>
                  <a:pt x="566771" y="581008"/>
                </a:cubicBezTo>
                <a:lnTo>
                  <a:pt x="566771" y="481040"/>
                </a:lnTo>
                <a:lnTo>
                  <a:pt x="174477" y="481040"/>
                </a:lnTo>
                <a:cubicBezTo>
                  <a:pt x="78116" y="481040"/>
                  <a:pt x="0" y="402924"/>
                  <a:pt x="0" y="306563"/>
                </a:cubicBezTo>
                <a:cubicBezTo>
                  <a:pt x="0" y="210202"/>
                  <a:pt x="78116" y="132086"/>
                  <a:pt x="174477" y="132086"/>
                </a:cubicBezTo>
                <a:lnTo>
                  <a:pt x="566771" y="132087"/>
                </a:lnTo>
                <a:lnTo>
                  <a:pt x="566771" y="30889"/>
                </a:lnTo>
                <a:cubicBezTo>
                  <a:pt x="566771" y="17937"/>
                  <a:pt x="569076" y="8070"/>
                  <a:pt x="575660" y="2519"/>
                </a:cubicBezTo>
                <a:cubicBezTo>
                  <a:pt x="580927" y="-1798"/>
                  <a:pt x="586523" y="-564"/>
                  <a:pt x="591461" y="6220"/>
                </a:cubicBezTo>
                <a:cubicBezTo>
                  <a:pt x="592120" y="7453"/>
                  <a:pt x="592778" y="8686"/>
                  <a:pt x="593108" y="9303"/>
                </a:cubicBezTo>
                <a:cubicBezTo>
                  <a:pt x="642159" y="101195"/>
                  <a:pt x="690881" y="192471"/>
                  <a:pt x="739932" y="283746"/>
                </a:cubicBezTo>
                <a:cubicBezTo>
                  <a:pt x="745529" y="294231"/>
                  <a:pt x="746516" y="307182"/>
                  <a:pt x="743224" y="31890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134" name="Group 133">
            <a:extLst>
              <a:ext uri="{FF2B5EF4-FFF2-40B4-BE49-F238E27FC236}">
                <a16:creationId xmlns:a16="http://schemas.microsoft.com/office/drawing/2014/main" id="{25C7036F-821E-85DA-6507-8B40DE1A61B6}"/>
              </a:ext>
            </a:extLst>
          </p:cNvPr>
          <p:cNvGrpSpPr/>
          <p:nvPr/>
        </p:nvGrpSpPr>
        <p:grpSpPr>
          <a:xfrm>
            <a:off x="2503347" y="2454521"/>
            <a:ext cx="332081" cy="640313"/>
            <a:chOff x="2432051" y="1824038"/>
            <a:chExt cx="1525588" cy="2941637"/>
          </a:xfrm>
          <a:solidFill>
            <a:schemeClr val="accent2"/>
          </a:solidFill>
        </p:grpSpPr>
        <p:sp>
          <p:nvSpPr>
            <p:cNvPr id="135" name="Freeform 6">
              <a:extLst>
                <a:ext uri="{FF2B5EF4-FFF2-40B4-BE49-F238E27FC236}">
                  <a16:creationId xmlns:a16="http://schemas.microsoft.com/office/drawing/2014/main" id="{9E0DE87A-FD36-4B79-7B72-283137CB83E2}"/>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36" name="Freeform 7">
              <a:extLst>
                <a:ext uri="{FF2B5EF4-FFF2-40B4-BE49-F238E27FC236}">
                  <a16:creationId xmlns:a16="http://schemas.microsoft.com/office/drawing/2014/main" id="{29D69F12-AA77-C6E3-8230-22C520B9E43C}"/>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37" name="Group 136">
            <a:extLst>
              <a:ext uri="{FF2B5EF4-FFF2-40B4-BE49-F238E27FC236}">
                <a16:creationId xmlns:a16="http://schemas.microsoft.com/office/drawing/2014/main" id="{E5644AD7-0F97-2285-F475-277B2E326762}"/>
              </a:ext>
            </a:extLst>
          </p:cNvPr>
          <p:cNvGrpSpPr/>
          <p:nvPr/>
        </p:nvGrpSpPr>
        <p:grpSpPr>
          <a:xfrm>
            <a:off x="4274338" y="4230976"/>
            <a:ext cx="840427" cy="832327"/>
            <a:chOff x="-1538415" y="4306834"/>
            <a:chExt cx="1383377" cy="1370048"/>
          </a:xfrm>
        </p:grpSpPr>
        <p:grpSp>
          <p:nvGrpSpPr>
            <p:cNvPr id="138" name="Group 137">
              <a:extLst>
                <a:ext uri="{FF2B5EF4-FFF2-40B4-BE49-F238E27FC236}">
                  <a16:creationId xmlns:a16="http://schemas.microsoft.com/office/drawing/2014/main" id="{A4DA6AFB-B970-6E4F-0872-A5676E2C12CC}"/>
                </a:ext>
              </a:extLst>
            </p:cNvPr>
            <p:cNvGrpSpPr/>
            <p:nvPr/>
          </p:nvGrpSpPr>
          <p:grpSpPr>
            <a:xfrm>
              <a:off x="-1538415" y="4306834"/>
              <a:ext cx="1383377" cy="1370048"/>
              <a:chOff x="-1828800" y="3886200"/>
              <a:chExt cx="1574912" cy="1559737"/>
            </a:xfrm>
          </p:grpSpPr>
          <p:sp>
            <p:nvSpPr>
              <p:cNvPr id="157" name="Freeform 15">
                <a:extLst>
                  <a:ext uri="{FF2B5EF4-FFF2-40B4-BE49-F238E27FC236}">
                    <a16:creationId xmlns:a16="http://schemas.microsoft.com/office/drawing/2014/main" id="{F2923A46-E8E8-7EC4-D527-83EC85A5DDD7}"/>
                  </a:ext>
                </a:extLst>
              </p:cNvPr>
              <p:cNvSpPr>
                <a:spLocks noEditPoints="1"/>
              </p:cNvSpPr>
              <p:nvPr/>
            </p:nvSpPr>
            <p:spPr bwMode="auto">
              <a:xfrm>
                <a:off x="-1828800" y="3886200"/>
                <a:ext cx="1574912" cy="1559737"/>
              </a:xfrm>
              <a:custGeom>
                <a:avLst/>
                <a:gdLst>
                  <a:gd name="T0" fmla="*/ 306 w 611"/>
                  <a:gd name="T1" fmla="*/ 0 h 605"/>
                  <a:gd name="T2" fmla="*/ 354 w 611"/>
                  <a:gd name="T3" fmla="*/ 20 h 605"/>
                  <a:gd name="T4" fmla="*/ 585 w 611"/>
                  <a:gd name="T5" fmla="*/ 251 h 605"/>
                  <a:gd name="T6" fmla="*/ 584 w 611"/>
                  <a:gd name="T7" fmla="*/ 348 h 605"/>
                  <a:gd name="T8" fmla="*/ 354 w 611"/>
                  <a:gd name="T9" fmla="*/ 578 h 605"/>
                  <a:gd name="T10" fmla="*/ 257 w 611"/>
                  <a:gd name="T11" fmla="*/ 578 h 605"/>
                  <a:gd name="T12" fmla="*/ 27 w 611"/>
                  <a:gd name="T13" fmla="*/ 348 h 605"/>
                  <a:gd name="T14" fmla="*/ 27 w 611"/>
                  <a:gd name="T15" fmla="*/ 251 h 605"/>
                  <a:gd name="T16" fmla="*/ 258 w 611"/>
                  <a:gd name="T17" fmla="*/ 20 h 605"/>
                  <a:gd name="T18" fmla="*/ 306 w 611"/>
                  <a:gd name="T19" fmla="*/ 0 h 605"/>
                  <a:gd name="T20" fmla="*/ 401 w 611"/>
                  <a:gd name="T21" fmla="*/ 314 h 605"/>
                  <a:gd name="T22" fmla="*/ 391 w 611"/>
                  <a:gd name="T23" fmla="*/ 326 h 605"/>
                  <a:gd name="T24" fmla="*/ 337 w 611"/>
                  <a:gd name="T25" fmla="*/ 386 h 605"/>
                  <a:gd name="T26" fmla="*/ 334 w 611"/>
                  <a:gd name="T27" fmla="*/ 393 h 605"/>
                  <a:gd name="T28" fmla="*/ 343 w 611"/>
                  <a:gd name="T29" fmla="*/ 408 h 605"/>
                  <a:gd name="T30" fmla="*/ 360 w 611"/>
                  <a:gd name="T31" fmla="*/ 403 h 605"/>
                  <a:gd name="T32" fmla="*/ 444 w 611"/>
                  <a:gd name="T33" fmla="*/ 312 h 605"/>
                  <a:gd name="T34" fmla="*/ 444 w 611"/>
                  <a:gd name="T35" fmla="*/ 288 h 605"/>
                  <a:gd name="T36" fmla="*/ 388 w 611"/>
                  <a:gd name="T37" fmla="*/ 226 h 605"/>
                  <a:gd name="T38" fmla="*/ 360 w 611"/>
                  <a:gd name="T39" fmla="*/ 196 h 605"/>
                  <a:gd name="T40" fmla="*/ 350 w 611"/>
                  <a:gd name="T41" fmla="*/ 190 h 605"/>
                  <a:gd name="T42" fmla="*/ 336 w 611"/>
                  <a:gd name="T43" fmla="*/ 198 h 605"/>
                  <a:gd name="T44" fmla="*/ 338 w 611"/>
                  <a:gd name="T45" fmla="*/ 215 h 605"/>
                  <a:gd name="T46" fmla="*/ 398 w 611"/>
                  <a:gd name="T47" fmla="*/ 281 h 605"/>
                  <a:gd name="T48" fmla="*/ 401 w 611"/>
                  <a:gd name="T49" fmla="*/ 285 h 605"/>
                  <a:gd name="T50" fmla="*/ 396 w 611"/>
                  <a:gd name="T51" fmla="*/ 285 h 605"/>
                  <a:gd name="T52" fmla="*/ 181 w 611"/>
                  <a:gd name="T53" fmla="*/ 285 h 605"/>
                  <a:gd name="T54" fmla="*/ 176 w 611"/>
                  <a:gd name="T55" fmla="*/ 285 h 605"/>
                  <a:gd name="T56" fmla="*/ 163 w 611"/>
                  <a:gd name="T57" fmla="*/ 295 h 605"/>
                  <a:gd name="T58" fmla="*/ 167 w 611"/>
                  <a:gd name="T59" fmla="*/ 310 h 605"/>
                  <a:gd name="T60" fmla="*/ 180 w 611"/>
                  <a:gd name="T61" fmla="*/ 314 h 605"/>
                  <a:gd name="T62" fmla="*/ 396 w 611"/>
                  <a:gd name="T63" fmla="*/ 314 h 605"/>
                  <a:gd name="T64" fmla="*/ 401 w 611"/>
                  <a:gd name="T65" fmla="*/ 31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1" h="605">
                    <a:moveTo>
                      <a:pt x="306" y="0"/>
                    </a:moveTo>
                    <a:cubicBezTo>
                      <a:pt x="325" y="1"/>
                      <a:pt x="341" y="7"/>
                      <a:pt x="354" y="20"/>
                    </a:cubicBezTo>
                    <a:cubicBezTo>
                      <a:pt x="431" y="97"/>
                      <a:pt x="508" y="174"/>
                      <a:pt x="585" y="251"/>
                    </a:cubicBezTo>
                    <a:cubicBezTo>
                      <a:pt x="611" y="278"/>
                      <a:pt x="611" y="321"/>
                      <a:pt x="584" y="348"/>
                    </a:cubicBezTo>
                    <a:cubicBezTo>
                      <a:pt x="508" y="425"/>
                      <a:pt x="431" y="501"/>
                      <a:pt x="354" y="578"/>
                    </a:cubicBezTo>
                    <a:cubicBezTo>
                      <a:pt x="327" y="605"/>
                      <a:pt x="284" y="605"/>
                      <a:pt x="257" y="578"/>
                    </a:cubicBezTo>
                    <a:cubicBezTo>
                      <a:pt x="180" y="501"/>
                      <a:pt x="104" y="425"/>
                      <a:pt x="27" y="348"/>
                    </a:cubicBezTo>
                    <a:cubicBezTo>
                      <a:pt x="0" y="321"/>
                      <a:pt x="0" y="278"/>
                      <a:pt x="27" y="251"/>
                    </a:cubicBezTo>
                    <a:cubicBezTo>
                      <a:pt x="104" y="174"/>
                      <a:pt x="181" y="97"/>
                      <a:pt x="258" y="20"/>
                    </a:cubicBezTo>
                    <a:cubicBezTo>
                      <a:pt x="271" y="7"/>
                      <a:pt x="288" y="1"/>
                      <a:pt x="306" y="0"/>
                    </a:cubicBezTo>
                    <a:close/>
                    <a:moveTo>
                      <a:pt x="401" y="314"/>
                    </a:moveTo>
                    <a:cubicBezTo>
                      <a:pt x="397" y="318"/>
                      <a:pt x="394" y="322"/>
                      <a:pt x="391" y="326"/>
                    </a:cubicBezTo>
                    <a:cubicBezTo>
                      <a:pt x="373" y="346"/>
                      <a:pt x="355" y="366"/>
                      <a:pt x="337" y="386"/>
                    </a:cubicBezTo>
                    <a:cubicBezTo>
                      <a:pt x="335" y="388"/>
                      <a:pt x="334" y="391"/>
                      <a:pt x="334" y="393"/>
                    </a:cubicBezTo>
                    <a:cubicBezTo>
                      <a:pt x="334" y="399"/>
                      <a:pt x="338" y="406"/>
                      <a:pt x="343" y="408"/>
                    </a:cubicBezTo>
                    <a:cubicBezTo>
                      <a:pt x="349" y="410"/>
                      <a:pt x="355" y="409"/>
                      <a:pt x="360" y="403"/>
                    </a:cubicBezTo>
                    <a:cubicBezTo>
                      <a:pt x="388" y="373"/>
                      <a:pt x="416" y="342"/>
                      <a:pt x="444" y="312"/>
                    </a:cubicBezTo>
                    <a:cubicBezTo>
                      <a:pt x="451" y="304"/>
                      <a:pt x="451" y="296"/>
                      <a:pt x="444" y="288"/>
                    </a:cubicBezTo>
                    <a:cubicBezTo>
                      <a:pt x="425" y="267"/>
                      <a:pt x="407" y="247"/>
                      <a:pt x="388" y="226"/>
                    </a:cubicBezTo>
                    <a:cubicBezTo>
                      <a:pt x="379" y="216"/>
                      <a:pt x="370" y="206"/>
                      <a:pt x="360" y="196"/>
                    </a:cubicBezTo>
                    <a:cubicBezTo>
                      <a:pt x="358" y="193"/>
                      <a:pt x="354" y="191"/>
                      <a:pt x="350" y="190"/>
                    </a:cubicBezTo>
                    <a:cubicBezTo>
                      <a:pt x="343" y="190"/>
                      <a:pt x="339" y="193"/>
                      <a:pt x="336" y="198"/>
                    </a:cubicBezTo>
                    <a:cubicBezTo>
                      <a:pt x="333" y="204"/>
                      <a:pt x="333" y="210"/>
                      <a:pt x="338" y="215"/>
                    </a:cubicBezTo>
                    <a:cubicBezTo>
                      <a:pt x="358" y="237"/>
                      <a:pt x="378" y="259"/>
                      <a:pt x="398" y="281"/>
                    </a:cubicBezTo>
                    <a:cubicBezTo>
                      <a:pt x="399" y="282"/>
                      <a:pt x="400" y="283"/>
                      <a:pt x="401" y="285"/>
                    </a:cubicBezTo>
                    <a:cubicBezTo>
                      <a:pt x="399" y="285"/>
                      <a:pt x="397" y="285"/>
                      <a:pt x="396" y="285"/>
                    </a:cubicBezTo>
                    <a:cubicBezTo>
                      <a:pt x="324" y="285"/>
                      <a:pt x="253" y="285"/>
                      <a:pt x="181" y="285"/>
                    </a:cubicBezTo>
                    <a:cubicBezTo>
                      <a:pt x="179" y="285"/>
                      <a:pt x="178" y="285"/>
                      <a:pt x="176" y="285"/>
                    </a:cubicBezTo>
                    <a:cubicBezTo>
                      <a:pt x="170" y="286"/>
                      <a:pt x="165" y="289"/>
                      <a:pt x="163" y="295"/>
                    </a:cubicBezTo>
                    <a:cubicBezTo>
                      <a:pt x="161" y="301"/>
                      <a:pt x="163" y="306"/>
                      <a:pt x="167" y="310"/>
                    </a:cubicBezTo>
                    <a:cubicBezTo>
                      <a:pt x="171" y="313"/>
                      <a:pt x="175" y="314"/>
                      <a:pt x="180" y="314"/>
                    </a:cubicBezTo>
                    <a:cubicBezTo>
                      <a:pt x="252" y="314"/>
                      <a:pt x="324" y="314"/>
                      <a:pt x="396" y="314"/>
                    </a:cubicBezTo>
                    <a:cubicBezTo>
                      <a:pt x="397" y="314"/>
                      <a:pt x="399" y="314"/>
                      <a:pt x="401" y="314"/>
                    </a:cubicBezTo>
                    <a:close/>
                  </a:path>
                </a:pathLst>
              </a:custGeom>
              <a:solidFill>
                <a:schemeClr val="bg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p>
            </p:txBody>
          </p:sp>
          <p:sp>
            <p:nvSpPr>
              <p:cNvPr id="158" name="Freeform 30">
                <a:extLst>
                  <a:ext uri="{FF2B5EF4-FFF2-40B4-BE49-F238E27FC236}">
                    <a16:creationId xmlns:a16="http://schemas.microsoft.com/office/drawing/2014/main" id="{A787EAD1-402F-EE05-971D-65C156EB5463}"/>
                  </a:ext>
                </a:extLst>
              </p:cNvPr>
              <p:cNvSpPr/>
              <p:nvPr/>
            </p:nvSpPr>
            <p:spPr bwMode="auto">
              <a:xfrm>
                <a:off x="-1643974" y="4231532"/>
                <a:ext cx="1138136" cy="807396"/>
              </a:xfrm>
              <a:custGeom>
                <a:avLst/>
                <a:gdLst>
                  <a:gd name="connsiteX0" fmla="*/ 175097 w 1138136"/>
                  <a:gd name="connsiteY0" fmla="*/ 291830 h 807396"/>
                  <a:gd name="connsiteX1" fmla="*/ 603114 w 1138136"/>
                  <a:gd name="connsiteY1" fmla="*/ 223736 h 807396"/>
                  <a:gd name="connsiteX2" fmla="*/ 661480 w 1138136"/>
                  <a:gd name="connsiteY2" fmla="*/ 38911 h 807396"/>
                  <a:gd name="connsiteX3" fmla="*/ 749029 w 1138136"/>
                  <a:gd name="connsiteY3" fmla="*/ 0 h 807396"/>
                  <a:gd name="connsiteX4" fmla="*/ 1138136 w 1138136"/>
                  <a:gd name="connsiteY4" fmla="*/ 408562 h 807396"/>
                  <a:gd name="connsiteX5" fmla="*/ 924127 w 1138136"/>
                  <a:gd name="connsiteY5" fmla="*/ 671208 h 807396"/>
                  <a:gd name="connsiteX6" fmla="*/ 710119 w 1138136"/>
                  <a:gd name="connsiteY6" fmla="*/ 807396 h 807396"/>
                  <a:gd name="connsiteX7" fmla="*/ 476655 w 1138136"/>
                  <a:gd name="connsiteY7" fmla="*/ 671208 h 807396"/>
                  <a:gd name="connsiteX8" fmla="*/ 466927 w 1138136"/>
                  <a:gd name="connsiteY8" fmla="*/ 622570 h 807396"/>
                  <a:gd name="connsiteX9" fmla="*/ 68093 w 1138136"/>
                  <a:gd name="connsiteY9" fmla="*/ 535021 h 807396"/>
                  <a:gd name="connsiteX10" fmla="*/ 0 w 1138136"/>
                  <a:gd name="connsiteY10" fmla="*/ 330740 h 807396"/>
                  <a:gd name="connsiteX11" fmla="*/ 175097 w 1138136"/>
                  <a:gd name="connsiteY11" fmla="*/ 291830 h 80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136" h="807396">
                    <a:moveTo>
                      <a:pt x="175097" y="291830"/>
                    </a:moveTo>
                    <a:lnTo>
                      <a:pt x="603114" y="223736"/>
                    </a:lnTo>
                    <a:lnTo>
                      <a:pt x="661480" y="38911"/>
                    </a:lnTo>
                    <a:lnTo>
                      <a:pt x="749029" y="0"/>
                    </a:lnTo>
                    <a:lnTo>
                      <a:pt x="1138136" y="408562"/>
                    </a:lnTo>
                    <a:lnTo>
                      <a:pt x="924127" y="671208"/>
                    </a:lnTo>
                    <a:lnTo>
                      <a:pt x="710119" y="807396"/>
                    </a:lnTo>
                    <a:lnTo>
                      <a:pt x="476655" y="671208"/>
                    </a:lnTo>
                    <a:lnTo>
                      <a:pt x="466927" y="622570"/>
                    </a:lnTo>
                    <a:lnTo>
                      <a:pt x="68093" y="535021"/>
                    </a:lnTo>
                    <a:lnTo>
                      <a:pt x="0" y="330740"/>
                    </a:lnTo>
                    <a:lnTo>
                      <a:pt x="175097" y="291830"/>
                    </a:lnTo>
                    <a:close/>
                  </a:path>
                </a:pathLst>
              </a:custGeom>
              <a:solidFill>
                <a:schemeClr val="bg2"/>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600" dirty="0"/>
              </a:p>
            </p:txBody>
          </p:sp>
        </p:grpSp>
        <p:sp>
          <p:nvSpPr>
            <p:cNvPr id="139" name="Freeform 6">
              <a:extLst>
                <a:ext uri="{FF2B5EF4-FFF2-40B4-BE49-F238E27FC236}">
                  <a16:creationId xmlns:a16="http://schemas.microsoft.com/office/drawing/2014/main" id="{D9C9A936-7B6F-D54E-6AC8-649B376C609A}"/>
                </a:ext>
              </a:extLst>
            </p:cNvPr>
            <p:cNvSpPr>
              <a:spLocks noEditPoints="1"/>
            </p:cNvSpPr>
            <p:nvPr/>
          </p:nvSpPr>
          <p:spPr bwMode="auto">
            <a:xfrm>
              <a:off x="-893146" y="4448155"/>
              <a:ext cx="191310" cy="589317"/>
            </a:xfrm>
            <a:custGeom>
              <a:avLst/>
              <a:gdLst>
                <a:gd name="T0" fmla="*/ 56 w 157"/>
                <a:gd name="T1" fmla="*/ 29 h 483"/>
                <a:gd name="T2" fmla="*/ 53 w 157"/>
                <a:gd name="T3" fmla="*/ 12 h 483"/>
                <a:gd name="T4" fmla="*/ 62 w 157"/>
                <a:gd name="T5" fmla="*/ 0 h 483"/>
                <a:gd name="T6" fmla="*/ 95 w 157"/>
                <a:gd name="T7" fmla="*/ 0 h 483"/>
                <a:gd name="T8" fmla="*/ 104 w 157"/>
                <a:gd name="T9" fmla="*/ 11 h 483"/>
                <a:gd name="T10" fmla="*/ 100 w 157"/>
                <a:gd name="T11" fmla="*/ 28 h 483"/>
                <a:gd name="T12" fmla="*/ 101 w 157"/>
                <a:gd name="T13" fmla="*/ 29 h 483"/>
                <a:gd name="T14" fmla="*/ 104 w 157"/>
                <a:gd name="T15" fmla="*/ 29 h 483"/>
                <a:gd name="T16" fmla="*/ 111 w 157"/>
                <a:gd name="T17" fmla="*/ 36 h 483"/>
                <a:gd name="T18" fmla="*/ 112 w 157"/>
                <a:gd name="T19" fmla="*/ 40 h 483"/>
                <a:gd name="T20" fmla="*/ 112 w 157"/>
                <a:gd name="T21" fmla="*/ 152 h 483"/>
                <a:gd name="T22" fmla="*/ 115 w 157"/>
                <a:gd name="T23" fmla="*/ 158 h 483"/>
                <a:gd name="T24" fmla="*/ 147 w 157"/>
                <a:gd name="T25" fmla="*/ 188 h 483"/>
                <a:gd name="T26" fmla="*/ 157 w 157"/>
                <a:gd name="T27" fmla="*/ 218 h 483"/>
                <a:gd name="T28" fmla="*/ 157 w 157"/>
                <a:gd name="T29" fmla="*/ 472 h 483"/>
                <a:gd name="T30" fmla="*/ 156 w 157"/>
                <a:gd name="T31" fmla="*/ 477 h 483"/>
                <a:gd name="T32" fmla="*/ 148 w 157"/>
                <a:gd name="T33" fmla="*/ 483 h 483"/>
                <a:gd name="T34" fmla="*/ 8 w 157"/>
                <a:gd name="T35" fmla="*/ 483 h 483"/>
                <a:gd name="T36" fmla="*/ 0 w 157"/>
                <a:gd name="T37" fmla="*/ 475 h 483"/>
                <a:gd name="T38" fmla="*/ 0 w 157"/>
                <a:gd name="T39" fmla="*/ 471 h 483"/>
                <a:gd name="T40" fmla="*/ 0 w 157"/>
                <a:gd name="T41" fmla="*/ 222 h 483"/>
                <a:gd name="T42" fmla="*/ 16 w 157"/>
                <a:gd name="T43" fmla="*/ 180 h 483"/>
                <a:gd name="T44" fmla="*/ 42 w 157"/>
                <a:gd name="T45" fmla="*/ 158 h 483"/>
                <a:gd name="T46" fmla="*/ 45 w 157"/>
                <a:gd name="T47" fmla="*/ 152 h 483"/>
                <a:gd name="T48" fmla="*/ 45 w 157"/>
                <a:gd name="T49" fmla="*/ 39 h 483"/>
                <a:gd name="T50" fmla="*/ 55 w 157"/>
                <a:gd name="T51" fmla="*/ 29 h 483"/>
                <a:gd name="T52" fmla="*/ 56 w 157"/>
                <a:gd name="T53" fmla="*/ 29 h 483"/>
                <a:gd name="T54" fmla="*/ 24 w 157"/>
                <a:gd name="T55" fmla="*/ 459 h 483"/>
                <a:gd name="T56" fmla="*/ 48 w 157"/>
                <a:gd name="T57" fmla="*/ 460 h 483"/>
                <a:gd name="T58" fmla="*/ 48 w 157"/>
                <a:gd name="T59" fmla="*/ 456 h 483"/>
                <a:gd name="T60" fmla="*/ 48 w 157"/>
                <a:gd name="T61" fmla="*/ 222 h 483"/>
                <a:gd name="T62" fmla="*/ 56 w 157"/>
                <a:gd name="T63" fmla="*/ 196 h 483"/>
                <a:gd name="T64" fmla="*/ 66 w 157"/>
                <a:gd name="T65" fmla="*/ 181 h 483"/>
                <a:gd name="T66" fmla="*/ 66 w 157"/>
                <a:gd name="T67" fmla="*/ 182 h 483"/>
                <a:gd name="T68" fmla="*/ 41 w 157"/>
                <a:gd name="T69" fmla="*/ 202 h 483"/>
                <a:gd name="T70" fmla="*/ 24 w 157"/>
                <a:gd name="T71" fmla="*/ 245 h 483"/>
                <a:gd name="T72" fmla="*/ 24 w 157"/>
                <a:gd name="T73" fmla="*/ 455 h 483"/>
                <a:gd name="T74" fmla="*/ 24 w 157"/>
                <a:gd name="T75" fmla="*/ 45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483">
                  <a:moveTo>
                    <a:pt x="56" y="29"/>
                  </a:moveTo>
                  <a:cubicBezTo>
                    <a:pt x="55" y="23"/>
                    <a:pt x="54" y="17"/>
                    <a:pt x="53" y="12"/>
                  </a:cubicBezTo>
                  <a:cubicBezTo>
                    <a:pt x="51" y="4"/>
                    <a:pt x="55" y="0"/>
                    <a:pt x="62" y="0"/>
                  </a:cubicBezTo>
                  <a:cubicBezTo>
                    <a:pt x="73" y="0"/>
                    <a:pt x="84" y="0"/>
                    <a:pt x="95" y="0"/>
                  </a:cubicBezTo>
                  <a:cubicBezTo>
                    <a:pt x="102" y="0"/>
                    <a:pt x="105" y="5"/>
                    <a:pt x="104" y="11"/>
                  </a:cubicBezTo>
                  <a:cubicBezTo>
                    <a:pt x="103" y="17"/>
                    <a:pt x="102" y="23"/>
                    <a:pt x="100" y="28"/>
                  </a:cubicBezTo>
                  <a:cubicBezTo>
                    <a:pt x="100" y="29"/>
                    <a:pt x="101" y="29"/>
                    <a:pt x="101" y="29"/>
                  </a:cubicBezTo>
                  <a:cubicBezTo>
                    <a:pt x="102" y="29"/>
                    <a:pt x="103" y="29"/>
                    <a:pt x="104" y="29"/>
                  </a:cubicBezTo>
                  <a:cubicBezTo>
                    <a:pt x="108" y="30"/>
                    <a:pt x="111" y="32"/>
                    <a:pt x="111" y="36"/>
                  </a:cubicBezTo>
                  <a:cubicBezTo>
                    <a:pt x="112" y="37"/>
                    <a:pt x="112" y="39"/>
                    <a:pt x="112" y="40"/>
                  </a:cubicBezTo>
                  <a:cubicBezTo>
                    <a:pt x="112" y="77"/>
                    <a:pt x="112" y="115"/>
                    <a:pt x="112" y="152"/>
                  </a:cubicBezTo>
                  <a:cubicBezTo>
                    <a:pt x="112" y="155"/>
                    <a:pt x="113" y="156"/>
                    <a:pt x="115" y="158"/>
                  </a:cubicBezTo>
                  <a:cubicBezTo>
                    <a:pt x="127" y="166"/>
                    <a:pt x="139" y="176"/>
                    <a:pt x="147" y="188"/>
                  </a:cubicBezTo>
                  <a:cubicBezTo>
                    <a:pt x="153" y="197"/>
                    <a:pt x="157" y="207"/>
                    <a:pt x="157" y="218"/>
                  </a:cubicBezTo>
                  <a:cubicBezTo>
                    <a:pt x="157" y="302"/>
                    <a:pt x="157" y="387"/>
                    <a:pt x="157" y="472"/>
                  </a:cubicBezTo>
                  <a:cubicBezTo>
                    <a:pt x="157" y="474"/>
                    <a:pt x="157" y="475"/>
                    <a:pt x="156" y="477"/>
                  </a:cubicBezTo>
                  <a:cubicBezTo>
                    <a:pt x="155" y="481"/>
                    <a:pt x="152" y="483"/>
                    <a:pt x="148" y="483"/>
                  </a:cubicBezTo>
                  <a:cubicBezTo>
                    <a:pt x="102" y="483"/>
                    <a:pt x="55" y="483"/>
                    <a:pt x="8" y="483"/>
                  </a:cubicBezTo>
                  <a:cubicBezTo>
                    <a:pt x="4" y="483"/>
                    <a:pt x="1" y="480"/>
                    <a:pt x="0" y="475"/>
                  </a:cubicBezTo>
                  <a:cubicBezTo>
                    <a:pt x="0" y="474"/>
                    <a:pt x="0" y="472"/>
                    <a:pt x="0" y="471"/>
                  </a:cubicBezTo>
                  <a:cubicBezTo>
                    <a:pt x="0" y="388"/>
                    <a:pt x="0" y="305"/>
                    <a:pt x="0" y="222"/>
                  </a:cubicBezTo>
                  <a:cubicBezTo>
                    <a:pt x="0" y="206"/>
                    <a:pt x="5" y="192"/>
                    <a:pt x="16" y="180"/>
                  </a:cubicBezTo>
                  <a:cubicBezTo>
                    <a:pt x="23" y="171"/>
                    <a:pt x="32" y="164"/>
                    <a:pt x="42" y="158"/>
                  </a:cubicBezTo>
                  <a:cubicBezTo>
                    <a:pt x="44" y="156"/>
                    <a:pt x="45" y="155"/>
                    <a:pt x="45" y="152"/>
                  </a:cubicBezTo>
                  <a:cubicBezTo>
                    <a:pt x="45" y="115"/>
                    <a:pt x="45" y="77"/>
                    <a:pt x="45" y="39"/>
                  </a:cubicBezTo>
                  <a:cubicBezTo>
                    <a:pt x="45" y="32"/>
                    <a:pt x="47" y="29"/>
                    <a:pt x="55" y="29"/>
                  </a:cubicBezTo>
                  <a:cubicBezTo>
                    <a:pt x="55" y="29"/>
                    <a:pt x="56" y="29"/>
                    <a:pt x="56" y="29"/>
                  </a:cubicBezTo>
                  <a:close/>
                  <a:moveTo>
                    <a:pt x="24" y="459"/>
                  </a:moveTo>
                  <a:cubicBezTo>
                    <a:pt x="32" y="460"/>
                    <a:pt x="40" y="460"/>
                    <a:pt x="48" y="460"/>
                  </a:cubicBezTo>
                  <a:cubicBezTo>
                    <a:pt x="48" y="459"/>
                    <a:pt x="48" y="458"/>
                    <a:pt x="48" y="456"/>
                  </a:cubicBezTo>
                  <a:cubicBezTo>
                    <a:pt x="48" y="378"/>
                    <a:pt x="48" y="300"/>
                    <a:pt x="48" y="222"/>
                  </a:cubicBezTo>
                  <a:cubicBezTo>
                    <a:pt x="48" y="213"/>
                    <a:pt x="50" y="204"/>
                    <a:pt x="56" y="196"/>
                  </a:cubicBezTo>
                  <a:cubicBezTo>
                    <a:pt x="59" y="191"/>
                    <a:pt x="63" y="186"/>
                    <a:pt x="66" y="181"/>
                  </a:cubicBezTo>
                  <a:cubicBezTo>
                    <a:pt x="66" y="181"/>
                    <a:pt x="66" y="181"/>
                    <a:pt x="66" y="182"/>
                  </a:cubicBezTo>
                  <a:cubicBezTo>
                    <a:pt x="58" y="188"/>
                    <a:pt x="49" y="195"/>
                    <a:pt x="41" y="202"/>
                  </a:cubicBezTo>
                  <a:cubicBezTo>
                    <a:pt x="30" y="214"/>
                    <a:pt x="24" y="228"/>
                    <a:pt x="24" y="245"/>
                  </a:cubicBezTo>
                  <a:cubicBezTo>
                    <a:pt x="24" y="315"/>
                    <a:pt x="24" y="385"/>
                    <a:pt x="24" y="455"/>
                  </a:cubicBezTo>
                  <a:cubicBezTo>
                    <a:pt x="24" y="456"/>
                    <a:pt x="24" y="458"/>
                    <a:pt x="24" y="45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sz="1600" dirty="0"/>
            </a:p>
          </p:txBody>
        </p:sp>
        <p:grpSp>
          <p:nvGrpSpPr>
            <p:cNvPr id="140" name="Group 139">
              <a:extLst>
                <a:ext uri="{FF2B5EF4-FFF2-40B4-BE49-F238E27FC236}">
                  <a16:creationId xmlns:a16="http://schemas.microsoft.com/office/drawing/2014/main" id="{4914400C-CCF8-32C1-AD27-BC7EEE85D884}"/>
                </a:ext>
              </a:extLst>
            </p:cNvPr>
            <p:cNvGrpSpPr/>
            <p:nvPr/>
          </p:nvGrpSpPr>
          <p:grpSpPr>
            <a:xfrm rot="2700000">
              <a:off x="-741398" y="4910714"/>
              <a:ext cx="162970" cy="650931"/>
              <a:chOff x="-2247900" y="504825"/>
              <a:chExt cx="546100" cy="2181225"/>
            </a:xfrm>
            <a:solidFill>
              <a:schemeClr val="accent2"/>
            </a:solidFill>
          </p:grpSpPr>
          <p:sp>
            <p:nvSpPr>
              <p:cNvPr id="155" name="Freeform 9">
                <a:extLst>
                  <a:ext uri="{FF2B5EF4-FFF2-40B4-BE49-F238E27FC236}">
                    <a16:creationId xmlns:a16="http://schemas.microsoft.com/office/drawing/2014/main" id="{365BF193-301B-16D8-1D0A-0C551235E549}"/>
                  </a:ext>
                </a:extLst>
              </p:cNvPr>
              <p:cNvSpPr>
                <a:spLocks/>
              </p:cNvSpPr>
              <p:nvPr/>
            </p:nvSpPr>
            <p:spPr bwMode="auto">
              <a:xfrm>
                <a:off x="-2247900" y="504825"/>
                <a:ext cx="546100" cy="1728788"/>
              </a:xfrm>
              <a:custGeom>
                <a:avLst/>
                <a:gdLst>
                  <a:gd name="T0" fmla="*/ 144 w 145"/>
                  <a:gd name="T1" fmla="*/ 218 h 458"/>
                  <a:gd name="T2" fmla="*/ 105 w 145"/>
                  <a:gd name="T3" fmla="*/ 218 h 458"/>
                  <a:gd name="T4" fmla="*/ 92 w 145"/>
                  <a:gd name="T5" fmla="*/ 221 h 458"/>
                  <a:gd name="T6" fmla="*/ 84 w 145"/>
                  <a:gd name="T7" fmla="*/ 230 h 458"/>
                  <a:gd name="T8" fmla="*/ 92 w 145"/>
                  <a:gd name="T9" fmla="*/ 239 h 458"/>
                  <a:gd name="T10" fmla="*/ 104 w 145"/>
                  <a:gd name="T11" fmla="*/ 242 h 458"/>
                  <a:gd name="T12" fmla="*/ 140 w 145"/>
                  <a:gd name="T13" fmla="*/ 242 h 458"/>
                  <a:gd name="T14" fmla="*/ 144 w 145"/>
                  <a:gd name="T15" fmla="*/ 242 h 458"/>
                  <a:gd name="T16" fmla="*/ 144 w 145"/>
                  <a:gd name="T17" fmla="*/ 290 h 458"/>
                  <a:gd name="T18" fmla="*/ 140 w 145"/>
                  <a:gd name="T19" fmla="*/ 290 h 458"/>
                  <a:gd name="T20" fmla="*/ 103 w 145"/>
                  <a:gd name="T21" fmla="*/ 290 h 458"/>
                  <a:gd name="T22" fmla="*/ 89 w 145"/>
                  <a:gd name="T23" fmla="*/ 294 h 458"/>
                  <a:gd name="T24" fmla="*/ 89 w 145"/>
                  <a:gd name="T25" fmla="*/ 310 h 458"/>
                  <a:gd name="T26" fmla="*/ 104 w 145"/>
                  <a:gd name="T27" fmla="*/ 314 h 458"/>
                  <a:gd name="T28" fmla="*/ 139 w 145"/>
                  <a:gd name="T29" fmla="*/ 314 h 458"/>
                  <a:gd name="T30" fmla="*/ 144 w 145"/>
                  <a:gd name="T31" fmla="*/ 314 h 458"/>
                  <a:gd name="T32" fmla="*/ 144 w 145"/>
                  <a:gd name="T33" fmla="*/ 362 h 458"/>
                  <a:gd name="T34" fmla="*/ 140 w 145"/>
                  <a:gd name="T35" fmla="*/ 362 h 458"/>
                  <a:gd name="T36" fmla="*/ 104 w 145"/>
                  <a:gd name="T37" fmla="*/ 362 h 458"/>
                  <a:gd name="T38" fmla="*/ 88 w 145"/>
                  <a:gd name="T39" fmla="*/ 366 h 458"/>
                  <a:gd name="T40" fmla="*/ 87 w 145"/>
                  <a:gd name="T41" fmla="*/ 380 h 458"/>
                  <a:gd name="T42" fmla="*/ 99 w 145"/>
                  <a:gd name="T43" fmla="*/ 386 h 458"/>
                  <a:gd name="T44" fmla="*/ 139 w 145"/>
                  <a:gd name="T45" fmla="*/ 386 h 458"/>
                  <a:gd name="T46" fmla="*/ 143 w 145"/>
                  <a:gd name="T47" fmla="*/ 386 h 458"/>
                  <a:gd name="T48" fmla="*/ 144 w 145"/>
                  <a:gd name="T49" fmla="*/ 387 h 458"/>
                  <a:gd name="T50" fmla="*/ 143 w 145"/>
                  <a:gd name="T51" fmla="*/ 424 h 458"/>
                  <a:gd name="T52" fmla="*/ 102 w 145"/>
                  <a:gd name="T53" fmla="*/ 458 h 458"/>
                  <a:gd name="T54" fmla="*/ 42 w 145"/>
                  <a:gd name="T55" fmla="*/ 458 h 458"/>
                  <a:gd name="T56" fmla="*/ 0 w 145"/>
                  <a:gd name="T57" fmla="*/ 418 h 458"/>
                  <a:gd name="T58" fmla="*/ 0 w 145"/>
                  <a:gd name="T59" fmla="*/ 412 h 458"/>
                  <a:gd name="T60" fmla="*/ 0 w 145"/>
                  <a:gd name="T61" fmla="*/ 204 h 458"/>
                  <a:gd name="T62" fmla="*/ 3 w 145"/>
                  <a:gd name="T63" fmla="*/ 197 h 458"/>
                  <a:gd name="T64" fmla="*/ 58 w 145"/>
                  <a:gd name="T65" fmla="*/ 132 h 458"/>
                  <a:gd name="T66" fmla="*/ 60 w 145"/>
                  <a:gd name="T67" fmla="*/ 126 h 458"/>
                  <a:gd name="T68" fmla="*/ 60 w 145"/>
                  <a:gd name="T69" fmla="*/ 16 h 458"/>
                  <a:gd name="T70" fmla="*/ 68 w 145"/>
                  <a:gd name="T71" fmla="*/ 3 h 458"/>
                  <a:gd name="T72" fmla="*/ 84 w 145"/>
                  <a:gd name="T73" fmla="*/ 15 h 458"/>
                  <a:gd name="T74" fmla="*/ 84 w 145"/>
                  <a:gd name="T75" fmla="*/ 116 h 458"/>
                  <a:gd name="T76" fmla="*/ 92 w 145"/>
                  <a:gd name="T77" fmla="*/ 140 h 458"/>
                  <a:gd name="T78" fmla="*/ 142 w 145"/>
                  <a:gd name="T79" fmla="*/ 198 h 458"/>
                  <a:gd name="T80" fmla="*/ 144 w 145"/>
                  <a:gd name="T81" fmla="*/ 203 h 458"/>
                  <a:gd name="T82" fmla="*/ 144 w 145"/>
                  <a:gd name="T83" fmla="*/ 218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5" h="458">
                    <a:moveTo>
                      <a:pt x="144" y="218"/>
                    </a:moveTo>
                    <a:cubicBezTo>
                      <a:pt x="131" y="218"/>
                      <a:pt x="118" y="218"/>
                      <a:pt x="105" y="218"/>
                    </a:cubicBezTo>
                    <a:cubicBezTo>
                      <a:pt x="101" y="218"/>
                      <a:pt x="96" y="219"/>
                      <a:pt x="92" y="221"/>
                    </a:cubicBezTo>
                    <a:cubicBezTo>
                      <a:pt x="87" y="222"/>
                      <a:pt x="84" y="225"/>
                      <a:pt x="84" y="230"/>
                    </a:cubicBezTo>
                    <a:cubicBezTo>
                      <a:pt x="85" y="235"/>
                      <a:pt x="88" y="238"/>
                      <a:pt x="92" y="239"/>
                    </a:cubicBezTo>
                    <a:cubicBezTo>
                      <a:pt x="96" y="241"/>
                      <a:pt x="100" y="242"/>
                      <a:pt x="104" y="242"/>
                    </a:cubicBezTo>
                    <a:cubicBezTo>
                      <a:pt x="116" y="242"/>
                      <a:pt x="128" y="242"/>
                      <a:pt x="140" y="242"/>
                    </a:cubicBezTo>
                    <a:cubicBezTo>
                      <a:pt x="141" y="242"/>
                      <a:pt x="142" y="242"/>
                      <a:pt x="144" y="242"/>
                    </a:cubicBezTo>
                    <a:cubicBezTo>
                      <a:pt x="144" y="258"/>
                      <a:pt x="144" y="274"/>
                      <a:pt x="144" y="290"/>
                    </a:cubicBezTo>
                    <a:cubicBezTo>
                      <a:pt x="143" y="290"/>
                      <a:pt x="141" y="290"/>
                      <a:pt x="140" y="290"/>
                    </a:cubicBezTo>
                    <a:cubicBezTo>
                      <a:pt x="127" y="290"/>
                      <a:pt x="115" y="290"/>
                      <a:pt x="103" y="290"/>
                    </a:cubicBezTo>
                    <a:cubicBezTo>
                      <a:pt x="98" y="290"/>
                      <a:pt x="93" y="292"/>
                      <a:pt x="89" y="294"/>
                    </a:cubicBezTo>
                    <a:cubicBezTo>
                      <a:pt x="83" y="298"/>
                      <a:pt x="83" y="305"/>
                      <a:pt x="89" y="310"/>
                    </a:cubicBezTo>
                    <a:cubicBezTo>
                      <a:pt x="93" y="313"/>
                      <a:pt x="98" y="314"/>
                      <a:pt x="104" y="314"/>
                    </a:cubicBezTo>
                    <a:cubicBezTo>
                      <a:pt x="116" y="314"/>
                      <a:pt x="127" y="314"/>
                      <a:pt x="139" y="314"/>
                    </a:cubicBezTo>
                    <a:cubicBezTo>
                      <a:pt x="141" y="314"/>
                      <a:pt x="142" y="314"/>
                      <a:pt x="144" y="314"/>
                    </a:cubicBezTo>
                    <a:cubicBezTo>
                      <a:pt x="144" y="330"/>
                      <a:pt x="144" y="346"/>
                      <a:pt x="144" y="362"/>
                    </a:cubicBezTo>
                    <a:cubicBezTo>
                      <a:pt x="142" y="362"/>
                      <a:pt x="141" y="362"/>
                      <a:pt x="140" y="362"/>
                    </a:cubicBezTo>
                    <a:cubicBezTo>
                      <a:pt x="128" y="362"/>
                      <a:pt x="116" y="362"/>
                      <a:pt x="104" y="362"/>
                    </a:cubicBezTo>
                    <a:cubicBezTo>
                      <a:pt x="99" y="362"/>
                      <a:pt x="93" y="363"/>
                      <a:pt x="88" y="366"/>
                    </a:cubicBezTo>
                    <a:cubicBezTo>
                      <a:pt x="83" y="370"/>
                      <a:pt x="83" y="376"/>
                      <a:pt x="87" y="380"/>
                    </a:cubicBezTo>
                    <a:cubicBezTo>
                      <a:pt x="91" y="384"/>
                      <a:pt x="95" y="385"/>
                      <a:pt x="99" y="386"/>
                    </a:cubicBezTo>
                    <a:cubicBezTo>
                      <a:pt x="112" y="386"/>
                      <a:pt x="126" y="386"/>
                      <a:pt x="139" y="386"/>
                    </a:cubicBezTo>
                    <a:cubicBezTo>
                      <a:pt x="140" y="386"/>
                      <a:pt x="142" y="386"/>
                      <a:pt x="143" y="386"/>
                    </a:cubicBezTo>
                    <a:cubicBezTo>
                      <a:pt x="144" y="386"/>
                      <a:pt x="144" y="387"/>
                      <a:pt x="144" y="387"/>
                    </a:cubicBezTo>
                    <a:cubicBezTo>
                      <a:pt x="144" y="399"/>
                      <a:pt x="145" y="412"/>
                      <a:pt x="143" y="424"/>
                    </a:cubicBezTo>
                    <a:cubicBezTo>
                      <a:pt x="140" y="444"/>
                      <a:pt x="122" y="458"/>
                      <a:pt x="102" y="458"/>
                    </a:cubicBezTo>
                    <a:cubicBezTo>
                      <a:pt x="82" y="458"/>
                      <a:pt x="62" y="458"/>
                      <a:pt x="42" y="458"/>
                    </a:cubicBezTo>
                    <a:cubicBezTo>
                      <a:pt x="20" y="458"/>
                      <a:pt x="2" y="441"/>
                      <a:pt x="0" y="418"/>
                    </a:cubicBezTo>
                    <a:cubicBezTo>
                      <a:pt x="0" y="416"/>
                      <a:pt x="0" y="414"/>
                      <a:pt x="0" y="412"/>
                    </a:cubicBezTo>
                    <a:cubicBezTo>
                      <a:pt x="0" y="343"/>
                      <a:pt x="0" y="274"/>
                      <a:pt x="0" y="204"/>
                    </a:cubicBezTo>
                    <a:cubicBezTo>
                      <a:pt x="0" y="201"/>
                      <a:pt x="1" y="199"/>
                      <a:pt x="3" y="197"/>
                    </a:cubicBezTo>
                    <a:cubicBezTo>
                      <a:pt x="21" y="175"/>
                      <a:pt x="40" y="154"/>
                      <a:pt x="58" y="132"/>
                    </a:cubicBezTo>
                    <a:cubicBezTo>
                      <a:pt x="59" y="130"/>
                      <a:pt x="60" y="128"/>
                      <a:pt x="60" y="126"/>
                    </a:cubicBezTo>
                    <a:cubicBezTo>
                      <a:pt x="60" y="89"/>
                      <a:pt x="60" y="52"/>
                      <a:pt x="60" y="16"/>
                    </a:cubicBezTo>
                    <a:cubicBezTo>
                      <a:pt x="60" y="9"/>
                      <a:pt x="63" y="4"/>
                      <a:pt x="68" y="3"/>
                    </a:cubicBezTo>
                    <a:cubicBezTo>
                      <a:pt x="76" y="0"/>
                      <a:pt x="84" y="5"/>
                      <a:pt x="84" y="15"/>
                    </a:cubicBezTo>
                    <a:cubicBezTo>
                      <a:pt x="84" y="49"/>
                      <a:pt x="85" y="82"/>
                      <a:pt x="84" y="116"/>
                    </a:cubicBezTo>
                    <a:cubicBezTo>
                      <a:pt x="84" y="126"/>
                      <a:pt x="86" y="133"/>
                      <a:pt x="92" y="140"/>
                    </a:cubicBezTo>
                    <a:cubicBezTo>
                      <a:pt x="109" y="159"/>
                      <a:pt x="126" y="178"/>
                      <a:pt x="142" y="198"/>
                    </a:cubicBezTo>
                    <a:cubicBezTo>
                      <a:pt x="143" y="199"/>
                      <a:pt x="144" y="202"/>
                      <a:pt x="144" y="203"/>
                    </a:cubicBezTo>
                    <a:cubicBezTo>
                      <a:pt x="144" y="208"/>
                      <a:pt x="144" y="213"/>
                      <a:pt x="144" y="2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sp>
            <p:nvSpPr>
              <p:cNvPr id="156" name="Freeform 10">
                <a:extLst>
                  <a:ext uri="{FF2B5EF4-FFF2-40B4-BE49-F238E27FC236}">
                    <a16:creationId xmlns:a16="http://schemas.microsoft.com/office/drawing/2014/main" id="{A452E017-AFF3-0F27-5457-BD9E6CDCE047}"/>
                  </a:ext>
                </a:extLst>
              </p:cNvPr>
              <p:cNvSpPr>
                <a:spLocks/>
              </p:cNvSpPr>
              <p:nvPr/>
            </p:nvSpPr>
            <p:spPr bwMode="auto">
              <a:xfrm>
                <a:off x="-2247900" y="2324100"/>
                <a:ext cx="542925" cy="361950"/>
              </a:xfrm>
              <a:custGeom>
                <a:avLst/>
                <a:gdLst>
                  <a:gd name="T0" fmla="*/ 36 w 144"/>
                  <a:gd name="T1" fmla="*/ 72 h 96"/>
                  <a:gd name="T2" fmla="*/ 36 w 144"/>
                  <a:gd name="T3" fmla="*/ 0 h 96"/>
                  <a:gd name="T4" fmla="*/ 108 w 144"/>
                  <a:gd name="T5" fmla="*/ 0 h 96"/>
                  <a:gd name="T6" fmla="*/ 108 w 144"/>
                  <a:gd name="T7" fmla="*/ 72 h 96"/>
                  <a:gd name="T8" fmla="*/ 112 w 144"/>
                  <a:gd name="T9" fmla="*/ 72 h 96"/>
                  <a:gd name="T10" fmla="*/ 132 w 144"/>
                  <a:gd name="T11" fmla="*/ 72 h 96"/>
                  <a:gd name="T12" fmla="*/ 144 w 144"/>
                  <a:gd name="T13" fmla="*/ 84 h 96"/>
                  <a:gd name="T14" fmla="*/ 131 w 144"/>
                  <a:gd name="T15" fmla="*/ 96 h 96"/>
                  <a:gd name="T16" fmla="*/ 68 w 144"/>
                  <a:gd name="T17" fmla="*/ 96 h 96"/>
                  <a:gd name="T18" fmla="*/ 13 w 144"/>
                  <a:gd name="T19" fmla="*/ 96 h 96"/>
                  <a:gd name="T20" fmla="*/ 0 w 144"/>
                  <a:gd name="T21" fmla="*/ 84 h 96"/>
                  <a:gd name="T22" fmla="*/ 13 w 144"/>
                  <a:gd name="T23" fmla="*/ 72 h 96"/>
                  <a:gd name="T24" fmla="*/ 36 w 144"/>
                  <a:gd name="T25"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96">
                    <a:moveTo>
                      <a:pt x="36" y="72"/>
                    </a:moveTo>
                    <a:cubicBezTo>
                      <a:pt x="36" y="48"/>
                      <a:pt x="36" y="24"/>
                      <a:pt x="36" y="0"/>
                    </a:cubicBezTo>
                    <a:cubicBezTo>
                      <a:pt x="60" y="0"/>
                      <a:pt x="84" y="0"/>
                      <a:pt x="108" y="0"/>
                    </a:cubicBezTo>
                    <a:cubicBezTo>
                      <a:pt x="108" y="24"/>
                      <a:pt x="108" y="48"/>
                      <a:pt x="108" y="72"/>
                    </a:cubicBezTo>
                    <a:cubicBezTo>
                      <a:pt x="110" y="72"/>
                      <a:pt x="111" y="72"/>
                      <a:pt x="112" y="72"/>
                    </a:cubicBezTo>
                    <a:cubicBezTo>
                      <a:pt x="119" y="72"/>
                      <a:pt x="125" y="72"/>
                      <a:pt x="132" y="72"/>
                    </a:cubicBezTo>
                    <a:cubicBezTo>
                      <a:pt x="139" y="72"/>
                      <a:pt x="144" y="77"/>
                      <a:pt x="144" y="84"/>
                    </a:cubicBezTo>
                    <a:cubicBezTo>
                      <a:pt x="144" y="91"/>
                      <a:pt x="139" y="96"/>
                      <a:pt x="131" y="96"/>
                    </a:cubicBezTo>
                    <a:cubicBezTo>
                      <a:pt x="110" y="96"/>
                      <a:pt x="89" y="96"/>
                      <a:pt x="68" y="96"/>
                    </a:cubicBezTo>
                    <a:cubicBezTo>
                      <a:pt x="50" y="96"/>
                      <a:pt x="32" y="96"/>
                      <a:pt x="13" y="96"/>
                    </a:cubicBezTo>
                    <a:cubicBezTo>
                      <a:pt x="6" y="96"/>
                      <a:pt x="0" y="91"/>
                      <a:pt x="0" y="84"/>
                    </a:cubicBezTo>
                    <a:cubicBezTo>
                      <a:pt x="0" y="77"/>
                      <a:pt x="6" y="72"/>
                      <a:pt x="13" y="72"/>
                    </a:cubicBezTo>
                    <a:cubicBezTo>
                      <a:pt x="21" y="72"/>
                      <a:pt x="28" y="72"/>
                      <a:pt x="36"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dirty="0"/>
              </a:p>
            </p:txBody>
          </p:sp>
        </p:grpSp>
        <p:grpSp>
          <p:nvGrpSpPr>
            <p:cNvPr id="141" name="Group 140">
              <a:extLst>
                <a:ext uri="{FF2B5EF4-FFF2-40B4-BE49-F238E27FC236}">
                  <a16:creationId xmlns:a16="http://schemas.microsoft.com/office/drawing/2014/main" id="{30C37521-8C2A-4191-C0C7-62236C5E3EAD}"/>
                </a:ext>
              </a:extLst>
            </p:cNvPr>
            <p:cNvGrpSpPr/>
            <p:nvPr/>
          </p:nvGrpSpPr>
          <p:grpSpPr>
            <a:xfrm rot="1916046">
              <a:off x="-1293437" y="4844093"/>
              <a:ext cx="338684" cy="330725"/>
              <a:chOff x="4910911" y="4098099"/>
              <a:chExt cx="1719092" cy="1678698"/>
            </a:xfrm>
            <a:solidFill>
              <a:schemeClr val="accent2"/>
            </a:solidFill>
          </p:grpSpPr>
          <p:grpSp>
            <p:nvGrpSpPr>
              <p:cNvPr id="142" name="Group 141">
                <a:extLst>
                  <a:ext uri="{FF2B5EF4-FFF2-40B4-BE49-F238E27FC236}">
                    <a16:creationId xmlns:a16="http://schemas.microsoft.com/office/drawing/2014/main" id="{37D0CA27-B111-0889-BC73-B8EA7B4BC103}"/>
                  </a:ext>
                </a:extLst>
              </p:cNvPr>
              <p:cNvGrpSpPr/>
              <p:nvPr/>
            </p:nvGrpSpPr>
            <p:grpSpPr>
              <a:xfrm>
                <a:off x="5130525" y="4098099"/>
                <a:ext cx="767348" cy="783782"/>
                <a:chOff x="6045325" y="4029074"/>
                <a:chExt cx="657433" cy="671513"/>
              </a:xfrm>
              <a:grpFill/>
            </p:grpSpPr>
            <p:sp>
              <p:nvSpPr>
                <p:cNvPr id="153" name="Freeform 11">
                  <a:extLst>
                    <a:ext uri="{FF2B5EF4-FFF2-40B4-BE49-F238E27FC236}">
                      <a16:creationId xmlns:a16="http://schemas.microsoft.com/office/drawing/2014/main" id="{14C380E5-B763-735E-4927-AD6671FED582}"/>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54" name="Freeform 13">
                  <a:extLst>
                    <a:ext uri="{FF2B5EF4-FFF2-40B4-BE49-F238E27FC236}">
                      <a16:creationId xmlns:a16="http://schemas.microsoft.com/office/drawing/2014/main" id="{C0405ABD-CB1B-0AC8-6BE5-B02FAB934A25}"/>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43" name="Group 142">
                <a:extLst>
                  <a:ext uri="{FF2B5EF4-FFF2-40B4-BE49-F238E27FC236}">
                    <a16:creationId xmlns:a16="http://schemas.microsoft.com/office/drawing/2014/main" id="{2F6DD577-DA8B-8F92-0DD4-48110EB9D8C5}"/>
                  </a:ext>
                </a:extLst>
              </p:cNvPr>
              <p:cNvGrpSpPr/>
              <p:nvPr/>
            </p:nvGrpSpPr>
            <p:grpSpPr>
              <a:xfrm>
                <a:off x="5889866" y="4898557"/>
                <a:ext cx="740137" cy="755989"/>
                <a:chOff x="6113010" y="4029074"/>
                <a:chExt cx="657433" cy="671513"/>
              </a:xfrm>
              <a:grpFill/>
            </p:grpSpPr>
            <p:sp>
              <p:nvSpPr>
                <p:cNvPr id="148" name="Freeform 11">
                  <a:extLst>
                    <a:ext uri="{FF2B5EF4-FFF2-40B4-BE49-F238E27FC236}">
                      <a16:creationId xmlns:a16="http://schemas.microsoft.com/office/drawing/2014/main" id="{C3C671F4-3EAC-74B1-2672-19004F6F91FF}"/>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51" name="Freeform 13">
                  <a:extLst>
                    <a:ext uri="{FF2B5EF4-FFF2-40B4-BE49-F238E27FC236}">
                      <a16:creationId xmlns:a16="http://schemas.microsoft.com/office/drawing/2014/main" id="{7B72A75F-2129-057A-AB44-08A57CC4BE92}"/>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44" name="Group 143">
                <a:extLst>
                  <a:ext uri="{FF2B5EF4-FFF2-40B4-BE49-F238E27FC236}">
                    <a16:creationId xmlns:a16="http://schemas.microsoft.com/office/drawing/2014/main" id="{1051256F-CE49-1943-B4E4-1FFD383D6E53}"/>
                  </a:ext>
                </a:extLst>
              </p:cNvPr>
              <p:cNvGrpSpPr/>
              <p:nvPr/>
            </p:nvGrpSpPr>
            <p:grpSpPr>
              <a:xfrm>
                <a:off x="4910911" y="5020808"/>
                <a:ext cx="740137" cy="755989"/>
                <a:chOff x="6044592" y="3880909"/>
                <a:chExt cx="657433" cy="671513"/>
              </a:xfrm>
              <a:grpFill/>
            </p:grpSpPr>
            <p:sp>
              <p:nvSpPr>
                <p:cNvPr id="145" name="Freeform 11">
                  <a:extLst>
                    <a:ext uri="{FF2B5EF4-FFF2-40B4-BE49-F238E27FC236}">
                      <a16:creationId xmlns:a16="http://schemas.microsoft.com/office/drawing/2014/main" id="{71B27232-AFD3-67A7-CD40-4E48EDE62A86}"/>
                    </a:ext>
                  </a:extLst>
                </p:cNvPr>
                <p:cNvSpPr>
                  <a:spLocks/>
                </p:cNvSpPr>
                <p:nvPr/>
              </p:nvSpPr>
              <p:spPr bwMode="auto">
                <a:xfrm>
                  <a:off x="6126906" y="410727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47" name="Freeform 13">
                  <a:extLst>
                    <a:ext uri="{FF2B5EF4-FFF2-40B4-BE49-F238E27FC236}">
                      <a16:creationId xmlns:a16="http://schemas.microsoft.com/office/drawing/2014/main" id="{EB4E144D-4C26-800A-A457-32251D66437F}"/>
                    </a:ext>
                  </a:extLst>
                </p:cNvPr>
                <p:cNvSpPr>
                  <a:spLocks/>
                </p:cNvSpPr>
                <p:nvPr/>
              </p:nvSpPr>
              <p:spPr bwMode="auto">
                <a:xfrm>
                  <a:off x="6044592" y="388090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grpSp>
      </p:grpSp>
      <p:sp>
        <p:nvSpPr>
          <p:cNvPr id="159" name="TextBox 158">
            <a:extLst>
              <a:ext uri="{FF2B5EF4-FFF2-40B4-BE49-F238E27FC236}">
                <a16:creationId xmlns:a16="http://schemas.microsoft.com/office/drawing/2014/main" id="{8D4B381B-5266-C755-2D3C-B1C4D5A7F645}"/>
              </a:ext>
            </a:extLst>
          </p:cNvPr>
          <p:cNvSpPr txBox="1"/>
          <p:nvPr/>
        </p:nvSpPr>
        <p:spPr>
          <a:xfrm>
            <a:off x="1929726" y="1571166"/>
            <a:ext cx="3432744" cy="491334"/>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2B5F51"/>
                </a:solidFill>
                <a:effectLst/>
                <a:uLnTx/>
                <a:uFillTx/>
                <a:latin typeface="+mj-lt"/>
                <a:ea typeface="+mn-ea"/>
                <a:cs typeface="+mn-cs"/>
              </a:rPr>
              <a:t>Patient Risk Factors</a:t>
            </a:r>
          </a:p>
        </p:txBody>
      </p:sp>
      <p:sp>
        <p:nvSpPr>
          <p:cNvPr id="160" name="TextBox 159">
            <a:extLst>
              <a:ext uri="{FF2B5EF4-FFF2-40B4-BE49-F238E27FC236}">
                <a16:creationId xmlns:a16="http://schemas.microsoft.com/office/drawing/2014/main" id="{A9AD0E17-1A79-55C7-D708-129F4371A68F}"/>
              </a:ext>
            </a:extLst>
          </p:cNvPr>
          <p:cNvSpPr txBox="1"/>
          <p:nvPr/>
        </p:nvSpPr>
        <p:spPr>
          <a:xfrm>
            <a:off x="1785519" y="3419311"/>
            <a:ext cx="1794530"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Age 50 years </a:t>
            </a:r>
            <a:br>
              <a:rPr kumimoji="0" lang="en-US" sz="1200" b="0" i="0" u="none" strike="noStrike" kern="1200" cap="none" spc="0" normalizeH="0" baseline="0" noProof="0" dirty="0">
                <a:ln>
                  <a:noFill/>
                </a:ln>
                <a:effectLst/>
                <a:uLnTx/>
                <a:uFillTx/>
                <a:latin typeface="+mj-lt"/>
                <a:ea typeface="+mn-ea"/>
                <a:cs typeface="+mn-cs"/>
              </a:rPr>
            </a:br>
            <a:r>
              <a:rPr kumimoji="0" lang="en-US" sz="1200" b="0" i="0" u="none" strike="noStrike" kern="1200" cap="none" spc="0" normalizeH="0" baseline="0" noProof="0" dirty="0">
                <a:ln>
                  <a:noFill/>
                </a:ln>
                <a:effectLst/>
                <a:uLnTx/>
                <a:uFillTx/>
                <a:latin typeface="+mj-lt"/>
                <a:ea typeface="+mn-ea"/>
                <a:cs typeface="+mn-cs"/>
              </a:rPr>
              <a:t>or older</a:t>
            </a:r>
            <a:r>
              <a:rPr kumimoji="0" lang="en-US" sz="1200" b="0" i="0" u="none" strike="noStrike" kern="1200" cap="none" spc="0" normalizeH="0" baseline="30000" noProof="0" dirty="0">
                <a:ln>
                  <a:noFill/>
                </a:ln>
                <a:effectLst/>
                <a:uLnTx/>
                <a:uFillTx/>
                <a:latin typeface="+mj-lt"/>
                <a:ea typeface="+mn-ea"/>
                <a:cs typeface="+mn-cs"/>
              </a:rPr>
              <a:t>1</a:t>
            </a:r>
          </a:p>
        </p:txBody>
      </p:sp>
      <p:sp>
        <p:nvSpPr>
          <p:cNvPr id="161" name="TextBox 160">
            <a:extLst>
              <a:ext uri="{FF2B5EF4-FFF2-40B4-BE49-F238E27FC236}">
                <a16:creationId xmlns:a16="http://schemas.microsoft.com/office/drawing/2014/main" id="{23AEAC4E-ED44-19D6-9C98-DFB4A246FFAC}"/>
              </a:ext>
            </a:extLst>
          </p:cNvPr>
          <p:cNvSpPr txBox="1"/>
          <p:nvPr/>
        </p:nvSpPr>
        <p:spPr>
          <a:xfrm>
            <a:off x="3792252" y="3419311"/>
            <a:ext cx="1794530"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Diagnosis of mood disorder</a:t>
            </a:r>
            <a:r>
              <a:rPr kumimoji="0" lang="en-US" sz="1200" b="0" i="0" u="none" strike="noStrike" kern="1200" cap="none" spc="0" normalizeH="0" baseline="30000" noProof="0" dirty="0">
                <a:ln>
                  <a:noFill/>
                </a:ln>
                <a:effectLst/>
                <a:uLnTx/>
                <a:uFillTx/>
                <a:latin typeface="+mj-lt"/>
                <a:ea typeface="+mn-ea"/>
                <a:cs typeface="+mn-cs"/>
              </a:rPr>
              <a:t>2</a:t>
            </a:r>
          </a:p>
        </p:txBody>
      </p:sp>
      <p:sp>
        <p:nvSpPr>
          <p:cNvPr id="168" name="TextBox 167">
            <a:extLst>
              <a:ext uri="{FF2B5EF4-FFF2-40B4-BE49-F238E27FC236}">
                <a16:creationId xmlns:a16="http://schemas.microsoft.com/office/drawing/2014/main" id="{894FB8F2-B440-5648-77EF-063CD0B24810}"/>
              </a:ext>
            </a:extLst>
          </p:cNvPr>
          <p:cNvSpPr txBox="1"/>
          <p:nvPr/>
        </p:nvSpPr>
        <p:spPr>
          <a:xfrm>
            <a:off x="1785519" y="5306416"/>
            <a:ext cx="1794530"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Postmenopausal status</a:t>
            </a:r>
            <a:r>
              <a:rPr kumimoji="0" lang="en-US" sz="1200" b="0" i="0" u="none" strike="noStrike" kern="1200" cap="none" spc="0" normalizeH="0" baseline="30000" noProof="0" dirty="0">
                <a:ln>
                  <a:noFill/>
                </a:ln>
                <a:effectLst/>
                <a:uLnTx/>
                <a:uFillTx/>
                <a:latin typeface="+mj-lt"/>
                <a:ea typeface="+mn-ea"/>
                <a:cs typeface="+mn-cs"/>
              </a:rPr>
              <a:t>4</a:t>
            </a:r>
          </a:p>
        </p:txBody>
      </p:sp>
      <p:sp>
        <p:nvSpPr>
          <p:cNvPr id="169" name="TextBox 168">
            <a:extLst>
              <a:ext uri="{FF2B5EF4-FFF2-40B4-BE49-F238E27FC236}">
                <a16:creationId xmlns:a16="http://schemas.microsoft.com/office/drawing/2014/main" id="{AB4C5510-D479-ED12-AD3F-ECD3172F59FB}"/>
              </a:ext>
            </a:extLst>
          </p:cNvPr>
          <p:cNvSpPr txBox="1"/>
          <p:nvPr/>
        </p:nvSpPr>
        <p:spPr>
          <a:xfrm>
            <a:off x="3792252" y="5306416"/>
            <a:ext cx="1794530" cy="276999"/>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Substance abuse</a:t>
            </a:r>
            <a:r>
              <a:rPr kumimoji="0" lang="en-US" sz="1200" b="0" i="0" u="none" strike="noStrike" kern="1200" cap="none" spc="0" normalizeH="0" baseline="30000" noProof="0" dirty="0">
                <a:ln>
                  <a:noFill/>
                </a:ln>
                <a:effectLst/>
                <a:uLnTx/>
                <a:uFillTx/>
                <a:latin typeface="+mj-lt"/>
                <a:ea typeface="+mn-ea"/>
                <a:cs typeface="+mn-cs"/>
              </a:rPr>
              <a:t>3</a:t>
            </a:r>
          </a:p>
        </p:txBody>
      </p:sp>
      <p:grpSp>
        <p:nvGrpSpPr>
          <p:cNvPr id="170" name="Group 169">
            <a:extLst>
              <a:ext uri="{FF2B5EF4-FFF2-40B4-BE49-F238E27FC236}">
                <a16:creationId xmlns:a16="http://schemas.microsoft.com/office/drawing/2014/main" id="{B0D45C94-C618-9DF5-8949-3E78FCF8C096}"/>
              </a:ext>
            </a:extLst>
          </p:cNvPr>
          <p:cNvGrpSpPr>
            <a:grpSpLocks noChangeAspect="1"/>
          </p:cNvGrpSpPr>
          <p:nvPr/>
        </p:nvGrpSpPr>
        <p:grpSpPr>
          <a:xfrm>
            <a:off x="2052027" y="2147863"/>
            <a:ext cx="1261514" cy="1264765"/>
            <a:chOff x="-4083050" y="1579563"/>
            <a:chExt cx="3694112" cy="3703638"/>
          </a:xfrm>
          <a:solidFill>
            <a:schemeClr val="accent5"/>
          </a:solidFill>
        </p:grpSpPr>
        <p:sp>
          <p:nvSpPr>
            <p:cNvPr id="171" name="Freeform 5">
              <a:extLst>
                <a:ext uri="{FF2B5EF4-FFF2-40B4-BE49-F238E27FC236}">
                  <a16:creationId xmlns:a16="http://schemas.microsoft.com/office/drawing/2014/main" id="{EBA28824-14E9-1663-31FF-0419DDBCBEF8}"/>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6">
              <a:extLst>
                <a:ext uri="{FF2B5EF4-FFF2-40B4-BE49-F238E27FC236}">
                  <a16:creationId xmlns:a16="http://schemas.microsoft.com/office/drawing/2014/main" id="{82D28BA4-A142-FCE4-5F53-15828D0D9DDC}"/>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7">
              <a:extLst>
                <a:ext uri="{FF2B5EF4-FFF2-40B4-BE49-F238E27FC236}">
                  <a16:creationId xmlns:a16="http://schemas.microsoft.com/office/drawing/2014/main" id="{19278622-6207-2BFC-FE7D-160E56E2969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8">
              <a:extLst>
                <a:ext uri="{FF2B5EF4-FFF2-40B4-BE49-F238E27FC236}">
                  <a16:creationId xmlns:a16="http://schemas.microsoft.com/office/drawing/2014/main" id="{80C307D6-062D-53A6-CEBA-F90E255B8A4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9">
              <a:extLst>
                <a:ext uri="{FF2B5EF4-FFF2-40B4-BE49-F238E27FC236}">
                  <a16:creationId xmlns:a16="http://schemas.microsoft.com/office/drawing/2014/main" id="{AE4B80F3-489E-36CE-B1C7-40FAD459213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0">
              <a:extLst>
                <a:ext uri="{FF2B5EF4-FFF2-40B4-BE49-F238E27FC236}">
                  <a16:creationId xmlns:a16="http://schemas.microsoft.com/office/drawing/2014/main" id="{6F78F73F-3AA4-DD62-29AB-F9559302ABDB}"/>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1">
              <a:extLst>
                <a:ext uri="{FF2B5EF4-FFF2-40B4-BE49-F238E27FC236}">
                  <a16:creationId xmlns:a16="http://schemas.microsoft.com/office/drawing/2014/main" id="{65B467B7-1C2F-2008-318D-27F872C79F1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2">
              <a:extLst>
                <a:ext uri="{FF2B5EF4-FFF2-40B4-BE49-F238E27FC236}">
                  <a16:creationId xmlns:a16="http://schemas.microsoft.com/office/drawing/2014/main" id="{6E04FCE5-0554-E33C-3F49-CF0D871144F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3">
              <a:extLst>
                <a:ext uri="{FF2B5EF4-FFF2-40B4-BE49-F238E27FC236}">
                  <a16:creationId xmlns:a16="http://schemas.microsoft.com/office/drawing/2014/main" id="{EAC24EB6-D512-5657-3EF0-B7064290270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4">
              <a:extLst>
                <a:ext uri="{FF2B5EF4-FFF2-40B4-BE49-F238E27FC236}">
                  <a16:creationId xmlns:a16="http://schemas.microsoft.com/office/drawing/2014/main" id="{10490557-D674-E23B-6186-3C9FC838FEF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5">
              <a:extLst>
                <a:ext uri="{FF2B5EF4-FFF2-40B4-BE49-F238E27FC236}">
                  <a16:creationId xmlns:a16="http://schemas.microsoft.com/office/drawing/2014/main" id="{A16968E2-FCA5-2BC7-9175-9BB7E93C363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6">
              <a:extLst>
                <a:ext uri="{FF2B5EF4-FFF2-40B4-BE49-F238E27FC236}">
                  <a16:creationId xmlns:a16="http://schemas.microsoft.com/office/drawing/2014/main" id="{7E443682-C43E-B8C6-7ADE-3E770C1CFD2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7">
              <a:extLst>
                <a:ext uri="{FF2B5EF4-FFF2-40B4-BE49-F238E27FC236}">
                  <a16:creationId xmlns:a16="http://schemas.microsoft.com/office/drawing/2014/main" id="{6937EF38-17B3-68EA-7C32-AAAE2DC723A2}"/>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18">
              <a:extLst>
                <a:ext uri="{FF2B5EF4-FFF2-40B4-BE49-F238E27FC236}">
                  <a16:creationId xmlns:a16="http://schemas.microsoft.com/office/drawing/2014/main" id="{ED0610DB-61CC-A65F-8DEA-37B675B0DEA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9">
              <a:extLst>
                <a:ext uri="{FF2B5EF4-FFF2-40B4-BE49-F238E27FC236}">
                  <a16:creationId xmlns:a16="http://schemas.microsoft.com/office/drawing/2014/main" id="{36437B83-1F99-852C-97DE-EFBDCCDA05C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0">
              <a:extLst>
                <a:ext uri="{FF2B5EF4-FFF2-40B4-BE49-F238E27FC236}">
                  <a16:creationId xmlns:a16="http://schemas.microsoft.com/office/drawing/2014/main" id="{A1A6A933-EC6E-A275-D498-51D642ABFFB2}"/>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1">
              <a:extLst>
                <a:ext uri="{FF2B5EF4-FFF2-40B4-BE49-F238E27FC236}">
                  <a16:creationId xmlns:a16="http://schemas.microsoft.com/office/drawing/2014/main" id="{387A63DE-2EFD-B174-5305-FD0EF9C9E41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2">
              <a:extLst>
                <a:ext uri="{FF2B5EF4-FFF2-40B4-BE49-F238E27FC236}">
                  <a16:creationId xmlns:a16="http://schemas.microsoft.com/office/drawing/2014/main" id="{49A8990F-EC98-ADCC-6BC2-C7FD79A4FD4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3">
              <a:extLst>
                <a:ext uri="{FF2B5EF4-FFF2-40B4-BE49-F238E27FC236}">
                  <a16:creationId xmlns:a16="http://schemas.microsoft.com/office/drawing/2014/main" id="{6188AFB9-04FF-2318-F90D-7BBF9D05613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4">
              <a:extLst>
                <a:ext uri="{FF2B5EF4-FFF2-40B4-BE49-F238E27FC236}">
                  <a16:creationId xmlns:a16="http://schemas.microsoft.com/office/drawing/2014/main" id="{D5F9CBA3-80F8-E01E-6E87-CCE7DF4B0908}"/>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5">
              <a:extLst>
                <a:ext uri="{FF2B5EF4-FFF2-40B4-BE49-F238E27FC236}">
                  <a16:creationId xmlns:a16="http://schemas.microsoft.com/office/drawing/2014/main" id="{3FE0BABC-F5F3-6B3E-3BBC-5D5A0B45C2FE}"/>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26">
              <a:extLst>
                <a:ext uri="{FF2B5EF4-FFF2-40B4-BE49-F238E27FC236}">
                  <a16:creationId xmlns:a16="http://schemas.microsoft.com/office/drawing/2014/main" id="{7ED186D7-D59B-BB41-70BD-FEB8635C3435}"/>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7">
              <a:extLst>
                <a:ext uri="{FF2B5EF4-FFF2-40B4-BE49-F238E27FC236}">
                  <a16:creationId xmlns:a16="http://schemas.microsoft.com/office/drawing/2014/main" id="{D01BA7F3-02AD-B09B-5FAE-EAD442FF31C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8">
              <a:extLst>
                <a:ext uri="{FF2B5EF4-FFF2-40B4-BE49-F238E27FC236}">
                  <a16:creationId xmlns:a16="http://schemas.microsoft.com/office/drawing/2014/main" id="{31969E8F-6642-85FB-57C4-A2AA3EBC2CA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29">
              <a:extLst>
                <a:ext uri="{FF2B5EF4-FFF2-40B4-BE49-F238E27FC236}">
                  <a16:creationId xmlns:a16="http://schemas.microsoft.com/office/drawing/2014/main" id="{C65D1B86-936F-261C-B5A9-5794DDF6C77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0">
              <a:extLst>
                <a:ext uri="{FF2B5EF4-FFF2-40B4-BE49-F238E27FC236}">
                  <a16:creationId xmlns:a16="http://schemas.microsoft.com/office/drawing/2014/main" id="{CCDDB1F9-2DBB-9F19-2B49-92E9428EF1B4}"/>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31">
              <a:extLst>
                <a:ext uri="{FF2B5EF4-FFF2-40B4-BE49-F238E27FC236}">
                  <a16:creationId xmlns:a16="http://schemas.microsoft.com/office/drawing/2014/main" id="{A9B6CDE4-34F0-D355-66F4-18DECC253001}"/>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2">
              <a:extLst>
                <a:ext uri="{FF2B5EF4-FFF2-40B4-BE49-F238E27FC236}">
                  <a16:creationId xmlns:a16="http://schemas.microsoft.com/office/drawing/2014/main" id="{8EBE806E-4266-4F3A-8DD3-DC93641E4E6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33">
              <a:extLst>
                <a:ext uri="{FF2B5EF4-FFF2-40B4-BE49-F238E27FC236}">
                  <a16:creationId xmlns:a16="http://schemas.microsoft.com/office/drawing/2014/main" id="{4869C859-399B-5BC8-5288-5B30DB4775CB}"/>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0" name="Group 219">
            <a:extLst>
              <a:ext uri="{FF2B5EF4-FFF2-40B4-BE49-F238E27FC236}">
                <a16:creationId xmlns:a16="http://schemas.microsoft.com/office/drawing/2014/main" id="{340A7E5E-D408-0C9A-1691-69328C83319C}"/>
              </a:ext>
            </a:extLst>
          </p:cNvPr>
          <p:cNvGrpSpPr>
            <a:grpSpLocks noChangeAspect="1"/>
          </p:cNvGrpSpPr>
          <p:nvPr/>
        </p:nvGrpSpPr>
        <p:grpSpPr>
          <a:xfrm>
            <a:off x="4058760" y="2147863"/>
            <a:ext cx="1261514" cy="1264765"/>
            <a:chOff x="-4083050" y="1579563"/>
            <a:chExt cx="3694112" cy="3703638"/>
          </a:xfrm>
          <a:solidFill>
            <a:schemeClr val="accent5"/>
          </a:solidFill>
        </p:grpSpPr>
        <p:sp>
          <p:nvSpPr>
            <p:cNvPr id="221" name="Freeform 5">
              <a:extLst>
                <a:ext uri="{FF2B5EF4-FFF2-40B4-BE49-F238E27FC236}">
                  <a16:creationId xmlns:a16="http://schemas.microsoft.com/office/drawing/2014/main" id="{5A26A0EA-133F-5192-D785-87391D1FA5D8}"/>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6">
              <a:extLst>
                <a:ext uri="{FF2B5EF4-FFF2-40B4-BE49-F238E27FC236}">
                  <a16:creationId xmlns:a16="http://schemas.microsoft.com/office/drawing/2014/main" id="{68E69AB2-EE4D-FD18-72D5-4B2F71CBB07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7">
              <a:extLst>
                <a:ext uri="{FF2B5EF4-FFF2-40B4-BE49-F238E27FC236}">
                  <a16:creationId xmlns:a16="http://schemas.microsoft.com/office/drawing/2014/main" id="{CF60938A-C7DD-57F7-5306-0E53CFA57C9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8">
              <a:extLst>
                <a:ext uri="{FF2B5EF4-FFF2-40B4-BE49-F238E27FC236}">
                  <a16:creationId xmlns:a16="http://schemas.microsoft.com/office/drawing/2014/main" id="{4E0CB243-260B-E263-834E-90100A9116B4}"/>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9">
              <a:extLst>
                <a:ext uri="{FF2B5EF4-FFF2-40B4-BE49-F238E27FC236}">
                  <a16:creationId xmlns:a16="http://schemas.microsoft.com/office/drawing/2014/main" id="{8B9C56A1-6151-F5D8-1494-6B0363B6E448}"/>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0">
              <a:extLst>
                <a:ext uri="{FF2B5EF4-FFF2-40B4-BE49-F238E27FC236}">
                  <a16:creationId xmlns:a16="http://schemas.microsoft.com/office/drawing/2014/main" id="{B6B4E13F-42A1-6C7A-E638-7ABCE28481B3}"/>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1">
              <a:extLst>
                <a:ext uri="{FF2B5EF4-FFF2-40B4-BE49-F238E27FC236}">
                  <a16:creationId xmlns:a16="http://schemas.microsoft.com/office/drawing/2014/main" id="{0813383D-E7CC-5CDB-3296-FC279A6A38B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2">
              <a:extLst>
                <a:ext uri="{FF2B5EF4-FFF2-40B4-BE49-F238E27FC236}">
                  <a16:creationId xmlns:a16="http://schemas.microsoft.com/office/drawing/2014/main" id="{1196E49E-23C8-9B76-CFFD-6088110930E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3">
              <a:extLst>
                <a:ext uri="{FF2B5EF4-FFF2-40B4-BE49-F238E27FC236}">
                  <a16:creationId xmlns:a16="http://schemas.microsoft.com/office/drawing/2014/main" id="{73CEBA05-144B-024A-66B0-D155049DFBD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4">
              <a:extLst>
                <a:ext uri="{FF2B5EF4-FFF2-40B4-BE49-F238E27FC236}">
                  <a16:creationId xmlns:a16="http://schemas.microsoft.com/office/drawing/2014/main" id="{78DF21AE-CDB7-AF5E-70DE-61C6F7506AA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5">
              <a:extLst>
                <a:ext uri="{FF2B5EF4-FFF2-40B4-BE49-F238E27FC236}">
                  <a16:creationId xmlns:a16="http://schemas.microsoft.com/office/drawing/2014/main" id="{0C236628-228F-F081-8ED8-AF3587FDAAFC}"/>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6">
              <a:extLst>
                <a:ext uri="{FF2B5EF4-FFF2-40B4-BE49-F238E27FC236}">
                  <a16:creationId xmlns:a16="http://schemas.microsoft.com/office/drawing/2014/main" id="{B8BC660B-CC58-28DC-CE4E-94C6F8C9FCF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7">
              <a:extLst>
                <a:ext uri="{FF2B5EF4-FFF2-40B4-BE49-F238E27FC236}">
                  <a16:creationId xmlns:a16="http://schemas.microsoft.com/office/drawing/2014/main" id="{B2596410-A796-4794-7F60-BB2ADF0FC6F6}"/>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18">
              <a:extLst>
                <a:ext uri="{FF2B5EF4-FFF2-40B4-BE49-F238E27FC236}">
                  <a16:creationId xmlns:a16="http://schemas.microsoft.com/office/drawing/2014/main" id="{65D5A016-6276-D027-DF1F-6C51375FA72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19">
              <a:extLst>
                <a:ext uri="{FF2B5EF4-FFF2-40B4-BE49-F238E27FC236}">
                  <a16:creationId xmlns:a16="http://schemas.microsoft.com/office/drawing/2014/main" id="{2602FBCE-3498-ADB6-5B77-BB2D0ABFE59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0">
              <a:extLst>
                <a:ext uri="{FF2B5EF4-FFF2-40B4-BE49-F238E27FC236}">
                  <a16:creationId xmlns:a16="http://schemas.microsoft.com/office/drawing/2014/main" id="{BDA3343A-FB5F-BEBA-3381-D73244613BF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1">
              <a:extLst>
                <a:ext uri="{FF2B5EF4-FFF2-40B4-BE49-F238E27FC236}">
                  <a16:creationId xmlns:a16="http://schemas.microsoft.com/office/drawing/2014/main" id="{464880D3-DA79-884E-1DA0-1C99794816D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22">
              <a:extLst>
                <a:ext uri="{FF2B5EF4-FFF2-40B4-BE49-F238E27FC236}">
                  <a16:creationId xmlns:a16="http://schemas.microsoft.com/office/drawing/2014/main" id="{A16F79A3-4F87-082A-5604-1E7CB9910A11}"/>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23">
              <a:extLst>
                <a:ext uri="{FF2B5EF4-FFF2-40B4-BE49-F238E27FC236}">
                  <a16:creationId xmlns:a16="http://schemas.microsoft.com/office/drawing/2014/main" id="{0470E36E-C0E4-C5E0-BD10-53A933C31D9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24">
              <a:extLst>
                <a:ext uri="{FF2B5EF4-FFF2-40B4-BE49-F238E27FC236}">
                  <a16:creationId xmlns:a16="http://schemas.microsoft.com/office/drawing/2014/main" id="{F53DDC1C-59E0-D758-306E-EE6DFE190BD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5">
              <a:extLst>
                <a:ext uri="{FF2B5EF4-FFF2-40B4-BE49-F238E27FC236}">
                  <a16:creationId xmlns:a16="http://schemas.microsoft.com/office/drawing/2014/main" id="{2201DDD6-71DE-DDBA-B32E-D82E0BE9CFD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1E494EC5-905E-CD8E-8EFF-C24E90AEAA1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964D72F-51AC-A6C1-0874-AD7E060669A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E1749002-A49C-C062-6FDE-A9EFE28305A9}"/>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5170CC0A-274A-0319-73E9-052DAE713B3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263FC101-C41C-F30D-4565-3AB5E267DDA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CA9294E1-DB39-9A29-F0D6-5279654AB3B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D86609A1-6F53-7E97-5F92-A67AA4B080F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D6F9075F-776D-7BB9-881D-C2B2AEE59453}"/>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50" name="Group 249">
            <a:extLst>
              <a:ext uri="{FF2B5EF4-FFF2-40B4-BE49-F238E27FC236}">
                <a16:creationId xmlns:a16="http://schemas.microsoft.com/office/drawing/2014/main" id="{3F89DB97-C612-F838-F504-B9BA9300B6D6}"/>
              </a:ext>
            </a:extLst>
          </p:cNvPr>
          <p:cNvGrpSpPr>
            <a:grpSpLocks noChangeAspect="1"/>
          </p:cNvGrpSpPr>
          <p:nvPr/>
        </p:nvGrpSpPr>
        <p:grpSpPr>
          <a:xfrm>
            <a:off x="2052027" y="4026828"/>
            <a:ext cx="1261514" cy="1264765"/>
            <a:chOff x="-4083050" y="1579563"/>
            <a:chExt cx="3694112" cy="3703638"/>
          </a:xfrm>
          <a:solidFill>
            <a:schemeClr val="accent5"/>
          </a:solidFill>
        </p:grpSpPr>
        <p:sp>
          <p:nvSpPr>
            <p:cNvPr id="251" name="Freeform 5">
              <a:extLst>
                <a:ext uri="{FF2B5EF4-FFF2-40B4-BE49-F238E27FC236}">
                  <a16:creationId xmlns:a16="http://schemas.microsoft.com/office/drawing/2014/main" id="{7D64EEAD-4178-16CF-126C-EC9B09109BD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6">
              <a:extLst>
                <a:ext uri="{FF2B5EF4-FFF2-40B4-BE49-F238E27FC236}">
                  <a16:creationId xmlns:a16="http://schemas.microsoft.com/office/drawing/2014/main" id="{E159DA48-7986-C785-7DC5-76EBA02B9755}"/>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7">
              <a:extLst>
                <a:ext uri="{FF2B5EF4-FFF2-40B4-BE49-F238E27FC236}">
                  <a16:creationId xmlns:a16="http://schemas.microsoft.com/office/drawing/2014/main" id="{3B592D2E-1832-6B96-848A-C5143990834D}"/>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8">
              <a:extLst>
                <a:ext uri="{FF2B5EF4-FFF2-40B4-BE49-F238E27FC236}">
                  <a16:creationId xmlns:a16="http://schemas.microsoft.com/office/drawing/2014/main" id="{78786D04-6AA4-2E49-7944-29EDB80078F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9">
              <a:extLst>
                <a:ext uri="{FF2B5EF4-FFF2-40B4-BE49-F238E27FC236}">
                  <a16:creationId xmlns:a16="http://schemas.microsoft.com/office/drawing/2014/main" id="{09D916D6-C0B2-8D0D-320A-3CF26DCF128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10">
              <a:extLst>
                <a:ext uri="{FF2B5EF4-FFF2-40B4-BE49-F238E27FC236}">
                  <a16:creationId xmlns:a16="http://schemas.microsoft.com/office/drawing/2014/main" id="{FF80FEA0-A41C-1BB8-F2D8-25311702B8C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1">
              <a:extLst>
                <a:ext uri="{FF2B5EF4-FFF2-40B4-BE49-F238E27FC236}">
                  <a16:creationId xmlns:a16="http://schemas.microsoft.com/office/drawing/2014/main" id="{9283CDB8-651D-3B05-CB51-F1FFC229D70D}"/>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12">
              <a:extLst>
                <a:ext uri="{FF2B5EF4-FFF2-40B4-BE49-F238E27FC236}">
                  <a16:creationId xmlns:a16="http://schemas.microsoft.com/office/drawing/2014/main" id="{67DA3F33-3C5D-FAEB-B7DF-0EC2A1B3011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13">
              <a:extLst>
                <a:ext uri="{FF2B5EF4-FFF2-40B4-BE49-F238E27FC236}">
                  <a16:creationId xmlns:a16="http://schemas.microsoft.com/office/drawing/2014/main" id="{682B694F-A9D4-64EE-5826-A3953CEE7DD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14">
              <a:extLst>
                <a:ext uri="{FF2B5EF4-FFF2-40B4-BE49-F238E27FC236}">
                  <a16:creationId xmlns:a16="http://schemas.microsoft.com/office/drawing/2014/main" id="{A44677A7-F474-AD94-B391-48B1FF4B0CF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5">
              <a:extLst>
                <a:ext uri="{FF2B5EF4-FFF2-40B4-BE49-F238E27FC236}">
                  <a16:creationId xmlns:a16="http://schemas.microsoft.com/office/drawing/2014/main" id="{16858B81-D839-AEE7-3C11-01E64D5D13DC}"/>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6">
              <a:extLst>
                <a:ext uri="{FF2B5EF4-FFF2-40B4-BE49-F238E27FC236}">
                  <a16:creationId xmlns:a16="http://schemas.microsoft.com/office/drawing/2014/main" id="{AB9EB40D-28FA-19D9-4AA4-52ACBAEBE95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7">
              <a:extLst>
                <a:ext uri="{FF2B5EF4-FFF2-40B4-BE49-F238E27FC236}">
                  <a16:creationId xmlns:a16="http://schemas.microsoft.com/office/drawing/2014/main" id="{A77B419A-D7F6-D2F2-04B4-ABAEA13BE40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18">
              <a:extLst>
                <a:ext uri="{FF2B5EF4-FFF2-40B4-BE49-F238E27FC236}">
                  <a16:creationId xmlns:a16="http://schemas.microsoft.com/office/drawing/2014/main" id="{478800FE-929C-DDE6-EC61-289436C9AF2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19">
              <a:extLst>
                <a:ext uri="{FF2B5EF4-FFF2-40B4-BE49-F238E27FC236}">
                  <a16:creationId xmlns:a16="http://schemas.microsoft.com/office/drawing/2014/main" id="{A2894F13-64C7-960D-5C38-D5592D71325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20">
              <a:extLst>
                <a:ext uri="{FF2B5EF4-FFF2-40B4-BE49-F238E27FC236}">
                  <a16:creationId xmlns:a16="http://schemas.microsoft.com/office/drawing/2014/main" id="{BC743019-87F1-381D-228A-13EFEEFCD5A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1">
              <a:extLst>
                <a:ext uri="{FF2B5EF4-FFF2-40B4-BE49-F238E27FC236}">
                  <a16:creationId xmlns:a16="http://schemas.microsoft.com/office/drawing/2014/main" id="{2D92F77F-8FEF-600B-C4F0-33F7B128955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22">
              <a:extLst>
                <a:ext uri="{FF2B5EF4-FFF2-40B4-BE49-F238E27FC236}">
                  <a16:creationId xmlns:a16="http://schemas.microsoft.com/office/drawing/2014/main" id="{78A6C04E-E6E8-0FC3-C519-37691D1E94E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23">
              <a:extLst>
                <a:ext uri="{FF2B5EF4-FFF2-40B4-BE49-F238E27FC236}">
                  <a16:creationId xmlns:a16="http://schemas.microsoft.com/office/drawing/2014/main" id="{77F2CF9D-4AC5-681B-8F10-71872E9A8EA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24">
              <a:extLst>
                <a:ext uri="{FF2B5EF4-FFF2-40B4-BE49-F238E27FC236}">
                  <a16:creationId xmlns:a16="http://schemas.microsoft.com/office/drawing/2014/main" id="{D88E3607-1284-0BF8-DA15-77270A80A65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25">
              <a:extLst>
                <a:ext uri="{FF2B5EF4-FFF2-40B4-BE49-F238E27FC236}">
                  <a16:creationId xmlns:a16="http://schemas.microsoft.com/office/drawing/2014/main" id="{0A939727-86E3-B554-16BC-EE33C1AAD29F}"/>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26">
              <a:extLst>
                <a:ext uri="{FF2B5EF4-FFF2-40B4-BE49-F238E27FC236}">
                  <a16:creationId xmlns:a16="http://schemas.microsoft.com/office/drawing/2014/main" id="{F67DEB18-8689-246F-94B6-2A728C002CE2}"/>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7">
              <a:extLst>
                <a:ext uri="{FF2B5EF4-FFF2-40B4-BE49-F238E27FC236}">
                  <a16:creationId xmlns:a16="http://schemas.microsoft.com/office/drawing/2014/main" id="{3214C40C-C8A7-35B8-3F3A-7AAB5693C02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28">
              <a:extLst>
                <a:ext uri="{FF2B5EF4-FFF2-40B4-BE49-F238E27FC236}">
                  <a16:creationId xmlns:a16="http://schemas.microsoft.com/office/drawing/2014/main" id="{078D24DD-6018-B9B6-5B84-6506BE77A74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29">
              <a:extLst>
                <a:ext uri="{FF2B5EF4-FFF2-40B4-BE49-F238E27FC236}">
                  <a16:creationId xmlns:a16="http://schemas.microsoft.com/office/drawing/2014/main" id="{B0329AD9-EC69-7F98-B10E-3A7C3D366C00}"/>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30">
              <a:extLst>
                <a:ext uri="{FF2B5EF4-FFF2-40B4-BE49-F238E27FC236}">
                  <a16:creationId xmlns:a16="http://schemas.microsoft.com/office/drawing/2014/main" id="{DA7D5E49-6468-4D08-390F-2054FE790EC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31">
              <a:extLst>
                <a:ext uri="{FF2B5EF4-FFF2-40B4-BE49-F238E27FC236}">
                  <a16:creationId xmlns:a16="http://schemas.microsoft.com/office/drawing/2014/main" id="{A16AB15B-B2B5-47B7-393F-92225CB83C9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32">
              <a:extLst>
                <a:ext uri="{FF2B5EF4-FFF2-40B4-BE49-F238E27FC236}">
                  <a16:creationId xmlns:a16="http://schemas.microsoft.com/office/drawing/2014/main" id="{5975E07C-C22E-DC07-DCB0-B7A98F26E8F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3">
              <a:extLst>
                <a:ext uri="{FF2B5EF4-FFF2-40B4-BE49-F238E27FC236}">
                  <a16:creationId xmlns:a16="http://schemas.microsoft.com/office/drawing/2014/main" id="{7C5129AF-CDDE-E35E-5662-901717087CC4}"/>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0" name="Group 279">
            <a:extLst>
              <a:ext uri="{FF2B5EF4-FFF2-40B4-BE49-F238E27FC236}">
                <a16:creationId xmlns:a16="http://schemas.microsoft.com/office/drawing/2014/main" id="{827AE4E4-A1C5-465F-B354-CD796FF21106}"/>
              </a:ext>
            </a:extLst>
          </p:cNvPr>
          <p:cNvGrpSpPr>
            <a:grpSpLocks noChangeAspect="1"/>
          </p:cNvGrpSpPr>
          <p:nvPr/>
        </p:nvGrpSpPr>
        <p:grpSpPr>
          <a:xfrm>
            <a:off x="4058760" y="4026828"/>
            <a:ext cx="1261514" cy="1264765"/>
            <a:chOff x="-4083050" y="1579563"/>
            <a:chExt cx="3694112" cy="3703638"/>
          </a:xfrm>
          <a:solidFill>
            <a:schemeClr val="accent5"/>
          </a:solidFill>
        </p:grpSpPr>
        <p:sp>
          <p:nvSpPr>
            <p:cNvPr id="281" name="Freeform 5">
              <a:extLst>
                <a:ext uri="{FF2B5EF4-FFF2-40B4-BE49-F238E27FC236}">
                  <a16:creationId xmlns:a16="http://schemas.microsoft.com/office/drawing/2014/main" id="{E82D52A6-4028-6023-0E87-EC44ED98FB1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
              <a:extLst>
                <a:ext uri="{FF2B5EF4-FFF2-40B4-BE49-F238E27FC236}">
                  <a16:creationId xmlns:a16="http://schemas.microsoft.com/office/drawing/2014/main" id="{5A098C06-52B6-BC9C-F07D-E7B163C80F9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7">
              <a:extLst>
                <a:ext uri="{FF2B5EF4-FFF2-40B4-BE49-F238E27FC236}">
                  <a16:creationId xmlns:a16="http://schemas.microsoft.com/office/drawing/2014/main" id="{F6A039DC-56D8-2C2C-F71C-95ADEE7801A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8">
              <a:extLst>
                <a:ext uri="{FF2B5EF4-FFF2-40B4-BE49-F238E27FC236}">
                  <a16:creationId xmlns:a16="http://schemas.microsoft.com/office/drawing/2014/main" id="{C6023458-2241-BC67-4E06-273A6802A85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9">
              <a:extLst>
                <a:ext uri="{FF2B5EF4-FFF2-40B4-BE49-F238E27FC236}">
                  <a16:creationId xmlns:a16="http://schemas.microsoft.com/office/drawing/2014/main" id="{C188F458-7BCD-8FBC-892F-915207AED7E2}"/>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0">
              <a:extLst>
                <a:ext uri="{FF2B5EF4-FFF2-40B4-BE49-F238E27FC236}">
                  <a16:creationId xmlns:a16="http://schemas.microsoft.com/office/drawing/2014/main" id="{20146E9A-B024-6D51-2937-FC1B70CFBC42}"/>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1">
              <a:extLst>
                <a:ext uri="{FF2B5EF4-FFF2-40B4-BE49-F238E27FC236}">
                  <a16:creationId xmlns:a16="http://schemas.microsoft.com/office/drawing/2014/main" id="{FA94FBD1-1CE4-6AD3-3EAC-F94638254D1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12">
              <a:extLst>
                <a:ext uri="{FF2B5EF4-FFF2-40B4-BE49-F238E27FC236}">
                  <a16:creationId xmlns:a16="http://schemas.microsoft.com/office/drawing/2014/main" id="{3E298833-FCFD-23FB-70FF-DB05C4C53B1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3">
              <a:extLst>
                <a:ext uri="{FF2B5EF4-FFF2-40B4-BE49-F238E27FC236}">
                  <a16:creationId xmlns:a16="http://schemas.microsoft.com/office/drawing/2014/main" id="{6053013D-9D63-28B6-E7E4-F88FBF095AD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14">
              <a:extLst>
                <a:ext uri="{FF2B5EF4-FFF2-40B4-BE49-F238E27FC236}">
                  <a16:creationId xmlns:a16="http://schemas.microsoft.com/office/drawing/2014/main" id="{6BC72E82-3243-CCDF-826C-DF4CE4DA5CC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15">
              <a:extLst>
                <a:ext uri="{FF2B5EF4-FFF2-40B4-BE49-F238E27FC236}">
                  <a16:creationId xmlns:a16="http://schemas.microsoft.com/office/drawing/2014/main" id="{21BEFFB8-FFC0-1C49-3ACB-F8C072BF726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16">
              <a:extLst>
                <a:ext uri="{FF2B5EF4-FFF2-40B4-BE49-F238E27FC236}">
                  <a16:creationId xmlns:a16="http://schemas.microsoft.com/office/drawing/2014/main" id="{AAE1A11D-69CA-3166-25DE-2CD5B659769D}"/>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17">
              <a:extLst>
                <a:ext uri="{FF2B5EF4-FFF2-40B4-BE49-F238E27FC236}">
                  <a16:creationId xmlns:a16="http://schemas.microsoft.com/office/drawing/2014/main" id="{F3A025F3-0AE8-15C9-CCB0-7C8C7B92615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18">
              <a:extLst>
                <a:ext uri="{FF2B5EF4-FFF2-40B4-BE49-F238E27FC236}">
                  <a16:creationId xmlns:a16="http://schemas.microsoft.com/office/drawing/2014/main" id="{C4C85578-F99A-C1AD-EE31-23755600F350}"/>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19">
              <a:extLst>
                <a:ext uri="{FF2B5EF4-FFF2-40B4-BE49-F238E27FC236}">
                  <a16:creationId xmlns:a16="http://schemas.microsoft.com/office/drawing/2014/main" id="{F8B24509-A075-77E0-E475-BE1949C79CE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20">
              <a:extLst>
                <a:ext uri="{FF2B5EF4-FFF2-40B4-BE49-F238E27FC236}">
                  <a16:creationId xmlns:a16="http://schemas.microsoft.com/office/drawing/2014/main" id="{6F583D2E-24B9-C15A-1CDB-147C6E51CFB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21">
              <a:extLst>
                <a:ext uri="{FF2B5EF4-FFF2-40B4-BE49-F238E27FC236}">
                  <a16:creationId xmlns:a16="http://schemas.microsoft.com/office/drawing/2014/main" id="{277AB5D1-DF2F-9E0F-1DFA-8CEC88BB269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22">
              <a:extLst>
                <a:ext uri="{FF2B5EF4-FFF2-40B4-BE49-F238E27FC236}">
                  <a16:creationId xmlns:a16="http://schemas.microsoft.com/office/drawing/2014/main" id="{F4F9121F-2F20-B171-B533-E0284B18D96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23">
              <a:extLst>
                <a:ext uri="{FF2B5EF4-FFF2-40B4-BE49-F238E27FC236}">
                  <a16:creationId xmlns:a16="http://schemas.microsoft.com/office/drawing/2014/main" id="{2D037E5C-8438-1EC7-DC01-BE0DBE518FB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24">
              <a:extLst>
                <a:ext uri="{FF2B5EF4-FFF2-40B4-BE49-F238E27FC236}">
                  <a16:creationId xmlns:a16="http://schemas.microsoft.com/office/drawing/2014/main" id="{1091089B-EBEB-58BB-15B4-1D2DD8AAB1D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25">
              <a:extLst>
                <a:ext uri="{FF2B5EF4-FFF2-40B4-BE49-F238E27FC236}">
                  <a16:creationId xmlns:a16="http://schemas.microsoft.com/office/drawing/2014/main" id="{B0C4C9B9-729F-77EC-17DF-9EEAAC6F21D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26">
              <a:extLst>
                <a:ext uri="{FF2B5EF4-FFF2-40B4-BE49-F238E27FC236}">
                  <a16:creationId xmlns:a16="http://schemas.microsoft.com/office/drawing/2014/main" id="{C4C6B178-D2E7-59F0-CE58-3228E77BED0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27">
              <a:extLst>
                <a:ext uri="{FF2B5EF4-FFF2-40B4-BE49-F238E27FC236}">
                  <a16:creationId xmlns:a16="http://schemas.microsoft.com/office/drawing/2014/main" id="{A29D81B2-49EE-601E-2029-3A40ACBD12E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28">
              <a:extLst>
                <a:ext uri="{FF2B5EF4-FFF2-40B4-BE49-F238E27FC236}">
                  <a16:creationId xmlns:a16="http://schemas.microsoft.com/office/drawing/2014/main" id="{69748AC4-EF11-FA9C-56F5-EB710556150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29">
              <a:extLst>
                <a:ext uri="{FF2B5EF4-FFF2-40B4-BE49-F238E27FC236}">
                  <a16:creationId xmlns:a16="http://schemas.microsoft.com/office/drawing/2014/main" id="{46AC5201-B019-6D09-71DB-60C3713669E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30">
              <a:extLst>
                <a:ext uri="{FF2B5EF4-FFF2-40B4-BE49-F238E27FC236}">
                  <a16:creationId xmlns:a16="http://schemas.microsoft.com/office/drawing/2014/main" id="{5086B813-9FA9-9791-05B9-D02A89A2166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31">
              <a:extLst>
                <a:ext uri="{FF2B5EF4-FFF2-40B4-BE49-F238E27FC236}">
                  <a16:creationId xmlns:a16="http://schemas.microsoft.com/office/drawing/2014/main" id="{9C111967-1035-1431-CD75-5FACAA04026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32">
              <a:extLst>
                <a:ext uri="{FF2B5EF4-FFF2-40B4-BE49-F238E27FC236}">
                  <a16:creationId xmlns:a16="http://schemas.microsoft.com/office/drawing/2014/main" id="{42CEC301-3E3A-80CE-7027-AB47C410B5C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33">
              <a:extLst>
                <a:ext uri="{FF2B5EF4-FFF2-40B4-BE49-F238E27FC236}">
                  <a16:creationId xmlns:a16="http://schemas.microsoft.com/office/drawing/2014/main" id="{8C05277C-030E-8B09-DA44-445D7860060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10" name="TextBox 309">
            <a:extLst>
              <a:ext uri="{FF2B5EF4-FFF2-40B4-BE49-F238E27FC236}">
                <a16:creationId xmlns:a16="http://schemas.microsoft.com/office/drawing/2014/main" id="{2A5D485B-DADB-2913-506C-0B6B7D02F0BA}"/>
              </a:ext>
            </a:extLst>
          </p:cNvPr>
          <p:cNvSpPr txBox="1"/>
          <p:nvPr/>
        </p:nvSpPr>
        <p:spPr>
          <a:xfrm>
            <a:off x="6513089" y="1571166"/>
            <a:ext cx="3432788" cy="491334"/>
          </a:xfrm>
          <a:prstGeom prst="rect">
            <a:avLst/>
          </a:prstGeom>
          <a:noFill/>
        </p:spPr>
        <p:txBody>
          <a:bodyPr wrap="none" lIns="0" tIns="0" rIns="0" bIns="0" rtlCol="0" anchor="ctr" anchorCtr="0">
            <a:no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07DA5"/>
                </a:solidFill>
                <a:effectLst/>
                <a:uLnTx/>
                <a:uFillTx/>
                <a:latin typeface="+mj-lt"/>
                <a:ea typeface="+mn-ea"/>
                <a:cs typeface="+mn-cs"/>
              </a:rPr>
              <a:t>Treatment Risk Factors</a:t>
            </a:r>
          </a:p>
        </p:txBody>
      </p:sp>
      <p:sp>
        <p:nvSpPr>
          <p:cNvPr id="311" name="TextBox 310">
            <a:extLst>
              <a:ext uri="{FF2B5EF4-FFF2-40B4-BE49-F238E27FC236}">
                <a16:creationId xmlns:a16="http://schemas.microsoft.com/office/drawing/2014/main" id="{ABB62CAA-17AE-64B9-2A19-6F6AD1B0B912}"/>
              </a:ext>
            </a:extLst>
          </p:cNvPr>
          <p:cNvSpPr txBox="1"/>
          <p:nvPr/>
        </p:nvSpPr>
        <p:spPr>
          <a:xfrm>
            <a:off x="6216027" y="3419312"/>
            <a:ext cx="2138322"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Cumulative exposure to antipsychotics</a:t>
            </a:r>
            <a:r>
              <a:rPr kumimoji="0" lang="en-US" sz="1200" b="0" i="0" u="none" strike="noStrike" kern="1200" cap="none" spc="0" normalizeH="0" baseline="30000" noProof="0" dirty="0">
                <a:ln>
                  <a:noFill/>
                </a:ln>
                <a:effectLst/>
                <a:uLnTx/>
                <a:uFillTx/>
                <a:latin typeface="+mj-lt"/>
                <a:ea typeface="+mn-ea"/>
                <a:cs typeface="+mn-cs"/>
              </a:rPr>
              <a:t>3</a:t>
            </a:r>
          </a:p>
        </p:txBody>
      </p:sp>
      <p:sp>
        <p:nvSpPr>
          <p:cNvPr id="312" name="TextBox 311">
            <a:extLst>
              <a:ext uri="{FF2B5EF4-FFF2-40B4-BE49-F238E27FC236}">
                <a16:creationId xmlns:a16="http://schemas.microsoft.com/office/drawing/2014/main" id="{94BDE118-B75F-EF67-AC83-6155C50820B7}"/>
              </a:ext>
            </a:extLst>
          </p:cNvPr>
          <p:cNvSpPr txBox="1"/>
          <p:nvPr/>
        </p:nvSpPr>
        <p:spPr>
          <a:xfrm>
            <a:off x="8222760" y="3364994"/>
            <a:ext cx="2138322" cy="461665"/>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Treatment with anticholinergics</a:t>
            </a:r>
            <a:r>
              <a:rPr kumimoji="0" lang="en-US" sz="1200" b="0" i="0" u="none" strike="noStrike" kern="1200" cap="none" spc="0" normalizeH="0" baseline="30000" noProof="0" dirty="0">
                <a:ln>
                  <a:noFill/>
                </a:ln>
                <a:effectLst/>
                <a:uLnTx/>
                <a:uFillTx/>
                <a:latin typeface="+mj-lt"/>
                <a:ea typeface="+mn-ea"/>
                <a:cs typeface="+mn-cs"/>
              </a:rPr>
              <a:t>3</a:t>
            </a:r>
          </a:p>
        </p:txBody>
      </p:sp>
      <p:sp>
        <p:nvSpPr>
          <p:cNvPr id="313" name="TextBox 312">
            <a:extLst>
              <a:ext uri="{FF2B5EF4-FFF2-40B4-BE49-F238E27FC236}">
                <a16:creationId xmlns:a16="http://schemas.microsoft.com/office/drawing/2014/main" id="{326A28EB-EF35-9AB2-A5BE-7A11D23D3916}"/>
              </a:ext>
            </a:extLst>
          </p:cNvPr>
          <p:cNvSpPr txBox="1"/>
          <p:nvPr/>
        </p:nvSpPr>
        <p:spPr>
          <a:xfrm>
            <a:off x="6216027" y="5306416"/>
            <a:ext cx="2138322" cy="731212"/>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History of acute drug-induced</a:t>
            </a:r>
            <a:r>
              <a:rPr kumimoji="0" lang="en-US" sz="1200" b="0" i="0" u="none" strike="noStrike" kern="1200" cap="none" spc="0" normalizeH="0" noProof="0" dirty="0">
                <a:ln>
                  <a:noFill/>
                </a:ln>
                <a:effectLst/>
                <a:uLnTx/>
                <a:uFillTx/>
                <a:latin typeface="+mj-lt"/>
                <a:ea typeface="+mn-ea"/>
                <a:cs typeface="+mn-cs"/>
              </a:rPr>
              <a:t> </a:t>
            </a:r>
            <a:r>
              <a:rPr kumimoji="0" lang="en-US" sz="1200" b="0" i="0" u="none" strike="noStrike" kern="1200" cap="none" spc="0" normalizeH="0" baseline="0" noProof="0" dirty="0">
                <a:ln>
                  <a:noFill/>
                </a:ln>
                <a:effectLst/>
                <a:uLnTx/>
                <a:uFillTx/>
                <a:latin typeface="+mj-lt"/>
                <a:ea typeface="+mn-ea"/>
                <a:cs typeface="+mn-cs"/>
              </a:rPr>
              <a:t>movement disorders</a:t>
            </a:r>
            <a:r>
              <a:rPr kumimoji="0" lang="en-US" sz="1200" b="0" i="0" u="none" strike="noStrike" kern="1200" cap="none" spc="0" normalizeH="0" baseline="30000" noProof="0" dirty="0">
                <a:ln>
                  <a:noFill/>
                </a:ln>
                <a:effectLst/>
                <a:uLnTx/>
                <a:uFillTx/>
                <a:latin typeface="+mj-lt"/>
                <a:ea typeface="+mn-ea"/>
                <a:cs typeface="+mn-cs"/>
              </a:rPr>
              <a:t>3</a:t>
            </a:r>
          </a:p>
        </p:txBody>
      </p:sp>
      <p:sp>
        <p:nvSpPr>
          <p:cNvPr id="314" name="TextBox 313">
            <a:extLst>
              <a:ext uri="{FF2B5EF4-FFF2-40B4-BE49-F238E27FC236}">
                <a16:creationId xmlns:a16="http://schemas.microsoft.com/office/drawing/2014/main" id="{248068FB-6B2F-3622-D338-DF1861E8696C}"/>
              </a:ext>
            </a:extLst>
          </p:cNvPr>
          <p:cNvSpPr txBox="1"/>
          <p:nvPr/>
        </p:nvSpPr>
        <p:spPr>
          <a:xfrm>
            <a:off x="8180537" y="5306416"/>
            <a:ext cx="2222769" cy="522294"/>
          </a:xfrm>
          <a:prstGeom prst="rect">
            <a:avLst/>
          </a:prstGeom>
          <a:noFill/>
        </p:spPr>
        <p:txBody>
          <a:bodyPr wrap="square" rtlCol="0">
            <a:spAutoFit/>
          </a:bodyPr>
          <a:lstStyle/>
          <a:p>
            <a:pPr marL="63500" marR="0" lvl="1"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latin typeface="+mj-lt"/>
                <a:ea typeface="+mn-ea"/>
                <a:cs typeface="+mn-cs"/>
              </a:rPr>
              <a:t>Antidopaminergic (D2) potency of antipsychotic</a:t>
            </a:r>
            <a:r>
              <a:rPr kumimoji="0" lang="en-US" sz="1200" b="0" i="0" u="none" strike="noStrike" kern="1200" cap="none" spc="0" normalizeH="0" baseline="30000" noProof="0" dirty="0">
                <a:ln>
                  <a:noFill/>
                </a:ln>
                <a:effectLst/>
                <a:uLnTx/>
                <a:uFillTx/>
                <a:latin typeface="+mj-lt"/>
                <a:ea typeface="+mn-ea"/>
                <a:cs typeface="+mn-cs"/>
              </a:rPr>
              <a:t>5</a:t>
            </a:r>
          </a:p>
        </p:txBody>
      </p:sp>
      <p:grpSp>
        <p:nvGrpSpPr>
          <p:cNvPr id="1105" name="Group 1104">
            <a:extLst>
              <a:ext uri="{FF2B5EF4-FFF2-40B4-BE49-F238E27FC236}">
                <a16:creationId xmlns:a16="http://schemas.microsoft.com/office/drawing/2014/main" id="{DF9B4EB3-AFCF-8BB4-5CE4-440361378A77}"/>
              </a:ext>
            </a:extLst>
          </p:cNvPr>
          <p:cNvGrpSpPr/>
          <p:nvPr/>
        </p:nvGrpSpPr>
        <p:grpSpPr>
          <a:xfrm>
            <a:off x="6654431" y="2138810"/>
            <a:ext cx="3268247" cy="3143731"/>
            <a:chOff x="6654431" y="2093545"/>
            <a:chExt cx="3268247" cy="3143731"/>
          </a:xfrm>
        </p:grpSpPr>
        <p:grpSp>
          <p:nvGrpSpPr>
            <p:cNvPr id="1106" name="Group 1105">
              <a:extLst>
                <a:ext uri="{FF2B5EF4-FFF2-40B4-BE49-F238E27FC236}">
                  <a16:creationId xmlns:a16="http://schemas.microsoft.com/office/drawing/2014/main" id="{89CF9247-40BC-B1B5-BF3E-5AA7A44DED98}"/>
                </a:ext>
              </a:extLst>
            </p:cNvPr>
            <p:cNvGrpSpPr>
              <a:grpSpLocks noChangeAspect="1"/>
            </p:cNvGrpSpPr>
            <p:nvPr/>
          </p:nvGrpSpPr>
          <p:grpSpPr>
            <a:xfrm>
              <a:off x="6654431" y="2093545"/>
              <a:ext cx="1261514" cy="1264766"/>
              <a:chOff x="-4083050" y="1579563"/>
              <a:chExt cx="3694112" cy="3703638"/>
            </a:xfrm>
          </p:grpSpPr>
          <p:sp>
            <p:nvSpPr>
              <p:cNvPr id="1237" name="Freeform 5">
                <a:extLst>
                  <a:ext uri="{FF2B5EF4-FFF2-40B4-BE49-F238E27FC236}">
                    <a16:creationId xmlns:a16="http://schemas.microsoft.com/office/drawing/2014/main" id="{B1F8131C-57E7-FF82-D48B-C0AF9884747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8" name="Freeform 6">
                <a:extLst>
                  <a:ext uri="{FF2B5EF4-FFF2-40B4-BE49-F238E27FC236}">
                    <a16:creationId xmlns:a16="http://schemas.microsoft.com/office/drawing/2014/main" id="{037E6F7E-66A0-A9C0-3F9E-49991C8666AE}"/>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9" name="Freeform 7">
                <a:extLst>
                  <a:ext uri="{FF2B5EF4-FFF2-40B4-BE49-F238E27FC236}">
                    <a16:creationId xmlns:a16="http://schemas.microsoft.com/office/drawing/2014/main" id="{DF1C30DB-7C25-72DC-86D7-A5A40505617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0" name="Freeform 8">
                <a:extLst>
                  <a:ext uri="{FF2B5EF4-FFF2-40B4-BE49-F238E27FC236}">
                    <a16:creationId xmlns:a16="http://schemas.microsoft.com/office/drawing/2014/main" id="{D4E55036-6733-ED18-8D87-61A231AC620E}"/>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1" name="Freeform 9">
                <a:extLst>
                  <a:ext uri="{FF2B5EF4-FFF2-40B4-BE49-F238E27FC236}">
                    <a16:creationId xmlns:a16="http://schemas.microsoft.com/office/drawing/2014/main" id="{9AC9340A-37C1-6439-95C3-F4F5D04F139F}"/>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2" name="Freeform 10">
                <a:extLst>
                  <a:ext uri="{FF2B5EF4-FFF2-40B4-BE49-F238E27FC236}">
                    <a16:creationId xmlns:a16="http://schemas.microsoft.com/office/drawing/2014/main" id="{EF717C9F-BE34-0D2E-4A9B-BADD42A5F1B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3" name="Freeform 11">
                <a:extLst>
                  <a:ext uri="{FF2B5EF4-FFF2-40B4-BE49-F238E27FC236}">
                    <a16:creationId xmlns:a16="http://schemas.microsoft.com/office/drawing/2014/main" id="{EE785A98-CCE5-9A4D-7C9D-CCC893E74EB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4" name="Freeform 12">
                <a:extLst>
                  <a:ext uri="{FF2B5EF4-FFF2-40B4-BE49-F238E27FC236}">
                    <a16:creationId xmlns:a16="http://schemas.microsoft.com/office/drawing/2014/main" id="{E351EA36-85B7-CEA1-B757-6D59CEEFAF3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5" name="Freeform 13">
                <a:extLst>
                  <a:ext uri="{FF2B5EF4-FFF2-40B4-BE49-F238E27FC236}">
                    <a16:creationId xmlns:a16="http://schemas.microsoft.com/office/drawing/2014/main" id="{3180B254-C20A-F1D1-D07D-1D00717E487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6" name="Freeform 14">
                <a:extLst>
                  <a:ext uri="{FF2B5EF4-FFF2-40B4-BE49-F238E27FC236}">
                    <a16:creationId xmlns:a16="http://schemas.microsoft.com/office/drawing/2014/main" id="{AE69933F-C439-8172-BAC1-6BFAA425078C}"/>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7" name="Freeform 15">
                <a:extLst>
                  <a:ext uri="{FF2B5EF4-FFF2-40B4-BE49-F238E27FC236}">
                    <a16:creationId xmlns:a16="http://schemas.microsoft.com/office/drawing/2014/main" id="{62C04C1F-7DF5-80CE-72FF-C97712810805}"/>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8" name="Freeform 16">
                <a:extLst>
                  <a:ext uri="{FF2B5EF4-FFF2-40B4-BE49-F238E27FC236}">
                    <a16:creationId xmlns:a16="http://schemas.microsoft.com/office/drawing/2014/main" id="{E46BD0B3-1C6D-92D3-A2F7-73795C776E4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9" name="Freeform 17">
                <a:extLst>
                  <a:ext uri="{FF2B5EF4-FFF2-40B4-BE49-F238E27FC236}">
                    <a16:creationId xmlns:a16="http://schemas.microsoft.com/office/drawing/2014/main" id="{3131801A-C640-A5DC-E8EE-F7A5CBE8EC8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0" name="Freeform 18">
                <a:extLst>
                  <a:ext uri="{FF2B5EF4-FFF2-40B4-BE49-F238E27FC236}">
                    <a16:creationId xmlns:a16="http://schemas.microsoft.com/office/drawing/2014/main" id="{58D3DB8B-BC92-D4B1-1574-D7174E731FF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1" name="Freeform 19">
                <a:extLst>
                  <a:ext uri="{FF2B5EF4-FFF2-40B4-BE49-F238E27FC236}">
                    <a16:creationId xmlns:a16="http://schemas.microsoft.com/office/drawing/2014/main" id="{284D3D64-1E51-D295-0EF6-27F3CCA37B0C}"/>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2" name="Freeform 20">
                <a:extLst>
                  <a:ext uri="{FF2B5EF4-FFF2-40B4-BE49-F238E27FC236}">
                    <a16:creationId xmlns:a16="http://schemas.microsoft.com/office/drawing/2014/main" id="{5A37F8CE-010D-C45F-7591-120D49CC43C1}"/>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3" name="Freeform 21">
                <a:extLst>
                  <a:ext uri="{FF2B5EF4-FFF2-40B4-BE49-F238E27FC236}">
                    <a16:creationId xmlns:a16="http://schemas.microsoft.com/office/drawing/2014/main" id="{1DA05CA3-DCFB-80A0-B9F5-AFD30320BF3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4" name="Freeform 22">
                <a:extLst>
                  <a:ext uri="{FF2B5EF4-FFF2-40B4-BE49-F238E27FC236}">
                    <a16:creationId xmlns:a16="http://schemas.microsoft.com/office/drawing/2014/main" id="{0393104C-8CEE-B47C-A55D-A1CD625DFE87}"/>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5" name="Freeform 23">
                <a:extLst>
                  <a:ext uri="{FF2B5EF4-FFF2-40B4-BE49-F238E27FC236}">
                    <a16:creationId xmlns:a16="http://schemas.microsoft.com/office/drawing/2014/main" id="{85190BB8-A5C8-A6CB-BD71-133DDD68F0D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6" name="Freeform 24">
                <a:extLst>
                  <a:ext uri="{FF2B5EF4-FFF2-40B4-BE49-F238E27FC236}">
                    <a16:creationId xmlns:a16="http://schemas.microsoft.com/office/drawing/2014/main" id="{036650FF-C383-85AF-70CF-0301A35F87F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7" name="Freeform 25">
                <a:extLst>
                  <a:ext uri="{FF2B5EF4-FFF2-40B4-BE49-F238E27FC236}">
                    <a16:creationId xmlns:a16="http://schemas.microsoft.com/office/drawing/2014/main" id="{3178F82A-AE89-22BC-F499-241E8F811A3E}"/>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8" name="Freeform 26">
                <a:extLst>
                  <a:ext uri="{FF2B5EF4-FFF2-40B4-BE49-F238E27FC236}">
                    <a16:creationId xmlns:a16="http://schemas.microsoft.com/office/drawing/2014/main" id="{FBA8774A-646E-BD59-BD9A-01FD1B3958F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9" name="Freeform 27">
                <a:extLst>
                  <a:ext uri="{FF2B5EF4-FFF2-40B4-BE49-F238E27FC236}">
                    <a16:creationId xmlns:a16="http://schemas.microsoft.com/office/drawing/2014/main" id="{86B77ACF-D998-604C-3437-230210D809A7}"/>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0" name="Freeform 28">
                <a:extLst>
                  <a:ext uri="{FF2B5EF4-FFF2-40B4-BE49-F238E27FC236}">
                    <a16:creationId xmlns:a16="http://schemas.microsoft.com/office/drawing/2014/main" id="{AF4B6035-CE06-00E7-73EC-D47987287CB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1" name="Freeform 29">
                <a:extLst>
                  <a:ext uri="{FF2B5EF4-FFF2-40B4-BE49-F238E27FC236}">
                    <a16:creationId xmlns:a16="http://schemas.microsoft.com/office/drawing/2014/main" id="{7985ABE0-8F92-B57D-70AC-D4804851817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2" name="Freeform 30">
                <a:extLst>
                  <a:ext uri="{FF2B5EF4-FFF2-40B4-BE49-F238E27FC236}">
                    <a16:creationId xmlns:a16="http://schemas.microsoft.com/office/drawing/2014/main" id="{11052F14-301C-99A8-B922-646B57851AA7}"/>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3" name="Freeform 31">
                <a:extLst>
                  <a:ext uri="{FF2B5EF4-FFF2-40B4-BE49-F238E27FC236}">
                    <a16:creationId xmlns:a16="http://schemas.microsoft.com/office/drawing/2014/main" id="{A8BECE32-F9AC-C94B-8F91-319808E84C5E}"/>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4" name="Freeform 32">
                <a:extLst>
                  <a:ext uri="{FF2B5EF4-FFF2-40B4-BE49-F238E27FC236}">
                    <a16:creationId xmlns:a16="http://schemas.microsoft.com/office/drawing/2014/main" id="{6C3BDCA0-AA20-5278-4CBA-BA24E88E20B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5" name="Freeform 33">
                <a:extLst>
                  <a:ext uri="{FF2B5EF4-FFF2-40B4-BE49-F238E27FC236}">
                    <a16:creationId xmlns:a16="http://schemas.microsoft.com/office/drawing/2014/main" id="{1B807201-5771-24DB-6DE9-9C708DF26014}"/>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07" name="Group 1106">
              <a:extLst>
                <a:ext uri="{FF2B5EF4-FFF2-40B4-BE49-F238E27FC236}">
                  <a16:creationId xmlns:a16="http://schemas.microsoft.com/office/drawing/2014/main" id="{F1FA5D49-7ED6-7F24-4C0A-5F3D295F478A}"/>
                </a:ext>
              </a:extLst>
            </p:cNvPr>
            <p:cNvGrpSpPr>
              <a:grpSpLocks noChangeAspect="1"/>
            </p:cNvGrpSpPr>
            <p:nvPr/>
          </p:nvGrpSpPr>
          <p:grpSpPr>
            <a:xfrm>
              <a:off x="8661164" y="2093545"/>
              <a:ext cx="1261514" cy="1264766"/>
              <a:chOff x="-4083050" y="1579563"/>
              <a:chExt cx="3694112" cy="3703638"/>
            </a:xfrm>
          </p:grpSpPr>
          <p:sp>
            <p:nvSpPr>
              <p:cNvPr id="1208" name="Freeform 5">
                <a:extLst>
                  <a:ext uri="{FF2B5EF4-FFF2-40B4-BE49-F238E27FC236}">
                    <a16:creationId xmlns:a16="http://schemas.microsoft.com/office/drawing/2014/main" id="{AD201A26-3839-233E-E596-5A2B07E493C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9" name="Freeform 6">
                <a:extLst>
                  <a:ext uri="{FF2B5EF4-FFF2-40B4-BE49-F238E27FC236}">
                    <a16:creationId xmlns:a16="http://schemas.microsoft.com/office/drawing/2014/main" id="{DAB0E045-5B56-0F62-2EBF-8B7ACA0FC982}"/>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0" name="Freeform 7">
                <a:extLst>
                  <a:ext uri="{FF2B5EF4-FFF2-40B4-BE49-F238E27FC236}">
                    <a16:creationId xmlns:a16="http://schemas.microsoft.com/office/drawing/2014/main" id="{95FDE785-7FBE-402E-F7AA-5C6EDFBB7FF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1" name="Freeform 8">
                <a:extLst>
                  <a:ext uri="{FF2B5EF4-FFF2-40B4-BE49-F238E27FC236}">
                    <a16:creationId xmlns:a16="http://schemas.microsoft.com/office/drawing/2014/main" id="{6868706A-2A53-9F16-4829-8BBA56BE6FB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2" name="Freeform 9">
                <a:extLst>
                  <a:ext uri="{FF2B5EF4-FFF2-40B4-BE49-F238E27FC236}">
                    <a16:creationId xmlns:a16="http://schemas.microsoft.com/office/drawing/2014/main" id="{3BE2F04E-8E5A-7FDB-D289-9A17F7551B8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3" name="Freeform 10">
                <a:extLst>
                  <a:ext uri="{FF2B5EF4-FFF2-40B4-BE49-F238E27FC236}">
                    <a16:creationId xmlns:a16="http://schemas.microsoft.com/office/drawing/2014/main" id="{436E7C9C-8BBB-9AD5-38C4-F38217F27E3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4" name="Freeform 11">
                <a:extLst>
                  <a:ext uri="{FF2B5EF4-FFF2-40B4-BE49-F238E27FC236}">
                    <a16:creationId xmlns:a16="http://schemas.microsoft.com/office/drawing/2014/main" id="{09BDEE97-DACF-27D1-C6D0-DB5606D3A07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5" name="Freeform 12">
                <a:extLst>
                  <a:ext uri="{FF2B5EF4-FFF2-40B4-BE49-F238E27FC236}">
                    <a16:creationId xmlns:a16="http://schemas.microsoft.com/office/drawing/2014/main" id="{671DEFCD-E882-F1BE-0F8E-67EDFDFF570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6" name="Freeform 13">
                <a:extLst>
                  <a:ext uri="{FF2B5EF4-FFF2-40B4-BE49-F238E27FC236}">
                    <a16:creationId xmlns:a16="http://schemas.microsoft.com/office/drawing/2014/main" id="{79FE4C86-6E88-248C-AEA7-8E6C92D354B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7" name="Freeform 14">
                <a:extLst>
                  <a:ext uri="{FF2B5EF4-FFF2-40B4-BE49-F238E27FC236}">
                    <a16:creationId xmlns:a16="http://schemas.microsoft.com/office/drawing/2014/main" id="{2F30EF5F-2FCF-D9F1-A265-1BF7D73F927C}"/>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8" name="Freeform 15">
                <a:extLst>
                  <a:ext uri="{FF2B5EF4-FFF2-40B4-BE49-F238E27FC236}">
                    <a16:creationId xmlns:a16="http://schemas.microsoft.com/office/drawing/2014/main" id="{E8C10765-3B5D-8ED1-A968-F1B7AD345B1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9" name="Freeform 16">
                <a:extLst>
                  <a:ext uri="{FF2B5EF4-FFF2-40B4-BE49-F238E27FC236}">
                    <a16:creationId xmlns:a16="http://schemas.microsoft.com/office/drawing/2014/main" id="{9CE4CA39-91DB-7E51-C6A5-2D2809A1804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0" name="Freeform 17">
                <a:extLst>
                  <a:ext uri="{FF2B5EF4-FFF2-40B4-BE49-F238E27FC236}">
                    <a16:creationId xmlns:a16="http://schemas.microsoft.com/office/drawing/2014/main" id="{14360E30-5DDE-7EB3-2DFE-EDBD74EABC9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1" name="Freeform 18">
                <a:extLst>
                  <a:ext uri="{FF2B5EF4-FFF2-40B4-BE49-F238E27FC236}">
                    <a16:creationId xmlns:a16="http://schemas.microsoft.com/office/drawing/2014/main" id="{AAE206D7-B9AE-86BC-24A0-5B18BF93B44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2" name="Freeform 19">
                <a:extLst>
                  <a:ext uri="{FF2B5EF4-FFF2-40B4-BE49-F238E27FC236}">
                    <a16:creationId xmlns:a16="http://schemas.microsoft.com/office/drawing/2014/main" id="{3B37DD64-C236-BEAC-C32F-3F628D27733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3" name="Freeform 20">
                <a:extLst>
                  <a:ext uri="{FF2B5EF4-FFF2-40B4-BE49-F238E27FC236}">
                    <a16:creationId xmlns:a16="http://schemas.microsoft.com/office/drawing/2014/main" id="{3B53F578-E239-0283-3301-DDEA3FDE694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4" name="Freeform 21">
                <a:extLst>
                  <a:ext uri="{FF2B5EF4-FFF2-40B4-BE49-F238E27FC236}">
                    <a16:creationId xmlns:a16="http://schemas.microsoft.com/office/drawing/2014/main" id="{5D492850-685D-3040-E2ED-466BEFFA1D3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5" name="Freeform 22">
                <a:extLst>
                  <a:ext uri="{FF2B5EF4-FFF2-40B4-BE49-F238E27FC236}">
                    <a16:creationId xmlns:a16="http://schemas.microsoft.com/office/drawing/2014/main" id="{3BC84021-779B-12F3-79FB-D042F9D6950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6" name="Freeform 23">
                <a:extLst>
                  <a:ext uri="{FF2B5EF4-FFF2-40B4-BE49-F238E27FC236}">
                    <a16:creationId xmlns:a16="http://schemas.microsoft.com/office/drawing/2014/main" id="{50DB3556-040C-5CE1-41FF-27F247E05F2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7" name="Freeform 24">
                <a:extLst>
                  <a:ext uri="{FF2B5EF4-FFF2-40B4-BE49-F238E27FC236}">
                    <a16:creationId xmlns:a16="http://schemas.microsoft.com/office/drawing/2014/main" id="{1813E82F-C15C-3A7D-2165-D7F99301A656}"/>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8" name="Freeform 25">
                <a:extLst>
                  <a:ext uri="{FF2B5EF4-FFF2-40B4-BE49-F238E27FC236}">
                    <a16:creationId xmlns:a16="http://schemas.microsoft.com/office/drawing/2014/main" id="{B1E2C01D-1B9A-5DFC-A2EF-A2E25FEB7AC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9" name="Freeform 26">
                <a:extLst>
                  <a:ext uri="{FF2B5EF4-FFF2-40B4-BE49-F238E27FC236}">
                    <a16:creationId xmlns:a16="http://schemas.microsoft.com/office/drawing/2014/main" id="{A1C46E6B-37E1-87F3-FF77-F4AC9B60381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0" name="Freeform 27">
                <a:extLst>
                  <a:ext uri="{FF2B5EF4-FFF2-40B4-BE49-F238E27FC236}">
                    <a16:creationId xmlns:a16="http://schemas.microsoft.com/office/drawing/2014/main" id="{B057EC9B-081E-840D-7C6E-61E7A0F63F2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1" name="Freeform 28">
                <a:extLst>
                  <a:ext uri="{FF2B5EF4-FFF2-40B4-BE49-F238E27FC236}">
                    <a16:creationId xmlns:a16="http://schemas.microsoft.com/office/drawing/2014/main" id="{50BB9455-DEEB-FA52-50F3-E68CE51CE8C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2" name="Freeform 29">
                <a:extLst>
                  <a:ext uri="{FF2B5EF4-FFF2-40B4-BE49-F238E27FC236}">
                    <a16:creationId xmlns:a16="http://schemas.microsoft.com/office/drawing/2014/main" id="{1F671E6B-A8E0-CB46-0D9E-BD4CA31B6C4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3" name="Freeform 30">
                <a:extLst>
                  <a:ext uri="{FF2B5EF4-FFF2-40B4-BE49-F238E27FC236}">
                    <a16:creationId xmlns:a16="http://schemas.microsoft.com/office/drawing/2014/main" id="{BFF3770F-A589-75A1-18F5-2BC83672EC1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4" name="Freeform 31">
                <a:extLst>
                  <a:ext uri="{FF2B5EF4-FFF2-40B4-BE49-F238E27FC236}">
                    <a16:creationId xmlns:a16="http://schemas.microsoft.com/office/drawing/2014/main" id="{6D829EF5-8987-87EA-C373-F9FA2174DD3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5" name="Freeform 32">
                <a:extLst>
                  <a:ext uri="{FF2B5EF4-FFF2-40B4-BE49-F238E27FC236}">
                    <a16:creationId xmlns:a16="http://schemas.microsoft.com/office/drawing/2014/main" id="{68FA56FE-8CD6-581D-3440-F013F540DEAC}"/>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6" name="Freeform 33">
                <a:extLst>
                  <a:ext uri="{FF2B5EF4-FFF2-40B4-BE49-F238E27FC236}">
                    <a16:creationId xmlns:a16="http://schemas.microsoft.com/office/drawing/2014/main" id="{172657ED-A935-2A56-69AC-2C515EC6A07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08" name="Group 1107">
              <a:extLst>
                <a:ext uri="{FF2B5EF4-FFF2-40B4-BE49-F238E27FC236}">
                  <a16:creationId xmlns:a16="http://schemas.microsoft.com/office/drawing/2014/main" id="{26E23646-7D3C-5D65-B697-E8BF404E21AF}"/>
                </a:ext>
              </a:extLst>
            </p:cNvPr>
            <p:cNvGrpSpPr>
              <a:grpSpLocks noChangeAspect="1"/>
            </p:cNvGrpSpPr>
            <p:nvPr/>
          </p:nvGrpSpPr>
          <p:grpSpPr>
            <a:xfrm>
              <a:off x="6654431" y="3972510"/>
              <a:ext cx="1261514" cy="1264766"/>
              <a:chOff x="-4083050" y="1579563"/>
              <a:chExt cx="3694112" cy="3703638"/>
            </a:xfrm>
          </p:grpSpPr>
          <p:sp>
            <p:nvSpPr>
              <p:cNvPr id="1179" name="Freeform 5">
                <a:extLst>
                  <a:ext uri="{FF2B5EF4-FFF2-40B4-BE49-F238E27FC236}">
                    <a16:creationId xmlns:a16="http://schemas.microsoft.com/office/drawing/2014/main" id="{5A141E11-9A8F-40A2-F7F1-2D3653D1340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0" name="Freeform 6">
                <a:extLst>
                  <a:ext uri="{FF2B5EF4-FFF2-40B4-BE49-F238E27FC236}">
                    <a16:creationId xmlns:a16="http://schemas.microsoft.com/office/drawing/2014/main" id="{2E61E5A5-26AD-0077-EB69-CB3FF3D34A8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1" name="Freeform 7">
                <a:extLst>
                  <a:ext uri="{FF2B5EF4-FFF2-40B4-BE49-F238E27FC236}">
                    <a16:creationId xmlns:a16="http://schemas.microsoft.com/office/drawing/2014/main" id="{964431B7-632B-A954-F8BA-6612964E534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2" name="Freeform 8">
                <a:extLst>
                  <a:ext uri="{FF2B5EF4-FFF2-40B4-BE49-F238E27FC236}">
                    <a16:creationId xmlns:a16="http://schemas.microsoft.com/office/drawing/2014/main" id="{9FFC8780-4377-73EF-8BF7-14F1673D93B9}"/>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3" name="Freeform 9">
                <a:extLst>
                  <a:ext uri="{FF2B5EF4-FFF2-40B4-BE49-F238E27FC236}">
                    <a16:creationId xmlns:a16="http://schemas.microsoft.com/office/drawing/2014/main" id="{4F5EB939-9C64-E68E-7EBA-F0C33D5FF51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4" name="Freeform 10">
                <a:extLst>
                  <a:ext uri="{FF2B5EF4-FFF2-40B4-BE49-F238E27FC236}">
                    <a16:creationId xmlns:a16="http://schemas.microsoft.com/office/drawing/2014/main" id="{1CB7898B-8004-7817-23D2-667F8625498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5" name="Freeform 11">
                <a:extLst>
                  <a:ext uri="{FF2B5EF4-FFF2-40B4-BE49-F238E27FC236}">
                    <a16:creationId xmlns:a16="http://schemas.microsoft.com/office/drawing/2014/main" id="{A7A4A867-DEDC-80AD-DC7B-B86E1622C78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6" name="Freeform 12">
                <a:extLst>
                  <a:ext uri="{FF2B5EF4-FFF2-40B4-BE49-F238E27FC236}">
                    <a16:creationId xmlns:a16="http://schemas.microsoft.com/office/drawing/2014/main" id="{3F3B1717-F1A4-1D55-1877-6365B3F5D75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7" name="Freeform 13">
                <a:extLst>
                  <a:ext uri="{FF2B5EF4-FFF2-40B4-BE49-F238E27FC236}">
                    <a16:creationId xmlns:a16="http://schemas.microsoft.com/office/drawing/2014/main" id="{87A80051-CDA4-3E38-0138-BD32F4C00B4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8" name="Freeform 14">
                <a:extLst>
                  <a:ext uri="{FF2B5EF4-FFF2-40B4-BE49-F238E27FC236}">
                    <a16:creationId xmlns:a16="http://schemas.microsoft.com/office/drawing/2014/main" id="{C9A47E3F-7755-D05D-2C4B-7087C5CC2B1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9" name="Freeform 15">
                <a:extLst>
                  <a:ext uri="{FF2B5EF4-FFF2-40B4-BE49-F238E27FC236}">
                    <a16:creationId xmlns:a16="http://schemas.microsoft.com/office/drawing/2014/main" id="{E492CAD2-4784-F41B-C1C5-8B87FE05059F}"/>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0" name="Freeform 16">
                <a:extLst>
                  <a:ext uri="{FF2B5EF4-FFF2-40B4-BE49-F238E27FC236}">
                    <a16:creationId xmlns:a16="http://schemas.microsoft.com/office/drawing/2014/main" id="{20EB4AAC-4EF6-9E36-802D-BF84C44068B7}"/>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1" name="Freeform 17">
                <a:extLst>
                  <a:ext uri="{FF2B5EF4-FFF2-40B4-BE49-F238E27FC236}">
                    <a16:creationId xmlns:a16="http://schemas.microsoft.com/office/drawing/2014/main" id="{F3F919AF-3AED-37A9-F8F8-3A188D5642B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2" name="Freeform 18">
                <a:extLst>
                  <a:ext uri="{FF2B5EF4-FFF2-40B4-BE49-F238E27FC236}">
                    <a16:creationId xmlns:a16="http://schemas.microsoft.com/office/drawing/2014/main" id="{070D1853-C209-C00C-756A-6FE6E6D7227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3" name="Freeform 19">
                <a:extLst>
                  <a:ext uri="{FF2B5EF4-FFF2-40B4-BE49-F238E27FC236}">
                    <a16:creationId xmlns:a16="http://schemas.microsoft.com/office/drawing/2014/main" id="{C11A64D8-7340-807C-1A69-533091A44A9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4" name="Freeform 20">
                <a:extLst>
                  <a:ext uri="{FF2B5EF4-FFF2-40B4-BE49-F238E27FC236}">
                    <a16:creationId xmlns:a16="http://schemas.microsoft.com/office/drawing/2014/main" id="{BFFF5A31-8480-12B2-9CAC-E828A1315CF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5" name="Freeform 21">
                <a:extLst>
                  <a:ext uri="{FF2B5EF4-FFF2-40B4-BE49-F238E27FC236}">
                    <a16:creationId xmlns:a16="http://schemas.microsoft.com/office/drawing/2014/main" id="{66406ADA-3B5E-D14E-A1B0-EAC28D3583C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6" name="Freeform 22">
                <a:extLst>
                  <a:ext uri="{FF2B5EF4-FFF2-40B4-BE49-F238E27FC236}">
                    <a16:creationId xmlns:a16="http://schemas.microsoft.com/office/drawing/2014/main" id="{33CC8D67-BCFB-F490-32AF-3EE3DBEDB9CF}"/>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7" name="Freeform 23">
                <a:extLst>
                  <a:ext uri="{FF2B5EF4-FFF2-40B4-BE49-F238E27FC236}">
                    <a16:creationId xmlns:a16="http://schemas.microsoft.com/office/drawing/2014/main" id="{D040B500-26F2-5FF1-2F79-3C5C050359F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8" name="Freeform 24">
                <a:extLst>
                  <a:ext uri="{FF2B5EF4-FFF2-40B4-BE49-F238E27FC236}">
                    <a16:creationId xmlns:a16="http://schemas.microsoft.com/office/drawing/2014/main" id="{E4E3155E-121C-97B4-A113-53F14AD2FC1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9" name="Freeform 25">
                <a:extLst>
                  <a:ext uri="{FF2B5EF4-FFF2-40B4-BE49-F238E27FC236}">
                    <a16:creationId xmlns:a16="http://schemas.microsoft.com/office/drawing/2014/main" id="{6870799C-E133-61A2-1012-0704C57C0D3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0" name="Freeform 26">
                <a:extLst>
                  <a:ext uri="{FF2B5EF4-FFF2-40B4-BE49-F238E27FC236}">
                    <a16:creationId xmlns:a16="http://schemas.microsoft.com/office/drawing/2014/main" id="{18898C7F-87E9-B5DB-775F-BA636F90CAA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1" name="Freeform 27">
                <a:extLst>
                  <a:ext uri="{FF2B5EF4-FFF2-40B4-BE49-F238E27FC236}">
                    <a16:creationId xmlns:a16="http://schemas.microsoft.com/office/drawing/2014/main" id="{5441854E-0782-D00F-9C9B-317E0995CFC8}"/>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2" name="Freeform 28">
                <a:extLst>
                  <a:ext uri="{FF2B5EF4-FFF2-40B4-BE49-F238E27FC236}">
                    <a16:creationId xmlns:a16="http://schemas.microsoft.com/office/drawing/2014/main" id="{6CD4E449-76C9-F8CD-EE11-71201B9112E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3" name="Freeform 29">
                <a:extLst>
                  <a:ext uri="{FF2B5EF4-FFF2-40B4-BE49-F238E27FC236}">
                    <a16:creationId xmlns:a16="http://schemas.microsoft.com/office/drawing/2014/main" id="{96E15113-3848-9019-B897-D7238FB529D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4" name="Freeform 30">
                <a:extLst>
                  <a:ext uri="{FF2B5EF4-FFF2-40B4-BE49-F238E27FC236}">
                    <a16:creationId xmlns:a16="http://schemas.microsoft.com/office/drawing/2014/main" id="{B67C1FE9-8153-EAF1-2018-ACBF813C7A1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5" name="Freeform 31">
                <a:extLst>
                  <a:ext uri="{FF2B5EF4-FFF2-40B4-BE49-F238E27FC236}">
                    <a16:creationId xmlns:a16="http://schemas.microsoft.com/office/drawing/2014/main" id="{19473B69-86B6-E28F-A275-7B6A2D04836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6" name="Freeform 32">
                <a:extLst>
                  <a:ext uri="{FF2B5EF4-FFF2-40B4-BE49-F238E27FC236}">
                    <a16:creationId xmlns:a16="http://schemas.microsoft.com/office/drawing/2014/main" id="{2069E650-5168-8568-EFC2-30EE946D5DE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7" name="Freeform 33">
                <a:extLst>
                  <a:ext uri="{FF2B5EF4-FFF2-40B4-BE49-F238E27FC236}">
                    <a16:creationId xmlns:a16="http://schemas.microsoft.com/office/drawing/2014/main" id="{FB257E3A-6F57-AE36-D2B9-CB0D28D941C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09" name="Group 1108">
              <a:extLst>
                <a:ext uri="{FF2B5EF4-FFF2-40B4-BE49-F238E27FC236}">
                  <a16:creationId xmlns:a16="http://schemas.microsoft.com/office/drawing/2014/main" id="{096205CE-5EF0-CE19-7960-0A532AE0334D}"/>
                </a:ext>
              </a:extLst>
            </p:cNvPr>
            <p:cNvGrpSpPr>
              <a:grpSpLocks noChangeAspect="1"/>
            </p:cNvGrpSpPr>
            <p:nvPr/>
          </p:nvGrpSpPr>
          <p:grpSpPr>
            <a:xfrm>
              <a:off x="8661164" y="3972510"/>
              <a:ext cx="1261514" cy="1264766"/>
              <a:chOff x="-4083050" y="1579563"/>
              <a:chExt cx="3694112" cy="3703638"/>
            </a:xfrm>
          </p:grpSpPr>
          <p:sp>
            <p:nvSpPr>
              <p:cNvPr id="1150" name="Freeform 5">
                <a:extLst>
                  <a:ext uri="{FF2B5EF4-FFF2-40B4-BE49-F238E27FC236}">
                    <a16:creationId xmlns:a16="http://schemas.microsoft.com/office/drawing/2014/main" id="{4B4E74EE-ED5F-DC65-5C32-693F70C3590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1" name="Freeform 6">
                <a:extLst>
                  <a:ext uri="{FF2B5EF4-FFF2-40B4-BE49-F238E27FC236}">
                    <a16:creationId xmlns:a16="http://schemas.microsoft.com/office/drawing/2014/main" id="{A2AAD890-534F-D221-EAB3-BAE4DBCD88A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2" name="Freeform 7">
                <a:extLst>
                  <a:ext uri="{FF2B5EF4-FFF2-40B4-BE49-F238E27FC236}">
                    <a16:creationId xmlns:a16="http://schemas.microsoft.com/office/drawing/2014/main" id="{956B5143-013B-E396-881D-CDFD080F73E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3" name="Freeform 8">
                <a:extLst>
                  <a:ext uri="{FF2B5EF4-FFF2-40B4-BE49-F238E27FC236}">
                    <a16:creationId xmlns:a16="http://schemas.microsoft.com/office/drawing/2014/main" id="{EB2E6AA2-5C0D-F162-5A6E-127E1FA9D4B4}"/>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4" name="Freeform 9">
                <a:extLst>
                  <a:ext uri="{FF2B5EF4-FFF2-40B4-BE49-F238E27FC236}">
                    <a16:creationId xmlns:a16="http://schemas.microsoft.com/office/drawing/2014/main" id="{DB42EAE7-0B85-59B6-9A1F-06BFFB921515}"/>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5" name="Freeform 10">
                <a:extLst>
                  <a:ext uri="{FF2B5EF4-FFF2-40B4-BE49-F238E27FC236}">
                    <a16:creationId xmlns:a16="http://schemas.microsoft.com/office/drawing/2014/main" id="{925C596F-FBD1-151F-4353-FC7242EAC198}"/>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6" name="Freeform 11">
                <a:extLst>
                  <a:ext uri="{FF2B5EF4-FFF2-40B4-BE49-F238E27FC236}">
                    <a16:creationId xmlns:a16="http://schemas.microsoft.com/office/drawing/2014/main" id="{704EC00A-060B-7BAD-3966-EB792647FBE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7" name="Freeform 12">
                <a:extLst>
                  <a:ext uri="{FF2B5EF4-FFF2-40B4-BE49-F238E27FC236}">
                    <a16:creationId xmlns:a16="http://schemas.microsoft.com/office/drawing/2014/main" id="{CB2ABBFB-363F-E235-A403-C3CDEB0BD40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8" name="Freeform 13">
                <a:extLst>
                  <a:ext uri="{FF2B5EF4-FFF2-40B4-BE49-F238E27FC236}">
                    <a16:creationId xmlns:a16="http://schemas.microsoft.com/office/drawing/2014/main" id="{C6C95897-DA35-0DB5-CAF2-45B9A6723B8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9" name="Freeform 14">
                <a:extLst>
                  <a:ext uri="{FF2B5EF4-FFF2-40B4-BE49-F238E27FC236}">
                    <a16:creationId xmlns:a16="http://schemas.microsoft.com/office/drawing/2014/main" id="{2088C646-D038-09DE-E06D-10F4EFCBD8D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0" name="Freeform 15">
                <a:extLst>
                  <a:ext uri="{FF2B5EF4-FFF2-40B4-BE49-F238E27FC236}">
                    <a16:creationId xmlns:a16="http://schemas.microsoft.com/office/drawing/2014/main" id="{D8491FC5-F9FD-05C0-E088-757DDC51C7F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1" name="Freeform 16">
                <a:extLst>
                  <a:ext uri="{FF2B5EF4-FFF2-40B4-BE49-F238E27FC236}">
                    <a16:creationId xmlns:a16="http://schemas.microsoft.com/office/drawing/2014/main" id="{5DB17905-F051-14FD-9E16-5C0094BCB047}"/>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2" name="Freeform 17">
                <a:extLst>
                  <a:ext uri="{FF2B5EF4-FFF2-40B4-BE49-F238E27FC236}">
                    <a16:creationId xmlns:a16="http://schemas.microsoft.com/office/drawing/2014/main" id="{E69B2F89-825E-B525-7150-8A74DA8A0DBC}"/>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3" name="Freeform 18">
                <a:extLst>
                  <a:ext uri="{FF2B5EF4-FFF2-40B4-BE49-F238E27FC236}">
                    <a16:creationId xmlns:a16="http://schemas.microsoft.com/office/drawing/2014/main" id="{8C29DE8C-CC4E-AC86-6157-A9C9D281642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4" name="Freeform 19">
                <a:extLst>
                  <a:ext uri="{FF2B5EF4-FFF2-40B4-BE49-F238E27FC236}">
                    <a16:creationId xmlns:a16="http://schemas.microsoft.com/office/drawing/2014/main" id="{2932A7E6-937B-2C2D-31FC-807E18FA119E}"/>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5" name="Freeform 20">
                <a:extLst>
                  <a:ext uri="{FF2B5EF4-FFF2-40B4-BE49-F238E27FC236}">
                    <a16:creationId xmlns:a16="http://schemas.microsoft.com/office/drawing/2014/main" id="{58AB1FFD-1669-78FE-B29C-FED3BD968E3F}"/>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6" name="Freeform 21">
                <a:extLst>
                  <a:ext uri="{FF2B5EF4-FFF2-40B4-BE49-F238E27FC236}">
                    <a16:creationId xmlns:a16="http://schemas.microsoft.com/office/drawing/2014/main" id="{6446576A-E2A9-964D-6AF7-A842E43145F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7" name="Freeform 22">
                <a:extLst>
                  <a:ext uri="{FF2B5EF4-FFF2-40B4-BE49-F238E27FC236}">
                    <a16:creationId xmlns:a16="http://schemas.microsoft.com/office/drawing/2014/main" id="{2048378E-828D-6527-D195-4FF2C0D4103C}"/>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8" name="Freeform 23">
                <a:extLst>
                  <a:ext uri="{FF2B5EF4-FFF2-40B4-BE49-F238E27FC236}">
                    <a16:creationId xmlns:a16="http://schemas.microsoft.com/office/drawing/2014/main" id="{EA85EFDE-2C71-565A-E752-FEA6B451DE1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9" name="Freeform 24">
                <a:extLst>
                  <a:ext uri="{FF2B5EF4-FFF2-40B4-BE49-F238E27FC236}">
                    <a16:creationId xmlns:a16="http://schemas.microsoft.com/office/drawing/2014/main" id="{5B529AA0-7B17-D768-AE4D-C59D5C0E574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0" name="Freeform 25">
                <a:extLst>
                  <a:ext uri="{FF2B5EF4-FFF2-40B4-BE49-F238E27FC236}">
                    <a16:creationId xmlns:a16="http://schemas.microsoft.com/office/drawing/2014/main" id="{AC495F13-52F5-F85F-8868-325A9C21759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1" name="Freeform 26">
                <a:extLst>
                  <a:ext uri="{FF2B5EF4-FFF2-40B4-BE49-F238E27FC236}">
                    <a16:creationId xmlns:a16="http://schemas.microsoft.com/office/drawing/2014/main" id="{9D3E0851-5F49-0550-510B-8E7462FE0A3C}"/>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2" name="Freeform 27">
                <a:extLst>
                  <a:ext uri="{FF2B5EF4-FFF2-40B4-BE49-F238E27FC236}">
                    <a16:creationId xmlns:a16="http://schemas.microsoft.com/office/drawing/2014/main" id="{A367A391-A05D-6FA8-47BD-D7FBB7D8EAF0}"/>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3" name="Freeform 28">
                <a:extLst>
                  <a:ext uri="{FF2B5EF4-FFF2-40B4-BE49-F238E27FC236}">
                    <a16:creationId xmlns:a16="http://schemas.microsoft.com/office/drawing/2014/main" id="{6CC50DC9-7890-0FB4-80CB-0AC666ECFF1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4" name="Freeform 29">
                <a:extLst>
                  <a:ext uri="{FF2B5EF4-FFF2-40B4-BE49-F238E27FC236}">
                    <a16:creationId xmlns:a16="http://schemas.microsoft.com/office/drawing/2014/main" id="{CABF70AD-C7FB-2C86-DFFA-74580B318B34}"/>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5" name="Freeform 30">
                <a:extLst>
                  <a:ext uri="{FF2B5EF4-FFF2-40B4-BE49-F238E27FC236}">
                    <a16:creationId xmlns:a16="http://schemas.microsoft.com/office/drawing/2014/main" id="{03DD6E33-BE3D-F576-5B1B-991739A23BA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6" name="Freeform 31">
                <a:extLst>
                  <a:ext uri="{FF2B5EF4-FFF2-40B4-BE49-F238E27FC236}">
                    <a16:creationId xmlns:a16="http://schemas.microsoft.com/office/drawing/2014/main" id="{C8433DAD-E46C-C1E4-2360-DDDA0FF9FDD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7" name="Freeform 32">
                <a:extLst>
                  <a:ext uri="{FF2B5EF4-FFF2-40B4-BE49-F238E27FC236}">
                    <a16:creationId xmlns:a16="http://schemas.microsoft.com/office/drawing/2014/main" id="{51CF2CF2-2367-F307-0F5B-A7D0EC62580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8" name="Freeform 33">
                <a:extLst>
                  <a:ext uri="{FF2B5EF4-FFF2-40B4-BE49-F238E27FC236}">
                    <a16:creationId xmlns:a16="http://schemas.microsoft.com/office/drawing/2014/main" id="{25DD6A3C-0CB7-431D-AE9E-42BDC928C6F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110" name="Group 1109">
              <a:extLst>
                <a:ext uri="{FF2B5EF4-FFF2-40B4-BE49-F238E27FC236}">
                  <a16:creationId xmlns:a16="http://schemas.microsoft.com/office/drawing/2014/main" id="{24072143-7797-19D6-C879-F5219513AA6E}"/>
                </a:ext>
              </a:extLst>
            </p:cNvPr>
            <p:cNvGrpSpPr/>
            <p:nvPr/>
          </p:nvGrpSpPr>
          <p:grpSpPr>
            <a:xfrm>
              <a:off x="6829130" y="2282028"/>
              <a:ext cx="912117" cy="887800"/>
              <a:chOff x="12491974" y="2089381"/>
              <a:chExt cx="1139506" cy="1109128"/>
            </a:xfrm>
          </p:grpSpPr>
          <p:sp>
            <p:nvSpPr>
              <p:cNvPr id="1148" name="Freeform 7">
                <a:extLst>
                  <a:ext uri="{FF2B5EF4-FFF2-40B4-BE49-F238E27FC236}">
                    <a16:creationId xmlns:a16="http://schemas.microsoft.com/office/drawing/2014/main" id="{A5DA175D-5DD3-6CED-CA20-A0A1035D2F2E}"/>
                  </a:ext>
                </a:extLst>
              </p:cNvPr>
              <p:cNvSpPr>
                <a:spLocks/>
              </p:cNvSpPr>
              <p:nvPr/>
            </p:nvSpPr>
            <p:spPr bwMode="auto">
              <a:xfrm>
                <a:off x="12491974" y="2089381"/>
                <a:ext cx="1139506" cy="1109128"/>
              </a:xfrm>
              <a:custGeom>
                <a:avLst/>
                <a:gdLst>
                  <a:gd name="T0" fmla="*/ 86 w 774"/>
                  <a:gd name="T1" fmla="*/ 346 h 753"/>
                  <a:gd name="T2" fmla="*/ 119 w 774"/>
                  <a:gd name="T3" fmla="*/ 346 h 753"/>
                  <a:gd name="T4" fmla="*/ 60 w 774"/>
                  <a:gd name="T5" fmla="*/ 449 h 753"/>
                  <a:gd name="T6" fmla="*/ 0 w 774"/>
                  <a:gd name="T7" fmla="*/ 346 h 753"/>
                  <a:gd name="T8" fmla="*/ 38 w 774"/>
                  <a:gd name="T9" fmla="*/ 346 h 753"/>
                  <a:gd name="T10" fmla="*/ 45 w 774"/>
                  <a:gd name="T11" fmla="*/ 299 h 753"/>
                  <a:gd name="T12" fmla="*/ 113 w 774"/>
                  <a:gd name="T13" fmla="*/ 153 h 753"/>
                  <a:gd name="T14" fmla="*/ 332 w 774"/>
                  <a:gd name="T15" fmla="*/ 18 h 753"/>
                  <a:gd name="T16" fmla="*/ 591 w 774"/>
                  <a:gd name="T17" fmla="*/ 66 h 753"/>
                  <a:gd name="T18" fmla="*/ 754 w 774"/>
                  <a:gd name="T19" fmla="*/ 300 h 753"/>
                  <a:gd name="T20" fmla="*/ 707 w 774"/>
                  <a:gd name="T21" fmla="*/ 565 h 753"/>
                  <a:gd name="T22" fmla="*/ 473 w 774"/>
                  <a:gd name="T23" fmla="*/ 728 h 753"/>
                  <a:gd name="T24" fmla="*/ 140 w 774"/>
                  <a:gd name="T25" fmla="*/ 626 h 753"/>
                  <a:gd name="T26" fmla="*/ 69 w 774"/>
                  <a:gd name="T27" fmla="*/ 521 h 753"/>
                  <a:gd name="T28" fmla="*/ 79 w 774"/>
                  <a:gd name="T29" fmla="*/ 489 h 753"/>
                  <a:gd name="T30" fmla="*/ 112 w 774"/>
                  <a:gd name="T31" fmla="*/ 501 h 753"/>
                  <a:gd name="T32" fmla="*/ 142 w 774"/>
                  <a:gd name="T33" fmla="*/ 554 h 753"/>
                  <a:gd name="T34" fmla="*/ 270 w 774"/>
                  <a:gd name="T35" fmla="*/ 660 h 753"/>
                  <a:gd name="T36" fmla="*/ 419 w 774"/>
                  <a:gd name="T37" fmla="*/ 687 h 753"/>
                  <a:gd name="T38" fmla="*/ 605 w 774"/>
                  <a:gd name="T39" fmla="*/ 611 h 753"/>
                  <a:gd name="T40" fmla="*/ 711 w 774"/>
                  <a:gd name="T41" fmla="*/ 412 h 753"/>
                  <a:gd name="T42" fmla="*/ 649 w 774"/>
                  <a:gd name="T43" fmla="*/ 182 h 753"/>
                  <a:gd name="T44" fmla="*/ 477 w 774"/>
                  <a:gd name="T45" fmla="*/ 69 h 753"/>
                  <a:gd name="T46" fmla="*/ 222 w 774"/>
                  <a:gd name="T47" fmla="*/ 115 h 753"/>
                  <a:gd name="T48" fmla="*/ 92 w 774"/>
                  <a:gd name="T49" fmla="*/ 311 h 753"/>
                  <a:gd name="T50" fmla="*/ 86 w 774"/>
                  <a:gd name="T51" fmla="*/ 34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753">
                    <a:moveTo>
                      <a:pt x="86" y="346"/>
                    </a:moveTo>
                    <a:cubicBezTo>
                      <a:pt x="98" y="346"/>
                      <a:pt x="108" y="346"/>
                      <a:pt x="119" y="346"/>
                    </a:cubicBezTo>
                    <a:cubicBezTo>
                      <a:pt x="99" y="381"/>
                      <a:pt x="80" y="414"/>
                      <a:pt x="60" y="449"/>
                    </a:cubicBezTo>
                    <a:cubicBezTo>
                      <a:pt x="40" y="415"/>
                      <a:pt x="20" y="381"/>
                      <a:pt x="0" y="346"/>
                    </a:cubicBezTo>
                    <a:cubicBezTo>
                      <a:pt x="14" y="346"/>
                      <a:pt x="26" y="346"/>
                      <a:pt x="38" y="346"/>
                    </a:cubicBezTo>
                    <a:cubicBezTo>
                      <a:pt x="40" y="330"/>
                      <a:pt x="42" y="314"/>
                      <a:pt x="45" y="299"/>
                    </a:cubicBezTo>
                    <a:cubicBezTo>
                      <a:pt x="56" y="245"/>
                      <a:pt x="79" y="196"/>
                      <a:pt x="113" y="153"/>
                    </a:cubicBezTo>
                    <a:cubicBezTo>
                      <a:pt x="169" y="81"/>
                      <a:pt x="242" y="35"/>
                      <a:pt x="332" y="18"/>
                    </a:cubicBezTo>
                    <a:cubicBezTo>
                      <a:pt x="424" y="0"/>
                      <a:pt x="511" y="16"/>
                      <a:pt x="591" y="66"/>
                    </a:cubicBezTo>
                    <a:cubicBezTo>
                      <a:pt x="678" y="121"/>
                      <a:pt x="734" y="199"/>
                      <a:pt x="754" y="300"/>
                    </a:cubicBezTo>
                    <a:cubicBezTo>
                      <a:pt x="774" y="394"/>
                      <a:pt x="758" y="484"/>
                      <a:pt x="707" y="565"/>
                    </a:cubicBezTo>
                    <a:cubicBezTo>
                      <a:pt x="652" y="652"/>
                      <a:pt x="574" y="708"/>
                      <a:pt x="473" y="728"/>
                    </a:cubicBezTo>
                    <a:cubicBezTo>
                      <a:pt x="345" y="753"/>
                      <a:pt x="233" y="718"/>
                      <a:pt x="140" y="626"/>
                    </a:cubicBezTo>
                    <a:cubicBezTo>
                      <a:pt x="110" y="596"/>
                      <a:pt x="87" y="560"/>
                      <a:pt x="69" y="521"/>
                    </a:cubicBezTo>
                    <a:cubicBezTo>
                      <a:pt x="63" y="508"/>
                      <a:pt x="67" y="495"/>
                      <a:pt x="79" y="489"/>
                    </a:cubicBezTo>
                    <a:cubicBezTo>
                      <a:pt x="93" y="483"/>
                      <a:pt x="105" y="487"/>
                      <a:pt x="112" y="501"/>
                    </a:cubicBezTo>
                    <a:cubicBezTo>
                      <a:pt x="122" y="518"/>
                      <a:pt x="131" y="537"/>
                      <a:pt x="142" y="554"/>
                    </a:cubicBezTo>
                    <a:cubicBezTo>
                      <a:pt x="175" y="601"/>
                      <a:pt x="218" y="636"/>
                      <a:pt x="270" y="660"/>
                    </a:cubicBezTo>
                    <a:cubicBezTo>
                      <a:pt x="317" y="681"/>
                      <a:pt x="367" y="690"/>
                      <a:pt x="419" y="687"/>
                    </a:cubicBezTo>
                    <a:cubicBezTo>
                      <a:pt x="489" y="683"/>
                      <a:pt x="552" y="658"/>
                      <a:pt x="605" y="611"/>
                    </a:cubicBezTo>
                    <a:cubicBezTo>
                      <a:pt x="666" y="559"/>
                      <a:pt x="702" y="492"/>
                      <a:pt x="711" y="412"/>
                    </a:cubicBezTo>
                    <a:cubicBezTo>
                      <a:pt x="722" y="327"/>
                      <a:pt x="701" y="250"/>
                      <a:pt x="649" y="182"/>
                    </a:cubicBezTo>
                    <a:cubicBezTo>
                      <a:pt x="605" y="124"/>
                      <a:pt x="547" y="86"/>
                      <a:pt x="477" y="69"/>
                    </a:cubicBezTo>
                    <a:cubicBezTo>
                      <a:pt x="385" y="46"/>
                      <a:pt x="299" y="62"/>
                      <a:pt x="222" y="115"/>
                    </a:cubicBezTo>
                    <a:cubicBezTo>
                      <a:pt x="152" y="162"/>
                      <a:pt x="109" y="228"/>
                      <a:pt x="92" y="311"/>
                    </a:cubicBezTo>
                    <a:cubicBezTo>
                      <a:pt x="89" y="322"/>
                      <a:pt x="88" y="334"/>
                      <a:pt x="86" y="346"/>
                    </a:cubicBezTo>
                    <a:close/>
                  </a:path>
                </a:pathLst>
              </a:custGeom>
              <a:solidFill>
                <a:schemeClr val="accent3"/>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49" name="Freeform 8">
                <a:extLst>
                  <a:ext uri="{FF2B5EF4-FFF2-40B4-BE49-F238E27FC236}">
                    <a16:creationId xmlns:a16="http://schemas.microsoft.com/office/drawing/2014/main" id="{6B04CE20-7AE6-9385-A8C1-C4C177DCEFCF}"/>
                  </a:ext>
                </a:extLst>
              </p:cNvPr>
              <p:cNvSpPr>
                <a:spLocks/>
              </p:cNvSpPr>
              <p:nvPr/>
            </p:nvSpPr>
            <p:spPr bwMode="auto">
              <a:xfrm>
                <a:off x="12974931" y="2226394"/>
                <a:ext cx="329824" cy="739005"/>
              </a:xfrm>
              <a:custGeom>
                <a:avLst/>
                <a:gdLst>
                  <a:gd name="T0" fmla="*/ 122 w 224"/>
                  <a:gd name="T1" fmla="*/ 405 h 502"/>
                  <a:gd name="T2" fmla="*/ 120 w 224"/>
                  <a:gd name="T3" fmla="*/ 401 h 502"/>
                  <a:gd name="T4" fmla="*/ 86 w 224"/>
                  <a:gd name="T5" fmla="*/ 351 h 502"/>
                  <a:gd name="T6" fmla="*/ 79 w 224"/>
                  <a:gd name="T7" fmla="*/ 347 h 502"/>
                  <a:gd name="T8" fmla="*/ 6 w 224"/>
                  <a:gd name="T9" fmla="*/ 293 h 502"/>
                  <a:gd name="T10" fmla="*/ 36 w 224"/>
                  <a:gd name="T11" fmla="*/ 224 h 502"/>
                  <a:gd name="T12" fmla="*/ 41 w 224"/>
                  <a:gd name="T13" fmla="*/ 214 h 502"/>
                  <a:gd name="T14" fmla="*/ 41 w 224"/>
                  <a:gd name="T15" fmla="*/ 144 h 502"/>
                  <a:gd name="T16" fmla="*/ 41 w 224"/>
                  <a:gd name="T17" fmla="*/ 137 h 502"/>
                  <a:gd name="T18" fmla="*/ 11 w 224"/>
                  <a:gd name="T19" fmla="*/ 137 h 502"/>
                  <a:gd name="T20" fmla="*/ 72 w 224"/>
                  <a:gd name="T21" fmla="*/ 0 h 502"/>
                  <a:gd name="T22" fmla="*/ 133 w 224"/>
                  <a:gd name="T23" fmla="*/ 137 h 502"/>
                  <a:gd name="T24" fmla="*/ 103 w 224"/>
                  <a:gd name="T25" fmla="*/ 137 h 502"/>
                  <a:gd name="T26" fmla="*/ 103 w 224"/>
                  <a:gd name="T27" fmla="*/ 143 h 502"/>
                  <a:gd name="T28" fmla="*/ 103 w 224"/>
                  <a:gd name="T29" fmla="*/ 216 h 502"/>
                  <a:gd name="T30" fmla="*/ 107 w 224"/>
                  <a:gd name="T31" fmla="*/ 223 h 502"/>
                  <a:gd name="T32" fmla="*/ 134 w 224"/>
                  <a:gd name="T33" fmla="*/ 306 h 502"/>
                  <a:gd name="T34" fmla="*/ 134 w 224"/>
                  <a:gd name="T35" fmla="*/ 312 h 502"/>
                  <a:gd name="T36" fmla="*/ 171 w 224"/>
                  <a:gd name="T37" fmla="*/ 368 h 502"/>
                  <a:gd name="T38" fmla="*/ 173 w 224"/>
                  <a:gd name="T39" fmla="*/ 371 h 502"/>
                  <a:gd name="T40" fmla="*/ 199 w 224"/>
                  <a:gd name="T41" fmla="*/ 354 h 502"/>
                  <a:gd name="T42" fmla="*/ 224 w 224"/>
                  <a:gd name="T43" fmla="*/ 502 h 502"/>
                  <a:gd name="T44" fmla="*/ 97 w 224"/>
                  <a:gd name="T45" fmla="*/ 422 h 502"/>
                  <a:gd name="T46" fmla="*/ 122 w 224"/>
                  <a:gd name="T47" fmla="*/ 40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02">
                    <a:moveTo>
                      <a:pt x="122" y="405"/>
                    </a:moveTo>
                    <a:cubicBezTo>
                      <a:pt x="121" y="404"/>
                      <a:pt x="120" y="402"/>
                      <a:pt x="120" y="401"/>
                    </a:cubicBezTo>
                    <a:cubicBezTo>
                      <a:pt x="108" y="384"/>
                      <a:pt x="97" y="368"/>
                      <a:pt x="86" y="351"/>
                    </a:cubicBezTo>
                    <a:cubicBezTo>
                      <a:pt x="84" y="348"/>
                      <a:pt x="82" y="347"/>
                      <a:pt x="79" y="347"/>
                    </a:cubicBezTo>
                    <a:cubicBezTo>
                      <a:pt x="43" y="350"/>
                      <a:pt x="13" y="328"/>
                      <a:pt x="6" y="293"/>
                    </a:cubicBezTo>
                    <a:cubicBezTo>
                      <a:pt x="0" y="267"/>
                      <a:pt x="13" y="239"/>
                      <a:pt x="36" y="224"/>
                    </a:cubicBezTo>
                    <a:cubicBezTo>
                      <a:pt x="40" y="221"/>
                      <a:pt x="41" y="219"/>
                      <a:pt x="41" y="214"/>
                    </a:cubicBezTo>
                    <a:cubicBezTo>
                      <a:pt x="41" y="191"/>
                      <a:pt x="41" y="168"/>
                      <a:pt x="41" y="144"/>
                    </a:cubicBezTo>
                    <a:cubicBezTo>
                      <a:pt x="41" y="142"/>
                      <a:pt x="41" y="140"/>
                      <a:pt x="41" y="137"/>
                    </a:cubicBezTo>
                    <a:cubicBezTo>
                      <a:pt x="31" y="137"/>
                      <a:pt x="21" y="137"/>
                      <a:pt x="11" y="137"/>
                    </a:cubicBezTo>
                    <a:cubicBezTo>
                      <a:pt x="31" y="91"/>
                      <a:pt x="51" y="47"/>
                      <a:pt x="72" y="0"/>
                    </a:cubicBezTo>
                    <a:cubicBezTo>
                      <a:pt x="92" y="46"/>
                      <a:pt x="113" y="91"/>
                      <a:pt x="133" y="137"/>
                    </a:cubicBezTo>
                    <a:cubicBezTo>
                      <a:pt x="123" y="137"/>
                      <a:pt x="113" y="137"/>
                      <a:pt x="103" y="137"/>
                    </a:cubicBezTo>
                    <a:cubicBezTo>
                      <a:pt x="103" y="139"/>
                      <a:pt x="103" y="141"/>
                      <a:pt x="103" y="143"/>
                    </a:cubicBezTo>
                    <a:cubicBezTo>
                      <a:pt x="103" y="167"/>
                      <a:pt x="103" y="191"/>
                      <a:pt x="103" y="216"/>
                    </a:cubicBezTo>
                    <a:cubicBezTo>
                      <a:pt x="103" y="219"/>
                      <a:pt x="104" y="221"/>
                      <a:pt x="107" y="223"/>
                    </a:cubicBezTo>
                    <a:cubicBezTo>
                      <a:pt x="136" y="241"/>
                      <a:pt x="146" y="274"/>
                      <a:pt x="134" y="306"/>
                    </a:cubicBezTo>
                    <a:cubicBezTo>
                      <a:pt x="133" y="308"/>
                      <a:pt x="133" y="311"/>
                      <a:pt x="134" y="312"/>
                    </a:cubicBezTo>
                    <a:cubicBezTo>
                      <a:pt x="146" y="331"/>
                      <a:pt x="159" y="350"/>
                      <a:pt x="171" y="368"/>
                    </a:cubicBezTo>
                    <a:cubicBezTo>
                      <a:pt x="172" y="369"/>
                      <a:pt x="173" y="370"/>
                      <a:pt x="173" y="371"/>
                    </a:cubicBezTo>
                    <a:cubicBezTo>
                      <a:pt x="182" y="365"/>
                      <a:pt x="190" y="360"/>
                      <a:pt x="199" y="354"/>
                    </a:cubicBezTo>
                    <a:cubicBezTo>
                      <a:pt x="207" y="404"/>
                      <a:pt x="215" y="452"/>
                      <a:pt x="224" y="502"/>
                    </a:cubicBezTo>
                    <a:cubicBezTo>
                      <a:pt x="181" y="475"/>
                      <a:pt x="139" y="449"/>
                      <a:pt x="97" y="422"/>
                    </a:cubicBezTo>
                    <a:cubicBezTo>
                      <a:pt x="105" y="416"/>
                      <a:pt x="114" y="411"/>
                      <a:pt x="122" y="405"/>
                    </a:cubicBezTo>
                    <a:close/>
                  </a:path>
                </a:pathLst>
              </a:custGeom>
              <a:solidFill>
                <a:schemeClr val="accent1"/>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111" name="Group 1110">
              <a:extLst>
                <a:ext uri="{FF2B5EF4-FFF2-40B4-BE49-F238E27FC236}">
                  <a16:creationId xmlns:a16="http://schemas.microsoft.com/office/drawing/2014/main" id="{8C8CEB29-DC76-0A76-0FCF-9748AA37A26C}"/>
                </a:ext>
              </a:extLst>
            </p:cNvPr>
            <p:cNvGrpSpPr/>
            <p:nvPr/>
          </p:nvGrpSpPr>
          <p:grpSpPr>
            <a:xfrm>
              <a:off x="8904689" y="2303202"/>
              <a:ext cx="834115" cy="852145"/>
              <a:chOff x="8904689" y="2303202"/>
              <a:chExt cx="834115" cy="852145"/>
            </a:xfrm>
          </p:grpSpPr>
          <p:grpSp>
            <p:nvGrpSpPr>
              <p:cNvPr id="1136" name="Group 1135">
                <a:extLst>
                  <a:ext uri="{FF2B5EF4-FFF2-40B4-BE49-F238E27FC236}">
                    <a16:creationId xmlns:a16="http://schemas.microsoft.com/office/drawing/2014/main" id="{B7315B04-38F8-D511-8EC4-45C60643E850}"/>
                  </a:ext>
                </a:extLst>
              </p:cNvPr>
              <p:cNvGrpSpPr/>
              <p:nvPr/>
            </p:nvGrpSpPr>
            <p:grpSpPr>
              <a:xfrm>
                <a:off x="9073886" y="2303202"/>
                <a:ext cx="340267" cy="347554"/>
                <a:chOff x="6045325" y="4029074"/>
                <a:chExt cx="657433" cy="671513"/>
              </a:xfrm>
              <a:solidFill>
                <a:schemeClr val="bg1"/>
              </a:solidFill>
            </p:grpSpPr>
            <p:sp>
              <p:nvSpPr>
                <p:cNvPr id="1146" name="Freeform 11">
                  <a:extLst>
                    <a:ext uri="{FF2B5EF4-FFF2-40B4-BE49-F238E27FC236}">
                      <a16:creationId xmlns:a16="http://schemas.microsoft.com/office/drawing/2014/main" id="{842B9002-028C-2814-16C5-B9CECFFBEF6B}"/>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47" name="Freeform 13">
                  <a:extLst>
                    <a:ext uri="{FF2B5EF4-FFF2-40B4-BE49-F238E27FC236}">
                      <a16:creationId xmlns:a16="http://schemas.microsoft.com/office/drawing/2014/main" id="{A12474A9-045F-ECE9-96C4-337AB75587D0}"/>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1137" name="Freeform 9">
                <a:extLst>
                  <a:ext uri="{FF2B5EF4-FFF2-40B4-BE49-F238E27FC236}">
                    <a16:creationId xmlns:a16="http://schemas.microsoft.com/office/drawing/2014/main" id="{C622159B-7057-3D48-DED2-D01A1252C60F}"/>
                  </a:ext>
                </a:extLst>
              </p:cNvPr>
              <p:cNvSpPr>
                <a:spLocks/>
              </p:cNvSpPr>
              <p:nvPr/>
            </p:nvSpPr>
            <p:spPr bwMode="auto">
              <a:xfrm>
                <a:off x="9297308" y="2465888"/>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38" name="Freeform 9">
                <a:extLst>
                  <a:ext uri="{FF2B5EF4-FFF2-40B4-BE49-F238E27FC236}">
                    <a16:creationId xmlns:a16="http://schemas.microsoft.com/office/drawing/2014/main" id="{19F7844E-01FD-A1C1-D6C6-F79FDB62CECA}"/>
                  </a:ext>
                </a:extLst>
              </p:cNvPr>
              <p:cNvSpPr>
                <a:spLocks/>
              </p:cNvSpPr>
              <p:nvPr/>
            </p:nvSpPr>
            <p:spPr bwMode="auto">
              <a:xfrm rot="11700000">
                <a:off x="9055745" y="2682800"/>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1139" name="Group 1138">
                <a:extLst>
                  <a:ext uri="{FF2B5EF4-FFF2-40B4-BE49-F238E27FC236}">
                    <a16:creationId xmlns:a16="http://schemas.microsoft.com/office/drawing/2014/main" id="{163A3180-5A0C-C526-D0FE-F7131D508EDE}"/>
                  </a:ext>
                </a:extLst>
              </p:cNvPr>
              <p:cNvGrpSpPr/>
              <p:nvPr/>
            </p:nvGrpSpPr>
            <p:grpSpPr>
              <a:xfrm>
                <a:off x="9410603" y="2658151"/>
                <a:ext cx="328201" cy="335230"/>
                <a:chOff x="6113010" y="4029074"/>
                <a:chExt cx="657433" cy="671513"/>
              </a:xfrm>
              <a:solidFill>
                <a:schemeClr val="bg1"/>
              </a:solidFill>
            </p:grpSpPr>
            <p:sp>
              <p:nvSpPr>
                <p:cNvPr id="1144" name="Freeform 11">
                  <a:extLst>
                    <a:ext uri="{FF2B5EF4-FFF2-40B4-BE49-F238E27FC236}">
                      <a16:creationId xmlns:a16="http://schemas.microsoft.com/office/drawing/2014/main" id="{601B3512-059A-B09D-08F8-AFABA11E03D4}"/>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45" name="Freeform 13">
                  <a:extLst>
                    <a:ext uri="{FF2B5EF4-FFF2-40B4-BE49-F238E27FC236}">
                      <a16:creationId xmlns:a16="http://schemas.microsoft.com/office/drawing/2014/main" id="{7B132652-4AFF-35EA-F0D6-1D817655FBAE}"/>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140" name="Group 1139">
                <a:extLst>
                  <a:ext uri="{FF2B5EF4-FFF2-40B4-BE49-F238E27FC236}">
                    <a16:creationId xmlns:a16="http://schemas.microsoft.com/office/drawing/2014/main" id="{50F195F8-6D1D-2251-97E8-4139BAF0B26A}"/>
                  </a:ext>
                </a:extLst>
              </p:cNvPr>
              <p:cNvGrpSpPr/>
              <p:nvPr/>
            </p:nvGrpSpPr>
            <p:grpSpPr>
              <a:xfrm>
                <a:off x="9006434" y="2820117"/>
                <a:ext cx="328201" cy="335230"/>
                <a:chOff x="6104550" y="4096759"/>
                <a:chExt cx="657433" cy="671513"/>
              </a:xfrm>
              <a:solidFill>
                <a:schemeClr val="bg1"/>
              </a:solidFill>
            </p:grpSpPr>
            <p:sp>
              <p:nvSpPr>
                <p:cNvPr id="1142" name="Freeform 11">
                  <a:extLst>
                    <a:ext uri="{FF2B5EF4-FFF2-40B4-BE49-F238E27FC236}">
                      <a16:creationId xmlns:a16="http://schemas.microsoft.com/office/drawing/2014/main" id="{41EAFDC2-9000-D331-1D34-B6B740513711}"/>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43" name="Freeform 13">
                  <a:extLst>
                    <a:ext uri="{FF2B5EF4-FFF2-40B4-BE49-F238E27FC236}">
                      <a16:creationId xmlns:a16="http://schemas.microsoft.com/office/drawing/2014/main" id="{405434E4-B19B-0019-6625-46D5D71F302D}"/>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sp>
            <p:nvSpPr>
              <p:cNvPr id="1141" name="Freeform 9">
                <a:extLst>
                  <a:ext uri="{FF2B5EF4-FFF2-40B4-BE49-F238E27FC236}">
                    <a16:creationId xmlns:a16="http://schemas.microsoft.com/office/drawing/2014/main" id="{61A457DC-FF52-4490-9435-A22F11203EBE}"/>
                  </a:ext>
                </a:extLst>
              </p:cNvPr>
              <p:cNvSpPr>
                <a:spLocks/>
              </p:cNvSpPr>
              <p:nvPr/>
            </p:nvSpPr>
            <p:spPr bwMode="auto">
              <a:xfrm rot="18000000">
                <a:off x="8819112" y="2436308"/>
                <a:ext cx="414107" cy="242954"/>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112" name="Group 1111">
              <a:extLst>
                <a:ext uri="{FF2B5EF4-FFF2-40B4-BE49-F238E27FC236}">
                  <a16:creationId xmlns:a16="http://schemas.microsoft.com/office/drawing/2014/main" id="{D361A9D4-3C70-FD35-BCBE-8E3D3843B8CE}"/>
                </a:ext>
              </a:extLst>
            </p:cNvPr>
            <p:cNvGrpSpPr/>
            <p:nvPr/>
          </p:nvGrpSpPr>
          <p:grpSpPr>
            <a:xfrm>
              <a:off x="6781478" y="4224174"/>
              <a:ext cx="961726" cy="708726"/>
              <a:chOff x="12296746" y="4171999"/>
              <a:chExt cx="1566540" cy="1154432"/>
            </a:xfrm>
          </p:grpSpPr>
          <p:sp>
            <p:nvSpPr>
              <p:cNvPr id="1131" name="Freeform 9">
                <a:extLst>
                  <a:ext uri="{FF2B5EF4-FFF2-40B4-BE49-F238E27FC236}">
                    <a16:creationId xmlns:a16="http://schemas.microsoft.com/office/drawing/2014/main" id="{B43E68AF-254E-FE59-0256-9616E78E7878}"/>
                  </a:ext>
                </a:extLst>
              </p:cNvPr>
              <p:cNvSpPr>
                <a:spLocks/>
              </p:cNvSpPr>
              <p:nvPr/>
            </p:nvSpPr>
            <p:spPr bwMode="auto">
              <a:xfrm>
                <a:off x="13552714"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32" name="Freeform 25">
                <a:extLst>
                  <a:ext uri="{FF2B5EF4-FFF2-40B4-BE49-F238E27FC236}">
                    <a16:creationId xmlns:a16="http://schemas.microsoft.com/office/drawing/2014/main" id="{DA8922B5-809C-A82E-9C93-AFDB4867F4BF}"/>
                  </a:ext>
                </a:extLst>
              </p:cNvPr>
              <p:cNvSpPr>
                <a:spLocks/>
              </p:cNvSpPr>
              <p:nvPr/>
            </p:nvSpPr>
            <p:spPr bwMode="auto">
              <a:xfrm>
                <a:off x="12659191" y="4171999"/>
                <a:ext cx="838597" cy="1154432"/>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2"/>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33" name="Freeform 9">
                <a:extLst>
                  <a:ext uri="{FF2B5EF4-FFF2-40B4-BE49-F238E27FC236}">
                    <a16:creationId xmlns:a16="http://schemas.microsoft.com/office/drawing/2014/main" id="{A7372524-2E6B-5C7B-9F97-D8F1135AA621}"/>
                  </a:ext>
                </a:extLst>
              </p:cNvPr>
              <p:cNvSpPr>
                <a:spLocks/>
              </p:cNvSpPr>
              <p:nvPr/>
            </p:nvSpPr>
            <p:spPr bwMode="auto">
              <a:xfrm>
                <a:off x="13705224"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34" name="Freeform 9">
                <a:extLst>
                  <a:ext uri="{FF2B5EF4-FFF2-40B4-BE49-F238E27FC236}">
                    <a16:creationId xmlns:a16="http://schemas.microsoft.com/office/drawing/2014/main" id="{BC80811E-E2BE-82A5-40A4-F4BCF4DE1DE2}"/>
                  </a:ext>
                </a:extLst>
              </p:cNvPr>
              <p:cNvSpPr>
                <a:spLocks/>
              </p:cNvSpPr>
              <p:nvPr/>
            </p:nvSpPr>
            <p:spPr bwMode="auto">
              <a:xfrm>
                <a:off x="12296746"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1135" name="Freeform 9">
                <a:extLst>
                  <a:ext uri="{FF2B5EF4-FFF2-40B4-BE49-F238E27FC236}">
                    <a16:creationId xmlns:a16="http://schemas.microsoft.com/office/drawing/2014/main" id="{C5ED46B2-5B00-155F-F3CB-6892B6828713}"/>
                  </a:ext>
                </a:extLst>
              </p:cNvPr>
              <p:cNvSpPr>
                <a:spLocks/>
              </p:cNvSpPr>
              <p:nvPr/>
            </p:nvSpPr>
            <p:spPr bwMode="auto">
              <a:xfrm>
                <a:off x="12449256" y="4612013"/>
                <a:ext cx="158062" cy="437817"/>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a:ea typeface="+mn-ea"/>
                  <a:cs typeface="+mn-cs"/>
                </a:endParaRPr>
              </a:p>
            </p:txBody>
          </p:sp>
        </p:grpSp>
        <p:grpSp>
          <p:nvGrpSpPr>
            <p:cNvPr id="1113" name="Group 1112">
              <a:extLst>
                <a:ext uri="{FF2B5EF4-FFF2-40B4-BE49-F238E27FC236}">
                  <a16:creationId xmlns:a16="http://schemas.microsoft.com/office/drawing/2014/main" id="{DD0FB93F-9475-1D5A-0216-58C4BF78799E}"/>
                </a:ext>
              </a:extLst>
            </p:cNvPr>
            <p:cNvGrpSpPr/>
            <p:nvPr/>
          </p:nvGrpSpPr>
          <p:grpSpPr>
            <a:xfrm>
              <a:off x="8984190" y="4163417"/>
              <a:ext cx="611221" cy="845242"/>
              <a:chOff x="8984190" y="4163417"/>
              <a:chExt cx="611221" cy="845242"/>
            </a:xfrm>
          </p:grpSpPr>
          <p:sp>
            <p:nvSpPr>
              <p:cNvPr id="1114" name="Freeform 132">
                <a:extLst>
                  <a:ext uri="{FF2B5EF4-FFF2-40B4-BE49-F238E27FC236}">
                    <a16:creationId xmlns:a16="http://schemas.microsoft.com/office/drawing/2014/main" id="{E59450A3-205A-CD9A-7D66-B67AC4E0F0DE}"/>
                  </a:ext>
                </a:extLst>
              </p:cNvPr>
              <p:cNvSpPr/>
              <p:nvPr/>
            </p:nvSpPr>
            <p:spPr>
              <a:xfrm>
                <a:off x="9057726" y="4163417"/>
                <a:ext cx="448647" cy="449934"/>
              </a:xfrm>
              <a:custGeom>
                <a:avLst/>
                <a:gdLst>
                  <a:gd name="connsiteX0" fmla="*/ 233916 w 797442"/>
                  <a:gd name="connsiteY0" fmla="*/ 0 h 813390"/>
                  <a:gd name="connsiteX1" fmla="*/ 558209 w 797442"/>
                  <a:gd name="connsiteY1" fmla="*/ 0 h 813390"/>
                  <a:gd name="connsiteX2" fmla="*/ 590107 w 797442"/>
                  <a:gd name="connsiteY2" fmla="*/ 212651 h 813390"/>
                  <a:gd name="connsiteX3" fmla="*/ 797442 w 797442"/>
                  <a:gd name="connsiteY3" fmla="*/ 611372 h 813390"/>
                  <a:gd name="connsiteX4" fmla="*/ 414670 w 797442"/>
                  <a:gd name="connsiteY4" fmla="*/ 813390 h 813390"/>
                  <a:gd name="connsiteX5" fmla="*/ 0 w 797442"/>
                  <a:gd name="connsiteY5" fmla="*/ 606056 h 813390"/>
                  <a:gd name="connsiteX6" fmla="*/ 175437 w 797442"/>
                  <a:gd name="connsiteY6" fmla="*/ 260497 h 813390"/>
                  <a:gd name="connsiteX7" fmla="*/ 233916 w 797442"/>
                  <a:gd name="connsiteY7" fmla="*/ 0 h 813390"/>
                  <a:gd name="connsiteX0" fmla="*/ 239745 w 803271"/>
                  <a:gd name="connsiteY0" fmla="*/ 0 h 813390"/>
                  <a:gd name="connsiteX1" fmla="*/ 564038 w 803271"/>
                  <a:gd name="connsiteY1" fmla="*/ 0 h 813390"/>
                  <a:gd name="connsiteX2" fmla="*/ 595936 w 803271"/>
                  <a:gd name="connsiteY2" fmla="*/ 212651 h 813390"/>
                  <a:gd name="connsiteX3" fmla="*/ 803271 w 803271"/>
                  <a:gd name="connsiteY3" fmla="*/ 611372 h 813390"/>
                  <a:gd name="connsiteX4" fmla="*/ 420499 w 803271"/>
                  <a:gd name="connsiteY4" fmla="*/ 813390 h 813390"/>
                  <a:gd name="connsiteX5" fmla="*/ 5829 w 803271"/>
                  <a:gd name="connsiteY5" fmla="*/ 606056 h 813390"/>
                  <a:gd name="connsiteX6" fmla="*/ 181266 w 803271"/>
                  <a:gd name="connsiteY6" fmla="*/ 260497 h 813390"/>
                  <a:gd name="connsiteX7" fmla="*/ 239745 w 803271"/>
                  <a:gd name="connsiteY7" fmla="*/ 0 h 813390"/>
                  <a:gd name="connsiteX0" fmla="*/ 239745 w 803271"/>
                  <a:gd name="connsiteY0" fmla="*/ 0 h 813390"/>
                  <a:gd name="connsiteX1" fmla="*/ 564038 w 803271"/>
                  <a:gd name="connsiteY1" fmla="*/ 0 h 813390"/>
                  <a:gd name="connsiteX2" fmla="*/ 595936 w 803271"/>
                  <a:gd name="connsiteY2" fmla="*/ 212651 h 813390"/>
                  <a:gd name="connsiteX3" fmla="*/ 803271 w 803271"/>
                  <a:gd name="connsiteY3" fmla="*/ 611372 h 813390"/>
                  <a:gd name="connsiteX4" fmla="*/ 420499 w 803271"/>
                  <a:gd name="connsiteY4" fmla="*/ 813390 h 813390"/>
                  <a:gd name="connsiteX5" fmla="*/ 5829 w 803271"/>
                  <a:gd name="connsiteY5" fmla="*/ 606056 h 813390"/>
                  <a:gd name="connsiteX6" fmla="*/ 181266 w 803271"/>
                  <a:gd name="connsiteY6" fmla="*/ 260497 h 813390"/>
                  <a:gd name="connsiteX7" fmla="*/ 239745 w 803271"/>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27975"/>
                  <a:gd name="connsiteX1" fmla="*/ 564038 w 806222"/>
                  <a:gd name="connsiteY1" fmla="*/ 0 h 827975"/>
                  <a:gd name="connsiteX2" fmla="*/ 595936 w 806222"/>
                  <a:gd name="connsiteY2" fmla="*/ 212651 h 827975"/>
                  <a:gd name="connsiteX3" fmla="*/ 803271 w 806222"/>
                  <a:gd name="connsiteY3" fmla="*/ 611372 h 827975"/>
                  <a:gd name="connsiteX4" fmla="*/ 420499 w 806222"/>
                  <a:gd name="connsiteY4" fmla="*/ 813390 h 827975"/>
                  <a:gd name="connsiteX5" fmla="*/ 5829 w 806222"/>
                  <a:gd name="connsiteY5" fmla="*/ 606056 h 827975"/>
                  <a:gd name="connsiteX6" fmla="*/ 181266 w 806222"/>
                  <a:gd name="connsiteY6" fmla="*/ 260497 h 827975"/>
                  <a:gd name="connsiteX7" fmla="*/ 239745 w 806222"/>
                  <a:gd name="connsiteY7" fmla="*/ 0 h 827975"/>
                  <a:gd name="connsiteX0" fmla="*/ 239745 w 806222"/>
                  <a:gd name="connsiteY0" fmla="*/ 0 h 827975"/>
                  <a:gd name="connsiteX1" fmla="*/ 564038 w 806222"/>
                  <a:gd name="connsiteY1" fmla="*/ 0 h 827975"/>
                  <a:gd name="connsiteX2" fmla="*/ 595936 w 806222"/>
                  <a:gd name="connsiteY2" fmla="*/ 212651 h 827975"/>
                  <a:gd name="connsiteX3" fmla="*/ 803271 w 806222"/>
                  <a:gd name="connsiteY3" fmla="*/ 611372 h 827975"/>
                  <a:gd name="connsiteX4" fmla="*/ 420499 w 806222"/>
                  <a:gd name="connsiteY4" fmla="*/ 813390 h 827975"/>
                  <a:gd name="connsiteX5" fmla="*/ 5829 w 806222"/>
                  <a:gd name="connsiteY5" fmla="*/ 606056 h 827975"/>
                  <a:gd name="connsiteX6" fmla="*/ 181266 w 806222"/>
                  <a:gd name="connsiteY6" fmla="*/ 260497 h 827975"/>
                  <a:gd name="connsiteX7" fmla="*/ 239745 w 806222"/>
                  <a:gd name="connsiteY7" fmla="*/ 0 h 827975"/>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9745 w 806222"/>
                  <a:gd name="connsiteY0" fmla="*/ 0 h 813390"/>
                  <a:gd name="connsiteX1" fmla="*/ 564038 w 806222"/>
                  <a:gd name="connsiteY1" fmla="*/ 0 h 813390"/>
                  <a:gd name="connsiteX2" fmla="*/ 595936 w 806222"/>
                  <a:gd name="connsiteY2" fmla="*/ 212651 h 813390"/>
                  <a:gd name="connsiteX3" fmla="*/ 803271 w 806222"/>
                  <a:gd name="connsiteY3" fmla="*/ 611372 h 813390"/>
                  <a:gd name="connsiteX4" fmla="*/ 420499 w 806222"/>
                  <a:gd name="connsiteY4" fmla="*/ 813390 h 813390"/>
                  <a:gd name="connsiteX5" fmla="*/ 5829 w 806222"/>
                  <a:gd name="connsiteY5" fmla="*/ 606056 h 813390"/>
                  <a:gd name="connsiteX6" fmla="*/ 181266 w 806222"/>
                  <a:gd name="connsiteY6" fmla="*/ 260497 h 813390"/>
                  <a:gd name="connsiteX7" fmla="*/ 239745 w 806222"/>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35417 w 801894"/>
                  <a:gd name="connsiteY0" fmla="*/ 0 h 813390"/>
                  <a:gd name="connsiteX1" fmla="*/ 559710 w 801894"/>
                  <a:gd name="connsiteY1" fmla="*/ 0 h 813390"/>
                  <a:gd name="connsiteX2" fmla="*/ 591608 w 801894"/>
                  <a:gd name="connsiteY2" fmla="*/ 212651 h 813390"/>
                  <a:gd name="connsiteX3" fmla="*/ 798943 w 801894"/>
                  <a:gd name="connsiteY3" fmla="*/ 611372 h 813390"/>
                  <a:gd name="connsiteX4" fmla="*/ 416171 w 801894"/>
                  <a:gd name="connsiteY4" fmla="*/ 813390 h 813390"/>
                  <a:gd name="connsiteX5" fmla="*/ 1501 w 801894"/>
                  <a:gd name="connsiteY5" fmla="*/ 606056 h 813390"/>
                  <a:gd name="connsiteX6" fmla="*/ 176938 w 801894"/>
                  <a:gd name="connsiteY6" fmla="*/ 260497 h 813390"/>
                  <a:gd name="connsiteX7" fmla="*/ 235417 w 801894"/>
                  <a:gd name="connsiteY7" fmla="*/ 0 h 813390"/>
                  <a:gd name="connsiteX0" fmla="*/ 244587 w 811064"/>
                  <a:gd name="connsiteY0" fmla="*/ 0 h 813390"/>
                  <a:gd name="connsiteX1" fmla="*/ 568880 w 811064"/>
                  <a:gd name="connsiteY1" fmla="*/ 0 h 813390"/>
                  <a:gd name="connsiteX2" fmla="*/ 600778 w 811064"/>
                  <a:gd name="connsiteY2" fmla="*/ 212651 h 813390"/>
                  <a:gd name="connsiteX3" fmla="*/ 808113 w 811064"/>
                  <a:gd name="connsiteY3" fmla="*/ 611372 h 813390"/>
                  <a:gd name="connsiteX4" fmla="*/ 425341 w 811064"/>
                  <a:gd name="connsiteY4" fmla="*/ 813390 h 813390"/>
                  <a:gd name="connsiteX5" fmla="*/ 1434 w 811064"/>
                  <a:gd name="connsiteY5" fmla="*/ 606056 h 813390"/>
                  <a:gd name="connsiteX6" fmla="*/ 186108 w 811064"/>
                  <a:gd name="connsiteY6" fmla="*/ 260497 h 813390"/>
                  <a:gd name="connsiteX7" fmla="*/ 244587 w 811064"/>
                  <a:gd name="connsiteY7" fmla="*/ 0 h 813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1064" h="813390">
                    <a:moveTo>
                      <a:pt x="244587" y="0"/>
                    </a:moveTo>
                    <a:lnTo>
                      <a:pt x="568880" y="0"/>
                    </a:lnTo>
                    <a:cubicBezTo>
                      <a:pt x="575905" y="87781"/>
                      <a:pt x="560906" y="110756"/>
                      <a:pt x="600778" y="212651"/>
                    </a:cubicBezTo>
                    <a:cubicBezTo>
                      <a:pt x="640650" y="314546"/>
                      <a:pt x="837352" y="511249"/>
                      <a:pt x="808113" y="611372"/>
                    </a:cubicBezTo>
                    <a:cubicBezTo>
                      <a:pt x="757491" y="783389"/>
                      <a:pt x="574484" y="807626"/>
                      <a:pt x="425341" y="813390"/>
                    </a:cubicBezTo>
                    <a:cubicBezTo>
                      <a:pt x="196150" y="809917"/>
                      <a:pt x="44385" y="778254"/>
                      <a:pt x="1434" y="606056"/>
                    </a:cubicBezTo>
                    <a:cubicBezTo>
                      <a:pt x="-16887" y="492355"/>
                      <a:pt x="145583" y="361506"/>
                      <a:pt x="186108" y="260497"/>
                    </a:cubicBezTo>
                    <a:cubicBezTo>
                      <a:pt x="226634" y="159488"/>
                      <a:pt x="242063" y="97976"/>
                      <a:pt x="244587" y="0"/>
                    </a:cubicBezTo>
                    <a:close/>
                  </a:path>
                </a:pathLst>
              </a:cu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15" name="Freeform 133">
                <a:extLst>
                  <a:ext uri="{FF2B5EF4-FFF2-40B4-BE49-F238E27FC236}">
                    <a16:creationId xmlns:a16="http://schemas.microsoft.com/office/drawing/2014/main" id="{87D83833-A468-3CFF-A9E6-30A2AF8BE15D}"/>
                  </a:ext>
                </a:extLst>
              </p:cNvPr>
              <p:cNvSpPr/>
              <p:nvPr/>
            </p:nvSpPr>
            <p:spPr>
              <a:xfrm>
                <a:off x="8984190" y="4668047"/>
                <a:ext cx="611221" cy="340612"/>
              </a:xfrm>
              <a:custGeom>
                <a:avLst/>
                <a:gdLst>
                  <a:gd name="connsiteX0" fmla="*/ 391006 w 1092970"/>
                  <a:gd name="connsiteY0" fmla="*/ 612679 h 612679"/>
                  <a:gd name="connsiteX1" fmla="*/ 701964 w 1092970"/>
                  <a:gd name="connsiteY1" fmla="*/ 612679 h 612679"/>
                  <a:gd name="connsiteX2" fmla="*/ 803564 w 1092970"/>
                  <a:gd name="connsiteY2" fmla="*/ 427952 h 612679"/>
                  <a:gd name="connsiteX3" fmla="*/ 1092970 w 1092970"/>
                  <a:gd name="connsiteY3" fmla="*/ 150861 h 612679"/>
                  <a:gd name="connsiteX4" fmla="*/ 926715 w 1092970"/>
                  <a:gd name="connsiteY4" fmla="*/ 0 h 612679"/>
                  <a:gd name="connsiteX5" fmla="*/ 535709 w 1092970"/>
                  <a:gd name="connsiteY5" fmla="*/ 67734 h 612679"/>
                  <a:gd name="connsiteX6" fmla="*/ 95442 w 1092970"/>
                  <a:gd name="connsiteY6" fmla="*/ 9237 h 612679"/>
                  <a:gd name="connsiteX7" fmla="*/ 0 w 1092970"/>
                  <a:gd name="connsiteY7" fmla="*/ 184728 h 612679"/>
                  <a:gd name="connsiteX8" fmla="*/ 341745 w 1092970"/>
                  <a:gd name="connsiteY8" fmla="*/ 471055 h 612679"/>
                  <a:gd name="connsiteX9" fmla="*/ 391006 w 1092970"/>
                  <a:gd name="connsiteY9" fmla="*/ 612679 h 61267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391006 w 1095820"/>
                  <a:gd name="connsiteY0" fmla="*/ 614289 h 614289"/>
                  <a:gd name="connsiteX1" fmla="*/ 701964 w 1095820"/>
                  <a:gd name="connsiteY1" fmla="*/ 614289 h 614289"/>
                  <a:gd name="connsiteX2" fmla="*/ 803564 w 1095820"/>
                  <a:gd name="connsiteY2" fmla="*/ 429562 h 614289"/>
                  <a:gd name="connsiteX3" fmla="*/ 1092970 w 1095820"/>
                  <a:gd name="connsiteY3" fmla="*/ 152471 h 614289"/>
                  <a:gd name="connsiteX4" fmla="*/ 926715 w 1095820"/>
                  <a:gd name="connsiteY4" fmla="*/ 1610 h 614289"/>
                  <a:gd name="connsiteX5" fmla="*/ 535709 w 1095820"/>
                  <a:gd name="connsiteY5" fmla="*/ 69344 h 614289"/>
                  <a:gd name="connsiteX6" fmla="*/ 95442 w 1095820"/>
                  <a:gd name="connsiteY6" fmla="*/ 10847 h 614289"/>
                  <a:gd name="connsiteX7" fmla="*/ 0 w 1095820"/>
                  <a:gd name="connsiteY7" fmla="*/ 186338 h 614289"/>
                  <a:gd name="connsiteX8" fmla="*/ 341745 w 1095820"/>
                  <a:gd name="connsiteY8" fmla="*/ 472665 h 614289"/>
                  <a:gd name="connsiteX9" fmla="*/ 391006 w 1095820"/>
                  <a:gd name="connsiteY9" fmla="*/ 614289 h 614289"/>
                  <a:gd name="connsiteX0" fmla="*/ 417542 w 1122356"/>
                  <a:gd name="connsiteY0" fmla="*/ 614289 h 614289"/>
                  <a:gd name="connsiteX1" fmla="*/ 728500 w 1122356"/>
                  <a:gd name="connsiteY1" fmla="*/ 614289 h 614289"/>
                  <a:gd name="connsiteX2" fmla="*/ 830100 w 1122356"/>
                  <a:gd name="connsiteY2" fmla="*/ 429562 h 614289"/>
                  <a:gd name="connsiteX3" fmla="*/ 1119506 w 1122356"/>
                  <a:gd name="connsiteY3" fmla="*/ 152471 h 614289"/>
                  <a:gd name="connsiteX4" fmla="*/ 953251 w 1122356"/>
                  <a:gd name="connsiteY4" fmla="*/ 1610 h 614289"/>
                  <a:gd name="connsiteX5" fmla="*/ 562245 w 1122356"/>
                  <a:gd name="connsiteY5" fmla="*/ 69344 h 614289"/>
                  <a:gd name="connsiteX6" fmla="*/ 121978 w 1122356"/>
                  <a:gd name="connsiteY6" fmla="*/ 10847 h 614289"/>
                  <a:gd name="connsiteX7" fmla="*/ 26536 w 1122356"/>
                  <a:gd name="connsiteY7" fmla="*/ 186338 h 614289"/>
                  <a:gd name="connsiteX8" fmla="*/ 368281 w 1122356"/>
                  <a:gd name="connsiteY8" fmla="*/ 472665 h 614289"/>
                  <a:gd name="connsiteX9" fmla="*/ 417542 w 1122356"/>
                  <a:gd name="connsiteY9" fmla="*/ 614289 h 614289"/>
                  <a:gd name="connsiteX0" fmla="*/ 405968 w 1110782"/>
                  <a:gd name="connsiteY0" fmla="*/ 614633 h 614633"/>
                  <a:gd name="connsiteX1" fmla="*/ 716926 w 1110782"/>
                  <a:gd name="connsiteY1" fmla="*/ 614633 h 614633"/>
                  <a:gd name="connsiteX2" fmla="*/ 818526 w 1110782"/>
                  <a:gd name="connsiteY2" fmla="*/ 429906 h 614633"/>
                  <a:gd name="connsiteX3" fmla="*/ 1107932 w 1110782"/>
                  <a:gd name="connsiteY3" fmla="*/ 152815 h 614633"/>
                  <a:gd name="connsiteX4" fmla="*/ 941677 w 1110782"/>
                  <a:gd name="connsiteY4" fmla="*/ 1954 h 614633"/>
                  <a:gd name="connsiteX5" fmla="*/ 550671 w 1110782"/>
                  <a:gd name="connsiteY5" fmla="*/ 63530 h 614633"/>
                  <a:gd name="connsiteX6" fmla="*/ 110404 w 1110782"/>
                  <a:gd name="connsiteY6" fmla="*/ 11191 h 614633"/>
                  <a:gd name="connsiteX7" fmla="*/ 14962 w 1110782"/>
                  <a:gd name="connsiteY7" fmla="*/ 186682 h 614633"/>
                  <a:gd name="connsiteX8" fmla="*/ 356707 w 1110782"/>
                  <a:gd name="connsiteY8" fmla="*/ 473009 h 614633"/>
                  <a:gd name="connsiteX9" fmla="*/ 405968 w 1110782"/>
                  <a:gd name="connsiteY9" fmla="*/ 614633 h 614633"/>
                  <a:gd name="connsiteX0" fmla="*/ 437535 w 1142349"/>
                  <a:gd name="connsiteY0" fmla="*/ 614633 h 614633"/>
                  <a:gd name="connsiteX1" fmla="*/ 748493 w 1142349"/>
                  <a:gd name="connsiteY1" fmla="*/ 614633 h 614633"/>
                  <a:gd name="connsiteX2" fmla="*/ 850093 w 1142349"/>
                  <a:gd name="connsiteY2" fmla="*/ 429906 h 614633"/>
                  <a:gd name="connsiteX3" fmla="*/ 1139499 w 1142349"/>
                  <a:gd name="connsiteY3" fmla="*/ 152815 h 614633"/>
                  <a:gd name="connsiteX4" fmla="*/ 973244 w 1142349"/>
                  <a:gd name="connsiteY4" fmla="*/ 1954 h 614633"/>
                  <a:gd name="connsiteX5" fmla="*/ 582238 w 1142349"/>
                  <a:gd name="connsiteY5" fmla="*/ 63530 h 614633"/>
                  <a:gd name="connsiteX6" fmla="*/ 141971 w 1142349"/>
                  <a:gd name="connsiteY6" fmla="*/ 11191 h 614633"/>
                  <a:gd name="connsiteX7" fmla="*/ 46529 w 1142349"/>
                  <a:gd name="connsiteY7" fmla="*/ 186682 h 614633"/>
                  <a:gd name="connsiteX8" fmla="*/ 388274 w 1142349"/>
                  <a:gd name="connsiteY8" fmla="*/ 473009 h 614633"/>
                  <a:gd name="connsiteX9" fmla="*/ 437535 w 1142349"/>
                  <a:gd name="connsiteY9" fmla="*/ 614633 h 614633"/>
                  <a:gd name="connsiteX0" fmla="*/ 437535 w 1142349"/>
                  <a:gd name="connsiteY0" fmla="*/ 614633 h 614633"/>
                  <a:gd name="connsiteX1" fmla="*/ 748493 w 1142349"/>
                  <a:gd name="connsiteY1" fmla="*/ 614633 h 614633"/>
                  <a:gd name="connsiteX2" fmla="*/ 850093 w 1142349"/>
                  <a:gd name="connsiteY2" fmla="*/ 429906 h 614633"/>
                  <a:gd name="connsiteX3" fmla="*/ 1139499 w 1142349"/>
                  <a:gd name="connsiteY3" fmla="*/ 152815 h 614633"/>
                  <a:gd name="connsiteX4" fmla="*/ 973244 w 1142349"/>
                  <a:gd name="connsiteY4" fmla="*/ 1954 h 614633"/>
                  <a:gd name="connsiteX5" fmla="*/ 582238 w 1142349"/>
                  <a:gd name="connsiteY5" fmla="*/ 63530 h 614633"/>
                  <a:gd name="connsiteX6" fmla="*/ 141971 w 1142349"/>
                  <a:gd name="connsiteY6" fmla="*/ 11191 h 614633"/>
                  <a:gd name="connsiteX7" fmla="*/ 46529 w 1142349"/>
                  <a:gd name="connsiteY7" fmla="*/ 186682 h 614633"/>
                  <a:gd name="connsiteX8" fmla="*/ 388274 w 1142349"/>
                  <a:gd name="connsiteY8" fmla="*/ 473009 h 614633"/>
                  <a:gd name="connsiteX9" fmla="*/ 437535 w 1142349"/>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86682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3400 w 1118214"/>
                  <a:gd name="connsiteY0" fmla="*/ 614633 h 614633"/>
                  <a:gd name="connsiteX1" fmla="*/ 724358 w 1118214"/>
                  <a:gd name="connsiteY1" fmla="*/ 614633 h 614633"/>
                  <a:gd name="connsiteX2" fmla="*/ 825958 w 1118214"/>
                  <a:gd name="connsiteY2" fmla="*/ 429906 h 614633"/>
                  <a:gd name="connsiteX3" fmla="*/ 1115364 w 1118214"/>
                  <a:gd name="connsiteY3" fmla="*/ 152815 h 614633"/>
                  <a:gd name="connsiteX4" fmla="*/ 949109 w 1118214"/>
                  <a:gd name="connsiteY4" fmla="*/ 1954 h 614633"/>
                  <a:gd name="connsiteX5" fmla="*/ 558103 w 1118214"/>
                  <a:gd name="connsiteY5" fmla="*/ 63530 h 614633"/>
                  <a:gd name="connsiteX6" fmla="*/ 117836 w 1118214"/>
                  <a:gd name="connsiteY6" fmla="*/ 11191 h 614633"/>
                  <a:gd name="connsiteX7" fmla="*/ 22394 w 1118214"/>
                  <a:gd name="connsiteY7" fmla="*/ 198997 h 614633"/>
                  <a:gd name="connsiteX8" fmla="*/ 364139 w 1118214"/>
                  <a:gd name="connsiteY8" fmla="*/ 473009 h 614633"/>
                  <a:gd name="connsiteX9" fmla="*/ 413400 w 1118214"/>
                  <a:gd name="connsiteY9" fmla="*/ 614633 h 614633"/>
                  <a:gd name="connsiteX0" fmla="*/ 412472 w 1117286"/>
                  <a:gd name="connsiteY0" fmla="*/ 614633 h 614633"/>
                  <a:gd name="connsiteX1" fmla="*/ 723430 w 1117286"/>
                  <a:gd name="connsiteY1" fmla="*/ 614633 h 614633"/>
                  <a:gd name="connsiteX2" fmla="*/ 825030 w 1117286"/>
                  <a:gd name="connsiteY2" fmla="*/ 429906 h 614633"/>
                  <a:gd name="connsiteX3" fmla="*/ 1114436 w 1117286"/>
                  <a:gd name="connsiteY3" fmla="*/ 152815 h 614633"/>
                  <a:gd name="connsiteX4" fmla="*/ 948181 w 1117286"/>
                  <a:gd name="connsiteY4" fmla="*/ 1954 h 614633"/>
                  <a:gd name="connsiteX5" fmla="*/ 557175 w 1117286"/>
                  <a:gd name="connsiteY5" fmla="*/ 63530 h 614633"/>
                  <a:gd name="connsiteX6" fmla="*/ 116908 w 1117286"/>
                  <a:gd name="connsiteY6" fmla="*/ 11191 h 614633"/>
                  <a:gd name="connsiteX7" fmla="*/ 21466 w 1117286"/>
                  <a:gd name="connsiteY7" fmla="*/ 198997 h 614633"/>
                  <a:gd name="connsiteX8" fmla="*/ 363211 w 1117286"/>
                  <a:gd name="connsiteY8" fmla="*/ 473009 h 614633"/>
                  <a:gd name="connsiteX9" fmla="*/ 412472 w 1117286"/>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200 w 1107014"/>
                  <a:gd name="connsiteY0" fmla="*/ 614633 h 614633"/>
                  <a:gd name="connsiteX1" fmla="*/ 713158 w 1107014"/>
                  <a:gd name="connsiteY1" fmla="*/ 614633 h 614633"/>
                  <a:gd name="connsiteX2" fmla="*/ 814758 w 1107014"/>
                  <a:gd name="connsiteY2" fmla="*/ 429906 h 614633"/>
                  <a:gd name="connsiteX3" fmla="*/ 1104164 w 1107014"/>
                  <a:gd name="connsiteY3" fmla="*/ 152815 h 614633"/>
                  <a:gd name="connsiteX4" fmla="*/ 937909 w 1107014"/>
                  <a:gd name="connsiteY4" fmla="*/ 1954 h 614633"/>
                  <a:gd name="connsiteX5" fmla="*/ 546903 w 1107014"/>
                  <a:gd name="connsiteY5" fmla="*/ 63530 h 614633"/>
                  <a:gd name="connsiteX6" fmla="*/ 106636 w 1107014"/>
                  <a:gd name="connsiteY6" fmla="*/ 11191 h 614633"/>
                  <a:gd name="connsiteX7" fmla="*/ 11194 w 1107014"/>
                  <a:gd name="connsiteY7" fmla="*/ 198997 h 614633"/>
                  <a:gd name="connsiteX8" fmla="*/ 352939 w 1107014"/>
                  <a:gd name="connsiteY8" fmla="*/ 473009 h 614633"/>
                  <a:gd name="connsiteX9" fmla="*/ 402200 w 1107014"/>
                  <a:gd name="connsiteY9" fmla="*/ 614633 h 614633"/>
                  <a:gd name="connsiteX0" fmla="*/ 402962 w 1107776"/>
                  <a:gd name="connsiteY0" fmla="*/ 614633 h 614633"/>
                  <a:gd name="connsiteX1" fmla="*/ 713920 w 1107776"/>
                  <a:gd name="connsiteY1" fmla="*/ 614633 h 614633"/>
                  <a:gd name="connsiteX2" fmla="*/ 815520 w 1107776"/>
                  <a:gd name="connsiteY2" fmla="*/ 429906 h 614633"/>
                  <a:gd name="connsiteX3" fmla="*/ 1104926 w 1107776"/>
                  <a:gd name="connsiteY3" fmla="*/ 152815 h 614633"/>
                  <a:gd name="connsiteX4" fmla="*/ 938671 w 1107776"/>
                  <a:gd name="connsiteY4" fmla="*/ 1954 h 614633"/>
                  <a:gd name="connsiteX5" fmla="*/ 547665 w 1107776"/>
                  <a:gd name="connsiteY5" fmla="*/ 63530 h 614633"/>
                  <a:gd name="connsiteX6" fmla="*/ 107398 w 1107776"/>
                  <a:gd name="connsiteY6" fmla="*/ 11191 h 614633"/>
                  <a:gd name="connsiteX7" fmla="*/ 11956 w 1107776"/>
                  <a:gd name="connsiteY7" fmla="*/ 198997 h 614633"/>
                  <a:gd name="connsiteX8" fmla="*/ 353701 w 1107776"/>
                  <a:gd name="connsiteY8" fmla="*/ 473009 h 614633"/>
                  <a:gd name="connsiteX9" fmla="*/ 402962 w 1107776"/>
                  <a:gd name="connsiteY9" fmla="*/ 614633 h 614633"/>
                  <a:gd name="connsiteX0" fmla="*/ 402962 w 1104966"/>
                  <a:gd name="connsiteY0" fmla="*/ 614633 h 614633"/>
                  <a:gd name="connsiteX1" fmla="*/ 713920 w 1104966"/>
                  <a:gd name="connsiteY1" fmla="*/ 614633 h 614633"/>
                  <a:gd name="connsiteX2" fmla="*/ 815520 w 1104966"/>
                  <a:gd name="connsiteY2" fmla="*/ 429906 h 614633"/>
                  <a:gd name="connsiteX3" fmla="*/ 1104926 w 1104966"/>
                  <a:gd name="connsiteY3" fmla="*/ 152815 h 614633"/>
                  <a:gd name="connsiteX4" fmla="*/ 938671 w 1104966"/>
                  <a:gd name="connsiteY4" fmla="*/ 1954 h 614633"/>
                  <a:gd name="connsiteX5" fmla="*/ 547665 w 1104966"/>
                  <a:gd name="connsiteY5" fmla="*/ 63530 h 614633"/>
                  <a:gd name="connsiteX6" fmla="*/ 107398 w 1104966"/>
                  <a:gd name="connsiteY6" fmla="*/ 11191 h 614633"/>
                  <a:gd name="connsiteX7" fmla="*/ 11956 w 1104966"/>
                  <a:gd name="connsiteY7" fmla="*/ 198997 h 614633"/>
                  <a:gd name="connsiteX8" fmla="*/ 353701 w 1104966"/>
                  <a:gd name="connsiteY8" fmla="*/ 473009 h 614633"/>
                  <a:gd name="connsiteX9" fmla="*/ 402962 w 1104966"/>
                  <a:gd name="connsiteY9" fmla="*/ 614633 h 614633"/>
                  <a:gd name="connsiteX0" fmla="*/ 402962 w 1104966"/>
                  <a:gd name="connsiteY0" fmla="*/ 614633 h 614633"/>
                  <a:gd name="connsiteX1" fmla="*/ 713920 w 1104966"/>
                  <a:gd name="connsiteY1" fmla="*/ 614633 h 614633"/>
                  <a:gd name="connsiteX2" fmla="*/ 815520 w 1104966"/>
                  <a:gd name="connsiteY2" fmla="*/ 429906 h 614633"/>
                  <a:gd name="connsiteX3" fmla="*/ 1104926 w 1104966"/>
                  <a:gd name="connsiteY3" fmla="*/ 152815 h 614633"/>
                  <a:gd name="connsiteX4" fmla="*/ 938671 w 1104966"/>
                  <a:gd name="connsiteY4" fmla="*/ 1954 h 614633"/>
                  <a:gd name="connsiteX5" fmla="*/ 547665 w 1104966"/>
                  <a:gd name="connsiteY5" fmla="*/ 63530 h 614633"/>
                  <a:gd name="connsiteX6" fmla="*/ 107398 w 1104966"/>
                  <a:gd name="connsiteY6" fmla="*/ 11191 h 614633"/>
                  <a:gd name="connsiteX7" fmla="*/ 11956 w 1104966"/>
                  <a:gd name="connsiteY7" fmla="*/ 198997 h 614633"/>
                  <a:gd name="connsiteX8" fmla="*/ 353701 w 1104966"/>
                  <a:gd name="connsiteY8" fmla="*/ 473009 h 614633"/>
                  <a:gd name="connsiteX9" fmla="*/ 402962 w 1104966"/>
                  <a:gd name="connsiteY9" fmla="*/ 614633 h 61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966" h="614633">
                    <a:moveTo>
                      <a:pt x="402962" y="614633"/>
                    </a:moveTo>
                    <a:lnTo>
                      <a:pt x="713920" y="614633"/>
                    </a:lnTo>
                    <a:cubicBezTo>
                      <a:pt x="723156" y="519185"/>
                      <a:pt x="704683" y="500717"/>
                      <a:pt x="815520" y="429906"/>
                    </a:cubicBezTo>
                    <a:cubicBezTo>
                      <a:pt x="899161" y="365251"/>
                      <a:pt x="1093638" y="319582"/>
                      <a:pt x="1104926" y="152815"/>
                    </a:cubicBezTo>
                    <a:cubicBezTo>
                      <a:pt x="1106978" y="75344"/>
                      <a:pt x="1031548" y="16835"/>
                      <a:pt x="938671" y="1954"/>
                    </a:cubicBezTo>
                    <a:cubicBezTo>
                      <a:pt x="845794" y="-12927"/>
                      <a:pt x="686210" y="61991"/>
                      <a:pt x="547665" y="63530"/>
                    </a:cubicBezTo>
                    <a:cubicBezTo>
                      <a:pt x="397830" y="61478"/>
                      <a:pt x="196683" y="-11387"/>
                      <a:pt x="107398" y="11191"/>
                    </a:cubicBezTo>
                    <a:cubicBezTo>
                      <a:pt x="18112" y="42990"/>
                      <a:pt x="-21910" y="91245"/>
                      <a:pt x="11956" y="198997"/>
                    </a:cubicBezTo>
                    <a:cubicBezTo>
                      <a:pt x="73532" y="306754"/>
                      <a:pt x="205920" y="377567"/>
                      <a:pt x="353701" y="473009"/>
                    </a:cubicBezTo>
                    <a:cubicBezTo>
                      <a:pt x="376279" y="492557"/>
                      <a:pt x="401936" y="515085"/>
                      <a:pt x="402962" y="614633"/>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nvGrpSpPr>
              <p:cNvPr id="1116" name="Group 1115">
                <a:extLst>
                  <a:ext uri="{FF2B5EF4-FFF2-40B4-BE49-F238E27FC236}">
                    <a16:creationId xmlns:a16="http://schemas.microsoft.com/office/drawing/2014/main" id="{31C1C23E-AD90-254F-6973-31BD68D6321C}"/>
                  </a:ext>
                </a:extLst>
              </p:cNvPr>
              <p:cNvGrpSpPr/>
              <p:nvPr/>
            </p:nvGrpSpPr>
            <p:grpSpPr>
              <a:xfrm rot="2601833">
                <a:off x="9355350" y="4651963"/>
                <a:ext cx="63463" cy="65845"/>
                <a:chOff x="8754927" y="5072995"/>
                <a:chExt cx="349020" cy="362124"/>
              </a:xfrm>
            </p:grpSpPr>
            <p:sp>
              <p:nvSpPr>
                <p:cNvPr id="1128" name="Freeform 144">
                  <a:extLst>
                    <a:ext uri="{FF2B5EF4-FFF2-40B4-BE49-F238E27FC236}">
                      <a16:creationId xmlns:a16="http://schemas.microsoft.com/office/drawing/2014/main" id="{9D2E7190-B9F5-2E5C-A214-5568FDBFD20E}"/>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9" name="Freeform 145">
                  <a:extLst>
                    <a:ext uri="{FF2B5EF4-FFF2-40B4-BE49-F238E27FC236}">
                      <a16:creationId xmlns:a16="http://schemas.microsoft.com/office/drawing/2014/main" id="{2C3A0456-699B-1169-6295-2618E71833CB}"/>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30" name="Freeform 146">
                  <a:extLst>
                    <a:ext uri="{FF2B5EF4-FFF2-40B4-BE49-F238E27FC236}">
                      <a16:creationId xmlns:a16="http://schemas.microsoft.com/office/drawing/2014/main" id="{FFD75FA9-CE36-192F-B175-8387F0CC110F}"/>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nvGrpSpPr>
              <p:cNvPr id="1117" name="Group 1116">
                <a:extLst>
                  <a:ext uri="{FF2B5EF4-FFF2-40B4-BE49-F238E27FC236}">
                    <a16:creationId xmlns:a16="http://schemas.microsoft.com/office/drawing/2014/main" id="{F253A2B3-946F-908D-5B17-CC6B8314360D}"/>
                  </a:ext>
                </a:extLst>
              </p:cNvPr>
              <p:cNvGrpSpPr/>
              <p:nvPr/>
            </p:nvGrpSpPr>
            <p:grpSpPr>
              <a:xfrm rot="3345494">
                <a:off x="9249974" y="4663818"/>
                <a:ext cx="63463" cy="65845"/>
                <a:chOff x="8754927" y="5072995"/>
                <a:chExt cx="349020" cy="362124"/>
              </a:xfrm>
            </p:grpSpPr>
            <p:sp>
              <p:nvSpPr>
                <p:cNvPr id="1125" name="Freeform 141">
                  <a:extLst>
                    <a:ext uri="{FF2B5EF4-FFF2-40B4-BE49-F238E27FC236}">
                      <a16:creationId xmlns:a16="http://schemas.microsoft.com/office/drawing/2014/main" id="{FA596ECC-993F-89F1-562D-3D8BBEDDEA37}"/>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6" name="Freeform 142">
                  <a:extLst>
                    <a:ext uri="{FF2B5EF4-FFF2-40B4-BE49-F238E27FC236}">
                      <a16:creationId xmlns:a16="http://schemas.microsoft.com/office/drawing/2014/main" id="{2376441D-C55F-993F-1ADE-EDA308E37DB7}"/>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7" name="Freeform 143">
                  <a:extLst>
                    <a:ext uri="{FF2B5EF4-FFF2-40B4-BE49-F238E27FC236}">
                      <a16:creationId xmlns:a16="http://schemas.microsoft.com/office/drawing/2014/main" id="{85E3A8B6-1CCF-0205-3514-BECA1E42D6B8}"/>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nvGrpSpPr>
              <p:cNvPr id="1118" name="Group 1117">
                <a:extLst>
                  <a:ext uri="{FF2B5EF4-FFF2-40B4-BE49-F238E27FC236}">
                    <a16:creationId xmlns:a16="http://schemas.microsoft.com/office/drawing/2014/main" id="{C2CDF120-8E0A-E09C-1FEB-DBD2F8010197}"/>
                  </a:ext>
                </a:extLst>
              </p:cNvPr>
              <p:cNvGrpSpPr/>
              <p:nvPr/>
            </p:nvGrpSpPr>
            <p:grpSpPr>
              <a:xfrm rot="3762723">
                <a:off x="9145915" y="4655914"/>
                <a:ext cx="63463" cy="65845"/>
                <a:chOff x="8754927" y="5072995"/>
                <a:chExt cx="349020" cy="362124"/>
              </a:xfrm>
            </p:grpSpPr>
            <p:sp>
              <p:nvSpPr>
                <p:cNvPr id="1122" name="Freeform 138">
                  <a:extLst>
                    <a:ext uri="{FF2B5EF4-FFF2-40B4-BE49-F238E27FC236}">
                      <a16:creationId xmlns:a16="http://schemas.microsoft.com/office/drawing/2014/main" id="{71D5B6EB-0ACE-9180-DC19-F4A3E252E231}"/>
                    </a:ext>
                  </a:extLst>
                </p:cNvPr>
                <p:cNvSpPr/>
                <p:nvPr/>
              </p:nvSpPr>
              <p:spPr>
                <a:xfrm>
                  <a:off x="8767699" y="5091111"/>
                  <a:ext cx="300101" cy="278607"/>
                </a:xfrm>
                <a:custGeom>
                  <a:avLst/>
                  <a:gdLst>
                    <a:gd name="connsiteX0" fmla="*/ 264319 w 311944"/>
                    <a:gd name="connsiteY0" fmla="*/ 269082 h 269082"/>
                    <a:gd name="connsiteX1" fmla="*/ 311944 w 311944"/>
                    <a:gd name="connsiteY1" fmla="*/ 207169 h 269082"/>
                    <a:gd name="connsiteX2" fmla="*/ 111919 w 311944"/>
                    <a:gd name="connsiteY2" fmla="*/ 0 h 269082"/>
                    <a:gd name="connsiteX3" fmla="*/ 42862 w 311944"/>
                    <a:gd name="connsiteY3" fmla="*/ 47625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16669 w 311944"/>
                    <a:gd name="connsiteY5" fmla="*/ 145257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38100 w 311944"/>
                    <a:gd name="connsiteY3" fmla="*/ 45244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26194 w 311944"/>
                    <a:gd name="connsiteY3" fmla="*/ 54769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64319 w 311944"/>
                    <a:gd name="connsiteY0" fmla="*/ 269082 h 269082"/>
                    <a:gd name="connsiteX1" fmla="*/ 311944 w 311944"/>
                    <a:gd name="connsiteY1" fmla="*/ 207169 h 269082"/>
                    <a:gd name="connsiteX2" fmla="*/ 111919 w 311944"/>
                    <a:gd name="connsiteY2" fmla="*/ 0 h 269082"/>
                    <a:gd name="connsiteX3" fmla="*/ 45244 w 311944"/>
                    <a:gd name="connsiteY3" fmla="*/ 38100 h 269082"/>
                    <a:gd name="connsiteX4" fmla="*/ 0 w 311944"/>
                    <a:gd name="connsiteY4" fmla="*/ 111919 h 269082"/>
                    <a:gd name="connsiteX5" fmla="*/ 28575 w 311944"/>
                    <a:gd name="connsiteY5" fmla="*/ 173832 h 269082"/>
                    <a:gd name="connsiteX6" fmla="*/ 264319 w 311944"/>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3338 w 300038"/>
                    <a:gd name="connsiteY3" fmla="*/ 38100 h 269082"/>
                    <a:gd name="connsiteX4" fmla="*/ 0 w 300038"/>
                    <a:gd name="connsiteY4" fmla="*/ 90488 h 269082"/>
                    <a:gd name="connsiteX5" fmla="*/ 16669 w 300038"/>
                    <a:gd name="connsiteY5" fmla="*/ 173832 h 269082"/>
                    <a:gd name="connsiteX6" fmla="*/ 252413 w 300038"/>
                    <a:gd name="connsiteY6" fmla="*/ 269082 h 269082"/>
                    <a:gd name="connsiteX0" fmla="*/ 252413 w 300038"/>
                    <a:gd name="connsiteY0" fmla="*/ 269082 h 269082"/>
                    <a:gd name="connsiteX1" fmla="*/ 300038 w 300038"/>
                    <a:gd name="connsiteY1" fmla="*/ 207169 h 269082"/>
                    <a:gd name="connsiteX2" fmla="*/ 100013 w 300038"/>
                    <a:gd name="connsiteY2" fmla="*/ 0 h 269082"/>
                    <a:gd name="connsiteX3" fmla="*/ 38100 w 300038"/>
                    <a:gd name="connsiteY3" fmla="*/ 42862 h 269082"/>
                    <a:gd name="connsiteX4" fmla="*/ 0 w 300038"/>
                    <a:gd name="connsiteY4" fmla="*/ 90488 h 269082"/>
                    <a:gd name="connsiteX5" fmla="*/ 16669 w 300038"/>
                    <a:gd name="connsiteY5" fmla="*/ 173832 h 269082"/>
                    <a:gd name="connsiteX6" fmla="*/ 252413 w 300038"/>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23813 w 285751"/>
                    <a:gd name="connsiteY3" fmla="*/ 42862 h 269082"/>
                    <a:gd name="connsiteX4" fmla="*/ 0 w 285751"/>
                    <a:gd name="connsiteY4" fmla="*/ 95251 h 269082"/>
                    <a:gd name="connsiteX5" fmla="*/ 2382 w 285751"/>
                    <a:gd name="connsiteY5" fmla="*/ 173832 h 269082"/>
                    <a:gd name="connsiteX6" fmla="*/ 238126 w 285751"/>
                    <a:gd name="connsiteY6" fmla="*/ 269082 h 269082"/>
                    <a:gd name="connsiteX0" fmla="*/ 238126 w 285751"/>
                    <a:gd name="connsiteY0" fmla="*/ 269082 h 269082"/>
                    <a:gd name="connsiteX1" fmla="*/ 285751 w 285751"/>
                    <a:gd name="connsiteY1" fmla="*/ 207169 h 269082"/>
                    <a:gd name="connsiteX2" fmla="*/ 85726 w 285751"/>
                    <a:gd name="connsiteY2" fmla="*/ 0 h 269082"/>
                    <a:gd name="connsiteX3" fmla="*/ 35719 w 285751"/>
                    <a:gd name="connsiteY3" fmla="*/ 38100 h 269082"/>
                    <a:gd name="connsiteX4" fmla="*/ 0 w 285751"/>
                    <a:gd name="connsiteY4" fmla="*/ 95251 h 269082"/>
                    <a:gd name="connsiteX5" fmla="*/ 2382 w 285751"/>
                    <a:gd name="connsiteY5" fmla="*/ 173832 h 269082"/>
                    <a:gd name="connsiteX6" fmla="*/ 238126 w 285751"/>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5251 h 269082"/>
                    <a:gd name="connsiteX5" fmla="*/ 4826 w 288195"/>
                    <a:gd name="connsiteY5" fmla="*/ 173832 h 269082"/>
                    <a:gd name="connsiteX6" fmla="*/ 240570 w 288195"/>
                    <a:gd name="connsiteY6" fmla="*/ 269082 h 269082"/>
                    <a:gd name="connsiteX0" fmla="*/ 240570 w 288195"/>
                    <a:gd name="connsiteY0" fmla="*/ 269082 h 269082"/>
                    <a:gd name="connsiteX1" fmla="*/ 288195 w 288195"/>
                    <a:gd name="connsiteY1" fmla="*/ 207169 h 269082"/>
                    <a:gd name="connsiteX2" fmla="*/ 88170 w 288195"/>
                    <a:gd name="connsiteY2" fmla="*/ 0 h 269082"/>
                    <a:gd name="connsiteX3" fmla="*/ 38163 w 288195"/>
                    <a:gd name="connsiteY3" fmla="*/ 38100 h 269082"/>
                    <a:gd name="connsiteX4" fmla="*/ 2444 w 288195"/>
                    <a:gd name="connsiteY4" fmla="*/ 92952 h 269082"/>
                    <a:gd name="connsiteX5" fmla="*/ 4826 w 288195"/>
                    <a:gd name="connsiteY5" fmla="*/ 173832 h 269082"/>
                    <a:gd name="connsiteX6" fmla="*/ 240570 w 288195"/>
                    <a:gd name="connsiteY6" fmla="*/ 269082 h 26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195" h="269082">
                      <a:moveTo>
                        <a:pt x="240570" y="269082"/>
                      </a:moveTo>
                      <a:cubicBezTo>
                        <a:pt x="251683" y="243682"/>
                        <a:pt x="262795" y="223044"/>
                        <a:pt x="288195" y="207169"/>
                      </a:cubicBezTo>
                      <a:lnTo>
                        <a:pt x="88170" y="0"/>
                      </a:lnTo>
                      <a:cubicBezTo>
                        <a:pt x="59595" y="18256"/>
                        <a:pt x="57213" y="15081"/>
                        <a:pt x="38163" y="38100"/>
                      </a:cubicBezTo>
                      <a:lnTo>
                        <a:pt x="2444" y="92952"/>
                      </a:lnTo>
                      <a:cubicBezTo>
                        <a:pt x="-3906" y="119146"/>
                        <a:pt x="4032" y="147638"/>
                        <a:pt x="4826" y="173832"/>
                      </a:cubicBezTo>
                      <a:lnTo>
                        <a:pt x="240570" y="269082"/>
                      </a:lnTo>
                      <a:close/>
                    </a:path>
                  </a:pathLst>
                </a:custGeom>
                <a:solidFill>
                  <a:srgbClr val="BD9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3" name="Freeform 139">
                  <a:extLst>
                    <a:ext uri="{FF2B5EF4-FFF2-40B4-BE49-F238E27FC236}">
                      <a16:creationId xmlns:a16="http://schemas.microsoft.com/office/drawing/2014/main" id="{5EB2BEA3-3A54-1B14-4706-9F349D6D3B0E}"/>
                    </a:ext>
                  </a:extLst>
                </p:cNvPr>
                <p:cNvSpPr/>
                <p:nvPr/>
              </p:nvSpPr>
              <p:spPr>
                <a:xfrm>
                  <a:off x="8840354" y="5072995"/>
                  <a:ext cx="263593" cy="242158"/>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4" name="Freeform 140">
                  <a:extLst>
                    <a:ext uri="{FF2B5EF4-FFF2-40B4-BE49-F238E27FC236}">
                      <a16:creationId xmlns:a16="http://schemas.microsoft.com/office/drawing/2014/main" id="{019D6EDE-B08D-4005-5BF3-573C4D094434}"/>
                    </a:ext>
                  </a:extLst>
                </p:cNvPr>
                <p:cNvSpPr/>
                <p:nvPr/>
              </p:nvSpPr>
              <p:spPr>
                <a:xfrm rot="15460137" flipH="1">
                  <a:off x="8761036" y="5189159"/>
                  <a:ext cx="239851" cy="252069"/>
                </a:xfrm>
                <a:custGeom>
                  <a:avLst/>
                  <a:gdLst>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0 h 226218"/>
                    <a:gd name="connsiteX1" fmla="*/ 104775 w 240506"/>
                    <a:gd name="connsiteY1" fmla="*/ 66675 h 226218"/>
                    <a:gd name="connsiteX2" fmla="*/ 230981 w 240506"/>
                    <a:gd name="connsiteY2" fmla="*/ 152400 h 226218"/>
                    <a:gd name="connsiteX3" fmla="*/ 240506 w 240506"/>
                    <a:gd name="connsiteY3" fmla="*/ 223837 h 226218"/>
                    <a:gd name="connsiteX4" fmla="*/ 164306 w 240506"/>
                    <a:gd name="connsiteY4" fmla="*/ 226218 h 226218"/>
                    <a:gd name="connsiteX5" fmla="*/ 0 w 240506"/>
                    <a:gd name="connsiteY5" fmla="*/ 83343 h 226218"/>
                    <a:gd name="connsiteX6" fmla="*/ 21431 w 240506"/>
                    <a:gd name="connsiteY6" fmla="*/ 0 h 226218"/>
                    <a:gd name="connsiteX0" fmla="*/ 21431 w 240506"/>
                    <a:gd name="connsiteY0" fmla="*/ 1450 h 227668"/>
                    <a:gd name="connsiteX1" fmla="*/ 104775 w 240506"/>
                    <a:gd name="connsiteY1" fmla="*/ 68125 h 227668"/>
                    <a:gd name="connsiteX2" fmla="*/ 230981 w 240506"/>
                    <a:gd name="connsiteY2" fmla="*/ 153850 h 227668"/>
                    <a:gd name="connsiteX3" fmla="*/ 240506 w 240506"/>
                    <a:gd name="connsiteY3" fmla="*/ 225287 h 227668"/>
                    <a:gd name="connsiteX4" fmla="*/ 164306 w 240506"/>
                    <a:gd name="connsiteY4" fmla="*/ 227668 h 227668"/>
                    <a:gd name="connsiteX5" fmla="*/ 0 w 240506"/>
                    <a:gd name="connsiteY5" fmla="*/ 84793 h 227668"/>
                    <a:gd name="connsiteX6" fmla="*/ 21431 w 240506"/>
                    <a:gd name="connsiteY6" fmla="*/ 1450 h 227668"/>
                    <a:gd name="connsiteX0" fmla="*/ 28180 w 247255"/>
                    <a:gd name="connsiteY0" fmla="*/ 1450 h 227668"/>
                    <a:gd name="connsiteX1" fmla="*/ 111524 w 247255"/>
                    <a:gd name="connsiteY1" fmla="*/ 68125 h 227668"/>
                    <a:gd name="connsiteX2" fmla="*/ 237730 w 247255"/>
                    <a:gd name="connsiteY2" fmla="*/ 153850 h 227668"/>
                    <a:gd name="connsiteX3" fmla="*/ 247255 w 247255"/>
                    <a:gd name="connsiteY3" fmla="*/ 225287 h 227668"/>
                    <a:gd name="connsiteX4" fmla="*/ 171055 w 247255"/>
                    <a:gd name="connsiteY4" fmla="*/ 227668 h 227668"/>
                    <a:gd name="connsiteX5" fmla="*/ 6749 w 247255"/>
                    <a:gd name="connsiteY5" fmla="*/ 84793 h 227668"/>
                    <a:gd name="connsiteX6" fmla="*/ 28180 w 247255"/>
                    <a:gd name="connsiteY6" fmla="*/ 1450 h 227668"/>
                    <a:gd name="connsiteX0" fmla="*/ 32183 w 251258"/>
                    <a:gd name="connsiteY0" fmla="*/ 1450 h 227668"/>
                    <a:gd name="connsiteX1" fmla="*/ 115527 w 251258"/>
                    <a:gd name="connsiteY1" fmla="*/ 68125 h 227668"/>
                    <a:gd name="connsiteX2" fmla="*/ 241733 w 251258"/>
                    <a:gd name="connsiteY2" fmla="*/ 153850 h 227668"/>
                    <a:gd name="connsiteX3" fmla="*/ 251258 w 251258"/>
                    <a:gd name="connsiteY3" fmla="*/ 225287 h 227668"/>
                    <a:gd name="connsiteX4" fmla="*/ 175058 w 251258"/>
                    <a:gd name="connsiteY4" fmla="*/ 227668 h 227668"/>
                    <a:gd name="connsiteX5" fmla="*/ 10752 w 251258"/>
                    <a:gd name="connsiteY5" fmla="*/ 84793 h 227668"/>
                    <a:gd name="connsiteX6" fmla="*/ 32183 w 251258"/>
                    <a:gd name="connsiteY6" fmla="*/ 1450 h 227668"/>
                    <a:gd name="connsiteX0" fmla="*/ 32183 w 259997"/>
                    <a:gd name="connsiteY0" fmla="*/ 1450 h 227668"/>
                    <a:gd name="connsiteX1" fmla="*/ 115527 w 259997"/>
                    <a:gd name="connsiteY1" fmla="*/ 68125 h 227668"/>
                    <a:gd name="connsiteX2" fmla="*/ 241733 w 259997"/>
                    <a:gd name="connsiteY2" fmla="*/ 153850 h 227668"/>
                    <a:gd name="connsiteX3" fmla="*/ 251258 w 259997"/>
                    <a:gd name="connsiteY3" fmla="*/ 225287 h 227668"/>
                    <a:gd name="connsiteX4" fmla="*/ 175058 w 259997"/>
                    <a:gd name="connsiteY4" fmla="*/ 227668 h 227668"/>
                    <a:gd name="connsiteX5" fmla="*/ 10752 w 259997"/>
                    <a:gd name="connsiteY5" fmla="*/ 84793 h 227668"/>
                    <a:gd name="connsiteX6" fmla="*/ 32183 w 259997"/>
                    <a:gd name="connsiteY6" fmla="*/ 1450 h 227668"/>
                    <a:gd name="connsiteX0" fmla="*/ 32183 w 262388"/>
                    <a:gd name="connsiteY0" fmla="*/ 1450 h 227668"/>
                    <a:gd name="connsiteX1" fmla="*/ 115527 w 262388"/>
                    <a:gd name="connsiteY1" fmla="*/ 68125 h 227668"/>
                    <a:gd name="connsiteX2" fmla="*/ 241733 w 262388"/>
                    <a:gd name="connsiteY2" fmla="*/ 153850 h 227668"/>
                    <a:gd name="connsiteX3" fmla="*/ 251258 w 262388"/>
                    <a:gd name="connsiteY3" fmla="*/ 225287 h 227668"/>
                    <a:gd name="connsiteX4" fmla="*/ 175058 w 262388"/>
                    <a:gd name="connsiteY4" fmla="*/ 227668 h 227668"/>
                    <a:gd name="connsiteX5" fmla="*/ 10752 w 262388"/>
                    <a:gd name="connsiteY5" fmla="*/ 84793 h 227668"/>
                    <a:gd name="connsiteX6" fmla="*/ 32183 w 262388"/>
                    <a:gd name="connsiteY6" fmla="*/ 1450 h 227668"/>
                    <a:gd name="connsiteX0" fmla="*/ 32183 w 262388"/>
                    <a:gd name="connsiteY0" fmla="*/ 1450 h 234309"/>
                    <a:gd name="connsiteX1" fmla="*/ 115527 w 262388"/>
                    <a:gd name="connsiteY1" fmla="*/ 68125 h 234309"/>
                    <a:gd name="connsiteX2" fmla="*/ 241733 w 262388"/>
                    <a:gd name="connsiteY2" fmla="*/ 153850 h 234309"/>
                    <a:gd name="connsiteX3" fmla="*/ 251258 w 262388"/>
                    <a:gd name="connsiteY3" fmla="*/ 225287 h 234309"/>
                    <a:gd name="connsiteX4" fmla="*/ 175058 w 262388"/>
                    <a:gd name="connsiteY4" fmla="*/ 227668 h 234309"/>
                    <a:gd name="connsiteX5" fmla="*/ 10752 w 262388"/>
                    <a:gd name="connsiteY5" fmla="*/ 84793 h 234309"/>
                    <a:gd name="connsiteX6" fmla="*/ 32183 w 262388"/>
                    <a:gd name="connsiteY6" fmla="*/ 1450 h 234309"/>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38533"/>
                    <a:gd name="connsiteX1" fmla="*/ 115527 w 262388"/>
                    <a:gd name="connsiteY1" fmla="*/ 68125 h 238533"/>
                    <a:gd name="connsiteX2" fmla="*/ 241733 w 262388"/>
                    <a:gd name="connsiteY2" fmla="*/ 153850 h 238533"/>
                    <a:gd name="connsiteX3" fmla="*/ 251258 w 262388"/>
                    <a:gd name="connsiteY3" fmla="*/ 225287 h 238533"/>
                    <a:gd name="connsiteX4" fmla="*/ 175058 w 262388"/>
                    <a:gd name="connsiteY4" fmla="*/ 227668 h 238533"/>
                    <a:gd name="connsiteX5" fmla="*/ 10752 w 262388"/>
                    <a:gd name="connsiteY5" fmla="*/ 84793 h 238533"/>
                    <a:gd name="connsiteX6" fmla="*/ 32183 w 262388"/>
                    <a:gd name="connsiteY6" fmla="*/ 1450 h 238533"/>
                    <a:gd name="connsiteX0" fmla="*/ 32183 w 262388"/>
                    <a:gd name="connsiteY0" fmla="*/ 1450 h 242158"/>
                    <a:gd name="connsiteX1" fmla="*/ 115527 w 262388"/>
                    <a:gd name="connsiteY1" fmla="*/ 68125 h 242158"/>
                    <a:gd name="connsiteX2" fmla="*/ 241733 w 262388"/>
                    <a:gd name="connsiteY2" fmla="*/ 153850 h 242158"/>
                    <a:gd name="connsiteX3" fmla="*/ 251258 w 262388"/>
                    <a:gd name="connsiteY3" fmla="*/ 225287 h 242158"/>
                    <a:gd name="connsiteX4" fmla="*/ 175058 w 262388"/>
                    <a:gd name="connsiteY4" fmla="*/ 227668 h 242158"/>
                    <a:gd name="connsiteX5" fmla="*/ 10752 w 262388"/>
                    <a:gd name="connsiteY5" fmla="*/ 84793 h 242158"/>
                    <a:gd name="connsiteX6" fmla="*/ 32183 w 262388"/>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 name="connsiteX0" fmla="*/ 32183 w 263593"/>
                    <a:gd name="connsiteY0" fmla="*/ 1450 h 242158"/>
                    <a:gd name="connsiteX1" fmla="*/ 115527 w 263593"/>
                    <a:gd name="connsiteY1" fmla="*/ 68125 h 242158"/>
                    <a:gd name="connsiteX2" fmla="*/ 241733 w 263593"/>
                    <a:gd name="connsiteY2" fmla="*/ 153850 h 242158"/>
                    <a:gd name="connsiteX3" fmla="*/ 251258 w 263593"/>
                    <a:gd name="connsiteY3" fmla="*/ 225287 h 242158"/>
                    <a:gd name="connsiteX4" fmla="*/ 175058 w 263593"/>
                    <a:gd name="connsiteY4" fmla="*/ 227668 h 242158"/>
                    <a:gd name="connsiteX5" fmla="*/ 10752 w 263593"/>
                    <a:gd name="connsiteY5" fmla="*/ 84793 h 242158"/>
                    <a:gd name="connsiteX6" fmla="*/ 32183 w 263593"/>
                    <a:gd name="connsiteY6" fmla="*/ 1450 h 24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93" h="242158">
                      <a:moveTo>
                        <a:pt x="32183" y="1450"/>
                      </a:moveTo>
                      <a:cubicBezTo>
                        <a:pt x="86158" y="-7281"/>
                        <a:pt x="94890" y="24469"/>
                        <a:pt x="115527" y="68125"/>
                      </a:cubicBezTo>
                      <a:cubicBezTo>
                        <a:pt x="131402" y="91937"/>
                        <a:pt x="199664" y="125275"/>
                        <a:pt x="241733" y="153850"/>
                      </a:cubicBezTo>
                      <a:cubicBezTo>
                        <a:pt x="261577" y="170518"/>
                        <a:pt x="274276" y="196712"/>
                        <a:pt x="251258" y="225287"/>
                      </a:cubicBezTo>
                      <a:cubicBezTo>
                        <a:pt x="230621" y="240368"/>
                        <a:pt x="214745" y="253067"/>
                        <a:pt x="175058" y="227668"/>
                      </a:cubicBezTo>
                      <a:cubicBezTo>
                        <a:pt x="120289" y="180043"/>
                        <a:pt x="15515" y="110987"/>
                        <a:pt x="10752" y="84793"/>
                      </a:cubicBezTo>
                      <a:cubicBezTo>
                        <a:pt x="5990" y="57012"/>
                        <a:pt x="-20205" y="22087"/>
                        <a:pt x="32183" y="14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sp>
            <p:nvSpPr>
              <p:cNvPr id="1119" name="Oval 1118">
                <a:extLst>
                  <a:ext uri="{FF2B5EF4-FFF2-40B4-BE49-F238E27FC236}">
                    <a16:creationId xmlns:a16="http://schemas.microsoft.com/office/drawing/2014/main" id="{54DA715B-F60F-0578-4DDB-22C236D81A67}"/>
                  </a:ext>
                </a:extLst>
              </p:cNvPr>
              <p:cNvSpPr/>
              <p:nvPr/>
            </p:nvSpPr>
            <p:spPr>
              <a:xfrm>
                <a:off x="9168454" y="4639184"/>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0" name="Oval 1119">
                <a:extLst>
                  <a:ext uri="{FF2B5EF4-FFF2-40B4-BE49-F238E27FC236}">
                    <a16:creationId xmlns:a16="http://schemas.microsoft.com/office/drawing/2014/main" id="{7523449C-2D95-1D38-35C0-59942DCCDB2B}"/>
                  </a:ext>
                </a:extLst>
              </p:cNvPr>
              <p:cNvSpPr/>
              <p:nvPr/>
            </p:nvSpPr>
            <p:spPr>
              <a:xfrm>
                <a:off x="9269351" y="4648201"/>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sp>
            <p:nvSpPr>
              <p:cNvPr id="1121" name="Oval 1120">
                <a:extLst>
                  <a:ext uri="{FF2B5EF4-FFF2-40B4-BE49-F238E27FC236}">
                    <a16:creationId xmlns:a16="http://schemas.microsoft.com/office/drawing/2014/main" id="{58BBA1BE-1D50-3A20-A93C-D880A1FEC587}"/>
                  </a:ext>
                </a:extLst>
              </p:cNvPr>
              <p:cNvSpPr/>
              <p:nvPr/>
            </p:nvSpPr>
            <p:spPr>
              <a:xfrm>
                <a:off x="9365807" y="4638408"/>
                <a:ext cx="25290" cy="252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arrow"/>
                  <a:ea typeface="+mn-ea"/>
                  <a:cs typeface="+mn-cs"/>
                </a:endParaRPr>
              </a:p>
            </p:txBody>
          </p:sp>
        </p:grpSp>
      </p:grpSp>
    </p:spTree>
    <p:extLst>
      <p:ext uri="{BB962C8B-B14F-4D97-AF65-F5344CB8AC3E}">
        <p14:creationId xmlns:p14="http://schemas.microsoft.com/office/powerpoint/2010/main" val="208867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p:nvPr>
            <p:extLst>
              <p:ext uri="{D42A27DB-BD31-4B8C-83A1-F6EECF244321}">
                <p14:modId xmlns:p14="http://schemas.microsoft.com/office/powerpoint/2010/main" val="1694744048"/>
              </p:ext>
            </p:extLst>
          </p:nvPr>
        </p:nvGraphicFramePr>
        <p:xfrm>
          <a:off x="5800528" y="4033339"/>
          <a:ext cx="2923412" cy="1948940"/>
        </p:xfrm>
        <a:graphic>
          <a:graphicData uri="http://schemas.openxmlformats.org/drawingml/2006/chart">
            <c:chart xmlns:c="http://schemas.openxmlformats.org/drawingml/2006/chart" xmlns:r="http://schemas.openxmlformats.org/officeDocument/2006/relationships" r:id="rId3"/>
          </a:graphicData>
        </a:graphic>
      </p:graphicFrame>
      <p:sp>
        <p:nvSpPr>
          <p:cNvPr id="44" name="TextBox 43"/>
          <p:cNvSpPr txBox="1"/>
          <p:nvPr/>
        </p:nvSpPr>
        <p:spPr>
          <a:xfrm>
            <a:off x="6684064" y="4711585"/>
            <a:ext cx="1178528" cy="584775"/>
          </a:xfrm>
          <a:prstGeom prst="rect">
            <a:avLst/>
          </a:prstGeom>
          <a:noFill/>
        </p:spPr>
        <p:txBody>
          <a:bodyPr wrap="none" rtlCol="0" anchor="ctr">
            <a:spAutoFit/>
          </a:bodyPr>
          <a:lstStyle/>
          <a:p>
            <a:pPr algn="ctr"/>
            <a:r>
              <a:rPr lang="en-US" sz="3200" b="1" dirty="0">
                <a:solidFill>
                  <a:schemeClr val="accent1"/>
                </a:solidFill>
              </a:rPr>
              <a:t>21.1</a:t>
            </a:r>
            <a:r>
              <a:rPr lang="en-US" sz="2400" b="1" baseline="48000" dirty="0">
                <a:solidFill>
                  <a:schemeClr val="accent1"/>
                </a:solidFill>
              </a:rPr>
              <a:t>%</a:t>
            </a:r>
          </a:p>
        </p:txBody>
      </p:sp>
      <p:sp>
        <p:nvSpPr>
          <p:cNvPr id="45" name="TextBox 44"/>
          <p:cNvSpPr txBox="1"/>
          <p:nvPr/>
        </p:nvSpPr>
        <p:spPr>
          <a:xfrm>
            <a:off x="5981524" y="5831322"/>
            <a:ext cx="2546832" cy="523220"/>
          </a:xfrm>
          <a:prstGeom prst="rect">
            <a:avLst/>
          </a:prstGeom>
          <a:noFill/>
        </p:spPr>
        <p:txBody>
          <a:bodyPr wrap="square" rtlCol="0">
            <a:spAutoFit/>
          </a:bodyPr>
          <a:lstStyle/>
          <a:p>
            <a:pPr marL="63481" lvl="1" algn="ctr"/>
            <a:r>
              <a:rPr lang="en-US" sz="1400" dirty="0"/>
              <a:t>Paranoid or </a:t>
            </a:r>
            <a:br>
              <a:rPr lang="en-US" sz="1400" dirty="0"/>
            </a:br>
            <a:r>
              <a:rPr lang="en-US" sz="1400" dirty="0"/>
              <a:t>schizophrenia-like disorder</a:t>
            </a:r>
          </a:p>
        </p:txBody>
      </p:sp>
      <p:graphicFrame>
        <p:nvGraphicFramePr>
          <p:cNvPr id="49" name="Chart 48"/>
          <p:cNvGraphicFramePr/>
          <p:nvPr>
            <p:extLst>
              <p:ext uri="{D42A27DB-BD31-4B8C-83A1-F6EECF244321}">
                <p14:modId xmlns:p14="http://schemas.microsoft.com/office/powerpoint/2010/main" val="3934176100"/>
              </p:ext>
            </p:extLst>
          </p:nvPr>
        </p:nvGraphicFramePr>
        <p:xfrm>
          <a:off x="8089878" y="4033339"/>
          <a:ext cx="2923412" cy="1948940"/>
        </p:xfrm>
        <a:graphic>
          <a:graphicData uri="http://schemas.openxmlformats.org/drawingml/2006/chart">
            <c:chart xmlns:c="http://schemas.openxmlformats.org/drawingml/2006/chart" xmlns:r="http://schemas.openxmlformats.org/officeDocument/2006/relationships" r:id="rId4"/>
          </a:graphicData>
        </a:graphic>
      </p:graphicFrame>
      <p:sp>
        <p:nvSpPr>
          <p:cNvPr id="50" name="TextBox 49"/>
          <p:cNvSpPr txBox="1"/>
          <p:nvPr/>
        </p:nvSpPr>
        <p:spPr>
          <a:xfrm>
            <a:off x="9087227" y="4711585"/>
            <a:ext cx="950901" cy="584775"/>
          </a:xfrm>
          <a:prstGeom prst="rect">
            <a:avLst/>
          </a:prstGeom>
          <a:noFill/>
        </p:spPr>
        <p:txBody>
          <a:bodyPr wrap="none" rtlCol="0" anchor="ctr">
            <a:spAutoFit/>
          </a:bodyPr>
          <a:lstStyle/>
          <a:p>
            <a:pPr algn="ctr"/>
            <a:r>
              <a:rPr lang="en-US" sz="3200" b="1" dirty="0">
                <a:solidFill>
                  <a:schemeClr val="accent1"/>
                </a:solidFill>
              </a:rPr>
              <a:t>8.8</a:t>
            </a:r>
            <a:r>
              <a:rPr lang="en-US" sz="2400" b="1" baseline="48000" dirty="0">
                <a:solidFill>
                  <a:schemeClr val="accent1"/>
                </a:solidFill>
              </a:rPr>
              <a:t>%</a:t>
            </a:r>
          </a:p>
        </p:txBody>
      </p:sp>
      <p:sp>
        <p:nvSpPr>
          <p:cNvPr id="51" name="TextBox 50"/>
          <p:cNvSpPr txBox="1"/>
          <p:nvPr/>
        </p:nvSpPr>
        <p:spPr>
          <a:xfrm>
            <a:off x="8760911" y="5831322"/>
            <a:ext cx="1585803" cy="523220"/>
          </a:xfrm>
          <a:prstGeom prst="rect">
            <a:avLst/>
          </a:prstGeom>
          <a:noFill/>
        </p:spPr>
        <p:txBody>
          <a:bodyPr wrap="square" rtlCol="0">
            <a:spAutoFit/>
          </a:bodyPr>
          <a:lstStyle/>
          <a:p>
            <a:pPr marL="63481" lvl="1" algn="ctr"/>
            <a:r>
              <a:rPr lang="en-US" sz="1400" dirty="0"/>
              <a:t>Personality disorder</a:t>
            </a:r>
          </a:p>
        </p:txBody>
      </p:sp>
      <p:sp>
        <p:nvSpPr>
          <p:cNvPr id="30" name="Rectangle 29"/>
          <p:cNvSpPr/>
          <p:nvPr/>
        </p:nvSpPr>
        <p:spPr bwMode="auto">
          <a:xfrm>
            <a:off x="977900" y="1701800"/>
            <a:ext cx="10574338" cy="2361585"/>
          </a:xfrm>
          <a:prstGeom prst="rect">
            <a:avLst/>
          </a:prstGeom>
          <a:solidFill>
            <a:schemeClr val="accent1">
              <a:lumMod val="20000"/>
              <a:lumOff val="80000"/>
              <a:alpha val="30000"/>
            </a:schemeClr>
          </a:solidFill>
          <a:ln w="6350" cap="flat">
            <a:noFill/>
            <a:prstDash val="solid"/>
            <a:round/>
            <a:headEnd/>
            <a:tailEnd/>
          </a:ln>
        </p:spPr>
        <p:txBody>
          <a:bodyPr vert="horz" wrap="square" lIns="91416" tIns="45708" rIns="91416" bIns="45708" numCol="1" rtlCol="0" anchor="t" anchorCtr="0" compatLnSpc="1">
            <a:prstTxWarp prst="textNoShape">
              <a:avLst/>
            </a:prstTxWarp>
          </a:bodyPr>
          <a:lstStyle/>
          <a:p>
            <a:pPr algn="ctr"/>
            <a:endParaRPr lang="en-US" sz="1799" dirty="0"/>
          </a:p>
        </p:txBody>
      </p:sp>
      <p:graphicFrame>
        <p:nvGraphicFramePr>
          <p:cNvPr id="52" name="Chart 51"/>
          <p:cNvGraphicFramePr/>
          <p:nvPr>
            <p:extLst>
              <p:ext uri="{D42A27DB-BD31-4B8C-83A1-F6EECF244321}">
                <p14:modId xmlns:p14="http://schemas.microsoft.com/office/powerpoint/2010/main" val="4288302010"/>
              </p:ext>
            </p:extLst>
          </p:nvPr>
        </p:nvGraphicFramePr>
        <p:xfrm>
          <a:off x="9016107" y="1697974"/>
          <a:ext cx="2923412" cy="194894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p:cNvSpPr>
            <a:spLocks noGrp="1"/>
          </p:cNvSpPr>
          <p:nvPr>
            <p:ph type="title"/>
          </p:nvPr>
        </p:nvSpPr>
        <p:spPr/>
        <p:txBody>
          <a:bodyPr/>
          <a:lstStyle/>
          <a:p>
            <a:r>
              <a:rPr lang="en-US" dirty="0"/>
              <a:t>What Are the Underlying Psychiatric Diagnoses </a:t>
            </a:r>
            <a:br>
              <a:rPr lang="en-US" dirty="0"/>
            </a:br>
            <a:r>
              <a:rPr lang="en-US" dirty="0"/>
              <a:t>in Patients With TD?</a:t>
            </a:r>
          </a:p>
        </p:txBody>
      </p:sp>
      <p:sp>
        <p:nvSpPr>
          <p:cNvPr id="4" name="Slide Number Placeholder 3"/>
          <p:cNvSpPr>
            <a:spLocks noGrp="1"/>
          </p:cNvSpPr>
          <p:nvPr>
            <p:ph type="sldNum" sz="quarter" idx="4"/>
          </p:nvPr>
        </p:nvSpPr>
        <p:spPr/>
        <p:txBody>
          <a:bodyPr/>
          <a:lstStyle/>
          <a:p>
            <a:fld id="{F3C1FD0B-2342-48FB-A867-BE1FD0EAA53B}" type="slidenum">
              <a:rPr lang="en-US" smtClean="0"/>
              <a:pPr/>
              <a:t>11</a:t>
            </a:fld>
            <a:endParaRPr lang="en-US" dirty="0"/>
          </a:p>
        </p:txBody>
      </p:sp>
      <p:sp>
        <p:nvSpPr>
          <p:cNvPr id="27" name="Text Placeholder 6"/>
          <p:cNvSpPr>
            <a:spLocks noGrp="1"/>
          </p:cNvSpPr>
          <p:nvPr>
            <p:ph type="body" sz="quarter" idx="10"/>
          </p:nvPr>
        </p:nvSpPr>
        <p:spPr/>
        <p:txBody>
          <a:bodyPr/>
          <a:lstStyle/>
          <a:p>
            <a:r>
              <a:rPr lang="en-US" dirty="0"/>
              <a:t>PREVALENCE of Tardive Dyskinesia </a:t>
            </a:r>
          </a:p>
        </p:txBody>
      </p:sp>
      <p:graphicFrame>
        <p:nvGraphicFramePr>
          <p:cNvPr id="35" name="Chart 34"/>
          <p:cNvGraphicFramePr/>
          <p:nvPr>
            <p:extLst>
              <p:ext uri="{D42A27DB-BD31-4B8C-83A1-F6EECF244321}">
                <p14:modId xmlns:p14="http://schemas.microsoft.com/office/powerpoint/2010/main" val="1318744055"/>
              </p:ext>
            </p:extLst>
          </p:nvPr>
        </p:nvGraphicFramePr>
        <p:xfrm>
          <a:off x="4476898" y="1697974"/>
          <a:ext cx="2923412" cy="1948940"/>
        </p:xfrm>
        <a:graphic>
          <a:graphicData uri="http://schemas.openxmlformats.org/drawingml/2006/chart">
            <c:chart xmlns:c="http://schemas.openxmlformats.org/drawingml/2006/chart" xmlns:r="http://schemas.openxmlformats.org/officeDocument/2006/relationships" r:id="rId6"/>
          </a:graphicData>
        </a:graphic>
      </p:graphicFrame>
      <p:sp>
        <p:nvSpPr>
          <p:cNvPr id="36" name="TextBox 35"/>
          <p:cNvSpPr txBox="1"/>
          <p:nvPr/>
        </p:nvSpPr>
        <p:spPr>
          <a:xfrm>
            <a:off x="5360434" y="2385743"/>
            <a:ext cx="1178528" cy="584775"/>
          </a:xfrm>
          <a:prstGeom prst="rect">
            <a:avLst/>
          </a:prstGeom>
          <a:noFill/>
        </p:spPr>
        <p:txBody>
          <a:bodyPr wrap="none" rtlCol="0" anchor="ctr">
            <a:spAutoFit/>
          </a:bodyPr>
          <a:lstStyle/>
          <a:p>
            <a:pPr algn="ctr"/>
            <a:r>
              <a:rPr lang="en-US" sz="3200" b="1" dirty="0">
                <a:solidFill>
                  <a:schemeClr val="accent1"/>
                </a:solidFill>
              </a:rPr>
              <a:t>52.7</a:t>
            </a:r>
            <a:r>
              <a:rPr lang="en-US" sz="2400" b="1" baseline="48000" dirty="0">
                <a:solidFill>
                  <a:schemeClr val="accent1"/>
                </a:solidFill>
              </a:rPr>
              <a:t>%</a:t>
            </a:r>
          </a:p>
        </p:txBody>
      </p:sp>
      <p:graphicFrame>
        <p:nvGraphicFramePr>
          <p:cNvPr id="37" name="Chart 36"/>
          <p:cNvGraphicFramePr/>
          <p:nvPr>
            <p:extLst>
              <p:ext uri="{D42A27DB-BD31-4B8C-83A1-F6EECF244321}">
                <p14:modId xmlns:p14="http://schemas.microsoft.com/office/powerpoint/2010/main" val="3644480091"/>
              </p:ext>
            </p:extLst>
          </p:nvPr>
        </p:nvGraphicFramePr>
        <p:xfrm>
          <a:off x="6732919" y="1697974"/>
          <a:ext cx="2923412" cy="1948940"/>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Box 37"/>
          <p:cNvSpPr txBox="1"/>
          <p:nvPr/>
        </p:nvSpPr>
        <p:spPr>
          <a:xfrm>
            <a:off x="7611694" y="2385743"/>
            <a:ext cx="1178528" cy="584775"/>
          </a:xfrm>
          <a:prstGeom prst="rect">
            <a:avLst/>
          </a:prstGeom>
          <a:noFill/>
        </p:spPr>
        <p:txBody>
          <a:bodyPr wrap="none" rtlCol="0" anchor="ctr">
            <a:spAutoFit/>
          </a:bodyPr>
          <a:lstStyle/>
          <a:p>
            <a:pPr algn="ctr"/>
            <a:r>
              <a:rPr lang="en-US" sz="3200" b="1" dirty="0">
                <a:solidFill>
                  <a:schemeClr val="accent1"/>
                </a:solidFill>
              </a:rPr>
              <a:t>50.3</a:t>
            </a:r>
            <a:r>
              <a:rPr lang="en-US" sz="2400" b="1" baseline="48000" dirty="0">
                <a:solidFill>
                  <a:schemeClr val="accent1"/>
                </a:solidFill>
              </a:rPr>
              <a:t>%</a:t>
            </a:r>
          </a:p>
        </p:txBody>
      </p:sp>
      <p:sp>
        <p:nvSpPr>
          <p:cNvPr id="39" name="TextBox 38"/>
          <p:cNvSpPr txBox="1"/>
          <p:nvPr/>
        </p:nvSpPr>
        <p:spPr>
          <a:xfrm>
            <a:off x="9899643" y="2385743"/>
            <a:ext cx="1178528" cy="584775"/>
          </a:xfrm>
          <a:prstGeom prst="rect">
            <a:avLst/>
          </a:prstGeom>
          <a:noFill/>
        </p:spPr>
        <p:txBody>
          <a:bodyPr wrap="none" rtlCol="0" anchor="ctr">
            <a:spAutoFit/>
          </a:bodyPr>
          <a:lstStyle/>
          <a:p>
            <a:pPr algn="ctr"/>
            <a:r>
              <a:rPr lang="en-US" sz="3200" b="1" dirty="0">
                <a:solidFill>
                  <a:schemeClr val="accent1"/>
                </a:solidFill>
              </a:rPr>
              <a:t>45.7</a:t>
            </a:r>
            <a:r>
              <a:rPr lang="en-US" sz="2400" b="1" baseline="48000" dirty="0">
                <a:solidFill>
                  <a:schemeClr val="accent1"/>
                </a:solidFill>
              </a:rPr>
              <a:t>%</a:t>
            </a:r>
          </a:p>
        </p:txBody>
      </p:sp>
      <p:sp>
        <p:nvSpPr>
          <p:cNvPr id="40" name="TextBox 39"/>
          <p:cNvSpPr txBox="1"/>
          <p:nvPr/>
        </p:nvSpPr>
        <p:spPr>
          <a:xfrm>
            <a:off x="977900" y="2005429"/>
            <a:ext cx="3461131" cy="1754326"/>
          </a:xfrm>
          <a:prstGeom prst="rect">
            <a:avLst/>
          </a:prstGeom>
          <a:noFill/>
        </p:spPr>
        <p:txBody>
          <a:bodyPr wrap="square" rtlCol="0">
            <a:spAutoFit/>
          </a:bodyPr>
          <a:lstStyle/>
          <a:p>
            <a:pPr marL="63481" lvl="1" algn="ctr"/>
            <a:r>
              <a:rPr lang="en-US" dirty="0"/>
              <a:t>Retrospective analysis</a:t>
            </a:r>
            <a:r>
              <a:rPr lang="en-US" baseline="30000" dirty="0"/>
              <a:t>a</a:t>
            </a:r>
            <a:r>
              <a:rPr lang="en-US" dirty="0"/>
              <a:t> of </a:t>
            </a:r>
            <a:br>
              <a:rPr lang="en-US" dirty="0"/>
            </a:br>
            <a:r>
              <a:rPr lang="en-US" dirty="0"/>
              <a:t>data for patients taking antipsychotics showed that approximately half of patients with TD had a diagnosis other than schizophrenia</a:t>
            </a:r>
          </a:p>
        </p:txBody>
      </p:sp>
      <p:sp>
        <p:nvSpPr>
          <p:cNvPr id="41" name="TextBox 40"/>
          <p:cNvSpPr txBox="1"/>
          <p:nvPr/>
        </p:nvSpPr>
        <p:spPr>
          <a:xfrm>
            <a:off x="5138408" y="3515002"/>
            <a:ext cx="1585803" cy="523220"/>
          </a:xfrm>
          <a:prstGeom prst="rect">
            <a:avLst/>
          </a:prstGeom>
          <a:noFill/>
        </p:spPr>
        <p:txBody>
          <a:bodyPr wrap="square" rtlCol="0">
            <a:spAutoFit/>
          </a:bodyPr>
          <a:lstStyle/>
          <a:p>
            <a:pPr marL="63481" lvl="1" algn="ctr"/>
            <a:r>
              <a:rPr lang="en-US" sz="1400" dirty="0"/>
              <a:t>Neurotic or anxiety disorder</a:t>
            </a:r>
          </a:p>
        </p:txBody>
      </p:sp>
      <p:sp>
        <p:nvSpPr>
          <p:cNvPr id="46" name="TextBox 45"/>
          <p:cNvSpPr txBox="1"/>
          <p:nvPr/>
        </p:nvSpPr>
        <p:spPr>
          <a:xfrm>
            <a:off x="7408713" y="3515002"/>
            <a:ext cx="1585803" cy="523220"/>
          </a:xfrm>
          <a:prstGeom prst="rect">
            <a:avLst/>
          </a:prstGeom>
          <a:noFill/>
        </p:spPr>
        <p:txBody>
          <a:bodyPr wrap="square" rtlCol="0">
            <a:spAutoFit/>
          </a:bodyPr>
          <a:lstStyle/>
          <a:p>
            <a:pPr marL="63481" lvl="1" algn="ctr"/>
            <a:r>
              <a:rPr lang="en-US" sz="1400" dirty="0"/>
              <a:t>Mood</a:t>
            </a:r>
            <a:br>
              <a:rPr lang="en-US" sz="1400" dirty="0"/>
            </a:br>
            <a:r>
              <a:rPr lang="en-US" sz="1400" dirty="0"/>
              <a:t>disorder</a:t>
            </a:r>
          </a:p>
        </p:txBody>
      </p:sp>
      <p:sp>
        <p:nvSpPr>
          <p:cNvPr id="47" name="TextBox 46"/>
          <p:cNvSpPr txBox="1"/>
          <p:nvPr/>
        </p:nvSpPr>
        <p:spPr>
          <a:xfrm>
            <a:off x="9687140" y="3515002"/>
            <a:ext cx="1585803" cy="307777"/>
          </a:xfrm>
          <a:prstGeom prst="rect">
            <a:avLst/>
          </a:prstGeom>
          <a:noFill/>
        </p:spPr>
        <p:txBody>
          <a:bodyPr wrap="square" rtlCol="0">
            <a:spAutoFit/>
          </a:bodyPr>
          <a:lstStyle/>
          <a:p>
            <a:pPr marL="63481" lvl="1" algn="ctr"/>
            <a:r>
              <a:rPr lang="en-US" sz="1400" dirty="0"/>
              <a:t>Schizophrenia</a:t>
            </a:r>
          </a:p>
        </p:txBody>
      </p:sp>
      <p:sp>
        <p:nvSpPr>
          <p:cNvPr id="32" name="TextBox 31">
            <a:extLst>
              <a:ext uri="{FF2B5EF4-FFF2-40B4-BE49-F238E27FC236}">
                <a16:creationId xmlns:a16="http://schemas.microsoft.com/office/drawing/2014/main" id="{589A7C2E-F3F3-697F-CC80-B9E930477092}"/>
              </a:ext>
            </a:extLst>
          </p:cNvPr>
          <p:cNvSpPr txBox="1"/>
          <p:nvPr/>
        </p:nvSpPr>
        <p:spPr>
          <a:xfrm>
            <a:off x="977900" y="6173742"/>
            <a:ext cx="10574338" cy="338554"/>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2019 retrospective observational study (TD population = 1314, aged ≥18 years).</a:t>
            </a:r>
          </a:p>
          <a:p>
            <a:pPr marL="0">
              <a:defRPr/>
            </a:pPr>
            <a:r>
              <a:rPr lang="en-US" dirty="0"/>
              <a:t>Loughlin AM, et al. </a:t>
            </a:r>
            <a:r>
              <a:rPr lang="en-US" i="1" dirty="0"/>
              <a:t>PLoS One. </a:t>
            </a:r>
            <a:r>
              <a:rPr lang="en-US" dirty="0"/>
              <a:t>2019;14(6):e0216044.</a:t>
            </a:r>
          </a:p>
        </p:txBody>
      </p:sp>
    </p:spTree>
    <p:extLst>
      <p:ext uri="{BB962C8B-B14F-4D97-AF65-F5344CB8AC3E}">
        <p14:creationId xmlns:p14="http://schemas.microsoft.com/office/powerpoint/2010/main" val="226169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Autofit/>
          </a:bodyPr>
          <a:lstStyle/>
          <a:p>
            <a:r>
              <a:rPr lang="en-US" dirty="0"/>
              <a:t>Antipsychotic use is prevalent</a:t>
            </a:r>
            <a:r>
              <a:rPr lang="en-US" baseline="30000" dirty="0"/>
              <a:t>1</a:t>
            </a:r>
          </a:p>
          <a:p>
            <a:pPr lvl="1"/>
            <a:r>
              <a:rPr lang="en-US" dirty="0"/>
              <a:t>An estimated 66 million antipsychotic prescriptions were written in 2017</a:t>
            </a:r>
            <a:r>
              <a:rPr lang="en-US" baseline="30000" dirty="0"/>
              <a:t>1</a:t>
            </a:r>
          </a:p>
          <a:p>
            <a:r>
              <a:rPr lang="en-US" dirty="0"/>
              <a:t>Antipsychotic use is increasing in the adult, elderly, and pediatric populations</a:t>
            </a:r>
            <a:r>
              <a:rPr lang="en-US" baseline="30000" dirty="0"/>
              <a:t>2-4</a:t>
            </a:r>
          </a:p>
          <a:p>
            <a:r>
              <a:rPr lang="en-US" dirty="0"/>
              <a:t>TD is common among patients treated with FGAs and SGAs</a:t>
            </a:r>
            <a:r>
              <a:rPr lang="en-US" baseline="30000" dirty="0"/>
              <a:t>5</a:t>
            </a:r>
          </a:p>
          <a:p>
            <a:pPr lvl="1"/>
            <a:r>
              <a:rPr lang="en-US" dirty="0"/>
              <a:t>In a 2017 meta-analysis (N=41 studies), TD prevalence ranged from 7% in patients taking SGAs with no prior exposure to FGAs to 30% in patients taking FGAs</a:t>
            </a:r>
            <a:r>
              <a:rPr lang="en-US" baseline="30000" dirty="0"/>
              <a:t>5</a:t>
            </a:r>
          </a:p>
          <a:p>
            <a:r>
              <a:rPr lang="en-US" dirty="0"/>
              <a:t>Several additional risk factors for TD exist, including cumulative exposure to antipsychotics over time and treatment with anticholinergics</a:t>
            </a:r>
            <a:r>
              <a:rPr lang="en-US" baseline="30000" dirty="0"/>
              <a:t>6</a:t>
            </a:r>
          </a:p>
          <a:p>
            <a:r>
              <a:rPr lang="en-US" dirty="0"/>
              <a:t>Approximately half of patients with TD have a psychiatric diagnosis other than schizophrenia, such as a mood or anxiety disorder</a:t>
            </a:r>
            <a:r>
              <a:rPr lang="en-US" baseline="30000" dirty="0"/>
              <a:t>7</a:t>
            </a:r>
          </a:p>
        </p:txBody>
      </p:sp>
      <p:sp>
        <p:nvSpPr>
          <p:cNvPr id="6" name="Slide Number Placeholder 5"/>
          <p:cNvSpPr>
            <a:spLocks noGrp="1"/>
          </p:cNvSpPr>
          <p:nvPr>
            <p:ph type="sldNum" sz="quarter" idx="4"/>
          </p:nvPr>
        </p:nvSpPr>
        <p:spPr/>
        <p:txBody>
          <a:bodyPr/>
          <a:lstStyle/>
          <a:p>
            <a:fld id="{F3C1FD0B-2342-48FB-A867-BE1FD0EAA53B}" type="slidenum">
              <a:rPr lang="en-US" smtClean="0"/>
              <a:pPr/>
              <a:t>12</a:t>
            </a:fld>
            <a:endParaRPr lang="en-US" dirty="0"/>
          </a:p>
        </p:txBody>
      </p:sp>
      <p:sp>
        <p:nvSpPr>
          <p:cNvPr id="10" name="Text Placeholder 6"/>
          <p:cNvSpPr>
            <a:spLocks noGrp="1"/>
          </p:cNvSpPr>
          <p:nvPr>
            <p:ph type="body" sz="quarter" idx="10"/>
          </p:nvPr>
        </p:nvSpPr>
        <p:spPr/>
        <p:txBody>
          <a:bodyPr/>
          <a:lstStyle/>
          <a:p>
            <a:r>
              <a:rPr lang="en-US" dirty="0"/>
              <a:t>PREVALENCE of Tardive Dyskinesia </a:t>
            </a:r>
          </a:p>
        </p:txBody>
      </p:sp>
      <p:sp>
        <p:nvSpPr>
          <p:cNvPr id="11" name="TextBox 10">
            <a:extLst>
              <a:ext uri="{FF2B5EF4-FFF2-40B4-BE49-F238E27FC236}">
                <a16:creationId xmlns:a16="http://schemas.microsoft.com/office/drawing/2014/main" id="{A8091719-AF5B-51D4-1028-9D29CE048248}"/>
              </a:ext>
            </a:extLst>
          </p:cNvPr>
          <p:cNvSpPr txBox="1"/>
          <p:nvPr/>
        </p:nvSpPr>
        <p:spPr>
          <a:xfrm>
            <a:off x="977900" y="6002448"/>
            <a:ext cx="10574338" cy="50984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Data on file. Assessment of Antipsychotic Market Prescription Trends in the US, 1992-2017. IQVIA Report to Neurocrine Biosciences, Inc.; 2018. </a:t>
            </a:r>
            <a:r>
              <a:rPr lang="en-US" b="1" dirty="0"/>
              <a:t>2.</a:t>
            </a:r>
            <a:r>
              <a:rPr lang="en-US" dirty="0"/>
              <a:t> Carton L, et al. </a:t>
            </a:r>
            <a:r>
              <a:rPr lang="en-US" i="1" dirty="0"/>
              <a:t>Curr Pharm Des</a:t>
            </a:r>
            <a:r>
              <a:rPr lang="en-US" dirty="0"/>
              <a:t>. 2015;21(23):3280-3297. </a:t>
            </a:r>
            <a:r>
              <a:rPr lang="en-US" b="1" dirty="0"/>
              <a:t>3. </a:t>
            </a:r>
            <a:r>
              <a:rPr lang="en-US" dirty="0"/>
              <a:t>Citrome L, et al. </a:t>
            </a:r>
            <a:r>
              <a:rPr lang="en-US" i="1" dirty="0"/>
              <a:t>Clin Ther</a:t>
            </a:r>
            <a:r>
              <a:rPr lang="en-US" dirty="0"/>
              <a:t>. 2013;35(12):1867-1875. </a:t>
            </a:r>
            <a:r>
              <a:rPr lang="en-US" b="1" dirty="0"/>
              <a:t>4. </a:t>
            </a:r>
            <a:r>
              <a:rPr lang="en-US" dirty="0"/>
              <a:t>Domino ME, Swartz M. </a:t>
            </a:r>
            <a:r>
              <a:rPr lang="en-US" i="1" dirty="0"/>
              <a:t>Psychiatr Serv. </a:t>
            </a:r>
            <a:r>
              <a:rPr lang="en-US" dirty="0"/>
              <a:t>2008;59(5):507-514. </a:t>
            </a:r>
            <a:r>
              <a:rPr lang="en-US" b="1" dirty="0"/>
              <a:t>5. </a:t>
            </a:r>
            <a:r>
              <a:rPr lang="en-US" dirty="0"/>
              <a:t>Carbon M, et al. </a:t>
            </a:r>
            <a:r>
              <a:rPr lang="en-US" i="1" dirty="0"/>
              <a:t>J Clin Psychiatry</a:t>
            </a:r>
            <a:r>
              <a:rPr lang="en-US" dirty="0"/>
              <a:t>. 2017;78(3):e264-e278. </a:t>
            </a:r>
            <a:r>
              <a:rPr lang="en-US" b="1" dirty="0"/>
              <a:t>6.</a:t>
            </a:r>
            <a:r>
              <a:rPr lang="en-US" dirty="0"/>
              <a:t> Miller DD, et al. </a:t>
            </a:r>
            <a:r>
              <a:rPr lang="en-US" i="1" dirty="0"/>
              <a:t>Schizophr Res. </a:t>
            </a:r>
            <a:r>
              <a:rPr lang="en-US" dirty="0"/>
              <a:t>2005;80:33-43. 7. Loughlin AM, et al. </a:t>
            </a:r>
            <a:r>
              <a:rPr lang="en-US" i="1" dirty="0"/>
              <a:t>PLoS One. </a:t>
            </a:r>
            <a:r>
              <a:rPr lang="en-US" dirty="0"/>
              <a:t>2019;14(6):e0216044.</a:t>
            </a:r>
          </a:p>
        </p:txBody>
      </p:sp>
    </p:spTree>
    <p:extLst>
      <p:ext uri="{BB962C8B-B14F-4D97-AF65-F5344CB8AC3E}">
        <p14:creationId xmlns:p14="http://schemas.microsoft.com/office/powerpoint/2010/main" val="193790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2: </a:t>
            </a:r>
            <a:br>
              <a:rPr lang="en-US" dirty="0"/>
            </a:br>
            <a:r>
              <a:rPr lang="en-US" dirty="0"/>
              <a:t>Differential Diagnosis of Tardive Dyskinesia</a:t>
            </a:r>
          </a:p>
        </p:txBody>
      </p:sp>
    </p:spTree>
    <p:extLst>
      <p:ext uri="{BB962C8B-B14F-4D97-AF65-F5344CB8AC3E}">
        <p14:creationId xmlns:p14="http://schemas.microsoft.com/office/powerpoint/2010/main" val="2887209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FB2AD-3A84-483F-8562-3A8A14537C13}"/>
              </a:ext>
            </a:extLst>
          </p:cNvPr>
          <p:cNvSpPr>
            <a:spLocks noGrp="1"/>
          </p:cNvSpPr>
          <p:nvPr>
            <p:ph type="title"/>
          </p:nvPr>
        </p:nvSpPr>
        <p:spPr/>
        <p:txBody>
          <a:bodyPr/>
          <a:lstStyle/>
          <a:p>
            <a:r>
              <a:rPr lang="en-US" dirty="0"/>
              <a:t>TD Must Be Distinguished From Other Movement </a:t>
            </a:r>
            <a:br>
              <a:rPr lang="en-US" dirty="0"/>
            </a:br>
            <a:r>
              <a:rPr lang="en-US" dirty="0"/>
              <a:t>Disorders Associated With Antipsychotics</a:t>
            </a:r>
          </a:p>
        </p:txBody>
      </p:sp>
      <p:sp>
        <p:nvSpPr>
          <p:cNvPr id="3" name="Slide Number Placeholder 2"/>
          <p:cNvSpPr>
            <a:spLocks noGrp="1"/>
          </p:cNvSpPr>
          <p:nvPr>
            <p:ph type="sldNum" sz="quarter" idx="4"/>
          </p:nvPr>
        </p:nvSpPr>
        <p:spPr/>
        <p:txBody>
          <a:bodyPr/>
          <a:lstStyle/>
          <a:p>
            <a:fld id="{F3C1FD0B-2342-48FB-A867-BE1FD0EAA53B}" type="slidenum">
              <a:rPr lang="en-US" smtClean="0"/>
              <a:pPr/>
              <a:t>14</a:t>
            </a:fld>
            <a:endParaRPr lang="en-US" dirty="0"/>
          </a:p>
        </p:txBody>
      </p:sp>
      <p:sp>
        <p:nvSpPr>
          <p:cNvPr id="5" name="Text Placeholder 4"/>
          <p:cNvSpPr>
            <a:spLocks noGrp="1"/>
          </p:cNvSpPr>
          <p:nvPr>
            <p:ph type="body" sz="quarter" idx="10"/>
          </p:nvPr>
        </p:nvSpPr>
        <p:spPr/>
        <p:txBody>
          <a:bodyPr/>
          <a:lstStyle/>
          <a:p>
            <a:r>
              <a:rPr lang="en-US" dirty="0"/>
              <a:t>Differential Diagnosis of Tardive Dyskinesia</a:t>
            </a:r>
          </a:p>
        </p:txBody>
      </p:sp>
      <p:grpSp>
        <p:nvGrpSpPr>
          <p:cNvPr id="4" name="Group 3"/>
          <p:cNvGrpSpPr/>
          <p:nvPr/>
        </p:nvGrpSpPr>
        <p:grpSpPr>
          <a:xfrm>
            <a:off x="977900" y="1701800"/>
            <a:ext cx="10574338" cy="941175"/>
            <a:chOff x="447675" y="2362200"/>
            <a:chExt cx="10577093" cy="941420"/>
          </a:xfrm>
        </p:grpSpPr>
        <p:sp>
          <p:nvSpPr>
            <p:cNvPr id="20" name="Freeform 6"/>
            <p:cNvSpPr>
              <a:spLocks/>
            </p:cNvSpPr>
            <p:nvPr/>
          </p:nvSpPr>
          <p:spPr bwMode="auto">
            <a:xfrm rot="5400000">
              <a:off x="5653865" y="2362509"/>
              <a:ext cx="884270" cy="997952"/>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1" name="Rectangle 10"/>
            <p:cNvSpPr/>
            <p:nvPr/>
          </p:nvSpPr>
          <p:spPr>
            <a:xfrm>
              <a:off x="447675" y="2362200"/>
              <a:ext cx="10577093" cy="5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5"/>
                  </a:solidFill>
                </a:rPr>
                <a:t>TD is a clinically distinct, drug-induced movement disorder</a:t>
              </a:r>
              <a:r>
                <a:rPr lang="en-US" sz="2200" b="1" baseline="30000" dirty="0">
                  <a:solidFill>
                    <a:schemeClr val="accent5"/>
                  </a:solidFill>
                </a:rPr>
                <a:t>1</a:t>
              </a:r>
            </a:p>
          </p:txBody>
        </p:sp>
      </p:grpSp>
      <p:grpSp>
        <p:nvGrpSpPr>
          <p:cNvPr id="19" name="Group 18"/>
          <p:cNvGrpSpPr/>
          <p:nvPr/>
        </p:nvGrpSpPr>
        <p:grpSpPr>
          <a:xfrm>
            <a:off x="1138798" y="2920682"/>
            <a:ext cx="10563079" cy="1874032"/>
            <a:chOff x="1694121" y="3581400"/>
            <a:chExt cx="10565831" cy="1874520"/>
          </a:xfrm>
        </p:grpSpPr>
        <p:sp>
          <p:nvSpPr>
            <p:cNvPr id="26" name="Content Placeholder 7">
              <a:extLst>
                <a:ext uri="{FF2B5EF4-FFF2-40B4-BE49-F238E27FC236}">
                  <a16:creationId xmlns:a16="http://schemas.microsoft.com/office/drawing/2014/main" id="{6DA4563F-F809-4CED-B195-315281B917A6}"/>
                </a:ext>
              </a:extLst>
            </p:cNvPr>
            <p:cNvSpPr txBox="1">
              <a:spLocks/>
            </p:cNvSpPr>
            <p:nvPr/>
          </p:nvSpPr>
          <p:spPr>
            <a:xfrm>
              <a:off x="8043420" y="4724400"/>
              <a:ext cx="4216532"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Can be confused with other </a:t>
              </a:r>
            </a:p>
            <a:p>
              <a:pPr marL="0" indent="0" defTabSz="609402">
                <a:lnSpc>
                  <a:spcPct val="90000"/>
                </a:lnSpc>
                <a:spcBef>
                  <a:spcPts val="0"/>
                </a:spcBef>
                <a:buClr>
                  <a:srgbClr val="F37321"/>
                </a:buClr>
                <a:buNone/>
                <a:defRPr/>
              </a:pPr>
              <a:r>
                <a:rPr lang="en-US" sz="1800" spc="0" dirty="0"/>
                <a:t>drug-induced movement disorders</a:t>
              </a:r>
              <a:r>
                <a:rPr lang="en-US" sz="1800" spc="0" baseline="30000" dirty="0"/>
                <a:t>4,5</a:t>
              </a:r>
            </a:p>
          </p:txBody>
        </p:sp>
        <p:sp>
          <p:nvSpPr>
            <p:cNvPr id="27" name="Content Placeholder 7">
              <a:extLst>
                <a:ext uri="{FF2B5EF4-FFF2-40B4-BE49-F238E27FC236}">
                  <a16:creationId xmlns:a16="http://schemas.microsoft.com/office/drawing/2014/main" id="{D9A618AD-B6AD-D34F-8EF5-6371CE2ECC6B}"/>
                </a:ext>
              </a:extLst>
            </p:cNvPr>
            <p:cNvSpPr txBox="1">
              <a:spLocks/>
            </p:cNvSpPr>
            <p:nvPr/>
          </p:nvSpPr>
          <p:spPr>
            <a:xfrm>
              <a:off x="2200275" y="3581400"/>
              <a:ext cx="4216532"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Can coexist with other </a:t>
              </a:r>
              <a:br>
                <a:rPr lang="en-US" sz="1800" spc="0" dirty="0"/>
              </a:br>
              <a:r>
                <a:rPr lang="en-US" sz="1800" spc="0" dirty="0"/>
                <a:t>drug-induced movement disorders</a:t>
              </a:r>
              <a:r>
                <a:rPr lang="en-US" sz="1800" spc="0" baseline="30000" dirty="0"/>
                <a:t>2</a:t>
              </a:r>
            </a:p>
          </p:txBody>
        </p:sp>
        <p:sp>
          <p:nvSpPr>
            <p:cNvPr id="29" name="Content Placeholder 7">
              <a:extLst>
                <a:ext uri="{FF2B5EF4-FFF2-40B4-BE49-F238E27FC236}">
                  <a16:creationId xmlns:a16="http://schemas.microsoft.com/office/drawing/2014/main" id="{5573F1E9-6E37-9F47-89A4-2E4EFE069CBC}"/>
                </a:ext>
              </a:extLst>
            </p:cNvPr>
            <p:cNvSpPr txBox="1">
              <a:spLocks/>
            </p:cNvSpPr>
            <p:nvPr/>
          </p:nvSpPr>
          <p:spPr>
            <a:xfrm>
              <a:off x="8043420" y="3581400"/>
              <a:ext cx="4216532"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May require specific management</a:t>
              </a:r>
              <a:r>
                <a:rPr lang="en-US" sz="1800" spc="0" baseline="30000" dirty="0"/>
                <a:t>3</a:t>
              </a:r>
            </a:p>
          </p:txBody>
        </p:sp>
        <p:sp>
          <p:nvSpPr>
            <p:cNvPr id="30" name="Content Placeholder 7">
              <a:extLst>
                <a:ext uri="{FF2B5EF4-FFF2-40B4-BE49-F238E27FC236}">
                  <a16:creationId xmlns:a16="http://schemas.microsoft.com/office/drawing/2014/main" id="{86EE9E79-2056-8648-905A-04CCFED73A57}"/>
                </a:ext>
              </a:extLst>
            </p:cNvPr>
            <p:cNvSpPr txBox="1">
              <a:spLocks/>
            </p:cNvSpPr>
            <p:nvPr/>
          </p:nvSpPr>
          <p:spPr>
            <a:xfrm>
              <a:off x="2200274" y="4724400"/>
              <a:ext cx="4963440" cy="731520"/>
            </a:xfrm>
            <a:prstGeom prst="rect">
              <a:avLst/>
            </a:prstGeom>
            <a:noFill/>
            <a:effectLst/>
          </p:spPr>
          <p:txBody>
            <a:bodyPr vert="horz" lIns="91416" tIns="0" rIns="91416" bIns="0" rtlCol="0" anchor="ctr">
              <a:noAutofit/>
            </a:bodyPr>
            <a:lstStyle>
              <a:lvl1pPr marL="287338" indent="-287338" algn="l" defTabSz="457200" rtl="0" eaLnBrk="1" latinLnBrk="0" hangingPunct="1">
                <a:spcBef>
                  <a:spcPct val="20000"/>
                </a:spcBef>
                <a:buClr>
                  <a:schemeClr val="accent2"/>
                </a:buClr>
                <a:buFont typeface="Arial"/>
                <a:buChar char="•"/>
                <a:defRPr sz="2800" kern="1200" spc="-5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spc="-5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000" kern="1200" spc="-5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spc="-5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402">
                <a:lnSpc>
                  <a:spcPct val="90000"/>
                </a:lnSpc>
                <a:spcBef>
                  <a:spcPts val="0"/>
                </a:spcBef>
                <a:buClr>
                  <a:srgbClr val="F37321"/>
                </a:buClr>
                <a:buNone/>
                <a:defRPr/>
              </a:pPr>
              <a:r>
                <a:rPr lang="en-US" sz="1800" spc="0" dirty="0"/>
                <a:t>Is persistent and potentially irreversible</a:t>
              </a:r>
              <a:r>
                <a:rPr lang="en-US" sz="1800" spc="0" baseline="30000" dirty="0"/>
                <a:t>1,3</a:t>
              </a:r>
            </a:p>
          </p:txBody>
        </p:sp>
        <p:sp>
          <p:nvSpPr>
            <p:cNvPr id="31" name="Freeform 7"/>
            <p:cNvSpPr>
              <a:spLocks/>
            </p:cNvSpPr>
            <p:nvPr/>
          </p:nvSpPr>
          <p:spPr bwMode="auto">
            <a:xfrm>
              <a:off x="1694121" y="36891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3" name="Freeform 7"/>
            <p:cNvSpPr>
              <a:spLocks/>
            </p:cNvSpPr>
            <p:nvPr/>
          </p:nvSpPr>
          <p:spPr bwMode="auto">
            <a:xfrm>
              <a:off x="7575366" y="36891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4" name="Freeform 7"/>
            <p:cNvSpPr>
              <a:spLocks/>
            </p:cNvSpPr>
            <p:nvPr/>
          </p:nvSpPr>
          <p:spPr bwMode="auto">
            <a:xfrm>
              <a:off x="1694121" y="47940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5" name="Freeform 7"/>
            <p:cNvSpPr>
              <a:spLocks/>
            </p:cNvSpPr>
            <p:nvPr/>
          </p:nvSpPr>
          <p:spPr bwMode="auto">
            <a:xfrm>
              <a:off x="7575366" y="4794072"/>
              <a:ext cx="53586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sp>
        <p:nvSpPr>
          <p:cNvPr id="23" name="TextBox 22">
            <a:extLst>
              <a:ext uri="{FF2B5EF4-FFF2-40B4-BE49-F238E27FC236}">
                <a16:creationId xmlns:a16="http://schemas.microsoft.com/office/drawing/2014/main" id="{2FCF654B-65A2-CAFD-80C2-E4A69905145E}"/>
              </a:ext>
            </a:extLst>
          </p:cNvPr>
          <p:cNvSpPr txBox="1"/>
          <p:nvPr/>
        </p:nvSpPr>
        <p:spPr>
          <a:xfrm>
            <a:off x="977900" y="5919826"/>
            <a:ext cx="10574338" cy="592470"/>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TD, tardive dyskinesia. </a:t>
            </a:r>
          </a:p>
          <a:p>
            <a:pPr marL="0">
              <a:defRPr/>
            </a:pPr>
            <a:r>
              <a:rPr lang="en-US" b="1" dirty="0"/>
              <a:t>1. </a:t>
            </a:r>
            <a:r>
              <a:rPr lang="en-US" dirty="0"/>
              <a:t>Meyer JM. Pharmacotherapy of psychosis and mania. In: Brunton LL, et al, eds. </a:t>
            </a:r>
            <a:r>
              <a:rPr lang="en-US" i="1" dirty="0"/>
              <a:t>Goodman &amp; Gilman's: The Pharmacological Basis of Therapeutics</a:t>
            </a:r>
            <a:r>
              <a:rPr lang="en-US" dirty="0"/>
              <a:t>. 13th ed. McGraw-Hill; 2018. </a:t>
            </a:r>
            <a:r>
              <a:rPr lang="en-US" b="1" dirty="0"/>
              <a:t>2. </a:t>
            </a:r>
            <a:r>
              <a:rPr lang="en-US" dirty="0"/>
              <a:t>American Psychiatric Association: </a:t>
            </a:r>
            <a:r>
              <a:rPr lang="en-US" i="1" dirty="0"/>
              <a:t>Diagnostic and Statistical Manual of Mental Disorders</a:t>
            </a:r>
            <a:r>
              <a:rPr lang="en-US" dirty="0"/>
              <a:t>. 5th ed. American Psychiatric Association; 2013. </a:t>
            </a:r>
            <a:r>
              <a:rPr lang="en-US" b="1" dirty="0"/>
              <a:t>3.</a:t>
            </a:r>
            <a:r>
              <a:rPr lang="en-US" dirty="0"/>
              <a:t> van Harten PN, et al. </a:t>
            </a:r>
            <a:r>
              <a:rPr lang="en-US" i="1" dirty="0"/>
              <a:t>Schizophr Res</a:t>
            </a:r>
            <a:r>
              <a:rPr lang="en-US" dirty="0"/>
              <a:t>. 1997;26(2-3):235-242. </a:t>
            </a:r>
            <a:r>
              <a:rPr lang="en-US" b="1" dirty="0"/>
              <a:t>4.</a:t>
            </a:r>
            <a:r>
              <a:rPr lang="en-US" dirty="0"/>
              <a:t> Caroff S, et al. </a:t>
            </a:r>
            <a:r>
              <a:rPr lang="en-US" i="1" dirty="0"/>
              <a:t>Neurol Clin. </a:t>
            </a:r>
            <a:r>
              <a:rPr lang="en-US" dirty="0"/>
              <a:t>2011;29(1):127-148, viii. </a:t>
            </a:r>
            <a:r>
              <a:rPr lang="en-US" b="1" dirty="0"/>
              <a:t>5.</a:t>
            </a:r>
            <a:r>
              <a:rPr lang="en-US" dirty="0"/>
              <a:t> Caroff SN, et al. </a:t>
            </a:r>
            <a:r>
              <a:rPr lang="en-US" i="1" dirty="0"/>
              <a:t>Psychiatr Clin North Am</a:t>
            </a:r>
            <a:r>
              <a:rPr lang="en-US" dirty="0"/>
              <a:t>. 2016;39(3):391-411.</a:t>
            </a:r>
          </a:p>
        </p:txBody>
      </p:sp>
    </p:spTree>
    <p:extLst>
      <p:ext uri="{BB962C8B-B14F-4D97-AF65-F5344CB8AC3E}">
        <p14:creationId xmlns:p14="http://schemas.microsoft.com/office/powerpoint/2010/main" val="3121142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Diagnostic Criteria and Considerations for TD</a:t>
            </a:r>
          </a:p>
        </p:txBody>
      </p:sp>
      <p:sp>
        <p:nvSpPr>
          <p:cNvPr id="3" name="Slide Number Placeholder 2"/>
          <p:cNvSpPr>
            <a:spLocks noGrp="1"/>
          </p:cNvSpPr>
          <p:nvPr>
            <p:ph type="sldNum" sz="quarter" idx="4"/>
          </p:nvPr>
        </p:nvSpPr>
        <p:spPr/>
        <p:txBody>
          <a:bodyPr/>
          <a:lstStyle/>
          <a:p>
            <a:fld id="{F3C1FD0B-2342-48FB-A867-BE1FD0EAA53B}" type="slidenum">
              <a:rPr lang="en-US" smtClean="0"/>
              <a:pPr/>
              <a:t>15</a:t>
            </a:fld>
            <a:endParaRPr lang="en-US" dirty="0"/>
          </a:p>
        </p:txBody>
      </p:sp>
      <p:sp>
        <p:nvSpPr>
          <p:cNvPr id="4" name="Text Placeholder 3"/>
          <p:cNvSpPr>
            <a:spLocks noGrp="1"/>
          </p:cNvSpPr>
          <p:nvPr>
            <p:ph type="body" sz="quarter" idx="10"/>
          </p:nvPr>
        </p:nvSpPr>
        <p:spPr/>
        <p:txBody>
          <a:bodyPr/>
          <a:lstStyle/>
          <a:p>
            <a:r>
              <a:rPr lang="en-US" dirty="0"/>
              <a:t>Differential Diagnosis of Tardive Dyskinesia</a:t>
            </a:r>
          </a:p>
        </p:txBody>
      </p:sp>
      <p:sp>
        <p:nvSpPr>
          <p:cNvPr id="22" name="Text Placeholder 7"/>
          <p:cNvSpPr txBox="1">
            <a:spLocks/>
          </p:cNvSpPr>
          <p:nvPr/>
        </p:nvSpPr>
        <p:spPr>
          <a:xfrm>
            <a:off x="977900" y="1701800"/>
            <a:ext cx="5229997"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solidFill>
                  <a:schemeClr val="accent5"/>
                </a:solidFill>
              </a:rPr>
              <a:t>Clinical Criteria</a:t>
            </a:r>
          </a:p>
          <a:p>
            <a:pPr>
              <a:lnSpc>
                <a:spcPct val="100000"/>
              </a:lnSpc>
              <a:spcBef>
                <a:spcPts val="0"/>
              </a:spcBef>
            </a:pPr>
            <a:r>
              <a:rPr lang="en-US" sz="1600" i="1" cap="none" dirty="0">
                <a:solidFill>
                  <a:schemeClr val="accent5"/>
                </a:solidFill>
              </a:rPr>
              <a:t>DSM-5</a:t>
            </a:r>
            <a:r>
              <a:rPr lang="en-US" sz="1600" cap="none" dirty="0">
                <a:solidFill>
                  <a:schemeClr val="accent5"/>
                </a:solidFill>
              </a:rPr>
              <a:t>, 2013</a:t>
            </a:r>
            <a:r>
              <a:rPr lang="en-US" sz="1600" cap="none" baseline="30000" dirty="0">
                <a:solidFill>
                  <a:schemeClr val="accent5"/>
                </a:solidFill>
              </a:rPr>
              <a:t>1</a:t>
            </a:r>
          </a:p>
        </p:txBody>
      </p:sp>
      <p:sp>
        <p:nvSpPr>
          <p:cNvPr id="25" name="Text Placeholder 7"/>
          <p:cNvSpPr txBox="1">
            <a:spLocks/>
          </p:cNvSpPr>
          <p:nvPr/>
        </p:nvSpPr>
        <p:spPr>
          <a:xfrm>
            <a:off x="6325158" y="1701800"/>
            <a:ext cx="522784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Delphi Consensus</a:t>
            </a:r>
          </a:p>
          <a:p>
            <a:pPr>
              <a:lnSpc>
                <a:spcPct val="100000"/>
              </a:lnSpc>
              <a:spcBef>
                <a:spcPts val="0"/>
              </a:spcBef>
            </a:pPr>
            <a:r>
              <a:rPr lang="en-US" sz="1600" cap="none" dirty="0"/>
              <a:t>Caroff et al, 2020</a:t>
            </a:r>
            <a:r>
              <a:rPr lang="en-US" sz="1600" cap="none" baseline="30000" dirty="0"/>
              <a:t>2</a:t>
            </a:r>
          </a:p>
        </p:txBody>
      </p:sp>
      <p:sp>
        <p:nvSpPr>
          <p:cNvPr id="28" name="Rounded Rectangle 27"/>
          <p:cNvSpPr>
            <a:spLocks/>
          </p:cNvSpPr>
          <p:nvPr/>
        </p:nvSpPr>
        <p:spPr>
          <a:xfrm>
            <a:off x="977901"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799" b="1" dirty="0">
                <a:solidFill>
                  <a:schemeClr val="accent1"/>
                </a:solidFill>
              </a:rPr>
              <a:t>333.85 (G24.01) Tardive Dyskinesia</a:t>
            </a:r>
          </a:p>
          <a:p>
            <a:pPr marL="228531" indent="-228531">
              <a:spcAft>
                <a:spcPts val="600"/>
              </a:spcAft>
              <a:buClr>
                <a:schemeClr val="accent1"/>
              </a:buClr>
              <a:buFont typeface="Arial" panose="020B0604020202020204" pitchFamily="34" charset="0"/>
              <a:buChar char="•"/>
            </a:pPr>
            <a:r>
              <a:rPr lang="en-US" sz="1799" dirty="0">
                <a:solidFill>
                  <a:schemeClr val="tx1"/>
                </a:solidFill>
              </a:rPr>
              <a:t>Involuntary athetoid or choreiform movements generally of the tongue, lower face and jaw, and extremities, but sometimes involving the pharyngeal, diaphragmatic, or</a:t>
            </a:r>
            <a:br>
              <a:rPr lang="en-US" sz="1799" dirty="0">
                <a:solidFill>
                  <a:schemeClr val="tx1"/>
                </a:solidFill>
              </a:rPr>
            </a:br>
            <a:r>
              <a:rPr lang="en-US" sz="1799" dirty="0">
                <a:solidFill>
                  <a:schemeClr val="tx1"/>
                </a:solidFill>
              </a:rPr>
              <a:t>trunk muscles </a:t>
            </a:r>
          </a:p>
          <a:p>
            <a:pPr marL="228531" indent="-228531">
              <a:spcAft>
                <a:spcPts val="600"/>
              </a:spcAft>
              <a:buClr>
                <a:schemeClr val="accent1"/>
              </a:buClr>
              <a:buFont typeface="Arial" panose="020B0604020202020204" pitchFamily="34" charset="0"/>
              <a:buChar char="•"/>
            </a:pPr>
            <a:r>
              <a:rPr lang="en-US" sz="1799" dirty="0">
                <a:solidFill>
                  <a:schemeClr val="tx1"/>
                </a:solidFill>
              </a:rPr>
              <a:t>Develops with use of a neuroleptic medication for at least a few months</a:t>
            </a:r>
          </a:p>
          <a:p>
            <a:pPr marL="228531" indent="-228531">
              <a:spcAft>
                <a:spcPts val="600"/>
              </a:spcAft>
              <a:buClr>
                <a:schemeClr val="accent1"/>
              </a:buClr>
              <a:buFont typeface="Arial" panose="020B0604020202020204" pitchFamily="34" charset="0"/>
              <a:buChar char="•"/>
            </a:pPr>
            <a:r>
              <a:rPr lang="en-US" sz="1799" dirty="0">
                <a:solidFill>
                  <a:schemeClr val="tx1"/>
                </a:solidFill>
              </a:rPr>
              <a:t>Lasts longer than 4 to 8 weeks</a:t>
            </a:r>
          </a:p>
        </p:txBody>
      </p:sp>
      <p:sp>
        <p:nvSpPr>
          <p:cNvPr id="44" name="Rounded Rectangle 43"/>
          <p:cNvSpPr>
            <a:spLocks/>
          </p:cNvSpPr>
          <p:nvPr/>
        </p:nvSpPr>
        <p:spPr>
          <a:xfrm>
            <a:off x="6324396"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799" b="1" dirty="0">
                <a:solidFill>
                  <a:schemeClr val="accent2">
                    <a:lumMod val="75000"/>
                  </a:schemeClr>
                </a:solidFill>
              </a:rPr>
              <a:t>Consensus Results</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Choreoathetoid movement is important in determining the diagnosis and severity of TD</a:t>
            </a:r>
            <a:r>
              <a:rPr lang="en-US" sz="1799" baseline="30000" dirty="0">
                <a:solidFill>
                  <a:schemeClr val="tx1"/>
                </a:solidFill>
              </a:rPr>
              <a:t>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Even mild movements (≥2 on AIMS) in 1 body area may represent possible TD</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TD is often evident in orofacial musculature, although other body areas may be affected and should not be neglected</a:t>
            </a:r>
          </a:p>
        </p:txBody>
      </p:sp>
      <p:sp>
        <p:nvSpPr>
          <p:cNvPr id="15" name="TextBox 14">
            <a:extLst>
              <a:ext uri="{FF2B5EF4-FFF2-40B4-BE49-F238E27FC236}">
                <a16:creationId xmlns:a16="http://schemas.microsoft.com/office/drawing/2014/main" id="{1C5E1415-196F-ABFE-9EC8-568BBDDE6813}"/>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Indicates unanimous consensus (100%).</a:t>
            </a:r>
          </a:p>
          <a:p>
            <a:pPr marL="0">
              <a:spcAft>
                <a:spcPts val="300"/>
              </a:spcAft>
              <a:defRPr/>
            </a:pPr>
            <a:r>
              <a:rPr lang="en-US" b="1" dirty="0"/>
              <a:t>AIMS, Abnormal Involuntary Movement Scale; DSM-5, </a:t>
            </a:r>
            <a:r>
              <a:rPr lang="en-US" b="1" i="1" dirty="0"/>
              <a:t>Diagnostic and Statistical Manual of Mental Disorders</a:t>
            </a:r>
            <a:r>
              <a:rPr lang="en-US" b="1" dirty="0"/>
              <a:t>, 5th ed. </a:t>
            </a:r>
          </a:p>
          <a:p>
            <a:pPr marL="0">
              <a:defRPr/>
            </a:pPr>
            <a:r>
              <a:rPr lang="en-US" b="1" dirty="0"/>
              <a:t>1. </a:t>
            </a:r>
            <a:r>
              <a:rPr lang="en-US" dirty="0"/>
              <a:t>American Psychiatric Association. </a:t>
            </a:r>
            <a:r>
              <a:rPr lang="en-US" i="1" dirty="0"/>
              <a:t>Diagnostic and Statistical Manual of Mental Disorders</a:t>
            </a:r>
            <a:r>
              <a:rPr lang="en-US" dirty="0"/>
              <a:t>. 5th ed. American Psychiatric Association; 2013. </a:t>
            </a:r>
            <a:r>
              <a:rPr lang="en-US" b="1" dirty="0"/>
              <a:t>2. </a:t>
            </a:r>
            <a:r>
              <a:rPr lang="en-US" dirty="0"/>
              <a:t>Caroff SN, et al. </a:t>
            </a:r>
            <a:r>
              <a:rPr lang="en-US" i="1" dirty="0"/>
              <a:t>J Clin Psychiatry</a:t>
            </a:r>
            <a:r>
              <a:rPr lang="en-US" dirty="0"/>
              <a:t>. 2020;81(2):19cs12983.</a:t>
            </a:r>
          </a:p>
        </p:txBody>
      </p:sp>
    </p:spTree>
    <p:extLst>
      <p:ext uri="{BB962C8B-B14F-4D97-AF65-F5344CB8AC3E}">
        <p14:creationId xmlns:p14="http://schemas.microsoft.com/office/powerpoint/2010/main" val="427424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Is One of Several Movement Disorders Associated</a:t>
            </a:r>
            <a:br>
              <a:rPr lang="en-US" dirty="0"/>
            </a:br>
            <a:r>
              <a:rPr lang="en-US" dirty="0"/>
              <a:t>With Antipsychotic Usage</a:t>
            </a:r>
            <a:r>
              <a:rPr lang="en-US" baseline="30000" dirty="0"/>
              <a:t>1,2</a:t>
            </a:r>
          </a:p>
        </p:txBody>
      </p:sp>
      <p:sp>
        <p:nvSpPr>
          <p:cNvPr id="4" name="Slide Number Placeholder 3"/>
          <p:cNvSpPr>
            <a:spLocks noGrp="1"/>
          </p:cNvSpPr>
          <p:nvPr>
            <p:ph type="sldNum" sz="quarter" idx="4"/>
          </p:nvPr>
        </p:nvSpPr>
        <p:spPr/>
        <p:txBody>
          <a:bodyPr/>
          <a:lstStyle/>
          <a:p>
            <a:fld id="{F3C1FD0B-2342-48FB-A867-BE1FD0EAA53B}" type="slidenum">
              <a:rPr lang="en-US" smtClean="0"/>
              <a:pPr/>
              <a:t>16</a:t>
            </a:fld>
            <a:endParaRPr lang="en-US" dirty="0"/>
          </a:p>
        </p:txBody>
      </p:sp>
      <p:sp>
        <p:nvSpPr>
          <p:cNvPr id="5" name="Text Placeholder 4"/>
          <p:cNvSpPr>
            <a:spLocks noGrp="1"/>
          </p:cNvSpPr>
          <p:nvPr>
            <p:ph type="body" sz="quarter" idx="10"/>
          </p:nvPr>
        </p:nvSpPr>
        <p:spPr/>
        <p:txBody>
          <a:bodyPr>
            <a:normAutofit/>
          </a:bodyPr>
          <a:lstStyle/>
          <a:p>
            <a:r>
              <a:rPr lang="en-US" dirty="0"/>
              <a:t>Differential Diagnosis of Tardive Dyskinesia</a:t>
            </a:r>
          </a:p>
        </p:txBody>
      </p:sp>
      <p:sp>
        <p:nvSpPr>
          <p:cNvPr id="23" name="TextBox 22">
            <a:extLst>
              <a:ext uri="{FF2B5EF4-FFF2-40B4-BE49-F238E27FC236}">
                <a16:creationId xmlns:a16="http://schemas.microsoft.com/office/drawing/2014/main" id="{7C3663EE-0629-9566-B4E5-1B91E8314543}"/>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Savitt D, Jankovic J. </a:t>
            </a:r>
            <a:r>
              <a:rPr lang="en-US" i="1" dirty="0"/>
              <a:t>J Neurol Sci. </a:t>
            </a:r>
            <a:r>
              <a:rPr lang="en-US" dirty="0"/>
              <a:t>2018;389:35-42. </a:t>
            </a:r>
            <a:r>
              <a:rPr lang="en-US" b="1" dirty="0"/>
              <a:t>2.</a:t>
            </a:r>
            <a:r>
              <a:rPr lang="en-US" dirty="0"/>
              <a:t> Fahn S, Jankovic J, Hallet M, eds. </a:t>
            </a:r>
            <a:r>
              <a:rPr lang="en-US" i="1" dirty="0"/>
              <a:t>Principles and Practice of Movement Disorders</a:t>
            </a:r>
            <a:r>
              <a:rPr lang="en-US" dirty="0"/>
              <a:t>. 2nd ed. Saunders; 2011:415-446.</a:t>
            </a:r>
          </a:p>
        </p:txBody>
      </p:sp>
      <p:sp>
        <p:nvSpPr>
          <p:cNvPr id="24" name="Text Placeholder 7">
            <a:extLst>
              <a:ext uri="{FF2B5EF4-FFF2-40B4-BE49-F238E27FC236}">
                <a16:creationId xmlns:a16="http://schemas.microsoft.com/office/drawing/2014/main" id="{4C30BC18-FBEE-1F34-00FE-0E3436ED2CEF}"/>
              </a:ext>
            </a:extLst>
          </p:cNvPr>
          <p:cNvSpPr txBox="1">
            <a:spLocks/>
          </p:cNvSpPr>
          <p:nvPr/>
        </p:nvSpPr>
        <p:spPr>
          <a:xfrm>
            <a:off x="977900" y="1701800"/>
            <a:ext cx="5229997"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solidFill>
                  <a:schemeClr val="accent5"/>
                </a:solidFill>
              </a:rPr>
              <a:t>Acute Reactions Include:</a:t>
            </a:r>
          </a:p>
        </p:txBody>
      </p:sp>
      <p:sp>
        <p:nvSpPr>
          <p:cNvPr id="25" name="Text Placeholder 7">
            <a:extLst>
              <a:ext uri="{FF2B5EF4-FFF2-40B4-BE49-F238E27FC236}">
                <a16:creationId xmlns:a16="http://schemas.microsoft.com/office/drawing/2014/main" id="{F1391C01-D701-4C6C-AC39-8BE8E6CCE34A}"/>
              </a:ext>
            </a:extLst>
          </p:cNvPr>
          <p:cNvSpPr txBox="1">
            <a:spLocks/>
          </p:cNvSpPr>
          <p:nvPr/>
        </p:nvSpPr>
        <p:spPr>
          <a:xfrm>
            <a:off x="6325158" y="1701800"/>
            <a:ext cx="522784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Tardive Syndromes Include:</a:t>
            </a:r>
          </a:p>
        </p:txBody>
      </p:sp>
      <p:sp>
        <p:nvSpPr>
          <p:cNvPr id="26" name="Rounded Rectangle 27">
            <a:extLst>
              <a:ext uri="{FF2B5EF4-FFF2-40B4-BE49-F238E27FC236}">
                <a16:creationId xmlns:a16="http://schemas.microsoft.com/office/drawing/2014/main" id="{9E491A46-4724-C4AD-3E64-2F4798BB7D0E}"/>
              </a:ext>
            </a:extLst>
          </p:cNvPr>
          <p:cNvSpPr>
            <a:spLocks/>
          </p:cNvSpPr>
          <p:nvPr/>
        </p:nvSpPr>
        <p:spPr>
          <a:xfrm>
            <a:off x="977901"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1"/>
              </a:buClr>
              <a:buFont typeface="Arial" panose="020B0604020202020204" pitchFamily="34" charset="0"/>
              <a:buChar char="•"/>
            </a:pPr>
            <a:r>
              <a:rPr lang="en-US" sz="1799" dirty="0">
                <a:solidFill>
                  <a:schemeClr val="tx1"/>
                </a:solidFill>
              </a:rPr>
              <a:t>Acute dystonia</a:t>
            </a:r>
          </a:p>
          <a:p>
            <a:pPr marL="228531" indent="-228531">
              <a:spcAft>
                <a:spcPts val="600"/>
              </a:spcAft>
              <a:buClr>
                <a:schemeClr val="accent1"/>
              </a:buClr>
              <a:buFont typeface="Arial" panose="020B0604020202020204" pitchFamily="34" charset="0"/>
              <a:buChar char="•"/>
            </a:pPr>
            <a:r>
              <a:rPr lang="en-US" sz="1799" dirty="0">
                <a:solidFill>
                  <a:schemeClr val="tx1"/>
                </a:solidFill>
              </a:rPr>
              <a:t>Acute (subacute) akathisia</a:t>
            </a:r>
          </a:p>
          <a:p>
            <a:pPr marL="228531" indent="-228531">
              <a:spcAft>
                <a:spcPts val="600"/>
              </a:spcAft>
              <a:buClr>
                <a:schemeClr val="accent1"/>
              </a:buClr>
              <a:buFont typeface="Arial" panose="020B0604020202020204" pitchFamily="34" charset="0"/>
              <a:buChar char="•"/>
            </a:pPr>
            <a:r>
              <a:rPr lang="en-US" sz="1799" dirty="0">
                <a:solidFill>
                  <a:schemeClr val="tx1"/>
                </a:solidFill>
              </a:rPr>
              <a:t>Drug-induced parkinsonism</a:t>
            </a:r>
          </a:p>
          <a:p>
            <a:pPr marL="228531" indent="-228531">
              <a:spcAft>
                <a:spcPts val="600"/>
              </a:spcAft>
              <a:buClr>
                <a:schemeClr val="accent1"/>
              </a:buClr>
              <a:buFont typeface="Arial" panose="020B0604020202020204" pitchFamily="34" charset="0"/>
              <a:buChar char="•"/>
            </a:pPr>
            <a:r>
              <a:rPr lang="en-US" sz="1799" dirty="0">
                <a:solidFill>
                  <a:schemeClr val="tx1"/>
                </a:solidFill>
              </a:rPr>
              <a:t>Neuroleptic malignant syndrome</a:t>
            </a:r>
          </a:p>
          <a:p>
            <a:pPr marL="228531" indent="-228531">
              <a:spcAft>
                <a:spcPts val="600"/>
              </a:spcAft>
              <a:buClr>
                <a:schemeClr val="accent1"/>
              </a:buClr>
              <a:buFont typeface="Arial" panose="020B0604020202020204" pitchFamily="34" charset="0"/>
              <a:buChar char="•"/>
            </a:pPr>
            <a:r>
              <a:rPr lang="en-US" sz="1799" dirty="0">
                <a:solidFill>
                  <a:schemeClr val="tx1"/>
                </a:solidFill>
              </a:rPr>
              <a:t>Acute myoclonus</a:t>
            </a:r>
          </a:p>
        </p:txBody>
      </p:sp>
      <p:sp>
        <p:nvSpPr>
          <p:cNvPr id="27" name="Rounded Rectangle 43">
            <a:extLst>
              <a:ext uri="{FF2B5EF4-FFF2-40B4-BE49-F238E27FC236}">
                <a16:creationId xmlns:a16="http://schemas.microsoft.com/office/drawing/2014/main" id="{84FDEC70-55CC-35F9-F4FD-7A86F9642584}"/>
              </a:ext>
            </a:extLst>
          </p:cNvPr>
          <p:cNvSpPr>
            <a:spLocks/>
          </p:cNvSpPr>
          <p:nvPr/>
        </p:nvSpPr>
        <p:spPr>
          <a:xfrm>
            <a:off x="6324396"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2">
                  <a:lumMod val="75000"/>
                </a:schemeClr>
              </a:buClr>
              <a:buFont typeface="Arial" panose="020B0604020202020204" pitchFamily="34" charset="0"/>
              <a:buChar char="•"/>
            </a:pPr>
            <a:r>
              <a:rPr lang="en-US" sz="1799" b="1" dirty="0">
                <a:solidFill>
                  <a:schemeClr val="accent2">
                    <a:lumMod val="75000"/>
                  </a:schemeClr>
                </a:solidFill>
              </a:rPr>
              <a:t>Classic TD</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chorea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dystonia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akathisia</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stereotypy</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myoclonus</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tics</a:t>
            </a:r>
          </a:p>
          <a:p>
            <a:pPr marL="228531" indent="-228531">
              <a:spcAft>
                <a:spcPts val="600"/>
              </a:spcAft>
              <a:buClr>
                <a:schemeClr val="accent2">
                  <a:lumMod val="75000"/>
                </a:schemeClr>
              </a:buClr>
              <a:buFont typeface="Arial" panose="020B0604020202020204" pitchFamily="34" charset="0"/>
              <a:buChar char="•"/>
            </a:pPr>
            <a:r>
              <a:rPr lang="en-US" sz="1799" dirty="0">
                <a:solidFill>
                  <a:schemeClr val="tx1"/>
                </a:solidFill>
              </a:rPr>
              <a:t>Tardive ocular deviation</a:t>
            </a:r>
          </a:p>
        </p:txBody>
      </p:sp>
      <p:grpSp>
        <p:nvGrpSpPr>
          <p:cNvPr id="32" name="Group 31">
            <a:extLst>
              <a:ext uri="{FF2B5EF4-FFF2-40B4-BE49-F238E27FC236}">
                <a16:creationId xmlns:a16="http://schemas.microsoft.com/office/drawing/2014/main" id="{DC7E8B9E-B6C7-3684-F562-BED168A27329}"/>
              </a:ext>
            </a:extLst>
          </p:cNvPr>
          <p:cNvGrpSpPr>
            <a:grpSpLocks noChangeAspect="1"/>
          </p:cNvGrpSpPr>
          <p:nvPr/>
        </p:nvGrpSpPr>
        <p:grpSpPr>
          <a:xfrm>
            <a:off x="902658" y="1701800"/>
            <a:ext cx="320910" cy="618964"/>
            <a:chOff x="-419148" y="1667333"/>
            <a:chExt cx="320910" cy="618964"/>
          </a:xfrm>
        </p:grpSpPr>
        <p:sp>
          <p:nvSpPr>
            <p:cNvPr id="30" name="Freeform 6">
              <a:extLst>
                <a:ext uri="{FF2B5EF4-FFF2-40B4-BE49-F238E27FC236}">
                  <a16:creationId xmlns:a16="http://schemas.microsoft.com/office/drawing/2014/main" id="{51A995C2-1F7A-86E9-29E5-0908E37E5785}"/>
                </a:ext>
              </a:extLst>
            </p:cNvPr>
            <p:cNvSpPr>
              <a:spLocks/>
            </p:cNvSpPr>
            <p:nvPr/>
          </p:nvSpPr>
          <p:spPr bwMode="auto">
            <a:xfrm rot="10800000" flipH="1">
              <a:off x="-362013" y="1673172"/>
              <a:ext cx="263775"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1" name="Text Placeholder 7">
              <a:extLst>
                <a:ext uri="{FF2B5EF4-FFF2-40B4-BE49-F238E27FC236}">
                  <a16:creationId xmlns:a16="http://schemas.microsoft.com/office/drawing/2014/main" id="{E38A5518-5045-1A07-8835-F0F17DBFCE48}"/>
                </a:ext>
              </a:extLst>
            </p:cNvPr>
            <p:cNvSpPr txBox="1">
              <a:spLocks/>
            </p:cNvSpPr>
            <p:nvPr/>
          </p:nvSpPr>
          <p:spPr>
            <a:xfrm>
              <a:off x="-419148" y="1667333"/>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33" name="Group 32">
            <a:extLst>
              <a:ext uri="{FF2B5EF4-FFF2-40B4-BE49-F238E27FC236}">
                <a16:creationId xmlns:a16="http://schemas.microsoft.com/office/drawing/2014/main" id="{97358158-137E-6F3D-22C1-E86169A936EC}"/>
              </a:ext>
            </a:extLst>
          </p:cNvPr>
          <p:cNvGrpSpPr>
            <a:grpSpLocks noChangeAspect="1"/>
          </p:cNvGrpSpPr>
          <p:nvPr/>
        </p:nvGrpSpPr>
        <p:grpSpPr>
          <a:xfrm>
            <a:off x="6244202" y="1701800"/>
            <a:ext cx="320910" cy="618964"/>
            <a:chOff x="-419148" y="1667333"/>
            <a:chExt cx="320910" cy="618964"/>
          </a:xfrm>
        </p:grpSpPr>
        <p:sp>
          <p:nvSpPr>
            <p:cNvPr id="34" name="Freeform 6">
              <a:extLst>
                <a:ext uri="{FF2B5EF4-FFF2-40B4-BE49-F238E27FC236}">
                  <a16:creationId xmlns:a16="http://schemas.microsoft.com/office/drawing/2014/main" id="{2FCED650-2290-F3BD-9BE7-AAE2DE7541DA}"/>
                </a:ext>
              </a:extLst>
            </p:cNvPr>
            <p:cNvSpPr>
              <a:spLocks/>
            </p:cNvSpPr>
            <p:nvPr/>
          </p:nvSpPr>
          <p:spPr bwMode="auto">
            <a:xfrm rot="10800000" flipH="1">
              <a:off x="-362013" y="1673172"/>
              <a:ext cx="263775"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5" name="Text Placeholder 7">
              <a:extLst>
                <a:ext uri="{FF2B5EF4-FFF2-40B4-BE49-F238E27FC236}">
                  <a16:creationId xmlns:a16="http://schemas.microsoft.com/office/drawing/2014/main" id="{969699B1-8E25-C91C-E798-12D6A3138104}"/>
                </a:ext>
              </a:extLst>
            </p:cNvPr>
            <p:cNvSpPr txBox="1">
              <a:spLocks/>
            </p:cNvSpPr>
            <p:nvPr/>
          </p:nvSpPr>
          <p:spPr>
            <a:xfrm>
              <a:off x="-419148" y="1667333"/>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spTree>
    <p:extLst>
      <p:ext uri="{BB962C8B-B14F-4D97-AF65-F5344CB8AC3E}">
        <p14:creationId xmlns:p14="http://schemas.microsoft.com/office/powerpoint/2010/main" val="1866552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TextBox 114">
            <a:extLst>
              <a:ext uri="{FF2B5EF4-FFF2-40B4-BE49-F238E27FC236}">
                <a16:creationId xmlns:a16="http://schemas.microsoft.com/office/drawing/2014/main" id="{25A02DEF-109C-42C4-5BB8-EDB028358343}"/>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Caroff SN, et al. </a:t>
            </a:r>
            <a:r>
              <a:rPr lang="en-US" i="1" dirty="0"/>
              <a:t>Neurol Clin. </a:t>
            </a:r>
            <a:r>
              <a:rPr lang="en-US" dirty="0"/>
              <a:t>2011;29(1):127-148, viii. </a:t>
            </a:r>
            <a:r>
              <a:rPr lang="en-US" b="1" dirty="0"/>
              <a:t>2. </a:t>
            </a:r>
            <a:r>
              <a:rPr lang="en-US" dirty="0"/>
              <a:t>Tarsy D. Clin </a:t>
            </a:r>
            <a:r>
              <a:rPr lang="en-US" i="1" dirty="0"/>
              <a:t>Neuropharmacol.</a:t>
            </a:r>
            <a:r>
              <a:rPr lang="en-US" dirty="0"/>
              <a:t> 1983;6(suppl 1):S9-S26. </a:t>
            </a:r>
            <a:r>
              <a:rPr lang="en-US" b="1" dirty="0"/>
              <a:t>3. </a:t>
            </a:r>
            <a:r>
              <a:rPr lang="en-US" dirty="0"/>
              <a:t>Fahn S, Jankovic J, Hallet M, eds. </a:t>
            </a:r>
            <a:r>
              <a:rPr lang="en-US" i="1" dirty="0"/>
              <a:t>Principles and Practice of Movement Disorders</a:t>
            </a:r>
            <a:r>
              <a:rPr lang="en-US" dirty="0"/>
              <a:t>. 2nd ed. Saunders; 2011:415-446.</a:t>
            </a:r>
          </a:p>
        </p:txBody>
      </p:sp>
      <p:sp>
        <p:nvSpPr>
          <p:cNvPr id="2" name="Title 1">
            <a:extLst>
              <a:ext uri="{FF2B5EF4-FFF2-40B4-BE49-F238E27FC236}">
                <a16:creationId xmlns:a16="http://schemas.microsoft.com/office/drawing/2014/main" id="{7F068558-17BC-4133-99DF-6D30205B4F1E}"/>
              </a:ext>
            </a:extLst>
          </p:cNvPr>
          <p:cNvSpPr>
            <a:spLocks noGrp="1"/>
          </p:cNvSpPr>
          <p:nvPr>
            <p:ph type="title"/>
          </p:nvPr>
        </p:nvSpPr>
        <p:spPr/>
        <p:txBody>
          <a:bodyPr/>
          <a:lstStyle/>
          <a:p>
            <a:r>
              <a:rPr lang="en-US" dirty="0"/>
              <a:t>Timing of Onset of TD vs Other Drug-Induced</a:t>
            </a:r>
            <a:br>
              <a:rPr lang="en-US" dirty="0"/>
            </a:br>
            <a:r>
              <a:rPr lang="en-US" dirty="0"/>
              <a:t>Movement Disorders</a:t>
            </a:r>
          </a:p>
        </p:txBody>
      </p:sp>
      <p:sp>
        <p:nvSpPr>
          <p:cNvPr id="11" name="Slide Number Placeholder 10"/>
          <p:cNvSpPr>
            <a:spLocks noGrp="1"/>
          </p:cNvSpPr>
          <p:nvPr>
            <p:ph type="sldNum" sz="quarter" idx="4"/>
          </p:nvPr>
        </p:nvSpPr>
        <p:spPr/>
        <p:txBody>
          <a:bodyPr/>
          <a:lstStyle/>
          <a:p>
            <a:fld id="{F3C1FD0B-2342-48FB-A867-BE1FD0EAA53B}" type="slidenum">
              <a:rPr lang="en-US" smtClean="0"/>
              <a:pPr/>
              <a:t>17</a:t>
            </a:fld>
            <a:endParaRPr lang="en-US" dirty="0"/>
          </a:p>
        </p:txBody>
      </p:sp>
      <p:sp>
        <p:nvSpPr>
          <p:cNvPr id="21" name="Text Placeholder 20"/>
          <p:cNvSpPr>
            <a:spLocks noGrp="1"/>
          </p:cNvSpPr>
          <p:nvPr>
            <p:ph type="body" sz="quarter" idx="10"/>
          </p:nvPr>
        </p:nvSpPr>
        <p:spPr/>
        <p:txBody>
          <a:bodyPr>
            <a:normAutofit/>
          </a:bodyPr>
          <a:lstStyle/>
          <a:p>
            <a:r>
              <a:rPr lang="en-US" dirty="0"/>
              <a:t>Differential Diagnosis of Tardive Dyskinesia</a:t>
            </a:r>
          </a:p>
        </p:txBody>
      </p:sp>
      <p:sp>
        <p:nvSpPr>
          <p:cNvPr id="82" name="Freeform 6">
            <a:extLst>
              <a:ext uri="{FF2B5EF4-FFF2-40B4-BE49-F238E27FC236}">
                <a16:creationId xmlns:a16="http://schemas.microsoft.com/office/drawing/2014/main" id="{9262B141-D006-D243-B2AC-EE71CA49A4B7}"/>
              </a:ext>
            </a:extLst>
          </p:cNvPr>
          <p:cNvSpPr>
            <a:spLocks/>
          </p:cNvSpPr>
          <p:nvPr/>
        </p:nvSpPr>
        <p:spPr bwMode="auto">
          <a:xfrm>
            <a:off x="10818812" y="2038713"/>
            <a:ext cx="817017" cy="834808"/>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rgbClr val="6B6B6B"/>
          </a:solidFill>
          <a:ln>
            <a:noFill/>
          </a:ln>
        </p:spPr>
        <p:txBody>
          <a:bodyPr vert="horz" wrap="square" lIns="91416" tIns="45708" rIns="91416" bIns="45708" numCol="1" anchor="t" anchorCtr="0" compatLnSpc="1">
            <a:prstTxWarp prst="textNoShape">
              <a:avLst/>
            </a:prstTxWarp>
          </a:bodyPr>
          <a:lstStyle/>
          <a:p>
            <a:endParaRPr lang="en-US" sz="1799" dirty="0">
              <a:solidFill>
                <a:srgbClr val="6F6F6F"/>
              </a:solidFill>
            </a:endParaRPr>
          </a:p>
        </p:txBody>
      </p:sp>
      <p:cxnSp>
        <p:nvCxnSpPr>
          <p:cNvPr id="83" name="Straight Connector 82">
            <a:extLst>
              <a:ext uri="{FF2B5EF4-FFF2-40B4-BE49-F238E27FC236}">
                <a16:creationId xmlns:a16="http://schemas.microsoft.com/office/drawing/2014/main" id="{362DDA94-88B7-96EE-7333-57FD078C5AA9}"/>
              </a:ext>
            </a:extLst>
          </p:cNvPr>
          <p:cNvCxnSpPr>
            <a:cxnSpLocks/>
          </p:cNvCxnSpPr>
          <p:nvPr/>
        </p:nvCxnSpPr>
        <p:spPr>
          <a:xfrm>
            <a:off x="5721787"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52A6923-8A1A-7BEE-CB28-9D0DEE326861}"/>
              </a:ext>
            </a:extLst>
          </p:cNvPr>
          <p:cNvCxnSpPr>
            <a:cxnSpLocks/>
          </p:cNvCxnSpPr>
          <p:nvPr/>
        </p:nvCxnSpPr>
        <p:spPr>
          <a:xfrm>
            <a:off x="4341812"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DA3DC1DC-165E-B3B2-0DFB-E00D400C6094}"/>
              </a:ext>
            </a:extLst>
          </p:cNvPr>
          <p:cNvCxnSpPr>
            <a:cxnSpLocks/>
          </p:cNvCxnSpPr>
          <p:nvPr/>
        </p:nvCxnSpPr>
        <p:spPr>
          <a:xfrm>
            <a:off x="2857045"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F079148-AA41-7026-96D1-3F827A2B6449}"/>
              </a:ext>
            </a:extLst>
          </p:cNvPr>
          <p:cNvCxnSpPr>
            <a:cxnSpLocks/>
          </p:cNvCxnSpPr>
          <p:nvPr/>
        </p:nvCxnSpPr>
        <p:spPr>
          <a:xfrm>
            <a:off x="7813138"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74964C0-1648-AB2F-CD1E-419DC1087A4C}"/>
              </a:ext>
            </a:extLst>
          </p:cNvPr>
          <p:cNvCxnSpPr>
            <a:cxnSpLocks/>
          </p:cNvCxnSpPr>
          <p:nvPr/>
        </p:nvCxnSpPr>
        <p:spPr>
          <a:xfrm>
            <a:off x="10873209" y="2590800"/>
            <a:ext cx="0" cy="3505200"/>
          </a:xfrm>
          <a:prstGeom prst="line">
            <a:avLst/>
          </a:prstGeom>
          <a:ln w="34925" cap="rnd">
            <a:solidFill>
              <a:schemeClr val="bg2">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8" name="Content Placeholder 39">
            <a:extLst>
              <a:ext uri="{FF2B5EF4-FFF2-40B4-BE49-F238E27FC236}">
                <a16:creationId xmlns:a16="http://schemas.microsoft.com/office/drawing/2014/main" id="{2F4C96DD-DCC0-359E-6736-6482C58E003C}"/>
              </a:ext>
            </a:extLst>
          </p:cNvPr>
          <p:cNvSpPr>
            <a:spLocks noGrp="1"/>
          </p:cNvSpPr>
          <p:nvPr>
            <p:ph idx="1"/>
          </p:nvPr>
        </p:nvSpPr>
        <p:spPr>
          <a:xfrm>
            <a:off x="978596" y="1699418"/>
            <a:ext cx="10573642" cy="281782"/>
          </a:xfrm>
        </p:spPr>
        <p:txBody>
          <a:bodyPr>
            <a:normAutofit lnSpcReduction="10000"/>
          </a:bodyPr>
          <a:lstStyle/>
          <a:p>
            <a:pPr marL="0" indent="0">
              <a:buNone/>
            </a:pPr>
            <a:r>
              <a:rPr lang="en-US" b="1" dirty="0"/>
              <a:t>Timing of onset</a:t>
            </a:r>
          </a:p>
        </p:txBody>
      </p:sp>
      <p:sp>
        <p:nvSpPr>
          <p:cNvPr id="89" name="TextBox 88">
            <a:extLst>
              <a:ext uri="{FF2B5EF4-FFF2-40B4-BE49-F238E27FC236}">
                <a16:creationId xmlns:a16="http://schemas.microsoft.com/office/drawing/2014/main" id="{5FA356EA-0416-6CD7-6791-0E638C393022}"/>
              </a:ext>
            </a:extLst>
          </p:cNvPr>
          <p:cNvSpPr txBox="1"/>
          <p:nvPr/>
        </p:nvSpPr>
        <p:spPr>
          <a:xfrm>
            <a:off x="4687384" y="3688489"/>
            <a:ext cx="4475837" cy="276999"/>
          </a:xfrm>
          <a:prstGeom prst="rect">
            <a:avLst/>
          </a:prstGeom>
          <a:noFill/>
        </p:spPr>
        <p:txBody>
          <a:bodyPr wrap="square" lIns="0" rtlCol="0">
            <a:spAutoFit/>
          </a:bodyPr>
          <a:lstStyle/>
          <a:p>
            <a:pPr defTabSz="457063">
              <a:defRPr/>
            </a:pPr>
            <a:r>
              <a:rPr lang="en-US" sz="1200" b="1" dirty="0">
                <a:solidFill>
                  <a:schemeClr val="accent1"/>
                </a:solidFill>
              </a:rPr>
              <a:t>Drug-induced parkinsonism</a:t>
            </a:r>
            <a:r>
              <a:rPr lang="en-US" sz="1200" b="1" baseline="30000" dirty="0">
                <a:solidFill>
                  <a:schemeClr val="accent1"/>
                </a:solidFill>
              </a:rPr>
              <a:t>2</a:t>
            </a:r>
          </a:p>
        </p:txBody>
      </p:sp>
      <p:sp>
        <p:nvSpPr>
          <p:cNvPr id="90" name="TextBox 89">
            <a:extLst>
              <a:ext uri="{FF2B5EF4-FFF2-40B4-BE49-F238E27FC236}">
                <a16:creationId xmlns:a16="http://schemas.microsoft.com/office/drawing/2014/main" id="{ECB88EB5-2F8B-BDE7-A7F9-E3589E4EB569}"/>
              </a:ext>
            </a:extLst>
          </p:cNvPr>
          <p:cNvSpPr txBox="1"/>
          <p:nvPr/>
        </p:nvSpPr>
        <p:spPr>
          <a:xfrm>
            <a:off x="7723694" y="2955443"/>
            <a:ext cx="3330588" cy="276999"/>
          </a:xfrm>
          <a:prstGeom prst="rect">
            <a:avLst/>
          </a:prstGeom>
          <a:noFill/>
        </p:spPr>
        <p:txBody>
          <a:bodyPr wrap="square" lIns="0" rtlCol="0" anchor="ctr">
            <a:spAutoFit/>
          </a:bodyPr>
          <a:lstStyle/>
          <a:p>
            <a:pPr defTabSz="914126">
              <a:defRPr/>
            </a:pPr>
            <a:r>
              <a:rPr lang="en-US" sz="1200" b="1" dirty="0">
                <a:solidFill>
                  <a:schemeClr val="accent1"/>
                </a:solidFill>
              </a:rPr>
              <a:t>Tardive dyskinesia</a:t>
            </a:r>
            <a:r>
              <a:rPr lang="en-US" sz="1200" b="1" baseline="30000" dirty="0">
                <a:solidFill>
                  <a:schemeClr val="accent1"/>
                </a:solidFill>
              </a:rPr>
              <a:t>1</a:t>
            </a:r>
            <a:endParaRPr lang="en-US" sz="1200" b="1" dirty="0">
              <a:solidFill>
                <a:schemeClr val="accent1"/>
              </a:solidFill>
            </a:endParaRPr>
          </a:p>
        </p:txBody>
      </p:sp>
      <p:cxnSp>
        <p:nvCxnSpPr>
          <p:cNvPr id="91" name="Straight Connector 90">
            <a:extLst>
              <a:ext uri="{FF2B5EF4-FFF2-40B4-BE49-F238E27FC236}">
                <a16:creationId xmlns:a16="http://schemas.microsoft.com/office/drawing/2014/main" id="{9350BBA6-F497-8EA2-7DE5-E620EB695CA9}"/>
              </a:ext>
            </a:extLst>
          </p:cNvPr>
          <p:cNvCxnSpPr>
            <a:cxnSpLocks/>
          </p:cNvCxnSpPr>
          <p:nvPr/>
        </p:nvCxnSpPr>
        <p:spPr>
          <a:xfrm>
            <a:off x="4489424" y="3618802"/>
            <a:ext cx="4322270"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92" name="TextBox 91">
            <a:extLst>
              <a:ext uri="{FF2B5EF4-FFF2-40B4-BE49-F238E27FC236}">
                <a16:creationId xmlns:a16="http://schemas.microsoft.com/office/drawing/2014/main" id="{67B3F514-C1F6-41E8-B8AE-439769164E4A}"/>
              </a:ext>
            </a:extLst>
          </p:cNvPr>
          <p:cNvSpPr txBox="1"/>
          <p:nvPr/>
        </p:nvSpPr>
        <p:spPr>
          <a:xfrm>
            <a:off x="4699645" y="3903272"/>
            <a:ext cx="5322570" cy="276999"/>
          </a:xfrm>
          <a:prstGeom prst="rect">
            <a:avLst/>
          </a:prstGeom>
          <a:noFill/>
        </p:spPr>
        <p:txBody>
          <a:bodyPr wrap="square" lIns="0" rtlCol="0">
            <a:spAutoFit/>
          </a:bodyPr>
          <a:lstStyle/>
          <a:p>
            <a:r>
              <a:rPr lang="en-US" sz="1200" dirty="0"/>
              <a:t>50% to 75% of cases within 1 month, 90% within 3 months</a:t>
            </a:r>
            <a:endParaRPr lang="en-US" sz="1200" baseline="30000" dirty="0"/>
          </a:p>
        </p:txBody>
      </p:sp>
      <p:sp>
        <p:nvSpPr>
          <p:cNvPr id="93" name="TextBox 92">
            <a:extLst>
              <a:ext uri="{FF2B5EF4-FFF2-40B4-BE49-F238E27FC236}">
                <a16:creationId xmlns:a16="http://schemas.microsoft.com/office/drawing/2014/main" id="{4B0CAE2A-C2EC-99C1-3363-7CFF630E947E}"/>
              </a:ext>
            </a:extLst>
          </p:cNvPr>
          <p:cNvSpPr txBox="1"/>
          <p:nvPr/>
        </p:nvSpPr>
        <p:spPr>
          <a:xfrm>
            <a:off x="2579275" y="4841283"/>
            <a:ext cx="1575353" cy="276999"/>
          </a:xfrm>
          <a:prstGeom prst="rect">
            <a:avLst/>
          </a:prstGeom>
          <a:noFill/>
        </p:spPr>
        <p:txBody>
          <a:bodyPr wrap="square" lIns="0" rtlCol="0">
            <a:spAutoFit/>
          </a:bodyPr>
          <a:lstStyle/>
          <a:p>
            <a:pPr defTabSz="914126">
              <a:defRPr/>
            </a:pPr>
            <a:r>
              <a:rPr lang="en-US" sz="1200" b="1" dirty="0">
                <a:solidFill>
                  <a:schemeClr val="accent1"/>
                </a:solidFill>
              </a:rPr>
              <a:t>Acute dystonia</a:t>
            </a:r>
            <a:r>
              <a:rPr lang="en-US" sz="1200" b="1" baseline="30000" dirty="0">
                <a:solidFill>
                  <a:schemeClr val="accent1"/>
                </a:solidFill>
              </a:rPr>
              <a:t>3</a:t>
            </a:r>
            <a:endParaRPr lang="en-US" sz="1200" b="1" dirty="0">
              <a:solidFill>
                <a:schemeClr val="accent1"/>
              </a:solidFill>
            </a:endParaRPr>
          </a:p>
        </p:txBody>
      </p:sp>
      <p:cxnSp>
        <p:nvCxnSpPr>
          <p:cNvPr id="94" name="Straight Connector 93">
            <a:extLst>
              <a:ext uri="{FF2B5EF4-FFF2-40B4-BE49-F238E27FC236}">
                <a16:creationId xmlns:a16="http://schemas.microsoft.com/office/drawing/2014/main" id="{13E5521E-E1B9-DADD-7961-93E7486C86A9}"/>
              </a:ext>
            </a:extLst>
          </p:cNvPr>
          <p:cNvCxnSpPr>
            <a:cxnSpLocks/>
          </p:cNvCxnSpPr>
          <p:nvPr/>
        </p:nvCxnSpPr>
        <p:spPr>
          <a:xfrm>
            <a:off x="2416919" y="4775728"/>
            <a:ext cx="2081928"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D70F6B7D-EADB-B8F3-D116-88E01A23FAF7}"/>
              </a:ext>
            </a:extLst>
          </p:cNvPr>
          <p:cNvSpPr txBox="1"/>
          <p:nvPr/>
        </p:nvSpPr>
        <p:spPr>
          <a:xfrm>
            <a:off x="2579275" y="5055168"/>
            <a:ext cx="1576265" cy="461665"/>
          </a:xfrm>
          <a:prstGeom prst="rect">
            <a:avLst/>
          </a:prstGeom>
          <a:noFill/>
        </p:spPr>
        <p:txBody>
          <a:bodyPr wrap="square" lIns="0" rtlCol="0">
            <a:spAutoFit/>
          </a:bodyPr>
          <a:lstStyle/>
          <a:p>
            <a:r>
              <a:rPr lang="en-US" sz="1200" dirty="0"/>
              <a:t>50% within 48 hours,</a:t>
            </a:r>
            <a:br>
              <a:rPr lang="en-US" sz="1200" dirty="0"/>
            </a:br>
            <a:r>
              <a:rPr lang="en-US" sz="1200" dirty="0"/>
              <a:t>90% within 5 days</a:t>
            </a:r>
            <a:endParaRPr lang="en-US" sz="1200" baseline="30000" dirty="0"/>
          </a:p>
        </p:txBody>
      </p:sp>
      <p:sp>
        <p:nvSpPr>
          <p:cNvPr id="96" name="TextBox 95">
            <a:extLst>
              <a:ext uri="{FF2B5EF4-FFF2-40B4-BE49-F238E27FC236}">
                <a16:creationId xmlns:a16="http://schemas.microsoft.com/office/drawing/2014/main" id="{340558D9-F5E6-CBC1-25CD-DA55BFF758A5}"/>
              </a:ext>
            </a:extLst>
          </p:cNvPr>
          <p:cNvSpPr txBox="1"/>
          <p:nvPr/>
        </p:nvSpPr>
        <p:spPr>
          <a:xfrm>
            <a:off x="2579276" y="4144125"/>
            <a:ext cx="2793723" cy="276999"/>
          </a:xfrm>
          <a:prstGeom prst="rect">
            <a:avLst/>
          </a:prstGeom>
          <a:noFill/>
        </p:spPr>
        <p:txBody>
          <a:bodyPr wrap="square" lIns="0" rtlCol="0">
            <a:spAutoFit/>
          </a:bodyPr>
          <a:lstStyle/>
          <a:p>
            <a:pPr defTabSz="457063">
              <a:defRPr/>
            </a:pPr>
            <a:r>
              <a:rPr lang="en-US" sz="1200" b="1" dirty="0">
                <a:solidFill>
                  <a:schemeClr val="accent1"/>
                </a:solidFill>
              </a:rPr>
              <a:t>Neuroleptic malignant syndrome</a:t>
            </a:r>
            <a:r>
              <a:rPr lang="en-US" sz="1200" b="1" baseline="30000" dirty="0">
                <a:solidFill>
                  <a:schemeClr val="accent1"/>
                </a:solidFill>
              </a:rPr>
              <a:t>3</a:t>
            </a:r>
            <a:endParaRPr lang="en-US" sz="1200" b="1" dirty="0">
              <a:solidFill>
                <a:schemeClr val="accent1"/>
              </a:solidFill>
            </a:endParaRPr>
          </a:p>
        </p:txBody>
      </p:sp>
      <p:cxnSp>
        <p:nvCxnSpPr>
          <p:cNvPr id="97" name="Straight Connector 96">
            <a:extLst>
              <a:ext uri="{FF2B5EF4-FFF2-40B4-BE49-F238E27FC236}">
                <a16:creationId xmlns:a16="http://schemas.microsoft.com/office/drawing/2014/main" id="{9282576D-A777-7896-6F0F-CF2445CC4359}"/>
              </a:ext>
            </a:extLst>
          </p:cNvPr>
          <p:cNvCxnSpPr>
            <a:cxnSpLocks/>
          </p:cNvCxnSpPr>
          <p:nvPr/>
        </p:nvCxnSpPr>
        <p:spPr>
          <a:xfrm>
            <a:off x="2416919" y="4053380"/>
            <a:ext cx="2081928"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0ECB5CBF-BC3F-8976-9414-43E29559D75A}"/>
              </a:ext>
            </a:extLst>
          </p:cNvPr>
          <p:cNvSpPr txBox="1"/>
          <p:nvPr/>
        </p:nvSpPr>
        <p:spPr>
          <a:xfrm>
            <a:off x="2579276" y="4362213"/>
            <a:ext cx="2826893" cy="276999"/>
          </a:xfrm>
          <a:prstGeom prst="rect">
            <a:avLst/>
          </a:prstGeom>
          <a:noFill/>
        </p:spPr>
        <p:txBody>
          <a:bodyPr wrap="square" lIns="0" rtlCol="0">
            <a:spAutoFit/>
          </a:bodyPr>
          <a:lstStyle/>
          <a:p>
            <a:r>
              <a:rPr lang="en-US" sz="1200" dirty="0"/>
              <a:t>All symptoms within 24 to 72 hours</a:t>
            </a:r>
            <a:endParaRPr lang="en-US" sz="1200" baseline="30000" dirty="0"/>
          </a:p>
        </p:txBody>
      </p:sp>
      <p:sp>
        <p:nvSpPr>
          <p:cNvPr id="99" name="TextBox 98">
            <a:extLst>
              <a:ext uri="{FF2B5EF4-FFF2-40B4-BE49-F238E27FC236}">
                <a16:creationId xmlns:a16="http://schemas.microsoft.com/office/drawing/2014/main" id="{07710D09-6CE0-B959-F2B1-22997C19CE37}"/>
              </a:ext>
            </a:extLst>
          </p:cNvPr>
          <p:cNvSpPr txBox="1"/>
          <p:nvPr/>
        </p:nvSpPr>
        <p:spPr>
          <a:xfrm>
            <a:off x="2579276" y="5688603"/>
            <a:ext cx="1992666" cy="276999"/>
          </a:xfrm>
          <a:prstGeom prst="rect">
            <a:avLst/>
          </a:prstGeom>
          <a:noFill/>
        </p:spPr>
        <p:txBody>
          <a:bodyPr wrap="square" lIns="0" rtlCol="0">
            <a:spAutoFit/>
          </a:bodyPr>
          <a:lstStyle/>
          <a:p>
            <a:pPr defTabSz="457063">
              <a:defRPr/>
            </a:pPr>
            <a:r>
              <a:rPr lang="en-US" sz="1200" b="1" dirty="0">
                <a:solidFill>
                  <a:schemeClr val="accent1"/>
                </a:solidFill>
              </a:rPr>
              <a:t>Acute akathisia</a:t>
            </a:r>
            <a:r>
              <a:rPr lang="en-US" sz="1200" b="1" baseline="30000" dirty="0">
                <a:solidFill>
                  <a:schemeClr val="accent1"/>
                </a:solidFill>
              </a:rPr>
              <a:t>3</a:t>
            </a:r>
          </a:p>
        </p:txBody>
      </p:sp>
      <p:cxnSp>
        <p:nvCxnSpPr>
          <p:cNvPr id="100" name="Straight Connector 99">
            <a:extLst>
              <a:ext uri="{FF2B5EF4-FFF2-40B4-BE49-F238E27FC236}">
                <a16:creationId xmlns:a16="http://schemas.microsoft.com/office/drawing/2014/main" id="{5D9F718A-AF70-7087-5503-298E56E0AE18}"/>
              </a:ext>
            </a:extLst>
          </p:cNvPr>
          <p:cNvCxnSpPr>
            <a:cxnSpLocks/>
          </p:cNvCxnSpPr>
          <p:nvPr/>
        </p:nvCxnSpPr>
        <p:spPr>
          <a:xfrm>
            <a:off x="2416919" y="5621998"/>
            <a:ext cx="2081928"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01" name="TextBox 100">
            <a:extLst>
              <a:ext uri="{FF2B5EF4-FFF2-40B4-BE49-F238E27FC236}">
                <a16:creationId xmlns:a16="http://schemas.microsoft.com/office/drawing/2014/main" id="{7BD60D57-1184-5C54-BE41-52120814462E}"/>
              </a:ext>
            </a:extLst>
          </p:cNvPr>
          <p:cNvSpPr txBox="1"/>
          <p:nvPr/>
        </p:nvSpPr>
        <p:spPr>
          <a:xfrm>
            <a:off x="2579276" y="5908700"/>
            <a:ext cx="1989230" cy="276999"/>
          </a:xfrm>
          <a:prstGeom prst="rect">
            <a:avLst/>
          </a:prstGeom>
          <a:noFill/>
        </p:spPr>
        <p:txBody>
          <a:bodyPr wrap="square" lIns="0" rtlCol="0">
            <a:spAutoFit/>
          </a:bodyPr>
          <a:lstStyle/>
          <a:p>
            <a:r>
              <a:rPr lang="en-US" sz="1200" dirty="0"/>
              <a:t>75% of cases within 3 days</a:t>
            </a:r>
            <a:endParaRPr lang="en-US" sz="1200" baseline="30000" dirty="0"/>
          </a:p>
        </p:txBody>
      </p:sp>
      <p:sp>
        <p:nvSpPr>
          <p:cNvPr id="102" name="TextBox 101">
            <a:extLst>
              <a:ext uri="{FF2B5EF4-FFF2-40B4-BE49-F238E27FC236}">
                <a16:creationId xmlns:a16="http://schemas.microsoft.com/office/drawing/2014/main" id="{88453C6E-37D6-3EF1-1047-ACD86ECA0CCE}"/>
              </a:ext>
            </a:extLst>
          </p:cNvPr>
          <p:cNvSpPr txBox="1"/>
          <p:nvPr/>
        </p:nvSpPr>
        <p:spPr>
          <a:xfrm>
            <a:off x="4683748" y="4851830"/>
            <a:ext cx="1857039" cy="276999"/>
          </a:xfrm>
          <a:prstGeom prst="rect">
            <a:avLst/>
          </a:prstGeom>
          <a:noFill/>
        </p:spPr>
        <p:txBody>
          <a:bodyPr wrap="square" lIns="0" rtlCol="0" anchor="ctr">
            <a:spAutoFit/>
          </a:bodyPr>
          <a:lstStyle/>
          <a:p>
            <a:pPr defTabSz="914126">
              <a:defRPr/>
            </a:pPr>
            <a:r>
              <a:rPr lang="en-US" sz="1200" b="1" dirty="0">
                <a:solidFill>
                  <a:schemeClr val="accent1"/>
                </a:solidFill>
              </a:rPr>
              <a:t>Tardive dystonia</a:t>
            </a:r>
            <a:r>
              <a:rPr lang="en-US" sz="1200" b="1" baseline="30000" dirty="0">
                <a:solidFill>
                  <a:schemeClr val="accent1"/>
                </a:solidFill>
              </a:rPr>
              <a:t>3</a:t>
            </a:r>
          </a:p>
        </p:txBody>
      </p:sp>
      <p:cxnSp>
        <p:nvCxnSpPr>
          <p:cNvPr id="103" name="Straight Connector 102">
            <a:extLst>
              <a:ext uri="{FF2B5EF4-FFF2-40B4-BE49-F238E27FC236}">
                <a16:creationId xmlns:a16="http://schemas.microsoft.com/office/drawing/2014/main" id="{0F2011D6-78DB-4984-46C6-CC21E85D4256}"/>
              </a:ext>
            </a:extLst>
          </p:cNvPr>
          <p:cNvCxnSpPr>
            <a:cxnSpLocks/>
          </p:cNvCxnSpPr>
          <p:nvPr/>
        </p:nvCxnSpPr>
        <p:spPr>
          <a:xfrm>
            <a:off x="4493170" y="4770357"/>
            <a:ext cx="6694267" cy="0"/>
          </a:xfrm>
          <a:prstGeom prst="line">
            <a:avLst/>
          </a:prstGeom>
          <a:ln w="57150">
            <a:solidFill>
              <a:srgbClr val="D5932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D7A6B2B3-BB41-516A-1A80-FA61A6622F38}"/>
              </a:ext>
            </a:extLst>
          </p:cNvPr>
          <p:cNvSpPr txBox="1"/>
          <p:nvPr/>
        </p:nvSpPr>
        <p:spPr>
          <a:xfrm>
            <a:off x="4683750" y="5052707"/>
            <a:ext cx="1851935" cy="276999"/>
          </a:xfrm>
          <a:prstGeom prst="rect">
            <a:avLst/>
          </a:prstGeom>
          <a:noFill/>
        </p:spPr>
        <p:txBody>
          <a:bodyPr wrap="square" lIns="0" rtlCol="0">
            <a:spAutoFit/>
          </a:bodyPr>
          <a:lstStyle/>
          <a:p>
            <a:r>
              <a:rPr lang="en-US" sz="1200" dirty="0"/>
              <a:t>Onset from days to years</a:t>
            </a:r>
            <a:endParaRPr lang="en-US" sz="1200" baseline="30000" dirty="0"/>
          </a:p>
        </p:txBody>
      </p:sp>
      <p:sp>
        <p:nvSpPr>
          <p:cNvPr id="105" name="TextBox 104">
            <a:extLst>
              <a:ext uri="{FF2B5EF4-FFF2-40B4-BE49-F238E27FC236}">
                <a16:creationId xmlns:a16="http://schemas.microsoft.com/office/drawing/2014/main" id="{3391FEFC-D737-E0A3-E618-04A0738EB63C}"/>
              </a:ext>
            </a:extLst>
          </p:cNvPr>
          <p:cNvSpPr txBox="1"/>
          <p:nvPr/>
        </p:nvSpPr>
        <p:spPr>
          <a:xfrm>
            <a:off x="5986488" y="5663492"/>
            <a:ext cx="4158277" cy="276999"/>
          </a:xfrm>
          <a:prstGeom prst="rect">
            <a:avLst/>
          </a:prstGeom>
          <a:noFill/>
        </p:spPr>
        <p:txBody>
          <a:bodyPr wrap="square" lIns="0" rtlCol="0" anchor="ctr">
            <a:spAutoFit/>
          </a:bodyPr>
          <a:lstStyle/>
          <a:p>
            <a:pPr defTabSz="914126">
              <a:defRPr/>
            </a:pPr>
            <a:r>
              <a:rPr lang="en-US" sz="1200" b="1" dirty="0">
                <a:solidFill>
                  <a:schemeClr val="accent1"/>
                </a:solidFill>
              </a:rPr>
              <a:t>Tardive akathisia</a:t>
            </a:r>
            <a:r>
              <a:rPr lang="en-US" sz="1200" b="1" baseline="30000" dirty="0">
                <a:solidFill>
                  <a:schemeClr val="accent1"/>
                </a:solidFill>
              </a:rPr>
              <a:t>3</a:t>
            </a:r>
          </a:p>
        </p:txBody>
      </p:sp>
      <p:cxnSp>
        <p:nvCxnSpPr>
          <p:cNvPr id="106" name="Straight Connector 105">
            <a:extLst>
              <a:ext uri="{FF2B5EF4-FFF2-40B4-BE49-F238E27FC236}">
                <a16:creationId xmlns:a16="http://schemas.microsoft.com/office/drawing/2014/main" id="{7E1B1FB2-1A37-EC57-D2FB-9915C4317FFB}"/>
              </a:ext>
            </a:extLst>
          </p:cNvPr>
          <p:cNvCxnSpPr>
            <a:cxnSpLocks/>
          </p:cNvCxnSpPr>
          <p:nvPr/>
        </p:nvCxnSpPr>
        <p:spPr>
          <a:xfrm>
            <a:off x="5784181" y="5609675"/>
            <a:ext cx="5450362"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07" name="TextBox 106">
            <a:extLst>
              <a:ext uri="{FF2B5EF4-FFF2-40B4-BE49-F238E27FC236}">
                <a16:creationId xmlns:a16="http://schemas.microsoft.com/office/drawing/2014/main" id="{46153241-CE0B-1213-F9A4-C35F8DF8A8DD}"/>
              </a:ext>
            </a:extLst>
          </p:cNvPr>
          <p:cNvSpPr txBox="1"/>
          <p:nvPr/>
        </p:nvSpPr>
        <p:spPr>
          <a:xfrm>
            <a:off x="5986488" y="5900608"/>
            <a:ext cx="5057342" cy="276999"/>
          </a:xfrm>
          <a:prstGeom prst="rect">
            <a:avLst/>
          </a:prstGeom>
          <a:noFill/>
        </p:spPr>
        <p:txBody>
          <a:bodyPr wrap="square" lIns="0" rtlCol="0">
            <a:spAutoFit/>
          </a:bodyPr>
          <a:lstStyle/>
          <a:p>
            <a:r>
              <a:rPr lang="en-US" sz="1200" dirty="0"/>
              <a:t>Onset from weeks to years</a:t>
            </a:r>
            <a:endParaRPr lang="en-US" sz="1200" baseline="30000" dirty="0"/>
          </a:p>
        </p:txBody>
      </p:sp>
      <p:sp>
        <p:nvSpPr>
          <p:cNvPr id="108" name="TextBox 107">
            <a:extLst>
              <a:ext uri="{FF2B5EF4-FFF2-40B4-BE49-F238E27FC236}">
                <a16:creationId xmlns:a16="http://schemas.microsoft.com/office/drawing/2014/main" id="{63CCDBFB-8C89-9A53-A2D8-33075E8C5A00}"/>
              </a:ext>
            </a:extLst>
          </p:cNvPr>
          <p:cNvSpPr txBox="1"/>
          <p:nvPr/>
        </p:nvSpPr>
        <p:spPr>
          <a:xfrm>
            <a:off x="7723693" y="3160950"/>
            <a:ext cx="3045876" cy="276999"/>
          </a:xfrm>
          <a:prstGeom prst="rect">
            <a:avLst/>
          </a:prstGeom>
          <a:noFill/>
        </p:spPr>
        <p:txBody>
          <a:bodyPr wrap="square" lIns="0" rtlCol="0">
            <a:spAutoFit/>
          </a:bodyPr>
          <a:lstStyle/>
          <a:p>
            <a:r>
              <a:rPr lang="en-US" sz="1200" dirty="0"/>
              <a:t>Onset over ≥3 months</a:t>
            </a:r>
            <a:endParaRPr lang="en-US" sz="1200" baseline="30000" dirty="0"/>
          </a:p>
        </p:txBody>
      </p:sp>
      <p:sp>
        <p:nvSpPr>
          <p:cNvPr id="109" name="Round Same Side Corner Rectangle 62">
            <a:extLst>
              <a:ext uri="{FF2B5EF4-FFF2-40B4-BE49-F238E27FC236}">
                <a16:creationId xmlns:a16="http://schemas.microsoft.com/office/drawing/2014/main" id="{7D0675C7-4750-F0F2-81FA-1B804374773E}"/>
              </a:ext>
            </a:extLst>
          </p:cNvPr>
          <p:cNvSpPr/>
          <p:nvPr/>
        </p:nvSpPr>
        <p:spPr>
          <a:xfrm rot="16200000">
            <a:off x="5963638" y="-2621065"/>
            <a:ext cx="472347" cy="10154364"/>
          </a:xfrm>
          <a:prstGeom prst="round2SameRect">
            <a:avLst>
              <a:gd name="adj1" fmla="val 1616"/>
              <a:gd name="adj2" fmla="val 0"/>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solidFill>
                <a:srgbClr val="6F6F6F"/>
              </a:solidFill>
            </a:endParaRPr>
          </a:p>
        </p:txBody>
      </p:sp>
      <p:cxnSp>
        <p:nvCxnSpPr>
          <p:cNvPr id="110" name="Straight Connector 109">
            <a:extLst>
              <a:ext uri="{FF2B5EF4-FFF2-40B4-BE49-F238E27FC236}">
                <a16:creationId xmlns:a16="http://schemas.microsoft.com/office/drawing/2014/main" id="{E7E16261-61B9-DB7F-5040-0D8978A95156}"/>
              </a:ext>
            </a:extLst>
          </p:cNvPr>
          <p:cNvCxnSpPr>
            <a:cxnSpLocks/>
          </p:cNvCxnSpPr>
          <p:nvPr/>
        </p:nvCxnSpPr>
        <p:spPr>
          <a:xfrm>
            <a:off x="7517923" y="2926865"/>
            <a:ext cx="3669513" cy="0"/>
          </a:xfrm>
          <a:prstGeom prst="line">
            <a:avLst/>
          </a:prstGeom>
          <a:ln w="57150">
            <a:solidFill>
              <a:schemeClr val="accent5"/>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111" name="TextBox 110">
            <a:extLst>
              <a:ext uri="{FF2B5EF4-FFF2-40B4-BE49-F238E27FC236}">
                <a16:creationId xmlns:a16="http://schemas.microsoft.com/office/drawing/2014/main" id="{BF0618E6-1694-28BC-8C83-67D3FFA83CC5}"/>
              </a:ext>
            </a:extLst>
          </p:cNvPr>
          <p:cNvSpPr txBox="1"/>
          <p:nvPr/>
        </p:nvSpPr>
        <p:spPr>
          <a:xfrm>
            <a:off x="2443494" y="2302229"/>
            <a:ext cx="831518" cy="307777"/>
          </a:xfrm>
          <a:prstGeom prst="rect">
            <a:avLst/>
          </a:prstGeom>
          <a:noFill/>
        </p:spPr>
        <p:txBody>
          <a:bodyPr wrap="square" rtlCol="0">
            <a:spAutoFit/>
          </a:bodyPr>
          <a:lstStyle/>
          <a:p>
            <a:pPr algn="ctr" defTabSz="914126">
              <a:defRPr/>
            </a:pPr>
            <a:r>
              <a:rPr lang="en-US" sz="1400" b="1" dirty="0">
                <a:solidFill>
                  <a:schemeClr val="bg1"/>
                </a:solidFill>
              </a:rPr>
              <a:t>HOURS</a:t>
            </a:r>
          </a:p>
        </p:txBody>
      </p:sp>
      <p:sp>
        <p:nvSpPr>
          <p:cNvPr id="112" name="TextBox 111">
            <a:extLst>
              <a:ext uri="{FF2B5EF4-FFF2-40B4-BE49-F238E27FC236}">
                <a16:creationId xmlns:a16="http://schemas.microsoft.com/office/drawing/2014/main" id="{374E4123-972E-5B09-0EB9-BE575ED1CFDC}"/>
              </a:ext>
            </a:extLst>
          </p:cNvPr>
          <p:cNvSpPr txBox="1"/>
          <p:nvPr/>
        </p:nvSpPr>
        <p:spPr>
          <a:xfrm>
            <a:off x="3903323" y="2302229"/>
            <a:ext cx="886608" cy="307777"/>
          </a:xfrm>
          <a:prstGeom prst="rect">
            <a:avLst/>
          </a:prstGeom>
          <a:noFill/>
        </p:spPr>
        <p:txBody>
          <a:bodyPr wrap="square" rtlCol="0">
            <a:spAutoFit/>
          </a:bodyPr>
          <a:lstStyle/>
          <a:p>
            <a:pPr algn="ctr" defTabSz="914126">
              <a:defRPr/>
            </a:pPr>
            <a:r>
              <a:rPr lang="en-US" sz="1400" b="1" dirty="0">
                <a:solidFill>
                  <a:schemeClr val="bg1"/>
                </a:solidFill>
              </a:rPr>
              <a:t>DAYS</a:t>
            </a:r>
          </a:p>
        </p:txBody>
      </p:sp>
      <p:sp>
        <p:nvSpPr>
          <p:cNvPr id="113" name="TextBox 112">
            <a:extLst>
              <a:ext uri="{FF2B5EF4-FFF2-40B4-BE49-F238E27FC236}">
                <a16:creationId xmlns:a16="http://schemas.microsoft.com/office/drawing/2014/main" id="{3B7C3E8F-95A7-1C53-8580-0FC46CE1E79B}"/>
              </a:ext>
            </a:extLst>
          </p:cNvPr>
          <p:cNvSpPr txBox="1"/>
          <p:nvPr/>
        </p:nvSpPr>
        <p:spPr>
          <a:xfrm>
            <a:off x="5272615" y="2302229"/>
            <a:ext cx="886608" cy="307777"/>
          </a:xfrm>
          <a:prstGeom prst="rect">
            <a:avLst/>
          </a:prstGeom>
          <a:noFill/>
        </p:spPr>
        <p:txBody>
          <a:bodyPr wrap="square" rtlCol="0">
            <a:spAutoFit/>
          </a:bodyPr>
          <a:lstStyle/>
          <a:p>
            <a:pPr algn="ctr" defTabSz="914126">
              <a:defRPr/>
            </a:pPr>
            <a:r>
              <a:rPr lang="en-US" sz="1400" b="1" dirty="0">
                <a:solidFill>
                  <a:schemeClr val="bg1"/>
                </a:solidFill>
              </a:rPr>
              <a:t>WEEKS</a:t>
            </a:r>
          </a:p>
        </p:txBody>
      </p:sp>
      <p:sp>
        <p:nvSpPr>
          <p:cNvPr id="114" name="TextBox 113">
            <a:extLst>
              <a:ext uri="{FF2B5EF4-FFF2-40B4-BE49-F238E27FC236}">
                <a16:creationId xmlns:a16="http://schemas.microsoft.com/office/drawing/2014/main" id="{D5050E40-CD80-CFBD-6441-A365876DCE1D}"/>
              </a:ext>
            </a:extLst>
          </p:cNvPr>
          <p:cNvSpPr txBox="1"/>
          <p:nvPr/>
        </p:nvSpPr>
        <p:spPr>
          <a:xfrm>
            <a:off x="7242075" y="2302229"/>
            <a:ext cx="1131152" cy="307777"/>
          </a:xfrm>
          <a:prstGeom prst="rect">
            <a:avLst/>
          </a:prstGeom>
          <a:noFill/>
        </p:spPr>
        <p:txBody>
          <a:bodyPr wrap="square" rtlCol="0">
            <a:spAutoFit/>
          </a:bodyPr>
          <a:lstStyle/>
          <a:p>
            <a:pPr algn="ctr" defTabSz="914126">
              <a:defRPr/>
            </a:pPr>
            <a:r>
              <a:rPr lang="en-US" sz="1400" b="1" dirty="0">
                <a:solidFill>
                  <a:schemeClr val="bg1"/>
                </a:solidFill>
              </a:rPr>
              <a:t>MONTHS</a:t>
            </a:r>
          </a:p>
        </p:txBody>
      </p:sp>
      <p:sp>
        <p:nvSpPr>
          <p:cNvPr id="118" name="TextBox 117">
            <a:extLst>
              <a:ext uri="{FF2B5EF4-FFF2-40B4-BE49-F238E27FC236}">
                <a16:creationId xmlns:a16="http://schemas.microsoft.com/office/drawing/2014/main" id="{456A03CD-6EC1-9020-7E53-E8989384ACCE}"/>
              </a:ext>
            </a:extLst>
          </p:cNvPr>
          <p:cNvSpPr txBox="1"/>
          <p:nvPr/>
        </p:nvSpPr>
        <p:spPr>
          <a:xfrm>
            <a:off x="10422095" y="2302229"/>
            <a:ext cx="886608" cy="307777"/>
          </a:xfrm>
          <a:prstGeom prst="rect">
            <a:avLst/>
          </a:prstGeom>
          <a:noFill/>
        </p:spPr>
        <p:txBody>
          <a:bodyPr wrap="square" rtlCol="0">
            <a:spAutoFit/>
          </a:bodyPr>
          <a:lstStyle/>
          <a:p>
            <a:pPr algn="ctr" defTabSz="914126">
              <a:defRPr/>
            </a:pPr>
            <a:r>
              <a:rPr lang="en-US" sz="1400" b="1" dirty="0">
                <a:solidFill>
                  <a:schemeClr val="bg1"/>
                </a:solidFill>
              </a:rPr>
              <a:t>YEARS</a:t>
            </a:r>
          </a:p>
        </p:txBody>
      </p:sp>
      <p:grpSp>
        <p:nvGrpSpPr>
          <p:cNvPr id="119" name="Group 118">
            <a:extLst>
              <a:ext uri="{FF2B5EF4-FFF2-40B4-BE49-F238E27FC236}">
                <a16:creationId xmlns:a16="http://schemas.microsoft.com/office/drawing/2014/main" id="{3E884FC2-9F71-B065-CB75-C2D97EB90F74}"/>
              </a:ext>
            </a:extLst>
          </p:cNvPr>
          <p:cNvGrpSpPr/>
          <p:nvPr/>
        </p:nvGrpSpPr>
        <p:grpSpPr>
          <a:xfrm>
            <a:off x="977900" y="2063767"/>
            <a:ext cx="753690" cy="755634"/>
            <a:chOff x="-1575304" y="2305649"/>
            <a:chExt cx="1261514" cy="1264765"/>
          </a:xfrm>
        </p:grpSpPr>
        <p:sp>
          <p:nvSpPr>
            <p:cNvPr id="120" name="Oval 119">
              <a:extLst>
                <a:ext uri="{FF2B5EF4-FFF2-40B4-BE49-F238E27FC236}">
                  <a16:creationId xmlns:a16="http://schemas.microsoft.com/office/drawing/2014/main" id="{1F8056E3-72D3-21AB-8859-A0B7D6783A6E}"/>
                </a:ext>
              </a:extLst>
            </p:cNvPr>
            <p:cNvSpPr>
              <a:spLocks noChangeAspect="1"/>
            </p:cNvSpPr>
            <p:nvPr/>
          </p:nvSpPr>
          <p:spPr>
            <a:xfrm>
              <a:off x="-1546907" y="2336666"/>
              <a:ext cx="1204723" cy="12027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a:extLst>
                <a:ext uri="{FF2B5EF4-FFF2-40B4-BE49-F238E27FC236}">
                  <a16:creationId xmlns:a16="http://schemas.microsoft.com/office/drawing/2014/main" id="{F4510CF4-0589-4A20-DBB3-631A0BDB53EF}"/>
                </a:ext>
              </a:extLst>
            </p:cNvPr>
            <p:cNvGrpSpPr>
              <a:grpSpLocks noChangeAspect="1"/>
            </p:cNvGrpSpPr>
            <p:nvPr/>
          </p:nvGrpSpPr>
          <p:grpSpPr>
            <a:xfrm>
              <a:off x="-1575304" y="2305649"/>
              <a:ext cx="1261514" cy="1264765"/>
              <a:chOff x="-4083050" y="1579563"/>
              <a:chExt cx="3694112" cy="3703638"/>
            </a:xfrm>
            <a:solidFill>
              <a:schemeClr val="accent5"/>
            </a:solidFill>
          </p:grpSpPr>
          <p:sp>
            <p:nvSpPr>
              <p:cNvPr id="166" name="Freeform 5">
                <a:extLst>
                  <a:ext uri="{FF2B5EF4-FFF2-40B4-BE49-F238E27FC236}">
                    <a16:creationId xmlns:a16="http://schemas.microsoft.com/office/drawing/2014/main" id="{820E8B79-3ADF-EDEC-F779-C8A2AED47E2E}"/>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6">
                <a:extLst>
                  <a:ext uri="{FF2B5EF4-FFF2-40B4-BE49-F238E27FC236}">
                    <a16:creationId xmlns:a16="http://schemas.microsoft.com/office/drawing/2014/main" id="{128FE91E-4073-E1F5-F39D-1E3F242B651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7">
                <a:extLst>
                  <a:ext uri="{FF2B5EF4-FFF2-40B4-BE49-F238E27FC236}">
                    <a16:creationId xmlns:a16="http://schemas.microsoft.com/office/drawing/2014/main" id="{0AAE2195-3E92-C9CF-E11D-45D97C1D6A16}"/>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8">
                <a:extLst>
                  <a:ext uri="{FF2B5EF4-FFF2-40B4-BE49-F238E27FC236}">
                    <a16:creationId xmlns:a16="http://schemas.microsoft.com/office/drawing/2014/main" id="{F8D848CE-2450-2F4F-B0DF-C119AFA8839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9">
                <a:extLst>
                  <a:ext uri="{FF2B5EF4-FFF2-40B4-BE49-F238E27FC236}">
                    <a16:creationId xmlns:a16="http://schemas.microsoft.com/office/drawing/2014/main" id="{7F357F63-E262-470E-79C7-B095BCB0B19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
                <a:extLst>
                  <a:ext uri="{FF2B5EF4-FFF2-40B4-BE49-F238E27FC236}">
                    <a16:creationId xmlns:a16="http://schemas.microsoft.com/office/drawing/2014/main" id="{72CF2ADE-E371-627B-3859-C63F2EF7849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1">
                <a:extLst>
                  <a:ext uri="{FF2B5EF4-FFF2-40B4-BE49-F238E27FC236}">
                    <a16:creationId xmlns:a16="http://schemas.microsoft.com/office/drawing/2014/main" id="{73D2FA92-3946-94DE-AB43-0739129F9E4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2">
                <a:extLst>
                  <a:ext uri="{FF2B5EF4-FFF2-40B4-BE49-F238E27FC236}">
                    <a16:creationId xmlns:a16="http://schemas.microsoft.com/office/drawing/2014/main" id="{40D97EC4-57DD-0D60-1834-9E92A9431F2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3">
                <a:extLst>
                  <a:ext uri="{FF2B5EF4-FFF2-40B4-BE49-F238E27FC236}">
                    <a16:creationId xmlns:a16="http://schemas.microsoft.com/office/drawing/2014/main" id="{7B4C9BBF-E511-CE6B-D582-159760341176}"/>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4">
                <a:extLst>
                  <a:ext uri="{FF2B5EF4-FFF2-40B4-BE49-F238E27FC236}">
                    <a16:creationId xmlns:a16="http://schemas.microsoft.com/office/drawing/2014/main" id="{B2B71798-3964-38FF-EEE3-C24E55D4F970}"/>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5">
                <a:extLst>
                  <a:ext uri="{FF2B5EF4-FFF2-40B4-BE49-F238E27FC236}">
                    <a16:creationId xmlns:a16="http://schemas.microsoft.com/office/drawing/2014/main" id="{955ED011-8AF1-C6E2-3E66-130FCCFF4AB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6">
                <a:extLst>
                  <a:ext uri="{FF2B5EF4-FFF2-40B4-BE49-F238E27FC236}">
                    <a16:creationId xmlns:a16="http://schemas.microsoft.com/office/drawing/2014/main" id="{10792DE7-B92F-B640-6C45-101E97024A4D}"/>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7">
                <a:extLst>
                  <a:ext uri="{FF2B5EF4-FFF2-40B4-BE49-F238E27FC236}">
                    <a16:creationId xmlns:a16="http://schemas.microsoft.com/office/drawing/2014/main" id="{88C24E7A-8A2B-D9E3-4DD3-0F0A7602F57D}"/>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8">
                <a:extLst>
                  <a:ext uri="{FF2B5EF4-FFF2-40B4-BE49-F238E27FC236}">
                    <a16:creationId xmlns:a16="http://schemas.microsoft.com/office/drawing/2014/main" id="{17C279DA-893A-9BB5-9358-BE7430AAFC9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9">
                <a:extLst>
                  <a:ext uri="{FF2B5EF4-FFF2-40B4-BE49-F238E27FC236}">
                    <a16:creationId xmlns:a16="http://schemas.microsoft.com/office/drawing/2014/main" id="{19E98954-E08A-3215-233D-E763C3689C0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0">
                <a:extLst>
                  <a:ext uri="{FF2B5EF4-FFF2-40B4-BE49-F238E27FC236}">
                    <a16:creationId xmlns:a16="http://schemas.microsoft.com/office/drawing/2014/main" id="{C3E821FB-A5E7-6A05-4A89-38732500DFD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1">
                <a:extLst>
                  <a:ext uri="{FF2B5EF4-FFF2-40B4-BE49-F238E27FC236}">
                    <a16:creationId xmlns:a16="http://schemas.microsoft.com/office/drawing/2014/main" id="{7D56CABC-C17D-BB4F-595E-B8E2BF27C81B}"/>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2">
                <a:extLst>
                  <a:ext uri="{FF2B5EF4-FFF2-40B4-BE49-F238E27FC236}">
                    <a16:creationId xmlns:a16="http://schemas.microsoft.com/office/drawing/2014/main" id="{E5D4A7D7-7722-980F-6254-87E79B65902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3">
                <a:extLst>
                  <a:ext uri="{FF2B5EF4-FFF2-40B4-BE49-F238E27FC236}">
                    <a16:creationId xmlns:a16="http://schemas.microsoft.com/office/drawing/2014/main" id="{50A240DB-81F5-D14D-1F20-16EB989DC60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4">
                <a:extLst>
                  <a:ext uri="{FF2B5EF4-FFF2-40B4-BE49-F238E27FC236}">
                    <a16:creationId xmlns:a16="http://schemas.microsoft.com/office/drawing/2014/main" id="{441AC8CA-2220-6E3B-A509-E9AB990305D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5">
                <a:extLst>
                  <a:ext uri="{FF2B5EF4-FFF2-40B4-BE49-F238E27FC236}">
                    <a16:creationId xmlns:a16="http://schemas.microsoft.com/office/drawing/2014/main" id="{092DF6CF-DD5E-F70D-EFC0-69787009B4BF}"/>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6">
                <a:extLst>
                  <a:ext uri="{FF2B5EF4-FFF2-40B4-BE49-F238E27FC236}">
                    <a16:creationId xmlns:a16="http://schemas.microsoft.com/office/drawing/2014/main" id="{D81B0446-44F3-B89E-4969-65B0275BF4F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7">
                <a:extLst>
                  <a:ext uri="{FF2B5EF4-FFF2-40B4-BE49-F238E27FC236}">
                    <a16:creationId xmlns:a16="http://schemas.microsoft.com/office/drawing/2014/main" id="{52A8A5EA-783E-A23D-6E75-1CF5B599E648}"/>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8">
                <a:extLst>
                  <a:ext uri="{FF2B5EF4-FFF2-40B4-BE49-F238E27FC236}">
                    <a16:creationId xmlns:a16="http://schemas.microsoft.com/office/drawing/2014/main" id="{76D3FBF9-7199-A297-D6B4-93AE07D8646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9">
                <a:extLst>
                  <a:ext uri="{FF2B5EF4-FFF2-40B4-BE49-F238E27FC236}">
                    <a16:creationId xmlns:a16="http://schemas.microsoft.com/office/drawing/2014/main" id="{B6515BDF-1ECE-8586-6852-DBBE0A62A37D}"/>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0">
                <a:extLst>
                  <a:ext uri="{FF2B5EF4-FFF2-40B4-BE49-F238E27FC236}">
                    <a16:creationId xmlns:a16="http://schemas.microsoft.com/office/drawing/2014/main" id="{72F58CBF-9AD8-0B3C-0CAD-F2B4755F2344}"/>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31">
                <a:extLst>
                  <a:ext uri="{FF2B5EF4-FFF2-40B4-BE49-F238E27FC236}">
                    <a16:creationId xmlns:a16="http://schemas.microsoft.com/office/drawing/2014/main" id="{D76E0110-3BCE-51AC-2F9B-DCCBDF9046F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2">
                <a:extLst>
                  <a:ext uri="{FF2B5EF4-FFF2-40B4-BE49-F238E27FC236}">
                    <a16:creationId xmlns:a16="http://schemas.microsoft.com/office/drawing/2014/main" id="{3966D72F-12B5-1F25-EE62-CF50D437034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33">
                <a:extLst>
                  <a:ext uri="{FF2B5EF4-FFF2-40B4-BE49-F238E27FC236}">
                    <a16:creationId xmlns:a16="http://schemas.microsoft.com/office/drawing/2014/main" id="{B58200C9-1DD2-7A0A-5E5F-E5A6B1601DD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2" name="Group 121">
              <a:extLst>
                <a:ext uri="{FF2B5EF4-FFF2-40B4-BE49-F238E27FC236}">
                  <a16:creationId xmlns:a16="http://schemas.microsoft.com/office/drawing/2014/main" id="{66324188-91A4-B801-51F0-8B5E87912B69}"/>
                </a:ext>
              </a:extLst>
            </p:cNvPr>
            <p:cNvGrpSpPr/>
            <p:nvPr/>
          </p:nvGrpSpPr>
          <p:grpSpPr>
            <a:xfrm>
              <a:off x="-1448918" y="2602468"/>
              <a:ext cx="869496" cy="706646"/>
              <a:chOff x="-6732588" y="1619250"/>
              <a:chExt cx="4271962" cy="3471863"/>
            </a:xfrm>
            <a:solidFill>
              <a:schemeClr val="accent1"/>
            </a:solidFill>
          </p:grpSpPr>
          <p:sp>
            <p:nvSpPr>
              <p:cNvPr id="123" name="Freeform 6">
                <a:extLst>
                  <a:ext uri="{FF2B5EF4-FFF2-40B4-BE49-F238E27FC236}">
                    <a16:creationId xmlns:a16="http://schemas.microsoft.com/office/drawing/2014/main" id="{3C0210DE-7FA3-58A4-118D-790FEC2BB4D0}"/>
                  </a:ext>
                </a:extLst>
              </p:cNvPr>
              <p:cNvSpPr>
                <a:spLocks/>
              </p:cNvSpPr>
              <p:nvPr/>
            </p:nvSpPr>
            <p:spPr bwMode="auto">
              <a:xfrm>
                <a:off x="-5461001" y="1619250"/>
                <a:ext cx="3000375" cy="3471863"/>
              </a:xfrm>
              <a:custGeom>
                <a:avLst/>
                <a:gdLst>
                  <a:gd name="T0" fmla="*/ 66 w 795"/>
                  <a:gd name="T1" fmla="*/ 752 h 920"/>
                  <a:gd name="T2" fmla="*/ 306 w 795"/>
                  <a:gd name="T3" fmla="*/ 851 h 920"/>
                  <a:gd name="T4" fmla="*/ 306 w 795"/>
                  <a:gd name="T5" fmla="*/ 846 h 920"/>
                  <a:gd name="T6" fmla="*/ 306 w 795"/>
                  <a:gd name="T7" fmla="*/ 780 h 920"/>
                  <a:gd name="T8" fmla="*/ 339 w 795"/>
                  <a:gd name="T9" fmla="*/ 756 h 920"/>
                  <a:gd name="T10" fmla="*/ 355 w 795"/>
                  <a:gd name="T11" fmla="*/ 775 h 920"/>
                  <a:gd name="T12" fmla="*/ 356 w 795"/>
                  <a:gd name="T13" fmla="*/ 784 h 920"/>
                  <a:gd name="T14" fmla="*/ 356 w 795"/>
                  <a:gd name="T15" fmla="*/ 845 h 920"/>
                  <a:gd name="T16" fmla="*/ 356 w 795"/>
                  <a:gd name="T17" fmla="*/ 851 h 920"/>
                  <a:gd name="T18" fmla="*/ 462 w 795"/>
                  <a:gd name="T19" fmla="*/ 830 h 920"/>
                  <a:gd name="T20" fmla="*/ 596 w 795"/>
                  <a:gd name="T21" fmla="*/ 752 h 920"/>
                  <a:gd name="T22" fmla="*/ 592 w 795"/>
                  <a:gd name="T23" fmla="*/ 748 h 920"/>
                  <a:gd name="T24" fmla="*/ 547 w 795"/>
                  <a:gd name="T25" fmla="*/ 703 h 920"/>
                  <a:gd name="T26" fmla="*/ 546 w 795"/>
                  <a:gd name="T27" fmla="*/ 666 h 920"/>
                  <a:gd name="T28" fmla="*/ 582 w 795"/>
                  <a:gd name="T29" fmla="*/ 667 h 920"/>
                  <a:gd name="T30" fmla="*/ 631 w 795"/>
                  <a:gd name="T31" fmla="*/ 717 h 920"/>
                  <a:gd name="T32" fmla="*/ 731 w 795"/>
                  <a:gd name="T33" fmla="*/ 476 h 920"/>
                  <a:gd name="T34" fmla="*/ 725 w 795"/>
                  <a:gd name="T35" fmla="*/ 476 h 920"/>
                  <a:gd name="T36" fmla="*/ 659 w 795"/>
                  <a:gd name="T37" fmla="*/ 476 h 920"/>
                  <a:gd name="T38" fmla="*/ 635 w 795"/>
                  <a:gd name="T39" fmla="*/ 445 h 920"/>
                  <a:gd name="T40" fmla="*/ 659 w 795"/>
                  <a:gd name="T41" fmla="*/ 427 h 920"/>
                  <a:gd name="T42" fmla="*/ 725 w 795"/>
                  <a:gd name="T43" fmla="*/ 427 h 920"/>
                  <a:gd name="T44" fmla="*/ 731 w 795"/>
                  <a:gd name="T45" fmla="*/ 427 h 920"/>
                  <a:gd name="T46" fmla="*/ 631 w 795"/>
                  <a:gd name="T47" fmla="*/ 186 h 920"/>
                  <a:gd name="T48" fmla="*/ 582 w 795"/>
                  <a:gd name="T49" fmla="*/ 236 h 920"/>
                  <a:gd name="T50" fmla="*/ 562 w 795"/>
                  <a:gd name="T51" fmla="*/ 244 h 920"/>
                  <a:gd name="T52" fmla="*/ 540 w 795"/>
                  <a:gd name="T53" fmla="*/ 229 h 920"/>
                  <a:gd name="T54" fmla="*/ 546 w 795"/>
                  <a:gd name="T55" fmla="*/ 202 h 920"/>
                  <a:gd name="T56" fmla="*/ 592 w 795"/>
                  <a:gd name="T57" fmla="*/ 156 h 920"/>
                  <a:gd name="T58" fmla="*/ 597 w 795"/>
                  <a:gd name="T59" fmla="*/ 152 h 920"/>
                  <a:gd name="T60" fmla="*/ 484 w 795"/>
                  <a:gd name="T61" fmla="*/ 82 h 920"/>
                  <a:gd name="T62" fmla="*/ 356 w 795"/>
                  <a:gd name="T63" fmla="*/ 52 h 920"/>
                  <a:gd name="T64" fmla="*/ 356 w 795"/>
                  <a:gd name="T65" fmla="*/ 58 h 920"/>
                  <a:gd name="T66" fmla="*/ 356 w 795"/>
                  <a:gd name="T67" fmla="*/ 122 h 920"/>
                  <a:gd name="T68" fmla="*/ 323 w 795"/>
                  <a:gd name="T69" fmla="*/ 147 h 920"/>
                  <a:gd name="T70" fmla="*/ 306 w 795"/>
                  <a:gd name="T71" fmla="*/ 123 h 920"/>
                  <a:gd name="T72" fmla="*/ 306 w 795"/>
                  <a:gd name="T73" fmla="*/ 58 h 920"/>
                  <a:gd name="T74" fmla="*/ 306 w 795"/>
                  <a:gd name="T75" fmla="*/ 52 h 920"/>
                  <a:gd name="T76" fmla="*/ 66 w 795"/>
                  <a:gd name="T77" fmla="*/ 151 h 920"/>
                  <a:gd name="T78" fmla="*/ 70 w 795"/>
                  <a:gd name="T79" fmla="*/ 155 h 920"/>
                  <a:gd name="T80" fmla="*/ 116 w 795"/>
                  <a:gd name="T81" fmla="*/ 201 h 920"/>
                  <a:gd name="T82" fmla="*/ 123 w 795"/>
                  <a:gd name="T83" fmla="*/ 225 h 920"/>
                  <a:gd name="T84" fmla="*/ 82 w 795"/>
                  <a:gd name="T85" fmla="*/ 238 h 920"/>
                  <a:gd name="T86" fmla="*/ 12 w 795"/>
                  <a:gd name="T87" fmla="*/ 167 h 920"/>
                  <a:gd name="T88" fmla="*/ 13 w 795"/>
                  <a:gd name="T89" fmla="*/ 132 h 920"/>
                  <a:gd name="T90" fmla="*/ 93 w 795"/>
                  <a:gd name="T91" fmla="*/ 68 h 920"/>
                  <a:gd name="T92" fmla="*/ 262 w 795"/>
                  <a:gd name="T93" fmla="*/ 6 h 920"/>
                  <a:gd name="T94" fmla="*/ 385 w 795"/>
                  <a:gd name="T95" fmla="*/ 5 h 920"/>
                  <a:gd name="T96" fmla="*/ 654 w 795"/>
                  <a:gd name="T97" fmla="*/ 139 h 920"/>
                  <a:gd name="T98" fmla="*/ 772 w 795"/>
                  <a:gd name="T99" fmla="*/ 367 h 920"/>
                  <a:gd name="T100" fmla="*/ 686 w 795"/>
                  <a:gd name="T101" fmla="*/ 725 h 920"/>
                  <a:gd name="T102" fmla="*/ 416 w 795"/>
                  <a:gd name="T103" fmla="*/ 892 h 920"/>
                  <a:gd name="T104" fmla="*/ 17 w 795"/>
                  <a:gd name="T105" fmla="*/ 774 h 920"/>
                  <a:gd name="T106" fmla="*/ 16 w 795"/>
                  <a:gd name="T107" fmla="*/ 729 h 920"/>
                  <a:gd name="T108" fmla="*/ 81 w 795"/>
                  <a:gd name="T109" fmla="*/ 666 h 920"/>
                  <a:gd name="T110" fmla="*/ 122 w 795"/>
                  <a:gd name="T111" fmla="*/ 675 h 920"/>
                  <a:gd name="T112" fmla="*/ 116 w 795"/>
                  <a:gd name="T113" fmla="*/ 702 h 920"/>
                  <a:gd name="T114" fmla="*/ 69 w 795"/>
                  <a:gd name="T115" fmla="*/ 748 h 920"/>
                  <a:gd name="T116" fmla="*/ 66 w 795"/>
                  <a:gd name="T117" fmla="*/ 752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5" h="920">
                    <a:moveTo>
                      <a:pt x="66" y="752"/>
                    </a:moveTo>
                    <a:cubicBezTo>
                      <a:pt x="135" y="812"/>
                      <a:pt x="215" y="844"/>
                      <a:pt x="306" y="851"/>
                    </a:cubicBezTo>
                    <a:cubicBezTo>
                      <a:pt x="306" y="849"/>
                      <a:pt x="306" y="847"/>
                      <a:pt x="306" y="846"/>
                    </a:cubicBezTo>
                    <a:cubicBezTo>
                      <a:pt x="306" y="824"/>
                      <a:pt x="306" y="802"/>
                      <a:pt x="306" y="780"/>
                    </a:cubicBezTo>
                    <a:cubicBezTo>
                      <a:pt x="306" y="762"/>
                      <a:pt x="322" y="751"/>
                      <a:pt x="339" y="756"/>
                    </a:cubicBezTo>
                    <a:cubicBezTo>
                      <a:pt x="348" y="759"/>
                      <a:pt x="353" y="766"/>
                      <a:pt x="355" y="775"/>
                    </a:cubicBezTo>
                    <a:cubicBezTo>
                      <a:pt x="356" y="778"/>
                      <a:pt x="356" y="781"/>
                      <a:pt x="356" y="784"/>
                    </a:cubicBezTo>
                    <a:cubicBezTo>
                      <a:pt x="356" y="804"/>
                      <a:pt x="356" y="825"/>
                      <a:pt x="356" y="845"/>
                    </a:cubicBezTo>
                    <a:cubicBezTo>
                      <a:pt x="356" y="847"/>
                      <a:pt x="356" y="849"/>
                      <a:pt x="356" y="851"/>
                    </a:cubicBezTo>
                    <a:cubicBezTo>
                      <a:pt x="392" y="849"/>
                      <a:pt x="427" y="842"/>
                      <a:pt x="462" y="830"/>
                    </a:cubicBezTo>
                    <a:cubicBezTo>
                      <a:pt x="511" y="813"/>
                      <a:pt x="556" y="787"/>
                      <a:pt x="596" y="752"/>
                    </a:cubicBezTo>
                    <a:cubicBezTo>
                      <a:pt x="594" y="750"/>
                      <a:pt x="593" y="749"/>
                      <a:pt x="592" y="748"/>
                    </a:cubicBezTo>
                    <a:cubicBezTo>
                      <a:pt x="577" y="733"/>
                      <a:pt x="562" y="718"/>
                      <a:pt x="547" y="703"/>
                    </a:cubicBezTo>
                    <a:cubicBezTo>
                      <a:pt x="536" y="692"/>
                      <a:pt x="536" y="676"/>
                      <a:pt x="546" y="666"/>
                    </a:cubicBezTo>
                    <a:cubicBezTo>
                      <a:pt x="555" y="656"/>
                      <a:pt x="571" y="657"/>
                      <a:pt x="582" y="667"/>
                    </a:cubicBezTo>
                    <a:cubicBezTo>
                      <a:pt x="598" y="684"/>
                      <a:pt x="614" y="700"/>
                      <a:pt x="631" y="717"/>
                    </a:cubicBezTo>
                    <a:cubicBezTo>
                      <a:pt x="691" y="647"/>
                      <a:pt x="724" y="568"/>
                      <a:pt x="731" y="476"/>
                    </a:cubicBezTo>
                    <a:cubicBezTo>
                      <a:pt x="728" y="476"/>
                      <a:pt x="727" y="476"/>
                      <a:pt x="725" y="476"/>
                    </a:cubicBezTo>
                    <a:cubicBezTo>
                      <a:pt x="703" y="476"/>
                      <a:pt x="681" y="476"/>
                      <a:pt x="659" y="476"/>
                    </a:cubicBezTo>
                    <a:cubicBezTo>
                      <a:pt x="642" y="476"/>
                      <a:pt x="631" y="461"/>
                      <a:pt x="635" y="445"/>
                    </a:cubicBezTo>
                    <a:cubicBezTo>
                      <a:pt x="638" y="434"/>
                      <a:pt x="647" y="427"/>
                      <a:pt x="659" y="427"/>
                    </a:cubicBezTo>
                    <a:cubicBezTo>
                      <a:pt x="681" y="427"/>
                      <a:pt x="703" y="427"/>
                      <a:pt x="725" y="427"/>
                    </a:cubicBezTo>
                    <a:cubicBezTo>
                      <a:pt x="726" y="427"/>
                      <a:pt x="728" y="427"/>
                      <a:pt x="731" y="427"/>
                    </a:cubicBezTo>
                    <a:cubicBezTo>
                      <a:pt x="724" y="335"/>
                      <a:pt x="691" y="256"/>
                      <a:pt x="631" y="186"/>
                    </a:cubicBezTo>
                    <a:cubicBezTo>
                      <a:pt x="614" y="203"/>
                      <a:pt x="598" y="219"/>
                      <a:pt x="582" y="236"/>
                    </a:cubicBezTo>
                    <a:cubicBezTo>
                      <a:pt x="576" y="241"/>
                      <a:pt x="570" y="244"/>
                      <a:pt x="562" y="244"/>
                    </a:cubicBezTo>
                    <a:cubicBezTo>
                      <a:pt x="551" y="243"/>
                      <a:pt x="544" y="238"/>
                      <a:pt x="540" y="229"/>
                    </a:cubicBezTo>
                    <a:cubicBezTo>
                      <a:pt x="537" y="219"/>
                      <a:pt x="538" y="209"/>
                      <a:pt x="546" y="202"/>
                    </a:cubicBezTo>
                    <a:cubicBezTo>
                      <a:pt x="561" y="186"/>
                      <a:pt x="576" y="171"/>
                      <a:pt x="592" y="156"/>
                    </a:cubicBezTo>
                    <a:cubicBezTo>
                      <a:pt x="593" y="154"/>
                      <a:pt x="595" y="154"/>
                      <a:pt x="597" y="152"/>
                    </a:cubicBezTo>
                    <a:cubicBezTo>
                      <a:pt x="562" y="122"/>
                      <a:pt x="525" y="99"/>
                      <a:pt x="484" y="82"/>
                    </a:cubicBezTo>
                    <a:cubicBezTo>
                      <a:pt x="443" y="65"/>
                      <a:pt x="401" y="55"/>
                      <a:pt x="356" y="52"/>
                    </a:cubicBezTo>
                    <a:cubicBezTo>
                      <a:pt x="356" y="54"/>
                      <a:pt x="356" y="56"/>
                      <a:pt x="356" y="58"/>
                    </a:cubicBezTo>
                    <a:cubicBezTo>
                      <a:pt x="356" y="79"/>
                      <a:pt x="356" y="101"/>
                      <a:pt x="356" y="122"/>
                    </a:cubicBezTo>
                    <a:cubicBezTo>
                      <a:pt x="355" y="141"/>
                      <a:pt x="340" y="152"/>
                      <a:pt x="323" y="147"/>
                    </a:cubicBezTo>
                    <a:cubicBezTo>
                      <a:pt x="313" y="144"/>
                      <a:pt x="306" y="135"/>
                      <a:pt x="306" y="123"/>
                    </a:cubicBezTo>
                    <a:cubicBezTo>
                      <a:pt x="306" y="101"/>
                      <a:pt x="306" y="79"/>
                      <a:pt x="306" y="58"/>
                    </a:cubicBezTo>
                    <a:cubicBezTo>
                      <a:pt x="306" y="56"/>
                      <a:pt x="306" y="54"/>
                      <a:pt x="306" y="52"/>
                    </a:cubicBezTo>
                    <a:cubicBezTo>
                      <a:pt x="215" y="59"/>
                      <a:pt x="135" y="91"/>
                      <a:pt x="66" y="151"/>
                    </a:cubicBezTo>
                    <a:cubicBezTo>
                      <a:pt x="68" y="153"/>
                      <a:pt x="69" y="154"/>
                      <a:pt x="70" y="155"/>
                    </a:cubicBezTo>
                    <a:cubicBezTo>
                      <a:pt x="85" y="171"/>
                      <a:pt x="100" y="186"/>
                      <a:pt x="116" y="201"/>
                    </a:cubicBezTo>
                    <a:cubicBezTo>
                      <a:pt x="122" y="208"/>
                      <a:pt x="125" y="216"/>
                      <a:pt x="123" y="225"/>
                    </a:cubicBezTo>
                    <a:cubicBezTo>
                      <a:pt x="119" y="243"/>
                      <a:pt x="96" y="251"/>
                      <a:pt x="82" y="238"/>
                    </a:cubicBezTo>
                    <a:cubicBezTo>
                      <a:pt x="58" y="215"/>
                      <a:pt x="35" y="191"/>
                      <a:pt x="12" y="167"/>
                    </a:cubicBezTo>
                    <a:cubicBezTo>
                      <a:pt x="2" y="157"/>
                      <a:pt x="3" y="142"/>
                      <a:pt x="13" y="132"/>
                    </a:cubicBezTo>
                    <a:cubicBezTo>
                      <a:pt x="37" y="108"/>
                      <a:pt x="64" y="87"/>
                      <a:pt x="93" y="68"/>
                    </a:cubicBezTo>
                    <a:cubicBezTo>
                      <a:pt x="145" y="36"/>
                      <a:pt x="202" y="16"/>
                      <a:pt x="262" y="6"/>
                    </a:cubicBezTo>
                    <a:cubicBezTo>
                      <a:pt x="303" y="0"/>
                      <a:pt x="344" y="0"/>
                      <a:pt x="385" y="5"/>
                    </a:cubicBezTo>
                    <a:cubicBezTo>
                      <a:pt x="490" y="18"/>
                      <a:pt x="580" y="63"/>
                      <a:pt x="654" y="139"/>
                    </a:cubicBezTo>
                    <a:cubicBezTo>
                      <a:pt x="716" y="203"/>
                      <a:pt x="756" y="279"/>
                      <a:pt x="772" y="367"/>
                    </a:cubicBezTo>
                    <a:cubicBezTo>
                      <a:pt x="795" y="499"/>
                      <a:pt x="767" y="619"/>
                      <a:pt x="686" y="725"/>
                    </a:cubicBezTo>
                    <a:cubicBezTo>
                      <a:pt x="617" y="814"/>
                      <a:pt x="527" y="871"/>
                      <a:pt x="416" y="892"/>
                    </a:cubicBezTo>
                    <a:cubicBezTo>
                      <a:pt x="263" y="920"/>
                      <a:pt x="130" y="879"/>
                      <a:pt x="17" y="774"/>
                    </a:cubicBezTo>
                    <a:cubicBezTo>
                      <a:pt x="2" y="760"/>
                      <a:pt x="0" y="744"/>
                      <a:pt x="16" y="729"/>
                    </a:cubicBezTo>
                    <a:cubicBezTo>
                      <a:pt x="39" y="709"/>
                      <a:pt x="59" y="687"/>
                      <a:pt x="81" y="666"/>
                    </a:cubicBezTo>
                    <a:cubicBezTo>
                      <a:pt x="94" y="653"/>
                      <a:pt x="116" y="658"/>
                      <a:pt x="122" y="675"/>
                    </a:cubicBezTo>
                    <a:cubicBezTo>
                      <a:pt x="125" y="685"/>
                      <a:pt x="123" y="694"/>
                      <a:pt x="116" y="702"/>
                    </a:cubicBezTo>
                    <a:cubicBezTo>
                      <a:pt x="100" y="717"/>
                      <a:pt x="85" y="733"/>
                      <a:pt x="69" y="748"/>
                    </a:cubicBezTo>
                    <a:cubicBezTo>
                      <a:pt x="68" y="749"/>
                      <a:pt x="68" y="750"/>
                      <a:pt x="66" y="7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7">
                <a:extLst>
                  <a:ext uri="{FF2B5EF4-FFF2-40B4-BE49-F238E27FC236}">
                    <a16:creationId xmlns:a16="http://schemas.microsoft.com/office/drawing/2014/main" id="{AA47C30D-9645-F3C5-7F9E-FF7B1B03267B}"/>
                  </a:ext>
                </a:extLst>
              </p:cNvPr>
              <p:cNvSpPr>
                <a:spLocks/>
              </p:cNvSpPr>
              <p:nvPr/>
            </p:nvSpPr>
            <p:spPr bwMode="auto">
              <a:xfrm>
                <a:off x="-4310063" y="2490788"/>
                <a:ext cx="815975" cy="923925"/>
              </a:xfrm>
              <a:custGeom>
                <a:avLst/>
                <a:gdLst>
                  <a:gd name="T0" fmla="*/ 49 w 216"/>
                  <a:gd name="T1" fmla="*/ 196 h 245"/>
                  <a:gd name="T2" fmla="*/ 56 w 216"/>
                  <a:gd name="T3" fmla="*/ 196 h 245"/>
                  <a:gd name="T4" fmla="*/ 187 w 216"/>
                  <a:gd name="T5" fmla="*/ 196 h 245"/>
                  <a:gd name="T6" fmla="*/ 211 w 216"/>
                  <a:gd name="T7" fmla="*/ 228 h 245"/>
                  <a:gd name="T8" fmla="*/ 189 w 216"/>
                  <a:gd name="T9" fmla="*/ 245 h 245"/>
                  <a:gd name="T10" fmla="*/ 152 w 216"/>
                  <a:gd name="T11" fmla="*/ 245 h 245"/>
                  <a:gd name="T12" fmla="*/ 28 w 216"/>
                  <a:gd name="T13" fmla="*/ 245 h 245"/>
                  <a:gd name="T14" fmla="*/ 0 w 216"/>
                  <a:gd name="T15" fmla="*/ 217 h 245"/>
                  <a:gd name="T16" fmla="*/ 0 w 216"/>
                  <a:gd name="T17" fmla="*/ 30 h 245"/>
                  <a:gd name="T18" fmla="*/ 34 w 216"/>
                  <a:gd name="T19" fmla="*/ 7 h 245"/>
                  <a:gd name="T20" fmla="*/ 49 w 216"/>
                  <a:gd name="T21" fmla="*/ 26 h 245"/>
                  <a:gd name="T22" fmla="*/ 49 w 216"/>
                  <a:gd name="T23" fmla="*/ 34 h 245"/>
                  <a:gd name="T24" fmla="*/ 49 w 216"/>
                  <a:gd name="T25" fmla="*/ 189 h 245"/>
                  <a:gd name="T26" fmla="*/ 49 w 216"/>
                  <a:gd name="T27" fmla="*/ 19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6" h="245">
                    <a:moveTo>
                      <a:pt x="49" y="196"/>
                    </a:moveTo>
                    <a:cubicBezTo>
                      <a:pt x="52" y="196"/>
                      <a:pt x="54" y="196"/>
                      <a:pt x="56" y="196"/>
                    </a:cubicBezTo>
                    <a:cubicBezTo>
                      <a:pt x="100" y="196"/>
                      <a:pt x="143" y="196"/>
                      <a:pt x="187" y="196"/>
                    </a:cubicBezTo>
                    <a:cubicBezTo>
                      <a:pt x="205" y="196"/>
                      <a:pt x="216" y="212"/>
                      <a:pt x="211" y="228"/>
                    </a:cubicBezTo>
                    <a:cubicBezTo>
                      <a:pt x="208" y="238"/>
                      <a:pt x="199" y="245"/>
                      <a:pt x="189" y="245"/>
                    </a:cubicBezTo>
                    <a:cubicBezTo>
                      <a:pt x="176" y="245"/>
                      <a:pt x="164" y="245"/>
                      <a:pt x="152" y="245"/>
                    </a:cubicBezTo>
                    <a:cubicBezTo>
                      <a:pt x="110" y="245"/>
                      <a:pt x="69" y="245"/>
                      <a:pt x="28" y="245"/>
                    </a:cubicBezTo>
                    <a:cubicBezTo>
                      <a:pt x="9" y="245"/>
                      <a:pt x="0" y="236"/>
                      <a:pt x="0" y="217"/>
                    </a:cubicBezTo>
                    <a:cubicBezTo>
                      <a:pt x="0" y="155"/>
                      <a:pt x="0" y="93"/>
                      <a:pt x="0" y="30"/>
                    </a:cubicBezTo>
                    <a:cubicBezTo>
                      <a:pt x="0" y="12"/>
                      <a:pt x="17" y="0"/>
                      <a:pt x="34" y="7"/>
                    </a:cubicBezTo>
                    <a:cubicBezTo>
                      <a:pt x="43" y="10"/>
                      <a:pt x="48" y="17"/>
                      <a:pt x="49" y="26"/>
                    </a:cubicBezTo>
                    <a:cubicBezTo>
                      <a:pt x="49" y="29"/>
                      <a:pt x="49" y="31"/>
                      <a:pt x="49" y="34"/>
                    </a:cubicBezTo>
                    <a:cubicBezTo>
                      <a:pt x="49" y="86"/>
                      <a:pt x="49" y="138"/>
                      <a:pt x="49" y="189"/>
                    </a:cubicBezTo>
                    <a:cubicBezTo>
                      <a:pt x="49" y="191"/>
                      <a:pt x="49" y="193"/>
                      <a:pt x="49" y="1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8">
                <a:extLst>
                  <a:ext uri="{FF2B5EF4-FFF2-40B4-BE49-F238E27FC236}">
                    <a16:creationId xmlns:a16="http://schemas.microsoft.com/office/drawing/2014/main" id="{AEA275D2-890F-A1FC-BB0C-66BF0A13CD2F}"/>
                  </a:ext>
                </a:extLst>
              </p:cNvPr>
              <p:cNvSpPr>
                <a:spLocks/>
              </p:cNvSpPr>
              <p:nvPr/>
            </p:nvSpPr>
            <p:spPr bwMode="auto">
              <a:xfrm>
                <a:off x="-6732588" y="3230563"/>
                <a:ext cx="1233488" cy="184150"/>
              </a:xfrm>
              <a:custGeom>
                <a:avLst/>
                <a:gdLst>
                  <a:gd name="T0" fmla="*/ 164 w 327"/>
                  <a:gd name="T1" fmla="*/ 49 h 49"/>
                  <a:gd name="T2" fmla="*/ 28 w 327"/>
                  <a:gd name="T3" fmla="*/ 49 h 49"/>
                  <a:gd name="T4" fmla="*/ 4 w 327"/>
                  <a:gd name="T5" fmla="*/ 17 h 49"/>
                  <a:gd name="T6" fmla="*/ 26 w 327"/>
                  <a:gd name="T7" fmla="*/ 0 h 49"/>
                  <a:gd name="T8" fmla="*/ 30 w 327"/>
                  <a:gd name="T9" fmla="*/ 0 h 49"/>
                  <a:gd name="T10" fmla="*/ 298 w 327"/>
                  <a:gd name="T11" fmla="*/ 0 h 49"/>
                  <a:gd name="T12" fmla="*/ 324 w 327"/>
                  <a:gd name="T13" fmla="*/ 20 h 49"/>
                  <a:gd name="T14" fmla="*/ 301 w 327"/>
                  <a:gd name="T15" fmla="*/ 49 h 49"/>
                  <a:gd name="T16" fmla="*/ 254 w 327"/>
                  <a:gd name="T17" fmla="*/ 49 h 49"/>
                  <a:gd name="T18" fmla="*/ 164 w 327"/>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7" h="49">
                    <a:moveTo>
                      <a:pt x="164" y="49"/>
                    </a:moveTo>
                    <a:cubicBezTo>
                      <a:pt x="118" y="49"/>
                      <a:pt x="73" y="49"/>
                      <a:pt x="28" y="49"/>
                    </a:cubicBezTo>
                    <a:cubicBezTo>
                      <a:pt x="11" y="49"/>
                      <a:pt x="0" y="34"/>
                      <a:pt x="4" y="17"/>
                    </a:cubicBezTo>
                    <a:cubicBezTo>
                      <a:pt x="7" y="8"/>
                      <a:pt x="16" y="1"/>
                      <a:pt x="26" y="0"/>
                    </a:cubicBezTo>
                    <a:cubicBezTo>
                      <a:pt x="27" y="0"/>
                      <a:pt x="29" y="0"/>
                      <a:pt x="30" y="0"/>
                    </a:cubicBezTo>
                    <a:cubicBezTo>
                      <a:pt x="119" y="0"/>
                      <a:pt x="209" y="0"/>
                      <a:pt x="298" y="0"/>
                    </a:cubicBezTo>
                    <a:cubicBezTo>
                      <a:pt x="312" y="0"/>
                      <a:pt x="322" y="8"/>
                      <a:pt x="324" y="20"/>
                    </a:cubicBezTo>
                    <a:cubicBezTo>
                      <a:pt x="327" y="35"/>
                      <a:pt x="316" y="49"/>
                      <a:pt x="301" y="49"/>
                    </a:cubicBezTo>
                    <a:cubicBezTo>
                      <a:pt x="285" y="49"/>
                      <a:pt x="270" y="49"/>
                      <a:pt x="254" y="49"/>
                    </a:cubicBezTo>
                    <a:cubicBezTo>
                      <a:pt x="224" y="49"/>
                      <a:pt x="194" y="49"/>
                      <a:pt x="164"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9">
                <a:extLst>
                  <a:ext uri="{FF2B5EF4-FFF2-40B4-BE49-F238E27FC236}">
                    <a16:creationId xmlns:a16="http://schemas.microsoft.com/office/drawing/2014/main" id="{66E8B5A2-F1F9-95EF-C0B3-DE5DB64ED34E}"/>
                  </a:ext>
                </a:extLst>
              </p:cNvPr>
              <p:cNvSpPr>
                <a:spLocks/>
              </p:cNvSpPr>
              <p:nvPr/>
            </p:nvSpPr>
            <p:spPr bwMode="auto">
              <a:xfrm>
                <a:off x="-6384926" y="3819525"/>
                <a:ext cx="890588" cy="184150"/>
              </a:xfrm>
              <a:custGeom>
                <a:avLst/>
                <a:gdLst>
                  <a:gd name="T0" fmla="*/ 118 w 236"/>
                  <a:gd name="T1" fmla="*/ 49 h 49"/>
                  <a:gd name="T2" fmla="*/ 30 w 236"/>
                  <a:gd name="T3" fmla="*/ 49 h 49"/>
                  <a:gd name="T4" fmla="*/ 5 w 236"/>
                  <a:gd name="T5" fmla="*/ 17 h 49"/>
                  <a:gd name="T6" fmla="*/ 24 w 236"/>
                  <a:gd name="T7" fmla="*/ 0 h 49"/>
                  <a:gd name="T8" fmla="*/ 31 w 236"/>
                  <a:gd name="T9" fmla="*/ 0 h 49"/>
                  <a:gd name="T10" fmla="*/ 205 w 236"/>
                  <a:gd name="T11" fmla="*/ 0 h 49"/>
                  <a:gd name="T12" fmla="*/ 232 w 236"/>
                  <a:gd name="T13" fmla="*/ 18 h 49"/>
                  <a:gd name="T14" fmla="*/ 207 w 236"/>
                  <a:gd name="T15" fmla="*/ 49 h 49"/>
                  <a:gd name="T16" fmla="*/ 137 w 236"/>
                  <a:gd name="T17" fmla="*/ 49 h 49"/>
                  <a:gd name="T18" fmla="*/ 118 w 236"/>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6" h="49">
                    <a:moveTo>
                      <a:pt x="118" y="49"/>
                    </a:moveTo>
                    <a:cubicBezTo>
                      <a:pt x="88" y="49"/>
                      <a:pt x="59" y="49"/>
                      <a:pt x="30" y="49"/>
                    </a:cubicBezTo>
                    <a:cubicBezTo>
                      <a:pt x="11" y="49"/>
                      <a:pt x="0" y="34"/>
                      <a:pt x="5" y="17"/>
                    </a:cubicBezTo>
                    <a:cubicBezTo>
                      <a:pt x="8" y="7"/>
                      <a:pt x="15" y="2"/>
                      <a:pt x="24" y="0"/>
                    </a:cubicBezTo>
                    <a:cubicBezTo>
                      <a:pt x="26" y="0"/>
                      <a:pt x="29" y="0"/>
                      <a:pt x="31" y="0"/>
                    </a:cubicBezTo>
                    <a:cubicBezTo>
                      <a:pt x="89" y="0"/>
                      <a:pt x="147" y="0"/>
                      <a:pt x="205" y="0"/>
                    </a:cubicBezTo>
                    <a:cubicBezTo>
                      <a:pt x="219" y="0"/>
                      <a:pt x="229" y="7"/>
                      <a:pt x="232" y="18"/>
                    </a:cubicBezTo>
                    <a:cubicBezTo>
                      <a:pt x="236" y="35"/>
                      <a:pt x="225" y="49"/>
                      <a:pt x="207" y="49"/>
                    </a:cubicBezTo>
                    <a:cubicBezTo>
                      <a:pt x="184" y="49"/>
                      <a:pt x="160" y="49"/>
                      <a:pt x="137" y="49"/>
                    </a:cubicBezTo>
                    <a:cubicBezTo>
                      <a:pt x="131" y="49"/>
                      <a:pt x="124" y="49"/>
                      <a:pt x="118"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0">
                <a:extLst>
                  <a:ext uri="{FF2B5EF4-FFF2-40B4-BE49-F238E27FC236}">
                    <a16:creationId xmlns:a16="http://schemas.microsoft.com/office/drawing/2014/main" id="{D819868F-FDAA-5A0A-DEC7-0D277EC7593A}"/>
                  </a:ext>
                </a:extLst>
              </p:cNvPr>
              <p:cNvSpPr>
                <a:spLocks/>
              </p:cNvSpPr>
              <p:nvPr/>
            </p:nvSpPr>
            <p:spPr bwMode="auto">
              <a:xfrm>
                <a:off x="-6384926" y="2641600"/>
                <a:ext cx="893763" cy="185738"/>
              </a:xfrm>
              <a:custGeom>
                <a:avLst/>
                <a:gdLst>
                  <a:gd name="T0" fmla="*/ 118 w 237"/>
                  <a:gd name="T1" fmla="*/ 0 h 49"/>
                  <a:gd name="T2" fmla="*/ 207 w 237"/>
                  <a:gd name="T3" fmla="*/ 0 h 49"/>
                  <a:gd name="T4" fmla="*/ 231 w 237"/>
                  <a:gd name="T5" fmla="*/ 33 h 49"/>
                  <a:gd name="T6" fmla="*/ 212 w 237"/>
                  <a:gd name="T7" fmla="*/ 49 h 49"/>
                  <a:gd name="T8" fmla="*/ 205 w 237"/>
                  <a:gd name="T9" fmla="*/ 49 h 49"/>
                  <a:gd name="T10" fmla="*/ 31 w 237"/>
                  <a:gd name="T11" fmla="*/ 49 h 49"/>
                  <a:gd name="T12" fmla="*/ 5 w 237"/>
                  <a:gd name="T13" fmla="*/ 33 h 49"/>
                  <a:gd name="T14" fmla="*/ 30 w 237"/>
                  <a:gd name="T15" fmla="*/ 0 h 49"/>
                  <a:gd name="T16" fmla="*/ 118 w 237"/>
                  <a:gd name="T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49">
                    <a:moveTo>
                      <a:pt x="118" y="0"/>
                    </a:moveTo>
                    <a:cubicBezTo>
                      <a:pt x="148" y="0"/>
                      <a:pt x="177" y="0"/>
                      <a:pt x="207" y="0"/>
                    </a:cubicBezTo>
                    <a:cubicBezTo>
                      <a:pt x="225" y="0"/>
                      <a:pt x="237" y="17"/>
                      <a:pt x="231" y="33"/>
                    </a:cubicBezTo>
                    <a:cubicBezTo>
                      <a:pt x="228" y="42"/>
                      <a:pt x="221" y="47"/>
                      <a:pt x="212" y="49"/>
                    </a:cubicBezTo>
                    <a:cubicBezTo>
                      <a:pt x="210" y="49"/>
                      <a:pt x="207" y="49"/>
                      <a:pt x="205" y="49"/>
                    </a:cubicBezTo>
                    <a:cubicBezTo>
                      <a:pt x="147" y="49"/>
                      <a:pt x="89" y="49"/>
                      <a:pt x="31" y="49"/>
                    </a:cubicBezTo>
                    <a:cubicBezTo>
                      <a:pt x="18" y="49"/>
                      <a:pt x="9" y="44"/>
                      <a:pt x="5" y="33"/>
                    </a:cubicBezTo>
                    <a:cubicBezTo>
                      <a:pt x="0" y="16"/>
                      <a:pt x="11" y="0"/>
                      <a:pt x="30" y="0"/>
                    </a:cubicBezTo>
                    <a:cubicBezTo>
                      <a:pt x="59" y="0"/>
                      <a:pt x="89" y="0"/>
                      <a:pt x="1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077337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Phenomenology</a:t>
            </a:r>
          </a:p>
        </p:txBody>
      </p:sp>
      <p:sp>
        <p:nvSpPr>
          <p:cNvPr id="9" name="Content Placeholder 8"/>
          <p:cNvSpPr>
            <a:spLocks noGrp="1"/>
          </p:cNvSpPr>
          <p:nvPr>
            <p:ph idx="1"/>
          </p:nvPr>
        </p:nvSpPr>
        <p:spPr/>
        <p:txBody>
          <a:bodyPr/>
          <a:lstStyle/>
          <a:p>
            <a:pPr marL="0" indent="0">
              <a:buNone/>
            </a:pPr>
            <a:r>
              <a:rPr lang="en-US" b="1" dirty="0"/>
              <a:t>Clinical features of classic TD</a:t>
            </a:r>
          </a:p>
        </p:txBody>
      </p:sp>
      <p:sp>
        <p:nvSpPr>
          <p:cNvPr id="7" name="Slide Number Placeholder 6"/>
          <p:cNvSpPr>
            <a:spLocks noGrp="1"/>
          </p:cNvSpPr>
          <p:nvPr>
            <p:ph type="sldNum" sz="quarter" idx="4"/>
          </p:nvPr>
        </p:nvSpPr>
        <p:spPr/>
        <p:txBody>
          <a:bodyPr/>
          <a:lstStyle/>
          <a:p>
            <a:fld id="{F3C1FD0B-2342-48FB-A867-BE1FD0EAA53B}" type="slidenum">
              <a:rPr lang="en-US" smtClean="0"/>
              <a:t>18</a:t>
            </a:fld>
            <a:endParaRPr lang="en-US" dirty="0"/>
          </a:p>
        </p:txBody>
      </p:sp>
      <p:sp>
        <p:nvSpPr>
          <p:cNvPr id="3" name="Text Placeholder 2"/>
          <p:cNvSpPr>
            <a:spLocks noGrp="1"/>
          </p:cNvSpPr>
          <p:nvPr>
            <p:ph type="body" sz="quarter" idx="10"/>
          </p:nvPr>
        </p:nvSpPr>
        <p:spPr/>
        <p:txBody>
          <a:bodyPr>
            <a:normAutofit/>
          </a:bodyPr>
          <a:lstStyle/>
          <a:p>
            <a:r>
              <a:rPr lang="en-US" dirty="0"/>
              <a:t>Differential Diagnosis of Tardive Dyskinesia</a:t>
            </a:r>
          </a:p>
        </p:txBody>
      </p:sp>
      <p:sp>
        <p:nvSpPr>
          <p:cNvPr id="25" name="TextBox 24">
            <a:extLst>
              <a:ext uri="{FF2B5EF4-FFF2-40B4-BE49-F238E27FC236}">
                <a16:creationId xmlns:a16="http://schemas.microsoft.com/office/drawing/2014/main" id="{D54E4599-3096-95C1-6039-5A9A7DB84B3F}"/>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Fahn S, et al, eds. </a:t>
            </a:r>
            <a:r>
              <a:rPr lang="en-US" i="1" dirty="0"/>
              <a:t>Principles and Practice of Movement Disorders</a:t>
            </a:r>
            <a:r>
              <a:rPr lang="en-US" dirty="0"/>
              <a:t>. 2nd ed. Saunders; 2011:415-446. </a:t>
            </a:r>
            <a:r>
              <a:rPr lang="en-US" b="1" dirty="0"/>
              <a:t>2.</a:t>
            </a:r>
            <a:r>
              <a:rPr lang="en-US" dirty="0"/>
              <a:t> Hauser RA, et al. </a:t>
            </a:r>
            <a:r>
              <a:rPr lang="en-US" i="1" dirty="0"/>
              <a:t>CNS Spectr. </a:t>
            </a:r>
            <a:r>
              <a:rPr lang="en-US" dirty="0"/>
              <a:t>Published online November 20, 2020. doi:10.1017/S109285292000200X</a:t>
            </a:r>
          </a:p>
        </p:txBody>
      </p:sp>
      <p:grpSp>
        <p:nvGrpSpPr>
          <p:cNvPr id="11" name="Group 10">
            <a:extLst>
              <a:ext uri="{FF2B5EF4-FFF2-40B4-BE49-F238E27FC236}">
                <a16:creationId xmlns:a16="http://schemas.microsoft.com/office/drawing/2014/main" id="{E3B53F28-80EA-49E1-439B-6C6B1E06901A}"/>
              </a:ext>
            </a:extLst>
          </p:cNvPr>
          <p:cNvGrpSpPr/>
          <p:nvPr/>
        </p:nvGrpSpPr>
        <p:grpSpPr>
          <a:xfrm>
            <a:off x="916476" y="2209800"/>
            <a:ext cx="10635763" cy="2656785"/>
            <a:chOff x="916476" y="2209800"/>
            <a:chExt cx="10635763" cy="2656785"/>
          </a:xfrm>
        </p:grpSpPr>
        <p:sp>
          <p:nvSpPr>
            <p:cNvPr id="122" name="Rounded Rectangle 121"/>
            <p:cNvSpPr>
              <a:spLocks/>
            </p:cNvSpPr>
            <p:nvPr/>
          </p:nvSpPr>
          <p:spPr>
            <a:xfrm>
              <a:off x="978642" y="2918936"/>
              <a:ext cx="3459718" cy="1947649"/>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1"/>
                </a:buClr>
                <a:buFont typeface="Arial" panose="020B0604020202020204" pitchFamily="34" charset="0"/>
                <a:buChar char="•"/>
              </a:pPr>
              <a:r>
                <a:rPr lang="en-US" dirty="0">
                  <a:solidFill>
                    <a:schemeClr val="tx1"/>
                  </a:solidFill>
                </a:rPr>
                <a:t>Repetitive, purposeless</a:t>
              </a:r>
              <a:br>
                <a:rPr lang="en-US" dirty="0">
                  <a:solidFill>
                    <a:schemeClr val="tx1"/>
                  </a:solidFill>
                </a:rPr>
              </a:br>
              <a:r>
                <a:rPr lang="en-US" dirty="0">
                  <a:solidFill>
                    <a:schemeClr val="tx1"/>
                  </a:solidFill>
                </a:rPr>
                <a:t>involuntary movements</a:t>
              </a:r>
            </a:p>
          </p:txBody>
        </p:sp>
        <p:sp>
          <p:nvSpPr>
            <p:cNvPr id="121" name="Text Placeholder 7"/>
            <p:cNvSpPr txBox="1">
              <a:spLocks/>
            </p:cNvSpPr>
            <p:nvPr/>
          </p:nvSpPr>
          <p:spPr>
            <a:xfrm>
              <a:off x="978644" y="2209800"/>
              <a:ext cx="3455622"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Stereotypy</a:t>
              </a:r>
              <a:r>
                <a:rPr lang="en-US" sz="1799" b="1" cap="none" baseline="30000" dirty="0"/>
                <a:t>1,2</a:t>
              </a:r>
            </a:p>
          </p:txBody>
        </p:sp>
        <p:grpSp>
          <p:nvGrpSpPr>
            <p:cNvPr id="4" name="Group 3">
              <a:extLst>
                <a:ext uri="{FF2B5EF4-FFF2-40B4-BE49-F238E27FC236}">
                  <a16:creationId xmlns:a16="http://schemas.microsoft.com/office/drawing/2014/main" id="{C8BF3ADB-DA21-3536-EF00-90B57B16CE42}"/>
                </a:ext>
              </a:extLst>
            </p:cNvPr>
            <p:cNvGrpSpPr/>
            <p:nvPr/>
          </p:nvGrpSpPr>
          <p:grpSpPr>
            <a:xfrm>
              <a:off x="916476" y="2209800"/>
              <a:ext cx="242366" cy="618964"/>
              <a:chOff x="-11763273" y="2286296"/>
              <a:chExt cx="330135" cy="618964"/>
            </a:xfrm>
          </p:grpSpPr>
          <p:sp>
            <p:nvSpPr>
              <p:cNvPr id="19" name="Freeform 6"/>
              <p:cNvSpPr>
                <a:spLocks/>
              </p:cNvSpPr>
              <p:nvPr/>
            </p:nvSpPr>
            <p:spPr bwMode="auto">
              <a:xfrm rot="10800000" flipH="1">
                <a:off x="-11723290" y="2292135"/>
                <a:ext cx="290152"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0" name="Text Placeholder 7"/>
              <p:cNvSpPr txBox="1">
                <a:spLocks/>
              </p:cNvSpPr>
              <p:nvPr/>
            </p:nvSpPr>
            <p:spPr>
              <a:xfrm>
                <a:off x="-11763273" y="2286296"/>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sp>
          <p:nvSpPr>
            <p:cNvPr id="146" name="Rounded Rectangle 145"/>
            <p:cNvSpPr>
              <a:spLocks/>
            </p:cNvSpPr>
            <p:nvPr/>
          </p:nvSpPr>
          <p:spPr>
            <a:xfrm>
              <a:off x="4536427" y="2918936"/>
              <a:ext cx="3459718" cy="194716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5"/>
                </a:buClr>
                <a:buFont typeface="Arial" panose="020B0604020202020204" pitchFamily="34" charset="0"/>
                <a:buChar char="•"/>
              </a:pPr>
              <a:r>
                <a:rPr lang="en-US" dirty="0">
                  <a:solidFill>
                    <a:schemeClr val="tx1"/>
                  </a:solidFill>
                </a:rPr>
                <a:t>Irregular, dance-like</a:t>
              </a:r>
              <a:br>
                <a:rPr lang="en-US" dirty="0">
                  <a:solidFill>
                    <a:schemeClr val="tx1"/>
                  </a:solidFill>
                </a:rPr>
              </a:br>
              <a:r>
                <a:rPr lang="en-US" dirty="0">
                  <a:solidFill>
                    <a:schemeClr val="tx1"/>
                  </a:solidFill>
                </a:rPr>
                <a:t>involuntary movements</a:t>
              </a:r>
            </a:p>
          </p:txBody>
        </p:sp>
        <p:sp>
          <p:nvSpPr>
            <p:cNvPr id="145" name="Text Placeholder 7"/>
            <p:cNvSpPr txBox="1">
              <a:spLocks/>
            </p:cNvSpPr>
            <p:nvPr/>
          </p:nvSpPr>
          <p:spPr>
            <a:xfrm>
              <a:off x="4536428" y="2209800"/>
              <a:ext cx="3459718" cy="618964"/>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Choreoathetotic Movement</a:t>
              </a:r>
              <a:r>
                <a:rPr lang="en-US" sz="1799" b="1" cap="none" baseline="30000" dirty="0"/>
                <a:t>2</a:t>
              </a:r>
            </a:p>
          </p:txBody>
        </p:sp>
        <p:sp>
          <p:nvSpPr>
            <p:cNvPr id="149" name="Rounded Rectangle 148"/>
            <p:cNvSpPr>
              <a:spLocks/>
            </p:cNvSpPr>
            <p:nvPr/>
          </p:nvSpPr>
          <p:spPr>
            <a:xfrm>
              <a:off x="8092520" y="2918936"/>
              <a:ext cx="3459718" cy="194716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2"/>
                </a:buClr>
                <a:buFont typeface="Arial" panose="020B0604020202020204" pitchFamily="34" charset="0"/>
                <a:buChar char="•"/>
              </a:pPr>
              <a:r>
                <a:rPr lang="en-US" dirty="0">
                  <a:solidFill>
                    <a:schemeClr val="tx1"/>
                  </a:solidFill>
                </a:rPr>
                <a:t>Slow, writhing</a:t>
              </a:r>
              <a:br>
                <a:rPr lang="en-US" dirty="0">
                  <a:solidFill>
                    <a:schemeClr val="tx1"/>
                  </a:solidFill>
                </a:rPr>
              </a:br>
              <a:r>
                <a:rPr lang="en-US" dirty="0">
                  <a:solidFill>
                    <a:schemeClr val="tx1"/>
                  </a:solidFill>
                </a:rPr>
                <a:t>involuntary movements</a:t>
              </a:r>
            </a:p>
          </p:txBody>
        </p:sp>
        <p:sp>
          <p:nvSpPr>
            <p:cNvPr id="148" name="Text Placeholder 7"/>
            <p:cNvSpPr txBox="1">
              <a:spLocks/>
            </p:cNvSpPr>
            <p:nvPr/>
          </p:nvSpPr>
          <p:spPr>
            <a:xfrm>
              <a:off x="8092521" y="2209800"/>
              <a:ext cx="3459718"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Athetotic Movement</a:t>
              </a:r>
              <a:r>
                <a:rPr lang="en-US" sz="1799" b="1" cap="none" baseline="30000" dirty="0"/>
                <a:t>2</a:t>
              </a:r>
            </a:p>
          </p:txBody>
        </p:sp>
        <p:grpSp>
          <p:nvGrpSpPr>
            <p:cNvPr id="26" name="Group 25">
              <a:extLst>
                <a:ext uri="{FF2B5EF4-FFF2-40B4-BE49-F238E27FC236}">
                  <a16:creationId xmlns:a16="http://schemas.microsoft.com/office/drawing/2014/main" id="{0D14F75F-EAEF-4DD4-EFB7-76C861048F36}"/>
                </a:ext>
              </a:extLst>
            </p:cNvPr>
            <p:cNvGrpSpPr/>
            <p:nvPr/>
          </p:nvGrpSpPr>
          <p:grpSpPr>
            <a:xfrm>
              <a:off x="4483542" y="2209800"/>
              <a:ext cx="242366" cy="618964"/>
              <a:chOff x="-11763273" y="2286296"/>
              <a:chExt cx="330135" cy="618964"/>
            </a:xfrm>
          </p:grpSpPr>
          <p:sp>
            <p:nvSpPr>
              <p:cNvPr id="27" name="Freeform 6">
                <a:extLst>
                  <a:ext uri="{FF2B5EF4-FFF2-40B4-BE49-F238E27FC236}">
                    <a16:creationId xmlns:a16="http://schemas.microsoft.com/office/drawing/2014/main" id="{076F7EA8-6F79-103B-E875-38C0A8289A62}"/>
                  </a:ext>
                </a:extLst>
              </p:cNvPr>
              <p:cNvSpPr>
                <a:spLocks/>
              </p:cNvSpPr>
              <p:nvPr/>
            </p:nvSpPr>
            <p:spPr bwMode="auto">
              <a:xfrm rot="10800000" flipH="1">
                <a:off x="-11723290" y="2292135"/>
                <a:ext cx="290152"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8" name="Text Placeholder 7">
                <a:extLst>
                  <a:ext uri="{FF2B5EF4-FFF2-40B4-BE49-F238E27FC236}">
                    <a16:creationId xmlns:a16="http://schemas.microsoft.com/office/drawing/2014/main" id="{1DEB09B6-3D72-530C-1E64-C2BBC0B1503F}"/>
                  </a:ext>
                </a:extLst>
              </p:cNvPr>
              <p:cNvSpPr txBox="1">
                <a:spLocks/>
              </p:cNvSpPr>
              <p:nvPr/>
            </p:nvSpPr>
            <p:spPr>
              <a:xfrm>
                <a:off x="-11763273" y="2286296"/>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29" name="Group 28">
              <a:extLst>
                <a:ext uri="{FF2B5EF4-FFF2-40B4-BE49-F238E27FC236}">
                  <a16:creationId xmlns:a16="http://schemas.microsoft.com/office/drawing/2014/main" id="{A7CD1BEE-DCCF-78CE-1730-6FFE6FDDEB68}"/>
                </a:ext>
              </a:extLst>
            </p:cNvPr>
            <p:cNvGrpSpPr/>
            <p:nvPr/>
          </p:nvGrpSpPr>
          <p:grpSpPr>
            <a:xfrm>
              <a:off x="8032501" y="2209800"/>
              <a:ext cx="242366" cy="618964"/>
              <a:chOff x="-11763273" y="2286296"/>
              <a:chExt cx="330135" cy="618964"/>
            </a:xfrm>
          </p:grpSpPr>
          <p:sp>
            <p:nvSpPr>
              <p:cNvPr id="30" name="Freeform 6">
                <a:extLst>
                  <a:ext uri="{FF2B5EF4-FFF2-40B4-BE49-F238E27FC236}">
                    <a16:creationId xmlns:a16="http://schemas.microsoft.com/office/drawing/2014/main" id="{D26439FE-30F8-C664-6DF5-F43CF2F6B9B6}"/>
                  </a:ext>
                </a:extLst>
              </p:cNvPr>
              <p:cNvSpPr>
                <a:spLocks/>
              </p:cNvSpPr>
              <p:nvPr/>
            </p:nvSpPr>
            <p:spPr bwMode="auto">
              <a:xfrm rot="10800000" flipH="1">
                <a:off x="-11723290" y="2292135"/>
                <a:ext cx="290152" cy="591597"/>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1" name="Text Placeholder 7">
                <a:extLst>
                  <a:ext uri="{FF2B5EF4-FFF2-40B4-BE49-F238E27FC236}">
                    <a16:creationId xmlns:a16="http://schemas.microsoft.com/office/drawing/2014/main" id="{E4CB128C-0453-8EF1-2B2F-2F2D158B3088}"/>
                  </a:ext>
                </a:extLst>
              </p:cNvPr>
              <p:cNvSpPr txBox="1">
                <a:spLocks/>
              </p:cNvSpPr>
              <p:nvPr/>
            </p:nvSpPr>
            <p:spPr>
              <a:xfrm>
                <a:off x="-11763273" y="2286296"/>
                <a:ext cx="86654" cy="618964"/>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spTree>
    <p:extLst>
      <p:ext uri="{BB962C8B-B14F-4D97-AF65-F5344CB8AC3E}">
        <p14:creationId xmlns:p14="http://schemas.microsoft.com/office/powerpoint/2010/main" val="2009647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Tardive Syndromes</a:t>
            </a:r>
          </a:p>
        </p:txBody>
      </p:sp>
      <p:sp>
        <p:nvSpPr>
          <p:cNvPr id="3" name="Slide Number Placeholder 2"/>
          <p:cNvSpPr>
            <a:spLocks noGrp="1"/>
          </p:cNvSpPr>
          <p:nvPr>
            <p:ph type="sldNum" sz="quarter" idx="4"/>
          </p:nvPr>
        </p:nvSpPr>
        <p:spPr/>
        <p:txBody>
          <a:bodyPr/>
          <a:lstStyle/>
          <a:p>
            <a:fld id="{F3C1FD0B-2342-48FB-A867-BE1FD0EAA53B}" type="slidenum">
              <a:rPr lang="en-US" smtClean="0"/>
              <a:pPr/>
              <a:t>19</a:t>
            </a:fld>
            <a:endParaRPr lang="en-US" dirty="0"/>
          </a:p>
        </p:txBody>
      </p:sp>
      <p:sp>
        <p:nvSpPr>
          <p:cNvPr id="5" name="Text Placeholder 4"/>
          <p:cNvSpPr>
            <a:spLocks noGrp="1"/>
          </p:cNvSpPr>
          <p:nvPr>
            <p:ph type="body" sz="quarter" idx="10"/>
          </p:nvPr>
        </p:nvSpPr>
        <p:spPr/>
        <p:txBody>
          <a:bodyPr>
            <a:normAutofit/>
          </a:bodyPr>
          <a:lstStyle/>
          <a:p>
            <a:r>
              <a:rPr lang="en-US" dirty="0"/>
              <a:t>Differential Diagnosis of Tardive Dyskinesia</a:t>
            </a:r>
          </a:p>
        </p:txBody>
      </p:sp>
      <p:grpSp>
        <p:nvGrpSpPr>
          <p:cNvPr id="4" name="Group 3"/>
          <p:cNvGrpSpPr/>
          <p:nvPr/>
        </p:nvGrpSpPr>
        <p:grpSpPr>
          <a:xfrm>
            <a:off x="977900" y="2191071"/>
            <a:ext cx="10664858" cy="1371245"/>
            <a:chOff x="447675" y="1666874"/>
            <a:chExt cx="10667636" cy="1371602"/>
          </a:xfrm>
        </p:grpSpPr>
        <p:sp>
          <p:nvSpPr>
            <p:cNvPr id="23" name="Freeform 6"/>
            <p:cNvSpPr>
              <a:spLocks/>
            </p:cNvSpPr>
            <p:nvPr/>
          </p:nvSpPr>
          <p:spPr bwMode="auto">
            <a:xfrm>
              <a:off x="2362200" y="1666876"/>
              <a:ext cx="1138630" cy="1371600"/>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lumMod val="20000"/>
                <a:lumOff val="8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2" name="Text Placeholder 7"/>
            <p:cNvSpPr txBox="1">
              <a:spLocks/>
            </p:cNvSpPr>
            <p:nvPr/>
          </p:nvSpPr>
          <p:spPr>
            <a:xfrm>
              <a:off x="447675" y="1666875"/>
              <a:ext cx="2628899" cy="1371600"/>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Tardive Dystonia</a:t>
              </a:r>
              <a:r>
                <a:rPr lang="en-US" sz="1799" b="1" cap="none" baseline="30000" dirty="0"/>
                <a:t>1</a:t>
              </a:r>
            </a:p>
          </p:txBody>
        </p:sp>
        <p:sp>
          <p:nvSpPr>
            <p:cNvPr id="31" name="Rounded Rectangle 30"/>
            <p:cNvSpPr>
              <a:spLocks/>
            </p:cNvSpPr>
            <p:nvPr/>
          </p:nvSpPr>
          <p:spPr>
            <a:xfrm>
              <a:off x="3571876" y="1666874"/>
              <a:ext cx="7543435" cy="1371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228531" indent="-228531">
                <a:spcAft>
                  <a:spcPts val="300"/>
                </a:spcAft>
                <a:buClr>
                  <a:schemeClr val="accent1"/>
                </a:buClr>
                <a:buFont typeface="Arial" panose="020B0604020202020204" pitchFamily="34" charset="0"/>
                <a:buChar char="•"/>
              </a:pPr>
              <a:r>
                <a:rPr lang="en-US" sz="1799" dirty="0">
                  <a:solidFill>
                    <a:schemeClr val="tx1"/>
                  </a:solidFill>
                </a:rPr>
                <a:t>Pulling, twisting, sustained, and repetitive movements or postures that are usually focal but can also be segmental or generalized</a:t>
              </a:r>
              <a:endParaRPr lang="en-US" sz="1799" baseline="30000" dirty="0">
                <a:solidFill>
                  <a:schemeClr val="tx1"/>
                </a:solidFill>
              </a:endParaRPr>
            </a:p>
            <a:p>
              <a:pPr marL="228531" indent="-228531">
                <a:spcAft>
                  <a:spcPts val="300"/>
                </a:spcAft>
                <a:buClr>
                  <a:schemeClr val="accent1"/>
                </a:buClr>
                <a:buFont typeface="Arial" panose="020B0604020202020204" pitchFamily="34" charset="0"/>
                <a:buChar char="•"/>
              </a:pPr>
              <a:r>
                <a:rPr lang="en-US" sz="1799" dirty="0">
                  <a:solidFill>
                    <a:schemeClr val="tx1"/>
                  </a:solidFill>
                </a:rPr>
                <a:t>May involve the head, neck, trunk, eyes, mouth, jaw, tongue, and face</a:t>
              </a:r>
              <a:endParaRPr lang="en-US" sz="1799" baseline="30000" dirty="0">
                <a:solidFill>
                  <a:schemeClr val="tx1"/>
                </a:solidFill>
              </a:endParaRPr>
            </a:p>
          </p:txBody>
        </p:sp>
      </p:grpSp>
      <p:grpSp>
        <p:nvGrpSpPr>
          <p:cNvPr id="6" name="Group 5"/>
          <p:cNvGrpSpPr/>
          <p:nvPr/>
        </p:nvGrpSpPr>
        <p:grpSpPr>
          <a:xfrm>
            <a:off x="977900" y="4190801"/>
            <a:ext cx="10574339" cy="1371243"/>
            <a:chOff x="447675" y="3238500"/>
            <a:chExt cx="10577094" cy="1371600"/>
          </a:xfrm>
        </p:grpSpPr>
        <p:sp>
          <p:nvSpPr>
            <p:cNvPr id="24" name="Freeform 6"/>
            <p:cNvSpPr>
              <a:spLocks/>
            </p:cNvSpPr>
            <p:nvPr/>
          </p:nvSpPr>
          <p:spPr bwMode="auto">
            <a:xfrm>
              <a:off x="2362200" y="3238500"/>
              <a:ext cx="1138630" cy="1371600"/>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rgbClr val="FAF0E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6" name="Text Placeholder 7"/>
            <p:cNvSpPr txBox="1">
              <a:spLocks/>
            </p:cNvSpPr>
            <p:nvPr/>
          </p:nvSpPr>
          <p:spPr>
            <a:xfrm>
              <a:off x="447675" y="3238500"/>
              <a:ext cx="2628899" cy="1371600"/>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cap="none" dirty="0"/>
                <a:t>Tardive Akathisia</a:t>
              </a:r>
              <a:r>
                <a:rPr lang="en-US" sz="1799" b="1" cap="none" baseline="30000" dirty="0"/>
                <a:t>1</a:t>
              </a:r>
            </a:p>
          </p:txBody>
        </p:sp>
        <p:sp>
          <p:nvSpPr>
            <p:cNvPr id="37" name="Rounded Rectangle 36"/>
            <p:cNvSpPr>
              <a:spLocks/>
            </p:cNvSpPr>
            <p:nvPr/>
          </p:nvSpPr>
          <p:spPr>
            <a:xfrm>
              <a:off x="3571876" y="3238500"/>
              <a:ext cx="7452893" cy="1371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marL="228531" indent="-228531">
                <a:spcAft>
                  <a:spcPts val="300"/>
                </a:spcAft>
                <a:buClr>
                  <a:schemeClr val="accent5">
                    <a:lumMod val="75000"/>
                  </a:schemeClr>
                </a:buClr>
                <a:buFont typeface="Arial" panose="020B0604020202020204" pitchFamily="34" charset="0"/>
                <a:buChar char="•"/>
              </a:pPr>
              <a:r>
                <a:rPr lang="en-US" sz="1799" dirty="0">
                  <a:solidFill>
                    <a:schemeClr val="tx1"/>
                  </a:solidFill>
                </a:rPr>
                <a:t>Inner feeling of restlessness with urge to move and inability to maintain seated</a:t>
              </a:r>
              <a:endParaRPr lang="en-US" sz="1799" baseline="30000" dirty="0">
                <a:solidFill>
                  <a:schemeClr val="tx1"/>
                </a:solidFill>
              </a:endParaRPr>
            </a:p>
            <a:p>
              <a:pPr marL="228531" indent="-228531">
                <a:spcAft>
                  <a:spcPts val="300"/>
                </a:spcAft>
                <a:buClr>
                  <a:schemeClr val="accent5">
                    <a:lumMod val="75000"/>
                  </a:schemeClr>
                </a:buClr>
                <a:buFont typeface="Arial" panose="020B0604020202020204" pitchFamily="34" charset="0"/>
                <a:buChar char="•"/>
              </a:pPr>
              <a:r>
                <a:rPr lang="en-US" sz="1799" dirty="0">
                  <a:solidFill>
                    <a:schemeClr val="tx1"/>
                  </a:solidFill>
                </a:rPr>
                <a:t>May be associated with stereotypies such as foot tapping, shuffling, shifting weight, or rocking</a:t>
              </a:r>
              <a:endParaRPr lang="en-US" sz="1799" baseline="30000" dirty="0">
                <a:solidFill>
                  <a:schemeClr val="tx1"/>
                </a:solidFill>
              </a:endParaRPr>
            </a:p>
            <a:p>
              <a:pPr marL="228531" indent="-228531">
                <a:spcAft>
                  <a:spcPts val="300"/>
                </a:spcAft>
                <a:buClr>
                  <a:schemeClr val="accent5">
                    <a:lumMod val="75000"/>
                  </a:schemeClr>
                </a:buClr>
                <a:buFont typeface="Arial" panose="020B0604020202020204" pitchFamily="34" charset="0"/>
                <a:buChar char="•"/>
              </a:pPr>
              <a:r>
                <a:rPr lang="en-US" sz="1799" dirty="0">
                  <a:solidFill>
                    <a:schemeClr val="tx1"/>
                  </a:solidFill>
                </a:rPr>
                <a:t>Appears with a delayed onset (weeks to years), whereas acute akathisia may appear after days to months</a:t>
              </a:r>
              <a:endParaRPr lang="en-US" sz="1799" baseline="30000" dirty="0">
                <a:solidFill>
                  <a:schemeClr val="tx1"/>
                </a:solidFill>
              </a:endParaRPr>
            </a:p>
          </p:txBody>
        </p:sp>
      </p:grpSp>
      <p:sp>
        <p:nvSpPr>
          <p:cNvPr id="15" name="TextBox 14">
            <a:extLst>
              <a:ext uri="{FF2B5EF4-FFF2-40B4-BE49-F238E27FC236}">
                <a16:creationId xmlns:a16="http://schemas.microsoft.com/office/drawing/2014/main" id="{B475BC77-4E5B-FF53-3DD5-63567B40654E}"/>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Hauser RA, et al. </a:t>
            </a:r>
            <a:r>
              <a:rPr lang="en-US" i="1" dirty="0"/>
              <a:t>CNS Spectr</a:t>
            </a:r>
            <a:r>
              <a:rPr lang="en-US" dirty="0"/>
              <a:t>. Published online November 20, 2020. doi:10.1017/S109285292000200X  </a:t>
            </a:r>
            <a:r>
              <a:rPr lang="en-US" b="1" dirty="0"/>
              <a:t>2. </a:t>
            </a:r>
            <a:r>
              <a:rPr lang="en-US" dirty="0"/>
              <a:t>Savitt D, Jankovic J. </a:t>
            </a:r>
            <a:r>
              <a:rPr lang="en-US" i="1" dirty="0"/>
              <a:t>J Neurol Sci</a:t>
            </a:r>
            <a:r>
              <a:rPr lang="en-US" dirty="0"/>
              <a:t>. 2018;389:35-42.</a:t>
            </a:r>
          </a:p>
        </p:txBody>
      </p:sp>
    </p:spTree>
    <p:extLst>
      <p:ext uri="{BB962C8B-B14F-4D97-AF65-F5344CB8AC3E}">
        <p14:creationId xmlns:p14="http://schemas.microsoft.com/office/powerpoint/2010/main" val="415468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1:</a:t>
            </a:r>
            <a:br>
              <a:rPr lang="en-US" dirty="0"/>
            </a:br>
            <a:r>
              <a:rPr lang="en-US" dirty="0"/>
              <a:t>Prevalence of Tardive Dyskinesia</a:t>
            </a:r>
          </a:p>
        </p:txBody>
      </p:sp>
    </p:spTree>
    <p:extLst>
      <p:ext uri="{BB962C8B-B14F-4D97-AF65-F5344CB8AC3E}">
        <p14:creationId xmlns:p14="http://schemas.microsoft.com/office/powerpoint/2010/main" val="405740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322"/>
          <p:cNvSpPr>
            <a:spLocks/>
          </p:cNvSpPr>
          <p:nvPr/>
        </p:nvSpPr>
        <p:spPr bwMode="auto">
          <a:xfrm>
            <a:off x="7335299" y="1632710"/>
            <a:ext cx="1574820" cy="4597789"/>
          </a:xfrm>
          <a:custGeom>
            <a:avLst/>
            <a:gdLst>
              <a:gd name="T0" fmla="*/ 98 w 387"/>
              <a:gd name="T1" fmla="*/ 355 h 1130"/>
              <a:gd name="T2" fmla="*/ 53 w 387"/>
              <a:gd name="T3" fmla="*/ 479 h 1130"/>
              <a:gd name="T4" fmla="*/ 29 w 387"/>
              <a:gd name="T5" fmla="*/ 576 h 1130"/>
              <a:gd name="T6" fmla="*/ 28 w 387"/>
              <a:gd name="T7" fmla="*/ 623 h 1130"/>
              <a:gd name="T8" fmla="*/ 1 w 387"/>
              <a:gd name="T9" fmla="*/ 584 h 1130"/>
              <a:gd name="T10" fmla="*/ 8 w 387"/>
              <a:gd name="T11" fmla="*/ 520 h 1130"/>
              <a:gd name="T12" fmla="*/ 25 w 387"/>
              <a:gd name="T13" fmla="*/ 403 h 1130"/>
              <a:gd name="T14" fmla="*/ 43 w 387"/>
              <a:gd name="T15" fmla="*/ 339 h 1130"/>
              <a:gd name="T16" fmla="*/ 64 w 387"/>
              <a:gd name="T17" fmla="*/ 231 h 1130"/>
              <a:gd name="T18" fmla="*/ 132 w 387"/>
              <a:gd name="T19" fmla="*/ 188 h 1130"/>
              <a:gd name="T20" fmla="*/ 142 w 387"/>
              <a:gd name="T21" fmla="*/ 131 h 1130"/>
              <a:gd name="T22" fmla="*/ 133 w 387"/>
              <a:gd name="T23" fmla="*/ 45 h 1130"/>
              <a:gd name="T24" fmla="*/ 185 w 387"/>
              <a:gd name="T25" fmla="*/ 1 h 1130"/>
              <a:gd name="T26" fmla="*/ 260 w 387"/>
              <a:gd name="T27" fmla="*/ 67 h 1130"/>
              <a:gd name="T28" fmla="*/ 259 w 387"/>
              <a:gd name="T29" fmla="*/ 144 h 1130"/>
              <a:gd name="T30" fmla="*/ 302 w 387"/>
              <a:gd name="T31" fmla="*/ 166 h 1130"/>
              <a:gd name="T32" fmla="*/ 305 w 387"/>
              <a:gd name="T33" fmla="*/ 173 h 1130"/>
              <a:gd name="T34" fmla="*/ 271 w 387"/>
              <a:gd name="T35" fmla="*/ 192 h 1130"/>
              <a:gd name="T36" fmla="*/ 327 w 387"/>
              <a:gd name="T37" fmla="*/ 235 h 1130"/>
              <a:gd name="T38" fmla="*/ 347 w 387"/>
              <a:gd name="T39" fmla="*/ 330 h 1130"/>
              <a:gd name="T40" fmla="*/ 374 w 387"/>
              <a:gd name="T41" fmla="*/ 437 h 1130"/>
              <a:gd name="T42" fmla="*/ 385 w 387"/>
              <a:gd name="T43" fmla="*/ 565 h 1130"/>
              <a:gd name="T44" fmla="*/ 380 w 387"/>
              <a:gd name="T45" fmla="*/ 610 h 1130"/>
              <a:gd name="T46" fmla="*/ 365 w 387"/>
              <a:gd name="T47" fmla="*/ 627 h 1130"/>
              <a:gd name="T48" fmla="*/ 363 w 387"/>
              <a:gd name="T49" fmla="*/ 607 h 1130"/>
              <a:gd name="T50" fmla="*/ 351 w 387"/>
              <a:gd name="T51" fmla="*/ 539 h 1130"/>
              <a:gd name="T52" fmla="*/ 314 w 387"/>
              <a:gd name="T53" fmla="*/ 433 h 1130"/>
              <a:gd name="T54" fmla="*/ 286 w 387"/>
              <a:gd name="T55" fmla="*/ 333 h 1130"/>
              <a:gd name="T56" fmla="*/ 317 w 387"/>
              <a:gd name="T57" fmla="*/ 468 h 1130"/>
              <a:gd name="T58" fmla="*/ 329 w 387"/>
              <a:gd name="T59" fmla="*/ 532 h 1130"/>
              <a:gd name="T60" fmla="*/ 306 w 387"/>
              <a:gd name="T61" fmla="*/ 706 h 1130"/>
              <a:gd name="T62" fmla="*/ 287 w 387"/>
              <a:gd name="T63" fmla="*/ 794 h 1130"/>
              <a:gd name="T64" fmla="*/ 288 w 387"/>
              <a:gd name="T65" fmla="*/ 859 h 1130"/>
              <a:gd name="T66" fmla="*/ 247 w 387"/>
              <a:gd name="T67" fmla="*/ 1014 h 1130"/>
              <a:gd name="T68" fmla="*/ 253 w 387"/>
              <a:gd name="T69" fmla="*/ 1108 h 1130"/>
              <a:gd name="T70" fmla="*/ 248 w 387"/>
              <a:gd name="T71" fmla="*/ 1125 h 1130"/>
              <a:gd name="T72" fmla="*/ 221 w 387"/>
              <a:gd name="T73" fmla="*/ 1122 h 1130"/>
              <a:gd name="T74" fmla="*/ 201 w 387"/>
              <a:gd name="T75" fmla="*/ 1081 h 1130"/>
              <a:gd name="T76" fmla="*/ 205 w 387"/>
              <a:gd name="T77" fmla="*/ 1002 h 1130"/>
              <a:gd name="T78" fmla="*/ 205 w 387"/>
              <a:gd name="T79" fmla="*/ 821 h 1130"/>
              <a:gd name="T80" fmla="*/ 197 w 387"/>
              <a:gd name="T81" fmla="*/ 722 h 1130"/>
              <a:gd name="T82" fmla="*/ 201 w 387"/>
              <a:gd name="T83" fmla="*/ 596 h 1130"/>
              <a:gd name="T84" fmla="*/ 193 w 387"/>
              <a:gd name="T85" fmla="*/ 584 h 1130"/>
              <a:gd name="T86" fmla="*/ 190 w 387"/>
              <a:gd name="T87" fmla="*/ 603 h 1130"/>
              <a:gd name="T88" fmla="*/ 192 w 387"/>
              <a:gd name="T89" fmla="*/ 723 h 1130"/>
              <a:gd name="T90" fmla="*/ 184 w 387"/>
              <a:gd name="T91" fmla="*/ 811 h 1130"/>
              <a:gd name="T92" fmla="*/ 189 w 387"/>
              <a:gd name="T93" fmla="*/ 899 h 1130"/>
              <a:gd name="T94" fmla="*/ 186 w 387"/>
              <a:gd name="T95" fmla="*/ 1039 h 1130"/>
              <a:gd name="T96" fmla="*/ 187 w 387"/>
              <a:gd name="T97" fmla="*/ 1091 h 1130"/>
              <a:gd name="T98" fmla="*/ 159 w 387"/>
              <a:gd name="T99" fmla="*/ 1126 h 1130"/>
              <a:gd name="T100" fmla="*/ 138 w 387"/>
              <a:gd name="T101" fmla="*/ 1107 h 1130"/>
              <a:gd name="T102" fmla="*/ 151 w 387"/>
              <a:gd name="T103" fmla="*/ 1071 h 1130"/>
              <a:gd name="T104" fmla="*/ 117 w 387"/>
              <a:gd name="T105" fmla="*/ 934 h 1130"/>
              <a:gd name="T106" fmla="*/ 101 w 387"/>
              <a:gd name="T107" fmla="*/ 809 h 1130"/>
              <a:gd name="T108" fmla="*/ 98 w 387"/>
              <a:gd name="T109" fmla="*/ 741 h 1130"/>
              <a:gd name="T110" fmla="*/ 55 w 387"/>
              <a:gd name="T111" fmla="*/ 573 h 1130"/>
              <a:gd name="T112" fmla="*/ 67 w 387"/>
              <a:gd name="T113" fmla="*/ 496 h 1130"/>
              <a:gd name="T114" fmla="*/ 103 w 387"/>
              <a:gd name="T115" fmla="*/ 388 h 1130"/>
              <a:gd name="T116" fmla="*/ 105 w 387"/>
              <a:gd name="T117" fmla="*/ 335 h 1130"/>
              <a:gd name="T118" fmla="*/ 103 w 387"/>
              <a:gd name="T119" fmla="*/ 33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1130">
                <a:moveTo>
                  <a:pt x="103" y="333"/>
                </a:moveTo>
                <a:cubicBezTo>
                  <a:pt x="102" y="340"/>
                  <a:pt x="100" y="347"/>
                  <a:pt x="98" y="355"/>
                </a:cubicBezTo>
                <a:cubicBezTo>
                  <a:pt x="94" y="381"/>
                  <a:pt x="88" y="407"/>
                  <a:pt x="76" y="432"/>
                </a:cubicBezTo>
                <a:cubicBezTo>
                  <a:pt x="68" y="447"/>
                  <a:pt x="60" y="463"/>
                  <a:pt x="53" y="479"/>
                </a:cubicBezTo>
                <a:cubicBezTo>
                  <a:pt x="45" y="497"/>
                  <a:pt x="39" y="516"/>
                  <a:pt x="39" y="536"/>
                </a:cubicBezTo>
                <a:cubicBezTo>
                  <a:pt x="38" y="550"/>
                  <a:pt x="35" y="563"/>
                  <a:pt x="29" y="576"/>
                </a:cubicBezTo>
                <a:cubicBezTo>
                  <a:pt x="24" y="586"/>
                  <a:pt x="25" y="596"/>
                  <a:pt x="27" y="606"/>
                </a:cubicBezTo>
                <a:cubicBezTo>
                  <a:pt x="28" y="612"/>
                  <a:pt x="28" y="617"/>
                  <a:pt x="28" y="623"/>
                </a:cubicBezTo>
                <a:cubicBezTo>
                  <a:pt x="28" y="627"/>
                  <a:pt x="23" y="629"/>
                  <a:pt x="21" y="626"/>
                </a:cubicBezTo>
                <a:cubicBezTo>
                  <a:pt x="11" y="614"/>
                  <a:pt x="0" y="601"/>
                  <a:pt x="1" y="584"/>
                </a:cubicBezTo>
                <a:cubicBezTo>
                  <a:pt x="1" y="580"/>
                  <a:pt x="1" y="577"/>
                  <a:pt x="2" y="574"/>
                </a:cubicBezTo>
                <a:cubicBezTo>
                  <a:pt x="7" y="556"/>
                  <a:pt x="8" y="538"/>
                  <a:pt x="8" y="520"/>
                </a:cubicBezTo>
                <a:cubicBezTo>
                  <a:pt x="9" y="504"/>
                  <a:pt x="10" y="488"/>
                  <a:pt x="11" y="472"/>
                </a:cubicBezTo>
                <a:cubicBezTo>
                  <a:pt x="13" y="449"/>
                  <a:pt x="17" y="426"/>
                  <a:pt x="25" y="403"/>
                </a:cubicBezTo>
                <a:cubicBezTo>
                  <a:pt x="29" y="389"/>
                  <a:pt x="35" y="375"/>
                  <a:pt x="40" y="361"/>
                </a:cubicBezTo>
                <a:cubicBezTo>
                  <a:pt x="42" y="354"/>
                  <a:pt x="43" y="347"/>
                  <a:pt x="43" y="339"/>
                </a:cubicBezTo>
                <a:cubicBezTo>
                  <a:pt x="43" y="320"/>
                  <a:pt x="45" y="300"/>
                  <a:pt x="49" y="281"/>
                </a:cubicBezTo>
                <a:cubicBezTo>
                  <a:pt x="53" y="264"/>
                  <a:pt x="58" y="248"/>
                  <a:pt x="64" y="231"/>
                </a:cubicBezTo>
                <a:cubicBezTo>
                  <a:pt x="71" y="214"/>
                  <a:pt x="84" y="204"/>
                  <a:pt x="101" y="199"/>
                </a:cubicBezTo>
                <a:cubicBezTo>
                  <a:pt x="111" y="195"/>
                  <a:pt x="121" y="191"/>
                  <a:pt x="132" y="188"/>
                </a:cubicBezTo>
                <a:cubicBezTo>
                  <a:pt x="144" y="184"/>
                  <a:pt x="147" y="175"/>
                  <a:pt x="147" y="164"/>
                </a:cubicBezTo>
                <a:cubicBezTo>
                  <a:pt x="148" y="153"/>
                  <a:pt x="145" y="142"/>
                  <a:pt x="142" y="131"/>
                </a:cubicBezTo>
                <a:cubicBezTo>
                  <a:pt x="138" y="118"/>
                  <a:pt x="133" y="105"/>
                  <a:pt x="130" y="91"/>
                </a:cubicBezTo>
                <a:cubicBezTo>
                  <a:pt x="126" y="76"/>
                  <a:pt x="127" y="60"/>
                  <a:pt x="133" y="45"/>
                </a:cubicBezTo>
                <a:cubicBezTo>
                  <a:pt x="136" y="37"/>
                  <a:pt x="139" y="29"/>
                  <a:pt x="144" y="22"/>
                </a:cubicBezTo>
                <a:cubicBezTo>
                  <a:pt x="154" y="8"/>
                  <a:pt x="168" y="2"/>
                  <a:pt x="185" y="1"/>
                </a:cubicBezTo>
                <a:cubicBezTo>
                  <a:pt x="203" y="0"/>
                  <a:pt x="220" y="2"/>
                  <a:pt x="234" y="14"/>
                </a:cubicBezTo>
                <a:cubicBezTo>
                  <a:pt x="251" y="27"/>
                  <a:pt x="261" y="45"/>
                  <a:pt x="260" y="67"/>
                </a:cubicBezTo>
                <a:cubicBezTo>
                  <a:pt x="259" y="83"/>
                  <a:pt x="257" y="100"/>
                  <a:pt x="256" y="116"/>
                </a:cubicBezTo>
                <a:cubicBezTo>
                  <a:pt x="256" y="126"/>
                  <a:pt x="257" y="135"/>
                  <a:pt x="259" y="144"/>
                </a:cubicBezTo>
                <a:cubicBezTo>
                  <a:pt x="263" y="160"/>
                  <a:pt x="275" y="168"/>
                  <a:pt x="291" y="167"/>
                </a:cubicBezTo>
                <a:cubicBezTo>
                  <a:pt x="294" y="167"/>
                  <a:pt x="298" y="166"/>
                  <a:pt x="302" y="166"/>
                </a:cubicBezTo>
                <a:cubicBezTo>
                  <a:pt x="304" y="166"/>
                  <a:pt x="305" y="167"/>
                  <a:pt x="307" y="168"/>
                </a:cubicBezTo>
                <a:cubicBezTo>
                  <a:pt x="306" y="170"/>
                  <a:pt x="306" y="172"/>
                  <a:pt x="305" y="173"/>
                </a:cubicBezTo>
                <a:cubicBezTo>
                  <a:pt x="295" y="180"/>
                  <a:pt x="285" y="187"/>
                  <a:pt x="273" y="191"/>
                </a:cubicBezTo>
                <a:cubicBezTo>
                  <a:pt x="273" y="191"/>
                  <a:pt x="272" y="191"/>
                  <a:pt x="271" y="192"/>
                </a:cubicBezTo>
                <a:cubicBezTo>
                  <a:pt x="277" y="195"/>
                  <a:pt x="282" y="197"/>
                  <a:pt x="288" y="198"/>
                </a:cubicBezTo>
                <a:cubicBezTo>
                  <a:pt x="307" y="205"/>
                  <a:pt x="320" y="216"/>
                  <a:pt x="327" y="235"/>
                </a:cubicBezTo>
                <a:cubicBezTo>
                  <a:pt x="334" y="255"/>
                  <a:pt x="340" y="275"/>
                  <a:pt x="343" y="295"/>
                </a:cubicBezTo>
                <a:cubicBezTo>
                  <a:pt x="346" y="307"/>
                  <a:pt x="347" y="319"/>
                  <a:pt x="347" y="330"/>
                </a:cubicBezTo>
                <a:cubicBezTo>
                  <a:pt x="347" y="348"/>
                  <a:pt x="351" y="364"/>
                  <a:pt x="358" y="381"/>
                </a:cubicBezTo>
                <a:cubicBezTo>
                  <a:pt x="365" y="399"/>
                  <a:pt x="370" y="417"/>
                  <a:pt x="374" y="437"/>
                </a:cubicBezTo>
                <a:cubicBezTo>
                  <a:pt x="381" y="472"/>
                  <a:pt x="380" y="507"/>
                  <a:pt x="382" y="542"/>
                </a:cubicBezTo>
                <a:cubicBezTo>
                  <a:pt x="383" y="550"/>
                  <a:pt x="385" y="558"/>
                  <a:pt x="385" y="565"/>
                </a:cubicBezTo>
                <a:cubicBezTo>
                  <a:pt x="386" y="576"/>
                  <a:pt x="387" y="587"/>
                  <a:pt x="386" y="598"/>
                </a:cubicBezTo>
                <a:cubicBezTo>
                  <a:pt x="386" y="602"/>
                  <a:pt x="382" y="606"/>
                  <a:pt x="380" y="610"/>
                </a:cubicBezTo>
                <a:cubicBezTo>
                  <a:pt x="377" y="615"/>
                  <a:pt x="374" y="620"/>
                  <a:pt x="371" y="625"/>
                </a:cubicBezTo>
                <a:cubicBezTo>
                  <a:pt x="369" y="626"/>
                  <a:pt x="366" y="627"/>
                  <a:pt x="365" y="627"/>
                </a:cubicBezTo>
                <a:cubicBezTo>
                  <a:pt x="363" y="626"/>
                  <a:pt x="362" y="623"/>
                  <a:pt x="362" y="621"/>
                </a:cubicBezTo>
                <a:cubicBezTo>
                  <a:pt x="361" y="617"/>
                  <a:pt x="362" y="612"/>
                  <a:pt x="363" y="607"/>
                </a:cubicBezTo>
                <a:cubicBezTo>
                  <a:pt x="366" y="594"/>
                  <a:pt x="364" y="581"/>
                  <a:pt x="358" y="570"/>
                </a:cubicBezTo>
                <a:cubicBezTo>
                  <a:pt x="354" y="560"/>
                  <a:pt x="352" y="550"/>
                  <a:pt x="351" y="539"/>
                </a:cubicBezTo>
                <a:cubicBezTo>
                  <a:pt x="351" y="518"/>
                  <a:pt x="346" y="499"/>
                  <a:pt x="337" y="480"/>
                </a:cubicBezTo>
                <a:cubicBezTo>
                  <a:pt x="330" y="464"/>
                  <a:pt x="321" y="449"/>
                  <a:pt x="314" y="433"/>
                </a:cubicBezTo>
                <a:cubicBezTo>
                  <a:pt x="305" y="413"/>
                  <a:pt x="298" y="393"/>
                  <a:pt x="295" y="371"/>
                </a:cubicBezTo>
                <a:cubicBezTo>
                  <a:pt x="292" y="358"/>
                  <a:pt x="290" y="346"/>
                  <a:pt x="286" y="333"/>
                </a:cubicBezTo>
                <a:cubicBezTo>
                  <a:pt x="281" y="353"/>
                  <a:pt x="280" y="374"/>
                  <a:pt x="290" y="393"/>
                </a:cubicBezTo>
                <a:cubicBezTo>
                  <a:pt x="301" y="417"/>
                  <a:pt x="312" y="442"/>
                  <a:pt x="317" y="468"/>
                </a:cubicBezTo>
                <a:cubicBezTo>
                  <a:pt x="320" y="481"/>
                  <a:pt x="322" y="495"/>
                  <a:pt x="324" y="508"/>
                </a:cubicBezTo>
                <a:cubicBezTo>
                  <a:pt x="325" y="516"/>
                  <a:pt x="327" y="524"/>
                  <a:pt x="329" y="532"/>
                </a:cubicBezTo>
                <a:cubicBezTo>
                  <a:pt x="334" y="557"/>
                  <a:pt x="337" y="581"/>
                  <a:pt x="333" y="607"/>
                </a:cubicBezTo>
                <a:cubicBezTo>
                  <a:pt x="328" y="641"/>
                  <a:pt x="318" y="674"/>
                  <a:pt x="306" y="706"/>
                </a:cubicBezTo>
                <a:cubicBezTo>
                  <a:pt x="301" y="719"/>
                  <a:pt x="295" y="732"/>
                  <a:pt x="290" y="745"/>
                </a:cubicBezTo>
                <a:cubicBezTo>
                  <a:pt x="284" y="761"/>
                  <a:pt x="285" y="777"/>
                  <a:pt x="287" y="794"/>
                </a:cubicBezTo>
                <a:cubicBezTo>
                  <a:pt x="289" y="809"/>
                  <a:pt x="289" y="824"/>
                  <a:pt x="290" y="838"/>
                </a:cubicBezTo>
                <a:cubicBezTo>
                  <a:pt x="290" y="845"/>
                  <a:pt x="289" y="852"/>
                  <a:pt x="288" y="859"/>
                </a:cubicBezTo>
                <a:cubicBezTo>
                  <a:pt x="286" y="886"/>
                  <a:pt x="279" y="912"/>
                  <a:pt x="272" y="937"/>
                </a:cubicBezTo>
                <a:cubicBezTo>
                  <a:pt x="264" y="963"/>
                  <a:pt x="255" y="988"/>
                  <a:pt x="247" y="1014"/>
                </a:cubicBezTo>
                <a:cubicBezTo>
                  <a:pt x="242" y="1032"/>
                  <a:pt x="237" y="1049"/>
                  <a:pt x="238" y="1068"/>
                </a:cubicBezTo>
                <a:cubicBezTo>
                  <a:pt x="240" y="1082"/>
                  <a:pt x="243" y="1096"/>
                  <a:pt x="253" y="1108"/>
                </a:cubicBezTo>
                <a:cubicBezTo>
                  <a:pt x="253" y="1108"/>
                  <a:pt x="253" y="1108"/>
                  <a:pt x="253" y="1108"/>
                </a:cubicBezTo>
                <a:cubicBezTo>
                  <a:pt x="262" y="1119"/>
                  <a:pt x="261" y="1122"/>
                  <a:pt x="248" y="1125"/>
                </a:cubicBezTo>
                <a:cubicBezTo>
                  <a:pt x="244" y="1126"/>
                  <a:pt x="240" y="1127"/>
                  <a:pt x="236" y="1128"/>
                </a:cubicBezTo>
                <a:cubicBezTo>
                  <a:pt x="229" y="1129"/>
                  <a:pt x="224" y="1127"/>
                  <a:pt x="221" y="1122"/>
                </a:cubicBezTo>
                <a:cubicBezTo>
                  <a:pt x="215" y="1113"/>
                  <a:pt x="209" y="1105"/>
                  <a:pt x="204" y="1095"/>
                </a:cubicBezTo>
                <a:cubicBezTo>
                  <a:pt x="201" y="1091"/>
                  <a:pt x="200" y="1086"/>
                  <a:pt x="201" y="1081"/>
                </a:cubicBezTo>
                <a:cubicBezTo>
                  <a:pt x="201" y="1066"/>
                  <a:pt x="203" y="1052"/>
                  <a:pt x="204" y="1037"/>
                </a:cubicBezTo>
                <a:cubicBezTo>
                  <a:pt x="205" y="1025"/>
                  <a:pt x="206" y="1014"/>
                  <a:pt x="205" y="1002"/>
                </a:cubicBezTo>
                <a:cubicBezTo>
                  <a:pt x="204" y="959"/>
                  <a:pt x="201" y="916"/>
                  <a:pt x="201" y="874"/>
                </a:cubicBezTo>
                <a:cubicBezTo>
                  <a:pt x="200" y="856"/>
                  <a:pt x="203" y="838"/>
                  <a:pt x="205" y="821"/>
                </a:cubicBezTo>
                <a:cubicBezTo>
                  <a:pt x="206" y="809"/>
                  <a:pt x="205" y="797"/>
                  <a:pt x="203" y="785"/>
                </a:cubicBezTo>
                <a:cubicBezTo>
                  <a:pt x="200" y="764"/>
                  <a:pt x="197" y="743"/>
                  <a:pt x="197" y="722"/>
                </a:cubicBezTo>
                <a:cubicBezTo>
                  <a:pt x="197" y="699"/>
                  <a:pt x="196" y="676"/>
                  <a:pt x="196" y="653"/>
                </a:cubicBezTo>
                <a:cubicBezTo>
                  <a:pt x="197" y="634"/>
                  <a:pt x="200" y="615"/>
                  <a:pt x="201" y="596"/>
                </a:cubicBezTo>
                <a:cubicBezTo>
                  <a:pt x="202" y="592"/>
                  <a:pt x="203" y="588"/>
                  <a:pt x="199" y="585"/>
                </a:cubicBezTo>
                <a:cubicBezTo>
                  <a:pt x="197" y="584"/>
                  <a:pt x="195" y="583"/>
                  <a:pt x="193" y="584"/>
                </a:cubicBezTo>
                <a:cubicBezTo>
                  <a:pt x="191" y="585"/>
                  <a:pt x="189" y="587"/>
                  <a:pt x="189" y="590"/>
                </a:cubicBezTo>
                <a:cubicBezTo>
                  <a:pt x="188" y="594"/>
                  <a:pt x="189" y="599"/>
                  <a:pt x="190" y="603"/>
                </a:cubicBezTo>
                <a:cubicBezTo>
                  <a:pt x="195" y="636"/>
                  <a:pt x="194" y="668"/>
                  <a:pt x="193" y="701"/>
                </a:cubicBezTo>
                <a:cubicBezTo>
                  <a:pt x="192" y="708"/>
                  <a:pt x="193" y="716"/>
                  <a:pt x="192" y="723"/>
                </a:cubicBezTo>
                <a:cubicBezTo>
                  <a:pt x="191" y="740"/>
                  <a:pt x="190" y="756"/>
                  <a:pt x="189" y="772"/>
                </a:cubicBezTo>
                <a:cubicBezTo>
                  <a:pt x="187" y="785"/>
                  <a:pt x="185" y="798"/>
                  <a:pt x="184" y="811"/>
                </a:cubicBezTo>
                <a:cubicBezTo>
                  <a:pt x="184" y="819"/>
                  <a:pt x="186" y="828"/>
                  <a:pt x="187" y="837"/>
                </a:cubicBezTo>
                <a:cubicBezTo>
                  <a:pt x="188" y="857"/>
                  <a:pt x="190" y="878"/>
                  <a:pt x="189" y="899"/>
                </a:cubicBezTo>
                <a:cubicBezTo>
                  <a:pt x="188" y="933"/>
                  <a:pt x="186" y="966"/>
                  <a:pt x="184" y="1000"/>
                </a:cubicBezTo>
                <a:cubicBezTo>
                  <a:pt x="184" y="1013"/>
                  <a:pt x="185" y="1026"/>
                  <a:pt x="186" y="1039"/>
                </a:cubicBezTo>
                <a:cubicBezTo>
                  <a:pt x="187" y="1053"/>
                  <a:pt x="189" y="1067"/>
                  <a:pt x="189" y="1081"/>
                </a:cubicBezTo>
                <a:cubicBezTo>
                  <a:pt x="190" y="1084"/>
                  <a:pt x="188" y="1088"/>
                  <a:pt x="187" y="1091"/>
                </a:cubicBezTo>
                <a:cubicBezTo>
                  <a:pt x="183" y="1100"/>
                  <a:pt x="179" y="1109"/>
                  <a:pt x="176" y="1118"/>
                </a:cubicBezTo>
                <a:cubicBezTo>
                  <a:pt x="172" y="1127"/>
                  <a:pt x="168" y="1130"/>
                  <a:pt x="159" y="1126"/>
                </a:cubicBezTo>
                <a:cubicBezTo>
                  <a:pt x="153" y="1124"/>
                  <a:pt x="147" y="1120"/>
                  <a:pt x="140" y="1117"/>
                </a:cubicBezTo>
                <a:cubicBezTo>
                  <a:pt x="137" y="1115"/>
                  <a:pt x="135" y="1111"/>
                  <a:pt x="138" y="1107"/>
                </a:cubicBezTo>
                <a:cubicBezTo>
                  <a:pt x="141" y="1102"/>
                  <a:pt x="144" y="1097"/>
                  <a:pt x="146" y="1091"/>
                </a:cubicBezTo>
                <a:cubicBezTo>
                  <a:pt x="149" y="1085"/>
                  <a:pt x="151" y="1078"/>
                  <a:pt x="151" y="1071"/>
                </a:cubicBezTo>
                <a:cubicBezTo>
                  <a:pt x="153" y="1058"/>
                  <a:pt x="151" y="1044"/>
                  <a:pt x="147" y="1031"/>
                </a:cubicBezTo>
                <a:cubicBezTo>
                  <a:pt x="137" y="999"/>
                  <a:pt x="127" y="967"/>
                  <a:pt x="117" y="934"/>
                </a:cubicBezTo>
                <a:cubicBezTo>
                  <a:pt x="113" y="919"/>
                  <a:pt x="108" y="903"/>
                  <a:pt x="105" y="887"/>
                </a:cubicBezTo>
                <a:cubicBezTo>
                  <a:pt x="100" y="861"/>
                  <a:pt x="98" y="835"/>
                  <a:pt x="101" y="809"/>
                </a:cubicBezTo>
                <a:cubicBezTo>
                  <a:pt x="102" y="797"/>
                  <a:pt x="104" y="785"/>
                  <a:pt x="105" y="773"/>
                </a:cubicBezTo>
                <a:cubicBezTo>
                  <a:pt x="106" y="761"/>
                  <a:pt x="102" y="751"/>
                  <a:pt x="98" y="741"/>
                </a:cubicBezTo>
                <a:cubicBezTo>
                  <a:pt x="89" y="716"/>
                  <a:pt x="79" y="693"/>
                  <a:pt x="71" y="668"/>
                </a:cubicBezTo>
                <a:cubicBezTo>
                  <a:pt x="61" y="638"/>
                  <a:pt x="54" y="606"/>
                  <a:pt x="55" y="573"/>
                </a:cubicBezTo>
                <a:cubicBezTo>
                  <a:pt x="56" y="562"/>
                  <a:pt x="58" y="551"/>
                  <a:pt x="60" y="539"/>
                </a:cubicBezTo>
                <a:cubicBezTo>
                  <a:pt x="62" y="525"/>
                  <a:pt x="65" y="510"/>
                  <a:pt x="67" y="496"/>
                </a:cubicBezTo>
                <a:cubicBezTo>
                  <a:pt x="71" y="475"/>
                  <a:pt x="75" y="455"/>
                  <a:pt x="83" y="435"/>
                </a:cubicBezTo>
                <a:cubicBezTo>
                  <a:pt x="89" y="419"/>
                  <a:pt x="96" y="404"/>
                  <a:pt x="103" y="388"/>
                </a:cubicBezTo>
                <a:cubicBezTo>
                  <a:pt x="109" y="372"/>
                  <a:pt x="109" y="355"/>
                  <a:pt x="105" y="339"/>
                </a:cubicBezTo>
                <a:cubicBezTo>
                  <a:pt x="105" y="338"/>
                  <a:pt x="105" y="337"/>
                  <a:pt x="105" y="335"/>
                </a:cubicBezTo>
                <a:cubicBezTo>
                  <a:pt x="105" y="335"/>
                  <a:pt x="104" y="334"/>
                  <a:pt x="104" y="333"/>
                </a:cubicBezTo>
                <a:cubicBezTo>
                  <a:pt x="104" y="333"/>
                  <a:pt x="103" y="333"/>
                  <a:pt x="103" y="333"/>
                </a:cubicBezTo>
                <a:close/>
              </a:path>
            </a:pathLst>
          </a:custGeom>
          <a:solidFill>
            <a:srgbClr val="CDCDCD"/>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 name="Title 1"/>
          <p:cNvSpPr>
            <a:spLocks noGrp="1"/>
          </p:cNvSpPr>
          <p:nvPr>
            <p:ph type="title"/>
          </p:nvPr>
        </p:nvSpPr>
        <p:spPr/>
        <p:txBody>
          <a:bodyPr/>
          <a:lstStyle/>
          <a:p>
            <a:r>
              <a:rPr lang="en-US" dirty="0"/>
              <a:t>TD Affects Different Parts of the Body</a:t>
            </a:r>
          </a:p>
        </p:txBody>
      </p:sp>
      <p:sp>
        <p:nvSpPr>
          <p:cNvPr id="4" name="Slide Number Placeholder 3"/>
          <p:cNvSpPr>
            <a:spLocks noGrp="1"/>
          </p:cNvSpPr>
          <p:nvPr>
            <p:ph type="sldNum" sz="quarter" idx="4"/>
          </p:nvPr>
        </p:nvSpPr>
        <p:spPr/>
        <p:txBody>
          <a:bodyPr/>
          <a:lstStyle/>
          <a:p>
            <a:fld id="{F3C1FD0B-2342-48FB-A867-BE1FD0EAA53B}" type="slidenum">
              <a:rPr lang="en-US" smtClean="0"/>
              <a:t>20</a:t>
            </a:fld>
            <a:endParaRPr lang="en-US" dirty="0"/>
          </a:p>
        </p:txBody>
      </p:sp>
      <p:sp>
        <p:nvSpPr>
          <p:cNvPr id="6" name="Text Placeholder 5"/>
          <p:cNvSpPr>
            <a:spLocks noGrp="1"/>
          </p:cNvSpPr>
          <p:nvPr>
            <p:ph type="body" sz="quarter" idx="10"/>
          </p:nvPr>
        </p:nvSpPr>
        <p:spPr/>
        <p:txBody>
          <a:bodyPr>
            <a:normAutofit/>
          </a:bodyPr>
          <a:lstStyle/>
          <a:p>
            <a:r>
              <a:rPr lang="en-US" dirty="0"/>
              <a:t>Differential Diagnosis of Tardive Dyskinesia</a:t>
            </a:r>
          </a:p>
        </p:txBody>
      </p:sp>
      <p:sp>
        <p:nvSpPr>
          <p:cNvPr id="42" name="Rounded Rectangle 41"/>
          <p:cNvSpPr>
            <a:spLocks/>
          </p:cNvSpPr>
          <p:nvPr/>
        </p:nvSpPr>
        <p:spPr>
          <a:xfrm>
            <a:off x="876073" y="1631122"/>
            <a:ext cx="3409824"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Orofacial area</a:t>
            </a:r>
          </a:p>
          <a:p>
            <a:pPr marL="228531" indent="-228531">
              <a:spcAft>
                <a:spcPts val="600"/>
              </a:spcAft>
              <a:buClr>
                <a:schemeClr val="accent1"/>
              </a:buClr>
              <a:buFont typeface="Arial" panose="020B0604020202020204" pitchFamily="34" charset="0"/>
              <a:buChar char="•"/>
            </a:pPr>
            <a:r>
              <a:rPr lang="en-US" sz="1600" dirty="0">
                <a:solidFill>
                  <a:schemeClr val="tx1"/>
                </a:solidFill>
              </a:rPr>
              <a:t>Abnormal tongue and lip movements</a:t>
            </a:r>
          </a:p>
          <a:p>
            <a:pPr marL="228531" indent="-228531">
              <a:spcAft>
                <a:spcPts val="600"/>
              </a:spcAft>
              <a:buClr>
                <a:schemeClr val="accent1"/>
              </a:buClr>
              <a:buFont typeface="Arial" panose="020B0604020202020204" pitchFamily="34" charset="0"/>
              <a:buChar char="•"/>
            </a:pPr>
            <a:r>
              <a:rPr lang="en-US" sz="1600" dirty="0">
                <a:solidFill>
                  <a:schemeClr val="tx1"/>
                </a:solidFill>
              </a:rPr>
              <a:t>Retraction of corners of the mouth</a:t>
            </a:r>
          </a:p>
          <a:p>
            <a:pPr marL="228531" indent="-228531">
              <a:spcAft>
                <a:spcPts val="600"/>
              </a:spcAft>
              <a:buClr>
                <a:schemeClr val="accent1"/>
              </a:buClr>
              <a:buFont typeface="Arial" panose="020B0604020202020204" pitchFamily="34" charset="0"/>
              <a:buChar char="•"/>
            </a:pPr>
            <a:r>
              <a:rPr lang="en-US" sz="1600" dirty="0">
                <a:solidFill>
                  <a:schemeClr val="tx1"/>
                </a:solidFill>
              </a:rPr>
              <a:t>Cheek bulging</a:t>
            </a:r>
          </a:p>
          <a:p>
            <a:pPr marL="228531" indent="-228531">
              <a:spcAft>
                <a:spcPts val="600"/>
              </a:spcAft>
              <a:buClr>
                <a:schemeClr val="accent1"/>
              </a:buClr>
              <a:buFont typeface="Arial" panose="020B0604020202020204" pitchFamily="34" charset="0"/>
              <a:buChar char="•"/>
            </a:pPr>
            <a:r>
              <a:rPr lang="en-US" sz="1600" dirty="0">
                <a:solidFill>
                  <a:schemeClr val="tx1"/>
                </a:solidFill>
              </a:rPr>
              <a:t>Chewing movements</a:t>
            </a:r>
          </a:p>
          <a:p>
            <a:pPr marL="228531" indent="-228531">
              <a:spcAft>
                <a:spcPts val="600"/>
              </a:spcAft>
              <a:buClr>
                <a:schemeClr val="accent1"/>
              </a:buClr>
              <a:buFont typeface="Arial" panose="020B0604020202020204" pitchFamily="34" charset="0"/>
              <a:buChar char="•"/>
            </a:pPr>
            <a:r>
              <a:rPr lang="en-US" sz="1600" dirty="0">
                <a:solidFill>
                  <a:schemeClr val="tx1"/>
                </a:solidFill>
              </a:rPr>
              <a:t>Eye twitching</a:t>
            </a:r>
          </a:p>
        </p:txBody>
      </p:sp>
      <p:sp>
        <p:nvSpPr>
          <p:cNvPr id="43" name="Rounded Rectangle 42"/>
          <p:cNvSpPr>
            <a:spLocks/>
          </p:cNvSpPr>
          <p:nvPr/>
        </p:nvSpPr>
        <p:spPr>
          <a:xfrm>
            <a:off x="4418903" y="1631122"/>
            <a:ext cx="3409824"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5">
                    <a:lumMod val="75000"/>
                  </a:schemeClr>
                </a:solidFill>
              </a:rPr>
              <a:t>Limbs</a:t>
            </a:r>
          </a:p>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“Piano-playing” fingers</a:t>
            </a:r>
          </a:p>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Foot tapping</a:t>
            </a:r>
          </a:p>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Dystonic toe posturing</a:t>
            </a:r>
          </a:p>
        </p:txBody>
      </p:sp>
      <p:sp>
        <p:nvSpPr>
          <p:cNvPr id="47" name="Rectangle 46">
            <a:extLst>
              <a:ext uri="{FF2B5EF4-FFF2-40B4-BE49-F238E27FC236}">
                <a16:creationId xmlns:a16="http://schemas.microsoft.com/office/drawing/2014/main" id="{2B14AB2C-5863-4AFA-BCF6-E73580813AD9}"/>
              </a:ext>
            </a:extLst>
          </p:cNvPr>
          <p:cNvSpPr/>
          <p:nvPr/>
        </p:nvSpPr>
        <p:spPr>
          <a:xfrm>
            <a:off x="9199000" y="1893701"/>
            <a:ext cx="2636740" cy="492443"/>
          </a:xfrm>
          <a:prstGeom prst="rect">
            <a:avLst/>
          </a:prstGeom>
        </p:spPr>
        <p:txBody>
          <a:bodyPr wrap="square" lIns="0" rIns="0">
            <a:spAutoFit/>
          </a:bodyPr>
          <a:lstStyle/>
          <a:p>
            <a:pPr defTabSz="457063" fontAlgn="base">
              <a:spcBef>
                <a:spcPct val="0"/>
              </a:spcBef>
              <a:spcAft>
                <a:spcPct val="0"/>
              </a:spcAft>
              <a:defRPr/>
            </a:pPr>
            <a:r>
              <a:rPr lang="en-US" sz="1300" b="1" dirty="0">
                <a:solidFill>
                  <a:schemeClr val="tx2"/>
                </a:solidFill>
                <a:cs typeface="Arial" charset="0"/>
              </a:rPr>
              <a:t>Head/face: </a:t>
            </a:r>
            <a:br>
              <a:rPr lang="en-US" sz="1300" b="1" dirty="0">
                <a:cs typeface="Arial" charset="0"/>
              </a:rPr>
            </a:br>
            <a:r>
              <a:rPr lang="en-US" sz="1300" dirty="0">
                <a:cs typeface="Arial" charset="0"/>
              </a:rPr>
              <a:t>Facial muscles, lips, tongue, jaw</a:t>
            </a:r>
          </a:p>
        </p:txBody>
      </p:sp>
      <p:sp>
        <p:nvSpPr>
          <p:cNvPr id="54" name="Rectangle 53">
            <a:extLst>
              <a:ext uri="{FF2B5EF4-FFF2-40B4-BE49-F238E27FC236}">
                <a16:creationId xmlns:a16="http://schemas.microsoft.com/office/drawing/2014/main" id="{2B14AB2C-5863-4AFA-BCF6-E73580813AD9}"/>
              </a:ext>
            </a:extLst>
          </p:cNvPr>
          <p:cNvSpPr/>
          <p:nvPr/>
        </p:nvSpPr>
        <p:spPr>
          <a:xfrm>
            <a:off x="9199000" y="2650032"/>
            <a:ext cx="2636740" cy="492443"/>
          </a:xfrm>
          <a:prstGeom prst="rect">
            <a:avLst/>
          </a:prstGeom>
        </p:spPr>
        <p:txBody>
          <a:bodyPr wrap="square" lIns="0" rIns="0">
            <a:spAutoFit/>
          </a:bodyPr>
          <a:lstStyle/>
          <a:p>
            <a:pPr defTabSz="457063" fontAlgn="base">
              <a:spcBef>
                <a:spcPct val="0"/>
              </a:spcBef>
              <a:spcAft>
                <a:spcPct val="0"/>
              </a:spcAft>
              <a:defRPr/>
            </a:pPr>
            <a:r>
              <a:rPr lang="en-US" sz="1300" b="1" dirty="0">
                <a:solidFill>
                  <a:schemeClr val="tx2"/>
                </a:solidFill>
                <a:cs typeface="Arial" charset="0"/>
              </a:rPr>
              <a:t>Neck/trunk: </a:t>
            </a:r>
            <a:br>
              <a:rPr lang="en-US" sz="1300" b="1" dirty="0">
                <a:solidFill>
                  <a:schemeClr val="tx2"/>
                </a:solidFill>
                <a:cs typeface="Arial" charset="0"/>
              </a:rPr>
            </a:br>
            <a:r>
              <a:rPr lang="en-US" sz="1300" dirty="0">
                <a:cs typeface="Arial" charset="0"/>
              </a:rPr>
              <a:t>Neck, shoulders, chest, hips</a:t>
            </a:r>
          </a:p>
        </p:txBody>
      </p:sp>
      <p:sp>
        <p:nvSpPr>
          <p:cNvPr id="55" name="Rectangle 54">
            <a:extLst>
              <a:ext uri="{FF2B5EF4-FFF2-40B4-BE49-F238E27FC236}">
                <a16:creationId xmlns:a16="http://schemas.microsoft.com/office/drawing/2014/main" id="{2B14AB2C-5863-4AFA-BCF6-E73580813AD9}"/>
              </a:ext>
            </a:extLst>
          </p:cNvPr>
          <p:cNvSpPr/>
          <p:nvPr/>
        </p:nvSpPr>
        <p:spPr>
          <a:xfrm>
            <a:off x="9218045" y="3840347"/>
            <a:ext cx="2636740" cy="492443"/>
          </a:xfrm>
          <a:prstGeom prst="rect">
            <a:avLst/>
          </a:prstGeom>
        </p:spPr>
        <p:txBody>
          <a:bodyPr wrap="square" lIns="0" rIns="0">
            <a:spAutoFit/>
          </a:bodyPr>
          <a:lstStyle/>
          <a:p>
            <a:pPr defTabSz="457063" fontAlgn="base">
              <a:spcBef>
                <a:spcPct val="0"/>
              </a:spcBef>
              <a:spcAft>
                <a:spcPct val="0"/>
              </a:spcAft>
              <a:defRPr/>
            </a:pPr>
            <a:r>
              <a:rPr lang="en-US" sz="1300" b="1" dirty="0">
                <a:solidFill>
                  <a:schemeClr val="tx2"/>
                </a:solidFill>
                <a:cs typeface="Arial" charset="0"/>
              </a:rPr>
              <a:t>Upper extremities: </a:t>
            </a:r>
            <a:br>
              <a:rPr lang="en-US" sz="1300" b="1" dirty="0">
                <a:solidFill>
                  <a:schemeClr val="tx2"/>
                </a:solidFill>
                <a:cs typeface="Arial" charset="0"/>
              </a:rPr>
            </a:br>
            <a:r>
              <a:rPr lang="en-US" sz="1300" dirty="0">
                <a:cs typeface="Arial" charset="0"/>
              </a:rPr>
              <a:t>Arms, hands, fingers</a:t>
            </a:r>
          </a:p>
        </p:txBody>
      </p:sp>
      <p:sp>
        <p:nvSpPr>
          <p:cNvPr id="56" name="Rectangle 55">
            <a:extLst>
              <a:ext uri="{FF2B5EF4-FFF2-40B4-BE49-F238E27FC236}">
                <a16:creationId xmlns:a16="http://schemas.microsoft.com/office/drawing/2014/main" id="{2B14AB2C-5863-4AFA-BCF6-E73580813AD9}"/>
              </a:ext>
            </a:extLst>
          </p:cNvPr>
          <p:cNvSpPr/>
          <p:nvPr/>
        </p:nvSpPr>
        <p:spPr>
          <a:xfrm>
            <a:off x="9199000" y="4671692"/>
            <a:ext cx="2636740" cy="492443"/>
          </a:xfrm>
          <a:prstGeom prst="rect">
            <a:avLst/>
          </a:prstGeom>
        </p:spPr>
        <p:txBody>
          <a:bodyPr wrap="square" lIns="0" rIns="0">
            <a:spAutoFit/>
          </a:bodyPr>
          <a:lstStyle/>
          <a:p>
            <a:pPr defTabSz="457063" fontAlgn="base">
              <a:spcBef>
                <a:spcPct val="0"/>
              </a:spcBef>
              <a:spcAft>
                <a:spcPct val="0"/>
              </a:spcAft>
              <a:defRPr/>
            </a:pPr>
            <a:r>
              <a:rPr lang="en-US" sz="1300" b="1" dirty="0">
                <a:solidFill>
                  <a:schemeClr val="tx2"/>
                </a:solidFill>
                <a:cs typeface="Arial" charset="0"/>
              </a:rPr>
              <a:t>Lower extremities: </a:t>
            </a:r>
            <a:br>
              <a:rPr lang="en-US" sz="1300" b="1" dirty="0">
                <a:solidFill>
                  <a:schemeClr val="tx2"/>
                </a:solidFill>
                <a:cs typeface="Arial" charset="0"/>
              </a:rPr>
            </a:br>
            <a:r>
              <a:rPr lang="en-US" sz="1300" dirty="0">
                <a:cs typeface="Arial" charset="0"/>
              </a:rPr>
              <a:t>Legs, feet, toes</a:t>
            </a:r>
          </a:p>
        </p:txBody>
      </p:sp>
      <p:cxnSp>
        <p:nvCxnSpPr>
          <p:cNvPr id="8" name="Straight Connector 7"/>
          <p:cNvCxnSpPr>
            <a:cxnSpLocks/>
          </p:cNvCxnSpPr>
          <p:nvPr/>
        </p:nvCxnSpPr>
        <p:spPr>
          <a:xfrm>
            <a:off x="8130815" y="2065309"/>
            <a:ext cx="995723" cy="0"/>
          </a:xfrm>
          <a:prstGeom prst="line">
            <a:avLst/>
          </a:prstGeom>
          <a:ln w="38100">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a:cxnSpLocks/>
          </p:cNvCxnSpPr>
          <p:nvPr/>
        </p:nvCxnSpPr>
        <p:spPr>
          <a:xfrm>
            <a:off x="8130815" y="2823869"/>
            <a:ext cx="1011597" cy="0"/>
          </a:xfrm>
          <a:prstGeom prst="line">
            <a:avLst/>
          </a:prstGeom>
          <a:ln w="38100">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a:cxnSpLocks/>
          </p:cNvCxnSpPr>
          <p:nvPr/>
        </p:nvCxnSpPr>
        <p:spPr>
          <a:xfrm>
            <a:off x="8865466" y="4016413"/>
            <a:ext cx="276946" cy="0"/>
          </a:xfrm>
          <a:prstGeom prst="line">
            <a:avLst/>
          </a:prstGeom>
          <a:ln w="38100">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cxnSpLocks/>
          </p:cNvCxnSpPr>
          <p:nvPr/>
        </p:nvCxnSpPr>
        <p:spPr>
          <a:xfrm>
            <a:off x="8344767" y="4840262"/>
            <a:ext cx="797645" cy="0"/>
          </a:xfrm>
          <a:prstGeom prst="line">
            <a:avLst/>
          </a:prstGeom>
          <a:ln w="38100">
            <a:solidFill>
              <a:schemeClr val="tx2"/>
            </a:solidFill>
            <a:headEnd type="oval"/>
          </a:ln>
          <a:effectLst/>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1113289" y="5006320"/>
            <a:ext cx="2823944" cy="1077218"/>
          </a:xfrm>
          <a:prstGeom prst="rect">
            <a:avLst/>
          </a:prstGeom>
          <a:noFill/>
        </p:spPr>
        <p:txBody>
          <a:bodyPr wrap="square">
            <a:spAutoFit/>
          </a:bodyPr>
          <a:lstStyle/>
          <a:p>
            <a:pPr algn="ctr"/>
            <a:r>
              <a:rPr lang="en-US" sz="1600" b="1" dirty="0">
                <a:solidFill>
                  <a:schemeClr val="accent1"/>
                </a:solidFill>
              </a:rPr>
              <a:t>Oral, facial, and</a:t>
            </a:r>
            <a:br>
              <a:rPr lang="en-US" sz="1600" b="1" dirty="0">
                <a:solidFill>
                  <a:schemeClr val="accent1"/>
                </a:solidFill>
              </a:rPr>
            </a:br>
            <a:r>
              <a:rPr lang="en-US" sz="1600" b="1" dirty="0">
                <a:solidFill>
                  <a:schemeClr val="accent1"/>
                </a:solidFill>
              </a:rPr>
              <a:t>lingual dyskinesias </a:t>
            </a:r>
            <a:r>
              <a:rPr lang="en-US" sz="1600" dirty="0"/>
              <a:t>are particularly noticeable in</a:t>
            </a:r>
            <a:br>
              <a:rPr lang="en-US" sz="1600" dirty="0"/>
            </a:br>
            <a:r>
              <a:rPr lang="en-US" sz="1600" b="1" dirty="0">
                <a:solidFill>
                  <a:schemeClr val="accent1"/>
                </a:solidFill>
              </a:rPr>
              <a:t>older patients</a:t>
            </a:r>
          </a:p>
        </p:txBody>
      </p:sp>
      <p:sp>
        <p:nvSpPr>
          <p:cNvPr id="61" name="TextBox 60"/>
          <p:cNvSpPr txBox="1"/>
          <p:nvPr/>
        </p:nvSpPr>
        <p:spPr>
          <a:xfrm>
            <a:off x="3957782" y="4321506"/>
            <a:ext cx="3429846" cy="1569660"/>
          </a:xfrm>
          <a:prstGeom prst="rect">
            <a:avLst/>
          </a:prstGeom>
          <a:noFill/>
        </p:spPr>
        <p:txBody>
          <a:bodyPr wrap="square" rtlCol="0">
            <a:spAutoFit/>
          </a:bodyPr>
          <a:lstStyle/>
          <a:p>
            <a:pPr algn="ctr"/>
            <a:r>
              <a:rPr lang="en-US" sz="1600" b="1" dirty="0">
                <a:solidFill>
                  <a:schemeClr val="accent5">
                    <a:lumMod val="75000"/>
                  </a:schemeClr>
                </a:solidFill>
              </a:rPr>
              <a:t>Involuntary limb and trunk movements </a:t>
            </a:r>
            <a:r>
              <a:rPr lang="en-US" sz="1600" dirty="0"/>
              <a:t>are often more severe in </a:t>
            </a:r>
            <a:r>
              <a:rPr lang="en-US" sz="1600" b="1" dirty="0">
                <a:solidFill>
                  <a:schemeClr val="accent5">
                    <a:lumMod val="75000"/>
                  </a:schemeClr>
                </a:solidFill>
              </a:rPr>
              <a:t>young</a:t>
            </a:r>
            <a:r>
              <a:rPr lang="en-US" sz="1600" dirty="0">
                <a:solidFill>
                  <a:schemeClr val="accent5">
                    <a:lumMod val="75000"/>
                  </a:schemeClr>
                </a:solidFill>
              </a:rPr>
              <a:t> </a:t>
            </a:r>
            <a:r>
              <a:rPr lang="en-US" sz="1600" b="1" dirty="0">
                <a:solidFill>
                  <a:schemeClr val="accent5">
                    <a:lumMod val="75000"/>
                  </a:schemeClr>
                </a:solidFill>
              </a:rPr>
              <a:t>individuals</a:t>
            </a:r>
            <a:r>
              <a:rPr lang="en-US" sz="1600" dirty="0">
                <a:solidFill>
                  <a:schemeClr val="accent5">
                    <a:lumMod val="75000"/>
                  </a:schemeClr>
                </a:solidFill>
              </a:rPr>
              <a:t> </a:t>
            </a:r>
            <a:r>
              <a:rPr lang="en-US" sz="1600" dirty="0"/>
              <a:t>and include ballistic movements, cervical</a:t>
            </a:r>
            <a:br>
              <a:rPr lang="en-US" sz="1600" dirty="0"/>
            </a:br>
            <a:r>
              <a:rPr lang="en-US" sz="1600" dirty="0"/>
              <a:t>and axial dystonia, and rocking/swaying</a:t>
            </a:r>
          </a:p>
        </p:txBody>
      </p:sp>
      <p:grpSp>
        <p:nvGrpSpPr>
          <p:cNvPr id="76" name="Group 75"/>
          <p:cNvGrpSpPr/>
          <p:nvPr/>
        </p:nvGrpSpPr>
        <p:grpSpPr>
          <a:xfrm rot="5400000">
            <a:off x="2184915" y="4288793"/>
            <a:ext cx="754474" cy="449280"/>
            <a:chOff x="9356455" y="12005611"/>
            <a:chExt cx="2713873" cy="1616075"/>
          </a:xfrm>
          <a:solidFill>
            <a:schemeClr val="accent1"/>
          </a:solidFill>
        </p:grpSpPr>
        <p:sp>
          <p:nvSpPr>
            <p:cNvPr id="79" name="Freeform 6"/>
            <p:cNvSpPr>
              <a:spLocks/>
            </p:cNvSpPr>
            <p:nvPr/>
          </p:nvSpPr>
          <p:spPr bwMode="auto">
            <a:xfrm>
              <a:off x="10160175" y="12005611"/>
              <a:ext cx="1910153"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80" name="Round Same Side Corner Rectangle 79"/>
            <p:cNvSpPr/>
            <p:nvPr/>
          </p:nvSpPr>
          <p:spPr>
            <a:xfrm rot="16200000">
              <a:off x="9879758" y="11833146"/>
              <a:ext cx="914401" cy="1961008"/>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81" name="Group 80"/>
          <p:cNvGrpSpPr/>
          <p:nvPr/>
        </p:nvGrpSpPr>
        <p:grpSpPr>
          <a:xfrm rot="5400000">
            <a:off x="5277507" y="3501628"/>
            <a:ext cx="754473" cy="449279"/>
            <a:chOff x="9356454" y="12005611"/>
            <a:chExt cx="2713874" cy="1616075"/>
          </a:xfrm>
          <a:solidFill>
            <a:schemeClr val="accent5">
              <a:lumMod val="75000"/>
            </a:schemeClr>
          </a:solidFill>
        </p:grpSpPr>
        <p:sp>
          <p:nvSpPr>
            <p:cNvPr id="82" name="Freeform 6"/>
            <p:cNvSpPr>
              <a:spLocks/>
            </p:cNvSpPr>
            <p:nvPr/>
          </p:nvSpPr>
          <p:spPr bwMode="auto">
            <a:xfrm>
              <a:off x="10160175" y="12005611"/>
              <a:ext cx="1910153"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83" name="Round Same Side Corner Rectangle 82"/>
            <p:cNvSpPr/>
            <p:nvPr/>
          </p:nvSpPr>
          <p:spPr>
            <a:xfrm rot="16200000">
              <a:off x="10018659" y="11694249"/>
              <a:ext cx="914399" cy="223881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6" name="TextBox 25">
            <a:extLst>
              <a:ext uri="{FF2B5EF4-FFF2-40B4-BE49-F238E27FC236}">
                <a16:creationId xmlns:a16="http://schemas.microsoft.com/office/drawing/2014/main" id="{EF68A578-A631-3354-FFBC-F69FC2BE7DA6}"/>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Tarsy D. </a:t>
            </a:r>
            <a:r>
              <a:rPr lang="en-US" i="1" dirty="0"/>
              <a:t>Curr Treat Options Neurol</a:t>
            </a:r>
            <a:r>
              <a:rPr lang="en-US" dirty="0"/>
              <a:t>. 2000;2(3):205-214. </a:t>
            </a:r>
            <a:r>
              <a:rPr lang="en-US" b="1" dirty="0"/>
              <a:t>2.</a:t>
            </a:r>
            <a:r>
              <a:rPr lang="en-US" dirty="0"/>
              <a:t> Caroff SN, et al. </a:t>
            </a:r>
            <a:r>
              <a:rPr lang="en-US" i="1" dirty="0"/>
              <a:t>J Clin Psychopharmacol</a:t>
            </a:r>
            <a:r>
              <a:rPr lang="en-US" dirty="0"/>
              <a:t>. 2020;40(3):259-268.</a:t>
            </a:r>
          </a:p>
        </p:txBody>
      </p:sp>
    </p:spTree>
    <p:extLst>
      <p:ext uri="{BB962C8B-B14F-4D97-AF65-F5344CB8AC3E}">
        <p14:creationId xmlns:p14="http://schemas.microsoft.com/office/powerpoint/2010/main" val="1073582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1425464" y="3160492"/>
            <a:ext cx="7520620" cy="2221756"/>
            <a:chOff x="6128678" y="12005611"/>
            <a:chExt cx="5470406" cy="1616075"/>
          </a:xfrm>
          <a:solidFill>
            <a:srgbClr val="F2ECE2"/>
          </a:solidFill>
        </p:grpSpPr>
        <p:sp>
          <p:nvSpPr>
            <p:cNvPr id="48" name="Freeform 6"/>
            <p:cNvSpPr>
              <a:spLocks/>
            </p:cNvSpPr>
            <p:nvPr/>
          </p:nvSpPr>
          <p:spPr bwMode="auto">
            <a:xfrm>
              <a:off x="9688931" y="12005611"/>
              <a:ext cx="1910153"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5">
                <a:lumMod val="20000"/>
                <a:lumOff val="8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9" name="Round Same Side Corner Rectangle 48"/>
            <p:cNvSpPr/>
            <p:nvPr/>
          </p:nvSpPr>
          <p:spPr>
            <a:xfrm rot="16200000">
              <a:off x="9647323" y="12065580"/>
              <a:ext cx="914401" cy="1496139"/>
            </a:xfrm>
            <a:prstGeom prst="round2SameRect">
              <a:avLst>
                <a:gd name="adj1" fmla="val 50000"/>
                <a:gd name="adj2" fmla="val 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52" name="Round Same Side Corner Rectangle 51"/>
            <p:cNvSpPr/>
            <p:nvPr/>
          </p:nvSpPr>
          <p:spPr>
            <a:xfrm rot="16200000">
              <a:off x="7507015" y="10978110"/>
              <a:ext cx="914401" cy="3671076"/>
            </a:xfrm>
            <a:prstGeom prst="round2SameRect">
              <a:avLst>
                <a:gd name="adj1" fmla="val 50000"/>
                <a:gd name="adj2" fmla="val 0"/>
              </a:avLst>
            </a:prstGeom>
            <a:gradFill>
              <a:gsLst>
                <a:gs pos="8000">
                  <a:schemeClr val="bg1"/>
                </a:gs>
                <a:gs pos="50000">
                  <a:schemeClr val="accent5">
                    <a:lumMod val="20000"/>
                    <a:lumOff val="80000"/>
                  </a:schemeClr>
                </a:gs>
                <a:gs pos="100000">
                  <a:schemeClr val="accent5">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 name="Title 1"/>
          <p:cNvSpPr>
            <a:spLocks noGrp="1"/>
          </p:cNvSpPr>
          <p:nvPr>
            <p:ph type="title"/>
          </p:nvPr>
        </p:nvSpPr>
        <p:spPr/>
        <p:txBody>
          <a:bodyPr/>
          <a:lstStyle/>
          <a:p>
            <a:r>
              <a:rPr lang="en-US" dirty="0"/>
              <a:t>Phenomenology of TD Can Be Similar to Other Conditions</a:t>
            </a:r>
          </a:p>
        </p:txBody>
      </p:sp>
      <p:sp>
        <p:nvSpPr>
          <p:cNvPr id="3" name="Slide Number Placeholder 2"/>
          <p:cNvSpPr>
            <a:spLocks noGrp="1"/>
          </p:cNvSpPr>
          <p:nvPr>
            <p:ph type="sldNum" sz="quarter" idx="4"/>
          </p:nvPr>
        </p:nvSpPr>
        <p:spPr/>
        <p:txBody>
          <a:bodyPr/>
          <a:lstStyle/>
          <a:p>
            <a:fld id="{F3C1FD0B-2342-48FB-A867-BE1FD0EAA53B}" type="slidenum">
              <a:rPr lang="en-US" smtClean="0"/>
              <a:pPr/>
              <a:t>21</a:t>
            </a:fld>
            <a:endParaRPr lang="en-US" dirty="0"/>
          </a:p>
        </p:txBody>
      </p:sp>
      <p:sp>
        <p:nvSpPr>
          <p:cNvPr id="8" name="Text Placeholder 7"/>
          <p:cNvSpPr>
            <a:spLocks noGrp="1"/>
          </p:cNvSpPr>
          <p:nvPr>
            <p:ph type="body" sz="quarter" idx="10"/>
          </p:nvPr>
        </p:nvSpPr>
        <p:spPr/>
        <p:txBody>
          <a:bodyPr/>
          <a:lstStyle/>
          <a:p>
            <a:r>
              <a:rPr lang="en-US" dirty="0"/>
              <a:t>Differential Diagnosis of Tardive Dyskinesia</a:t>
            </a:r>
          </a:p>
        </p:txBody>
      </p:sp>
      <p:grpSp>
        <p:nvGrpSpPr>
          <p:cNvPr id="57" name="Group 56"/>
          <p:cNvGrpSpPr/>
          <p:nvPr/>
        </p:nvGrpSpPr>
        <p:grpSpPr>
          <a:xfrm>
            <a:off x="977900" y="1703547"/>
            <a:ext cx="6321129" cy="931652"/>
            <a:chOff x="447675" y="1666875"/>
            <a:chExt cx="6322776" cy="931895"/>
          </a:xfrm>
        </p:grpSpPr>
        <p:sp>
          <p:nvSpPr>
            <p:cNvPr id="54" name="Freeform 6"/>
            <p:cNvSpPr>
              <a:spLocks/>
            </p:cNvSpPr>
            <p:nvPr/>
          </p:nvSpPr>
          <p:spPr bwMode="auto">
            <a:xfrm rot="5400000">
              <a:off x="3166928" y="1657659"/>
              <a:ext cx="884270" cy="997952"/>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600" dirty="0">
                <a:solidFill>
                  <a:schemeClr val="accent5"/>
                </a:solidFill>
              </a:endParaRPr>
            </a:p>
          </p:txBody>
        </p:sp>
        <p:sp>
          <p:nvSpPr>
            <p:cNvPr id="33" name="Rectangle 32"/>
            <p:cNvSpPr/>
            <p:nvPr/>
          </p:nvSpPr>
          <p:spPr>
            <a:xfrm>
              <a:off x="447675" y="1666875"/>
              <a:ext cx="6322776" cy="59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5"/>
                  </a:solidFill>
                </a:rPr>
                <a:t>Categories of Differential Diagnoses of TD Include</a:t>
              </a:r>
              <a:r>
                <a:rPr lang="en-US" b="1" baseline="30000" dirty="0">
                  <a:solidFill>
                    <a:schemeClr val="accent5"/>
                  </a:solidFill>
                </a:rPr>
                <a:t>1</a:t>
              </a:r>
              <a:r>
                <a:rPr lang="en-US" b="1" dirty="0">
                  <a:solidFill>
                    <a:schemeClr val="accent5"/>
                  </a:solidFill>
                </a:rPr>
                <a:t>:</a:t>
              </a:r>
              <a:endParaRPr lang="en-US" b="1" baseline="30000" dirty="0">
                <a:solidFill>
                  <a:schemeClr val="accent5"/>
                </a:solidFill>
              </a:endParaRPr>
            </a:p>
          </p:txBody>
        </p:sp>
      </p:grpSp>
      <p:sp>
        <p:nvSpPr>
          <p:cNvPr id="35" name="Freeform 34"/>
          <p:cNvSpPr/>
          <p:nvPr/>
        </p:nvSpPr>
        <p:spPr>
          <a:xfrm>
            <a:off x="977900"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Acute</a:t>
            </a:r>
            <a:br>
              <a:rPr lang="en-US" sz="1200" b="1" dirty="0">
                <a:solidFill>
                  <a:schemeClr val="bg1"/>
                </a:solidFill>
              </a:rPr>
            </a:br>
            <a:r>
              <a:rPr lang="en-US" sz="1200" b="1" dirty="0">
                <a:solidFill>
                  <a:schemeClr val="bg1"/>
                </a:solidFill>
              </a:rPr>
              <a:t>motor disorders</a:t>
            </a:r>
            <a:endParaRPr lang="en-US" sz="1200" b="1" baseline="30000" dirty="0">
              <a:solidFill>
                <a:schemeClr val="bg1"/>
              </a:solidFill>
            </a:endParaRPr>
          </a:p>
        </p:txBody>
      </p:sp>
      <p:sp>
        <p:nvSpPr>
          <p:cNvPr id="38" name="Freeform 37"/>
          <p:cNvSpPr/>
          <p:nvPr/>
        </p:nvSpPr>
        <p:spPr>
          <a:xfrm>
            <a:off x="1901584" y="4423137"/>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Transient</a:t>
            </a:r>
            <a:br>
              <a:rPr lang="en-US" sz="1200" b="1" dirty="0">
                <a:solidFill>
                  <a:schemeClr val="bg1"/>
                </a:solidFill>
              </a:rPr>
            </a:br>
            <a:r>
              <a:rPr lang="en-US" sz="1200" b="1" dirty="0">
                <a:solidFill>
                  <a:schemeClr val="bg1"/>
                </a:solidFill>
              </a:rPr>
              <a:t>withdrawal</a:t>
            </a:r>
            <a:br>
              <a:rPr lang="en-US" sz="1200" b="1" dirty="0">
                <a:solidFill>
                  <a:schemeClr val="bg1"/>
                </a:solidFill>
              </a:rPr>
            </a:br>
            <a:r>
              <a:rPr lang="en-US" sz="1200" b="1" dirty="0">
                <a:solidFill>
                  <a:schemeClr val="bg1"/>
                </a:solidFill>
              </a:rPr>
              <a:t>dyskinesias</a:t>
            </a:r>
          </a:p>
        </p:txBody>
      </p:sp>
      <p:sp>
        <p:nvSpPr>
          <p:cNvPr id="39" name="Freeform 38"/>
          <p:cNvSpPr/>
          <p:nvPr/>
        </p:nvSpPr>
        <p:spPr>
          <a:xfrm>
            <a:off x="2646145"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Structural,</a:t>
            </a:r>
            <a:br>
              <a:rPr lang="en-US" sz="1200" b="1" dirty="0">
                <a:solidFill>
                  <a:schemeClr val="bg1"/>
                </a:solidFill>
              </a:rPr>
            </a:br>
            <a:r>
              <a:rPr lang="en-US" sz="1200" b="1" dirty="0">
                <a:solidFill>
                  <a:schemeClr val="bg1"/>
                </a:solidFill>
              </a:rPr>
              <a:t>neurologic,</a:t>
            </a:r>
            <a:br>
              <a:rPr lang="en-US" sz="1200" b="1" dirty="0">
                <a:solidFill>
                  <a:schemeClr val="bg1"/>
                </a:solidFill>
              </a:rPr>
            </a:br>
            <a:r>
              <a:rPr lang="en-US" sz="1200" b="1" dirty="0">
                <a:solidFill>
                  <a:schemeClr val="bg1"/>
                </a:solidFill>
              </a:rPr>
              <a:t>and/or</a:t>
            </a:r>
            <a:br>
              <a:rPr lang="en-US" sz="1200" b="1" dirty="0">
                <a:solidFill>
                  <a:schemeClr val="bg1"/>
                </a:solidFill>
              </a:rPr>
            </a:br>
            <a:r>
              <a:rPr lang="en-US" sz="1200" b="1" dirty="0">
                <a:solidFill>
                  <a:schemeClr val="bg1"/>
                </a:solidFill>
              </a:rPr>
              <a:t>degenerative</a:t>
            </a:r>
            <a:br>
              <a:rPr lang="en-US" sz="1200" b="1" dirty="0">
                <a:solidFill>
                  <a:schemeClr val="bg1"/>
                </a:solidFill>
              </a:rPr>
            </a:br>
            <a:r>
              <a:rPr lang="en-US" sz="1200" b="1" dirty="0">
                <a:solidFill>
                  <a:schemeClr val="bg1"/>
                </a:solidFill>
              </a:rPr>
              <a:t>conditions</a:t>
            </a:r>
          </a:p>
        </p:txBody>
      </p:sp>
      <p:sp>
        <p:nvSpPr>
          <p:cNvPr id="40" name="Freeform 39"/>
          <p:cNvSpPr/>
          <p:nvPr/>
        </p:nvSpPr>
        <p:spPr>
          <a:xfrm>
            <a:off x="4314391"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Sequelae to</a:t>
            </a:r>
            <a:br>
              <a:rPr lang="en-US" sz="1200" b="1" dirty="0">
                <a:solidFill>
                  <a:schemeClr val="bg1"/>
                </a:solidFill>
              </a:rPr>
            </a:br>
            <a:r>
              <a:rPr lang="en-US" sz="1200" b="1" dirty="0">
                <a:solidFill>
                  <a:schemeClr val="bg1"/>
                </a:solidFill>
              </a:rPr>
              <a:t>acute brain</a:t>
            </a:r>
            <a:br>
              <a:rPr lang="en-US" sz="1200" b="1" dirty="0">
                <a:solidFill>
                  <a:schemeClr val="bg1"/>
                </a:solidFill>
              </a:rPr>
            </a:br>
            <a:r>
              <a:rPr lang="en-US" sz="1200" b="1" dirty="0">
                <a:solidFill>
                  <a:schemeClr val="bg1"/>
                </a:solidFill>
              </a:rPr>
              <a:t>injury, anoxic,</a:t>
            </a:r>
            <a:br>
              <a:rPr lang="en-US" sz="1200" b="1" dirty="0">
                <a:solidFill>
                  <a:schemeClr val="bg1"/>
                </a:solidFill>
              </a:rPr>
            </a:br>
            <a:r>
              <a:rPr lang="en-US" sz="1200" b="1" dirty="0">
                <a:solidFill>
                  <a:schemeClr val="bg1"/>
                </a:solidFill>
              </a:rPr>
              <a:t>or encephalitic</a:t>
            </a:r>
            <a:br>
              <a:rPr lang="en-US" sz="1200" b="1" dirty="0">
                <a:solidFill>
                  <a:schemeClr val="bg1"/>
                </a:solidFill>
              </a:rPr>
            </a:br>
            <a:r>
              <a:rPr lang="en-US" sz="1200" b="1" dirty="0">
                <a:solidFill>
                  <a:schemeClr val="bg1"/>
                </a:solidFill>
              </a:rPr>
              <a:t>states</a:t>
            </a:r>
          </a:p>
        </p:txBody>
      </p:sp>
      <p:sp>
        <p:nvSpPr>
          <p:cNvPr id="41" name="Freeform 40"/>
          <p:cNvSpPr/>
          <p:nvPr/>
        </p:nvSpPr>
        <p:spPr>
          <a:xfrm>
            <a:off x="5253511" y="4423137"/>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Metabolic</a:t>
            </a:r>
            <a:br>
              <a:rPr lang="en-US" sz="1200" b="1" dirty="0">
                <a:solidFill>
                  <a:schemeClr val="bg1"/>
                </a:solidFill>
              </a:rPr>
            </a:br>
            <a:r>
              <a:rPr lang="en-US" sz="1200" b="1" dirty="0">
                <a:solidFill>
                  <a:schemeClr val="bg1"/>
                </a:solidFill>
              </a:rPr>
              <a:t>states</a:t>
            </a:r>
          </a:p>
        </p:txBody>
      </p:sp>
      <p:sp>
        <p:nvSpPr>
          <p:cNvPr id="42" name="Freeform 41"/>
          <p:cNvSpPr/>
          <p:nvPr/>
        </p:nvSpPr>
        <p:spPr>
          <a:xfrm>
            <a:off x="5982636" y="2881704"/>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Spontaneous</a:t>
            </a:r>
            <a:br>
              <a:rPr lang="en-US" sz="1200" b="1" dirty="0">
                <a:solidFill>
                  <a:schemeClr val="bg1"/>
                </a:solidFill>
              </a:rPr>
            </a:br>
            <a:r>
              <a:rPr lang="en-US" sz="1200" b="1" dirty="0">
                <a:solidFill>
                  <a:schemeClr val="bg1"/>
                </a:solidFill>
              </a:rPr>
              <a:t>dyskinesias</a:t>
            </a:r>
            <a:br>
              <a:rPr lang="en-US" sz="1200" b="1" dirty="0">
                <a:solidFill>
                  <a:schemeClr val="bg1"/>
                </a:solidFill>
              </a:rPr>
            </a:br>
            <a:r>
              <a:rPr lang="en-US" sz="1200" b="1" dirty="0">
                <a:solidFill>
                  <a:schemeClr val="bg1"/>
                </a:solidFill>
              </a:rPr>
              <a:t>associated with</a:t>
            </a:r>
            <a:br>
              <a:rPr lang="en-US" sz="1200" b="1" dirty="0">
                <a:solidFill>
                  <a:schemeClr val="bg1"/>
                </a:solidFill>
              </a:rPr>
            </a:br>
            <a:r>
              <a:rPr lang="en-US" sz="1200" b="1" dirty="0">
                <a:solidFill>
                  <a:schemeClr val="bg1"/>
                </a:solidFill>
              </a:rPr>
              <a:t>schizophrenia</a:t>
            </a:r>
            <a:br>
              <a:rPr lang="en-US" sz="1200" b="1" dirty="0">
                <a:solidFill>
                  <a:schemeClr val="bg1"/>
                </a:solidFill>
              </a:rPr>
            </a:br>
            <a:r>
              <a:rPr lang="en-US" sz="1200" b="1" dirty="0">
                <a:solidFill>
                  <a:schemeClr val="bg1"/>
                </a:solidFill>
              </a:rPr>
              <a:t>and/or aging</a:t>
            </a:r>
          </a:p>
        </p:txBody>
      </p:sp>
      <p:sp>
        <p:nvSpPr>
          <p:cNvPr id="43" name="Freeform 42"/>
          <p:cNvSpPr/>
          <p:nvPr/>
        </p:nvSpPr>
        <p:spPr>
          <a:xfrm>
            <a:off x="3577548" y="4423137"/>
            <a:ext cx="1316393" cy="1312014"/>
          </a:xfrm>
          <a:custGeom>
            <a:avLst/>
            <a:gdLst>
              <a:gd name="connsiteX0" fmla="*/ 0 w 1554474"/>
              <a:gd name="connsiteY0" fmla="*/ 732378 h 1464756"/>
              <a:gd name="connsiteX1" fmla="*/ 777237 w 1554474"/>
              <a:gd name="connsiteY1" fmla="*/ 0 h 1464756"/>
              <a:gd name="connsiteX2" fmla="*/ 1554474 w 1554474"/>
              <a:gd name="connsiteY2" fmla="*/ 732378 h 1464756"/>
              <a:gd name="connsiteX3" fmla="*/ 777237 w 1554474"/>
              <a:gd name="connsiteY3" fmla="*/ 1464756 h 1464756"/>
              <a:gd name="connsiteX4" fmla="*/ 0 w 1554474"/>
              <a:gd name="connsiteY4" fmla="*/ 732378 h 1464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74" h="1464756">
                <a:moveTo>
                  <a:pt x="0" y="732378"/>
                </a:moveTo>
                <a:cubicBezTo>
                  <a:pt x="0" y="327897"/>
                  <a:pt x="347981" y="0"/>
                  <a:pt x="777237" y="0"/>
                </a:cubicBezTo>
                <a:cubicBezTo>
                  <a:pt x="1206493" y="0"/>
                  <a:pt x="1554474" y="327897"/>
                  <a:pt x="1554474" y="732378"/>
                </a:cubicBezTo>
                <a:cubicBezTo>
                  <a:pt x="1554474" y="1136859"/>
                  <a:pt x="1206493" y="1464756"/>
                  <a:pt x="777237" y="1464756"/>
                </a:cubicBezTo>
                <a:cubicBezTo>
                  <a:pt x="347981" y="1464756"/>
                  <a:pt x="0" y="1136859"/>
                  <a:pt x="0" y="732378"/>
                </a:cubicBezTo>
                <a:close/>
              </a:path>
            </a:pathLst>
          </a:custGeom>
          <a:solidFill>
            <a:schemeClr val="accent2">
              <a:lumMod val="75000"/>
            </a:schemeClr>
          </a:solidFill>
          <a:effectLst/>
          <a:scene3d>
            <a:camera prst="orthographicFront"/>
            <a:lightRig rig="flat" dir="t"/>
          </a:scene3d>
          <a:sp3d prstMaterial="plastic">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none" lIns="182832" tIns="182832" rIns="182832" bIns="182832" numCol="1" spcCol="1270" anchor="ctr" anchorCtr="0">
            <a:noAutofit/>
          </a:bodyPr>
          <a:lstStyle/>
          <a:p>
            <a:pPr algn="ctr" defTabSz="444367">
              <a:lnSpc>
                <a:spcPct val="90000"/>
              </a:lnSpc>
              <a:spcBef>
                <a:spcPct val="0"/>
              </a:spcBef>
            </a:pPr>
            <a:r>
              <a:rPr lang="en-US" sz="1200" b="1" dirty="0">
                <a:solidFill>
                  <a:schemeClr val="bg1"/>
                </a:solidFill>
              </a:rPr>
              <a:t>Drug/</a:t>
            </a:r>
          </a:p>
          <a:p>
            <a:pPr algn="ctr" defTabSz="444367">
              <a:lnSpc>
                <a:spcPct val="90000"/>
              </a:lnSpc>
              <a:spcBef>
                <a:spcPct val="0"/>
              </a:spcBef>
            </a:pPr>
            <a:r>
              <a:rPr lang="en-US" sz="1200" b="1" dirty="0">
                <a:solidFill>
                  <a:schemeClr val="bg1"/>
                </a:solidFill>
              </a:rPr>
              <a:t>chemical effects</a:t>
            </a:r>
            <a:br>
              <a:rPr lang="en-US" sz="1200" b="1" dirty="0">
                <a:solidFill>
                  <a:schemeClr val="bg1"/>
                </a:solidFill>
              </a:rPr>
            </a:br>
            <a:r>
              <a:rPr lang="en-US" sz="800" b="1" dirty="0">
                <a:solidFill>
                  <a:schemeClr val="bg1"/>
                </a:solidFill>
              </a:rPr>
              <a:t>(estrogens, levodopa,</a:t>
            </a:r>
            <a:br>
              <a:rPr lang="en-US" sz="800" b="1" dirty="0">
                <a:solidFill>
                  <a:schemeClr val="bg1"/>
                </a:solidFill>
              </a:rPr>
            </a:br>
            <a:r>
              <a:rPr lang="en-US" sz="800" b="1" dirty="0">
                <a:solidFill>
                  <a:schemeClr val="bg1"/>
                </a:solidFill>
              </a:rPr>
              <a:t>antidepressants,</a:t>
            </a:r>
            <a:br>
              <a:rPr lang="en-US" sz="800" b="1" dirty="0">
                <a:solidFill>
                  <a:schemeClr val="bg1"/>
                </a:solidFill>
              </a:rPr>
            </a:br>
            <a:r>
              <a:rPr lang="en-US" sz="800" b="1" dirty="0">
                <a:solidFill>
                  <a:schemeClr val="bg1"/>
                </a:solidFill>
              </a:rPr>
              <a:t>stimulants,</a:t>
            </a:r>
            <a:br>
              <a:rPr lang="en-US" sz="800" b="1" dirty="0">
                <a:solidFill>
                  <a:schemeClr val="bg1"/>
                </a:solidFill>
              </a:rPr>
            </a:br>
            <a:r>
              <a:rPr lang="en-US" sz="800" b="1" dirty="0">
                <a:solidFill>
                  <a:schemeClr val="bg1"/>
                </a:solidFill>
              </a:rPr>
              <a:t>poisoning)</a:t>
            </a:r>
          </a:p>
        </p:txBody>
      </p:sp>
      <p:sp>
        <p:nvSpPr>
          <p:cNvPr id="50" name="Rounded Rectangle 49"/>
          <p:cNvSpPr>
            <a:spLocks/>
          </p:cNvSpPr>
          <p:nvPr/>
        </p:nvSpPr>
        <p:spPr>
          <a:xfrm>
            <a:off x="9101218" y="2453666"/>
            <a:ext cx="2813142" cy="246186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tx1"/>
                </a:solidFill>
              </a:rPr>
              <a:t>Examples of Conditions That Might Resemble TD</a:t>
            </a:r>
            <a:r>
              <a:rPr lang="en-US" sz="1600" b="1" baseline="30000" dirty="0">
                <a:solidFill>
                  <a:schemeClr val="tx1"/>
                </a:solidFill>
              </a:rPr>
              <a:t>2</a:t>
            </a:r>
            <a:r>
              <a:rPr lang="en-US" sz="1600" b="1" dirty="0">
                <a:solidFill>
                  <a:schemeClr val="tx1"/>
                </a:solidFill>
              </a:rPr>
              <a:t>:</a:t>
            </a:r>
          </a:p>
          <a:p>
            <a:pPr marL="228531" indent="-228531">
              <a:spcAft>
                <a:spcPts val="600"/>
              </a:spcAft>
              <a:buClr>
                <a:schemeClr val="tx1"/>
              </a:buClr>
              <a:buFont typeface="Arial" panose="020B0604020202020204" pitchFamily="34" charset="0"/>
              <a:buChar char="•"/>
            </a:pPr>
            <a:r>
              <a:rPr lang="en-US" sz="1600" dirty="0">
                <a:solidFill>
                  <a:schemeClr val="tx1"/>
                </a:solidFill>
              </a:rPr>
              <a:t>Drug-induced parkinsonism</a:t>
            </a:r>
          </a:p>
          <a:p>
            <a:pPr marL="228531" indent="-228531">
              <a:spcAft>
                <a:spcPts val="600"/>
              </a:spcAft>
              <a:buClr>
                <a:schemeClr val="tx1"/>
              </a:buClr>
              <a:buFont typeface="Arial" panose="020B0604020202020204" pitchFamily="34" charset="0"/>
              <a:buChar char="•"/>
            </a:pPr>
            <a:r>
              <a:rPr lang="en-US" sz="1600" dirty="0">
                <a:solidFill>
                  <a:schemeClr val="tx1"/>
                </a:solidFill>
              </a:rPr>
              <a:t>Chorea associated with Huntington’s disease</a:t>
            </a:r>
          </a:p>
          <a:p>
            <a:pPr marL="228531" indent="-228531">
              <a:spcAft>
                <a:spcPts val="600"/>
              </a:spcAft>
              <a:buClr>
                <a:schemeClr val="tx1"/>
              </a:buClr>
              <a:buFont typeface="Arial" panose="020B0604020202020204" pitchFamily="34" charset="0"/>
              <a:buChar char="•"/>
            </a:pPr>
            <a:r>
              <a:rPr lang="en-US" sz="1600" dirty="0">
                <a:solidFill>
                  <a:schemeClr val="tx1"/>
                </a:solidFill>
              </a:rPr>
              <a:t>Chorea associated with</a:t>
            </a:r>
            <a:br>
              <a:rPr lang="en-US" sz="1600" dirty="0">
                <a:solidFill>
                  <a:schemeClr val="tx1"/>
                </a:solidFill>
              </a:rPr>
            </a:br>
            <a:r>
              <a:rPr lang="en-US" sz="1600" dirty="0">
                <a:solidFill>
                  <a:schemeClr val="tx1"/>
                </a:solidFill>
              </a:rPr>
              <a:t>Wilson disease</a:t>
            </a:r>
          </a:p>
          <a:p>
            <a:pPr marL="228531" indent="-228531">
              <a:spcAft>
                <a:spcPts val="600"/>
              </a:spcAft>
              <a:buClr>
                <a:schemeClr val="tx1"/>
              </a:buClr>
              <a:buFont typeface="Arial" panose="020B0604020202020204" pitchFamily="34" charset="0"/>
              <a:buChar char="•"/>
            </a:pPr>
            <a:r>
              <a:rPr lang="en-US" sz="1600" dirty="0">
                <a:solidFill>
                  <a:schemeClr val="tx1"/>
                </a:solidFill>
              </a:rPr>
              <a:t>Autism</a:t>
            </a:r>
          </a:p>
          <a:p>
            <a:pPr marL="228531" indent="-228531">
              <a:spcAft>
                <a:spcPts val="600"/>
              </a:spcAft>
              <a:buClr>
                <a:schemeClr val="tx1"/>
              </a:buClr>
              <a:buFont typeface="Arial" panose="020B0604020202020204" pitchFamily="34" charset="0"/>
              <a:buChar char="•"/>
            </a:pPr>
            <a:r>
              <a:rPr lang="en-US" sz="1600" dirty="0">
                <a:solidFill>
                  <a:schemeClr val="tx1"/>
                </a:solidFill>
              </a:rPr>
              <a:t>Tic disorders</a:t>
            </a:r>
          </a:p>
          <a:p>
            <a:pPr marL="228531" indent="-228531">
              <a:spcAft>
                <a:spcPts val="600"/>
              </a:spcAft>
              <a:buClr>
                <a:schemeClr val="tx1"/>
              </a:buClr>
              <a:buFont typeface="Arial" panose="020B0604020202020204" pitchFamily="34" charset="0"/>
              <a:buChar char="•"/>
            </a:pPr>
            <a:r>
              <a:rPr lang="en-US" sz="1600" dirty="0">
                <a:solidFill>
                  <a:schemeClr val="tx1"/>
                </a:solidFill>
              </a:rPr>
              <a:t>Striatal infarction/lesions</a:t>
            </a:r>
          </a:p>
        </p:txBody>
      </p:sp>
      <p:sp>
        <p:nvSpPr>
          <p:cNvPr id="26" name="TextBox 25">
            <a:extLst>
              <a:ext uri="{FF2B5EF4-FFF2-40B4-BE49-F238E27FC236}">
                <a16:creationId xmlns:a16="http://schemas.microsoft.com/office/drawing/2014/main" id="{5D6AFC17-ECEB-AD72-6907-5D58CE3DCDE7}"/>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Caroff CN, et al. </a:t>
            </a:r>
            <a:r>
              <a:rPr lang="en-US" i="1" dirty="0"/>
              <a:t>Neurol Clin</a:t>
            </a:r>
            <a:r>
              <a:rPr lang="en-US" dirty="0"/>
              <a:t>. 2011;29(1):127-148, viii. </a:t>
            </a:r>
            <a:r>
              <a:rPr lang="en-US" b="1" dirty="0"/>
              <a:t>2.</a:t>
            </a:r>
            <a:r>
              <a:rPr lang="en-US" dirty="0"/>
              <a:t> Citrome L, et al. </a:t>
            </a:r>
            <a:r>
              <a:rPr lang="en-US" i="1" dirty="0"/>
              <a:t>Am J Manag Care</a:t>
            </a:r>
            <a:r>
              <a:rPr lang="en-US" dirty="0"/>
              <a:t>. 2007;12(suppl):1-12.</a:t>
            </a:r>
          </a:p>
        </p:txBody>
      </p:sp>
    </p:spTree>
    <p:extLst>
      <p:ext uri="{BB962C8B-B14F-4D97-AF65-F5344CB8AC3E}">
        <p14:creationId xmlns:p14="http://schemas.microsoft.com/office/powerpoint/2010/main" val="1477988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350" dirty="0"/>
              <a:t>Distinguishing TD From Drug-Induced Parkinsonism Is Critical, Because Each Requires Its Own Management Strategy</a:t>
            </a:r>
            <a:r>
              <a:rPr lang="en-US" sz="2350" baseline="30000" dirty="0"/>
              <a:t>1</a:t>
            </a:r>
          </a:p>
        </p:txBody>
      </p:sp>
      <p:sp>
        <p:nvSpPr>
          <p:cNvPr id="4" name="Slide Number Placeholder 3"/>
          <p:cNvSpPr>
            <a:spLocks noGrp="1"/>
          </p:cNvSpPr>
          <p:nvPr>
            <p:ph type="sldNum" sz="quarter" idx="4"/>
          </p:nvPr>
        </p:nvSpPr>
        <p:spPr/>
        <p:txBody>
          <a:bodyPr/>
          <a:lstStyle/>
          <a:p>
            <a:fld id="{F3C1FD0B-2342-48FB-A867-BE1FD0EAA53B}" type="slidenum">
              <a:rPr lang="en-US" smtClean="0"/>
              <a:pPr/>
              <a:t>22</a:t>
            </a:fld>
            <a:endParaRPr lang="en-US" dirty="0"/>
          </a:p>
        </p:txBody>
      </p:sp>
      <p:sp>
        <p:nvSpPr>
          <p:cNvPr id="6" name="Text Placeholder 5"/>
          <p:cNvSpPr>
            <a:spLocks noGrp="1"/>
          </p:cNvSpPr>
          <p:nvPr>
            <p:ph type="body" sz="quarter" idx="10"/>
          </p:nvPr>
        </p:nvSpPr>
        <p:spPr/>
        <p:txBody>
          <a:bodyPr/>
          <a:lstStyle/>
          <a:p>
            <a:r>
              <a:rPr lang="en-US" dirty="0"/>
              <a:t>Differential Diagnosis of Tardive Dyskinesia</a:t>
            </a:r>
          </a:p>
        </p:txBody>
      </p:sp>
      <p:sp>
        <p:nvSpPr>
          <p:cNvPr id="137" name="TextBox 136">
            <a:extLst>
              <a:ext uri="{FF2B5EF4-FFF2-40B4-BE49-F238E27FC236}">
                <a16:creationId xmlns:a16="http://schemas.microsoft.com/office/drawing/2014/main" id="{D3AF1F88-DED8-8E89-6C61-9D22CC26EE90}"/>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Benztropine mesylate [package insert]. Lake Forest, IL: Akorn; 2017. </a:t>
            </a:r>
            <a:r>
              <a:rPr lang="en-US" b="1" dirty="0"/>
              <a:t>2.</a:t>
            </a:r>
            <a:r>
              <a:rPr lang="en-US" dirty="0"/>
              <a:t> Hauser RA, et al. </a:t>
            </a:r>
            <a:r>
              <a:rPr lang="en-US" i="1" dirty="0"/>
              <a:t>CNS Spectr</a:t>
            </a:r>
            <a:r>
              <a:rPr lang="en-US" dirty="0"/>
              <a:t>. Published online November 20, 2020. doi:10.1017/S109285292000200X</a:t>
            </a:r>
            <a:br>
              <a:rPr lang="en-US" dirty="0"/>
            </a:br>
            <a:r>
              <a:rPr lang="en-US" b="1" dirty="0"/>
              <a:t>3. </a:t>
            </a:r>
            <a:r>
              <a:rPr lang="en-US" dirty="0"/>
              <a:t>Ward KM, Citrome L. </a:t>
            </a:r>
            <a:r>
              <a:rPr lang="en-US" i="1" dirty="0"/>
              <a:t>Neurol Ther</a:t>
            </a:r>
            <a:r>
              <a:rPr lang="en-US" dirty="0"/>
              <a:t>. 2018;7(2):233-248. </a:t>
            </a:r>
            <a:r>
              <a:rPr lang="en-US" b="1" dirty="0"/>
              <a:t>4. </a:t>
            </a:r>
            <a:r>
              <a:rPr lang="en-US" dirty="0"/>
              <a:t>Caroff SN, et al. </a:t>
            </a:r>
            <a:r>
              <a:rPr lang="en-US" i="1" dirty="0"/>
              <a:t>Neurol Clin</a:t>
            </a:r>
            <a:r>
              <a:rPr lang="en-US" dirty="0"/>
              <a:t>. 2011;29(1):127-148, viii. </a:t>
            </a:r>
            <a:r>
              <a:rPr lang="en-US" b="1" dirty="0"/>
              <a:t>5. </a:t>
            </a:r>
            <a:r>
              <a:rPr lang="en-US" dirty="0"/>
              <a:t>Tarsy D. </a:t>
            </a:r>
            <a:r>
              <a:rPr lang="en-US" i="1" dirty="0"/>
              <a:t>Clin Neuropharmacol</a:t>
            </a:r>
            <a:r>
              <a:rPr lang="en-US" dirty="0"/>
              <a:t>. 1983;6(suppl 1):S9-S26.</a:t>
            </a:r>
          </a:p>
        </p:txBody>
      </p:sp>
      <p:sp>
        <p:nvSpPr>
          <p:cNvPr id="766" name="TextBox 765">
            <a:extLst>
              <a:ext uri="{FF2B5EF4-FFF2-40B4-BE49-F238E27FC236}">
                <a16:creationId xmlns:a16="http://schemas.microsoft.com/office/drawing/2014/main" id="{85CF89BE-84EB-D621-B655-6DABF6B9026F}"/>
              </a:ext>
            </a:extLst>
          </p:cNvPr>
          <p:cNvSpPr txBox="1"/>
          <p:nvPr/>
        </p:nvSpPr>
        <p:spPr>
          <a:xfrm>
            <a:off x="6394786" y="4921867"/>
            <a:ext cx="1132547" cy="319957"/>
          </a:xfrm>
          <a:prstGeom prst="rect">
            <a:avLst/>
          </a:prstGeom>
          <a:noFill/>
        </p:spPr>
        <p:txBody>
          <a:bodyPr wrap="square" lIns="0" tIns="0" rIns="0" bIns="0" rtlCol="0" anchor="ctr" anchorCtr="0">
            <a:noAutofit/>
          </a:bodyPr>
          <a:lstStyle/>
          <a:p>
            <a:pPr algn="ctr"/>
            <a:r>
              <a:rPr lang="en-US" sz="1050" dirty="0"/>
              <a:t>Rhythmic</a:t>
            </a:r>
            <a:br>
              <a:rPr lang="en-US" sz="1050" dirty="0"/>
            </a:br>
            <a:r>
              <a:rPr lang="en-US" sz="1050" dirty="0"/>
              <a:t>tremor</a:t>
            </a:r>
            <a:r>
              <a:rPr lang="en-US" sz="1050" baseline="30000" dirty="0"/>
              <a:t>3</a:t>
            </a:r>
          </a:p>
        </p:txBody>
      </p:sp>
      <p:sp>
        <p:nvSpPr>
          <p:cNvPr id="767" name="TextBox 766">
            <a:extLst>
              <a:ext uri="{FF2B5EF4-FFF2-40B4-BE49-F238E27FC236}">
                <a16:creationId xmlns:a16="http://schemas.microsoft.com/office/drawing/2014/main" id="{974D6329-6175-6763-BCF3-735010AC3B0F}"/>
              </a:ext>
            </a:extLst>
          </p:cNvPr>
          <p:cNvSpPr txBox="1"/>
          <p:nvPr/>
        </p:nvSpPr>
        <p:spPr>
          <a:xfrm>
            <a:off x="7888792" y="4921867"/>
            <a:ext cx="893070" cy="319957"/>
          </a:xfrm>
          <a:prstGeom prst="rect">
            <a:avLst/>
          </a:prstGeom>
          <a:noFill/>
        </p:spPr>
        <p:txBody>
          <a:bodyPr wrap="square" lIns="0" tIns="0" rIns="0" bIns="0" rtlCol="0" anchor="ctr" anchorCtr="0">
            <a:noAutofit/>
          </a:bodyPr>
          <a:lstStyle/>
          <a:p>
            <a:pPr algn="ctr"/>
            <a:r>
              <a:rPr lang="en-US" sz="1050" dirty="0"/>
              <a:t>Shuffling/</a:t>
            </a:r>
            <a:br>
              <a:rPr lang="en-US" sz="1050" dirty="0"/>
            </a:br>
            <a:r>
              <a:rPr lang="en-US" sz="1050" dirty="0"/>
              <a:t>slowing gait</a:t>
            </a:r>
            <a:r>
              <a:rPr lang="en-US" sz="1050" baseline="30000" dirty="0"/>
              <a:t>3</a:t>
            </a:r>
          </a:p>
        </p:txBody>
      </p:sp>
      <p:sp>
        <p:nvSpPr>
          <p:cNvPr id="768" name="TextBox 767">
            <a:extLst>
              <a:ext uri="{FF2B5EF4-FFF2-40B4-BE49-F238E27FC236}">
                <a16:creationId xmlns:a16="http://schemas.microsoft.com/office/drawing/2014/main" id="{3620BB68-6457-3837-002A-B92D906910C7}"/>
              </a:ext>
            </a:extLst>
          </p:cNvPr>
          <p:cNvSpPr txBox="1"/>
          <p:nvPr/>
        </p:nvSpPr>
        <p:spPr>
          <a:xfrm>
            <a:off x="10595529" y="4921867"/>
            <a:ext cx="989448" cy="319957"/>
          </a:xfrm>
          <a:prstGeom prst="rect">
            <a:avLst/>
          </a:prstGeom>
          <a:noFill/>
        </p:spPr>
        <p:txBody>
          <a:bodyPr wrap="square" lIns="0" tIns="0" rIns="0" bIns="0" rtlCol="0" anchor="ctr" anchorCtr="0">
            <a:noAutofit/>
          </a:bodyPr>
          <a:lstStyle/>
          <a:p>
            <a:pPr algn="ctr"/>
            <a:r>
              <a:rPr lang="en-US" sz="1050" dirty="0"/>
              <a:t>Bradykinesia</a:t>
            </a:r>
            <a:r>
              <a:rPr lang="en-US" sz="1050" baseline="30000" dirty="0"/>
              <a:t>3</a:t>
            </a:r>
          </a:p>
        </p:txBody>
      </p:sp>
      <p:sp>
        <p:nvSpPr>
          <p:cNvPr id="769" name="TextBox 768">
            <a:extLst>
              <a:ext uri="{FF2B5EF4-FFF2-40B4-BE49-F238E27FC236}">
                <a16:creationId xmlns:a16="http://schemas.microsoft.com/office/drawing/2014/main" id="{2D43341C-E6A4-8980-0F02-9F6EE3F3E616}"/>
              </a:ext>
            </a:extLst>
          </p:cNvPr>
          <p:cNvSpPr txBox="1"/>
          <p:nvPr/>
        </p:nvSpPr>
        <p:spPr>
          <a:xfrm>
            <a:off x="976183" y="4921867"/>
            <a:ext cx="935848" cy="319957"/>
          </a:xfrm>
          <a:prstGeom prst="rect">
            <a:avLst/>
          </a:prstGeom>
          <a:noFill/>
        </p:spPr>
        <p:txBody>
          <a:bodyPr wrap="square" lIns="0" tIns="0" rIns="0" bIns="0" rtlCol="0" anchor="ctr" anchorCtr="0">
            <a:noAutofit/>
          </a:bodyPr>
          <a:lstStyle/>
          <a:p>
            <a:pPr algn="ctr"/>
            <a:r>
              <a:rPr lang="en-US" sz="1050" dirty="0"/>
              <a:t>Arrhythmic</a:t>
            </a:r>
            <a:r>
              <a:rPr lang="en-US" sz="1050" baseline="30000" dirty="0"/>
              <a:t>3</a:t>
            </a:r>
          </a:p>
        </p:txBody>
      </p:sp>
      <p:sp>
        <p:nvSpPr>
          <p:cNvPr id="770" name="TextBox 769">
            <a:extLst>
              <a:ext uri="{FF2B5EF4-FFF2-40B4-BE49-F238E27FC236}">
                <a16:creationId xmlns:a16="http://schemas.microsoft.com/office/drawing/2014/main" id="{49ED1CE0-5F1C-7418-09CF-ABED0ADC76FC}"/>
              </a:ext>
            </a:extLst>
          </p:cNvPr>
          <p:cNvSpPr txBox="1"/>
          <p:nvPr/>
        </p:nvSpPr>
        <p:spPr>
          <a:xfrm>
            <a:off x="5054371" y="4921867"/>
            <a:ext cx="1038610" cy="319957"/>
          </a:xfrm>
          <a:prstGeom prst="rect">
            <a:avLst/>
          </a:prstGeom>
          <a:noFill/>
        </p:spPr>
        <p:txBody>
          <a:bodyPr wrap="square" lIns="0" tIns="0" rIns="0" bIns="0" rtlCol="0" anchor="t" anchorCtr="0">
            <a:noAutofit/>
          </a:bodyPr>
          <a:lstStyle/>
          <a:p>
            <a:pPr algn="ctr"/>
            <a:r>
              <a:rPr lang="en-US" sz="1050" dirty="0"/>
              <a:t>Choreoathetoid movement</a:t>
            </a:r>
            <a:r>
              <a:rPr lang="en-US" sz="1050" baseline="30000" dirty="0"/>
              <a:t>3</a:t>
            </a:r>
          </a:p>
        </p:txBody>
      </p:sp>
      <p:sp>
        <p:nvSpPr>
          <p:cNvPr id="771" name="TextBox 770">
            <a:extLst>
              <a:ext uri="{FF2B5EF4-FFF2-40B4-BE49-F238E27FC236}">
                <a16:creationId xmlns:a16="http://schemas.microsoft.com/office/drawing/2014/main" id="{DF5AFCD9-5B62-808B-EF8A-55CA0A24A957}"/>
              </a:ext>
            </a:extLst>
          </p:cNvPr>
          <p:cNvSpPr txBox="1"/>
          <p:nvPr/>
        </p:nvSpPr>
        <p:spPr>
          <a:xfrm>
            <a:off x="2111984" y="4921867"/>
            <a:ext cx="1408752" cy="319957"/>
          </a:xfrm>
          <a:prstGeom prst="rect">
            <a:avLst/>
          </a:prstGeom>
          <a:noFill/>
        </p:spPr>
        <p:txBody>
          <a:bodyPr wrap="square" lIns="0" tIns="0" rIns="0" bIns="0" rtlCol="0" anchor="t" anchorCtr="0">
            <a:noAutofit/>
          </a:bodyPr>
          <a:lstStyle/>
          <a:p>
            <a:pPr algn="ctr"/>
            <a:r>
              <a:rPr lang="en-US" sz="1050" dirty="0"/>
              <a:t>Lip smacking or puckering, chewing, tongue protrusion</a:t>
            </a:r>
            <a:r>
              <a:rPr lang="en-US" sz="1050" baseline="30000" dirty="0"/>
              <a:t>3</a:t>
            </a:r>
          </a:p>
        </p:txBody>
      </p:sp>
      <p:sp>
        <p:nvSpPr>
          <p:cNvPr id="772" name="TextBox 771">
            <a:extLst>
              <a:ext uri="{FF2B5EF4-FFF2-40B4-BE49-F238E27FC236}">
                <a16:creationId xmlns:a16="http://schemas.microsoft.com/office/drawing/2014/main" id="{2F364B64-5D86-F56D-E470-7991B93DA9CE}"/>
              </a:ext>
            </a:extLst>
          </p:cNvPr>
          <p:cNvSpPr txBox="1"/>
          <p:nvPr/>
        </p:nvSpPr>
        <p:spPr>
          <a:xfrm>
            <a:off x="3426784" y="4921867"/>
            <a:ext cx="1543572" cy="319957"/>
          </a:xfrm>
          <a:prstGeom prst="rect">
            <a:avLst/>
          </a:prstGeom>
          <a:noFill/>
        </p:spPr>
        <p:txBody>
          <a:bodyPr wrap="square" lIns="0" tIns="0" rIns="0" bIns="0" rtlCol="0" anchor="t" anchorCtr="0">
            <a:noAutofit/>
          </a:bodyPr>
          <a:lstStyle/>
          <a:p>
            <a:pPr algn="ctr"/>
            <a:r>
              <a:rPr lang="en-US" sz="1050" dirty="0"/>
              <a:t>Contraction or </a:t>
            </a:r>
            <a:br>
              <a:rPr lang="en-US" sz="1050" dirty="0"/>
            </a:br>
            <a:r>
              <a:rPr lang="en-US" sz="1050" dirty="0"/>
              <a:t>writhing in extremities and/or trunk</a:t>
            </a:r>
            <a:r>
              <a:rPr lang="en-US" sz="1050" baseline="30000" dirty="0"/>
              <a:t>3</a:t>
            </a:r>
          </a:p>
        </p:txBody>
      </p:sp>
      <p:sp>
        <p:nvSpPr>
          <p:cNvPr id="773" name="Text Placeholder 7">
            <a:extLst>
              <a:ext uri="{FF2B5EF4-FFF2-40B4-BE49-F238E27FC236}">
                <a16:creationId xmlns:a16="http://schemas.microsoft.com/office/drawing/2014/main" id="{BC4C3D1C-7EF3-2DFD-44E0-5459F21221D9}"/>
              </a:ext>
            </a:extLst>
          </p:cNvPr>
          <p:cNvSpPr txBox="1">
            <a:spLocks/>
          </p:cNvSpPr>
          <p:nvPr/>
        </p:nvSpPr>
        <p:spPr>
          <a:xfrm>
            <a:off x="977900" y="1701800"/>
            <a:ext cx="5229997"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cap="none" dirty="0">
                <a:solidFill>
                  <a:schemeClr val="accent5"/>
                </a:solidFill>
              </a:rPr>
              <a:t>TD</a:t>
            </a:r>
          </a:p>
        </p:txBody>
      </p:sp>
      <p:sp>
        <p:nvSpPr>
          <p:cNvPr id="774" name="Text Placeholder 7">
            <a:extLst>
              <a:ext uri="{FF2B5EF4-FFF2-40B4-BE49-F238E27FC236}">
                <a16:creationId xmlns:a16="http://schemas.microsoft.com/office/drawing/2014/main" id="{B58DA081-74F6-8CE2-533A-4120694630E4}"/>
              </a:ext>
            </a:extLst>
          </p:cNvPr>
          <p:cNvSpPr txBox="1">
            <a:spLocks/>
          </p:cNvSpPr>
          <p:nvPr/>
        </p:nvSpPr>
        <p:spPr>
          <a:xfrm>
            <a:off x="6325158" y="1701800"/>
            <a:ext cx="5227842" cy="618964"/>
          </a:xfrm>
          <a:prstGeom prst="rect">
            <a:avLst/>
          </a:prstGeom>
          <a:solidFill>
            <a:schemeClr val="accent3"/>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2000" b="1" cap="none" dirty="0"/>
              <a:t>Drug-Induced Parkinsonism</a:t>
            </a:r>
          </a:p>
        </p:txBody>
      </p:sp>
      <p:sp>
        <p:nvSpPr>
          <p:cNvPr id="775" name="Rounded Rectangle 27">
            <a:extLst>
              <a:ext uri="{FF2B5EF4-FFF2-40B4-BE49-F238E27FC236}">
                <a16:creationId xmlns:a16="http://schemas.microsoft.com/office/drawing/2014/main" id="{F21D6B8B-5AE0-4AFB-2F3A-69440F93E9C4}"/>
              </a:ext>
            </a:extLst>
          </p:cNvPr>
          <p:cNvSpPr>
            <a:spLocks/>
          </p:cNvSpPr>
          <p:nvPr/>
        </p:nvSpPr>
        <p:spPr>
          <a:xfrm>
            <a:off x="977901"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buClr>
                <a:schemeClr val="accent1"/>
              </a:buClr>
            </a:pPr>
            <a:r>
              <a:rPr lang="en-US" sz="1600" dirty="0">
                <a:solidFill>
                  <a:schemeClr val="tx1"/>
                </a:solidFill>
              </a:rPr>
              <a:t>Persistent, hyperkinetic, involuntary movements of the mouth, jaw, tongue, face, trunk, or extremities, often in combination. </a:t>
            </a:r>
            <a:r>
              <a:rPr lang="en-US" sz="1600" b="1" dirty="0">
                <a:solidFill>
                  <a:schemeClr val="accent1"/>
                </a:solidFill>
              </a:rPr>
              <a:t>Movements may be stereotypic (repetitive, purposeless), choreoathetotic (irregular, dance-like),  or athetotic (slow, writhing).</a:t>
            </a:r>
            <a:r>
              <a:rPr lang="en-US" sz="1600" baseline="30000" dirty="0">
                <a:solidFill>
                  <a:schemeClr val="tx1"/>
                </a:solidFill>
              </a:rPr>
              <a:t>2</a:t>
            </a:r>
          </a:p>
        </p:txBody>
      </p:sp>
      <p:sp>
        <p:nvSpPr>
          <p:cNvPr id="776" name="Rounded Rectangle 43">
            <a:extLst>
              <a:ext uri="{FF2B5EF4-FFF2-40B4-BE49-F238E27FC236}">
                <a16:creationId xmlns:a16="http://schemas.microsoft.com/office/drawing/2014/main" id="{865843EB-FC4C-8457-812D-515AA7DCA3EE}"/>
              </a:ext>
            </a:extLst>
          </p:cNvPr>
          <p:cNvSpPr>
            <a:spLocks/>
          </p:cNvSpPr>
          <p:nvPr/>
        </p:nvSpPr>
        <p:spPr>
          <a:xfrm>
            <a:off x="6324396" y="2410935"/>
            <a:ext cx="5227842"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buClr>
                <a:schemeClr val="accent2"/>
              </a:buClr>
            </a:pPr>
            <a:r>
              <a:rPr lang="en-US" sz="1600" dirty="0">
                <a:solidFill>
                  <a:schemeClr val="tx1"/>
                </a:solidFill>
              </a:rPr>
              <a:t>Tremor and/or bradykinesia; may also include rigidity of neck, trunk, or extremities, decreased facial expression, reduced blink rate, reduced arm swing, flexed posture, and shuffling or freezing gait.</a:t>
            </a:r>
            <a:r>
              <a:rPr lang="en-US" sz="1600" baseline="30000" dirty="0">
                <a:solidFill>
                  <a:schemeClr val="tx1"/>
                </a:solidFill>
              </a:rPr>
              <a:t>2</a:t>
            </a:r>
          </a:p>
        </p:txBody>
      </p:sp>
      <p:grpSp>
        <p:nvGrpSpPr>
          <p:cNvPr id="777" name="Group 776">
            <a:extLst>
              <a:ext uri="{FF2B5EF4-FFF2-40B4-BE49-F238E27FC236}">
                <a16:creationId xmlns:a16="http://schemas.microsoft.com/office/drawing/2014/main" id="{E8E34150-8573-9924-732D-230A5B417D2F}"/>
              </a:ext>
            </a:extLst>
          </p:cNvPr>
          <p:cNvGrpSpPr/>
          <p:nvPr/>
        </p:nvGrpSpPr>
        <p:grpSpPr>
          <a:xfrm>
            <a:off x="7862554" y="3826160"/>
            <a:ext cx="935823" cy="938235"/>
            <a:chOff x="-4426467" y="4052593"/>
            <a:chExt cx="1370553" cy="1374086"/>
          </a:xfrm>
        </p:grpSpPr>
        <p:grpSp>
          <p:nvGrpSpPr>
            <p:cNvPr id="778" name="Group 777">
              <a:extLst>
                <a:ext uri="{FF2B5EF4-FFF2-40B4-BE49-F238E27FC236}">
                  <a16:creationId xmlns:a16="http://schemas.microsoft.com/office/drawing/2014/main" id="{AFFDC609-3E71-CD1C-955E-9AE8472D8962}"/>
                </a:ext>
              </a:extLst>
            </p:cNvPr>
            <p:cNvGrpSpPr>
              <a:grpSpLocks noChangeAspect="1"/>
            </p:cNvGrpSpPr>
            <p:nvPr/>
          </p:nvGrpSpPr>
          <p:grpSpPr>
            <a:xfrm>
              <a:off x="-4426467" y="4052593"/>
              <a:ext cx="1370553" cy="1374086"/>
              <a:chOff x="-4083050" y="1579563"/>
              <a:chExt cx="3694112" cy="3703638"/>
            </a:xfrm>
          </p:grpSpPr>
          <p:sp>
            <p:nvSpPr>
              <p:cNvPr id="783" name="Freeform 5">
                <a:extLst>
                  <a:ext uri="{FF2B5EF4-FFF2-40B4-BE49-F238E27FC236}">
                    <a16:creationId xmlns:a16="http://schemas.microsoft.com/office/drawing/2014/main" id="{91BCEF78-0263-6C91-8853-E19746BBB5A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4" name="Freeform 6">
                <a:extLst>
                  <a:ext uri="{FF2B5EF4-FFF2-40B4-BE49-F238E27FC236}">
                    <a16:creationId xmlns:a16="http://schemas.microsoft.com/office/drawing/2014/main" id="{2F601E42-29E8-0284-3A77-4DB88D66CAD7}"/>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5" name="Freeform 7">
                <a:extLst>
                  <a:ext uri="{FF2B5EF4-FFF2-40B4-BE49-F238E27FC236}">
                    <a16:creationId xmlns:a16="http://schemas.microsoft.com/office/drawing/2014/main" id="{8A4BEC38-DE65-48B8-DFFB-618D94A0D1A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6" name="Freeform 8">
                <a:extLst>
                  <a:ext uri="{FF2B5EF4-FFF2-40B4-BE49-F238E27FC236}">
                    <a16:creationId xmlns:a16="http://schemas.microsoft.com/office/drawing/2014/main" id="{8EEFEAE3-2FC0-5186-D6EB-6867F07C790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7" name="Freeform 9">
                <a:extLst>
                  <a:ext uri="{FF2B5EF4-FFF2-40B4-BE49-F238E27FC236}">
                    <a16:creationId xmlns:a16="http://schemas.microsoft.com/office/drawing/2014/main" id="{2A70503F-130B-2355-AC7D-9E404771DDB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8" name="Freeform 10">
                <a:extLst>
                  <a:ext uri="{FF2B5EF4-FFF2-40B4-BE49-F238E27FC236}">
                    <a16:creationId xmlns:a16="http://schemas.microsoft.com/office/drawing/2014/main" id="{5CD4172E-8421-E1AD-C276-96C81964BB3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9" name="Freeform 11">
                <a:extLst>
                  <a:ext uri="{FF2B5EF4-FFF2-40B4-BE49-F238E27FC236}">
                    <a16:creationId xmlns:a16="http://schemas.microsoft.com/office/drawing/2014/main" id="{FDB31541-1133-4E8A-8D08-1B0BB8117DE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0" name="Freeform 12">
                <a:extLst>
                  <a:ext uri="{FF2B5EF4-FFF2-40B4-BE49-F238E27FC236}">
                    <a16:creationId xmlns:a16="http://schemas.microsoft.com/office/drawing/2014/main" id="{B4737021-1D28-BF51-2E53-2EB0ECBC1A2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1" name="Freeform 13">
                <a:extLst>
                  <a:ext uri="{FF2B5EF4-FFF2-40B4-BE49-F238E27FC236}">
                    <a16:creationId xmlns:a16="http://schemas.microsoft.com/office/drawing/2014/main" id="{5E2D8DFB-EF5C-CFDF-871B-FB55E68A3172}"/>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2" name="Freeform 14">
                <a:extLst>
                  <a:ext uri="{FF2B5EF4-FFF2-40B4-BE49-F238E27FC236}">
                    <a16:creationId xmlns:a16="http://schemas.microsoft.com/office/drawing/2014/main" id="{43563CF7-987A-1A93-EB7F-E5CED52ED590}"/>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3" name="Freeform 15">
                <a:extLst>
                  <a:ext uri="{FF2B5EF4-FFF2-40B4-BE49-F238E27FC236}">
                    <a16:creationId xmlns:a16="http://schemas.microsoft.com/office/drawing/2014/main" id="{F00E9E32-CA93-CD3D-3C25-469A1356522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4" name="Freeform 16">
                <a:extLst>
                  <a:ext uri="{FF2B5EF4-FFF2-40B4-BE49-F238E27FC236}">
                    <a16:creationId xmlns:a16="http://schemas.microsoft.com/office/drawing/2014/main" id="{D788D501-9A8D-6B8B-A312-193695BFB53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5" name="Freeform 17">
                <a:extLst>
                  <a:ext uri="{FF2B5EF4-FFF2-40B4-BE49-F238E27FC236}">
                    <a16:creationId xmlns:a16="http://schemas.microsoft.com/office/drawing/2014/main" id="{5B8CD23A-7B2A-F88A-3240-809B75F860A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6" name="Freeform 18">
                <a:extLst>
                  <a:ext uri="{FF2B5EF4-FFF2-40B4-BE49-F238E27FC236}">
                    <a16:creationId xmlns:a16="http://schemas.microsoft.com/office/drawing/2014/main" id="{87004B43-7CF7-BAC0-4576-BB2D2DF2B2D7}"/>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7" name="Freeform 19">
                <a:extLst>
                  <a:ext uri="{FF2B5EF4-FFF2-40B4-BE49-F238E27FC236}">
                    <a16:creationId xmlns:a16="http://schemas.microsoft.com/office/drawing/2014/main" id="{9852B26F-388C-FA5C-5454-723391DDAD2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8" name="Freeform 20">
                <a:extLst>
                  <a:ext uri="{FF2B5EF4-FFF2-40B4-BE49-F238E27FC236}">
                    <a16:creationId xmlns:a16="http://schemas.microsoft.com/office/drawing/2014/main" id="{9E2490F9-1E37-6B0B-1359-1AFFAF6E93C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9" name="Freeform 21">
                <a:extLst>
                  <a:ext uri="{FF2B5EF4-FFF2-40B4-BE49-F238E27FC236}">
                    <a16:creationId xmlns:a16="http://schemas.microsoft.com/office/drawing/2014/main" id="{3809C8A5-79A6-4719-B9DF-87668D38B09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0" name="Freeform 22">
                <a:extLst>
                  <a:ext uri="{FF2B5EF4-FFF2-40B4-BE49-F238E27FC236}">
                    <a16:creationId xmlns:a16="http://schemas.microsoft.com/office/drawing/2014/main" id="{592B0A15-5EDD-0A6A-0A3B-D5B8D1A819C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1" name="Freeform 23">
                <a:extLst>
                  <a:ext uri="{FF2B5EF4-FFF2-40B4-BE49-F238E27FC236}">
                    <a16:creationId xmlns:a16="http://schemas.microsoft.com/office/drawing/2014/main" id="{515CF16B-5BCC-8090-A282-874D4C22BBE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2" name="Freeform 24">
                <a:extLst>
                  <a:ext uri="{FF2B5EF4-FFF2-40B4-BE49-F238E27FC236}">
                    <a16:creationId xmlns:a16="http://schemas.microsoft.com/office/drawing/2014/main" id="{AA58B16B-A42F-BDCF-F250-7511325DDD6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3" name="Freeform 25">
                <a:extLst>
                  <a:ext uri="{FF2B5EF4-FFF2-40B4-BE49-F238E27FC236}">
                    <a16:creationId xmlns:a16="http://schemas.microsoft.com/office/drawing/2014/main" id="{4E9D4D02-68DF-3CD0-46EF-A2482A5C6604}"/>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4" name="Freeform 26">
                <a:extLst>
                  <a:ext uri="{FF2B5EF4-FFF2-40B4-BE49-F238E27FC236}">
                    <a16:creationId xmlns:a16="http://schemas.microsoft.com/office/drawing/2014/main" id="{3C96B801-FC32-5DDA-E779-13423E56BFE2}"/>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5" name="Freeform 27">
                <a:extLst>
                  <a:ext uri="{FF2B5EF4-FFF2-40B4-BE49-F238E27FC236}">
                    <a16:creationId xmlns:a16="http://schemas.microsoft.com/office/drawing/2014/main" id="{D0D77493-184E-99AE-6915-2F1365BF577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6" name="Freeform 28">
                <a:extLst>
                  <a:ext uri="{FF2B5EF4-FFF2-40B4-BE49-F238E27FC236}">
                    <a16:creationId xmlns:a16="http://schemas.microsoft.com/office/drawing/2014/main" id="{ECF8840B-E5EB-8C95-D302-E47BD6D9624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7" name="Freeform 29">
                <a:extLst>
                  <a:ext uri="{FF2B5EF4-FFF2-40B4-BE49-F238E27FC236}">
                    <a16:creationId xmlns:a16="http://schemas.microsoft.com/office/drawing/2014/main" id="{6D60669F-415B-B568-AD27-90986F8F919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8" name="Freeform 30">
                <a:extLst>
                  <a:ext uri="{FF2B5EF4-FFF2-40B4-BE49-F238E27FC236}">
                    <a16:creationId xmlns:a16="http://schemas.microsoft.com/office/drawing/2014/main" id="{9BB337B3-4D44-D2D7-95AE-9BE55A68145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9" name="Freeform 31">
                <a:extLst>
                  <a:ext uri="{FF2B5EF4-FFF2-40B4-BE49-F238E27FC236}">
                    <a16:creationId xmlns:a16="http://schemas.microsoft.com/office/drawing/2014/main" id="{6EE29A76-44B7-E61D-05B2-3380B3AF740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0" name="Freeform 32">
                <a:extLst>
                  <a:ext uri="{FF2B5EF4-FFF2-40B4-BE49-F238E27FC236}">
                    <a16:creationId xmlns:a16="http://schemas.microsoft.com/office/drawing/2014/main" id="{E5092A9E-8E2F-7795-749A-C4F8F289785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1" name="Freeform 33">
                <a:extLst>
                  <a:ext uri="{FF2B5EF4-FFF2-40B4-BE49-F238E27FC236}">
                    <a16:creationId xmlns:a16="http://schemas.microsoft.com/office/drawing/2014/main" id="{0ECF0ED8-BCAD-04B7-A3E3-094609F8D774}"/>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79" name="Group 778">
              <a:extLst>
                <a:ext uri="{FF2B5EF4-FFF2-40B4-BE49-F238E27FC236}">
                  <a16:creationId xmlns:a16="http://schemas.microsoft.com/office/drawing/2014/main" id="{A8E6F9D5-0308-D806-B802-AF3127AAD553}"/>
                </a:ext>
              </a:extLst>
            </p:cNvPr>
            <p:cNvGrpSpPr>
              <a:grpSpLocks noChangeAspect="1"/>
            </p:cNvGrpSpPr>
            <p:nvPr/>
          </p:nvGrpSpPr>
          <p:grpSpPr>
            <a:xfrm>
              <a:off x="-3982833" y="4246790"/>
              <a:ext cx="511707" cy="966556"/>
              <a:chOff x="-4538663" y="2830513"/>
              <a:chExt cx="728663" cy="1376363"/>
            </a:xfrm>
            <a:solidFill>
              <a:srgbClr val="44546A"/>
            </a:solidFill>
          </p:grpSpPr>
          <p:sp>
            <p:nvSpPr>
              <p:cNvPr id="780" name="Freeform 56">
                <a:extLst>
                  <a:ext uri="{FF2B5EF4-FFF2-40B4-BE49-F238E27FC236}">
                    <a16:creationId xmlns:a16="http://schemas.microsoft.com/office/drawing/2014/main" id="{18781161-7C15-1B54-09C4-6CF14BC38771}"/>
                  </a:ext>
                </a:extLst>
              </p:cNvPr>
              <p:cNvSpPr>
                <a:spLocks/>
              </p:cNvSpPr>
              <p:nvPr/>
            </p:nvSpPr>
            <p:spPr bwMode="auto">
              <a:xfrm>
                <a:off x="-4538663" y="3106738"/>
                <a:ext cx="728663" cy="1100138"/>
              </a:xfrm>
              <a:custGeom>
                <a:avLst/>
                <a:gdLst>
                  <a:gd name="T0" fmla="*/ 124 w 219"/>
                  <a:gd name="T1" fmla="*/ 89 h 331"/>
                  <a:gd name="T2" fmla="*/ 122 w 219"/>
                  <a:gd name="T3" fmla="*/ 118 h 331"/>
                  <a:gd name="T4" fmla="*/ 121 w 219"/>
                  <a:gd name="T5" fmla="*/ 119 h 331"/>
                  <a:gd name="T6" fmla="*/ 128 w 219"/>
                  <a:gd name="T7" fmla="*/ 148 h 331"/>
                  <a:gd name="T8" fmla="*/ 151 w 219"/>
                  <a:gd name="T9" fmla="*/ 192 h 331"/>
                  <a:gd name="T10" fmla="*/ 154 w 219"/>
                  <a:gd name="T11" fmla="*/ 203 h 331"/>
                  <a:gd name="T12" fmla="*/ 158 w 219"/>
                  <a:gd name="T13" fmla="*/ 279 h 331"/>
                  <a:gd name="T14" fmla="*/ 159 w 219"/>
                  <a:gd name="T15" fmla="*/ 305 h 331"/>
                  <a:gd name="T16" fmla="*/ 143 w 219"/>
                  <a:gd name="T17" fmla="*/ 327 h 331"/>
                  <a:gd name="T18" fmla="*/ 117 w 219"/>
                  <a:gd name="T19" fmla="*/ 315 h 331"/>
                  <a:gd name="T20" fmla="*/ 114 w 219"/>
                  <a:gd name="T21" fmla="*/ 297 h 331"/>
                  <a:gd name="T22" fmla="*/ 106 w 219"/>
                  <a:gd name="T23" fmla="*/ 215 h 331"/>
                  <a:gd name="T24" fmla="*/ 103 w 219"/>
                  <a:gd name="T25" fmla="*/ 205 h 331"/>
                  <a:gd name="T26" fmla="*/ 55 w 219"/>
                  <a:gd name="T27" fmla="*/ 141 h 331"/>
                  <a:gd name="T28" fmla="*/ 51 w 219"/>
                  <a:gd name="T29" fmla="*/ 125 h 331"/>
                  <a:gd name="T30" fmla="*/ 56 w 219"/>
                  <a:gd name="T31" fmla="*/ 82 h 331"/>
                  <a:gd name="T32" fmla="*/ 57 w 219"/>
                  <a:gd name="T33" fmla="*/ 70 h 331"/>
                  <a:gd name="T34" fmla="*/ 42 w 219"/>
                  <a:gd name="T35" fmla="*/ 80 h 331"/>
                  <a:gd name="T36" fmla="*/ 42 w 219"/>
                  <a:gd name="T37" fmla="*/ 82 h 331"/>
                  <a:gd name="T38" fmla="*/ 38 w 219"/>
                  <a:gd name="T39" fmla="*/ 120 h 331"/>
                  <a:gd name="T40" fmla="*/ 26 w 219"/>
                  <a:gd name="T41" fmla="*/ 138 h 331"/>
                  <a:gd name="T42" fmla="*/ 0 w 219"/>
                  <a:gd name="T43" fmla="*/ 121 h 331"/>
                  <a:gd name="T44" fmla="*/ 1 w 219"/>
                  <a:gd name="T45" fmla="*/ 104 h 331"/>
                  <a:gd name="T46" fmla="*/ 4 w 219"/>
                  <a:gd name="T47" fmla="*/ 70 h 331"/>
                  <a:gd name="T48" fmla="*/ 12 w 219"/>
                  <a:gd name="T49" fmla="*/ 57 h 331"/>
                  <a:gd name="T50" fmla="*/ 73 w 219"/>
                  <a:gd name="T51" fmla="*/ 12 h 331"/>
                  <a:gd name="T52" fmla="*/ 120 w 219"/>
                  <a:gd name="T53" fmla="*/ 18 h 331"/>
                  <a:gd name="T54" fmla="*/ 146 w 219"/>
                  <a:gd name="T55" fmla="*/ 55 h 331"/>
                  <a:gd name="T56" fmla="*/ 156 w 219"/>
                  <a:gd name="T57" fmla="*/ 69 h 331"/>
                  <a:gd name="T58" fmla="*/ 159 w 219"/>
                  <a:gd name="T59" fmla="*/ 71 h 331"/>
                  <a:gd name="T60" fmla="*/ 199 w 219"/>
                  <a:gd name="T61" fmla="*/ 76 h 331"/>
                  <a:gd name="T62" fmla="*/ 213 w 219"/>
                  <a:gd name="T63" fmla="*/ 105 h 331"/>
                  <a:gd name="T64" fmla="*/ 194 w 219"/>
                  <a:gd name="T65" fmla="*/ 114 h 331"/>
                  <a:gd name="T66" fmla="*/ 144 w 219"/>
                  <a:gd name="T67" fmla="*/ 107 h 331"/>
                  <a:gd name="T68" fmla="*/ 131 w 219"/>
                  <a:gd name="T69" fmla="*/ 99 h 331"/>
                  <a:gd name="T70" fmla="*/ 124 w 219"/>
                  <a:gd name="T71" fmla="*/ 89 h 331"/>
                  <a:gd name="T72" fmla="*/ 124 w 219"/>
                  <a:gd name="T73" fmla="*/ 8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331">
                    <a:moveTo>
                      <a:pt x="124" y="89"/>
                    </a:moveTo>
                    <a:cubicBezTo>
                      <a:pt x="123" y="99"/>
                      <a:pt x="122" y="109"/>
                      <a:pt x="122" y="118"/>
                    </a:cubicBezTo>
                    <a:cubicBezTo>
                      <a:pt x="121" y="119"/>
                      <a:pt x="121" y="119"/>
                      <a:pt x="121" y="119"/>
                    </a:cubicBezTo>
                    <a:cubicBezTo>
                      <a:pt x="120" y="138"/>
                      <a:pt x="119" y="131"/>
                      <a:pt x="128" y="148"/>
                    </a:cubicBezTo>
                    <a:cubicBezTo>
                      <a:pt x="136" y="163"/>
                      <a:pt x="143" y="177"/>
                      <a:pt x="151" y="192"/>
                    </a:cubicBezTo>
                    <a:cubicBezTo>
                      <a:pt x="153" y="196"/>
                      <a:pt x="154" y="199"/>
                      <a:pt x="154" y="203"/>
                    </a:cubicBezTo>
                    <a:cubicBezTo>
                      <a:pt x="155" y="228"/>
                      <a:pt x="156" y="253"/>
                      <a:pt x="158" y="279"/>
                    </a:cubicBezTo>
                    <a:cubicBezTo>
                      <a:pt x="158" y="287"/>
                      <a:pt x="158" y="296"/>
                      <a:pt x="159" y="305"/>
                    </a:cubicBezTo>
                    <a:cubicBezTo>
                      <a:pt x="160" y="317"/>
                      <a:pt x="151" y="325"/>
                      <a:pt x="143" y="327"/>
                    </a:cubicBezTo>
                    <a:cubicBezTo>
                      <a:pt x="131" y="331"/>
                      <a:pt x="122" y="324"/>
                      <a:pt x="117" y="315"/>
                    </a:cubicBezTo>
                    <a:cubicBezTo>
                      <a:pt x="115" y="310"/>
                      <a:pt x="114" y="303"/>
                      <a:pt x="114" y="297"/>
                    </a:cubicBezTo>
                    <a:cubicBezTo>
                      <a:pt x="111" y="270"/>
                      <a:pt x="109" y="243"/>
                      <a:pt x="106" y="215"/>
                    </a:cubicBezTo>
                    <a:cubicBezTo>
                      <a:pt x="106" y="212"/>
                      <a:pt x="105" y="208"/>
                      <a:pt x="103" y="205"/>
                    </a:cubicBezTo>
                    <a:cubicBezTo>
                      <a:pt x="87" y="184"/>
                      <a:pt x="71" y="162"/>
                      <a:pt x="55" y="141"/>
                    </a:cubicBezTo>
                    <a:cubicBezTo>
                      <a:pt x="52" y="136"/>
                      <a:pt x="51" y="131"/>
                      <a:pt x="51" y="125"/>
                    </a:cubicBezTo>
                    <a:cubicBezTo>
                      <a:pt x="52" y="111"/>
                      <a:pt x="54" y="97"/>
                      <a:pt x="56" y="82"/>
                    </a:cubicBezTo>
                    <a:cubicBezTo>
                      <a:pt x="56" y="79"/>
                      <a:pt x="56" y="75"/>
                      <a:pt x="57" y="70"/>
                    </a:cubicBezTo>
                    <a:cubicBezTo>
                      <a:pt x="52" y="74"/>
                      <a:pt x="47" y="77"/>
                      <a:pt x="42" y="80"/>
                    </a:cubicBezTo>
                    <a:cubicBezTo>
                      <a:pt x="42" y="81"/>
                      <a:pt x="42" y="82"/>
                      <a:pt x="42" y="82"/>
                    </a:cubicBezTo>
                    <a:cubicBezTo>
                      <a:pt x="40" y="95"/>
                      <a:pt x="39" y="108"/>
                      <a:pt x="38" y="120"/>
                    </a:cubicBezTo>
                    <a:cubicBezTo>
                      <a:pt x="37" y="128"/>
                      <a:pt x="34" y="135"/>
                      <a:pt x="26" y="138"/>
                    </a:cubicBezTo>
                    <a:cubicBezTo>
                      <a:pt x="14" y="143"/>
                      <a:pt x="0" y="134"/>
                      <a:pt x="0" y="121"/>
                    </a:cubicBezTo>
                    <a:cubicBezTo>
                      <a:pt x="0" y="115"/>
                      <a:pt x="1" y="109"/>
                      <a:pt x="1" y="104"/>
                    </a:cubicBezTo>
                    <a:cubicBezTo>
                      <a:pt x="2" y="92"/>
                      <a:pt x="3" y="81"/>
                      <a:pt x="4" y="70"/>
                    </a:cubicBezTo>
                    <a:cubicBezTo>
                      <a:pt x="5" y="64"/>
                      <a:pt x="7" y="60"/>
                      <a:pt x="12" y="57"/>
                    </a:cubicBezTo>
                    <a:cubicBezTo>
                      <a:pt x="32" y="42"/>
                      <a:pt x="53" y="27"/>
                      <a:pt x="73" y="12"/>
                    </a:cubicBezTo>
                    <a:cubicBezTo>
                      <a:pt x="89" y="0"/>
                      <a:pt x="111" y="5"/>
                      <a:pt x="120" y="18"/>
                    </a:cubicBezTo>
                    <a:cubicBezTo>
                      <a:pt x="129" y="30"/>
                      <a:pt x="138" y="42"/>
                      <a:pt x="146" y="55"/>
                    </a:cubicBezTo>
                    <a:cubicBezTo>
                      <a:pt x="150" y="59"/>
                      <a:pt x="153" y="64"/>
                      <a:pt x="156" y="69"/>
                    </a:cubicBezTo>
                    <a:cubicBezTo>
                      <a:pt x="157" y="70"/>
                      <a:pt x="158" y="70"/>
                      <a:pt x="159" y="71"/>
                    </a:cubicBezTo>
                    <a:cubicBezTo>
                      <a:pt x="172" y="72"/>
                      <a:pt x="186" y="74"/>
                      <a:pt x="199" y="76"/>
                    </a:cubicBezTo>
                    <a:cubicBezTo>
                      <a:pt x="212" y="78"/>
                      <a:pt x="219" y="93"/>
                      <a:pt x="213" y="105"/>
                    </a:cubicBezTo>
                    <a:cubicBezTo>
                      <a:pt x="209" y="111"/>
                      <a:pt x="201" y="115"/>
                      <a:pt x="194" y="114"/>
                    </a:cubicBezTo>
                    <a:cubicBezTo>
                      <a:pt x="177" y="112"/>
                      <a:pt x="161" y="109"/>
                      <a:pt x="144" y="107"/>
                    </a:cubicBezTo>
                    <a:cubicBezTo>
                      <a:pt x="138" y="106"/>
                      <a:pt x="134" y="104"/>
                      <a:pt x="131" y="99"/>
                    </a:cubicBezTo>
                    <a:cubicBezTo>
                      <a:pt x="129" y="96"/>
                      <a:pt x="127" y="93"/>
                      <a:pt x="124" y="89"/>
                    </a:cubicBezTo>
                    <a:cubicBezTo>
                      <a:pt x="124" y="89"/>
                      <a:pt x="124" y="89"/>
                      <a:pt x="124" y="89"/>
                    </a:cubicBezTo>
                    <a:close/>
                  </a:path>
                </a:pathLst>
              </a:custGeom>
              <a:solidFill>
                <a:schemeClr val="accent3"/>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1" name="Freeform 57">
                <a:extLst>
                  <a:ext uri="{FF2B5EF4-FFF2-40B4-BE49-F238E27FC236}">
                    <a16:creationId xmlns:a16="http://schemas.microsoft.com/office/drawing/2014/main" id="{AB0BBC61-A065-01F5-7B59-06FE1B15C948}"/>
                  </a:ext>
                </a:extLst>
              </p:cNvPr>
              <p:cNvSpPr>
                <a:spLocks/>
              </p:cNvSpPr>
              <p:nvPr/>
            </p:nvSpPr>
            <p:spPr bwMode="auto">
              <a:xfrm>
                <a:off x="-4385841" y="3656402"/>
                <a:ext cx="222250" cy="538163"/>
              </a:xfrm>
              <a:custGeom>
                <a:avLst/>
                <a:gdLst>
                  <a:gd name="T0" fmla="*/ 31 w 67"/>
                  <a:gd name="T1" fmla="*/ 0 h 162"/>
                  <a:gd name="T2" fmla="*/ 37 w 67"/>
                  <a:gd name="T3" fmla="*/ 8 h 162"/>
                  <a:gd name="T4" fmla="*/ 61 w 67"/>
                  <a:gd name="T5" fmla="*/ 41 h 162"/>
                  <a:gd name="T6" fmla="*/ 64 w 67"/>
                  <a:gd name="T7" fmla="*/ 52 h 162"/>
                  <a:gd name="T8" fmla="*/ 67 w 67"/>
                  <a:gd name="T9" fmla="*/ 86 h 162"/>
                  <a:gd name="T10" fmla="*/ 67 w 67"/>
                  <a:gd name="T11" fmla="*/ 91 h 162"/>
                  <a:gd name="T12" fmla="*/ 45 w 67"/>
                  <a:gd name="T13" fmla="*/ 143 h 162"/>
                  <a:gd name="T14" fmla="*/ 7 w 67"/>
                  <a:gd name="T15" fmla="*/ 150 h 162"/>
                  <a:gd name="T16" fmla="*/ 3 w 67"/>
                  <a:gd name="T17" fmla="*/ 126 h 162"/>
                  <a:gd name="T18" fmla="*/ 20 w 67"/>
                  <a:gd name="T19" fmla="*/ 82 h 162"/>
                  <a:gd name="T20" fmla="*/ 35 w 67"/>
                  <a:gd name="T21" fmla="*/ 43 h 162"/>
                  <a:gd name="T22" fmla="*/ 35 w 67"/>
                  <a:gd name="T23" fmla="*/ 38 h 162"/>
                  <a:gd name="T24" fmla="*/ 30 w 67"/>
                  <a:gd name="T25" fmla="*/ 2 h 162"/>
                  <a:gd name="T26" fmla="*/ 30 w 67"/>
                  <a:gd name="T27" fmla="*/ 0 h 162"/>
                  <a:gd name="T28" fmla="*/ 31 w 67"/>
                  <a:gd name="T2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62">
                    <a:moveTo>
                      <a:pt x="31" y="0"/>
                    </a:moveTo>
                    <a:cubicBezTo>
                      <a:pt x="33" y="3"/>
                      <a:pt x="35" y="6"/>
                      <a:pt x="37" y="8"/>
                    </a:cubicBezTo>
                    <a:cubicBezTo>
                      <a:pt x="45" y="19"/>
                      <a:pt x="53" y="30"/>
                      <a:pt x="61" y="41"/>
                    </a:cubicBezTo>
                    <a:cubicBezTo>
                      <a:pt x="64" y="44"/>
                      <a:pt x="64" y="48"/>
                      <a:pt x="64" y="52"/>
                    </a:cubicBezTo>
                    <a:cubicBezTo>
                      <a:pt x="65" y="64"/>
                      <a:pt x="66" y="75"/>
                      <a:pt x="67" y="86"/>
                    </a:cubicBezTo>
                    <a:cubicBezTo>
                      <a:pt x="67" y="88"/>
                      <a:pt x="67" y="90"/>
                      <a:pt x="67" y="91"/>
                    </a:cubicBezTo>
                    <a:cubicBezTo>
                      <a:pt x="59" y="108"/>
                      <a:pt x="52" y="126"/>
                      <a:pt x="45" y="143"/>
                    </a:cubicBezTo>
                    <a:cubicBezTo>
                      <a:pt x="38" y="158"/>
                      <a:pt x="18" y="162"/>
                      <a:pt x="7" y="150"/>
                    </a:cubicBezTo>
                    <a:cubicBezTo>
                      <a:pt x="1" y="143"/>
                      <a:pt x="0" y="135"/>
                      <a:pt x="3" y="126"/>
                    </a:cubicBezTo>
                    <a:cubicBezTo>
                      <a:pt x="8" y="111"/>
                      <a:pt x="14" y="97"/>
                      <a:pt x="20" y="82"/>
                    </a:cubicBezTo>
                    <a:cubicBezTo>
                      <a:pt x="25" y="69"/>
                      <a:pt x="30" y="56"/>
                      <a:pt x="35" y="43"/>
                    </a:cubicBezTo>
                    <a:cubicBezTo>
                      <a:pt x="35" y="41"/>
                      <a:pt x="35" y="40"/>
                      <a:pt x="35" y="38"/>
                    </a:cubicBezTo>
                    <a:cubicBezTo>
                      <a:pt x="34" y="26"/>
                      <a:pt x="32" y="14"/>
                      <a:pt x="30" y="2"/>
                    </a:cubicBezTo>
                    <a:cubicBezTo>
                      <a:pt x="30" y="2"/>
                      <a:pt x="30" y="1"/>
                      <a:pt x="30" y="0"/>
                    </a:cubicBezTo>
                    <a:cubicBezTo>
                      <a:pt x="30" y="0"/>
                      <a:pt x="31" y="0"/>
                      <a:pt x="31" y="0"/>
                    </a:cubicBezTo>
                    <a:close/>
                  </a:path>
                </a:pathLst>
              </a:custGeom>
              <a:solidFill>
                <a:schemeClr val="accent3"/>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2" name="Oval 58">
                <a:extLst>
                  <a:ext uri="{FF2B5EF4-FFF2-40B4-BE49-F238E27FC236}">
                    <a16:creationId xmlns:a16="http://schemas.microsoft.com/office/drawing/2014/main" id="{259A3AF4-20B4-A2F5-905E-F23A4E4D3C57}"/>
                  </a:ext>
                </a:extLst>
              </p:cNvPr>
              <p:cNvSpPr>
                <a:spLocks noChangeArrowheads="1"/>
              </p:cNvSpPr>
              <p:nvPr/>
            </p:nvSpPr>
            <p:spPr bwMode="auto">
              <a:xfrm>
                <a:off x="-4348163" y="2830513"/>
                <a:ext cx="261938" cy="258763"/>
              </a:xfrm>
              <a:prstGeom prst="ellipse">
                <a:avLst/>
              </a:pr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812" name="Group 811">
            <a:extLst>
              <a:ext uri="{FF2B5EF4-FFF2-40B4-BE49-F238E27FC236}">
                <a16:creationId xmlns:a16="http://schemas.microsoft.com/office/drawing/2014/main" id="{26548832-9C02-90FC-3244-53203846A236}"/>
              </a:ext>
            </a:extLst>
          </p:cNvPr>
          <p:cNvGrpSpPr/>
          <p:nvPr/>
        </p:nvGrpSpPr>
        <p:grpSpPr>
          <a:xfrm>
            <a:off x="9239486" y="3826161"/>
            <a:ext cx="935823" cy="938235"/>
            <a:chOff x="-2246280" y="2011219"/>
            <a:chExt cx="1370553" cy="1374085"/>
          </a:xfrm>
        </p:grpSpPr>
        <p:grpSp>
          <p:nvGrpSpPr>
            <p:cNvPr id="813" name="Group 812">
              <a:extLst>
                <a:ext uri="{FF2B5EF4-FFF2-40B4-BE49-F238E27FC236}">
                  <a16:creationId xmlns:a16="http://schemas.microsoft.com/office/drawing/2014/main" id="{3BA56FB9-FE43-5537-C04E-A899F8EA79C9}"/>
                </a:ext>
              </a:extLst>
            </p:cNvPr>
            <p:cNvGrpSpPr>
              <a:grpSpLocks noChangeAspect="1"/>
            </p:cNvGrpSpPr>
            <p:nvPr/>
          </p:nvGrpSpPr>
          <p:grpSpPr>
            <a:xfrm>
              <a:off x="-2246280" y="2011219"/>
              <a:ext cx="1370553" cy="1374085"/>
              <a:chOff x="-4083050" y="1579563"/>
              <a:chExt cx="3694112" cy="3703638"/>
            </a:xfrm>
          </p:grpSpPr>
          <p:sp>
            <p:nvSpPr>
              <p:cNvPr id="821" name="Freeform 5">
                <a:extLst>
                  <a:ext uri="{FF2B5EF4-FFF2-40B4-BE49-F238E27FC236}">
                    <a16:creationId xmlns:a16="http://schemas.microsoft.com/office/drawing/2014/main" id="{59C28BB1-3404-075E-DB1C-DA386B48405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2" name="Freeform 6">
                <a:extLst>
                  <a:ext uri="{FF2B5EF4-FFF2-40B4-BE49-F238E27FC236}">
                    <a16:creationId xmlns:a16="http://schemas.microsoft.com/office/drawing/2014/main" id="{AA47D60F-ADFD-5076-2B1F-34EA00D186D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3" name="Freeform 7">
                <a:extLst>
                  <a:ext uri="{FF2B5EF4-FFF2-40B4-BE49-F238E27FC236}">
                    <a16:creationId xmlns:a16="http://schemas.microsoft.com/office/drawing/2014/main" id="{64E48962-E4E0-E337-8822-33FC833E532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4" name="Freeform 8">
                <a:extLst>
                  <a:ext uri="{FF2B5EF4-FFF2-40B4-BE49-F238E27FC236}">
                    <a16:creationId xmlns:a16="http://schemas.microsoft.com/office/drawing/2014/main" id="{FAC98623-6D6F-528D-F042-A13A3D0AD84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5" name="Freeform 9">
                <a:extLst>
                  <a:ext uri="{FF2B5EF4-FFF2-40B4-BE49-F238E27FC236}">
                    <a16:creationId xmlns:a16="http://schemas.microsoft.com/office/drawing/2014/main" id="{8CB223FE-C1BA-1B34-3B9A-DAC4832C07B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6" name="Freeform 10">
                <a:extLst>
                  <a:ext uri="{FF2B5EF4-FFF2-40B4-BE49-F238E27FC236}">
                    <a16:creationId xmlns:a16="http://schemas.microsoft.com/office/drawing/2014/main" id="{AC6E2966-8481-665F-9904-913AD76794A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7" name="Freeform 11">
                <a:extLst>
                  <a:ext uri="{FF2B5EF4-FFF2-40B4-BE49-F238E27FC236}">
                    <a16:creationId xmlns:a16="http://schemas.microsoft.com/office/drawing/2014/main" id="{26AF7FC4-0164-BAF4-3EDD-1132DE85DED3}"/>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8" name="Freeform 12">
                <a:extLst>
                  <a:ext uri="{FF2B5EF4-FFF2-40B4-BE49-F238E27FC236}">
                    <a16:creationId xmlns:a16="http://schemas.microsoft.com/office/drawing/2014/main" id="{FC35F1FE-5FFD-7E96-3FE8-9A11E7BA52B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9" name="Freeform 13">
                <a:extLst>
                  <a:ext uri="{FF2B5EF4-FFF2-40B4-BE49-F238E27FC236}">
                    <a16:creationId xmlns:a16="http://schemas.microsoft.com/office/drawing/2014/main" id="{0A3821F8-4A12-B470-73A4-DDDE5A41E72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0" name="Freeform 14">
                <a:extLst>
                  <a:ext uri="{FF2B5EF4-FFF2-40B4-BE49-F238E27FC236}">
                    <a16:creationId xmlns:a16="http://schemas.microsoft.com/office/drawing/2014/main" id="{D59EA726-BFE2-EEC2-D94F-16AA1F1A78A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1" name="Freeform 15">
                <a:extLst>
                  <a:ext uri="{FF2B5EF4-FFF2-40B4-BE49-F238E27FC236}">
                    <a16:creationId xmlns:a16="http://schemas.microsoft.com/office/drawing/2014/main" id="{934502FF-01FE-F753-E9BC-32126B42CD9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2" name="Freeform 16">
                <a:extLst>
                  <a:ext uri="{FF2B5EF4-FFF2-40B4-BE49-F238E27FC236}">
                    <a16:creationId xmlns:a16="http://schemas.microsoft.com/office/drawing/2014/main" id="{0F7B8A69-8251-3D0B-6679-5224A08ECCB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3" name="Freeform 17">
                <a:extLst>
                  <a:ext uri="{FF2B5EF4-FFF2-40B4-BE49-F238E27FC236}">
                    <a16:creationId xmlns:a16="http://schemas.microsoft.com/office/drawing/2014/main" id="{43796949-131E-EB9F-B02B-F25F13068FD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4" name="Freeform 18">
                <a:extLst>
                  <a:ext uri="{FF2B5EF4-FFF2-40B4-BE49-F238E27FC236}">
                    <a16:creationId xmlns:a16="http://schemas.microsoft.com/office/drawing/2014/main" id="{872EA6D1-D2FC-BD69-BC43-450513A7614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5" name="Freeform 19">
                <a:extLst>
                  <a:ext uri="{FF2B5EF4-FFF2-40B4-BE49-F238E27FC236}">
                    <a16:creationId xmlns:a16="http://schemas.microsoft.com/office/drawing/2014/main" id="{DCFB74C5-95CE-4819-BFAD-E96EE077D67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6" name="Freeform 20">
                <a:extLst>
                  <a:ext uri="{FF2B5EF4-FFF2-40B4-BE49-F238E27FC236}">
                    <a16:creationId xmlns:a16="http://schemas.microsoft.com/office/drawing/2014/main" id="{62BE95D2-0E6A-604B-3558-08B4B507277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7" name="Freeform 21">
                <a:extLst>
                  <a:ext uri="{FF2B5EF4-FFF2-40B4-BE49-F238E27FC236}">
                    <a16:creationId xmlns:a16="http://schemas.microsoft.com/office/drawing/2014/main" id="{F4BB0333-E498-4AAC-A2F3-91B4EA1497A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8" name="Freeform 22">
                <a:extLst>
                  <a:ext uri="{FF2B5EF4-FFF2-40B4-BE49-F238E27FC236}">
                    <a16:creationId xmlns:a16="http://schemas.microsoft.com/office/drawing/2014/main" id="{CF61F7A2-012F-0A5F-0BE8-37E33A496D4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9" name="Freeform 23">
                <a:extLst>
                  <a:ext uri="{FF2B5EF4-FFF2-40B4-BE49-F238E27FC236}">
                    <a16:creationId xmlns:a16="http://schemas.microsoft.com/office/drawing/2014/main" id="{62BAC25E-0951-8E20-2BCB-6E8A376273D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0" name="Freeform 24">
                <a:extLst>
                  <a:ext uri="{FF2B5EF4-FFF2-40B4-BE49-F238E27FC236}">
                    <a16:creationId xmlns:a16="http://schemas.microsoft.com/office/drawing/2014/main" id="{FF5742CA-FFA7-2A5C-50A8-1A121ED1120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1" name="Freeform 25">
                <a:extLst>
                  <a:ext uri="{FF2B5EF4-FFF2-40B4-BE49-F238E27FC236}">
                    <a16:creationId xmlns:a16="http://schemas.microsoft.com/office/drawing/2014/main" id="{A7D0C62B-5BD1-0709-38CF-0BA3F5A5ACA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2" name="Freeform 26">
                <a:extLst>
                  <a:ext uri="{FF2B5EF4-FFF2-40B4-BE49-F238E27FC236}">
                    <a16:creationId xmlns:a16="http://schemas.microsoft.com/office/drawing/2014/main" id="{DBD8E03D-4485-9ACD-B1DD-CC924E5AC9C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3" name="Freeform 27">
                <a:extLst>
                  <a:ext uri="{FF2B5EF4-FFF2-40B4-BE49-F238E27FC236}">
                    <a16:creationId xmlns:a16="http://schemas.microsoft.com/office/drawing/2014/main" id="{846BE303-208E-2D84-7672-A9FC2487468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4" name="Freeform 28">
                <a:extLst>
                  <a:ext uri="{FF2B5EF4-FFF2-40B4-BE49-F238E27FC236}">
                    <a16:creationId xmlns:a16="http://schemas.microsoft.com/office/drawing/2014/main" id="{DB80E402-443E-1FA5-BE3D-222E92B50CE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5" name="Freeform 29">
                <a:extLst>
                  <a:ext uri="{FF2B5EF4-FFF2-40B4-BE49-F238E27FC236}">
                    <a16:creationId xmlns:a16="http://schemas.microsoft.com/office/drawing/2014/main" id="{EB760016-C839-1FC1-B33A-CCF2EE8CAA6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6" name="Freeform 30">
                <a:extLst>
                  <a:ext uri="{FF2B5EF4-FFF2-40B4-BE49-F238E27FC236}">
                    <a16:creationId xmlns:a16="http://schemas.microsoft.com/office/drawing/2014/main" id="{E7C7FF6E-27FE-31B5-7F23-9879ED6DA027}"/>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7" name="Freeform 31">
                <a:extLst>
                  <a:ext uri="{FF2B5EF4-FFF2-40B4-BE49-F238E27FC236}">
                    <a16:creationId xmlns:a16="http://schemas.microsoft.com/office/drawing/2014/main" id="{4699F72F-AC91-0722-1B58-339A22C2B20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8" name="Freeform 32">
                <a:extLst>
                  <a:ext uri="{FF2B5EF4-FFF2-40B4-BE49-F238E27FC236}">
                    <a16:creationId xmlns:a16="http://schemas.microsoft.com/office/drawing/2014/main" id="{6058785C-16CD-F273-C8C6-58B6E040052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9" name="Freeform 33">
                <a:extLst>
                  <a:ext uri="{FF2B5EF4-FFF2-40B4-BE49-F238E27FC236}">
                    <a16:creationId xmlns:a16="http://schemas.microsoft.com/office/drawing/2014/main" id="{2C68DBD1-DFAE-7D88-5C24-4F23E0BD3E2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4" name="Group 813">
              <a:extLst>
                <a:ext uri="{FF2B5EF4-FFF2-40B4-BE49-F238E27FC236}">
                  <a16:creationId xmlns:a16="http://schemas.microsoft.com/office/drawing/2014/main" id="{3E2CA213-64C3-FEB3-1413-6F64DE3E4C6F}"/>
                </a:ext>
              </a:extLst>
            </p:cNvPr>
            <p:cNvGrpSpPr/>
            <p:nvPr/>
          </p:nvGrpSpPr>
          <p:grpSpPr>
            <a:xfrm>
              <a:off x="-2050028" y="2356705"/>
              <a:ext cx="977206" cy="722169"/>
              <a:chOff x="-2943225" y="5287963"/>
              <a:chExt cx="1192213" cy="881063"/>
            </a:xfrm>
            <a:solidFill>
              <a:srgbClr val="44546A"/>
            </a:solidFill>
          </p:grpSpPr>
          <p:sp>
            <p:nvSpPr>
              <p:cNvPr id="815" name="Freeform 60">
                <a:extLst>
                  <a:ext uri="{FF2B5EF4-FFF2-40B4-BE49-F238E27FC236}">
                    <a16:creationId xmlns:a16="http://schemas.microsoft.com/office/drawing/2014/main" id="{F82841F1-713E-0389-6932-83E632A1B5E4}"/>
                  </a:ext>
                </a:extLst>
              </p:cNvPr>
              <p:cNvSpPr>
                <a:spLocks noEditPoints="1"/>
              </p:cNvSpPr>
              <p:nvPr/>
            </p:nvSpPr>
            <p:spPr bwMode="auto">
              <a:xfrm>
                <a:off x="-2943225" y="5287963"/>
                <a:ext cx="1192213" cy="881063"/>
              </a:xfrm>
              <a:custGeom>
                <a:avLst/>
                <a:gdLst>
                  <a:gd name="T0" fmla="*/ 177 w 359"/>
                  <a:gd name="T1" fmla="*/ 264 h 265"/>
                  <a:gd name="T2" fmla="*/ 115 w 359"/>
                  <a:gd name="T3" fmla="*/ 241 h 265"/>
                  <a:gd name="T4" fmla="*/ 82 w 359"/>
                  <a:gd name="T5" fmla="*/ 209 h 265"/>
                  <a:gd name="T6" fmla="*/ 55 w 359"/>
                  <a:gd name="T7" fmla="*/ 180 h 265"/>
                  <a:gd name="T8" fmla="*/ 34 w 359"/>
                  <a:gd name="T9" fmla="*/ 165 h 265"/>
                  <a:gd name="T10" fmla="*/ 20 w 359"/>
                  <a:gd name="T11" fmla="*/ 159 h 265"/>
                  <a:gd name="T12" fmla="*/ 4 w 359"/>
                  <a:gd name="T13" fmla="*/ 142 h 265"/>
                  <a:gd name="T14" fmla="*/ 9 w 359"/>
                  <a:gd name="T15" fmla="*/ 115 h 265"/>
                  <a:gd name="T16" fmla="*/ 26 w 359"/>
                  <a:gd name="T17" fmla="*/ 105 h 265"/>
                  <a:gd name="T18" fmla="*/ 50 w 359"/>
                  <a:gd name="T19" fmla="*/ 89 h 265"/>
                  <a:gd name="T20" fmla="*/ 85 w 359"/>
                  <a:gd name="T21" fmla="*/ 51 h 265"/>
                  <a:gd name="T22" fmla="*/ 123 w 359"/>
                  <a:gd name="T23" fmla="*/ 17 h 265"/>
                  <a:gd name="T24" fmla="*/ 180 w 359"/>
                  <a:gd name="T25" fmla="*/ 0 h 265"/>
                  <a:gd name="T26" fmla="*/ 246 w 359"/>
                  <a:gd name="T27" fmla="*/ 25 h 265"/>
                  <a:gd name="T28" fmla="*/ 283 w 359"/>
                  <a:gd name="T29" fmla="*/ 62 h 265"/>
                  <a:gd name="T30" fmla="*/ 311 w 359"/>
                  <a:gd name="T31" fmla="*/ 90 h 265"/>
                  <a:gd name="T32" fmla="*/ 332 w 359"/>
                  <a:gd name="T33" fmla="*/ 102 h 265"/>
                  <a:gd name="T34" fmla="*/ 353 w 359"/>
                  <a:gd name="T35" fmla="*/ 118 h 265"/>
                  <a:gd name="T36" fmla="*/ 349 w 359"/>
                  <a:gd name="T37" fmla="*/ 151 h 265"/>
                  <a:gd name="T38" fmla="*/ 334 w 359"/>
                  <a:gd name="T39" fmla="*/ 161 h 265"/>
                  <a:gd name="T40" fmla="*/ 294 w 359"/>
                  <a:gd name="T41" fmla="*/ 189 h 265"/>
                  <a:gd name="T42" fmla="*/ 258 w 359"/>
                  <a:gd name="T43" fmla="*/ 228 h 265"/>
                  <a:gd name="T44" fmla="*/ 226 w 359"/>
                  <a:gd name="T45" fmla="*/ 253 h 265"/>
                  <a:gd name="T46" fmla="*/ 177 w 359"/>
                  <a:gd name="T47" fmla="*/ 264 h 265"/>
                  <a:gd name="T48" fmla="*/ 179 w 359"/>
                  <a:gd name="T49" fmla="*/ 39 h 265"/>
                  <a:gd name="T50" fmla="*/ 140 w 359"/>
                  <a:gd name="T51" fmla="*/ 48 h 265"/>
                  <a:gd name="T52" fmla="*/ 102 w 359"/>
                  <a:gd name="T53" fmla="*/ 74 h 265"/>
                  <a:gd name="T54" fmla="*/ 63 w 359"/>
                  <a:gd name="T55" fmla="*/ 107 h 265"/>
                  <a:gd name="T56" fmla="*/ 30 w 359"/>
                  <a:gd name="T57" fmla="*/ 124 h 265"/>
                  <a:gd name="T58" fmla="*/ 24 w 359"/>
                  <a:gd name="T59" fmla="*/ 132 h 265"/>
                  <a:gd name="T60" fmla="*/ 30 w 359"/>
                  <a:gd name="T61" fmla="*/ 140 h 265"/>
                  <a:gd name="T62" fmla="*/ 50 w 359"/>
                  <a:gd name="T63" fmla="*/ 148 h 265"/>
                  <a:gd name="T64" fmla="*/ 81 w 359"/>
                  <a:gd name="T65" fmla="*/ 172 h 265"/>
                  <a:gd name="T66" fmla="*/ 120 w 359"/>
                  <a:gd name="T67" fmla="*/ 204 h 265"/>
                  <a:gd name="T68" fmla="*/ 165 w 359"/>
                  <a:gd name="T69" fmla="*/ 224 h 265"/>
                  <a:gd name="T70" fmla="*/ 219 w 359"/>
                  <a:gd name="T71" fmla="*/ 216 h 265"/>
                  <a:gd name="T72" fmla="*/ 256 w 359"/>
                  <a:gd name="T73" fmla="*/ 190 h 265"/>
                  <a:gd name="T74" fmla="*/ 295 w 359"/>
                  <a:gd name="T75" fmla="*/ 157 h 265"/>
                  <a:gd name="T76" fmla="*/ 329 w 359"/>
                  <a:gd name="T77" fmla="*/ 139 h 265"/>
                  <a:gd name="T78" fmla="*/ 335 w 359"/>
                  <a:gd name="T79" fmla="*/ 132 h 265"/>
                  <a:gd name="T80" fmla="*/ 329 w 359"/>
                  <a:gd name="T81" fmla="*/ 124 h 265"/>
                  <a:gd name="T82" fmla="*/ 301 w 359"/>
                  <a:gd name="T83" fmla="*/ 111 h 265"/>
                  <a:gd name="T84" fmla="*/ 267 w 359"/>
                  <a:gd name="T85" fmla="*/ 83 h 265"/>
                  <a:gd name="T86" fmla="*/ 228 w 359"/>
                  <a:gd name="T87" fmla="*/ 53 h 265"/>
                  <a:gd name="T88" fmla="*/ 179 w 359"/>
                  <a:gd name="T89" fmla="*/ 39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265">
                    <a:moveTo>
                      <a:pt x="177" y="264"/>
                    </a:moveTo>
                    <a:cubicBezTo>
                      <a:pt x="155" y="265"/>
                      <a:pt x="134" y="256"/>
                      <a:pt x="115" y="241"/>
                    </a:cubicBezTo>
                    <a:cubicBezTo>
                      <a:pt x="103" y="231"/>
                      <a:pt x="92" y="220"/>
                      <a:pt x="82" y="209"/>
                    </a:cubicBezTo>
                    <a:cubicBezTo>
                      <a:pt x="73" y="199"/>
                      <a:pt x="64" y="189"/>
                      <a:pt x="55" y="180"/>
                    </a:cubicBezTo>
                    <a:cubicBezTo>
                      <a:pt x="49" y="174"/>
                      <a:pt x="42" y="168"/>
                      <a:pt x="34" y="165"/>
                    </a:cubicBezTo>
                    <a:cubicBezTo>
                      <a:pt x="29" y="163"/>
                      <a:pt x="25" y="161"/>
                      <a:pt x="20" y="159"/>
                    </a:cubicBezTo>
                    <a:cubicBezTo>
                      <a:pt x="13" y="155"/>
                      <a:pt x="7" y="150"/>
                      <a:pt x="4" y="142"/>
                    </a:cubicBezTo>
                    <a:cubicBezTo>
                      <a:pt x="0" y="133"/>
                      <a:pt x="2" y="122"/>
                      <a:pt x="9" y="115"/>
                    </a:cubicBezTo>
                    <a:cubicBezTo>
                      <a:pt x="14" y="110"/>
                      <a:pt x="19" y="107"/>
                      <a:pt x="26" y="105"/>
                    </a:cubicBezTo>
                    <a:cubicBezTo>
                      <a:pt x="35" y="102"/>
                      <a:pt x="43" y="96"/>
                      <a:pt x="50" y="89"/>
                    </a:cubicBezTo>
                    <a:cubicBezTo>
                      <a:pt x="62" y="76"/>
                      <a:pt x="74" y="64"/>
                      <a:pt x="85" y="51"/>
                    </a:cubicBezTo>
                    <a:cubicBezTo>
                      <a:pt x="97" y="39"/>
                      <a:pt x="109" y="27"/>
                      <a:pt x="123" y="17"/>
                    </a:cubicBezTo>
                    <a:cubicBezTo>
                      <a:pt x="140" y="5"/>
                      <a:pt x="159" y="0"/>
                      <a:pt x="180" y="0"/>
                    </a:cubicBezTo>
                    <a:cubicBezTo>
                      <a:pt x="205" y="0"/>
                      <a:pt x="227" y="9"/>
                      <a:pt x="246" y="25"/>
                    </a:cubicBezTo>
                    <a:cubicBezTo>
                      <a:pt x="260" y="36"/>
                      <a:pt x="271" y="49"/>
                      <a:pt x="283" y="62"/>
                    </a:cubicBezTo>
                    <a:cubicBezTo>
                      <a:pt x="292" y="72"/>
                      <a:pt x="300" y="82"/>
                      <a:pt x="311" y="90"/>
                    </a:cubicBezTo>
                    <a:cubicBezTo>
                      <a:pt x="317" y="95"/>
                      <a:pt x="324" y="99"/>
                      <a:pt x="332" y="102"/>
                    </a:cubicBezTo>
                    <a:cubicBezTo>
                      <a:pt x="340" y="105"/>
                      <a:pt x="348" y="110"/>
                      <a:pt x="353" y="118"/>
                    </a:cubicBezTo>
                    <a:cubicBezTo>
                      <a:pt x="359" y="128"/>
                      <a:pt x="358" y="141"/>
                      <a:pt x="349" y="151"/>
                    </a:cubicBezTo>
                    <a:cubicBezTo>
                      <a:pt x="345" y="155"/>
                      <a:pt x="340" y="159"/>
                      <a:pt x="334" y="161"/>
                    </a:cubicBezTo>
                    <a:cubicBezTo>
                      <a:pt x="318" y="166"/>
                      <a:pt x="306" y="177"/>
                      <a:pt x="294" y="189"/>
                    </a:cubicBezTo>
                    <a:cubicBezTo>
                      <a:pt x="282" y="202"/>
                      <a:pt x="271" y="215"/>
                      <a:pt x="258" y="228"/>
                    </a:cubicBezTo>
                    <a:cubicBezTo>
                      <a:pt x="249" y="238"/>
                      <a:pt x="238" y="246"/>
                      <a:pt x="226" y="253"/>
                    </a:cubicBezTo>
                    <a:cubicBezTo>
                      <a:pt x="212" y="261"/>
                      <a:pt x="196" y="264"/>
                      <a:pt x="177" y="264"/>
                    </a:cubicBezTo>
                    <a:close/>
                    <a:moveTo>
                      <a:pt x="179" y="39"/>
                    </a:moveTo>
                    <a:cubicBezTo>
                      <a:pt x="165" y="39"/>
                      <a:pt x="152" y="42"/>
                      <a:pt x="140" y="48"/>
                    </a:cubicBezTo>
                    <a:cubicBezTo>
                      <a:pt x="126" y="55"/>
                      <a:pt x="114" y="64"/>
                      <a:pt x="102" y="74"/>
                    </a:cubicBezTo>
                    <a:cubicBezTo>
                      <a:pt x="89" y="85"/>
                      <a:pt x="76" y="96"/>
                      <a:pt x="63" y="107"/>
                    </a:cubicBezTo>
                    <a:cubicBezTo>
                      <a:pt x="54" y="115"/>
                      <a:pt x="43" y="122"/>
                      <a:pt x="30" y="124"/>
                    </a:cubicBezTo>
                    <a:cubicBezTo>
                      <a:pt x="26" y="125"/>
                      <a:pt x="24" y="128"/>
                      <a:pt x="24" y="132"/>
                    </a:cubicBezTo>
                    <a:cubicBezTo>
                      <a:pt x="24" y="136"/>
                      <a:pt x="26" y="139"/>
                      <a:pt x="30" y="140"/>
                    </a:cubicBezTo>
                    <a:cubicBezTo>
                      <a:pt x="37" y="141"/>
                      <a:pt x="44" y="144"/>
                      <a:pt x="50" y="148"/>
                    </a:cubicBezTo>
                    <a:cubicBezTo>
                      <a:pt x="61" y="154"/>
                      <a:pt x="71" y="163"/>
                      <a:pt x="81" y="172"/>
                    </a:cubicBezTo>
                    <a:cubicBezTo>
                      <a:pt x="94" y="183"/>
                      <a:pt x="106" y="194"/>
                      <a:pt x="120" y="204"/>
                    </a:cubicBezTo>
                    <a:cubicBezTo>
                      <a:pt x="134" y="214"/>
                      <a:pt x="148" y="222"/>
                      <a:pt x="165" y="224"/>
                    </a:cubicBezTo>
                    <a:cubicBezTo>
                      <a:pt x="184" y="227"/>
                      <a:pt x="202" y="224"/>
                      <a:pt x="219" y="216"/>
                    </a:cubicBezTo>
                    <a:cubicBezTo>
                      <a:pt x="233" y="209"/>
                      <a:pt x="245" y="200"/>
                      <a:pt x="256" y="190"/>
                    </a:cubicBezTo>
                    <a:cubicBezTo>
                      <a:pt x="269" y="179"/>
                      <a:pt x="282" y="168"/>
                      <a:pt x="295" y="157"/>
                    </a:cubicBezTo>
                    <a:cubicBezTo>
                      <a:pt x="305" y="149"/>
                      <a:pt x="316" y="142"/>
                      <a:pt x="329" y="139"/>
                    </a:cubicBezTo>
                    <a:cubicBezTo>
                      <a:pt x="333" y="139"/>
                      <a:pt x="335" y="135"/>
                      <a:pt x="335" y="132"/>
                    </a:cubicBezTo>
                    <a:cubicBezTo>
                      <a:pt x="335" y="128"/>
                      <a:pt x="332" y="125"/>
                      <a:pt x="329" y="124"/>
                    </a:cubicBezTo>
                    <a:cubicBezTo>
                      <a:pt x="318" y="123"/>
                      <a:pt x="309" y="118"/>
                      <a:pt x="301" y="111"/>
                    </a:cubicBezTo>
                    <a:cubicBezTo>
                      <a:pt x="289" y="102"/>
                      <a:pt x="278" y="93"/>
                      <a:pt x="267" y="83"/>
                    </a:cubicBezTo>
                    <a:cubicBezTo>
                      <a:pt x="254" y="72"/>
                      <a:pt x="242" y="62"/>
                      <a:pt x="228" y="53"/>
                    </a:cubicBezTo>
                    <a:cubicBezTo>
                      <a:pt x="213" y="44"/>
                      <a:pt x="197" y="39"/>
                      <a:pt x="179" y="3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6" name="Freeform 62">
                <a:extLst>
                  <a:ext uri="{FF2B5EF4-FFF2-40B4-BE49-F238E27FC236}">
                    <a16:creationId xmlns:a16="http://schemas.microsoft.com/office/drawing/2014/main" id="{8B03837D-6A56-A575-1A24-ECB970A07C50}"/>
                  </a:ext>
                </a:extLst>
              </p:cNvPr>
              <p:cNvSpPr>
                <a:spLocks/>
              </p:cNvSpPr>
              <p:nvPr/>
            </p:nvSpPr>
            <p:spPr bwMode="auto">
              <a:xfrm>
                <a:off x="-2624138" y="5673725"/>
                <a:ext cx="550863" cy="106363"/>
              </a:xfrm>
              <a:custGeom>
                <a:avLst/>
                <a:gdLst>
                  <a:gd name="T0" fmla="*/ 166 w 166"/>
                  <a:gd name="T1" fmla="*/ 16 h 32"/>
                  <a:gd name="T2" fmla="*/ 151 w 166"/>
                  <a:gd name="T3" fmla="*/ 21 h 32"/>
                  <a:gd name="T4" fmla="*/ 102 w 166"/>
                  <a:gd name="T5" fmla="*/ 31 h 32"/>
                  <a:gd name="T6" fmla="*/ 55 w 166"/>
                  <a:gd name="T7" fmla="*/ 29 h 32"/>
                  <a:gd name="T8" fmla="*/ 2 w 166"/>
                  <a:gd name="T9" fmla="*/ 17 h 32"/>
                  <a:gd name="T10" fmla="*/ 0 w 166"/>
                  <a:gd name="T11" fmla="*/ 16 h 32"/>
                  <a:gd name="T12" fmla="*/ 2 w 166"/>
                  <a:gd name="T13" fmla="*/ 15 h 32"/>
                  <a:gd name="T14" fmla="*/ 52 w 166"/>
                  <a:gd name="T15" fmla="*/ 3 h 32"/>
                  <a:gd name="T16" fmla="*/ 109 w 166"/>
                  <a:gd name="T17" fmla="*/ 2 h 32"/>
                  <a:gd name="T18" fmla="*/ 165 w 166"/>
                  <a:gd name="T19" fmla="*/ 15 h 32"/>
                  <a:gd name="T20" fmla="*/ 166 w 166"/>
                  <a:gd name="T21" fmla="*/ 16 h 32"/>
                  <a:gd name="T22" fmla="*/ 166 w 166"/>
                  <a:gd name="T23"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32">
                    <a:moveTo>
                      <a:pt x="166" y="16"/>
                    </a:moveTo>
                    <a:cubicBezTo>
                      <a:pt x="161" y="18"/>
                      <a:pt x="156" y="19"/>
                      <a:pt x="151" y="21"/>
                    </a:cubicBezTo>
                    <a:cubicBezTo>
                      <a:pt x="135" y="25"/>
                      <a:pt x="119" y="29"/>
                      <a:pt x="102" y="31"/>
                    </a:cubicBezTo>
                    <a:cubicBezTo>
                      <a:pt x="86" y="32"/>
                      <a:pt x="71" y="32"/>
                      <a:pt x="55" y="29"/>
                    </a:cubicBezTo>
                    <a:cubicBezTo>
                      <a:pt x="37" y="27"/>
                      <a:pt x="19" y="22"/>
                      <a:pt x="2" y="17"/>
                    </a:cubicBezTo>
                    <a:cubicBezTo>
                      <a:pt x="1" y="17"/>
                      <a:pt x="1" y="16"/>
                      <a:pt x="0" y="16"/>
                    </a:cubicBezTo>
                    <a:cubicBezTo>
                      <a:pt x="1" y="16"/>
                      <a:pt x="2" y="15"/>
                      <a:pt x="2" y="15"/>
                    </a:cubicBezTo>
                    <a:cubicBezTo>
                      <a:pt x="19" y="10"/>
                      <a:pt x="35" y="6"/>
                      <a:pt x="52" y="3"/>
                    </a:cubicBezTo>
                    <a:cubicBezTo>
                      <a:pt x="71" y="0"/>
                      <a:pt x="90" y="0"/>
                      <a:pt x="109" y="2"/>
                    </a:cubicBezTo>
                    <a:cubicBezTo>
                      <a:pt x="128" y="5"/>
                      <a:pt x="146" y="10"/>
                      <a:pt x="165" y="15"/>
                    </a:cubicBezTo>
                    <a:cubicBezTo>
                      <a:pt x="165" y="16"/>
                      <a:pt x="165" y="16"/>
                      <a:pt x="166" y="16"/>
                    </a:cubicBezTo>
                    <a:cubicBezTo>
                      <a:pt x="166" y="16"/>
                      <a:pt x="166" y="16"/>
                      <a:pt x="166" y="1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7" name="Freeform 63">
                <a:extLst>
                  <a:ext uri="{FF2B5EF4-FFF2-40B4-BE49-F238E27FC236}">
                    <a16:creationId xmlns:a16="http://schemas.microsoft.com/office/drawing/2014/main" id="{B882C007-6B28-4A0B-B486-CA833941F56A}"/>
                  </a:ext>
                </a:extLst>
              </p:cNvPr>
              <p:cNvSpPr>
                <a:spLocks/>
              </p:cNvSpPr>
              <p:nvPr/>
            </p:nvSpPr>
            <p:spPr bwMode="auto">
              <a:xfrm>
                <a:off x="-2660650" y="5461000"/>
                <a:ext cx="623888" cy="192088"/>
              </a:xfrm>
              <a:custGeom>
                <a:avLst/>
                <a:gdLst>
                  <a:gd name="T0" fmla="*/ 188 w 188"/>
                  <a:gd name="T1" fmla="*/ 58 h 58"/>
                  <a:gd name="T2" fmla="*/ 186 w 188"/>
                  <a:gd name="T3" fmla="*/ 56 h 58"/>
                  <a:gd name="T4" fmla="*/ 146 w 188"/>
                  <a:gd name="T5" fmla="*/ 35 h 58"/>
                  <a:gd name="T6" fmla="*/ 118 w 188"/>
                  <a:gd name="T7" fmla="*/ 22 h 58"/>
                  <a:gd name="T8" fmla="*/ 85 w 188"/>
                  <a:gd name="T9" fmla="*/ 18 h 58"/>
                  <a:gd name="T10" fmla="*/ 56 w 188"/>
                  <a:gd name="T11" fmla="*/ 28 h 58"/>
                  <a:gd name="T12" fmla="*/ 11 w 188"/>
                  <a:gd name="T13" fmla="*/ 52 h 58"/>
                  <a:gd name="T14" fmla="*/ 0 w 188"/>
                  <a:gd name="T15" fmla="*/ 57 h 58"/>
                  <a:gd name="T16" fmla="*/ 3 w 188"/>
                  <a:gd name="T17" fmla="*/ 55 h 58"/>
                  <a:gd name="T18" fmla="*/ 37 w 188"/>
                  <a:gd name="T19" fmla="*/ 26 h 58"/>
                  <a:gd name="T20" fmla="*/ 72 w 188"/>
                  <a:gd name="T21" fmla="*/ 6 h 58"/>
                  <a:gd name="T22" fmla="*/ 122 w 188"/>
                  <a:gd name="T23" fmla="*/ 8 h 58"/>
                  <a:gd name="T24" fmla="*/ 152 w 188"/>
                  <a:gd name="T25" fmla="*/ 27 h 58"/>
                  <a:gd name="T26" fmla="*/ 188 w 188"/>
                  <a:gd name="T27" fmla="*/ 57 h 58"/>
                  <a:gd name="T28" fmla="*/ 188 w 188"/>
                  <a:gd name="T29"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58">
                    <a:moveTo>
                      <a:pt x="188" y="58"/>
                    </a:moveTo>
                    <a:cubicBezTo>
                      <a:pt x="187" y="57"/>
                      <a:pt x="186" y="57"/>
                      <a:pt x="186" y="56"/>
                    </a:cubicBezTo>
                    <a:cubicBezTo>
                      <a:pt x="172" y="49"/>
                      <a:pt x="159" y="42"/>
                      <a:pt x="146" y="35"/>
                    </a:cubicBezTo>
                    <a:cubicBezTo>
                      <a:pt x="137" y="30"/>
                      <a:pt x="127" y="26"/>
                      <a:pt x="118" y="22"/>
                    </a:cubicBezTo>
                    <a:cubicBezTo>
                      <a:pt x="107" y="18"/>
                      <a:pt x="96" y="17"/>
                      <a:pt x="85" y="18"/>
                    </a:cubicBezTo>
                    <a:cubicBezTo>
                      <a:pt x="74" y="20"/>
                      <a:pt x="65" y="23"/>
                      <a:pt x="56" y="28"/>
                    </a:cubicBezTo>
                    <a:cubicBezTo>
                      <a:pt x="41" y="36"/>
                      <a:pt x="26" y="44"/>
                      <a:pt x="11" y="52"/>
                    </a:cubicBezTo>
                    <a:cubicBezTo>
                      <a:pt x="7" y="54"/>
                      <a:pt x="4" y="56"/>
                      <a:pt x="0" y="57"/>
                    </a:cubicBezTo>
                    <a:cubicBezTo>
                      <a:pt x="1" y="56"/>
                      <a:pt x="2" y="56"/>
                      <a:pt x="3" y="55"/>
                    </a:cubicBezTo>
                    <a:cubicBezTo>
                      <a:pt x="14" y="45"/>
                      <a:pt x="26" y="35"/>
                      <a:pt x="37" y="26"/>
                    </a:cubicBezTo>
                    <a:cubicBezTo>
                      <a:pt x="48" y="17"/>
                      <a:pt x="59" y="10"/>
                      <a:pt x="72" y="6"/>
                    </a:cubicBezTo>
                    <a:cubicBezTo>
                      <a:pt x="89" y="0"/>
                      <a:pt x="106" y="1"/>
                      <a:pt x="122" y="8"/>
                    </a:cubicBezTo>
                    <a:cubicBezTo>
                      <a:pt x="133" y="13"/>
                      <a:pt x="143" y="19"/>
                      <a:pt x="152" y="27"/>
                    </a:cubicBezTo>
                    <a:cubicBezTo>
                      <a:pt x="164" y="36"/>
                      <a:pt x="176" y="47"/>
                      <a:pt x="188" y="57"/>
                    </a:cubicBezTo>
                    <a:cubicBezTo>
                      <a:pt x="188" y="57"/>
                      <a:pt x="188" y="57"/>
                      <a:pt x="188" y="58"/>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8" name="Freeform 64">
                <a:extLst>
                  <a:ext uri="{FF2B5EF4-FFF2-40B4-BE49-F238E27FC236}">
                    <a16:creationId xmlns:a16="http://schemas.microsoft.com/office/drawing/2014/main" id="{1F3F2F62-6D43-8C0E-FD26-3A715A79B060}"/>
                  </a:ext>
                </a:extLst>
              </p:cNvPr>
              <p:cNvSpPr>
                <a:spLocks/>
              </p:cNvSpPr>
              <p:nvPr/>
            </p:nvSpPr>
            <p:spPr bwMode="auto">
              <a:xfrm>
                <a:off x="-2660650" y="5803900"/>
                <a:ext cx="623888" cy="188913"/>
              </a:xfrm>
              <a:custGeom>
                <a:avLst/>
                <a:gdLst>
                  <a:gd name="T0" fmla="*/ 1 w 188"/>
                  <a:gd name="T1" fmla="*/ 0 h 57"/>
                  <a:gd name="T2" fmla="*/ 3 w 188"/>
                  <a:gd name="T3" fmla="*/ 1 h 57"/>
                  <a:gd name="T4" fmla="*/ 43 w 188"/>
                  <a:gd name="T5" fmla="*/ 22 h 57"/>
                  <a:gd name="T6" fmla="*/ 71 w 188"/>
                  <a:gd name="T7" fmla="*/ 35 h 57"/>
                  <a:gd name="T8" fmla="*/ 104 w 188"/>
                  <a:gd name="T9" fmla="*/ 39 h 57"/>
                  <a:gd name="T10" fmla="*/ 133 w 188"/>
                  <a:gd name="T11" fmla="*/ 29 h 57"/>
                  <a:gd name="T12" fmla="*/ 178 w 188"/>
                  <a:gd name="T13" fmla="*/ 5 h 57"/>
                  <a:gd name="T14" fmla="*/ 188 w 188"/>
                  <a:gd name="T15" fmla="*/ 0 h 57"/>
                  <a:gd name="T16" fmla="*/ 182 w 188"/>
                  <a:gd name="T17" fmla="*/ 5 h 57"/>
                  <a:gd name="T18" fmla="*/ 141 w 188"/>
                  <a:gd name="T19" fmla="*/ 39 h 57"/>
                  <a:gd name="T20" fmla="*/ 110 w 188"/>
                  <a:gd name="T21" fmla="*/ 53 h 57"/>
                  <a:gd name="T22" fmla="*/ 58 w 188"/>
                  <a:gd name="T23" fmla="*/ 45 h 57"/>
                  <a:gd name="T24" fmla="*/ 23 w 188"/>
                  <a:gd name="T25" fmla="*/ 19 h 57"/>
                  <a:gd name="T26" fmla="*/ 2 w 188"/>
                  <a:gd name="T27" fmla="*/ 1 h 57"/>
                  <a:gd name="T28" fmla="*/ 0 w 188"/>
                  <a:gd name="T29" fmla="*/ 0 h 57"/>
                  <a:gd name="T30" fmla="*/ 1 w 188"/>
                  <a:gd name="T3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57">
                    <a:moveTo>
                      <a:pt x="1" y="0"/>
                    </a:moveTo>
                    <a:cubicBezTo>
                      <a:pt x="1" y="0"/>
                      <a:pt x="2" y="0"/>
                      <a:pt x="3" y="1"/>
                    </a:cubicBezTo>
                    <a:cubicBezTo>
                      <a:pt x="16" y="8"/>
                      <a:pt x="29" y="15"/>
                      <a:pt x="43" y="22"/>
                    </a:cubicBezTo>
                    <a:cubicBezTo>
                      <a:pt x="52" y="27"/>
                      <a:pt x="61" y="31"/>
                      <a:pt x="71" y="35"/>
                    </a:cubicBezTo>
                    <a:cubicBezTo>
                      <a:pt x="81" y="40"/>
                      <a:pt x="93" y="40"/>
                      <a:pt x="104" y="39"/>
                    </a:cubicBezTo>
                    <a:cubicBezTo>
                      <a:pt x="114" y="38"/>
                      <a:pt x="124" y="34"/>
                      <a:pt x="133" y="29"/>
                    </a:cubicBezTo>
                    <a:cubicBezTo>
                      <a:pt x="148" y="21"/>
                      <a:pt x="163" y="13"/>
                      <a:pt x="178" y="5"/>
                    </a:cubicBezTo>
                    <a:cubicBezTo>
                      <a:pt x="181" y="3"/>
                      <a:pt x="185" y="1"/>
                      <a:pt x="188" y="0"/>
                    </a:cubicBezTo>
                    <a:cubicBezTo>
                      <a:pt x="186" y="2"/>
                      <a:pt x="184" y="3"/>
                      <a:pt x="182" y="5"/>
                    </a:cubicBezTo>
                    <a:cubicBezTo>
                      <a:pt x="169" y="17"/>
                      <a:pt x="156" y="29"/>
                      <a:pt x="141" y="39"/>
                    </a:cubicBezTo>
                    <a:cubicBezTo>
                      <a:pt x="132" y="45"/>
                      <a:pt x="121" y="51"/>
                      <a:pt x="110" y="53"/>
                    </a:cubicBezTo>
                    <a:cubicBezTo>
                      <a:pt x="91" y="57"/>
                      <a:pt x="74" y="54"/>
                      <a:pt x="58" y="45"/>
                    </a:cubicBezTo>
                    <a:cubicBezTo>
                      <a:pt x="45" y="38"/>
                      <a:pt x="34" y="29"/>
                      <a:pt x="23" y="19"/>
                    </a:cubicBezTo>
                    <a:cubicBezTo>
                      <a:pt x="16" y="13"/>
                      <a:pt x="9" y="7"/>
                      <a:pt x="2" y="1"/>
                    </a:cubicBezTo>
                    <a:cubicBezTo>
                      <a:pt x="1" y="1"/>
                      <a:pt x="1" y="0"/>
                      <a:pt x="0" y="0"/>
                    </a:cubicBezTo>
                    <a:cubicBezTo>
                      <a:pt x="0" y="0"/>
                      <a:pt x="1" y="0"/>
                      <a:pt x="1"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9" name="Freeform 65">
                <a:extLst>
                  <a:ext uri="{FF2B5EF4-FFF2-40B4-BE49-F238E27FC236}">
                    <a16:creationId xmlns:a16="http://schemas.microsoft.com/office/drawing/2014/main" id="{8561ADE0-1A79-583A-6122-72A45C717B54}"/>
                  </a:ext>
                </a:extLst>
              </p:cNvPr>
              <p:cNvSpPr>
                <a:spLocks/>
              </p:cNvSpPr>
              <p:nvPr/>
            </p:nvSpPr>
            <p:spPr bwMode="auto">
              <a:xfrm>
                <a:off x="-2641600" y="5567363"/>
                <a:ext cx="579438" cy="123825"/>
              </a:xfrm>
              <a:custGeom>
                <a:avLst/>
                <a:gdLst>
                  <a:gd name="T0" fmla="*/ 0 w 174"/>
                  <a:gd name="T1" fmla="*/ 36 h 37"/>
                  <a:gd name="T2" fmla="*/ 26 w 174"/>
                  <a:gd name="T3" fmla="*/ 23 h 37"/>
                  <a:gd name="T4" fmla="*/ 71 w 174"/>
                  <a:gd name="T5" fmla="*/ 5 h 37"/>
                  <a:gd name="T6" fmla="*/ 94 w 174"/>
                  <a:gd name="T7" fmla="*/ 2 h 37"/>
                  <a:gd name="T8" fmla="*/ 114 w 174"/>
                  <a:gd name="T9" fmla="*/ 8 h 37"/>
                  <a:gd name="T10" fmla="*/ 173 w 174"/>
                  <a:gd name="T11" fmla="*/ 36 h 37"/>
                  <a:gd name="T12" fmla="*/ 174 w 174"/>
                  <a:gd name="T13" fmla="*/ 37 h 37"/>
                  <a:gd name="T14" fmla="*/ 0 w 174"/>
                  <a:gd name="T15" fmla="*/ 36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37">
                    <a:moveTo>
                      <a:pt x="0" y="36"/>
                    </a:moveTo>
                    <a:cubicBezTo>
                      <a:pt x="9" y="32"/>
                      <a:pt x="18" y="27"/>
                      <a:pt x="26" y="23"/>
                    </a:cubicBezTo>
                    <a:cubicBezTo>
                      <a:pt x="41" y="16"/>
                      <a:pt x="56" y="10"/>
                      <a:pt x="71" y="5"/>
                    </a:cubicBezTo>
                    <a:cubicBezTo>
                      <a:pt x="79" y="3"/>
                      <a:pt x="86" y="0"/>
                      <a:pt x="94" y="2"/>
                    </a:cubicBezTo>
                    <a:cubicBezTo>
                      <a:pt x="101" y="4"/>
                      <a:pt x="108" y="6"/>
                      <a:pt x="114" y="8"/>
                    </a:cubicBezTo>
                    <a:cubicBezTo>
                      <a:pt x="135" y="16"/>
                      <a:pt x="154" y="25"/>
                      <a:pt x="173" y="36"/>
                    </a:cubicBezTo>
                    <a:cubicBezTo>
                      <a:pt x="174" y="36"/>
                      <a:pt x="174" y="36"/>
                      <a:pt x="174" y="37"/>
                    </a:cubicBezTo>
                    <a:cubicBezTo>
                      <a:pt x="116" y="18"/>
                      <a:pt x="58" y="18"/>
                      <a:pt x="0" y="36"/>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0" name="Freeform 66">
                <a:extLst>
                  <a:ext uri="{FF2B5EF4-FFF2-40B4-BE49-F238E27FC236}">
                    <a16:creationId xmlns:a16="http://schemas.microsoft.com/office/drawing/2014/main" id="{5B5050EE-A0BF-21D9-D209-BEDB7F4A24B8}"/>
                  </a:ext>
                </a:extLst>
              </p:cNvPr>
              <p:cNvSpPr>
                <a:spLocks/>
              </p:cNvSpPr>
              <p:nvPr/>
            </p:nvSpPr>
            <p:spPr bwMode="auto">
              <a:xfrm>
                <a:off x="-2641600" y="5764213"/>
                <a:ext cx="579438" cy="122238"/>
              </a:xfrm>
              <a:custGeom>
                <a:avLst/>
                <a:gdLst>
                  <a:gd name="T0" fmla="*/ 0 w 174"/>
                  <a:gd name="T1" fmla="*/ 0 h 37"/>
                  <a:gd name="T2" fmla="*/ 174 w 174"/>
                  <a:gd name="T3" fmla="*/ 1 h 37"/>
                  <a:gd name="T4" fmla="*/ 173 w 174"/>
                  <a:gd name="T5" fmla="*/ 1 h 37"/>
                  <a:gd name="T6" fmla="*/ 115 w 174"/>
                  <a:gd name="T7" fmla="*/ 29 h 37"/>
                  <a:gd name="T8" fmla="*/ 95 w 174"/>
                  <a:gd name="T9" fmla="*/ 35 h 37"/>
                  <a:gd name="T10" fmla="*/ 71 w 174"/>
                  <a:gd name="T11" fmla="*/ 32 h 37"/>
                  <a:gd name="T12" fmla="*/ 9 w 174"/>
                  <a:gd name="T13" fmla="*/ 5 h 37"/>
                  <a:gd name="T14" fmla="*/ 0 w 174"/>
                  <a:gd name="T15" fmla="*/ 0 h 37"/>
                  <a:gd name="T16" fmla="*/ 0 w 174"/>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37">
                    <a:moveTo>
                      <a:pt x="0" y="0"/>
                    </a:moveTo>
                    <a:cubicBezTo>
                      <a:pt x="58" y="20"/>
                      <a:pt x="116" y="20"/>
                      <a:pt x="174" y="1"/>
                    </a:cubicBezTo>
                    <a:cubicBezTo>
                      <a:pt x="174" y="1"/>
                      <a:pt x="173" y="1"/>
                      <a:pt x="173" y="1"/>
                    </a:cubicBezTo>
                    <a:cubicBezTo>
                      <a:pt x="154" y="12"/>
                      <a:pt x="135" y="21"/>
                      <a:pt x="115" y="29"/>
                    </a:cubicBezTo>
                    <a:cubicBezTo>
                      <a:pt x="109" y="31"/>
                      <a:pt x="102" y="33"/>
                      <a:pt x="95" y="35"/>
                    </a:cubicBezTo>
                    <a:cubicBezTo>
                      <a:pt x="87" y="37"/>
                      <a:pt x="79" y="35"/>
                      <a:pt x="71" y="32"/>
                    </a:cubicBezTo>
                    <a:cubicBezTo>
                      <a:pt x="49" y="25"/>
                      <a:pt x="29" y="16"/>
                      <a:pt x="9" y="5"/>
                    </a:cubicBezTo>
                    <a:cubicBezTo>
                      <a:pt x="6" y="3"/>
                      <a:pt x="3" y="2"/>
                      <a:pt x="0" y="0"/>
                    </a:cubicBezTo>
                    <a:cubicBezTo>
                      <a:pt x="0" y="0"/>
                      <a:pt x="0" y="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50" name="Group 849">
            <a:extLst>
              <a:ext uri="{FF2B5EF4-FFF2-40B4-BE49-F238E27FC236}">
                <a16:creationId xmlns:a16="http://schemas.microsoft.com/office/drawing/2014/main" id="{82FB12CA-E3C0-3968-9021-03DC11231EA7}"/>
              </a:ext>
            </a:extLst>
          </p:cNvPr>
          <p:cNvGrpSpPr/>
          <p:nvPr/>
        </p:nvGrpSpPr>
        <p:grpSpPr>
          <a:xfrm>
            <a:off x="6485623" y="3826161"/>
            <a:ext cx="935823" cy="938235"/>
            <a:chOff x="-4426465" y="2011221"/>
            <a:chExt cx="1370552" cy="1374086"/>
          </a:xfrm>
        </p:grpSpPr>
        <p:grpSp>
          <p:nvGrpSpPr>
            <p:cNvPr id="851" name="Group 850">
              <a:extLst>
                <a:ext uri="{FF2B5EF4-FFF2-40B4-BE49-F238E27FC236}">
                  <a16:creationId xmlns:a16="http://schemas.microsoft.com/office/drawing/2014/main" id="{039FF6BA-B3EA-4FB3-6C81-A2B7255E6806}"/>
                </a:ext>
              </a:extLst>
            </p:cNvPr>
            <p:cNvGrpSpPr>
              <a:grpSpLocks noChangeAspect="1"/>
            </p:cNvGrpSpPr>
            <p:nvPr/>
          </p:nvGrpSpPr>
          <p:grpSpPr>
            <a:xfrm>
              <a:off x="-4426465" y="2011221"/>
              <a:ext cx="1370552" cy="1374086"/>
              <a:chOff x="-4083050" y="1579563"/>
              <a:chExt cx="3694112" cy="3703638"/>
            </a:xfrm>
          </p:grpSpPr>
          <p:sp>
            <p:nvSpPr>
              <p:cNvPr id="858" name="Freeform 5">
                <a:extLst>
                  <a:ext uri="{FF2B5EF4-FFF2-40B4-BE49-F238E27FC236}">
                    <a16:creationId xmlns:a16="http://schemas.microsoft.com/office/drawing/2014/main" id="{2626DB18-E0D9-1FAD-222E-B3EB1619BCF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9" name="Freeform 6">
                <a:extLst>
                  <a:ext uri="{FF2B5EF4-FFF2-40B4-BE49-F238E27FC236}">
                    <a16:creationId xmlns:a16="http://schemas.microsoft.com/office/drawing/2014/main" id="{799EC88D-AB3C-B1F3-BF3A-37E2A002E31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0" name="Freeform 7">
                <a:extLst>
                  <a:ext uri="{FF2B5EF4-FFF2-40B4-BE49-F238E27FC236}">
                    <a16:creationId xmlns:a16="http://schemas.microsoft.com/office/drawing/2014/main" id="{4D6FBCDA-7C4A-708C-65AA-3DF3631F6970}"/>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1" name="Freeform 8">
                <a:extLst>
                  <a:ext uri="{FF2B5EF4-FFF2-40B4-BE49-F238E27FC236}">
                    <a16:creationId xmlns:a16="http://schemas.microsoft.com/office/drawing/2014/main" id="{F9F2878A-885C-ACEE-87BB-667548E0823E}"/>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2" name="Freeform 9">
                <a:extLst>
                  <a:ext uri="{FF2B5EF4-FFF2-40B4-BE49-F238E27FC236}">
                    <a16:creationId xmlns:a16="http://schemas.microsoft.com/office/drawing/2014/main" id="{905019A2-C8AF-5BA7-052D-09F3422D43D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3" name="Freeform 10">
                <a:extLst>
                  <a:ext uri="{FF2B5EF4-FFF2-40B4-BE49-F238E27FC236}">
                    <a16:creationId xmlns:a16="http://schemas.microsoft.com/office/drawing/2014/main" id="{F3FD7F37-2ACA-4450-1463-E14F147790D2}"/>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4" name="Freeform 11">
                <a:extLst>
                  <a:ext uri="{FF2B5EF4-FFF2-40B4-BE49-F238E27FC236}">
                    <a16:creationId xmlns:a16="http://schemas.microsoft.com/office/drawing/2014/main" id="{8FBF3B16-E85F-B878-4760-0C893605F0E4}"/>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5" name="Freeform 12">
                <a:extLst>
                  <a:ext uri="{FF2B5EF4-FFF2-40B4-BE49-F238E27FC236}">
                    <a16:creationId xmlns:a16="http://schemas.microsoft.com/office/drawing/2014/main" id="{DFA0CBDC-5555-B383-C003-AF616131F5A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6" name="Freeform 13">
                <a:extLst>
                  <a:ext uri="{FF2B5EF4-FFF2-40B4-BE49-F238E27FC236}">
                    <a16:creationId xmlns:a16="http://schemas.microsoft.com/office/drawing/2014/main" id="{83DDF6F1-45DE-C093-1F86-476FEE1E756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7" name="Freeform 14">
                <a:extLst>
                  <a:ext uri="{FF2B5EF4-FFF2-40B4-BE49-F238E27FC236}">
                    <a16:creationId xmlns:a16="http://schemas.microsoft.com/office/drawing/2014/main" id="{0C5D0D12-7BFD-83C2-C28B-74D24D2CC2F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8" name="Freeform 15">
                <a:extLst>
                  <a:ext uri="{FF2B5EF4-FFF2-40B4-BE49-F238E27FC236}">
                    <a16:creationId xmlns:a16="http://schemas.microsoft.com/office/drawing/2014/main" id="{A736783E-D6F5-D4F1-DBC7-9FE13B938FD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9" name="Freeform 16">
                <a:extLst>
                  <a:ext uri="{FF2B5EF4-FFF2-40B4-BE49-F238E27FC236}">
                    <a16:creationId xmlns:a16="http://schemas.microsoft.com/office/drawing/2014/main" id="{319EC03B-26AB-7500-B5A8-E94B8BB6D9E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0" name="Freeform 17">
                <a:extLst>
                  <a:ext uri="{FF2B5EF4-FFF2-40B4-BE49-F238E27FC236}">
                    <a16:creationId xmlns:a16="http://schemas.microsoft.com/office/drawing/2014/main" id="{1E9B4D0B-4A1D-1B08-C12F-F03ED29D823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1" name="Freeform 18">
                <a:extLst>
                  <a:ext uri="{FF2B5EF4-FFF2-40B4-BE49-F238E27FC236}">
                    <a16:creationId xmlns:a16="http://schemas.microsoft.com/office/drawing/2014/main" id="{9CC593DF-25D9-1530-037F-258F02DCE8D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2" name="Freeform 19">
                <a:extLst>
                  <a:ext uri="{FF2B5EF4-FFF2-40B4-BE49-F238E27FC236}">
                    <a16:creationId xmlns:a16="http://schemas.microsoft.com/office/drawing/2014/main" id="{3E268213-F7D3-2513-0FC2-4F2C7E17D3C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3" name="Freeform 20">
                <a:extLst>
                  <a:ext uri="{FF2B5EF4-FFF2-40B4-BE49-F238E27FC236}">
                    <a16:creationId xmlns:a16="http://schemas.microsoft.com/office/drawing/2014/main" id="{32B5F18B-4615-94D8-023A-80DDE5A895B7}"/>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4" name="Freeform 21">
                <a:extLst>
                  <a:ext uri="{FF2B5EF4-FFF2-40B4-BE49-F238E27FC236}">
                    <a16:creationId xmlns:a16="http://schemas.microsoft.com/office/drawing/2014/main" id="{A3673A8D-2659-D926-EFE7-9922CA81264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5" name="Freeform 22">
                <a:extLst>
                  <a:ext uri="{FF2B5EF4-FFF2-40B4-BE49-F238E27FC236}">
                    <a16:creationId xmlns:a16="http://schemas.microsoft.com/office/drawing/2014/main" id="{D653E178-8D67-17BC-6109-6B230804757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6" name="Freeform 23">
                <a:extLst>
                  <a:ext uri="{FF2B5EF4-FFF2-40B4-BE49-F238E27FC236}">
                    <a16:creationId xmlns:a16="http://schemas.microsoft.com/office/drawing/2014/main" id="{368ED3A9-480D-EC62-2CFB-86C8A4CFE27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7" name="Freeform 24">
                <a:extLst>
                  <a:ext uri="{FF2B5EF4-FFF2-40B4-BE49-F238E27FC236}">
                    <a16:creationId xmlns:a16="http://schemas.microsoft.com/office/drawing/2014/main" id="{7C0C1233-4426-A602-0FD2-5E43949E2742}"/>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8" name="Freeform 25">
                <a:extLst>
                  <a:ext uri="{FF2B5EF4-FFF2-40B4-BE49-F238E27FC236}">
                    <a16:creationId xmlns:a16="http://schemas.microsoft.com/office/drawing/2014/main" id="{1FF80182-1F1E-4AB6-EACB-7941B276C36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9" name="Freeform 26">
                <a:extLst>
                  <a:ext uri="{FF2B5EF4-FFF2-40B4-BE49-F238E27FC236}">
                    <a16:creationId xmlns:a16="http://schemas.microsoft.com/office/drawing/2014/main" id="{633904E5-83C9-E6F8-8099-E65C8858D7D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0" name="Freeform 27">
                <a:extLst>
                  <a:ext uri="{FF2B5EF4-FFF2-40B4-BE49-F238E27FC236}">
                    <a16:creationId xmlns:a16="http://schemas.microsoft.com/office/drawing/2014/main" id="{BAC76525-56F8-B516-DE78-7B6FC72249F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1" name="Freeform 28">
                <a:extLst>
                  <a:ext uri="{FF2B5EF4-FFF2-40B4-BE49-F238E27FC236}">
                    <a16:creationId xmlns:a16="http://schemas.microsoft.com/office/drawing/2014/main" id="{9D6D2788-EF46-6183-D758-7784385ACF2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2" name="Freeform 29">
                <a:extLst>
                  <a:ext uri="{FF2B5EF4-FFF2-40B4-BE49-F238E27FC236}">
                    <a16:creationId xmlns:a16="http://schemas.microsoft.com/office/drawing/2014/main" id="{91EB0654-FBCB-29B2-3532-9064BBAF7AB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3" name="Freeform 30">
                <a:extLst>
                  <a:ext uri="{FF2B5EF4-FFF2-40B4-BE49-F238E27FC236}">
                    <a16:creationId xmlns:a16="http://schemas.microsoft.com/office/drawing/2014/main" id="{2E302E4C-B8AB-5A73-38BF-1A20566434E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4" name="Freeform 31">
                <a:extLst>
                  <a:ext uri="{FF2B5EF4-FFF2-40B4-BE49-F238E27FC236}">
                    <a16:creationId xmlns:a16="http://schemas.microsoft.com/office/drawing/2014/main" id="{57177757-CEBB-551C-F3E0-7F230FC8567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5" name="Freeform 32">
                <a:extLst>
                  <a:ext uri="{FF2B5EF4-FFF2-40B4-BE49-F238E27FC236}">
                    <a16:creationId xmlns:a16="http://schemas.microsoft.com/office/drawing/2014/main" id="{E0A40C84-C77A-4E1D-0EDC-C49F644D61A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6" name="Freeform 33">
                <a:extLst>
                  <a:ext uri="{FF2B5EF4-FFF2-40B4-BE49-F238E27FC236}">
                    <a16:creationId xmlns:a16="http://schemas.microsoft.com/office/drawing/2014/main" id="{E66CAFDC-8FF7-0AFC-C7BD-21F16323F93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52" name="Group 851">
              <a:extLst>
                <a:ext uri="{FF2B5EF4-FFF2-40B4-BE49-F238E27FC236}">
                  <a16:creationId xmlns:a16="http://schemas.microsoft.com/office/drawing/2014/main" id="{967F432A-3255-0C36-E4A3-C11FF9D3D353}"/>
                </a:ext>
              </a:extLst>
            </p:cNvPr>
            <p:cNvGrpSpPr>
              <a:grpSpLocks noChangeAspect="1"/>
            </p:cNvGrpSpPr>
            <p:nvPr/>
          </p:nvGrpSpPr>
          <p:grpSpPr>
            <a:xfrm>
              <a:off x="-4283902" y="2280250"/>
              <a:ext cx="1052325" cy="775492"/>
              <a:chOff x="6559295" y="2284446"/>
              <a:chExt cx="756739" cy="557665"/>
            </a:xfrm>
            <a:solidFill>
              <a:srgbClr val="44546A"/>
            </a:solidFill>
          </p:grpSpPr>
          <p:sp>
            <p:nvSpPr>
              <p:cNvPr id="853" name="Freeform 9">
                <a:extLst>
                  <a:ext uri="{FF2B5EF4-FFF2-40B4-BE49-F238E27FC236}">
                    <a16:creationId xmlns:a16="http://schemas.microsoft.com/office/drawing/2014/main" id="{D4199FE0-C55B-0074-1406-29CE7FA1C7D4}"/>
                  </a:ext>
                </a:extLst>
              </p:cNvPr>
              <p:cNvSpPr>
                <a:spLocks/>
              </p:cNvSpPr>
              <p:nvPr/>
            </p:nvSpPr>
            <p:spPr bwMode="auto">
              <a:xfrm>
                <a:off x="7166008"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4" name="Freeform 25">
                <a:extLst>
                  <a:ext uri="{FF2B5EF4-FFF2-40B4-BE49-F238E27FC236}">
                    <a16:creationId xmlns:a16="http://schemas.microsoft.com/office/drawing/2014/main" id="{4DC5DD5B-8D83-2C0C-F92E-C41CC716158C}"/>
                  </a:ext>
                </a:extLst>
              </p:cNvPr>
              <p:cNvSpPr>
                <a:spLocks/>
              </p:cNvSpPr>
              <p:nvPr/>
            </p:nvSpPr>
            <p:spPr bwMode="auto">
              <a:xfrm>
                <a:off x="6734379" y="2284446"/>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1"/>
              </a:solidFill>
              <a:ln w="2540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855" name="Freeform 9">
                <a:extLst>
                  <a:ext uri="{FF2B5EF4-FFF2-40B4-BE49-F238E27FC236}">
                    <a16:creationId xmlns:a16="http://schemas.microsoft.com/office/drawing/2014/main" id="{16BA22EB-687C-8DEC-58A8-B8CF7BFBDBAB}"/>
                  </a:ext>
                </a:extLst>
              </p:cNvPr>
              <p:cNvSpPr>
                <a:spLocks/>
              </p:cNvSpPr>
              <p:nvPr/>
            </p:nvSpPr>
            <p:spPr bwMode="auto">
              <a:xfrm>
                <a:off x="7239680"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6" name="Freeform 9">
                <a:extLst>
                  <a:ext uri="{FF2B5EF4-FFF2-40B4-BE49-F238E27FC236}">
                    <a16:creationId xmlns:a16="http://schemas.microsoft.com/office/drawing/2014/main" id="{B1C64F59-38B0-3C1A-0EF6-FC0F5D25D732}"/>
                  </a:ext>
                </a:extLst>
              </p:cNvPr>
              <p:cNvSpPr>
                <a:spLocks/>
              </p:cNvSpPr>
              <p:nvPr/>
            </p:nvSpPr>
            <p:spPr bwMode="auto">
              <a:xfrm>
                <a:off x="6559295"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7" name="Freeform 9">
                <a:extLst>
                  <a:ext uri="{FF2B5EF4-FFF2-40B4-BE49-F238E27FC236}">
                    <a16:creationId xmlns:a16="http://schemas.microsoft.com/office/drawing/2014/main" id="{D2A2CD25-2FEC-A5E2-E03E-71ECE083E80D}"/>
                  </a:ext>
                </a:extLst>
              </p:cNvPr>
              <p:cNvSpPr>
                <a:spLocks/>
              </p:cNvSpPr>
              <p:nvPr/>
            </p:nvSpPr>
            <p:spPr bwMode="auto">
              <a:xfrm>
                <a:off x="6632967"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887" name="Group 886">
            <a:extLst>
              <a:ext uri="{FF2B5EF4-FFF2-40B4-BE49-F238E27FC236}">
                <a16:creationId xmlns:a16="http://schemas.microsoft.com/office/drawing/2014/main" id="{0513EB31-7BEE-359F-DF3C-967D2EA5734B}"/>
              </a:ext>
            </a:extLst>
          </p:cNvPr>
          <p:cNvGrpSpPr/>
          <p:nvPr/>
        </p:nvGrpSpPr>
        <p:grpSpPr>
          <a:xfrm>
            <a:off x="3731762" y="3826161"/>
            <a:ext cx="935823" cy="938235"/>
            <a:chOff x="-9426680" y="4052594"/>
            <a:chExt cx="1370553" cy="1374086"/>
          </a:xfrm>
        </p:grpSpPr>
        <p:grpSp>
          <p:nvGrpSpPr>
            <p:cNvPr id="888" name="Group 887">
              <a:extLst>
                <a:ext uri="{FF2B5EF4-FFF2-40B4-BE49-F238E27FC236}">
                  <a16:creationId xmlns:a16="http://schemas.microsoft.com/office/drawing/2014/main" id="{7E79E6E3-642F-5E1A-0A06-A47A0C298157}"/>
                </a:ext>
              </a:extLst>
            </p:cNvPr>
            <p:cNvGrpSpPr>
              <a:grpSpLocks noChangeAspect="1"/>
            </p:cNvGrpSpPr>
            <p:nvPr/>
          </p:nvGrpSpPr>
          <p:grpSpPr>
            <a:xfrm>
              <a:off x="-9426680" y="4052594"/>
              <a:ext cx="1370553" cy="1374086"/>
              <a:chOff x="-4083050" y="1579563"/>
              <a:chExt cx="3694112" cy="3703638"/>
            </a:xfrm>
          </p:grpSpPr>
          <p:sp>
            <p:nvSpPr>
              <p:cNvPr id="902" name="Freeform 5">
                <a:extLst>
                  <a:ext uri="{FF2B5EF4-FFF2-40B4-BE49-F238E27FC236}">
                    <a16:creationId xmlns:a16="http://schemas.microsoft.com/office/drawing/2014/main" id="{388BE310-C4AC-85A2-D56C-94DB5D781DC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3" name="Freeform 6">
                <a:extLst>
                  <a:ext uri="{FF2B5EF4-FFF2-40B4-BE49-F238E27FC236}">
                    <a16:creationId xmlns:a16="http://schemas.microsoft.com/office/drawing/2014/main" id="{1F281A1A-8F04-47BA-2C81-142D876AE24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4" name="Freeform 7">
                <a:extLst>
                  <a:ext uri="{FF2B5EF4-FFF2-40B4-BE49-F238E27FC236}">
                    <a16:creationId xmlns:a16="http://schemas.microsoft.com/office/drawing/2014/main" id="{E9A668F7-17DC-C2B1-8218-FE90AA229E8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5" name="Freeform 8">
                <a:extLst>
                  <a:ext uri="{FF2B5EF4-FFF2-40B4-BE49-F238E27FC236}">
                    <a16:creationId xmlns:a16="http://schemas.microsoft.com/office/drawing/2014/main" id="{F2D7FA3C-97DF-FD67-5102-3D388F827E87}"/>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6" name="Freeform 9">
                <a:extLst>
                  <a:ext uri="{FF2B5EF4-FFF2-40B4-BE49-F238E27FC236}">
                    <a16:creationId xmlns:a16="http://schemas.microsoft.com/office/drawing/2014/main" id="{A1FAD93C-8131-5D6C-8D78-E0230CF7914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7" name="Freeform 10">
                <a:extLst>
                  <a:ext uri="{FF2B5EF4-FFF2-40B4-BE49-F238E27FC236}">
                    <a16:creationId xmlns:a16="http://schemas.microsoft.com/office/drawing/2014/main" id="{E1359E69-5C44-1D79-5D39-600DA83A789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8" name="Freeform 11">
                <a:extLst>
                  <a:ext uri="{FF2B5EF4-FFF2-40B4-BE49-F238E27FC236}">
                    <a16:creationId xmlns:a16="http://schemas.microsoft.com/office/drawing/2014/main" id="{2BEB6542-3760-2EE2-8591-474AF8044B8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9" name="Freeform 12">
                <a:extLst>
                  <a:ext uri="{FF2B5EF4-FFF2-40B4-BE49-F238E27FC236}">
                    <a16:creationId xmlns:a16="http://schemas.microsoft.com/office/drawing/2014/main" id="{A463E3F3-E8B4-E33C-8D59-C9323447FD9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0" name="Freeform 13">
                <a:extLst>
                  <a:ext uri="{FF2B5EF4-FFF2-40B4-BE49-F238E27FC236}">
                    <a16:creationId xmlns:a16="http://schemas.microsoft.com/office/drawing/2014/main" id="{AB725E76-E08A-3E24-AA08-611627DFC4E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1" name="Freeform 14">
                <a:extLst>
                  <a:ext uri="{FF2B5EF4-FFF2-40B4-BE49-F238E27FC236}">
                    <a16:creationId xmlns:a16="http://schemas.microsoft.com/office/drawing/2014/main" id="{BE17549C-731F-210F-C5CC-983F4688965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2" name="Freeform 15">
                <a:extLst>
                  <a:ext uri="{FF2B5EF4-FFF2-40B4-BE49-F238E27FC236}">
                    <a16:creationId xmlns:a16="http://schemas.microsoft.com/office/drawing/2014/main" id="{7D404AC2-5103-9B07-CD5E-9C7E3CD9D10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3" name="Freeform 16">
                <a:extLst>
                  <a:ext uri="{FF2B5EF4-FFF2-40B4-BE49-F238E27FC236}">
                    <a16:creationId xmlns:a16="http://schemas.microsoft.com/office/drawing/2014/main" id="{930C2D1A-F85D-A126-D467-D6DF3A573C84}"/>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4" name="Freeform 17">
                <a:extLst>
                  <a:ext uri="{FF2B5EF4-FFF2-40B4-BE49-F238E27FC236}">
                    <a16:creationId xmlns:a16="http://schemas.microsoft.com/office/drawing/2014/main" id="{B4E8C753-48FD-63C3-1F04-B180DAB8ECB6}"/>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5" name="Freeform 18">
                <a:extLst>
                  <a:ext uri="{FF2B5EF4-FFF2-40B4-BE49-F238E27FC236}">
                    <a16:creationId xmlns:a16="http://schemas.microsoft.com/office/drawing/2014/main" id="{8057C73B-D135-684D-420D-D1C6BE6C841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6" name="Freeform 19">
                <a:extLst>
                  <a:ext uri="{FF2B5EF4-FFF2-40B4-BE49-F238E27FC236}">
                    <a16:creationId xmlns:a16="http://schemas.microsoft.com/office/drawing/2014/main" id="{5BD61710-60C6-BB8E-CFE1-73D0D35CCB0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7" name="Freeform 20">
                <a:extLst>
                  <a:ext uri="{FF2B5EF4-FFF2-40B4-BE49-F238E27FC236}">
                    <a16:creationId xmlns:a16="http://schemas.microsoft.com/office/drawing/2014/main" id="{A48CF072-AD6D-865E-2FEC-206FD63BCC1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8" name="Freeform 21">
                <a:extLst>
                  <a:ext uri="{FF2B5EF4-FFF2-40B4-BE49-F238E27FC236}">
                    <a16:creationId xmlns:a16="http://schemas.microsoft.com/office/drawing/2014/main" id="{4D1EA627-F955-833A-EC6C-F1BE96A72CB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9" name="Freeform 22">
                <a:extLst>
                  <a:ext uri="{FF2B5EF4-FFF2-40B4-BE49-F238E27FC236}">
                    <a16:creationId xmlns:a16="http://schemas.microsoft.com/office/drawing/2014/main" id="{64C2D834-577B-BADB-D965-8B8CD988F4C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0" name="Freeform 23">
                <a:extLst>
                  <a:ext uri="{FF2B5EF4-FFF2-40B4-BE49-F238E27FC236}">
                    <a16:creationId xmlns:a16="http://schemas.microsoft.com/office/drawing/2014/main" id="{1BFF3722-6BA0-D3D2-59E4-ECE58812D83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1" name="Freeform 24">
                <a:extLst>
                  <a:ext uri="{FF2B5EF4-FFF2-40B4-BE49-F238E27FC236}">
                    <a16:creationId xmlns:a16="http://schemas.microsoft.com/office/drawing/2014/main" id="{DFB4E5BE-93A7-9631-B172-8E574CFEDF92}"/>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2" name="Freeform 25">
                <a:extLst>
                  <a:ext uri="{FF2B5EF4-FFF2-40B4-BE49-F238E27FC236}">
                    <a16:creationId xmlns:a16="http://schemas.microsoft.com/office/drawing/2014/main" id="{A4F47486-6C79-FE23-9386-B123034DB95A}"/>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3" name="Freeform 26">
                <a:extLst>
                  <a:ext uri="{FF2B5EF4-FFF2-40B4-BE49-F238E27FC236}">
                    <a16:creationId xmlns:a16="http://schemas.microsoft.com/office/drawing/2014/main" id="{52B89035-6ED2-732D-2120-78E153A5250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4" name="Freeform 27">
                <a:extLst>
                  <a:ext uri="{FF2B5EF4-FFF2-40B4-BE49-F238E27FC236}">
                    <a16:creationId xmlns:a16="http://schemas.microsoft.com/office/drawing/2014/main" id="{7C558937-1314-A1BB-AF4A-5384BE509C99}"/>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5" name="Freeform 28">
                <a:extLst>
                  <a:ext uri="{FF2B5EF4-FFF2-40B4-BE49-F238E27FC236}">
                    <a16:creationId xmlns:a16="http://schemas.microsoft.com/office/drawing/2014/main" id="{74A3C16A-9AFC-9868-E89C-365EB23CEEA7}"/>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6" name="Freeform 29">
                <a:extLst>
                  <a:ext uri="{FF2B5EF4-FFF2-40B4-BE49-F238E27FC236}">
                    <a16:creationId xmlns:a16="http://schemas.microsoft.com/office/drawing/2014/main" id="{D8F2A3FA-3EC1-442A-B6F6-B137B886750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7" name="Freeform 30">
                <a:extLst>
                  <a:ext uri="{FF2B5EF4-FFF2-40B4-BE49-F238E27FC236}">
                    <a16:creationId xmlns:a16="http://schemas.microsoft.com/office/drawing/2014/main" id="{C03AFBF6-40E5-9DB5-C996-FDF39E610CC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8" name="Freeform 31">
                <a:extLst>
                  <a:ext uri="{FF2B5EF4-FFF2-40B4-BE49-F238E27FC236}">
                    <a16:creationId xmlns:a16="http://schemas.microsoft.com/office/drawing/2014/main" id="{DEDE5A29-88D6-B5F6-4E65-A0116A4BCEC5}"/>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9" name="Freeform 32">
                <a:extLst>
                  <a:ext uri="{FF2B5EF4-FFF2-40B4-BE49-F238E27FC236}">
                    <a16:creationId xmlns:a16="http://schemas.microsoft.com/office/drawing/2014/main" id="{D91B9B9B-7CF4-DDAA-052B-45D97F77AD7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0" name="Freeform 33">
                <a:extLst>
                  <a:ext uri="{FF2B5EF4-FFF2-40B4-BE49-F238E27FC236}">
                    <a16:creationId xmlns:a16="http://schemas.microsoft.com/office/drawing/2014/main" id="{A88E648E-D20C-27C0-5D0A-03857096E10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89" name="Group 888">
              <a:extLst>
                <a:ext uri="{FF2B5EF4-FFF2-40B4-BE49-F238E27FC236}">
                  <a16:creationId xmlns:a16="http://schemas.microsoft.com/office/drawing/2014/main" id="{DC42D6B7-C2C1-2AFC-62B7-54A95903B989}"/>
                </a:ext>
              </a:extLst>
            </p:cNvPr>
            <p:cNvGrpSpPr/>
            <p:nvPr/>
          </p:nvGrpSpPr>
          <p:grpSpPr>
            <a:xfrm>
              <a:off x="-9139541" y="4305705"/>
              <a:ext cx="696164" cy="856576"/>
              <a:chOff x="1856018" y="4381869"/>
              <a:chExt cx="566395" cy="696905"/>
            </a:xfrm>
          </p:grpSpPr>
          <p:sp>
            <p:nvSpPr>
              <p:cNvPr id="890" name="Freeform 32">
                <a:extLst>
                  <a:ext uri="{FF2B5EF4-FFF2-40B4-BE49-F238E27FC236}">
                    <a16:creationId xmlns:a16="http://schemas.microsoft.com/office/drawing/2014/main" id="{99434304-ECBB-EA5C-7EA3-BC7D7CCC7FB9}"/>
                  </a:ext>
                </a:extLst>
              </p:cNvPr>
              <p:cNvSpPr>
                <a:spLocks/>
              </p:cNvSpPr>
              <p:nvPr/>
            </p:nvSpPr>
            <p:spPr bwMode="auto">
              <a:xfrm>
                <a:off x="1856018" y="4450885"/>
                <a:ext cx="566395" cy="627889"/>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solidFill>
                <a:schemeClr val="accent2"/>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1" name="Freeform 33">
                <a:extLst>
                  <a:ext uri="{FF2B5EF4-FFF2-40B4-BE49-F238E27FC236}">
                    <a16:creationId xmlns:a16="http://schemas.microsoft.com/office/drawing/2014/main" id="{E82311C9-E3B0-6388-CB30-B57BFE715A41}"/>
                  </a:ext>
                </a:extLst>
              </p:cNvPr>
              <p:cNvSpPr>
                <a:spLocks/>
              </p:cNvSpPr>
              <p:nvPr/>
            </p:nvSpPr>
            <p:spPr bwMode="auto">
              <a:xfrm>
                <a:off x="2085141" y="4381869"/>
                <a:ext cx="153412" cy="152765"/>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2" name="Freeform 35">
                <a:extLst>
                  <a:ext uri="{FF2B5EF4-FFF2-40B4-BE49-F238E27FC236}">
                    <a16:creationId xmlns:a16="http://schemas.microsoft.com/office/drawing/2014/main" id="{3798AE7D-0D39-CC93-54C3-1036F4A5EE90}"/>
                  </a:ext>
                </a:extLst>
              </p:cNvPr>
              <p:cNvSpPr>
                <a:spLocks/>
              </p:cNvSpPr>
              <p:nvPr/>
            </p:nvSpPr>
            <p:spPr bwMode="auto">
              <a:xfrm>
                <a:off x="2015903" y="4744116"/>
                <a:ext cx="24598" cy="52432"/>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3" name="Freeform 36">
                <a:extLst>
                  <a:ext uri="{FF2B5EF4-FFF2-40B4-BE49-F238E27FC236}">
                    <a16:creationId xmlns:a16="http://schemas.microsoft.com/office/drawing/2014/main" id="{48BBFEE2-6B20-F116-0ED7-1C143A6F87D5}"/>
                  </a:ext>
                </a:extLst>
              </p:cNvPr>
              <p:cNvSpPr>
                <a:spLocks/>
              </p:cNvSpPr>
              <p:nvPr/>
            </p:nvSpPr>
            <p:spPr bwMode="auto">
              <a:xfrm>
                <a:off x="2387458" y="4537624"/>
                <a:ext cx="31071" cy="47253"/>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4" name="Freeform 37">
                <a:extLst>
                  <a:ext uri="{FF2B5EF4-FFF2-40B4-BE49-F238E27FC236}">
                    <a16:creationId xmlns:a16="http://schemas.microsoft.com/office/drawing/2014/main" id="{C6903281-7A56-0706-4D21-B89600E41E95}"/>
                  </a:ext>
                </a:extLst>
              </p:cNvPr>
              <p:cNvSpPr>
                <a:spLocks/>
              </p:cNvSpPr>
              <p:nvPr/>
            </p:nvSpPr>
            <p:spPr bwMode="auto">
              <a:xfrm>
                <a:off x="2351856" y="4793958"/>
                <a:ext cx="27187" cy="51784"/>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5" name="Freeform 38">
                <a:extLst>
                  <a:ext uri="{FF2B5EF4-FFF2-40B4-BE49-F238E27FC236}">
                    <a16:creationId xmlns:a16="http://schemas.microsoft.com/office/drawing/2014/main" id="{8643DFD1-2C44-B44D-9E93-2956A67284BC}"/>
                  </a:ext>
                </a:extLst>
              </p:cNvPr>
              <p:cNvSpPr>
                <a:spLocks/>
              </p:cNvSpPr>
              <p:nvPr/>
            </p:nvSpPr>
            <p:spPr bwMode="auto">
              <a:xfrm>
                <a:off x="2257325" y="4395462"/>
                <a:ext cx="29776" cy="52432"/>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6" name="Freeform 39">
                <a:extLst>
                  <a:ext uri="{FF2B5EF4-FFF2-40B4-BE49-F238E27FC236}">
                    <a16:creationId xmlns:a16="http://schemas.microsoft.com/office/drawing/2014/main" id="{243CC425-42A4-9D52-3403-8696E770465B}"/>
                  </a:ext>
                </a:extLst>
              </p:cNvPr>
              <p:cNvSpPr>
                <a:spLocks/>
              </p:cNvSpPr>
              <p:nvPr/>
            </p:nvSpPr>
            <p:spPr bwMode="auto">
              <a:xfrm>
                <a:off x="1896798" y="4463184"/>
                <a:ext cx="43370" cy="36249"/>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7" name="Freeform 40">
                <a:extLst>
                  <a:ext uri="{FF2B5EF4-FFF2-40B4-BE49-F238E27FC236}">
                    <a16:creationId xmlns:a16="http://schemas.microsoft.com/office/drawing/2014/main" id="{CD156FDA-AD28-4876-941E-CBE503D853F9}"/>
                  </a:ext>
                </a:extLst>
              </p:cNvPr>
              <p:cNvSpPr>
                <a:spLocks/>
              </p:cNvSpPr>
              <p:nvPr/>
            </p:nvSpPr>
            <p:spPr bwMode="auto">
              <a:xfrm>
                <a:off x="2246320" y="4409056"/>
                <a:ext cx="20714" cy="3495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8" name="Freeform 41">
                <a:extLst>
                  <a:ext uri="{FF2B5EF4-FFF2-40B4-BE49-F238E27FC236}">
                    <a16:creationId xmlns:a16="http://schemas.microsoft.com/office/drawing/2014/main" id="{0C486F72-A0CD-B1E4-861D-39AE3B5A27C9}"/>
                  </a:ext>
                </a:extLst>
              </p:cNvPr>
              <p:cNvSpPr>
                <a:spLocks/>
              </p:cNvSpPr>
              <p:nvPr/>
            </p:nvSpPr>
            <p:spPr bwMode="auto">
              <a:xfrm>
                <a:off x="2341500" y="4804963"/>
                <a:ext cx="20067" cy="36249"/>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9" name="Freeform 42">
                <a:extLst>
                  <a:ext uri="{FF2B5EF4-FFF2-40B4-BE49-F238E27FC236}">
                    <a16:creationId xmlns:a16="http://schemas.microsoft.com/office/drawing/2014/main" id="{3A3AA9A5-5C57-9494-581F-E90DEB23BADF}"/>
                  </a:ext>
                </a:extLst>
              </p:cNvPr>
              <p:cNvSpPr>
                <a:spLocks/>
              </p:cNvSpPr>
              <p:nvPr/>
            </p:nvSpPr>
            <p:spPr bwMode="auto">
              <a:xfrm>
                <a:off x="2032086" y="4749294"/>
                <a:ext cx="22009" cy="36249"/>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0" name="Freeform 43">
                <a:extLst>
                  <a:ext uri="{FF2B5EF4-FFF2-40B4-BE49-F238E27FC236}">
                    <a16:creationId xmlns:a16="http://schemas.microsoft.com/office/drawing/2014/main" id="{2816A4ED-A7FF-7B49-13A1-C2F13E2B9D78}"/>
                  </a:ext>
                </a:extLst>
              </p:cNvPr>
              <p:cNvSpPr>
                <a:spLocks/>
              </p:cNvSpPr>
              <p:nvPr/>
            </p:nvSpPr>
            <p:spPr bwMode="auto">
              <a:xfrm>
                <a:off x="1911687" y="4478072"/>
                <a:ext cx="29776" cy="27187"/>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1" name="Freeform 44">
                <a:extLst>
                  <a:ext uri="{FF2B5EF4-FFF2-40B4-BE49-F238E27FC236}">
                    <a16:creationId xmlns:a16="http://schemas.microsoft.com/office/drawing/2014/main" id="{2E532951-31E6-D4A9-1A9E-68F16E51F800}"/>
                  </a:ext>
                </a:extLst>
              </p:cNvPr>
              <p:cNvSpPr>
                <a:spLocks/>
              </p:cNvSpPr>
              <p:nvPr/>
            </p:nvSpPr>
            <p:spPr bwMode="auto">
              <a:xfrm>
                <a:off x="2377748" y="4551218"/>
                <a:ext cx="25892" cy="3236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31" name="Group 930">
            <a:extLst>
              <a:ext uri="{FF2B5EF4-FFF2-40B4-BE49-F238E27FC236}">
                <a16:creationId xmlns:a16="http://schemas.microsoft.com/office/drawing/2014/main" id="{E189BECE-0696-EEF9-33DE-2C9AAD816B01}"/>
              </a:ext>
            </a:extLst>
          </p:cNvPr>
          <p:cNvGrpSpPr/>
          <p:nvPr/>
        </p:nvGrpSpPr>
        <p:grpSpPr>
          <a:xfrm>
            <a:off x="977900" y="3826161"/>
            <a:ext cx="935823" cy="938235"/>
            <a:chOff x="-9426680" y="2011221"/>
            <a:chExt cx="1370553" cy="1374086"/>
          </a:xfrm>
        </p:grpSpPr>
        <p:grpSp>
          <p:nvGrpSpPr>
            <p:cNvPr id="932" name="Group 931">
              <a:extLst>
                <a:ext uri="{FF2B5EF4-FFF2-40B4-BE49-F238E27FC236}">
                  <a16:creationId xmlns:a16="http://schemas.microsoft.com/office/drawing/2014/main" id="{A829628C-9A88-91AE-8112-06F016B8F65D}"/>
                </a:ext>
              </a:extLst>
            </p:cNvPr>
            <p:cNvGrpSpPr>
              <a:grpSpLocks noChangeAspect="1"/>
            </p:cNvGrpSpPr>
            <p:nvPr/>
          </p:nvGrpSpPr>
          <p:grpSpPr>
            <a:xfrm>
              <a:off x="-9426680" y="2011221"/>
              <a:ext cx="1370553" cy="1374086"/>
              <a:chOff x="-4083050" y="1579563"/>
              <a:chExt cx="3694112" cy="3703638"/>
            </a:xfrm>
          </p:grpSpPr>
          <p:sp>
            <p:nvSpPr>
              <p:cNvPr id="942" name="Freeform 5">
                <a:extLst>
                  <a:ext uri="{FF2B5EF4-FFF2-40B4-BE49-F238E27FC236}">
                    <a16:creationId xmlns:a16="http://schemas.microsoft.com/office/drawing/2014/main" id="{82D38738-F2D5-AA53-5B0D-834F4CE026F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3" name="Freeform 6">
                <a:extLst>
                  <a:ext uri="{FF2B5EF4-FFF2-40B4-BE49-F238E27FC236}">
                    <a16:creationId xmlns:a16="http://schemas.microsoft.com/office/drawing/2014/main" id="{6E88E00E-7D99-B473-20D3-C4125E112B62}"/>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4" name="Freeform 7">
                <a:extLst>
                  <a:ext uri="{FF2B5EF4-FFF2-40B4-BE49-F238E27FC236}">
                    <a16:creationId xmlns:a16="http://schemas.microsoft.com/office/drawing/2014/main" id="{15DD6604-1848-9BAF-D39A-407558D4007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5" name="Freeform 8">
                <a:extLst>
                  <a:ext uri="{FF2B5EF4-FFF2-40B4-BE49-F238E27FC236}">
                    <a16:creationId xmlns:a16="http://schemas.microsoft.com/office/drawing/2014/main" id="{3B354752-E932-3154-0805-64D8E98B45D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6" name="Freeform 9">
                <a:extLst>
                  <a:ext uri="{FF2B5EF4-FFF2-40B4-BE49-F238E27FC236}">
                    <a16:creationId xmlns:a16="http://schemas.microsoft.com/office/drawing/2014/main" id="{FE60AB3B-EB10-5701-25EB-BAEF413A7E6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7" name="Freeform 10">
                <a:extLst>
                  <a:ext uri="{FF2B5EF4-FFF2-40B4-BE49-F238E27FC236}">
                    <a16:creationId xmlns:a16="http://schemas.microsoft.com/office/drawing/2014/main" id="{40D039D4-C69B-F631-8A70-9A561C6B7EF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8" name="Freeform 11">
                <a:extLst>
                  <a:ext uri="{FF2B5EF4-FFF2-40B4-BE49-F238E27FC236}">
                    <a16:creationId xmlns:a16="http://schemas.microsoft.com/office/drawing/2014/main" id="{3057D330-5CAC-C6F1-7065-9E117743F78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9" name="Freeform 12">
                <a:extLst>
                  <a:ext uri="{FF2B5EF4-FFF2-40B4-BE49-F238E27FC236}">
                    <a16:creationId xmlns:a16="http://schemas.microsoft.com/office/drawing/2014/main" id="{C52B4359-BB64-FC33-AD04-4B0AB6DC1CC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0" name="Freeform 13">
                <a:extLst>
                  <a:ext uri="{FF2B5EF4-FFF2-40B4-BE49-F238E27FC236}">
                    <a16:creationId xmlns:a16="http://schemas.microsoft.com/office/drawing/2014/main" id="{88BE0144-EEEC-962B-F2BA-5350F6838400}"/>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1" name="Freeform 14">
                <a:extLst>
                  <a:ext uri="{FF2B5EF4-FFF2-40B4-BE49-F238E27FC236}">
                    <a16:creationId xmlns:a16="http://schemas.microsoft.com/office/drawing/2014/main" id="{D72BCE9C-9B50-6DF0-7BAB-A1D36C961180}"/>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2" name="Freeform 15">
                <a:extLst>
                  <a:ext uri="{FF2B5EF4-FFF2-40B4-BE49-F238E27FC236}">
                    <a16:creationId xmlns:a16="http://schemas.microsoft.com/office/drawing/2014/main" id="{59C0C438-A834-8AF6-EFE2-7E4F3924BE4B}"/>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3" name="Freeform 16">
                <a:extLst>
                  <a:ext uri="{FF2B5EF4-FFF2-40B4-BE49-F238E27FC236}">
                    <a16:creationId xmlns:a16="http://schemas.microsoft.com/office/drawing/2014/main" id="{8E11A33A-6BDC-3FC7-8C96-A4DA4B25E997}"/>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4" name="Freeform 17">
                <a:extLst>
                  <a:ext uri="{FF2B5EF4-FFF2-40B4-BE49-F238E27FC236}">
                    <a16:creationId xmlns:a16="http://schemas.microsoft.com/office/drawing/2014/main" id="{8E87A3C0-0F5E-5264-F245-35E14D6151C7}"/>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5" name="Freeform 18">
                <a:extLst>
                  <a:ext uri="{FF2B5EF4-FFF2-40B4-BE49-F238E27FC236}">
                    <a16:creationId xmlns:a16="http://schemas.microsoft.com/office/drawing/2014/main" id="{DE617C1A-E603-CD06-8D93-0C4D6A3946A7}"/>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6" name="Freeform 19">
                <a:extLst>
                  <a:ext uri="{FF2B5EF4-FFF2-40B4-BE49-F238E27FC236}">
                    <a16:creationId xmlns:a16="http://schemas.microsoft.com/office/drawing/2014/main" id="{30F1FF95-AA4C-7A1D-89D4-BE787B1A83E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7" name="Freeform 20">
                <a:extLst>
                  <a:ext uri="{FF2B5EF4-FFF2-40B4-BE49-F238E27FC236}">
                    <a16:creationId xmlns:a16="http://schemas.microsoft.com/office/drawing/2014/main" id="{D7A8B9AA-5C1E-552C-0E75-A626308CF06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8" name="Freeform 21">
                <a:extLst>
                  <a:ext uri="{FF2B5EF4-FFF2-40B4-BE49-F238E27FC236}">
                    <a16:creationId xmlns:a16="http://schemas.microsoft.com/office/drawing/2014/main" id="{15E9231D-6A6D-3427-D00C-31D2B9C721F4}"/>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9" name="Freeform 22">
                <a:extLst>
                  <a:ext uri="{FF2B5EF4-FFF2-40B4-BE49-F238E27FC236}">
                    <a16:creationId xmlns:a16="http://schemas.microsoft.com/office/drawing/2014/main" id="{D426D693-85AF-0720-0829-D6B6ED7F4C79}"/>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0" name="Freeform 23">
                <a:extLst>
                  <a:ext uri="{FF2B5EF4-FFF2-40B4-BE49-F238E27FC236}">
                    <a16:creationId xmlns:a16="http://schemas.microsoft.com/office/drawing/2014/main" id="{672C931E-AB87-D2F8-BDAF-05264DCF6176}"/>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1" name="Freeform 24">
                <a:extLst>
                  <a:ext uri="{FF2B5EF4-FFF2-40B4-BE49-F238E27FC236}">
                    <a16:creationId xmlns:a16="http://schemas.microsoft.com/office/drawing/2014/main" id="{0F03D752-9DA5-2BF1-AF3C-BF874F56C8C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2" name="Freeform 25">
                <a:extLst>
                  <a:ext uri="{FF2B5EF4-FFF2-40B4-BE49-F238E27FC236}">
                    <a16:creationId xmlns:a16="http://schemas.microsoft.com/office/drawing/2014/main" id="{6246250F-73B5-A560-D8F9-7EB291F9344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3" name="Freeform 26">
                <a:extLst>
                  <a:ext uri="{FF2B5EF4-FFF2-40B4-BE49-F238E27FC236}">
                    <a16:creationId xmlns:a16="http://schemas.microsoft.com/office/drawing/2014/main" id="{5F4E8A12-5FDF-E329-4FBE-AA6F8A689B41}"/>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4" name="Freeform 27">
                <a:extLst>
                  <a:ext uri="{FF2B5EF4-FFF2-40B4-BE49-F238E27FC236}">
                    <a16:creationId xmlns:a16="http://schemas.microsoft.com/office/drawing/2014/main" id="{E98E4443-9E27-9FC1-75A5-4CF34ABF8609}"/>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5" name="Freeform 28">
                <a:extLst>
                  <a:ext uri="{FF2B5EF4-FFF2-40B4-BE49-F238E27FC236}">
                    <a16:creationId xmlns:a16="http://schemas.microsoft.com/office/drawing/2014/main" id="{64F286E5-9A0D-408C-1CC0-34CF0F0603C7}"/>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6" name="Freeform 29">
                <a:extLst>
                  <a:ext uri="{FF2B5EF4-FFF2-40B4-BE49-F238E27FC236}">
                    <a16:creationId xmlns:a16="http://schemas.microsoft.com/office/drawing/2014/main" id="{E4020DBC-C344-1806-08D4-3CCA082D5DC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7" name="Freeform 30">
                <a:extLst>
                  <a:ext uri="{FF2B5EF4-FFF2-40B4-BE49-F238E27FC236}">
                    <a16:creationId xmlns:a16="http://schemas.microsoft.com/office/drawing/2014/main" id="{ACD1E2F1-92DD-D266-80FD-6E4553AB900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8" name="Freeform 31">
                <a:extLst>
                  <a:ext uri="{FF2B5EF4-FFF2-40B4-BE49-F238E27FC236}">
                    <a16:creationId xmlns:a16="http://schemas.microsoft.com/office/drawing/2014/main" id="{49C47F96-BA2E-2FCB-C36B-932310E24FB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9" name="Freeform 32">
                <a:extLst>
                  <a:ext uri="{FF2B5EF4-FFF2-40B4-BE49-F238E27FC236}">
                    <a16:creationId xmlns:a16="http://schemas.microsoft.com/office/drawing/2014/main" id="{B44B8668-661C-C3A0-60F4-8380B7929626}"/>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0" name="Freeform 33">
                <a:extLst>
                  <a:ext uri="{FF2B5EF4-FFF2-40B4-BE49-F238E27FC236}">
                    <a16:creationId xmlns:a16="http://schemas.microsoft.com/office/drawing/2014/main" id="{8D187BF2-CEB2-5001-C1CD-1EE740B63880}"/>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33" name="Group 932">
              <a:extLst>
                <a:ext uri="{FF2B5EF4-FFF2-40B4-BE49-F238E27FC236}">
                  <a16:creationId xmlns:a16="http://schemas.microsoft.com/office/drawing/2014/main" id="{A998965E-8C36-0987-CF4C-C3712E8BA857}"/>
                </a:ext>
              </a:extLst>
            </p:cNvPr>
            <p:cNvGrpSpPr>
              <a:grpSpLocks noChangeAspect="1"/>
            </p:cNvGrpSpPr>
            <p:nvPr/>
          </p:nvGrpSpPr>
          <p:grpSpPr>
            <a:xfrm>
              <a:off x="-9315129" y="2280250"/>
              <a:ext cx="1104309" cy="775492"/>
              <a:chOff x="6634620" y="1363538"/>
              <a:chExt cx="794120" cy="557665"/>
            </a:xfrm>
            <a:solidFill>
              <a:srgbClr val="9D6B1B"/>
            </a:solidFill>
          </p:grpSpPr>
          <p:grpSp>
            <p:nvGrpSpPr>
              <p:cNvPr id="934" name="Group 933">
                <a:extLst>
                  <a:ext uri="{FF2B5EF4-FFF2-40B4-BE49-F238E27FC236}">
                    <a16:creationId xmlns:a16="http://schemas.microsoft.com/office/drawing/2014/main" id="{D6C27915-D6C0-60F9-EEC9-B2A2BA655EFA}"/>
                  </a:ext>
                </a:extLst>
              </p:cNvPr>
              <p:cNvGrpSpPr/>
              <p:nvPr/>
            </p:nvGrpSpPr>
            <p:grpSpPr>
              <a:xfrm>
                <a:off x="7223906" y="1576093"/>
                <a:ext cx="204834" cy="211494"/>
                <a:chOff x="-10817452" y="1622425"/>
                <a:chExt cx="481240" cy="496888"/>
              </a:xfrm>
              <a:grpFill/>
            </p:grpSpPr>
            <p:sp>
              <p:nvSpPr>
                <p:cNvPr id="939" name="Freeform 9">
                  <a:extLst>
                    <a:ext uri="{FF2B5EF4-FFF2-40B4-BE49-F238E27FC236}">
                      <a16:creationId xmlns:a16="http://schemas.microsoft.com/office/drawing/2014/main" id="{C2E7DDCF-545D-4502-1ED3-F23C40F806F4}"/>
                    </a:ext>
                  </a:extLst>
                </p:cNvPr>
                <p:cNvSpPr>
                  <a:spLocks/>
                </p:cNvSpPr>
                <p:nvPr/>
              </p:nvSpPr>
              <p:spPr bwMode="auto">
                <a:xfrm>
                  <a:off x="-10515600" y="1622425"/>
                  <a:ext cx="179388" cy="496888"/>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0" name="Freeform 15">
                  <a:extLst>
                    <a:ext uri="{FF2B5EF4-FFF2-40B4-BE49-F238E27FC236}">
                      <a16:creationId xmlns:a16="http://schemas.microsoft.com/office/drawing/2014/main" id="{2DD30902-3566-0172-6245-A5EF9FF50656}"/>
                    </a:ext>
                  </a:extLst>
                </p:cNvPr>
                <p:cNvSpPr>
                  <a:spLocks/>
                </p:cNvSpPr>
                <p:nvPr/>
              </p:nvSpPr>
              <p:spPr bwMode="auto">
                <a:xfrm>
                  <a:off x="-10693627" y="1686249"/>
                  <a:ext cx="58738"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1" name="Freeform 18">
                  <a:extLst>
                    <a:ext uri="{FF2B5EF4-FFF2-40B4-BE49-F238E27FC236}">
                      <a16:creationId xmlns:a16="http://schemas.microsoft.com/office/drawing/2014/main" id="{4D763801-CCFF-9F02-DAF8-8CBFB589F3FA}"/>
                    </a:ext>
                  </a:extLst>
                </p:cNvPr>
                <p:cNvSpPr>
                  <a:spLocks/>
                </p:cNvSpPr>
                <p:nvPr/>
              </p:nvSpPr>
              <p:spPr bwMode="auto">
                <a:xfrm>
                  <a:off x="-10817452" y="1838649"/>
                  <a:ext cx="60325"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2"/>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35" name="Freeform 25">
                <a:extLst>
                  <a:ext uri="{FF2B5EF4-FFF2-40B4-BE49-F238E27FC236}">
                    <a16:creationId xmlns:a16="http://schemas.microsoft.com/office/drawing/2014/main" id="{D075954B-2BBE-5C28-5042-BE2A7A95AD6F}"/>
                  </a:ext>
                </a:extLst>
              </p:cNvPr>
              <p:cNvSpPr>
                <a:spLocks/>
              </p:cNvSpPr>
              <p:nvPr/>
            </p:nvSpPr>
            <p:spPr bwMode="auto">
              <a:xfrm>
                <a:off x="6803768" y="1363538"/>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936" name="Group 935">
                <a:extLst>
                  <a:ext uri="{FF2B5EF4-FFF2-40B4-BE49-F238E27FC236}">
                    <a16:creationId xmlns:a16="http://schemas.microsoft.com/office/drawing/2014/main" id="{985DCF6A-2C7B-67CA-1C7A-2B2BE09AF504}"/>
                  </a:ext>
                </a:extLst>
              </p:cNvPr>
              <p:cNvGrpSpPr/>
              <p:nvPr/>
            </p:nvGrpSpPr>
            <p:grpSpPr>
              <a:xfrm rot="10800000">
                <a:off x="6634620" y="1576093"/>
                <a:ext cx="152129" cy="211494"/>
                <a:chOff x="-10693627" y="1622425"/>
                <a:chExt cx="357415" cy="496888"/>
              </a:xfrm>
              <a:grpFill/>
            </p:grpSpPr>
            <p:sp>
              <p:nvSpPr>
                <p:cNvPr id="937" name="Freeform 9">
                  <a:extLst>
                    <a:ext uri="{FF2B5EF4-FFF2-40B4-BE49-F238E27FC236}">
                      <a16:creationId xmlns:a16="http://schemas.microsoft.com/office/drawing/2014/main" id="{BD8FF7D0-D5AB-7538-E1FF-650AC2BA44E2}"/>
                    </a:ext>
                  </a:extLst>
                </p:cNvPr>
                <p:cNvSpPr>
                  <a:spLocks/>
                </p:cNvSpPr>
                <p:nvPr/>
              </p:nvSpPr>
              <p:spPr bwMode="auto">
                <a:xfrm>
                  <a:off x="-10515600" y="1622425"/>
                  <a:ext cx="179388" cy="496888"/>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8" name="Freeform 15">
                  <a:extLst>
                    <a:ext uri="{FF2B5EF4-FFF2-40B4-BE49-F238E27FC236}">
                      <a16:creationId xmlns:a16="http://schemas.microsoft.com/office/drawing/2014/main" id="{620A5FFA-EBFA-9DAD-8666-1A6B5F421B6F}"/>
                    </a:ext>
                  </a:extLst>
                </p:cNvPr>
                <p:cNvSpPr>
                  <a:spLocks/>
                </p:cNvSpPr>
                <p:nvPr/>
              </p:nvSpPr>
              <p:spPr bwMode="auto">
                <a:xfrm>
                  <a:off x="-10693627" y="1686249"/>
                  <a:ext cx="58738" cy="212725"/>
                </a:xfrm>
                <a:custGeom>
                  <a:avLst/>
                  <a:gdLst>
                    <a:gd name="T0" fmla="*/ 0 w 18"/>
                    <a:gd name="T1" fmla="*/ 0 h 64"/>
                    <a:gd name="T2" fmla="*/ 18 w 18"/>
                    <a:gd name="T3" fmla="*/ 0 h 64"/>
                    <a:gd name="T4" fmla="*/ 18 w 18"/>
                    <a:gd name="T5" fmla="*/ 64 h 64"/>
                    <a:gd name="T6" fmla="*/ 0 w 18"/>
                    <a:gd name="T7" fmla="*/ 64 h 64"/>
                    <a:gd name="T8" fmla="*/ 0 w 18"/>
                    <a:gd name="T9" fmla="*/ 0 h 64"/>
                  </a:gdLst>
                  <a:ahLst/>
                  <a:cxnLst>
                    <a:cxn ang="0">
                      <a:pos x="T0" y="T1"/>
                    </a:cxn>
                    <a:cxn ang="0">
                      <a:pos x="T2" y="T3"/>
                    </a:cxn>
                    <a:cxn ang="0">
                      <a:pos x="T4" y="T5"/>
                    </a:cxn>
                    <a:cxn ang="0">
                      <a:pos x="T6" y="T7"/>
                    </a:cxn>
                    <a:cxn ang="0">
                      <a:pos x="T8" y="T9"/>
                    </a:cxn>
                  </a:cxnLst>
                  <a:rect l="0" t="0" r="r" b="b"/>
                  <a:pathLst>
                    <a:path w="18" h="64">
                      <a:moveTo>
                        <a:pt x="0" y="0"/>
                      </a:moveTo>
                      <a:cubicBezTo>
                        <a:pt x="6" y="0"/>
                        <a:pt x="12" y="0"/>
                        <a:pt x="18" y="0"/>
                      </a:cubicBezTo>
                      <a:cubicBezTo>
                        <a:pt x="18" y="21"/>
                        <a:pt x="18" y="43"/>
                        <a:pt x="18" y="64"/>
                      </a:cubicBezTo>
                      <a:cubicBezTo>
                        <a:pt x="12" y="64"/>
                        <a:pt x="6" y="64"/>
                        <a:pt x="0" y="64"/>
                      </a:cubicBezTo>
                      <a:cubicBezTo>
                        <a:pt x="0" y="43"/>
                        <a:pt x="0" y="21"/>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971" name="Group 970">
            <a:extLst>
              <a:ext uri="{FF2B5EF4-FFF2-40B4-BE49-F238E27FC236}">
                <a16:creationId xmlns:a16="http://schemas.microsoft.com/office/drawing/2014/main" id="{1EE84A21-D3E1-6055-90FA-91CFD32F1D23}"/>
              </a:ext>
            </a:extLst>
          </p:cNvPr>
          <p:cNvGrpSpPr/>
          <p:nvPr/>
        </p:nvGrpSpPr>
        <p:grpSpPr>
          <a:xfrm>
            <a:off x="2354831" y="3826161"/>
            <a:ext cx="935823" cy="938235"/>
            <a:chOff x="-7246494" y="2011221"/>
            <a:chExt cx="1370553" cy="1374086"/>
          </a:xfrm>
        </p:grpSpPr>
        <p:grpSp>
          <p:nvGrpSpPr>
            <p:cNvPr id="972" name="Group 971">
              <a:extLst>
                <a:ext uri="{FF2B5EF4-FFF2-40B4-BE49-F238E27FC236}">
                  <a16:creationId xmlns:a16="http://schemas.microsoft.com/office/drawing/2014/main" id="{808D4DA0-A38B-EE41-580D-B4D9DBD59507}"/>
                </a:ext>
              </a:extLst>
            </p:cNvPr>
            <p:cNvGrpSpPr>
              <a:grpSpLocks noChangeAspect="1"/>
            </p:cNvGrpSpPr>
            <p:nvPr/>
          </p:nvGrpSpPr>
          <p:grpSpPr>
            <a:xfrm>
              <a:off x="-7246494" y="2011221"/>
              <a:ext cx="1370553" cy="1374086"/>
              <a:chOff x="-4083050" y="1579563"/>
              <a:chExt cx="3694112" cy="3703638"/>
            </a:xfrm>
          </p:grpSpPr>
          <p:sp>
            <p:nvSpPr>
              <p:cNvPr id="978" name="Freeform 5">
                <a:extLst>
                  <a:ext uri="{FF2B5EF4-FFF2-40B4-BE49-F238E27FC236}">
                    <a16:creationId xmlns:a16="http://schemas.microsoft.com/office/drawing/2014/main" id="{E802277A-AEF5-8FF4-23CC-9009D0EDE94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9" name="Freeform 6">
                <a:extLst>
                  <a:ext uri="{FF2B5EF4-FFF2-40B4-BE49-F238E27FC236}">
                    <a16:creationId xmlns:a16="http://schemas.microsoft.com/office/drawing/2014/main" id="{65ACCEB4-7C91-100F-64E7-BA776941C0C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0" name="Freeform 7">
                <a:extLst>
                  <a:ext uri="{FF2B5EF4-FFF2-40B4-BE49-F238E27FC236}">
                    <a16:creationId xmlns:a16="http://schemas.microsoft.com/office/drawing/2014/main" id="{1ECB782E-73F2-2DD7-3BF0-F936E82BE19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1" name="Freeform 8">
                <a:extLst>
                  <a:ext uri="{FF2B5EF4-FFF2-40B4-BE49-F238E27FC236}">
                    <a16:creationId xmlns:a16="http://schemas.microsoft.com/office/drawing/2014/main" id="{F11211EB-28D5-03A0-8A7A-BB938E4C4D3F}"/>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2" name="Freeform 9">
                <a:extLst>
                  <a:ext uri="{FF2B5EF4-FFF2-40B4-BE49-F238E27FC236}">
                    <a16:creationId xmlns:a16="http://schemas.microsoft.com/office/drawing/2014/main" id="{5E533A73-DB11-5F51-DEFF-73125012C8A9}"/>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3" name="Freeform 10">
                <a:extLst>
                  <a:ext uri="{FF2B5EF4-FFF2-40B4-BE49-F238E27FC236}">
                    <a16:creationId xmlns:a16="http://schemas.microsoft.com/office/drawing/2014/main" id="{DE3924A3-06CF-95FF-C4C2-16E071BD69B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4" name="Freeform 11">
                <a:extLst>
                  <a:ext uri="{FF2B5EF4-FFF2-40B4-BE49-F238E27FC236}">
                    <a16:creationId xmlns:a16="http://schemas.microsoft.com/office/drawing/2014/main" id="{5D6292AA-91FE-2E3A-1CB2-EB174E89880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5" name="Freeform 12">
                <a:extLst>
                  <a:ext uri="{FF2B5EF4-FFF2-40B4-BE49-F238E27FC236}">
                    <a16:creationId xmlns:a16="http://schemas.microsoft.com/office/drawing/2014/main" id="{B1AB0158-D762-B44E-BEF6-DA9C16AD4A9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6" name="Freeform 13">
                <a:extLst>
                  <a:ext uri="{FF2B5EF4-FFF2-40B4-BE49-F238E27FC236}">
                    <a16:creationId xmlns:a16="http://schemas.microsoft.com/office/drawing/2014/main" id="{1CB29431-55A8-91AB-F6CF-C0BD776993D6}"/>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7" name="Freeform 14">
                <a:extLst>
                  <a:ext uri="{FF2B5EF4-FFF2-40B4-BE49-F238E27FC236}">
                    <a16:creationId xmlns:a16="http://schemas.microsoft.com/office/drawing/2014/main" id="{C6F91381-5C63-FCB8-D434-5A6B9EDF833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8" name="Freeform 15">
                <a:extLst>
                  <a:ext uri="{FF2B5EF4-FFF2-40B4-BE49-F238E27FC236}">
                    <a16:creationId xmlns:a16="http://schemas.microsoft.com/office/drawing/2014/main" id="{8F86117A-15D4-A484-1E02-7438CE55C22C}"/>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9" name="Freeform 16">
                <a:extLst>
                  <a:ext uri="{FF2B5EF4-FFF2-40B4-BE49-F238E27FC236}">
                    <a16:creationId xmlns:a16="http://schemas.microsoft.com/office/drawing/2014/main" id="{9A8DBFA5-268D-14C2-9AF4-D2BB7AB7408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0" name="Freeform 17">
                <a:extLst>
                  <a:ext uri="{FF2B5EF4-FFF2-40B4-BE49-F238E27FC236}">
                    <a16:creationId xmlns:a16="http://schemas.microsoft.com/office/drawing/2014/main" id="{6010C6CE-BE02-BBEE-E443-D8495C04ADB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1" name="Freeform 18">
                <a:extLst>
                  <a:ext uri="{FF2B5EF4-FFF2-40B4-BE49-F238E27FC236}">
                    <a16:creationId xmlns:a16="http://schemas.microsoft.com/office/drawing/2014/main" id="{C5A9C075-46E8-440A-7E11-51FE1841D6B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2" name="Freeform 19">
                <a:extLst>
                  <a:ext uri="{FF2B5EF4-FFF2-40B4-BE49-F238E27FC236}">
                    <a16:creationId xmlns:a16="http://schemas.microsoft.com/office/drawing/2014/main" id="{B3E0EF5E-30E0-138F-0036-35DE741A2EBB}"/>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3" name="Freeform 20">
                <a:extLst>
                  <a:ext uri="{FF2B5EF4-FFF2-40B4-BE49-F238E27FC236}">
                    <a16:creationId xmlns:a16="http://schemas.microsoft.com/office/drawing/2014/main" id="{9F81FB6E-DD6A-E1C8-17E7-E93C7A14558B}"/>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4" name="Freeform 21">
                <a:extLst>
                  <a:ext uri="{FF2B5EF4-FFF2-40B4-BE49-F238E27FC236}">
                    <a16:creationId xmlns:a16="http://schemas.microsoft.com/office/drawing/2014/main" id="{A36F9527-D6DA-F7D8-3CCE-6D01FD2DF8A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5" name="Freeform 22">
                <a:extLst>
                  <a:ext uri="{FF2B5EF4-FFF2-40B4-BE49-F238E27FC236}">
                    <a16:creationId xmlns:a16="http://schemas.microsoft.com/office/drawing/2014/main" id="{53613C8D-C910-CF9C-F486-4245869D4539}"/>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6" name="Freeform 23">
                <a:extLst>
                  <a:ext uri="{FF2B5EF4-FFF2-40B4-BE49-F238E27FC236}">
                    <a16:creationId xmlns:a16="http://schemas.microsoft.com/office/drawing/2014/main" id="{786C45B4-DF3C-2C6E-64B2-D52E428FD5A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7" name="Freeform 24">
                <a:extLst>
                  <a:ext uri="{FF2B5EF4-FFF2-40B4-BE49-F238E27FC236}">
                    <a16:creationId xmlns:a16="http://schemas.microsoft.com/office/drawing/2014/main" id="{69455A9C-E50C-F827-D225-B570025EC40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8" name="Freeform 25">
                <a:extLst>
                  <a:ext uri="{FF2B5EF4-FFF2-40B4-BE49-F238E27FC236}">
                    <a16:creationId xmlns:a16="http://schemas.microsoft.com/office/drawing/2014/main" id="{A1F8F1D5-B282-369E-0815-12EFF8E3CF44}"/>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9" name="Freeform 26">
                <a:extLst>
                  <a:ext uri="{FF2B5EF4-FFF2-40B4-BE49-F238E27FC236}">
                    <a16:creationId xmlns:a16="http://schemas.microsoft.com/office/drawing/2014/main" id="{BCFF16A6-31FA-9EA8-5B0E-33A11C71B4A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0" name="Freeform 27">
                <a:extLst>
                  <a:ext uri="{FF2B5EF4-FFF2-40B4-BE49-F238E27FC236}">
                    <a16:creationId xmlns:a16="http://schemas.microsoft.com/office/drawing/2014/main" id="{1B524857-A532-5785-B14B-9B450E0AFD4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1" name="Freeform 28">
                <a:extLst>
                  <a:ext uri="{FF2B5EF4-FFF2-40B4-BE49-F238E27FC236}">
                    <a16:creationId xmlns:a16="http://schemas.microsoft.com/office/drawing/2014/main" id="{D65C831D-05C3-3860-9201-C4C10A8A354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2" name="Freeform 29">
                <a:extLst>
                  <a:ext uri="{FF2B5EF4-FFF2-40B4-BE49-F238E27FC236}">
                    <a16:creationId xmlns:a16="http://schemas.microsoft.com/office/drawing/2014/main" id="{05A976BF-DD67-985F-122D-F14EDA303C29}"/>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3" name="Freeform 30">
                <a:extLst>
                  <a:ext uri="{FF2B5EF4-FFF2-40B4-BE49-F238E27FC236}">
                    <a16:creationId xmlns:a16="http://schemas.microsoft.com/office/drawing/2014/main" id="{7D928E04-D44E-9789-662F-302F05F0327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4" name="Freeform 31">
                <a:extLst>
                  <a:ext uri="{FF2B5EF4-FFF2-40B4-BE49-F238E27FC236}">
                    <a16:creationId xmlns:a16="http://schemas.microsoft.com/office/drawing/2014/main" id="{11C0A8BE-B0CD-0FDA-13D4-19A26260D80F}"/>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5" name="Freeform 32">
                <a:extLst>
                  <a:ext uri="{FF2B5EF4-FFF2-40B4-BE49-F238E27FC236}">
                    <a16:creationId xmlns:a16="http://schemas.microsoft.com/office/drawing/2014/main" id="{8C75A4A3-A602-D4D4-F08A-A2F868DDED5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6" name="Freeform 33">
                <a:extLst>
                  <a:ext uri="{FF2B5EF4-FFF2-40B4-BE49-F238E27FC236}">
                    <a16:creationId xmlns:a16="http://schemas.microsoft.com/office/drawing/2014/main" id="{548FF07D-B51E-369F-FD98-B9A1E6B3355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973" name="Group 972">
              <a:extLst>
                <a:ext uri="{FF2B5EF4-FFF2-40B4-BE49-F238E27FC236}">
                  <a16:creationId xmlns:a16="http://schemas.microsoft.com/office/drawing/2014/main" id="{79FA966E-A47D-6A11-288D-8B75A66A5057}"/>
                </a:ext>
              </a:extLst>
            </p:cNvPr>
            <p:cNvGrpSpPr/>
            <p:nvPr/>
          </p:nvGrpSpPr>
          <p:grpSpPr>
            <a:xfrm>
              <a:off x="-6986585" y="2448454"/>
              <a:ext cx="859126" cy="643982"/>
              <a:chOff x="27349458" y="-5656951"/>
              <a:chExt cx="4716463" cy="3535362"/>
            </a:xfrm>
            <a:solidFill>
              <a:schemeClr val="bg1"/>
            </a:solidFill>
          </p:grpSpPr>
          <p:sp>
            <p:nvSpPr>
              <p:cNvPr id="974" name="Freeform 75">
                <a:extLst>
                  <a:ext uri="{FF2B5EF4-FFF2-40B4-BE49-F238E27FC236}">
                    <a16:creationId xmlns:a16="http://schemas.microsoft.com/office/drawing/2014/main" id="{95C4CE9D-7F58-5895-B1D2-057F40868B82}"/>
                  </a:ext>
                </a:extLst>
              </p:cNvPr>
              <p:cNvSpPr>
                <a:spLocks/>
              </p:cNvSpPr>
              <p:nvPr/>
            </p:nvSpPr>
            <p:spPr bwMode="auto">
              <a:xfrm>
                <a:off x="28587709" y="-4677461"/>
                <a:ext cx="2279648" cy="2555872"/>
              </a:xfrm>
              <a:custGeom>
                <a:avLst/>
                <a:gdLst>
                  <a:gd name="T0" fmla="*/ 281 w 616"/>
                  <a:gd name="T1" fmla="*/ 230 h 691"/>
                  <a:gd name="T2" fmla="*/ 281 w 616"/>
                  <a:gd name="T3" fmla="*/ 403 h 691"/>
                  <a:gd name="T4" fmla="*/ 287 w 616"/>
                  <a:gd name="T5" fmla="*/ 423 h 691"/>
                  <a:gd name="T6" fmla="*/ 307 w 616"/>
                  <a:gd name="T7" fmla="*/ 428 h 691"/>
                  <a:gd name="T8" fmla="*/ 321 w 616"/>
                  <a:gd name="T9" fmla="*/ 412 h 691"/>
                  <a:gd name="T10" fmla="*/ 322 w 616"/>
                  <a:gd name="T11" fmla="*/ 402 h 691"/>
                  <a:gd name="T12" fmla="*/ 322 w 616"/>
                  <a:gd name="T13" fmla="*/ 57 h 691"/>
                  <a:gd name="T14" fmla="*/ 329 w 616"/>
                  <a:gd name="T15" fmla="*/ 43 h 691"/>
                  <a:gd name="T16" fmla="*/ 472 w 616"/>
                  <a:gd name="T17" fmla="*/ 13 h 691"/>
                  <a:gd name="T18" fmla="*/ 590 w 616"/>
                  <a:gd name="T19" fmla="*/ 135 h 691"/>
                  <a:gd name="T20" fmla="*/ 556 w 616"/>
                  <a:gd name="T21" fmla="*/ 470 h 691"/>
                  <a:gd name="T22" fmla="*/ 465 w 616"/>
                  <a:gd name="T23" fmla="*/ 614 h 691"/>
                  <a:gd name="T24" fmla="*/ 327 w 616"/>
                  <a:gd name="T25" fmla="*/ 686 h 691"/>
                  <a:gd name="T26" fmla="*/ 220 w 616"/>
                  <a:gd name="T27" fmla="*/ 671 h 691"/>
                  <a:gd name="T28" fmla="*/ 104 w 616"/>
                  <a:gd name="T29" fmla="*/ 572 h 691"/>
                  <a:gd name="T30" fmla="*/ 27 w 616"/>
                  <a:gd name="T31" fmla="*/ 406 h 691"/>
                  <a:gd name="T32" fmla="*/ 4 w 616"/>
                  <a:gd name="T33" fmla="*/ 209 h 691"/>
                  <a:gd name="T34" fmla="*/ 23 w 616"/>
                  <a:gd name="T35" fmla="*/ 108 h 691"/>
                  <a:gd name="T36" fmla="*/ 141 w 616"/>
                  <a:gd name="T37" fmla="*/ 11 h 691"/>
                  <a:gd name="T38" fmla="*/ 275 w 616"/>
                  <a:gd name="T39" fmla="*/ 42 h 691"/>
                  <a:gd name="T40" fmla="*/ 281 w 616"/>
                  <a:gd name="T41" fmla="*/ 55 h 691"/>
                  <a:gd name="T42" fmla="*/ 281 w 616"/>
                  <a:gd name="T43" fmla="*/ 230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6" h="691">
                    <a:moveTo>
                      <a:pt x="281" y="230"/>
                    </a:moveTo>
                    <a:cubicBezTo>
                      <a:pt x="281" y="288"/>
                      <a:pt x="281" y="346"/>
                      <a:pt x="281" y="403"/>
                    </a:cubicBezTo>
                    <a:cubicBezTo>
                      <a:pt x="281" y="410"/>
                      <a:pt x="281" y="417"/>
                      <a:pt x="287" y="423"/>
                    </a:cubicBezTo>
                    <a:cubicBezTo>
                      <a:pt x="293" y="428"/>
                      <a:pt x="299" y="430"/>
                      <a:pt x="307" y="428"/>
                    </a:cubicBezTo>
                    <a:cubicBezTo>
                      <a:pt x="315" y="426"/>
                      <a:pt x="320" y="420"/>
                      <a:pt x="321" y="412"/>
                    </a:cubicBezTo>
                    <a:cubicBezTo>
                      <a:pt x="322" y="409"/>
                      <a:pt x="322" y="405"/>
                      <a:pt x="322" y="402"/>
                    </a:cubicBezTo>
                    <a:cubicBezTo>
                      <a:pt x="322" y="287"/>
                      <a:pt x="322" y="172"/>
                      <a:pt x="322" y="57"/>
                    </a:cubicBezTo>
                    <a:cubicBezTo>
                      <a:pt x="322" y="50"/>
                      <a:pt x="323" y="47"/>
                      <a:pt x="329" y="43"/>
                    </a:cubicBezTo>
                    <a:cubicBezTo>
                      <a:pt x="372" y="11"/>
                      <a:pt x="421" y="0"/>
                      <a:pt x="472" y="13"/>
                    </a:cubicBezTo>
                    <a:cubicBezTo>
                      <a:pt x="537" y="29"/>
                      <a:pt x="576" y="70"/>
                      <a:pt x="590" y="135"/>
                    </a:cubicBezTo>
                    <a:cubicBezTo>
                      <a:pt x="616" y="251"/>
                      <a:pt x="599" y="362"/>
                      <a:pt x="556" y="470"/>
                    </a:cubicBezTo>
                    <a:cubicBezTo>
                      <a:pt x="535" y="524"/>
                      <a:pt x="506" y="573"/>
                      <a:pt x="465" y="614"/>
                    </a:cubicBezTo>
                    <a:cubicBezTo>
                      <a:pt x="427" y="653"/>
                      <a:pt x="382" y="680"/>
                      <a:pt x="327" y="686"/>
                    </a:cubicBezTo>
                    <a:cubicBezTo>
                      <a:pt x="290" y="691"/>
                      <a:pt x="254" y="685"/>
                      <a:pt x="220" y="671"/>
                    </a:cubicBezTo>
                    <a:cubicBezTo>
                      <a:pt x="171" y="650"/>
                      <a:pt x="135" y="614"/>
                      <a:pt x="104" y="572"/>
                    </a:cubicBezTo>
                    <a:cubicBezTo>
                      <a:pt x="68" y="521"/>
                      <a:pt x="44" y="465"/>
                      <a:pt x="27" y="406"/>
                    </a:cubicBezTo>
                    <a:cubicBezTo>
                      <a:pt x="9" y="341"/>
                      <a:pt x="0" y="276"/>
                      <a:pt x="4" y="209"/>
                    </a:cubicBezTo>
                    <a:cubicBezTo>
                      <a:pt x="7" y="175"/>
                      <a:pt x="10" y="140"/>
                      <a:pt x="23" y="108"/>
                    </a:cubicBezTo>
                    <a:cubicBezTo>
                      <a:pt x="44" y="54"/>
                      <a:pt x="84" y="21"/>
                      <a:pt x="141" y="11"/>
                    </a:cubicBezTo>
                    <a:cubicBezTo>
                      <a:pt x="190" y="2"/>
                      <a:pt x="234" y="13"/>
                      <a:pt x="275" y="42"/>
                    </a:cubicBezTo>
                    <a:cubicBezTo>
                      <a:pt x="279" y="46"/>
                      <a:pt x="281" y="49"/>
                      <a:pt x="281" y="55"/>
                    </a:cubicBezTo>
                    <a:cubicBezTo>
                      <a:pt x="281" y="113"/>
                      <a:pt x="281" y="172"/>
                      <a:pt x="281" y="230"/>
                    </a:cubicBezTo>
                    <a:close/>
                  </a:path>
                </a:pathLst>
              </a:custGeom>
              <a:solidFill>
                <a:schemeClr val="accent2"/>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5" name="Freeform 76">
                <a:extLst>
                  <a:ext uri="{FF2B5EF4-FFF2-40B4-BE49-F238E27FC236}">
                    <a16:creationId xmlns:a16="http://schemas.microsoft.com/office/drawing/2014/main" id="{432C6577-7B21-AF48-397F-D358A8143685}"/>
                  </a:ext>
                </a:extLst>
              </p:cNvPr>
              <p:cNvSpPr>
                <a:spLocks/>
              </p:cNvSpPr>
              <p:nvPr/>
            </p:nvSpPr>
            <p:spPr bwMode="auto">
              <a:xfrm>
                <a:off x="27349458" y="-5656951"/>
                <a:ext cx="4716463" cy="1046164"/>
              </a:xfrm>
              <a:custGeom>
                <a:avLst/>
                <a:gdLst>
                  <a:gd name="T0" fmla="*/ 0 w 1275"/>
                  <a:gd name="T1" fmla="*/ 281 h 283"/>
                  <a:gd name="T2" fmla="*/ 68 w 1275"/>
                  <a:gd name="T3" fmla="*/ 196 h 283"/>
                  <a:gd name="T4" fmla="*/ 205 w 1275"/>
                  <a:gd name="T5" fmla="*/ 66 h 283"/>
                  <a:gd name="T6" fmla="*/ 340 w 1275"/>
                  <a:gd name="T7" fmla="*/ 8 h 283"/>
                  <a:gd name="T8" fmla="*/ 475 w 1275"/>
                  <a:gd name="T9" fmla="*/ 17 h 283"/>
                  <a:gd name="T10" fmla="*/ 629 w 1275"/>
                  <a:gd name="T11" fmla="*/ 91 h 283"/>
                  <a:gd name="T12" fmla="*/ 646 w 1275"/>
                  <a:gd name="T13" fmla="*/ 90 h 283"/>
                  <a:gd name="T14" fmla="*/ 809 w 1275"/>
                  <a:gd name="T15" fmla="*/ 15 h 283"/>
                  <a:gd name="T16" fmla="*/ 977 w 1275"/>
                  <a:gd name="T17" fmla="*/ 19 h 283"/>
                  <a:gd name="T18" fmla="*/ 1087 w 1275"/>
                  <a:gd name="T19" fmla="*/ 79 h 283"/>
                  <a:gd name="T20" fmla="*/ 1228 w 1275"/>
                  <a:gd name="T21" fmla="*/ 223 h 283"/>
                  <a:gd name="T22" fmla="*/ 1275 w 1275"/>
                  <a:gd name="T23" fmla="*/ 282 h 283"/>
                  <a:gd name="T24" fmla="*/ 1269 w 1275"/>
                  <a:gd name="T25" fmla="*/ 281 h 283"/>
                  <a:gd name="T26" fmla="*/ 1057 w 1275"/>
                  <a:gd name="T27" fmla="*/ 217 h 283"/>
                  <a:gd name="T28" fmla="*/ 845 w 1275"/>
                  <a:gd name="T29" fmla="*/ 202 h 283"/>
                  <a:gd name="T30" fmla="*/ 642 w 1275"/>
                  <a:gd name="T31" fmla="*/ 263 h 283"/>
                  <a:gd name="T32" fmla="*/ 632 w 1275"/>
                  <a:gd name="T33" fmla="*/ 262 h 283"/>
                  <a:gd name="T34" fmla="*/ 352 w 1275"/>
                  <a:gd name="T35" fmla="*/ 201 h 283"/>
                  <a:gd name="T36" fmla="*/ 13 w 1275"/>
                  <a:gd name="T37" fmla="*/ 278 h 283"/>
                  <a:gd name="T38" fmla="*/ 1 w 1275"/>
                  <a:gd name="T39" fmla="*/ 283 h 283"/>
                  <a:gd name="T40" fmla="*/ 0 w 1275"/>
                  <a:gd name="T41" fmla="*/ 28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5" h="283">
                    <a:moveTo>
                      <a:pt x="0" y="281"/>
                    </a:moveTo>
                    <a:cubicBezTo>
                      <a:pt x="22" y="253"/>
                      <a:pt x="45" y="224"/>
                      <a:pt x="68" y="196"/>
                    </a:cubicBezTo>
                    <a:cubicBezTo>
                      <a:pt x="108" y="147"/>
                      <a:pt x="153" y="103"/>
                      <a:pt x="205" y="66"/>
                    </a:cubicBezTo>
                    <a:cubicBezTo>
                      <a:pt x="246" y="38"/>
                      <a:pt x="290" y="16"/>
                      <a:pt x="340" y="8"/>
                    </a:cubicBezTo>
                    <a:cubicBezTo>
                      <a:pt x="385" y="1"/>
                      <a:pt x="430" y="5"/>
                      <a:pt x="475" y="17"/>
                    </a:cubicBezTo>
                    <a:cubicBezTo>
                      <a:pt x="530" y="33"/>
                      <a:pt x="581" y="58"/>
                      <a:pt x="629" y="91"/>
                    </a:cubicBezTo>
                    <a:cubicBezTo>
                      <a:pt x="635" y="95"/>
                      <a:pt x="639" y="95"/>
                      <a:pt x="646" y="90"/>
                    </a:cubicBezTo>
                    <a:cubicBezTo>
                      <a:pt x="696" y="56"/>
                      <a:pt x="750" y="30"/>
                      <a:pt x="809" y="15"/>
                    </a:cubicBezTo>
                    <a:cubicBezTo>
                      <a:pt x="866" y="1"/>
                      <a:pt x="922" y="0"/>
                      <a:pt x="977" y="19"/>
                    </a:cubicBezTo>
                    <a:cubicBezTo>
                      <a:pt x="1017" y="32"/>
                      <a:pt x="1053" y="54"/>
                      <a:pt x="1087" y="79"/>
                    </a:cubicBezTo>
                    <a:cubicBezTo>
                      <a:pt x="1141" y="120"/>
                      <a:pt x="1186" y="170"/>
                      <a:pt x="1228" y="223"/>
                    </a:cubicBezTo>
                    <a:cubicBezTo>
                      <a:pt x="1244" y="242"/>
                      <a:pt x="1259" y="262"/>
                      <a:pt x="1275" y="282"/>
                    </a:cubicBezTo>
                    <a:cubicBezTo>
                      <a:pt x="1272" y="282"/>
                      <a:pt x="1270" y="281"/>
                      <a:pt x="1269" y="281"/>
                    </a:cubicBezTo>
                    <a:cubicBezTo>
                      <a:pt x="1200" y="253"/>
                      <a:pt x="1130" y="231"/>
                      <a:pt x="1057" y="217"/>
                    </a:cubicBezTo>
                    <a:cubicBezTo>
                      <a:pt x="987" y="203"/>
                      <a:pt x="916" y="196"/>
                      <a:pt x="845" y="202"/>
                    </a:cubicBezTo>
                    <a:cubicBezTo>
                      <a:pt x="773" y="208"/>
                      <a:pt x="705" y="226"/>
                      <a:pt x="642" y="263"/>
                    </a:cubicBezTo>
                    <a:cubicBezTo>
                      <a:pt x="638" y="265"/>
                      <a:pt x="635" y="265"/>
                      <a:pt x="632" y="262"/>
                    </a:cubicBezTo>
                    <a:cubicBezTo>
                      <a:pt x="545" y="213"/>
                      <a:pt x="450" y="198"/>
                      <a:pt x="352" y="201"/>
                    </a:cubicBezTo>
                    <a:cubicBezTo>
                      <a:pt x="234" y="206"/>
                      <a:pt x="122" y="235"/>
                      <a:pt x="13" y="278"/>
                    </a:cubicBezTo>
                    <a:cubicBezTo>
                      <a:pt x="9" y="280"/>
                      <a:pt x="5" y="281"/>
                      <a:pt x="1" y="283"/>
                    </a:cubicBezTo>
                    <a:cubicBezTo>
                      <a:pt x="1" y="282"/>
                      <a:pt x="0" y="281"/>
                      <a:pt x="0" y="281"/>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6" name="Freeform 77">
                <a:extLst>
                  <a:ext uri="{FF2B5EF4-FFF2-40B4-BE49-F238E27FC236}">
                    <a16:creationId xmlns:a16="http://schemas.microsoft.com/office/drawing/2014/main" id="{78FC7F2D-64B4-0223-4FBD-FA81CB28EFF0}"/>
                  </a:ext>
                </a:extLst>
              </p:cNvPr>
              <p:cNvSpPr>
                <a:spLocks/>
              </p:cNvSpPr>
              <p:nvPr/>
            </p:nvSpPr>
            <p:spPr bwMode="auto">
              <a:xfrm>
                <a:off x="27374860" y="-4513951"/>
                <a:ext cx="1109662" cy="860427"/>
              </a:xfrm>
              <a:custGeom>
                <a:avLst/>
                <a:gdLst>
                  <a:gd name="T0" fmla="*/ 300 w 300"/>
                  <a:gd name="T1" fmla="*/ 100 h 233"/>
                  <a:gd name="T2" fmla="*/ 292 w 300"/>
                  <a:gd name="T3" fmla="*/ 233 h 233"/>
                  <a:gd name="T4" fmla="*/ 284 w 300"/>
                  <a:gd name="T5" fmla="*/ 231 h 233"/>
                  <a:gd name="T6" fmla="*/ 86 w 300"/>
                  <a:gd name="T7" fmla="*/ 121 h 233"/>
                  <a:gd name="T8" fmla="*/ 4 w 300"/>
                  <a:gd name="T9" fmla="*/ 12 h 233"/>
                  <a:gd name="T10" fmla="*/ 0 w 300"/>
                  <a:gd name="T11" fmla="*/ 0 h 233"/>
                  <a:gd name="T12" fmla="*/ 300 w 300"/>
                  <a:gd name="T13" fmla="*/ 100 h 233"/>
                </a:gdLst>
                <a:ahLst/>
                <a:cxnLst>
                  <a:cxn ang="0">
                    <a:pos x="T0" y="T1"/>
                  </a:cxn>
                  <a:cxn ang="0">
                    <a:pos x="T2" y="T3"/>
                  </a:cxn>
                  <a:cxn ang="0">
                    <a:pos x="T4" y="T5"/>
                  </a:cxn>
                  <a:cxn ang="0">
                    <a:pos x="T6" y="T7"/>
                  </a:cxn>
                  <a:cxn ang="0">
                    <a:pos x="T8" y="T9"/>
                  </a:cxn>
                  <a:cxn ang="0">
                    <a:pos x="T10" y="T11"/>
                  </a:cxn>
                  <a:cxn ang="0">
                    <a:pos x="T12" y="T13"/>
                  </a:cxn>
                </a:cxnLst>
                <a:rect l="0" t="0" r="r" b="b"/>
                <a:pathLst>
                  <a:path w="300" h="233">
                    <a:moveTo>
                      <a:pt x="300" y="100"/>
                    </a:moveTo>
                    <a:cubicBezTo>
                      <a:pt x="292" y="145"/>
                      <a:pt x="288" y="188"/>
                      <a:pt x="292" y="233"/>
                    </a:cubicBezTo>
                    <a:cubicBezTo>
                      <a:pt x="288" y="232"/>
                      <a:pt x="286" y="232"/>
                      <a:pt x="284" y="231"/>
                    </a:cubicBezTo>
                    <a:cubicBezTo>
                      <a:pt x="211" y="207"/>
                      <a:pt x="144" y="173"/>
                      <a:pt x="86" y="121"/>
                    </a:cubicBezTo>
                    <a:cubicBezTo>
                      <a:pt x="52" y="90"/>
                      <a:pt x="24" y="54"/>
                      <a:pt x="4" y="12"/>
                    </a:cubicBezTo>
                    <a:cubicBezTo>
                      <a:pt x="3" y="8"/>
                      <a:pt x="1" y="5"/>
                      <a:pt x="0" y="0"/>
                    </a:cubicBezTo>
                    <a:cubicBezTo>
                      <a:pt x="97" y="42"/>
                      <a:pt x="197" y="76"/>
                      <a:pt x="300" y="100"/>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7" name="Freeform 78">
                <a:extLst>
                  <a:ext uri="{FF2B5EF4-FFF2-40B4-BE49-F238E27FC236}">
                    <a16:creationId xmlns:a16="http://schemas.microsoft.com/office/drawing/2014/main" id="{96BE08F7-9821-CBE6-5A32-33FD6E6AC3A1}"/>
                  </a:ext>
                </a:extLst>
              </p:cNvPr>
              <p:cNvSpPr>
                <a:spLocks/>
              </p:cNvSpPr>
              <p:nvPr/>
            </p:nvSpPr>
            <p:spPr bwMode="auto">
              <a:xfrm>
                <a:off x="30926097" y="-4510776"/>
                <a:ext cx="1109662" cy="854076"/>
              </a:xfrm>
              <a:custGeom>
                <a:avLst/>
                <a:gdLst>
                  <a:gd name="T0" fmla="*/ 9 w 300"/>
                  <a:gd name="T1" fmla="*/ 231 h 231"/>
                  <a:gd name="T2" fmla="*/ 8 w 300"/>
                  <a:gd name="T3" fmla="*/ 226 h 231"/>
                  <a:gd name="T4" fmla="*/ 1 w 300"/>
                  <a:gd name="T5" fmla="*/ 108 h 231"/>
                  <a:gd name="T6" fmla="*/ 8 w 300"/>
                  <a:gd name="T7" fmla="*/ 98 h 231"/>
                  <a:gd name="T8" fmla="*/ 197 w 300"/>
                  <a:gd name="T9" fmla="*/ 40 h 231"/>
                  <a:gd name="T10" fmla="*/ 292 w 300"/>
                  <a:gd name="T11" fmla="*/ 2 h 231"/>
                  <a:gd name="T12" fmla="*/ 300 w 300"/>
                  <a:gd name="T13" fmla="*/ 0 h 231"/>
                  <a:gd name="T14" fmla="*/ 288 w 300"/>
                  <a:gd name="T15" fmla="*/ 25 h 231"/>
                  <a:gd name="T16" fmla="*/ 185 w 300"/>
                  <a:gd name="T17" fmla="*/ 143 h 231"/>
                  <a:gd name="T18" fmla="*/ 15 w 300"/>
                  <a:gd name="T19" fmla="*/ 230 h 231"/>
                  <a:gd name="T20" fmla="*/ 11 w 300"/>
                  <a:gd name="T21" fmla="*/ 231 h 231"/>
                  <a:gd name="T22" fmla="*/ 9 w 300"/>
                  <a:gd name="T23" fmla="*/ 23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0" h="231">
                    <a:moveTo>
                      <a:pt x="9" y="231"/>
                    </a:moveTo>
                    <a:cubicBezTo>
                      <a:pt x="8" y="229"/>
                      <a:pt x="8" y="228"/>
                      <a:pt x="8" y="226"/>
                    </a:cubicBezTo>
                    <a:cubicBezTo>
                      <a:pt x="11" y="186"/>
                      <a:pt x="8" y="147"/>
                      <a:pt x="1" y="108"/>
                    </a:cubicBezTo>
                    <a:cubicBezTo>
                      <a:pt x="0" y="101"/>
                      <a:pt x="2" y="99"/>
                      <a:pt x="8" y="98"/>
                    </a:cubicBezTo>
                    <a:cubicBezTo>
                      <a:pt x="73" y="83"/>
                      <a:pt x="136" y="63"/>
                      <a:pt x="197" y="40"/>
                    </a:cubicBezTo>
                    <a:cubicBezTo>
                      <a:pt x="229" y="28"/>
                      <a:pt x="261" y="14"/>
                      <a:pt x="292" y="2"/>
                    </a:cubicBezTo>
                    <a:cubicBezTo>
                      <a:pt x="294" y="1"/>
                      <a:pt x="297" y="0"/>
                      <a:pt x="300" y="0"/>
                    </a:cubicBezTo>
                    <a:cubicBezTo>
                      <a:pt x="296" y="9"/>
                      <a:pt x="293" y="17"/>
                      <a:pt x="288" y="25"/>
                    </a:cubicBezTo>
                    <a:cubicBezTo>
                      <a:pt x="263" y="72"/>
                      <a:pt x="227" y="111"/>
                      <a:pt x="185" y="143"/>
                    </a:cubicBezTo>
                    <a:cubicBezTo>
                      <a:pt x="134" y="182"/>
                      <a:pt x="76" y="209"/>
                      <a:pt x="15" y="230"/>
                    </a:cubicBezTo>
                    <a:cubicBezTo>
                      <a:pt x="14" y="230"/>
                      <a:pt x="12" y="231"/>
                      <a:pt x="11" y="231"/>
                    </a:cubicBezTo>
                    <a:cubicBezTo>
                      <a:pt x="11" y="231"/>
                      <a:pt x="10" y="231"/>
                      <a:pt x="9" y="231"/>
                    </a:cubicBezTo>
                    <a:close/>
                  </a:path>
                </a:pathLst>
              </a:cu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07" name="Group 1006">
            <a:extLst>
              <a:ext uri="{FF2B5EF4-FFF2-40B4-BE49-F238E27FC236}">
                <a16:creationId xmlns:a16="http://schemas.microsoft.com/office/drawing/2014/main" id="{16AAE5E4-E7DC-01BA-CB88-B95F7B06ADE3}"/>
              </a:ext>
            </a:extLst>
          </p:cNvPr>
          <p:cNvGrpSpPr/>
          <p:nvPr/>
        </p:nvGrpSpPr>
        <p:grpSpPr>
          <a:xfrm>
            <a:off x="5108693" y="3826161"/>
            <a:ext cx="935823" cy="938235"/>
            <a:chOff x="-7246494" y="4052594"/>
            <a:chExt cx="1370553" cy="1374086"/>
          </a:xfrm>
        </p:grpSpPr>
        <p:grpSp>
          <p:nvGrpSpPr>
            <p:cNvPr id="1008" name="Group 1007">
              <a:extLst>
                <a:ext uri="{FF2B5EF4-FFF2-40B4-BE49-F238E27FC236}">
                  <a16:creationId xmlns:a16="http://schemas.microsoft.com/office/drawing/2014/main" id="{376C83F1-DB83-EEF3-C1D1-68AEF6F268E2}"/>
                </a:ext>
              </a:extLst>
            </p:cNvPr>
            <p:cNvGrpSpPr>
              <a:grpSpLocks noChangeAspect="1"/>
            </p:cNvGrpSpPr>
            <p:nvPr/>
          </p:nvGrpSpPr>
          <p:grpSpPr>
            <a:xfrm>
              <a:off x="-7246494" y="4052594"/>
              <a:ext cx="1370553" cy="1374086"/>
              <a:chOff x="-4083050" y="1579563"/>
              <a:chExt cx="3694112" cy="3703638"/>
            </a:xfrm>
          </p:grpSpPr>
          <p:sp>
            <p:nvSpPr>
              <p:cNvPr id="1012" name="Freeform 5">
                <a:extLst>
                  <a:ext uri="{FF2B5EF4-FFF2-40B4-BE49-F238E27FC236}">
                    <a16:creationId xmlns:a16="http://schemas.microsoft.com/office/drawing/2014/main" id="{10C8942E-3200-05E3-2E4E-AC349236545D}"/>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3" name="Freeform 6">
                <a:extLst>
                  <a:ext uri="{FF2B5EF4-FFF2-40B4-BE49-F238E27FC236}">
                    <a16:creationId xmlns:a16="http://schemas.microsoft.com/office/drawing/2014/main" id="{413A1224-8637-607B-155A-049288D217FC}"/>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4" name="Freeform 7">
                <a:extLst>
                  <a:ext uri="{FF2B5EF4-FFF2-40B4-BE49-F238E27FC236}">
                    <a16:creationId xmlns:a16="http://schemas.microsoft.com/office/drawing/2014/main" id="{18CB269D-6982-A955-1044-17283C63635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5" name="Freeform 8">
                <a:extLst>
                  <a:ext uri="{FF2B5EF4-FFF2-40B4-BE49-F238E27FC236}">
                    <a16:creationId xmlns:a16="http://schemas.microsoft.com/office/drawing/2014/main" id="{09C121CB-9D1C-D0AB-2BEB-C98A3F0849C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6" name="Freeform 9">
                <a:extLst>
                  <a:ext uri="{FF2B5EF4-FFF2-40B4-BE49-F238E27FC236}">
                    <a16:creationId xmlns:a16="http://schemas.microsoft.com/office/drawing/2014/main" id="{6FDBC913-D652-D812-5A3E-B0B5D74847B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7" name="Freeform 10">
                <a:extLst>
                  <a:ext uri="{FF2B5EF4-FFF2-40B4-BE49-F238E27FC236}">
                    <a16:creationId xmlns:a16="http://schemas.microsoft.com/office/drawing/2014/main" id="{80AB7593-4F14-BB8C-1DD5-EC4CA6C5C0C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8" name="Freeform 11">
                <a:extLst>
                  <a:ext uri="{FF2B5EF4-FFF2-40B4-BE49-F238E27FC236}">
                    <a16:creationId xmlns:a16="http://schemas.microsoft.com/office/drawing/2014/main" id="{505F70BB-8E7F-361F-147C-7F72686F403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9" name="Freeform 12">
                <a:extLst>
                  <a:ext uri="{FF2B5EF4-FFF2-40B4-BE49-F238E27FC236}">
                    <a16:creationId xmlns:a16="http://schemas.microsoft.com/office/drawing/2014/main" id="{09A150B0-80DA-2983-11E0-385873A0F1A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0" name="Freeform 13">
                <a:extLst>
                  <a:ext uri="{FF2B5EF4-FFF2-40B4-BE49-F238E27FC236}">
                    <a16:creationId xmlns:a16="http://schemas.microsoft.com/office/drawing/2014/main" id="{634FF820-D0EC-1B76-DB0E-AAF30DA2818F}"/>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1" name="Freeform 14">
                <a:extLst>
                  <a:ext uri="{FF2B5EF4-FFF2-40B4-BE49-F238E27FC236}">
                    <a16:creationId xmlns:a16="http://schemas.microsoft.com/office/drawing/2014/main" id="{2440E045-A25B-4239-0162-1825E2659D90}"/>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2" name="Freeform 15">
                <a:extLst>
                  <a:ext uri="{FF2B5EF4-FFF2-40B4-BE49-F238E27FC236}">
                    <a16:creationId xmlns:a16="http://schemas.microsoft.com/office/drawing/2014/main" id="{838F6CE3-FF9C-E9C6-CB09-1E08057ACB35}"/>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3" name="Freeform 16">
                <a:extLst>
                  <a:ext uri="{FF2B5EF4-FFF2-40B4-BE49-F238E27FC236}">
                    <a16:creationId xmlns:a16="http://schemas.microsoft.com/office/drawing/2014/main" id="{BC1CB19A-D1C8-E33D-AB6A-07EA945FFC5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4" name="Freeform 17">
                <a:extLst>
                  <a:ext uri="{FF2B5EF4-FFF2-40B4-BE49-F238E27FC236}">
                    <a16:creationId xmlns:a16="http://schemas.microsoft.com/office/drawing/2014/main" id="{0F9A92F6-FC7B-4A00-10EA-FDE9B8C0671D}"/>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5" name="Freeform 18">
                <a:extLst>
                  <a:ext uri="{FF2B5EF4-FFF2-40B4-BE49-F238E27FC236}">
                    <a16:creationId xmlns:a16="http://schemas.microsoft.com/office/drawing/2014/main" id="{CCE4DF2C-9296-C284-9B19-1C759FFEA0C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6" name="Freeform 19">
                <a:extLst>
                  <a:ext uri="{FF2B5EF4-FFF2-40B4-BE49-F238E27FC236}">
                    <a16:creationId xmlns:a16="http://schemas.microsoft.com/office/drawing/2014/main" id="{25B0498F-689A-EEAE-4635-E182A4A8598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7" name="Freeform 20">
                <a:extLst>
                  <a:ext uri="{FF2B5EF4-FFF2-40B4-BE49-F238E27FC236}">
                    <a16:creationId xmlns:a16="http://schemas.microsoft.com/office/drawing/2014/main" id="{79E431DE-D7C3-7150-751F-1DC4CB24F84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8" name="Freeform 21">
                <a:extLst>
                  <a:ext uri="{FF2B5EF4-FFF2-40B4-BE49-F238E27FC236}">
                    <a16:creationId xmlns:a16="http://schemas.microsoft.com/office/drawing/2014/main" id="{913DFD55-9634-CD62-C4D1-D1F4EB2319D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9" name="Freeform 22">
                <a:extLst>
                  <a:ext uri="{FF2B5EF4-FFF2-40B4-BE49-F238E27FC236}">
                    <a16:creationId xmlns:a16="http://schemas.microsoft.com/office/drawing/2014/main" id="{21F6A1C0-8D0C-8570-66B5-20B2234FC093}"/>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0" name="Freeform 23">
                <a:extLst>
                  <a:ext uri="{FF2B5EF4-FFF2-40B4-BE49-F238E27FC236}">
                    <a16:creationId xmlns:a16="http://schemas.microsoft.com/office/drawing/2014/main" id="{BBF371E7-45C3-4E15-F9C9-17EA7393B3D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1" name="Freeform 24">
                <a:extLst>
                  <a:ext uri="{FF2B5EF4-FFF2-40B4-BE49-F238E27FC236}">
                    <a16:creationId xmlns:a16="http://schemas.microsoft.com/office/drawing/2014/main" id="{3960730F-5E6C-DF66-4784-31AC0B73D537}"/>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2" name="Freeform 25">
                <a:extLst>
                  <a:ext uri="{FF2B5EF4-FFF2-40B4-BE49-F238E27FC236}">
                    <a16:creationId xmlns:a16="http://schemas.microsoft.com/office/drawing/2014/main" id="{D6F7AA67-650E-83B1-D56A-CB2F0D31642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3" name="Freeform 26">
                <a:extLst>
                  <a:ext uri="{FF2B5EF4-FFF2-40B4-BE49-F238E27FC236}">
                    <a16:creationId xmlns:a16="http://schemas.microsoft.com/office/drawing/2014/main" id="{A3269B73-FCF5-099A-E65F-94E077BE30B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4" name="Freeform 27">
                <a:extLst>
                  <a:ext uri="{FF2B5EF4-FFF2-40B4-BE49-F238E27FC236}">
                    <a16:creationId xmlns:a16="http://schemas.microsoft.com/office/drawing/2014/main" id="{67A75C66-7E36-9F58-C30B-A884EE6949D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5" name="Freeform 28">
                <a:extLst>
                  <a:ext uri="{FF2B5EF4-FFF2-40B4-BE49-F238E27FC236}">
                    <a16:creationId xmlns:a16="http://schemas.microsoft.com/office/drawing/2014/main" id="{AD7C10BF-4276-1C3B-59A9-66331B654120}"/>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6" name="Freeform 29">
                <a:extLst>
                  <a:ext uri="{FF2B5EF4-FFF2-40B4-BE49-F238E27FC236}">
                    <a16:creationId xmlns:a16="http://schemas.microsoft.com/office/drawing/2014/main" id="{D341F6EC-6212-E0A2-899F-195226C407A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7" name="Freeform 30">
                <a:extLst>
                  <a:ext uri="{FF2B5EF4-FFF2-40B4-BE49-F238E27FC236}">
                    <a16:creationId xmlns:a16="http://schemas.microsoft.com/office/drawing/2014/main" id="{5DFB816C-32F0-6E61-4BC9-08438E8CC34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8" name="Freeform 31">
                <a:extLst>
                  <a:ext uri="{FF2B5EF4-FFF2-40B4-BE49-F238E27FC236}">
                    <a16:creationId xmlns:a16="http://schemas.microsoft.com/office/drawing/2014/main" id="{81E2D131-DE4B-5D84-8A5C-5AEDB9B87D9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9" name="Freeform 32">
                <a:extLst>
                  <a:ext uri="{FF2B5EF4-FFF2-40B4-BE49-F238E27FC236}">
                    <a16:creationId xmlns:a16="http://schemas.microsoft.com/office/drawing/2014/main" id="{2D70DDF3-20DD-E79D-926D-CF430A54A8D6}"/>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0" name="Freeform 33">
                <a:extLst>
                  <a:ext uri="{FF2B5EF4-FFF2-40B4-BE49-F238E27FC236}">
                    <a16:creationId xmlns:a16="http://schemas.microsoft.com/office/drawing/2014/main" id="{93C336E1-56F2-5555-F809-35DF0048F30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9" name="Group 1008">
              <a:extLst>
                <a:ext uri="{FF2B5EF4-FFF2-40B4-BE49-F238E27FC236}">
                  <a16:creationId xmlns:a16="http://schemas.microsoft.com/office/drawing/2014/main" id="{344A7B0C-3DF4-4227-AB12-AAD84F439ED2}"/>
                </a:ext>
              </a:extLst>
            </p:cNvPr>
            <p:cNvGrpSpPr>
              <a:grpSpLocks noChangeAspect="1"/>
            </p:cNvGrpSpPr>
            <p:nvPr/>
          </p:nvGrpSpPr>
          <p:grpSpPr>
            <a:xfrm>
              <a:off x="-6799290" y="4248992"/>
              <a:ext cx="485296" cy="963837"/>
              <a:chOff x="-6634351" y="5060258"/>
              <a:chExt cx="684213" cy="1358900"/>
            </a:xfrm>
            <a:solidFill>
              <a:srgbClr val="9D6B1B"/>
            </a:solidFill>
          </p:grpSpPr>
          <p:sp>
            <p:nvSpPr>
              <p:cNvPr id="1010" name="Freeform 46">
                <a:extLst>
                  <a:ext uri="{FF2B5EF4-FFF2-40B4-BE49-F238E27FC236}">
                    <a16:creationId xmlns:a16="http://schemas.microsoft.com/office/drawing/2014/main" id="{3D5D91D6-296D-6B6A-8CCF-7B8EEAAEFF78}"/>
                  </a:ext>
                </a:extLst>
              </p:cNvPr>
              <p:cNvSpPr>
                <a:spLocks/>
              </p:cNvSpPr>
              <p:nvPr/>
            </p:nvSpPr>
            <p:spPr bwMode="auto">
              <a:xfrm>
                <a:off x="-6634351" y="5261870"/>
                <a:ext cx="684213" cy="1157288"/>
              </a:xfrm>
              <a:custGeom>
                <a:avLst/>
                <a:gdLst>
                  <a:gd name="T0" fmla="*/ 102 w 206"/>
                  <a:gd name="T1" fmla="*/ 184 h 348"/>
                  <a:gd name="T2" fmla="*/ 100 w 206"/>
                  <a:gd name="T3" fmla="*/ 185 h 348"/>
                  <a:gd name="T4" fmla="*/ 63 w 206"/>
                  <a:gd name="T5" fmla="*/ 195 h 348"/>
                  <a:gd name="T6" fmla="*/ 60 w 206"/>
                  <a:gd name="T7" fmla="*/ 198 h 348"/>
                  <a:gd name="T8" fmla="*/ 42 w 206"/>
                  <a:gd name="T9" fmla="*/ 286 h 348"/>
                  <a:gd name="T10" fmla="*/ 18 w 206"/>
                  <a:gd name="T11" fmla="*/ 302 h 348"/>
                  <a:gd name="T12" fmla="*/ 2 w 206"/>
                  <a:gd name="T13" fmla="*/ 278 h 348"/>
                  <a:gd name="T14" fmla="*/ 23 w 206"/>
                  <a:gd name="T15" fmla="*/ 175 h 348"/>
                  <a:gd name="T16" fmla="*/ 37 w 206"/>
                  <a:gd name="T17" fmla="*/ 160 h 348"/>
                  <a:gd name="T18" fmla="*/ 84 w 206"/>
                  <a:gd name="T19" fmla="*/ 141 h 348"/>
                  <a:gd name="T20" fmla="*/ 86 w 206"/>
                  <a:gd name="T21" fmla="*/ 140 h 348"/>
                  <a:gd name="T22" fmla="*/ 85 w 206"/>
                  <a:gd name="T23" fmla="*/ 138 h 348"/>
                  <a:gd name="T24" fmla="*/ 73 w 206"/>
                  <a:gd name="T25" fmla="*/ 103 h 348"/>
                  <a:gd name="T26" fmla="*/ 70 w 206"/>
                  <a:gd name="T27" fmla="*/ 101 h 348"/>
                  <a:gd name="T28" fmla="*/ 25 w 206"/>
                  <a:gd name="T29" fmla="*/ 94 h 348"/>
                  <a:gd name="T30" fmla="*/ 13 w 206"/>
                  <a:gd name="T31" fmla="*/ 78 h 348"/>
                  <a:gd name="T32" fmla="*/ 26 w 206"/>
                  <a:gd name="T33" fmla="*/ 64 h 348"/>
                  <a:gd name="T34" fmla="*/ 42 w 206"/>
                  <a:gd name="T35" fmla="*/ 66 h 348"/>
                  <a:gd name="T36" fmla="*/ 60 w 206"/>
                  <a:gd name="T37" fmla="*/ 68 h 348"/>
                  <a:gd name="T38" fmla="*/ 61 w 206"/>
                  <a:gd name="T39" fmla="*/ 68 h 348"/>
                  <a:gd name="T40" fmla="*/ 60 w 206"/>
                  <a:gd name="T41" fmla="*/ 67 h 348"/>
                  <a:gd name="T42" fmla="*/ 53 w 206"/>
                  <a:gd name="T43" fmla="*/ 38 h 348"/>
                  <a:gd name="T44" fmla="*/ 52 w 206"/>
                  <a:gd name="T45" fmla="*/ 25 h 348"/>
                  <a:gd name="T46" fmla="*/ 66 w 206"/>
                  <a:gd name="T47" fmla="*/ 7 h 348"/>
                  <a:gd name="T48" fmla="*/ 90 w 206"/>
                  <a:gd name="T49" fmla="*/ 0 h 348"/>
                  <a:gd name="T50" fmla="*/ 154 w 206"/>
                  <a:gd name="T51" fmla="*/ 1 h 348"/>
                  <a:gd name="T52" fmla="*/ 163 w 206"/>
                  <a:gd name="T53" fmla="*/ 1 h 348"/>
                  <a:gd name="T54" fmla="*/ 175 w 206"/>
                  <a:gd name="T55" fmla="*/ 12 h 348"/>
                  <a:gd name="T56" fmla="*/ 200 w 206"/>
                  <a:gd name="T57" fmla="*/ 68 h 348"/>
                  <a:gd name="T58" fmla="*/ 205 w 206"/>
                  <a:gd name="T59" fmla="*/ 82 h 348"/>
                  <a:gd name="T60" fmla="*/ 194 w 206"/>
                  <a:gd name="T61" fmla="*/ 99 h 348"/>
                  <a:gd name="T62" fmla="*/ 175 w 206"/>
                  <a:gd name="T63" fmla="*/ 91 h 348"/>
                  <a:gd name="T64" fmla="*/ 164 w 206"/>
                  <a:gd name="T65" fmla="*/ 69 h 348"/>
                  <a:gd name="T66" fmla="*/ 150 w 206"/>
                  <a:gd name="T67" fmla="*/ 35 h 348"/>
                  <a:gd name="T68" fmla="*/ 147 w 206"/>
                  <a:gd name="T69" fmla="*/ 33 h 348"/>
                  <a:gd name="T70" fmla="*/ 128 w 206"/>
                  <a:gd name="T71" fmla="*/ 33 h 348"/>
                  <a:gd name="T72" fmla="*/ 129 w 206"/>
                  <a:gd name="T73" fmla="*/ 36 h 348"/>
                  <a:gd name="T74" fmla="*/ 161 w 206"/>
                  <a:gd name="T75" fmla="*/ 138 h 348"/>
                  <a:gd name="T76" fmla="*/ 159 w 206"/>
                  <a:gd name="T77" fmla="*/ 172 h 348"/>
                  <a:gd name="T78" fmla="*/ 132 w 206"/>
                  <a:gd name="T79" fmla="*/ 229 h 348"/>
                  <a:gd name="T80" fmla="*/ 131 w 206"/>
                  <a:gd name="T81" fmla="*/ 234 h 348"/>
                  <a:gd name="T82" fmla="*/ 150 w 206"/>
                  <a:gd name="T83" fmla="*/ 322 h 348"/>
                  <a:gd name="T84" fmla="*/ 135 w 206"/>
                  <a:gd name="T85" fmla="*/ 345 h 348"/>
                  <a:gd name="T86" fmla="*/ 110 w 206"/>
                  <a:gd name="T87" fmla="*/ 332 h 348"/>
                  <a:gd name="T88" fmla="*/ 101 w 206"/>
                  <a:gd name="T89" fmla="*/ 294 h 348"/>
                  <a:gd name="T90" fmla="*/ 87 w 206"/>
                  <a:gd name="T91" fmla="*/ 238 h 348"/>
                  <a:gd name="T92" fmla="*/ 88 w 206"/>
                  <a:gd name="T93" fmla="*/ 222 h 348"/>
                  <a:gd name="T94" fmla="*/ 101 w 206"/>
                  <a:gd name="T95" fmla="*/ 187 h 348"/>
                  <a:gd name="T96" fmla="*/ 102 w 206"/>
                  <a:gd name="T97" fmla="*/ 184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6" h="348">
                    <a:moveTo>
                      <a:pt x="102" y="184"/>
                    </a:moveTo>
                    <a:cubicBezTo>
                      <a:pt x="101" y="185"/>
                      <a:pt x="100" y="185"/>
                      <a:pt x="100" y="185"/>
                    </a:cubicBezTo>
                    <a:cubicBezTo>
                      <a:pt x="87" y="188"/>
                      <a:pt x="75" y="192"/>
                      <a:pt x="63" y="195"/>
                    </a:cubicBezTo>
                    <a:cubicBezTo>
                      <a:pt x="61" y="195"/>
                      <a:pt x="60" y="196"/>
                      <a:pt x="60" y="198"/>
                    </a:cubicBezTo>
                    <a:cubicBezTo>
                      <a:pt x="54" y="227"/>
                      <a:pt x="48" y="256"/>
                      <a:pt x="42" y="286"/>
                    </a:cubicBezTo>
                    <a:cubicBezTo>
                      <a:pt x="39" y="297"/>
                      <a:pt x="29" y="304"/>
                      <a:pt x="18" y="302"/>
                    </a:cubicBezTo>
                    <a:cubicBezTo>
                      <a:pt x="7" y="299"/>
                      <a:pt x="0" y="289"/>
                      <a:pt x="2" y="278"/>
                    </a:cubicBezTo>
                    <a:cubicBezTo>
                      <a:pt x="9" y="243"/>
                      <a:pt x="16" y="209"/>
                      <a:pt x="23" y="175"/>
                    </a:cubicBezTo>
                    <a:cubicBezTo>
                      <a:pt x="25" y="168"/>
                      <a:pt x="29" y="163"/>
                      <a:pt x="37" y="160"/>
                    </a:cubicBezTo>
                    <a:cubicBezTo>
                      <a:pt x="52" y="154"/>
                      <a:pt x="68" y="147"/>
                      <a:pt x="84" y="141"/>
                    </a:cubicBezTo>
                    <a:cubicBezTo>
                      <a:pt x="85" y="141"/>
                      <a:pt x="85" y="141"/>
                      <a:pt x="86" y="140"/>
                    </a:cubicBezTo>
                    <a:cubicBezTo>
                      <a:pt x="86" y="140"/>
                      <a:pt x="86" y="139"/>
                      <a:pt x="85" y="138"/>
                    </a:cubicBezTo>
                    <a:cubicBezTo>
                      <a:pt x="81" y="126"/>
                      <a:pt x="77" y="115"/>
                      <a:pt x="73" y="103"/>
                    </a:cubicBezTo>
                    <a:cubicBezTo>
                      <a:pt x="73" y="101"/>
                      <a:pt x="72" y="101"/>
                      <a:pt x="70" y="101"/>
                    </a:cubicBezTo>
                    <a:cubicBezTo>
                      <a:pt x="55" y="99"/>
                      <a:pt x="40" y="96"/>
                      <a:pt x="25" y="94"/>
                    </a:cubicBezTo>
                    <a:cubicBezTo>
                      <a:pt x="18" y="93"/>
                      <a:pt x="12" y="86"/>
                      <a:pt x="13" y="78"/>
                    </a:cubicBezTo>
                    <a:cubicBezTo>
                      <a:pt x="13" y="71"/>
                      <a:pt x="19" y="64"/>
                      <a:pt x="26" y="64"/>
                    </a:cubicBezTo>
                    <a:cubicBezTo>
                      <a:pt x="31" y="64"/>
                      <a:pt x="37" y="65"/>
                      <a:pt x="42" y="66"/>
                    </a:cubicBezTo>
                    <a:cubicBezTo>
                      <a:pt x="48" y="67"/>
                      <a:pt x="54" y="68"/>
                      <a:pt x="60" y="68"/>
                    </a:cubicBezTo>
                    <a:cubicBezTo>
                      <a:pt x="60" y="68"/>
                      <a:pt x="60" y="68"/>
                      <a:pt x="61" y="68"/>
                    </a:cubicBezTo>
                    <a:cubicBezTo>
                      <a:pt x="61" y="68"/>
                      <a:pt x="60" y="67"/>
                      <a:pt x="60" y="67"/>
                    </a:cubicBezTo>
                    <a:cubicBezTo>
                      <a:pt x="58" y="57"/>
                      <a:pt x="55" y="48"/>
                      <a:pt x="53" y="38"/>
                    </a:cubicBezTo>
                    <a:cubicBezTo>
                      <a:pt x="52" y="34"/>
                      <a:pt x="52" y="29"/>
                      <a:pt x="52" y="25"/>
                    </a:cubicBezTo>
                    <a:cubicBezTo>
                      <a:pt x="53" y="16"/>
                      <a:pt x="58" y="11"/>
                      <a:pt x="66" y="7"/>
                    </a:cubicBezTo>
                    <a:cubicBezTo>
                      <a:pt x="73" y="2"/>
                      <a:pt x="82" y="0"/>
                      <a:pt x="90" y="0"/>
                    </a:cubicBezTo>
                    <a:cubicBezTo>
                      <a:pt x="112" y="0"/>
                      <a:pt x="133" y="1"/>
                      <a:pt x="154" y="1"/>
                    </a:cubicBezTo>
                    <a:cubicBezTo>
                      <a:pt x="157" y="1"/>
                      <a:pt x="160" y="1"/>
                      <a:pt x="163" y="1"/>
                    </a:cubicBezTo>
                    <a:cubicBezTo>
                      <a:pt x="169" y="2"/>
                      <a:pt x="173" y="6"/>
                      <a:pt x="175" y="12"/>
                    </a:cubicBezTo>
                    <a:cubicBezTo>
                      <a:pt x="183" y="30"/>
                      <a:pt x="192" y="49"/>
                      <a:pt x="200" y="68"/>
                    </a:cubicBezTo>
                    <a:cubicBezTo>
                      <a:pt x="202" y="72"/>
                      <a:pt x="204" y="77"/>
                      <a:pt x="205" y="82"/>
                    </a:cubicBezTo>
                    <a:cubicBezTo>
                      <a:pt x="206" y="89"/>
                      <a:pt x="201" y="96"/>
                      <a:pt x="194" y="99"/>
                    </a:cubicBezTo>
                    <a:cubicBezTo>
                      <a:pt x="186" y="101"/>
                      <a:pt x="178" y="98"/>
                      <a:pt x="175" y="91"/>
                    </a:cubicBezTo>
                    <a:cubicBezTo>
                      <a:pt x="171" y="84"/>
                      <a:pt x="168" y="76"/>
                      <a:pt x="164" y="69"/>
                    </a:cubicBezTo>
                    <a:cubicBezTo>
                      <a:pt x="160" y="57"/>
                      <a:pt x="155" y="46"/>
                      <a:pt x="150" y="35"/>
                    </a:cubicBezTo>
                    <a:cubicBezTo>
                      <a:pt x="149" y="34"/>
                      <a:pt x="149" y="33"/>
                      <a:pt x="147" y="33"/>
                    </a:cubicBezTo>
                    <a:cubicBezTo>
                      <a:pt x="141" y="33"/>
                      <a:pt x="135" y="33"/>
                      <a:pt x="128" y="33"/>
                    </a:cubicBezTo>
                    <a:cubicBezTo>
                      <a:pt x="129" y="34"/>
                      <a:pt x="129" y="35"/>
                      <a:pt x="129" y="36"/>
                    </a:cubicBezTo>
                    <a:cubicBezTo>
                      <a:pt x="140" y="70"/>
                      <a:pt x="150" y="104"/>
                      <a:pt x="161" y="138"/>
                    </a:cubicBezTo>
                    <a:cubicBezTo>
                      <a:pt x="165" y="149"/>
                      <a:pt x="164" y="161"/>
                      <a:pt x="159" y="172"/>
                    </a:cubicBezTo>
                    <a:cubicBezTo>
                      <a:pt x="150" y="191"/>
                      <a:pt x="141" y="210"/>
                      <a:pt x="132" y="229"/>
                    </a:cubicBezTo>
                    <a:cubicBezTo>
                      <a:pt x="131" y="230"/>
                      <a:pt x="131" y="232"/>
                      <a:pt x="131" y="234"/>
                    </a:cubicBezTo>
                    <a:cubicBezTo>
                      <a:pt x="137" y="263"/>
                      <a:pt x="144" y="293"/>
                      <a:pt x="150" y="322"/>
                    </a:cubicBezTo>
                    <a:cubicBezTo>
                      <a:pt x="152" y="332"/>
                      <a:pt x="145" y="343"/>
                      <a:pt x="135" y="345"/>
                    </a:cubicBezTo>
                    <a:cubicBezTo>
                      <a:pt x="124" y="348"/>
                      <a:pt x="113" y="342"/>
                      <a:pt x="110" y="332"/>
                    </a:cubicBezTo>
                    <a:cubicBezTo>
                      <a:pt x="107" y="319"/>
                      <a:pt x="104" y="306"/>
                      <a:pt x="101" y="294"/>
                    </a:cubicBezTo>
                    <a:cubicBezTo>
                      <a:pt x="96" y="275"/>
                      <a:pt x="92" y="257"/>
                      <a:pt x="87" y="238"/>
                    </a:cubicBezTo>
                    <a:cubicBezTo>
                      <a:pt x="86" y="232"/>
                      <a:pt x="86" y="227"/>
                      <a:pt x="88" y="222"/>
                    </a:cubicBezTo>
                    <a:cubicBezTo>
                      <a:pt x="92" y="210"/>
                      <a:pt x="97" y="199"/>
                      <a:pt x="101" y="187"/>
                    </a:cubicBezTo>
                    <a:cubicBezTo>
                      <a:pt x="101" y="186"/>
                      <a:pt x="102" y="186"/>
                      <a:pt x="102" y="184"/>
                    </a:cubicBezTo>
                    <a:close/>
                  </a:path>
                </a:pathLst>
              </a:custGeom>
              <a:solidFill>
                <a:schemeClr val="accent2"/>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1" name="Oval 47">
                <a:extLst>
                  <a:ext uri="{FF2B5EF4-FFF2-40B4-BE49-F238E27FC236}">
                    <a16:creationId xmlns:a16="http://schemas.microsoft.com/office/drawing/2014/main" id="{B3E9BAD9-37CB-A9B2-D6BD-E36DB21DF622}"/>
                  </a:ext>
                </a:extLst>
              </p:cNvPr>
              <p:cNvSpPr>
                <a:spLocks noChangeArrowheads="1"/>
              </p:cNvSpPr>
              <p:nvPr/>
            </p:nvSpPr>
            <p:spPr bwMode="auto">
              <a:xfrm>
                <a:off x="-6594664" y="5060258"/>
                <a:ext cx="222251" cy="219075"/>
              </a:xfrm>
              <a:prstGeom prst="ellipse">
                <a:avLst/>
              </a:prstGeom>
              <a:solidFill>
                <a:schemeClr val="bg1"/>
              </a:solidFill>
              <a:ln w="2540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041" name="Group 1040">
            <a:extLst>
              <a:ext uri="{FF2B5EF4-FFF2-40B4-BE49-F238E27FC236}">
                <a16:creationId xmlns:a16="http://schemas.microsoft.com/office/drawing/2014/main" id="{E8606B7F-48D3-F20B-DB11-DBE7B2B684AD}"/>
              </a:ext>
            </a:extLst>
          </p:cNvPr>
          <p:cNvGrpSpPr/>
          <p:nvPr/>
        </p:nvGrpSpPr>
        <p:grpSpPr>
          <a:xfrm>
            <a:off x="10616414" y="3826161"/>
            <a:ext cx="935823" cy="938235"/>
            <a:chOff x="-2246279" y="4052594"/>
            <a:chExt cx="1370552" cy="1374086"/>
          </a:xfrm>
        </p:grpSpPr>
        <p:grpSp>
          <p:nvGrpSpPr>
            <p:cNvPr id="1042" name="Group 1041">
              <a:extLst>
                <a:ext uri="{FF2B5EF4-FFF2-40B4-BE49-F238E27FC236}">
                  <a16:creationId xmlns:a16="http://schemas.microsoft.com/office/drawing/2014/main" id="{FD673700-5842-1088-70DF-EE10F579ED80}"/>
                </a:ext>
              </a:extLst>
            </p:cNvPr>
            <p:cNvGrpSpPr>
              <a:grpSpLocks noChangeAspect="1"/>
            </p:cNvGrpSpPr>
            <p:nvPr/>
          </p:nvGrpSpPr>
          <p:grpSpPr>
            <a:xfrm>
              <a:off x="-2246279" y="4052594"/>
              <a:ext cx="1370552" cy="1374086"/>
              <a:chOff x="-4083050" y="1579563"/>
              <a:chExt cx="3694112" cy="3703638"/>
            </a:xfrm>
          </p:grpSpPr>
          <p:sp>
            <p:nvSpPr>
              <p:cNvPr id="1049" name="Freeform 5">
                <a:extLst>
                  <a:ext uri="{FF2B5EF4-FFF2-40B4-BE49-F238E27FC236}">
                    <a16:creationId xmlns:a16="http://schemas.microsoft.com/office/drawing/2014/main" id="{ED1D9238-8803-EC8C-CE8C-B4A4D20D531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0" name="Freeform 6">
                <a:extLst>
                  <a:ext uri="{FF2B5EF4-FFF2-40B4-BE49-F238E27FC236}">
                    <a16:creationId xmlns:a16="http://schemas.microsoft.com/office/drawing/2014/main" id="{B2036740-4741-2C9F-7514-1FDCCA34886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1" name="Freeform 7">
                <a:extLst>
                  <a:ext uri="{FF2B5EF4-FFF2-40B4-BE49-F238E27FC236}">
                    <a16:creationId xmlns:a16="http://schemas.microsoft.com/office/drawing/2014/main" id="{24B659FB-5E3C-0499-FF4D-5FD699C3D6F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2" name="Freeform 8">
                <a:extLst>
                  <a:ext uri="{FF2B5EF4-FFF2-40B4-BE49-F238E27FC236}">
                    <a16:creationId xmlns:a16="http://schemas.microsoft.com/office/drawing/2014/main" id="{57167FD6-6DE9-6133-03CC-0F1ACCD91E3E}"/>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3" name="Freeform 9">
                <a:extLst>
                  <a:ext uri="{FF2B5EF4-FFF2-40B4-BE49-F238E27FC236}">
                    <a16:creationId xmlns:a16="http://schemas.microsoft.com/office/drawing/2014/main" id="{280EB618-8ED3-5465-D6E8-84A4B74AD42F}"/>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4" name="Freeform 10">
                <a:extLst>
                  <a:ext uri="{FF2B5EF4-FFF2-40B4-BE49-F238E27FC236}">
                    <a16:creationId xmlns:a16="http://schemas.microsoft.com/office/drawing/2014/main" id="{3D654D1F-1807-C521-830E-E9733369B2A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5" name="Freeform 11">
                <a:extLst>
                  <a:ext uri="{FF2B5EF4-FFF2-40B4-BE49-F238E27FC236}">
                    <a16:creationId xmlns:a16="http://schemas.microsoft.com/office/drawing/2014/main" id="{6278C5EA-740A-A4F4-06A3-C20AD05167E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6" name="Freeform 12">
                <a:extLst>
                  <a:ext uri="{FF2B5EF4-FFF2-40B4-BE49-F238E27FC236}">
                    <a16:creationId xmlns:a16="http://schemas.microsoft.com/office/drawing/2014/main" id="{EDBC5137-1B2E-CA4C-2033-7AE4337614FB}"/>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7" name="Freeform 13">
                <a:extLst>
                  <a:ext uri="{FF2B5EF4-FFF2-40B4-BE49-F238E27FC236}">
                    <a16:creationId xmlns:a16="http://schemas.microsoft.com/office/drawing/2014/main" id="{DE016ED2-F66B-B0B0-9263-8E5F682E91B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8" name="Freeform 14">
                <a:extLst>
                  <a:ext uri="{FF2B5EF4-FFF2-40B4-BE49-F238E27FC236}">
                    <a16:creationId xmlns:a16="http://schemas.microsoft.com/office/drawing/2014/main" id="{95F27EB5-3C24-D7A7-7EB8-AF939E4EBE7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9" name="Freeform 15">
                <a:extLst>
                  <a:ext uri="{FF2B5EF4-FFF2-40B4-BE49-F238E27FC236}">
                    <a16:creationId xmlns:a16="http://schemas.microsoft.com/office/drawing/2014/main" id="{8477517D-EDF7-57D3-84DF-8FDCB34E103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0" name="Freeform 16">
                <a:extLst>
                  <a:ext uri="{FF2B5EF4-FFF2-40B4-BE49-F238E27FC236}">
                    <a16:creationId xmlns:a16="http://schemas.microsoft.com/office/drawing/2014/main" id="{262A68C8-3B71-9380-60F8-97CCB8A7481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1" name="Freeform 17">
                <a:extLst>
                  <a:ext uri="{FF2B5EF4-FFF2-40B4-BE49-F238E27FC236}">
                    <a16:creationId xmlns:a16="http://schemas.microsoft.com/office/drawing/2014/main" id="{3146B5A9-5AA3-9A5A-EBAD-D84D221504E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2" name="Freeform 18">
                <a:extLst>
                  <a:ext uri="{FF2B5EF4-FFF2-40B4-BE49-F238E27FC236}">
                    <a16:creationId xmlns:a16="http://schemas.microsoft.com/office/drawing/2014/main" id="{AF35163E-4FDD-1B49-6625-B8EA532D530E}"/>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3" name="Freeform 19">
                <a:extLst>
                  <a:ext uri="{FF2B5EF4-FFF2-40B4-BE49-F238E27FC236}">
                    <a16:creationId xmlns:a16="http://schemas.microsoft.com/office/drawing/2014/main" id="{25DF30AF-CEF9-0232-4217-4B573BF373E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4" name="Freeform 20">
                <a:extLst>
                  <a:ext uri="{FF2B5EF4-FFF2-40B4-BE49-F238E27FC236}">
                    <a16:creationId xmlns:a16="http://schemas.microsoft.com/office/drawing/2014/main" id="{3C6F20C8-6EA9-9693-F8EF-B250238E820E}"/>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5" name="Freeform 21">
                <a:extLst>
                  <a:ext uri="{FF2B5EF4-FFF2-40B4-BE49-F238E27FC236}">
                    <a16:creationId xmlns:a16="http://schemas.microsoft.com/office/drawing/2014/main" id="{5A9199C4-76AB-E245-0ADC-72F9A3BFD9F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6" name="Freeform 22">
                <a:extLst>
                  <a:ext uri="{FF2B5EF4-FFF2-40B4-BE49-F238E27FC236}">
                    <a16:creationId xmlns:a16="http://schemas.microsoft.com/office/drawing/2014/main" id="{90B61314-261F-CF24-04E9-2B4D251C002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7" name="Freeform 23">
                <a:extLst>
                  <a:ext uri="{FF2B5EF4-FFF2-40B4-BE49-F238E27FC236}">
                    <a16:creationId xmlns:a16="http://schemas.microsoft.com/office/drawing/2014/main" id="{82A6CB0D-CC14-3936-03BD-F6D0365D8DF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8" name="Freeform 24">
                <a:extLst>
                  <a:ext uri="{FF2B5EF4-FFF2-40B4-BE49-F238E27FC236}">
                    <a16:creationId xmlns:a16="http://schemas.microsoft.com/office/drawing/2014/main" id="{3791E51A-A060-3986-33FD-85483D4DC65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9" name="Freeform 25">
                <a:extLst>
                  <a:ext uri="{FF2B5EF4-FFF2-40B4-BE49-F238E27FC236}">
                    <a16:creationId xmlns:a16="http://schemas.microsoft.com/office/drawing/2014/main" id="{E71F670E-BDCF-D85A-0E34-A5B87979CD2F}"/>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0" name="Freeform 26">
                <a:extLst>
                  <a:ext uri="{FF2B5EF4-FFF2-40B4-BE49-F238E27FC236}">
                    <a16:creationId xmlns:a16="http://schemas.microsoft.com/office/drawing/2014/main" id="{EF1C122D-8B95-A3BF-3773-98E74BF064C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1" name="Freeform 27">
                <a:extLst>
                  <a:ext uri="{FF2B5EF4-FFF2-40B4-BE49-F238E27FC236}">
                    <a16:creationId xmlns:a16="http://schemas.microsoft.com/office/drawing/2014/main" id="{A3DF38FC-DEFD-CB0F-B471-98301B154B6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2" name="Freeform 28">
                <a:extLst>
                  <a:ext uri="{FF2B5EF4-FFF2-40B4-BE49-F238E27FC236}">
                    <a16:creationId xmlns:a16="http://schemas.microsoft.com/office/drawing/2014/main" id="{98A32497-04B0-D8ED-67D2-021DE4BED44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3" name="Freeform 29">
                <a:extLst>
                  <a:ext uri="{FF2B5EF4-FFF2-40B4-BE49-F238E27FC236}">
                    <a16:creationId xmlns:a16="http://schemas.microsoft.com/office/drawing/2014/main" id="{30252527-4163-D3DA-9D10-8AA756B5E79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4" name="Freeform 31">
                <a:extLst>
                  <a:ext uri="{FF2B5EF4-FFF2-40B4-BE49-F238E27FC236}">
                    <a16:creationId xmlns:a16="http://schemas.microsoft.com/office/drawing/2014/main" id="{B148835B-4ABA-B808-7034-A7B5DA53393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5" name="Freeform 32">
                <a:extLst>
                  <a:ext uri="{FF2B5EF4-FFF2-40B4-BE49-F238E27FC236}">
                    <a16:creationId xmlns:a16="http://schemas.microsoft.com/office/drawing/2014/main" id="{4AE0DA2E-4AA7-38A2-F468-D013584448CC}"/>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6" name="Freeform 33">
                <a:extLst>
                  <a:ext uri="{FF2B5EF4-FFF2-40B4-BE49-F238E27FC236}">
                    <a16:creationId xmlns:a16="http://schemas.microsoft.com/office/drawing/2014/main" id="{F7C83E17-45FE-ADF6-F1D4-9CA0862D785B}"/>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43" name="Group 1042">
              <a:extLst>
                <a:ext uri="{FF2B5EF4-FFF2-40B4-BE49-F238E27FC236}">
                  <a16:creationId xmlns:a16="http://schemas.microsoft.com/office/drawing/2014/main" id="{2CC811EA-DC07-5EEB-6317-67DF4B4765E0}"/>
                </a:ext>
              </a:extLst>
            </p:cNvPr>
            <p:cNvGrpSpPr>
              <a:grpSpLocks noChangeAspect="1"/>
            </p:cNvGrpSpPr>
            <p:nvPr/>
          </p:nvGrpSpPr>
          <p:grpSpPr>
            <a:xfrm>
              <a:off x="-2148670" y="4271493"/>
              <a:ext cx="926304" cy="966556"/>
              <a:chOff x="9558957" y="3806536"/>
              <a:chExt cx="1329897" cy="1387686"/>
            </a:xfrm>
          </p:grpSpPr>
          <p:sp>
            <p:nvSpPr>
              <p:cNvPr id="1044" name="Oval 58">
                <a:extLst>
                  <a:ext uri="{FF2B5EF4-FFF2-40B4-BE49-F238E27FC236}">
                    <a16:creationId xmlns:a16="http://schemas.microsoft.com/office/drawing/2014/main" id="{912DB9B0-DF59-CB15-89FC-4EC59C7E72CD}"/>
                  </a:ext>
                </a:extLst>
              </p:cNvPr>
              <p:cNvSpPr>
                <a:spLocks noChangeArrowheads="1"/>
              </p:cNvSpPr>
              <p:nvPr/>
            </p:nvSpPr>
            <p:spPr bwMode="auto">
              <a:xfrm>
                <a:off x="10483282" y="3806536"/>
                <a:ext cx="264084" cy="260883"/>
              </a:xfrm>
              <a:prstGeom prst="ellipse">
                <a:avLst/>
              </a:prstGeom>
              <a:solidFill>
                <a:schemeClr val="bg1"/>
              </a:solidFill>
              <a:ln w="25400">
                <a:solidFill>
                  <a:schemeClr val="tx2"/>
                </a:solidFill>
              </a:ln>
            </p:spPr>
            <p:txBody>
              <a:bodyPr vert="horz" wrap="square" lIns="91440" tIns="45720" rIns="91440" bIns="45720" numCol="1" anchor="t" anchorCtr="0" compatLnSpc="1">
                <a:prstTxWarp prst="textNoShape">
                  <a:avLst/>
                </a:prstTxWarp>
              </a:bodyPr>
              <a:lstStyle/>
              <a:p>
                <a:endParaRPr lang="en-US" dirty="0"/>
              </a:p>
            </p:txBody>
          </p:sp>
          <p:sp>
            <p:nvSpPr>
              <p:cNvPr id="1045" name="Freeform: Shape 1044">
                <a:extLst>
                  <a:ext uri="{FF2B5EF4-FFF2-40B4-BE49-F238E27FC236}">
                    <a16:creationId xmlns:a16="http://schemas.microsoft.com/office/drawing/2014/main" id="{E394BAF5-93BB-CD28-422C-4CDB6679D1E6}"/>
                  </a:ext>
                </a:extLst>
              </p:cNvPr>
              <p:cNvSpPr/>
              <p:nvPr/>
            </p:nvSpPr>
            <p:spPr bwMode="auto">
              <a:xfrm rot="4287404">
                <a:off x="9876211" y="4181580"/>
                <a:ext cx="1088465" cy="936820"/>
              </a:xfrm>
              <a:custGeom>
                <a:avLst/>
                <a:gdLst>
                  <a:gd name="connsiteX0" fmla="*/ 4826 w 1088465"/>
                  <a:gd name="connsiteY0" fmla="*/ 240045 h 936820"/>
                  <a:gd name="connsiteX1" fmla="*/ 6954 w 1088465"/>
                  <a:gd name="connsiteY1" fmla="*/ 237460 h 936820"/>
                  <a:gd name="connsiteX2" fmla="*/ 6763 w 1088465"/>
                  <a:gd name="connsiteY2" fmla="*/ 234383 h 936820"/>
                  <a:gd name="connsiteX3" fmla="*/ 21388 w 1088465"/>
                  <a:gd name="connsiteY3" fmla="*/ 193451 h 936820"/>
                  <a:gd name="connsiteX4" fmla="*/ 133339 w 1088465"/>
                  <a:gd name="connsiteY4" fmla="*/ 144027 h 936820"/>
                  <a:gd name="connsiteX5" fmla="*/ 135555 w 1088465"/>
                  <a:gd name="connsiteY5" fmla="*/ 144859 h 936820"/>
                  <a:gd name="connsiteX6" fmla="*/ 140469 w 1088465"/>
                  <a:gd name="connsiteY6" fmla="*/ 144283 h 936820"/>
                  <a:gd name="connsiteX7" fmla="*/ 306909 w 1088465"/>
                  <a:gd name="connsiteY7" fmla="*/ 158047 h 936820"/>
                  <a:gd name="connsiteX8" fmla="*/ 416633 w 1088465"/>
                  <a:gd name="connsiteY8" fmla="*/ 22734 h 936820"/>
                  <a:gd name="connsiteX9" fmla="*/ 503014 w 1088465"/>
                  <a:gd name="connsiteY9" fmla="*/ 13714 h 936820"/>
                  <a:gd name="connsiteX10" fmla="*/ 504329 w 1088465"/>
                  <a:gd name="connsiteY10" fmla="*/ 14780 h 936820"/>
                  <a:gd name="connsiteX11" fmla="*/ 513349 w 1088465"/>
                  <a:gd name="connsiteY11" fmla="*/ 101160 h 936820"/>
                  <a:gd name="connsiteX12" fmla="*/ 391399 w 1088465"/>
                  <a:gd name="connsiteY12" fmla="*/ 251550 h 936820"/>
                  <a:gd name="connsiteX13" fmla="*/ 372595 w 1088465"/>
                  <a:gd name="connsiteY13" fmla="*/ 267077 h 936820"/>
                  <a:gd name="connsiteX14" fmla="*/ 369506 w 1088465"/>
                  <a:gd name="connsiteY14" fmla="*/ 268021 h 936820"/>
                  <a:gd name="connsiteX15" fmla="*/ 367928 w 1088465"/>
                  <a:gd name="connsiteY15" fmla="*/ 269988 h 936820"/>
                  <a:gd name="connsiteX16" fmla="*/ 323168 w 1088465"/>
                  <a:gd name="connsiteY16" fmla="*/ 284336 h 936820"/>
                  <a:gd name="connsiteX17" fmla="*/ 301506 w 1088465"/>
                  <a:gd name="connsiteY17" fmla="*/ 282545 h 936820"/>
                  <a:gd name="connsiteX18" fmla="*/ 393421 w 1088465"/>
                  <a:gd name="connsiteY18" fmla="*/ 381674 h 936820"/>
                  <a:gd name="connsiteX19" fmla="*/ 637124 w 1088465"/>
                  <a:gd name="connsiteY19" fmla="*/ 332283 h 936820"/>
                  <a:gd name="connsiteX20" fmla="*/ 667118 w 1088465"/>
                  <a:gd name="connsiteY20" fmla="*/ 332261 h 936820"/>
                  <a:gd name="connsiteX21" fmla="*/ 668634 w 1088465"/>
                  <a:gd name="connsiteY21" fmla="*/ 332889 h 936820"/>
                  <a:gd name="connsiteX22" fmla="*/ 687752 w 1088465"/>
                  <a:gd name="connsiteY22" fmla="*/ 332122 h 936820"/>
                  <a:gd name="connsiteX23" fmla="*/ 1022204 w 1088465"/>
                  <a:gd name="connsiteY23" fmla="*/ 385780 h 936820"/>
                  <a:gd name="connsiteX24" fmla="*/ 1087460 w 1088465"/>
                  <a:gd name="connsiteY24" fmla="*/ 475975 h 936820"/>
                  <a:gd name="connsiteX25" fmla="*/ 1087115 w 1088465"/>
                  <a:gd name="connsiteY25" fmla="*/ 478118 h 936820"/>
                  <a:gd name="connsiteX26" fmla="*/ 996921 w 1088465"/>
                  <a:gd name="connsiteY26" fmla="*/ 543373 h 936820"/>
                  <a:gd name="connsiteX27" fmla="*/ 663252 w 1088465"/>
                  <a:gd name="connsiteY27" fmla="*/ 489840 h 936820"/>
                  <a:gd name="connsiteX28" fmla="*/ 519367 w 1088465"/>
                  <a:gd name="connsiteY28" fmla="*/ 519001 h 936820"/>
                  <a:gd name="connsiteX29" fmla="*/ 622960 w 1088465"/>
                  <a:gd name="connsiteY29" fmla="*/ 563311 h 936820"/>
                  <a:gd name="connsiteX30" fmla="*/ 647658 w 1088465"/>
                  <a:gd name="connsiteY30" fmla="*/ 580331 h 936820"/>
                  <a:gd name="connsiteX31" fmla="*/ 648486 w 1088465"/>
                  <a:gd name="connsiteY31" fmla="*/ 581614 h 936820"/>
                  <a:gd name="connsiteX32" fmla="*/ 654468 w 1088465"/>
                  <a:gd name="connsiteY32" fmla="*/ 584494 h 936820"/>
                  <a:gd name="connsiteX33" fmla="*/ 931570 w 1088465"/>
                  <a:gd name="connsiteY33" fmla="*/ 794248 h 936820"/>
                  <a:gd name="connsiteX34" fmla="*/ 946207 w 1088465"/>
                  <a:gd name="connsiteY34" fmla="*/ 900061 h 936820"/>
                  <a:gd name="connsiteX35" fmla="*/ 941053 w 1088465"/>
                  <a:gd name="connsiteY35" fmla="*/ 906870 h 936820"/>
                  <a:gd name="connsiteX36" fmla="*/ 835239 w 1088465"/>
                  <a:gd name="connsiteY36" fmla="*/ 921507 h 936820"/>
                  <a:gd name="connsiteX37" fmla="*/ 558137 w 1088465"/>
                  <a:gd name="connsiteY37" fmla="*/ 711754 h 936820"/>
                  <a:gd name="connsiteX38" fmla="*/ 554483 w 1088465"/>
                  <a:gd name="connsiteY38" fmla="*/ 707617 h 936820"/>
                  <a:gd name="connsiteX39" fmla="*/ 310787 w 1088465"/>
                  <a:gd name="connsiteY39" fmla="*/ 603380 h 936820"/>
                  <a:gd name="connsiteX40" fmla="*/ 303392 w 1088465"/>
                  <a:gd name="connsiteY40" fmla="*/ 598283 h 936820"/>
                  <a:gd name="connsiteX41" fmla="*/ 279451 w 1088465"/>
                  <a:gd name="connsiteY41" fmla="*/ 592680 h 936820"/>
                  <a:gd name="connsiteX42" fmla="*/ 241909 w 1088465"/>
                  <a:gd name="connsiteY42" fmla="*/ 565654 h 936820"/>
                  <a:gd name="connsiteX43" fmla="*/ 124518 w 1088465"/>
                  <a:gd name="connsiteY43" fmla="*/ 439047 h 936820"/>
                  <a:gd name="connsiteX44" fmla="*/ 124518 w 1088465"/>
                  <a:gd name="connsiteY44" fmla="*/ 505639 h 936820"/>
                  <a:gd name="connsiteX45" fmla="*/ 261013 w 1088465"/>
                  <a:gd name="connsiteY45" fmla="*/ 614381 h 936820"/>
                  <a:gd name="connsiteX46" fmla="*/ 270780 w 1088465"/>
                  <a:gd name="connsiteY46" fmla="*/ 700679 h 936820"/>
                  <a:gd name="connsiteX47" fmla="*/ 269725 w 1088465"/>
                  <a:gd name="connsiteY47" fmla="*/ 702004 h 936820"/>
                  <a:gd name="connsiteX48" fmla="*/ 183426 w 1088465"/>
                  <a:gd name="connsiteY48" fmla="*/ 711770 h 936820"/>
                  <a:gd name="connsiteX49" fmla="*/ 31987 w 1088465"/>
                  <a:gd name="connsiteY49" fmla="*/ 591124 h 936820"/>
                  <a:gd name="connsiteX50" fmla="*/ 19043 w 1088465"/>
                  <a:gd name="connsiteY50" fmla="*/ 575721 h 936820"/>
                  <a:gd name="connsiteX51" fmla="*/ 17987 w 1088465"/>
                  <a:gd name="connsiteY51" fmla="*/ 575009 h 936820"/>
                  <a:gd name="connsiteX52" fmla="*/ 0 w 1088465"/>
                  <a:gd name="connsiteY52" fmla="*/ 531585 h 936820"/>
                  <a:gd name="connsiteX53" fmla="*/ 0 w 1088465"/>
                  <a:gd name="connsiteY53" fmla="*/ 263949 h 936820"/>
                  <a:gd name="connsiteX54" fmla="*/ 4826 w 1088465"/>
                  <a:gd name="connsiteY54" fmla="*/ 240045 h 93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88465" h="936820">
                    <a:moveTo>
                      <a:pt x="4826" y="240045"/>
                    </a:moveTo>
                    <a:lnTo>
                      <a:pt x="6954" y="237460"/>
                    </a:lnTo>
                    <a:lnTo>
                      <a:pt x="6763" y="234383"/>
                    </a:lnTo>
                    <a:cubicBezTo>
                      <a:pt x="8691" y="220226"/>
                      <a:pt x="13495" y="206309"/>
                      <a:pt x="21388" y="193451"/>
                    </a:cubicBezTo>
                    <a:cubicBezTo>
                      <a:pt x="45067" y="154875"/>
                      <a:pt x="89826" y="136782"/>
                      <a:pt x="133339" y="144027"/>
                    </a:cubicBezTo>
                    <a:lnTo>
                      <a:pt x="135555" y="144859"/>
                    </a:lnTo>
                    <a:lnTo>
                      <a:pt x="140469" y="144283"/>
                    </a:lnTo>
                    <a:lnTo>
                      <a:pt x="306909" y="158047"/>
                    </a:lnTo>
                    <a:lnTo>
                      <a:pt x="416633" y="22734"/>
                    </a:lnTo>
                    <a:cubicBezTo>
                      <a:pt x="437996" y="-3610"/>
                      <a:pt x="476669" y="-7649"/>
                      <a:pt x="503014" y="13714"/>
                    </a:cubicBezTo>
                    <a:lnTo>
                      <a:pt x="504329" y="14780"/>
                    </a:lnTo>
                    <a:cubicBezTo>
                      <a:pt x="530673" y="36143"/>
                      <a:pt x="534712" y="74816"/>
                      <a:pt x="513349" y="101160"/>
                    </a:cubicBezTo>
                    <a:lnTo>
                      <a:pt x="391399" y="251550"/>
                    </a:lnTo>
                    <a:cubicBezTo>
                      <a:pt x="386059" y="258136"/>
                      <a:pt x="379636" y="263328"/>
                      <a:pt x="372595" y="267077"/>
                    </a:cubicBezTo>
                    <a:lnTo>
                      <a:pt x="369506" y="268021"/>
                    </a:lnTo>
                    <a:lnTo>
                      <a:pt x="367928" y="269988"/>
                    </a:lnTo>
                    <a:cubicBezTo>
                      <a:pt x="355936" y="280148"/>
                      <a:pt x="340069" y="285733"/>
                      <a:pt x="323168" y="284336"/>
                    </a:cubicBezTo>
                    <a:lnTo>
                      <a:pt x="301506" y="282545"/>
                    </a:lnTo>
                    <a:lnTo>
                      <a:pt x="393421" y="381674"/>
                    </a:lnTo>
                    <a:lnTo>
                      <a:pt x="637124" y="332283"/>
                    </a:lnTo>
                    <a:cubicBezTo>
                      <a:pt x="647345" y="330212"/>
                      <a:pt x="657502" y="330310"/>
                      <a:pt x="667118" y="332261"/>
                    </a:cubicBezTo>
                    <a:lnTo>
                      <a:pt x="668634" y="332889"/>
                    </a:lnTo>
                    <a:lnTo>
                      <a:pt x="687752" y="332122"/>
                    </a:lnTo>
                    <a:lnTo>
                      <a:pt x="1022204" y="385780"/>
                    </a:lnTo>
                    <a:cubicBezTo>
                      <a:pt x="1065130" y="392667"/>
                      <a:pt x="1094346" y="433049"/>
                      <a:pt x="1087460" y="475975"/>
                    </a:cubicBezTo>
                    <a:lnTo>
                      <a:pt x="1087115" y="478118"/>
                    </a:lnTo>
                    <a:cubicBezTo>
                      <a:pt x="1080229" y="521044"/>
                      <a:pt x="1039847" y="550260"/>
                      <a:pt x="996921" y="543373"/>
                    </a:cubicBezTo>
                    <a:lnTo>
                      <a:pt x="663252" y="489840"/>
                    </a:lnTo>
                    <a:lnTo>
                      <a:pt x="519367" y="519001"/>
                    </a:lnTo>
                    <a:lnTo>
                      <a:pt x="622960" y="563311"/>
                    </a:lnTo>
                    <a:cubicBezTo>
                      <a:pt x="632549" y="567412"/>
                      <a:pt x="640853" y="573263"/>
                      <a:pt x="647658" y="580331"/>
                    </a:cubicBezTo>
                    <a:lnTo>
                      <a:pt x="648486" y="581614"/>
                    </a:lnTo>
                    <a:lnTo>
                      <a:pt x="654468" y="584494"/>
                    </a:lnTo>
                    <a:lnTo>
                      <a:pt x="931570" y="794248"/>
                    </a:lnTo>
                    <a:cubicBezTo>
                      <a:pt x="964831" y="819425"/>
                      <a:pt x="971384" y="866800"/>
                      <a:pt x="946207" y="900061"/>
                    </a:cubicBezTo>
                    <a:lnTo>
                      <a:pt x="941053" y="906870"/>
                    </a:lnTo>
                    <a:cubicBezTo>
                      <a:pt x="915875" y="940132"/>
                      <a:pt x="868500" y="946685"/>
                      <a:pt x="835239" y="921507"/>
                    </a:cubicBezTo>
                    <a:lnTo>
                      <a:pt x="558137" y="711754"/>
                    </a:lnTo>
                    <a:lnTo>
                      <a:pt x="554483" y="707617"/>
                    </a:lnTo>
                    <a:lnTo>
                      <a:pt x="310787" y="603380"/>
                    </a:lnTo>
                    <a:lnTo>
                      <a:pt x="303392" y="598283"/>
                    </a:lnTo>
                    <a:lnTo>
                      <a:pt x="279451" y="592680"/>
                    </a:lnTo>
                    <a:cubicBezTo>
                      <a:pt x="265653" y="586467"/>
                      <a:pt x="252845" y="577448"/>
                      <a:pt x="241909" y="565654"/>
                    </a:cubicBezTo>
                    <a:lnTo>
                      <a:pt x="124518" y="439047"/>
                    </a:lnTo>
                    <a:lnTo>
                      <a:pt x="124518" y="505639"/>
                    </a:lnTo>
                    <a:lnTo>
                      <a:pt x="261013" y="614381"/>
                    </a:lnTo>
                    <a:cubicBezTo>
                      <a:pt x="287541" y="635514"/>
                      <a:pt x="291914" y="674152"/>
                      <a:pt x="270780" y="700679"/>
                    </a:cubicBezTo>
                    <a:lnTo>
                      <a:pt x="269725" y="702004"/>
                    </a:lnTo>
                    <a:cubicBezTo>
                      <a:pt x="248590" y="728532"/>
                      <a:pt x="209953" y="732905"/>
                      <a:pt x="183426" y="711770"/>
                    </a:cubicBezTo>
                    <a:lnTo>
                      <a:pt x="31987" y="591124"/>
                    </a:lnTo>
                    <a:lnTo>
                      <a:pt x="19043" y="575721"/>
                    </a:lnTo>
                    <a:lnTo>
                      <a:pt x="17987" y="575009"/>
                    </a:lnTo>
                    <a:cubicBezTo>
                      <a:pt x="6874" y="563896"/>
                      <a:pt x="0" y="548543"/>
                      <a:pt x="0" y="531585"/>
                    </a:cubicBezTo>
                    <a:lnTo>
                      <a:pt x="0" y="263949"/>
                    </a:lnTo>
                    <a:cubicBezTo>
                      <a:pt x="0" y="255470"/>
                      <a:pt x="1718" y="247392"/>
                      <a:pt x="4826" y="240045"/>
                    </a:cubicBezTo>
                    <a:close/>
                  </a:path>
                </a:pathLst>
              </a:custGeom>
              <a:solidFill>
                <a:schemeClr val="accent3"/>
              </a:solidFill>
              <a:ln w="25400" cap="flat">
                <a:solidFill>
                  <a:schemeClr val="tx2"/>
                </a:solidFill>
                <a:prstDash val="solid"/>
                <a:round/>
                <a:headEnd/>
                <a:tailEnd/>
              </a:ln>
            </p:spPr>
            <p:txBody>
              <a:bodyPr vert="horz" wrap="square" lIns="91440" tIns="45720" rIns="91440" bIns="45720" numCol="1" rtlCol="0" anchor="t" anchorCtr="0" compatLnSpc="1">
                <a:prstTxWarp prst="textNoShape">
                  <a:avLst/>
                </a:prstTxWarp>
                <a:noAutofit/>
              </a:bodyPr>
              <a:lstStyle/>
              <a:p>
                <a:pPr algn="ctr"/>
                <a:endParaRPr lang="en-US" dirty="0"/>
              </a:p>
            </p:txBody>
          </p:sp>
          <p:cxnSp>
            <p:nvCxnSpPr>
              <p:cNvPr id="1046" name="Straight Connector 1045">
                <a:extLst>
                  <a:ext uri="{FF2B5EF4-FFF2-40B4-BE49-F238E27FC236}">
                    <a16:creationId xmlns:a16="http://schemas.microsoft.com/office/drawing/2014/main" id="{74CDF037-3898-71A8-06AE-3F29FBE7207A}"/>
                  </a:ext>
                </a:extLst>
              </p:cNvPr>
              <p:cNvCxnSpPr/>
              <p:nvPr/>
            </p:nvCxnSpPr>
            <p:spPr>
              <a:xfrm>
                <a:off x="9905625"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0864BFDE-B109-9F7D-4255-6EC99993E71E}"/>
                  </a:ext>
                </a:extLst>
              </p:cNvPr>
              <p:cNvCxnSpPr/>
              <p:nvPr/>
            </p:nvCxnSpPr>
            <p:spPr>
              <a:xfrm>
                <a:off x="9732291"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04673A74-EA0A-3565-0852-E3C3FF343B44}"/>
                  </a:ext>
                </a:extLst>
              </p:cNvPr>
              <p:cNvCxnSpPr/>
              <p:nvPr/>
            </p:nvCxnSpPr>
            <p:spPr>
              <a:xfrm>
                <a:off x="9558957" y="5149062"/>
                <a:ext cx="115556" cy="0"/>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grpSp>
      </p:grpSp>
      <p:sp>
        <p:nvSpPr>
          <p:cNvPr id="1077" name="TextBox 1076">
            <a:extLst>
              <a:ext uri="{FF2B5EF4-FFF2-40B4-BE49-F238E27FC236}">
                <a16:creationId xmlns:a16="http://schemas.microsoft.com/office/drawing/2014/main" id="{ECB3F6AA-9DBA-DF72-08F7-0892405F7AD0}"/>
              </a:ext>
            </a:extLst>
          </p:cNvPr>
          <p:cNvSpPr txBox="1"/>
          <p:nvPr/>
        </p:nvSpPr>
        <p:spPr>
          <a:xfrm>
            <a:off x="9211877" y="4921867"/>
            <a:ext cx="993447" cy="320040"/>
          </a:xfrm>
          <a:prstGeom prst="rect">
            <a:avLst/>
          </a:prstGeom>
          <a:noFill/>
        </p:spPr>
        <p:txBody>
          <a:bodyPr wrap="square" lIns="0" tIns="0" rIns="0" bIns="0" rtlCol="0" anchor="ctr" anchorCtr="0">
            <a:noAutofit/>
          </a:bodyPr>
          <a:lstStyle/>
          <a:p>
            <a:pPr algn="ctr"/>
            <a:r>
              <a:rPr lang="en-US" sz="1050" dirty="0"/>
              <a:t>Muscle</a:t>
            </a:r>
            <a:br>
              <a:rPr lang="en-US" sz="1050" dirty="0"/>
            </a:br>
            <a:r>
              <a:rPr lang="en-US" sz="1050" dirty="0"/>
              <a:t>rigidity</a:t>
            </a:r>
            <a:r>
              <a:rPr lang="en-US" sz="1050" baseline="30000" dirty="0"/>
              <a:t>3</a:t>
            </a:r>
          </a:p>
        </p:txBody>
      </p:sp>
      <p:sp>
        <p:nvSpPr>
          <p:cNvPr id="1078" name="Rounded Rectangle 114">
            <a:extLst>
              <a:ext uri="{FF2B5EF4-FFF2-40B4-BE49-F238E27FC236}">
                <a16:creationId xmlns:a16="http://schemas.microsoft.com/office/drawing/2014/main" id="{E36C2C20-A8CC-960F-5949-1BD97713CA19}"/>
              </a:ext>
            </a:extLst>
          </p:cNvPr>
          <p:cNvSpPr>
            <a:spLocks/>
          </p:cNvSpPr>
          <p:nvPr/>
        </p:nvSpPr>
        <p:spPr>
          <a:xfrm>
            <a:off x="816164" y="5476828"/>
            <a:ext cx="11293707" cy="30025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45708" rIns="0" bIns="45708" rtlCol="0" anchor="ctr"/>
          <a:lstStyle/>
          <a:p>
            <a:pPr algn="ctr">
              <a:spcAft>
                <a:spcPts val="300"/>
              </a:spcAft>
              <a:buClr>
                <a:schemeClr val="accent1"/>
              </a:buClr>
            </a:pPr>
            <a:r>
              <a:rPr lang="en-US" sz="2199" b="1" dirty="0">
                <a:solidFill>
                  <a:schemeClr val="tx1"/>
                </a:solidFill>
              </a:rPr>
              <a:t>In most cases, drug-induced parkinsonism tends to present earlier than TD</a:t>
            </a:r>
            <a:r>
              <a:rPr lang="en-US" sz="2199" b="1" baseline="30000" dirty="0">
                <a:solidFill>
                  <a:schemeClr val="tx1"/>
                </a:solidFill>
              </a:rPr>
              <a:t>2-4</a:t>
            </a:r>
          </a:p>
        </p:txBody>
      </p:sp>
    </p:spTree>
    <p:extLst>
      <p:ext uri="{BB962C8B-B14F-4D97-AF65-F5344CB8AC3E}">
        <p14:creationId xmlns:p14="http://schemas.microsoft.com/office/powerpoint/2010/main" val="132567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Questions to Ask for a Differential Diagnosis of TD</a:t>
            </a:r>
          </a:p>
        </p:txBody>
      </p:sp>
      <p:sp>
        <p:nvSpPr>
          <p:cNvPr id="8" name="Slide Number Placeholder 7"/>
          <p:cNvSpPr>
            <a:spLocks noGrp="1"/>
          </p:cNvSpPr>
          <p:nvPr>
            <p:ph type="sldNum" sz="quarter" idx="4"/>
          </p:nvPr>
        </p:nvSpPr>
        <p:spPr/>
        <p:txBody>
          <a:bodyPr/>
          <a:lstStyle/>
          <a:p>
            <a:fld id="{F3C1FD0B-2342-48FB-A867-BE1FD0EAA53B}" type="slidenum">
              <a:rPr lang="en-US" smtClean="0"/>
              <a:pPr/>
              <a:t>23</a:t>
            </a:fld>
            <a:endParaRPr lang="en-US" dirty="0"/>
          </a:p>
        </p:txBody>
      </p:sp>
      <p:sp>
        <p:nvSpPr>
          <p:cNvPr id="10" name="Text Placeholder 9"/>
          <p:cNvSpPr>
            <a:spLocks noGrp="1"/>
          </p:cNvSpPr>
          <p:nvPr>
            <p:ph type="body" sz="quarter" idx="10"/>
          </p:nvPr>
        </p:nvSpPr>
        <p:spPr/>
        <p:txBody>
          <a:bodyPr/>
          <a:lstStyle/>
          <a:p>
            <a:r>
              <a:rPr lang="en-US" dirty="0"/>
              <a:t>Differential Diagnosis of Tardive Dyskinesia</a:t>
            </a:r>
          </a:p>
        </p:txBody>
      </p:sp>
      <p:sp>
        <p:nvSpPr>
          <p:cNvPr id="39" name="TextBox 38">
            <a:extLst>
              <a:ext uri="{FF2B5EF4-FFF2-40B4-BE49-F238E27FC236}">
                <a16:creationId xmlns:a16="http://schemas.microsoft.com/office/drawing/2014/main" id="{1A8CC6D3-334F-C551-6B59-0E7C57A4BDB2}"/>
              </a:ext>
            </a:extLst>
          </p:cNvPr>
          <p:cNvSpPr txBox="1"/>
          <p:nvPr/>
        </p:nvSpPr>
        <p:spPr>
          <a:xfrm>
            <a:off x="976985" y="5987829"/>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Caroff SN, et al. </a:t>
            </a:r>
            <a:r>
              <a:rPr lang="en-US" i="1" dirty="0"/>
              <a:t>Neurol Clin.</a:t>
            </a:r>
            <a:r>
              <a:rPr lang="en-US" dirty="0"/>
              <a:t> 2011;29(1):127-148, viii. </a:t>
            </a:r>
            <a:r>
              <a:rPr lang="en-US" b="1" dirty="0"/>
              <a:t>2. </a:t>
            </a:r>
            <a:r>
              <a:rPr lang="en-US" dirty="0"/>
              <a:t>Hauser RA, et al. </a:t>
            </a:r>
            <a:r>
              <a:rPr lang="en-US" i="1" dirty="0"/>
              <a:t>CNS Spectr</a:t>
            </a:r>
            <a:r>
              <a:rPr lang="en-US" dirty="0"/>
              <a:t>. Published online November 20, 2020. doi:10.1017/S109285292000200X</a:t>
            </a:r>
            <a:br>
              <a:rPr lang="en-US" dirty="0"/>
            </a:br>
            <a:r>
              <a:rPr lang="en-US" b="1" dirty="0"/>
              <a:t>3. </a:t>
            </a:r>
            <a:r>
              <a:rPr lang="en-US" dirty="0"/>
              <a:t>American Psychiatric Association. </a:t>
            </a:r>
            <a:r>
              <a:rPr lang="en-US" i="1" dirty="0"/>
              <a:t>Diagnostic and Statistical Manual of Mental Disorders</a:t>
            </a:r>
            <a:r>
              <a:rPr lang="en-US" dirty="0"/>
              <a:t>. 5th ed. American Psychiatric Association; 2013.</a:t>
            </a:r>
          </a:p>
        </p:txBody>
      </p:sp>
      <p:grpSp>
        <p:nvGrpSpPr>
          <p:cNvPr id="4" name="Group 3">
            <a:extLst>
              <a:ext uri="{FF2B5EF4-FFF2-40B4-BE49-F238E27FC236}">
                <a16:creationId xmlns:a16="http://schemas.microsoft.com/office/drawing/2014/main" id="{49847109-57B5-E834-E8F0-B950DAC5C995}"/>
              </a:ext>
            </a:extLst>
          </p:cNvPr>
          <p:cNvGrpSpPr/>
          <p:nvPr/>
        </p:nvGrpSpPr>
        <p:grpSpPr>
          <a:xfrm>
            <a:off x="977900" y="1701800"/>
            <a:ext cx="10574338" cy="3613449"/>
            <a:chOff x="977900" y="1701800"/>
            <a:chExt cx="10574338" cy="3613449"/>
          </a:xfrm>
        </p:grpSpPr>
        <p:sp>
          <p:nvSpPr>
            <p:cNvPr id="44" name="Round Same Side Corner Rectangle 43"/>
            <p:cNvSpPr/>
            <p:nvPr/>
          </p:nvSpPr>
          <p:spPr>
            <a:xfrm rot="10800000">
              <a:off x="6057495" y="2524550"/>
              <a:ext cx="2653392" cy="2790699"/>
            </a:xfrm>
            <a:prstGeom prst="round2SameRect">
              <a:avLst>
                <a:gd name="adj1" fmla="val 7639"/>
                <a:gd name="adj2" fmla="val 0"/>
              </a:avLst>
            </a:prstGeom>
            <a:solidFill>
              <a:schemeClr val="accent1">
                <a:alpha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2199" b="1" dirty="0">
                <a:solidFill>
                  <a:schemeClr val="accent1">
                    <a:lumMod val="20000"/>
                    <a:lumOff val="80000"/>
                  </a:schemeClr>
                </a:solidFill>
              </a:endParaRPr>
            </a:p>
          </p:txBody>
        </p:sp>
        <p:sp>
          <p:nvSpPr>
            <p:cNvPr id="45" name="Round Same Side Corner Rectangle 44"/>
            <p:cNvSpPr/>
            <p:nvPr/>
          </p:nvSpPr>
          <p:spPr>
            <a:xfrm rot="10800000">
              <a:off x="8897931" y="2524550"/>
              <a:ext cx="2653392" cy="2790699"/>
            </a:xfrm>
            <a:prstGeom prst="round2SameRect">
              <a:avLst>
                <a:gd name="adj1" fmla="val 7639"/>
                <a:gd name="adj2" fmla="val 0"/>
              </a:avLst>
            </a:prstGeom>
            <a:solidFill>
              <a:schemeClr val="accent1">
                <a:alpha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2199" b="1" dirty="0">
                <a:solidFill>
                  <a:schemeClr val="accent1">
                    <a:lumMod val="20000"/>
                    <a:lumOff val="80000"/>
                  </a:schemeClr>
                </a:solidFill>
              </a:endParaRPr>
            </a:p>
          </p:txBody>
        </p:sp>
        <p:sp>
          <p:nvSpPr>
            <p:cNvPr id="40" name="Round Same Side Corner Rectangle 39"/>
            <p:cNvSpPr/>
            <p:nvPr/>
          </p:nvSpPr>
          <p:spPr>
            <a:xfrm rot="10800000">
              <a:off x="3213422" y="2524550"/>
              <a:ext cx="2653392" cy="2790699"/>
            </a:xfrm>
            <a:prstGeom prst="round2SameRect">
              <a:avLst>
                <a:gd name="adj1" fmla="val 7639"/>
                <a:gd name="adj2" fmla="val 0"/>
              </a:avLst>
            </a:prstGeom>
            <a:solidFill>
              <a:schemeClr val="accent1">
                <a:alpha val="1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2199" b="1" dirty="0">
                <a:solidFill>
                  <a:schemeClr val="accent1">
                    <a:lumMod val="20000"/>
                    <a:lumOff val="80000"/>
                  </a:schemeClr>
                </a:solidFill>
              </a:endParaRPr>
            </a:p>
          </p:txBody>
        </p:sp>
        <p:sp>
          <p:nvSpPr>
            <p:cNvPr id="35" name="Rectangle 34"/>
            <p:cNvSpPr/>
            <p:nvPr/>
          </p:nvSpPr>
          <p:spPr>
            <a:xfrm>
              <a:off x="977900" y="3879384"/>
              <a:ext cx="10574338" cy="1198306"/>
            </a:xfrm>
            <a:prstGeom prst="rect">
              <a:avLst/>
            </a:prstGeom>
            <a:solidFill>
              <a:schemeClr val="tx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9" name="Freeform 6"/>
            <p:cNvSpPr>
              <a:spLocks/>
            </p:cNvSpPr>
            <p:nvPr/>
          </p:nvSpPr>
          <p:spPr bwMode="auto">
            <a:xfrm>
              <a:off x="2652476" y="3974785"/>
              <a:ext cx="1065826" cy="100750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 name="Rectangle 1"/>
            <p:cNvSpPr/>
            <p:nvPr/>
          </p:nvSpPr>
          <p:spPr>
            <a:xfrm>
              <a:off x="981466" y="2555210"/>
              <a:ext cx="10570772" cy="1198306"/>
            </a:xfrm>
            <a:prstGeom prst="rect">
              <a:avLst/>
            </a:prstGeom>
            <a:solidFill>
              <a:srgbClr val="ECCE9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7" name="Freeform 6"/>
            <p:cNvSpPr>
              <a:spLocks/>
            </p:cNvSpPr>
            <p:nvPr/>
          </p:nvSpPr>
          <p:spPr bwMode="auto">
            <a:xfrm>
              <a:off x="2652476" y="2648961"/>
              <a:ext cx="1065826" cy="100750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7" name="Round Same Side Corner Rectangle 6"/>
            <p:cNvSpPr/>
            <p:nvPr/>
          </p:nvSpPr>
          <p:spPr>
            <a:xfrm>
              <a:off x="3213422" y="1701800"/>
              <a:ext cx="2653392" cy="855933"/>
            </a:xfrm>
            <a:prstGeom prst="round2SameRect">
              <a:avLst>
                <a:gd name="adj1" fmla="val 0"/>
                <a:gd name="adj2" fmla="val 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r>
                <a:rPr lang="en-US" sz="2000" b="1" dirty="0">
                  <a:solidFill>
                    <a:schemeClr val="accent5"/>
                  </a:solidFill>
                </a:rPr>
                <a:t>When did</a:t>
              </a:r>
              <a:br>
                <a:rPr lang="en-US" sz="2000" b="1" dirty="0">
                  <a:solidFill>
                    <a:schemeClr val="accent5"/>
                  </a:solidFill>
                </a:rPr>
              </a:br>
              <a:r>
                <a:rPr lang="en-US" sz="2000" b="1" dirty="0">
                  <a:solidFill>
                    <a:schemeClr val="accent5"/>
                  </a:solidFill>
                </a:rPr>
                <a:t>onset occur?</a:t>
              </a:r>
            </a:p>
          </p:txBody>
        </p:sp>
        <p:sp>
          <p:nvSpPr>
            <p:cNvPr id="65" name="Round Same Side Corner Rectangle 64"/>
            <p:cNvSpPr/>
            <p:nvPr/>
          </p:nvSpPr>
          <p:spPr>
            <a:xfrm>
              <a:off x="6057495" y="1701800"/>
              <a:ext cx="2653392" cy="855933"/>
            </a:xfrm>
            <a:prstGeom prst="round2SameRect">
              <a:avLst>
                <a:gd name="adj1" fmla="val 0"/>
                <a:gd name="adj2" fmla="val 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r>
                <a:rPr lang="en-US" sz="2000" b="1" dirty="0">
                  <a:solidFill>
                    <a:schemeClr val="accent5"/>
                  </a:solidFill>
                </a:rPr>
                <a:t>What does </a:t>
              </a:r>
            </a:p>
            <a:p>
              <a:pPr algn="ctr" defTabSz="1244227">
                <a:lnSpc>
                  <a:spcPct val="90000"/>
                </a:lnSpc>
                <a:spcBef>
                  <a:spcPct val="0"/>
                </a:spcBef>
              </a:pPr>
              <a:r>
                <a:rPr lang="en-US" sz="2000" b="1" dirty="0">
                  <a:solidFill>
                    <a:schemeClr val="accent5"/>
                  </a:solidFill>
                </a:rPr>
                <a:t>it look like?</a:t>
              </a:r>
            </a:p>
          </p:txBody>
        </p:sp>
        <p:sp>
          <p:nvSpPr>
            <p:cNvPr id="75" name="Round Same Side Corner Rectangle 74"/>
            <p:cNvSpPr/>
            <p:nvPr/>
          </p:nvSpPr>
          <p:spPr>
            <a:xfrm>
              <a:off x="8897931" y="1701800"/>
              <a:ext cx="2653392" cy="855933"/>
            </a:xfrm>
            <a:prstGeom prst="round2SameRect">
              <a:avLst>
                <a:gd name="adj1" fmla="val 0"/>
                <a:gd name="adj2" fmla="val 0"/>
              </a:avLst>
            </a:pr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r>
                <a:rPr lang="en-US" sz="2000" b="1" dirty="0">
                  <a:solidFill>
                    <a:schemeClr val="accent5"/>
                  </a:solidFill>
                </a:rPr>
                <a:t>How might</a:t>
              </a:r>
            </a:p>
            <a:p>
              <a:pPr algn="ctr" defTabSz="1244227">
                <a:lnSpc>
                  <a:spcPct val="90000"/>
                </a:lnSpc>
                <a:spcBef>
                  <a:spcPct val="0"/>
                </a:spcBef>
              </a:pPr>
              <a:r>
                <a:rPr lang="en-US" sz="2000" b="1" dirty="0">
                  <a:solidFill>
                    <a:schemeClr val="accent5"/>
                  </a:solidFill>
                </a:rPr>
                <a:t>it change?</a:t>
              </a:r>
            </a:p>
          </p:txBody>
        </p:sp>
        <p:sp>
          <p:nvSpPr>
            <p:cNvPr id="33" name="Pentagon 26">
              <a:extLst>
                <a:ext uri="{FF2B5EF4-FFF2-40B4-BE49-F238E27FC236}">
                  <a16:creationId xmlns:a16="http://schemas.microsoft.com/office/drawing/2014/main" id="{11E7777F-53A8-4936-A9D6-4599CA12A667}"/>
                </a:ext>
              </a:extLst>
            </p:cNvPr>
            <p:cNvSpPr/>
            <p:nvPr/>
          </p:nvSpPr>
          <p:spPr>
            <a:xfrm>
              <a:off x="1118060" y="2648543"/>
              <a:ext cx="1904680" cy="1008340"/>
            </a:xfrm>
            <a:prstGeom prst="rect">
              <a:avLst/>
            </a:prstGeom>
            <a:solidFill>
              <a:schemeClr val="accent5">
                <a:lumMod val="75000"/>
              </a:schemeClr>
            </a:solidFill>
            <a:ln w="38100">
              <a:noFill/>
            </a:ln>
          </p:spPr>
          <p:txBody>
            <a:bodyPr wrap="square" rtlCol="0" anchor="ctr" anchorCtr="0">
              <a:noAutofit/>
            </a:bodyPr>
            <a:lstStyle/>
            <a:p>
              <a:pPr algn="ctr"/>
              <a:r>
                <a:rPr lang="en-US" sz="1600" b="1" dirty="0">
                  <a:solidFill>
                    <a:schemeClr val="bg1"/>
                  </a:solidFill>
                  <a:cs typeface="Arial" panose="020B0604020202020204" pitchFamily="34" charset="0"/>
                </a:rPr>
                <a:t>Consider</a:t>
              </a:r>
              <a:br>
                <a:rPr lang="en-US" sz="1600" b="1" dirty="0">
                  <a:solidFill>
                    <a:schemeClr val="bg1"/>
                  </a:solidFill>
                  <a:cs typeface="Arial" panose="020B0604020202020204" pitchFamily="34" charset="0"/>
                </a:rPr>
              </a:br>
              <a:r>
                <a:rPr lang="en-US" sz="1600" b="1" dirty="0">
                  <a:solidFill>
                    <a:schemeClr val="bg1"/>
                  </a:solidFill>
                  <a:cs typeface="Arial" panose="020B0604020202020204" pitchFamily="34" charset="0"/>
                </a:rPr>
                <a:t>Acute Movement Disorder</a:t>
              </a:r>
            </a:p>
          </p:txBody>
        </p:sp>
        <p:sp>
          <p:nvSpPr>
            <p:cNvPr id="34" name="Pentagon 26">
              <a:extLst>
                <a:ext uri="{FF2B5EF4-FFF2-40B4-BE49-F238E27FC236}">
                  <a16:creationId xmlns:a16="http://schemas.microsoft.com/office/drawing/2014/main" id="{11E7777F-53A8-4936-A9D6-4599CA12A667}"/>
                </a:ext>
              </a:extLst>
            </p:cNvPr>
            <p:cNvSpPr/>
            <p:nvPr/>
          </p:nvSpPr>
          <p:spPr>
            <a:xfrm>
              <a:off x="1118060" y="3973537"/>
              <a:ext cx="1904680" cy="1010001"/>
            </a:xfrm>
            <a:prstGeom prst="rect">
              <a:avLst/>
            </a:prstGeom>
            <a:solidFill>
              <a:schemeClr val="tx2"/>
            </a:solidFill>
            <a:ln w="38100">
              <a:noFill/>
            </a:ln>
          </p:spPr>
          <p:txBody>
            <a:bodyPr wrap="square" rtlCol="0" anchor="ctr" anchorCtr="0">
              <a:noAutofit/>
            </a:bodyPr>
            <a:lstStyle/>
            <a:p>
              <a:pPr algn="ctr"/>
              <a:r>
                <a:rPr lang="en-US" sz="1600" b="1" dirty="0">
                  <a:solidFill>
                    <a:schemeClr val="bg1"/>
                  </a:solidFill>
                  <a:cs typeface="Arial" panose="020B0604020202020204" pitchFamily="34" charset="0"/>
                </a:rPr>
                <a:t>Consider</a:t>
              </a:r>
              <a:br>
                <a:rPr lang="en-US" sz="1600" b="1" dirty="0">
                  <a:solidFill>
                    <a:schemeClr val="bg1"/>
                  </a:solidFill>
                  <a:cs typeface="Arial" panose="020B0604020202020204" pitchFamily="34" charset="0"/>
                </a:rPr>
              </a:br>
              <a:r>
                <a:rPr lang="en-US" sz="1600" b="1" dirty="0">
                  <a:solidFill>
                    <a:schemeClr val="bg1"/>
                  </a:solidFill>
                  <a:cs typeface="Arial" panose="020B0604020202020204" pitchFamily="34" charset="0"/>
                </a:rPr>
                <a:t>TD</a:t>
              </a:r>
            </a:p>
          </p:txBody>
        </p:sp>
        <p:sp>
          <p:nvSpPr>
            <p:cNvPr id="13" name="Rectangle 12"/>
            <p:cNvSpPr/>
            <p:nvPr/>
          </p:nvSpPr>
          <p:spPr>
            <a:xfrm>
              <a:off x="3213422" y="2683600"/>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accent5">
                      <a:lumMod val="75000"/>
                    </a:schemeClr>
                  </a:solidFill>
                </a:rPr>
                <a:t>Acute</a:t>
              </a:r>
              <a:br>
                <a:rPr lang="en-US" sz="1400" dirty="0">
                  <a:solidFill>
                    <a:schemeClr val="accent5">
                      <a:lumMod val="75000"/>
                    </a:schemeClr>
                  </a:solidFill>
                </a:rPr>
              </a:br>
              <a:r>
                <a:rPr lang="en-US" sz="1400" dirty="0">
                  <a:solidFill>
                    <a:schemeClr val="accent5">
                      <a:lumMod val="75000"/>
                    </a:schemeClr>
                  </a:solidFill>
                </a:rPr>
                <a:t>(hours to months)</a:t>
              </a:r>
              <a:r>
                <a:rPr lang="en-US" sz="1400" baseline="30000" dirty="0">
                  <a:solidFill>
                    <a:schemeClr val="accent5">
                      <a:lumMod val="75000"/>
                    </a:schemeClr>
                  </a:solidFill>
                </a:rPr>
                <a:t>1,2</a:t>
              </a:r>
            </a:p>
          </p:txBody>
        </p:sp>
        <p:sp>
          <p:nvSpPr>
            <p:cNvPr id="15" name="Rectangle 14"/>
            <p:cNvSpPr/>
            <p:nvPr/>
          </p:nvSpPr>
          <p:spPr>
            <a:xfrm>
              <a:off x="3213422" y="4007774"/>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tx2"/>
                  </a:solidFill>
                </a:rPr>
                <a:t>Delayed</a:t>
              </a:r>
              <a:br>
                <a:rPr lang="en-US" sz="1400" dirty="0">
                  <a:solidFill>
                    <a:schemeClr val="tx2"/>
                  </a:solidFill>
                </a:rPr>
              </a:br>
              <a:r>
                <a:rPr lang="en-US" sz="1400" dirty="0">
                  <a:solidFill>
                    <a:schemeClr val="tx2"/>
                  </a:solidFill>
                </a:rPr>
                <a:t>(months to years)</a:t>
              </a:r>
              <a:r>
                <a:rPr lang="en-US" sz="1400" baseline="30000" dirty="0">
                  <a:solidFill>
                    <a:schemeClr val="tx2"/>
                  </a:solidFill>
                </a:rPr>
                <a:t>1</a:t>
              </a:r>
              <a:endParaRPr lang="en-US" sz="1400" dirty="0">
                <a:solidFill>
                  <a:schemeClr val="tx2"/>
                </a:solidFill>
              </a:endParaRPr>
            </a:p>
          </p:txBody>
        </p:sp>
        <p:sp>
          <p:nvSpPr>
            <p:cNvPr id="66" name="Rectangle 65"/>
            <p:cNvSpPr/>
            <p:nvPr/>
          </p:nvSpPr>
          <p:spPr>
            <a:xfrm>
              <a:off x="6057495" y="2683600"/>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accent5">
                      <a:lumMod val="75000"/>
                    </a:schemeClr>
                  </a:solidFill>
                </a:rPr>
                <a:t>Akathisia (eg, restlessness),</a:t>
              </a:r>
              <a:br>
                <a:rPr lang="en-US" sz="1400" dirty="0">
                  <a:solidFill>
                    <a:schemeClr val="accent5">
                      <a:lumMod val="75000"/>
                    </a:schemeClr>
                  </a:solidFill>
                </a:rPr>
              </a:br>
              <a:r>
                <a:rPr lang="en-US" sz="1400" dirty="0">
                  <a:solidFill>
                    <a:schemeClr val="accent5">
                      <a:lumMod val="75000"/>
                    </a:schemeClr>
                  </a:solidFill>
                </a:rPr>
                <a:t>dystonia (eg, muscle contractions), parkinsonism </a:t>
              </a:r>
              <a:br>
                <a:rPr lang="en-US" sz="1400" dirty="0">
                  <a:solidFill>
                    <a:schemeClr val="accent5">
                      <a:lumMod val="75000"/>
                    </a:schemeClr>
                  </a:solidFill>
                </a:rPr>
              </a:br>
              <a:r>
                <a:rPr lang="en-US" sz="1400" dirty="0">
                  <a:solidFill>
                    <a:schemeClr val="accent5">
                      <a:lumMod val="75000"/>
                    </a:schemeClr>
                  </a:solidFill>
                </a:rPr>
                <a:t>(eg, tremor)</a:t>
              </a:r>
              <a:r>
                <a:rPr lang="en-US" sz="1400" baseline="30000" dirty="0">
                  <a:solidFill>
                    <a:schemeClr val="accent5">
                      <a:lumMod val="75000"/>
                    </a:schemeClr>
                  </a:solidFill>
                </a:rPr>
                <a:t>3</a:t>
              </a:r>
              <a:endParaRPr lang="en-US" sz="1400" dirty="0">
                <a:solidFill>
                  <a:schemeClr val="accent5">
                    <a:lumMod val="75000"/>
                  </a:schemeClr>
                </a:solidFill>
              </a:endParaRPr>
            </a:p>
          </p:txBody>
        </p:sp>
        <p:sp>
          <p:nvSpPr>
            <p:cNvPr id="67" name="Rectangle 66"/>
            <p:cNvSpPr/>
            <p:nvPr/>
          </p:nvSpPr>
          <p:spPr>
            <a:xfrm>
              <a:off x="6057495" y="4007774"/>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tx2"/>
                  </a:solidFill>
                </a:rPr>
                <a:t>Stereotypic (eg, repetitive, purposeless), athetoid (eg, slow, writhing) or choreiform (eg, repetitive, jerky) movements</a:t>
              </a:r>
              <a:r>
                <a:rPr lang="en-US" sz="1400" baseline="30000" dirty="0">
                  <a:solidFill>
                    <a:schemeClr val="tx2"/>
                  </a:solidFill>
                </a:rPr>
                <a:t>2,3</a:t>
              </a:r>
              <a:endParaRPr lang="en-US" sz="1400" dirty="0">
                <a:solidFill>
                  <a:schemeClr val="tx2"/>
                </a:solidFill>
              </a:endParaRPr>
            </a:p>
          </p:txBody>
        </p:sp>
        <p:sp>
          <p:nvSpPr>
            <p:cNvPr id="76" name="Rectangle 75"/>
            <p:cNvSpPr/>
            <p:nvPr/>
          </p:nvSpPr>
          <p:spPr>
            <a:xfrm>
              <a:off x="8897931" y="2683600"/>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accent5">
                      <a:lumMod val="75000"/>
                    </a:schemeClr>
                  </a:solidFill>
                </a:rPr>
                <a:t>May resolve after</a:t>
              </a:r>
              <a:br>
                <a:rPr lang="en-US" sz="1400" dirty="0">
                  <a:solidFill>
                    <a:schemeClr val="accent5">
                      <a:lumMod val="75000"/>
                    </a:schemeClr>
                  </a:solidFill>
                </a:rPr>
              </a:br>
              <a:r>
                <a:rPr lang="en-US" sz="1400" dirty="0">
                  <a:solidFill>
                    <a:schemeClr val="accent5">
                      <a:lumMod val="75000"/>
                    </a:schemeClr>
                  </a:solidFill>
                </a:rPr>
                <a:t>discontinuation</a:t>
              </a:r>
              <a:br>
                <a:rPr lang="en-US" sz="1400" dirty="0">
                  <a:solidFill>
                    <a:schemeClr val="accent5">
                      <a:lumMod val="75000"/>
                    </a:schemeClr>
                  </a:solidFill>
                </a:rPr>
              </a:br>
              <a:r>
                <a:rPr lang="en-US" sz="1400" dirty="0">
                  <a:solidFill>
                    <a:schemeClr val="accent5">
                      <a:lumMod val="75000"/>
                    </a:schemeClr>
                  </a:solidFill>
                </a:rPr>
                <a:t>of antipsychotics</a:t>
              </a:r>
              <a:r>
                <a:rPr lang="en-US" sz="1400" baseline="30000" dirty="0">
                  <a:solidFill>
                    <a:schemeClr val="accent5">
                      <a:lumMod val="75000"/>
                    </a:schemeClr>
                  </a:solidFill>
                </a:rPr>
                <a:t>1</a:t>
              </a:r>
              <a:endParaRPr lang="en-US" sz="1400" dirty="0">
                <a:solidFill>
                  <a:schemeClr val="accent5">
                    <a:lumMod val="75000"/>
                  </a:schemeClr>
                </a:solidFill>
              </a:endParaRPr>
            </a:p>
          </p:txBody>
        </p:sp>
        <p:sp>
          <p:nvSpPr>
            <p:cNvPr id="77" name="Rectangle 76"/>
            <p:cNvSpPr/>
            <p:nvPr/>
          </p:nvSpPr>
          <p:spPr>
            <a:xfrm>
              <a:off x="8897931" y="4007774"/>
              <a:ext cx="2653392" cy="941526"/>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0" vert="horz" wrap="square" lIns="57746" tIns="49493" rIns="57746" bIns="49493" numCol="1" spcCol="1270" anchor="ctr" anchorCtr="0">
              <a:noAutofit/>
            </a:bodyPr>
            <a:lstStyle/>
            <a:p>
              <a:pPr algn="ctr" defTabSz="577677">
                <a:spcBef>
                  <a:spcPct val="0"/>
                </a:spcBef>
                <a:spcAft>
                  <a:spcPct val="35000"/>
                </a:spcAft>
              </a:pPr>
              <a:r>
                <a:rPr lang="en-US" sz="1400" dirty="0">
                  <a:solidFill>
                    <a:schemeClr val="tx2"/>
                  </a:solidFill>
                </a:rPr>
                <a:t>Symptoms may be masked</a:t>
              </a:r>
              <a:br>
                <a:rPr lang="en-US" sz="1400" dirty="0">
                  <a:solidFill>
                    <a:schemeClr val="tx2"/>
                  </a:solidFill>
                </a:rPr>
              </a:br>
              <a:r>
                <a:rPr lang="en-US" sz="1400" dirty="0">
                  <a:solidFill>
                    <a:schemeClr val="tx2"/>
                  </a:solidFill>
                </a:rPr>
                <a:t>or revealed by changes in antipsychotic medication regimen</a:t>
              </a:r>
              <a:r>
                <a:rPr lang="en-US" sz="1400" baseline="30000" dirty="0">
                  <a:solidFill>
                    <a:schemeClr val="tx2"/>
                  </a:solidFill>
                </a:rPr>
                <a:t>1</a:t>
              </a:r>
            </a:p>
          </p:txBody>
        </p:sp>
        <p:sp>
          <p:nvSpPr>
            <p:cNvPr id="38" name="Freeform 5">
              <a:extLst>
                <a:ext uri="{FF2B5EF4-FFF2-40B4-BE49-F238E27FC236}">
                  <a16:creationId xmlns:a16="http://schemas.microsoft.com/office/drawing/2014/main" id="{19840780-E25E-552A-FB09-4C1CAD8E04D3}"/>
                </a:ext>
              </a:extLst>
            </p:cNvPr>
            <p:cNvSpPr>
              <a:spLocks noChangeAspect="1"/>
            </p:cNvSpPr>
            <p:nvPr/>
          </p:nvSpPr>
          <p:spPr bwMode="auto">
            <a:xfrm>
              <a:off x="3106013" y="1770148"/>
              <a:ext cx="417958" cy="719237"/>
            </a:xfrm>
            <a:custGeom>
              <a:avLst/>
              <a:gdLst>
                <a:gd name="T0" fmla="*/ 101 w 101"/>
                <a:gd name="T1" fmla="*/ 171 h 171"/>
                <a:gd name="T2" fmla="*/ 54 w 101"/>
                <a:gd name="T3" fmla="*/ 171 h 171"/>
                <a:gd name="T4" fmla="*/ 54 w 101"/>
                <a:gd name="T5" fmla="*/ 81 h 171"/>
                <a:gd name="T6" fmla="*/ 55 w 101"/>
                <a:gd name="T7" fmla="*/ 50 h 171"/>
                <a:gd name="T8" fmla="*/ 44 w 101"/>
                <a:gd name="T9" fmla="*/ 61 h 171"/>
                <a:gd name="T10" fmla="*/ 24 w 101"/>
                <a:gd name="T11" fmla="*/ 77 h 171"/>
                <a:gd name="T12" fmla="*/ 0 w 101"/>
                <a:gd name="T13" fmla="*/ 48 h 171"/>
                <a:gd name="T14" fmla="*/ 59 w 101"/>
                <a:gd name="T15" fmla="*/ 0 h 171"/>
                <a:gd name="T16" fmla="*/ 101 w 101"/>
                <a:gd name="T17" fmla="*/ 0 h 171"/>
                <a:gd name="T18" fmla="*/ 101 w 10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71">
                  <a:moveTo>
                    <a:pt x="101" y="171"/>
                  </a:moveTo>
                  <a:cubicBezTo>
                    <a:pt x="54" y="171"/>
                    <a:pt x="54" y="171"/>
                    <a:pt x="54" y="171"/>
                  </a:cubicBezTo>
                  <a:cubicBezTo>
                    <a:pt x="54" y="81"/>
                    <a:pt x="54" y="81"/>
                    <a:pt x="54" y="81"/>
                  </a:cubicBezTo>
                  <a:cubicBezTo>
                    <a:pt x="54" y="70"/>
                    <a:pt x="54" y="60"/>
                    <a:pt x="55" y="50"/>
                  </a:cubicBezTo>
                  <a:cubicBezTo>
                    <a:pt x="52" y="54"/>
                    <a:pt x="48" y="58"/>
                    <a:pt x="44" y="61"/>
                  </a:cubicBezTo>
                  <a:cubicBezTo>
                    <a:pt x="24" y="77"/>
                    <a:pt x="24" y="77"/>
                    <a:pt x="24" y="77"/>
                  </a:cubicBezTo>
                  <a:cubicBezTo>
                    <a:pt x="0" y="48"/>
                    <a:pt x="0" y="48"/>
                    <a:pt x="0" y="48"/>
                  </a:cubicBezTo>
                  <a:cubicBezTo>
                    <a:pt x="59" y="0"/>
                    <a:pt x="59" y="0"/>
                    <a:pt x="59" y="0"/>
                  </a:cubicBezTo>
                  <a:cubicBezTo>
                    <a:pt x="101" y="0"/>
                    <a:pt x="101" y="0"/>
                    <a:pt x="101" y="0"/>
                  </a:cubicBezTo>
                  <a:lnTo>
                    <a:pt x="101" y="17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6">
              <a:extLst>
                <a:ext uri="{FF2B5EF4-FFF2-40B4-BE49-F238E27FC236}">
                  <a16:creationId xmlns:a16="http://schemas.microsoft.com/office/drawing/2014/main" id="{9BB90F97-B8CD-7B62-C5A2-5A01D5E9A109}"/>
                </a:ext>
              </a:extLst>
            </p:cNvPr>
            <p:cNvSpPr>
              <a:spLocks noChangeAspect="1"/>
            </p:cNvSpPr>
            <p:nvPr/>
          </p:nvSpPr>
          <p:spPr bwMode="auto">
            <a:xfrm>
              <a:off x="5986836" y="1770148"/>
              <a:ext cx="520886" cy="719237"/>
            </a:xfrm>
            <a:custGeom>
              <a:avLst/>
              <a:gdLst>
                <a:gd name="T0" fmla="*/ 127 w 127"/>
                <a:gd name="T1" fmla="*/ 173 h 173"/>
                <a:gd name="T2" fmla="*/ 2 w 127"/>
                <a:gd name="T3" fmla="*/ 173 h 173"/>
                <a:gd name="T4" fmla="*/ 2 w 127"/>
                <a:gd name="T5" fmla="*/ 143 h 173"/>
                <a:gd name="T6" fmla="*/ 44 w 127"/>
                <a:gd name="T7" fmla="*/ 101 h 173"/>
                <a:gd name="T8" fmla="*/ 68 w 127"/>
                <a:gd name="T9" fmla="*/ 75 h 173"/>
                <a:gd name="T10" fmla="*/ 75 w 127"/>
                <a:gd name="T11" fmla="*/ 63 h 173"/>
                <a:gd name="T12" fmla="*/ 77 w 127"/>
                <a:gd name="T13" fmla="*/ 53 h 173"/>
                <a:gd name="T14" fmla="*/ 73 w 127"/>
                <a:gd name="T15" fmla="*/ 42 h 173"/>
                <a:gd name="T16" fmla="*/ 61 w 127"/>
                <a:gd name="T17" fmla="*/ 38 h 173"/>
                <a:gd name="T18" fmla="*/ 45 w 127"/>
                <a:gd name="T19" fmla="*/ 43 h 173"/>
                <a:gd name="T20" fmla="*/ 26 w 127"/>
                <a:gd name="T21" fmla="*/ 57 h 173"/>
                <a:gd name="T22" fmla="*/ 0 w 127"/>
                <a:gd name="T23" fmla="*/ 27 h 173"/>
                <a:gd name="T24" fmla="*/ 23 w 127"/>
                <a:gd name="T25" fmla="*/ 10 h 173"/>
                <a:gd name="T26" fmla="*/ 42 w 127"/>
                <a:gd name="T27" fmla="*/ 2 h 173"/>
                <a:gd name="T28" fmla="*/ 66 w 127"/>
                <a:gd name="T29" fmla="*/ 0 h 173"/>
                <a:gd name="T30" fmla="*/ 96 w 127"/>
                <a:gd name="T31" fmla="*/ 5 h 173"/>
                <a:gd name="T32" fmla="*/ 116 w 127"/>
                <a:gd name="T33" fmla="*/ 22 h 173"/>
                <a:gd name="T34" fmla="*/ 123 w 127"/>
                <a:gd name="T35" fmla="*/ 46 h 173"/>
                <a:gd name="T36" fmla="*/ 121 w 127"/>
                <a:gd name="T37" fmla="*/ 65 h 173"/>
                <a:gd name="T38" fmla="*/ 113 w 127"/>
                <a:gd name="T39" fmla="*/ 82 h 173"/>
                <a:gd name="T40" fmla="*/ 99 w 127"/>
                <a:gd name="T41" fmla="*/ 99 h 173"/>
                <a:gd name="T42" fmla="*/ 62 w 127"/>
                <a:gd name="T43" fmla="*/ 134 h 173"/>
                <a:gd name="T44" fmla="*/ 62 w 127"/>
                <a:gd name="T45" fmla="*/ 135 h 173"/>
                <a:gd name="T46" fmla="*/ 127 w 127"/>
                <a:gd name="T47" fmla="*/ 135 h 173"/>
                <a:gd name="T48" fmla="*/ 127 w 127"/>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173">
                  <a:moveTo>
                    <a:pt x="127" y="173"/>
                  </a:moveTo>
                  <a:cubicBezTo>
                    <a:pt x="2" y="173"/>
                    <a:pt x="2" y="173"/>
                    <a:pt x="2" y="173"/>
                  </a:cubicBezTo>
                  <a:cubicBezTo>
                    <a:pt x="2" y="143"/>
                    <a:pt x="2" y="143"/>
                    <a:pt x="2" y="143"/>
                  </a:cubicBezTo>
                  <a:cubicBezTo>
                    <a:pt x="44" y="101"/>
                    <a:pt x="44" y="101"/>
                    <a:pt x="44" y="101"/>
                  </a:cubicBezTo>
                  <a:cubicBezTo>
                    <a:pt x="56" y="88"/>
                    <a:pt x="64" y="80"/>
                    <a:pt x="68" y="75"/>
                  </a:cubicBezTo>
                  <a:cubicBezTo>
                    <a:pt x="71" y="70"/>
                    <a:pt x="74" y="66"/>
                    <a:pt x="75" y="63"/>
                  </a:cubicBezTo>
                  <a:cubicBezTo>
                    <a:pt x="77" y="60"/>
                    <a:pt x="77" y="56"/>
                    <a:pt x="77" y="53"/>
                  </a:cubicBezTo>
                  <a:cubicBezTo>
                    <a:pt x="77" y="48"/>
                    <a:pt x="76" y="45"/>
                    <a:pt x="73" y="42"/>
                  </a:cubicBezTo>
                  <a:cubicBezTo>
                    <a:pt x="70" y="40"/>
                    <a:pt x="66" y="38"/>
                    <a:pt x="61" y="38"/>
                  </a:cubicBezTo>
                  <a:cubicBezTo>
                    <a:pt x="56" y="38"/>
                    <a:pt x="50" y="40"/>
                    <a:pt x="45" y="43"/>
                  </a:cubicBezTo>
                  <a:cubicBezTo>
                    <a:pt x="39" y="46"/>
                    <a:pt x="33" y="51"/>
                    <a:pt x="26" y="57"/>
                  </a:cubicBezTo>
                  <a:cubicBezTo>
                    <a:pt x="0" y="27"/>
                    <a:pt x="0" y="27"/>
                    <a:pt x="0" y="27"/>
                  </a:cubicBezTo>
                  <a:cubicBezTo>
                    <a:pt x="9" y="19"/>
                    <a:pt x="17" y="13"/>
                    <a:pt x="23" y="10"/>
                  </a:cubicBezTo>
                  <a:cubicBezTo>
                    <a:pt x="29" y="7"/>
                    <a:pt x="35" y="4"/>
                    <a:pt x="42" y="2"/>
                  </a:cubicBezTo>
                  <a:cubicBezTo>
                    <a:pt x="49" y="0"/>
                    <a:pt x="57" y="0"/>
                    <a:pt x="66" y="0"/>
                  </a:cubicBezTo>
                  <a:cubicBezTo>
                    <a:pt x="77" y="0"/>
                    <a:pt x="87" y="2"/>
                    <a:pt x="96" y="5"/>
                  </a:cubicBezTo>
                  <a:cubicBezTo>
                    <a:pt x="105" y="9"/>
                    <a:pt x="111" y="15"/>
                    <a:pt x="116" y="22"/>
                  </a:cubicBezTo>
                  <a:cubicBezTo>
                    <a:pt x="121" y="29"/>
                    <a:pt x="123" y="37"/>
                    <a:pt x="123" y="46"/>
                  </a:cubicBezTo>
                  <a:cubicBezTo>
                    <a:pt x="123" y="53"/>
                    <a:pt x="123" y="59"/>
                    <a:pt x="121" y="65"/>
                  </a:cubicBezTo>
                  <a:cubicBezTo>
                    <a:pt x="119" y="71"/>
                    <a:pt x="117" y="76"/>
                    <a:pt x="113" y="82"/>
                  </a:cubicBezTo>
                  <a:cubicBezTo>
                    <a:pt x="110" y="87"/>
                    <a:pt x="105" y="93"/>
                    <a:pt x="99" y="99"/>
                  </a:cubicBezTo>
                  <a:cubicBezTo>
                    <a:pt x="93" y="105"/>
                    <a:pt x="81" y="117"/>
                    <a:pt x="62" y="134"/>
                  </a:cubicBezTo>
                  <a:cubicBezTo>
                    <a:pt x="62" y="135"/>
                    <a:pt x="62" y="135"/>
                    <a:pt x="62" y="135"/>
                  </a:cubicBezTo>
                  <a:cubicBezTo>
                    <a:pt x="127" y="135"/>
                    <a:pt x="127" y="135"/>
                    <a:pt x="127" y="135"/>
                  </a:cubicBezTo>
                  <a:lnTo>
                    <a:pt x="127" y="173"/>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7">
              <a:extLst>
                <a:ext uri="{FF2B5EF4-FFF2-40B4-BE49-F238E27FC236}">
                  <a16:creationId xmlns:a16="http://schemas.microsoft.com/office/drawing/2014/main" id="{E74D2B61-BF06-0683-FC68-B85AD856F36A}"/>
                </a:ext>
              </a:extLst>
            </p:cNvPr>
            <p:cNvSpPr>
              <a:spLocks noChangeAspect="1"/>
            </p:cNvSpPr>
            <p:nvPr/>
          </p:nvSpPr>
          <p:spPr bwMode="auto">
            <a:xfrm>
              <a:off x="8821359" y="1770148"/>
              <a:ext cx="495323" cy="719237"/>
            </a:xfrm>
            <a:custGeom>
              <a:avLst/>
              <a:gdLst>
                <a:gd name="T0" fmla="*/ 118 w 123"/>
                <a:gd name="T1" fmla="*/ 39 h 176"/>
                <a:gd name="T2" fmla="*/ 108 w 123"/>
                <a:gd name="T3" fmla="*/ 67 h 176"/>
                <a:gd name="T4" fmla="*/ 80 w 123"/>
                <a:gd name="T5" fmla="*/ 83 h 176"/>
                <a:gd name="T6" fmla="*/ 80 w 123"/>
                <a:gd name="T7" fmla="*/ 84 h 176"/>
                <a:gd name="T8" fmla="*/ 123 w 123"/>
                <a:gd name="T9" fmla="*/ 124 h 176"/>
                <a:gd name="T10" fmla="*/ 104 w 123"/>
                <a:gd name="T11" fmla="*/ 162 h 176"/>
                <a:gd name="T12" fmla="*/ 51 w 123"/>
                <a:gd name="T13" fmla="*/ 176 h 176"/>
                <a:gd name="T14" fmla="*/ 25 w 123"/>
                <a:gd name="T15" fmla="*/ 174 h 176"/>
                <a:gd name="T16" fmla="*/ 0 w 123"/>
                <a:gd name="T17" fmla="*/ 166 h 176"/>
                <a:gd name="T18" fmla="*/ 0 w 123"/>
                <a:gd name="T19" fmla="*/ 128 h 176"/>
                <a:gd name="T20" fmla="*/ 23 w 123"/>
                <a:gd name="T21" fmla="*/ 137 h 176"/>
                <a:gd name="T22" fmla="*/ 44 w 123"/>
                <a:gd name="T23" fmla="*/ 139 h 176"/>
                <a:gd name="T24" fmla="*/ 67 w 123"/>
                <a:gd name="T25" fmla="*/ 135 h 176"/>
                <a:gd name="T26" fmla="*/ 74 w 123"/>
                <a:gd name="T27" fmla="*/ 122 h 176"/>
                <a:gd name="T28" fmla="*/ 70 w 123"/>
                <a:gd name="T29" fmla="*/ 111 h 176"/>
                <a:gd name="T30" fmla="*/ 58 w 123"/>
                <a:gd name="T31" fmla="*/ 105 h 176"/>
                <a:gd name="T32" fmla="*/ 37 w 123"/>
                <a:gd name="T33" fmla="*/ 103 h 176"/>
                <a:gd name="T34" fmla="*/ 27 w 123"/>
                <a:gd name="T35" fmla="*/ 103 h 176"/>
                <a:gd name="T36" fmla="*/ 27 w 123"/>
                <a:gd name="T37" fmla="*/ 68 h 176"/>
                <a:gd name="T38" fmla="*/ 37 w 123"/>
                <a:gd name="T39" fmla="*/ 68 h 176"/>
                <a:gd name="T40" fmla="*/ 73 w 123"/>
                <a:gd name="T41" fmla="*/ 50 h 176"/>
                <a:gd name="T42" fmla="*/ 67 w 123"/>
                <a:gd name="T43" fmla="*/ 40 h 176"/>
                <a:gd name="T44" fmla="*/ 53 w 123"/>
                <a:gd name="T45" fmla="*/ 37 h 176"/>
                <a:gd name="T46" fmla="*/ 19 w 123"/>
                <a:gd name="T47" fmla="*/ 48 h 176"/>
                <a:gd name="T48" fmla="*/ 0 w 123"/>
                <a:gd name="T49" fmla="*/ 17 h 176"/>
                <a:gd name="T50" fmla="*/ 28 w 123"/>
                <a:gd name="T51" fmla="*/ 4 h 176"/>
                <a:gd name="T52" fmla="*/ 61 w 123"/>
                <a:gd name="T53" fmla="*/ 0 h 176"/>
                <a:gd name="T54" fmla="*/ 102 w 123"/>
                <a:gd name="T55" fmla="*/ 10 h 176"/>
                <a:gd name="T56" fmla="*/ 118 w 123"/>
                <a:gd name="T57" fmla="*/ 3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76">
                  <a:moveTo>
                    <a:pt x="118" y="39"/>
                  </a:moveTo>
                  <a:cubicBezTo>
                    <a:pt x="118" y="50"/>
                    <a:pt x="114" y="59"/>
                    <a:pt x="108" y="67"/>
                  </a:cubicBezTo>
                  <a:cubicBezTo>
                    <a:pt x="101" y="74"/>
                    <a:pt x="92" y="80"/>
                    <a:pt x="80" y="83"/>
                  </a:cubicBezTo>
                  <a:cubicBezTo>
                    <a:pt x="80" y="84"/>
                    <a:pt x="80" y="84"/>
                    <a:pt x="80" y="84"/>
                  </a:cubicBezTo>
                  <a:cubicBezTo>
                    <a:pt x="108" y="87"/>
                    <a:pt x="123" y="101"/>
                    <a:pt x="123" y="124"/>
                  </a:cubicBezTo>
                  <a:cubicBezTo>
                    <a:pt x="123" y="140"/>
                    <a:pt x="116" y="153"/>
                    <a:pt x="104" y="162"/>
                  </a:cubicBezTo>
                  <a:cubicBezTo>
                    <a:pt x="91" y="171"/>
                    <a:pt x="73" y="176"/>
                    <a:pt x="51" y="176"/>
                  </a:cubicBezTo>
                  <a:cubicBezTo>
                    <a:pt x="42" y="176"/>
                    <a:pt x="33" y="175"/>
                    <a:pt x="25" y="174"/>
                  </a:cubicBezTo>
                  <a:cubicBezTo>
                    <a:pt x="18" y="172"/>
                    <a:pt x="9" y="170"/>
                    <a:pt x="0" y="166"/>
                  </a:cubicBezTo>
                  <a:cubicBezTo>
                    <a:pt x="0" y="128"/>
                    <a:pt x="0" y="128"/>
                    <a:pt x="0" y="128"/>
                  </a:cubicBezTo>
                  <a:cubicBezTo>
                    <a:pt x="7" y="132"/>
                    <a:pt x="15" y="135"/>
                    <a:pt x="23" y="137"/>
                  </a:cubicBezTo>
                  <a:cubicBezTo>
                    <a:pt x="31" y="138"/>
                    <a:pt x="38" y="139"/>
                    <a:pt x="44" y="139"/>
                  </a:cubicBezTo>
                  <a:cubicBezTo>
                    <a:pt x="55" y="139"/>
                    <a:pt x="62" y="138"/>
                    <a:pt x="67" y="135"/>
                  </a:cubicBezTo>
                  <a:cubicBezTo>
                    <a:pt x="71" y="132"/>
                    <a:pt x="74" y="128"/>
                    <a:pt x="74" y="122"/>
                  </a:cubicBezTo>
                  <a:cubicBezTo>
                    <a:pt x="74" y="117"/>
                    <a:pt x="72" y="113"/>
                    <a:pt x="70" y="111"/>
                  </a:cubicBezTo>
                  <a:cubicBezTo>
                    <a:pt x="68" y="108"/>
                    <a:pt x="64" y="106"/>
                    <a:pt x="58" y="105"/>
                  </a:cubicBezTo>
                  <a:cubicBezTo>
                    <a:pt x="53" y="104"/>
                    <a:pt x="46" y="103"/>
                    <a:pt x="37" y="103"/>
                  </a:cubicBezTo>
                  <a:cubicBezTo>
                    <a:pt x="27" y="103"/>
                    <a:pt x="27" y="103"/>
                    <a:pt x="27" y="103"/>
                  </a:cubicBezTo>
                  <a:cubicBezTo>
                    <a:pt x="27" y="68"/>
                    <a:pt x="27" y="68"/>
                    <a:pt x="27" y="68"/>
                  </a:cubicBezTo>
                  <a:cubicBezTo>
                    <a:pt x="37" y="68"/>
                    <a:pt x="37" y="68"/>
                    <a:pt x="37" y="68"/>
                  </a:cubicBezTo>
                  <a:cubicBezTo>
                    <a:pt x="61" y="68"/>
                    <a:pt x="73" y="62"/>
                    <a:pt x="73" y="50"/>
                  </a:cubicBezTo>
                  <a:cubicBezTo>
                    <a:pt x="73" y="46"/>
                    <a:pt x="71" y="42"/>
                    <a:pt x="67" y="40"/>
                  </a:cubicBezTo>
                  <a:cubicBezTo>
                    <a:pt x="64" y="38"/>
                    <a:pt x="59" y="37"/>
                    <a:pt x="53" y="37"/>
                  </a:cubicBezTo>
                  <a:cubicBezTo>
                    <a:pt x="42" y="37"/>
                    <a:pt x="31" y="41"/>
                    <a:pt x="19" y="48"/>
                  </a:cubicBezTo>
                  <a:cubicBezTo>
                    <a:pt x="0" y="17"/>
                    <a:pt x="0" y="17"/>
                    <a:pt x="0" y="17"/>
                  </a:cubicBezTo>
                  <a:cubicBezTo>
                    <a:pt x="9" y="11"/>
                    <a:pt x="19" y="6"/>
                    <a:pt x="28" y="4"/>
                  </a:cubicBezTo>
                  <a:cubicBezTo>
                    <a:pt x="38" y="1"/>
                    <a:pt x="48" y="0"/>
                    <a:pt x="61" y="0"/>
                  </a:cubicBezTo>
                  <a:cubicBezTo>
                    <a:pt x="78" y="0"/>
                    <a:pt x="92" y="3"/>
                    <a:pt x="102" y="10"/>
                  </a:cubicBezTo>
                  <a:cubicBezTo>
                    <a:pt x="112" y="17"/>
                    <a:pt x="118" y="27"/>
                    <a:pt x="118" y="39"/>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Round Same Side Corner Rectangle 30"/>
            <p:cNvSpPr/>
            <p:nvPr/>
          </p:nvSpPr>
          <p:spPr>
            <a:xfrm>
              <a:off x="2984130" y="1701800"/>
              <a:ext cx="231815" cy="855933"/>
            </a:xfrm>
            <a:prstGeom prst="round2SameRect">
              <a:avLst>
                <a:gd name="adj1" fmla="val 0"/>
                <a:gd name="adj2" fmla="val 0"/>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1999" b="1" dirty="0">
                <a:solidFill>
                  <a:schemeClr val="accent1">
                    <a:lumMod val="20000"/>
                    <a:lumOff val="80000"/>
                  </a:schemeClr>
                </a:solidFill>
              </a:endParaRPr>
            </a:p>
          </p:txBody>
        </p:sp>
        <p:sp>
          <p:nvSpPr>
            <p:cNvPr id="32" name="Round Same Side Corner Rectangle 31"/>
            <p:cNvSpPr/>
            <p:nvPr/>
          </p:nvSpPr>
          <p:spPr>
            <a:xfrm>
              <a:off x="5899774" y="1701800"/>
              <a:ext cx="160487" cy="855933"/>
            </a:xfrm>
            <a:prstGeom prst="round2SameRect">
              <a:avLst>
                <a:gd name="adj1" fmla="val 0"/>
                <a:gd name="adj2" fmla="val 0"/>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1999" b="1" dirty="0">
                <a:solidFill>
                  <a:schemeClr val="accent1">
                    <a:lumMod val="20000"/>
                    <a:lumOff val="80000"/>
                  </a:schemeClr>
                </a:solidFill>
              </a:endParaRPr>
            </a:p>
          </p:txBody>
        </p:sp>
        <p:sp>
          <p:nvSpPr>
            <p:cNvPr id="36" name="Round Same Side Corner Rectangle 35"/>
            <p:cNvSpPr/>
            <p:nvPr/>
          </p:nvSpPr>
          <p:spPr>
            <a:xfrm>
              <a:off x="8743845" y="1701800"/>
              <a:ext cx="160487" cy="855933"/>
            </a:xfrm>
            <a:prstGeom prst="round2SameRect">
              <a:avLst>
                <a:gd name="adj1" fmla="val 0"/>
                <a:gd name="adj2" fmla="val 0"/>
              </a:avLst>
            </a:pr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314" tIns="68538" rIns="86314" bIns="68538" numCol="1" spcCol="1270" anchor="ctr" anchorCtr="0">
              <a:noAutofit/>
            </a:bodyPr>
            <a:lstStyle/>
            <a:p>
              <a:pPr algn="ctr" defTabSz="1244227">
                <a:lnSpc>
                  <a:spcPct val="90000"/>
                </a:lnSpc>
                <a:spcBef>
                  <a:spcPct val="0"/>
                </a:spcBef>
              </a:pPr>
              <a:endParaRPr lang="en-US" sz="1999" b="1" dirty="0">
                <a:solidFill>
                  <a:schemeClr val="accent1">
                    <a:lumMod val="20000"/>
                    <a:lumOff val="80000"/>
                  </a:schemeClr>
                </a:solidFill>
              </a:endParaRPr>
            </a:p>
          </p:txBody>
        </p:sp>
      </p:grpSp>
    </p:spTree>
    <p:extLst>
      <p:ext uri="{BB962C8B-B14F-4D97-AF65-F5344CB8AC3E}">
        <p14:creationId xmlns:p14="http://schemas.microsoft.com/office/powerpoint/2010/main" val="103680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Points</a:t>
            </a:r>
          </a:p>
        </p:txBody>
      </p:sp>
      <p:sp>
        <p:nvSpPr>
          <p:cNvPr id="9" name="Content Placeholder 8"/>
          <p:cNvSpPr>
            <a:spLocks noGrp="1"/>
          </p:cNvSpPr>
          <p:nvPr>
            <p:ph idx="1"/>
          </p:nvPr>
        </p:nvSpPr>
        <p:spPr/>
        <p:txBody>
          <a:bodyPr>
            <a:noAutofit/>
          </a:bodyPr>
          <a:lstStyle/>
          <a:p>
            <a:r>
              <a:rPr lang="en-US" sz="1600" dirty="0"/>
              <a:t>Despite similarities with other movement disorders associated with antipsychotics, TD is a clinically distinct, </a:t>
            </a:r>
            <a:br>
              <a:rPr lang="en-US" sz="1600" dirty="0"/>
            </a:br>
            <a:r>
              <a:rPr lang="en-US" sz="1600" dirty="0"/>
              <a:t>drug-induced movement disorder</a:t>
            </a:r>
            <a:r>
              <a:rPr lang="en-US" sz="1600" baseline="30000" dirty="0"/>
              <a:t>1</a:t>
            </a:r>
          </a:p>
          <a:p>
            <a:r>
              <a:rPr lang="en-US" sz="1600" dirty="0"/>
              <a:t>TD can be chronic and movements may be stereotypic (eg, repetitive, purposeless), athetoid (eg, slow, writhing) </a:t>
            </a:r>
            <a:br>
              <a:rPr lang="en-US" sz="1600" dirty="0"/>
            </a:br>
            <a:r>
              <a:rPr lang="en-US" sz="1600" dirty="0"/>
              <a:t>or choreiform (eg, repetitive, jerky)</a:t>
            </a:r>
            <a:r>
              <a:rPr lang="en-US" sz="1600" baseline="30000" dirty="0"/>
              <a:t>1,2</a:t>
            </a:r>
          </a:p>
          <a:p>
            <a:r>
              <a:rPr lang="en-US" sz="1600" dirty="0"/>
              <a:t>TD usually presents after 3 or more months of taking antipsychotics</a:t>
            </a:r>
            <a:r>
              <a:rPr lang="en-US" sz="1600" baseline="30000" dirty="0"/>
              <a:t>3</a:t>
            </a:r>
          </a:p>
          <a:p>
            <a:r>
              <a:rPr lang="en-US" sz="1600" dirty="0"/>
              <a:t>Conditions that may resemble TD include but are not limited to</a:t>
            </a:r>
            <a:r>
              <a:rPr lang="en-US" sz="1600" baseline="30000" dirty="0"/>
              <a:t>4</a:t>
            </a:r>
            <a:r>
              <a:rPr lang="en-US" sz="1600" dirty="0"/>
              <a:t>:</a:t>
            </a:r>
          </a:p>
          <a:p>
            <a:pPr lvl="1"/>
            <a:r>
              <a:rPr lang="en-US" sz="1600" dirty="0"/>
              <a:t>Chorea associated with Huntington’s disease</a:t>
            </a:r>
          </a:p>
          <a:p>
            <a:pPr lvl="1"/>
            <a:r>
              <a:rPr lang="en-US" sz="1600" dirty="0"/>
              <a:t>Chorea associated with Wilson disease</a:t>
            </a:r>
          </a:p>
          <a:p>
            <a:pPr lvl="1"/>
            <a:r>
              <a:rPr lang="en-US" sz="1600" dirty="0"/>
              <a:t>Autism</a:t>
            </a:r>
          </a:p>
          <a:p>
            <a:r>
              <a:rPr lang="en-US" sz="1600" dirty="0"/>
              <a:t>Distinguishing between TD and drug-induced parkinsonism is critical because each requires its own </a:t>
            </a:r>
            <a:br>
              <a:rPr lang="en-US" sz="1600" dirty="0"/>
            </a:br>
            <a:r>
              <a:rPr lang="en-US" sz="1600" dirty="0"/>
              <a:t>management strategy</a:t>
            </a:r>
            <a:r>
              <a:rPr lang="en-US" sz="1600" baseline="30000" dirty="0"/>
              <a:t>5</a:t>
            </a:r>
          </a:p>
          <a:p>
            <a:r>
              <a:rPr lang="en-US" sz="1600" dirty="0"/>
              <a:t>Ask questions about the time of onset, what the movements look like, and what factors may cause it to </a:t>
            </a:r>
            <a:br>
              <a:rPr lang="en-US" sz="1600" dirty="0"/>
            </a:br>
            <a:r>
              <a:rPr lang="en-US" sz="1600" dirty="0"/>
              <a:t>change (eg, changes in medication regimen leading to symptom masking) to aid in differentiating TD from </a:t>
            </a:r>
            <a:br>
              <a:rPr lang="en-US" sz="1600" dirty="0"/>
            </a:br>
            <a:r>
              <a:rPr lang="en-US" sz="1600" dirty="0"/>
              <a:t>other similar disorders</a:t>
            </a:r>
            <a:r>
              <a:rPr lang="en-US" sz="1600" baseline="30000" dirty="0"/>
              <a:t>1,3</a:t>
            </a:r>
          </a:p>
          <a:p>
            <a:endParaRPr lang="en-US" sz="1600" dirty="0"/>
          </a:p>
        </p:txBody>
      </p:sp>
      <p:sp>
        <p:nvSpPr>
          <p:cNvPr id="11" name="Slide Number Placeholder 10"/>
          <p:cNvSpPr>
            <a:spLocks noGrp="1"/>
          </p:cNvSpPr>
          <p:nvPr>
            <p:ph type="sldNum" sz="quarter" idx="4"/>
          </p:nvPr>
        </p:nvSpPr>
        <p:spPr/>
        <p:txBody>
          <a:bodyPr/>
          <a:lstStyle/>
          <a:p>
            <a:fld id="{F3C1FD0B-2342-48FB-A867-BE1FD0EAA53B}" type="slidenum">
              <a:rPr lang="en-US" smtClean="0"/>
              <a:pPr/>
              <a:t>24</a:t>
            </a:fld>
            <a:endParaRPr lang="en-US" dirty="0"/>
          </a:p>
        </p:txBody>
      </p:sp>
      <p:sp>
        <p:nvSpPr>
          <p:cNvPr id="10" name="Text Placeholder 9"/>
          <p:cNvSpPr>
            <a:spLocks noGrp="1"/>
          </p:cNvSpPr>
          <p:nvPr>
            <p:ph type="body" sz="quarter" idx="10"/>
          </p:nvPr>
        </p:nvSpPr>
        <p:spPr/>
        <p:txBody>
          <a:bodyPr/>
          <a:lstStyle/>
          <a:p>
            <a:r>
              <a:rPr lang="en-US" dirty="0"/>
              <a:t>Differential Diagnosis of Tardive Dyskinesia</a:t>
            </a:r>
          </a:p>
        </p:txBody>
      </p:sp>
      <p:sp>
        <p:nvSpPr>
          <p:cNvPr id="12" name="TextBox 11">
            <a:extLst>
              <a:ext uri="{FF2B5EF4-FFF2-40B4-BE49-F238E27FC236}">
                <a16:creationId xmlns:a16="http://schemas.microsoft.com/office/drawing/2014/main" id="{FE86DCA0-B8E6-30E6-E19D-C00EB95654EC}"/>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American Psychiatric Association. </a:t>
            </a:r>
            <a:r>
              <a:rPr lang="en-US" i="1" dirty="0"/>
              <a:t>Diagnostic and Statistical Manual of Mental Disorders</a:t>
            </a:r>
            <a:r>
              <a:rPr lang="en-US" dirty="0"/>
              <a:t>. 5th ed. American Psychiatric Association; 2013. </a:t>
            </a:r>
            <a:r>
              <a:rPr lang="en-US" b="1" dirty="0"/>
              <a:t>2.</a:t>
            </a:r>
            <a:r>
              <a:rPr lang="en-US" dirty="0"/>
              <a:t> Hauser RA, et al. </a:t>
            </a:r>
            <a:r>
              <a:rPr lang="en-US" i="1" dirty="0"/>
              <a:t>CNS Spectr</a:t>
            </a:r>
            <a:r>
              <a:rPr lang="en-US" dirty="0"/>
              <a:t>. Published online November 20, 2020. doi:10.1017/S109285292000200X </a:t>
            </a:r>
            <a:r>
              <a:rPr lang="en-US" b="1" dirty="0"/>
              <a:t>3.</a:t>
            </a:r>
            <a:r>
              <a:rPr lang="en-US" dirty="0"/>
              <a:t> Caroff SN, et al. </a:t>
            </a:r>
            <a:r>
              <a:rPr lang="en-US" i="1" dirty="0"/>
              <a:t>Neurol Clin</a:t>
            </a:r>
            <a:r>
              <a:rPr lang="en-US" dirty="0"/>
              <a:t>. 2011;29(1):127-148, viii. </a:t>
            </a:r>
            <a:r>
              <a:rPr lang="en-US" b="1" dirty="0"/>
              <a:t>4.</a:t>
            </a:r>
            <a:r>
              <a:rPr lang="en-US" dirty="0"/>
              <a:t> Citrome L, et al. </a:t>
            </a:r>
            <a:r>
              <a:rPr lang="en-US" i="1" dirty="0"/>
              <a:t>Am J Manag Care</a:t>
            </a:r>
            <a:r>
              <a:rPr lang="en-US" dirty="0"/>
              <a:t>. 2007;12(suppl):1-12. </a:t>
            </a:r>
            <a:br>
              <a:rPr lang="en-US" dirty="0"/>
            </a:br>
            <a:r>
              <a:rPr lang="en-US" b="1" dirty="0"/>
              <a:t>5.</a:t>
            </a:r>
            <a:r>
              <a:rPr lang="en-US" dirty="0"/>
              <a:t> Ward KM, Citrome L. </a:t>
            </a:r>
            <a:r>
              <a:rPr lang="en-US" i="1" dirty="0"/>
              <a:t>Neurol Ther. </a:t>
            </a:r>
            <a:r>
              <a:rPr lang="en-US" dirty="0"/>
              <a:t>2018;7(2):233-248.</a:t>
            </a:r>
          </a:p>
        </p:txBody>
      </p:sp>
    </p:spTree>
    <p:extLst>
      <p:ext uri="{BB962C8B-B14F-4D97-AF65-F5344CB8AC3E}">
        <p14:creationId xmlns:p14="http://schemas.microsoft.com/office/powerpoint/2010/main" val="256021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3: </a:t>
            </a:r>
            <a:br>
              <a:rPr lang="en-US" dirty="0"/>
            </a:br>
            <a:r>
              <a:rPr lang="en-US" dirty="0"/>
              <a:t>Advanced Differential Diagnosis of Tardive Dyskinesia</a:t>
            </a:r>
          </a:p>
        </p:txBody>
      </p:sp>
    </p:spTree>
    <p:extLst>
      <p:ext uri="{BB962C8B-B14F-4D97-AF65-F5344CB8AC3E}">
        <p14:creationId xmlns:p14="http://schemas.microsoft.com/office/powerpoint/2010/main" val="3917510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Might Complicate a Differential Diagnosis</a:t>
            </a:r>
          </a:p>
        </p:txBody>
      </p:sp>
      <p:sp>
        <p:nvSpPr>
          <p:cNvPr id="3" name="Slide Number Placeholder 2"/>
          <p:cNvSpPr>
            <a:spLocks noGrp="1"/>
          </p:cNvSpPr>
          <p:nvPr>
            <p:ph type="sldNum" sz="quarter" idx="4"/>
          </p:nvPr>
        </p:nvSpPr>
        <p:spPr/>
        <p:txBody>
          <a:bodyPr/>
          <a:lstStyle/>
          <a:p>
            <a:fld id="{F3C1FD0B-2342-48FB-A867-BE1FD0EAA53B}" type="slidenum">
              <a:rPr lang="en-US" smtClean="0"/>
              <a:pPr/>
              <a:t>26</a:t>
            </a:fld>
            <a:endParaRPr lang="en-US" dirty="0"/>
          </a:p>
        </p:txBody>
      </p:sp>
      <p:sp>
        <p:nvSpPr>
          <p:cNvPr id="11" name="Text Placeholder 10"/>
          <p:cNvSpPr>
            <a:spLocks noGrp="1"/>
          </p:cNvSpPr>
          <p:nvPr>
            <p:ph type="body" sz="quarter" idx="10"/>
          </p:nvPr>
        </p:nvSpPr>
        <p:spPr/>
        <p:txBody>
          <a:bodyPr/>
          <a:lstStyle/>
          <a:p>
            <a:r>
              <a:rPr lang="en-US" dirty="0"/>
              <a:t>Advanced Differential Diagnosis of Tardive Dyskinesia</a:t>
            </a:r>
          </a:p>
        </p:txBody>
      </p:sp>
      <p:grpSp>
        <p:nvGrpSpPr>
          <p:cNvPr id="22" name="Group 21">
            <a:extLst>
              <a:ext uri="{FF2B5EF4-FFF2-40B4-BE49-F238E27FC236}">
                <a16:creationId xmlns:a16="http://schemas.microsoft.com/office/drawing/2014/main" id="{EBC31AFD-182B-811C-EC24-473A1F8F54C7}"/>
              </a:ext>
            </a:extLst>
          </p:cNvPr>
          <p:cNvGrpSpPr/>
          <p:nvPr/>
        </p:nvGrpSpPr>
        <p:grpSpPr>
          <a:xfrm>
            <a:off x="898977" y="1701800"/>
            <a:ext cx="2596357" cy="3938588"/>
            <a:chOff x="898977" y="1701800"/>
            <a:chExt cx="2596357" cy="3938588"/>
          </a:xfrm>
        </p:grpSpPr>
        <p:sp>
          <p:nvSpPr>
            <p:cNvPr id="17" name="Text Placeholder 7"/>
            <p:cNvSpPr txBox="1">
              <a:spLocks/>
            </p:cNvSpPr>
            <p:nvPr/>
          </p:nvSpPr>
          <p:spPr>
            <a:xfrm>
              <a:off x="979201" y="1701800"/>
              <a:ext cx="2512664" cy="579467"/>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cap="none" dirty="0"/>
                <a:t>Medications</a:t>
              </a:r>
            </a:p>
          </p:txBody>
        </p:sp>
        <p:sp>
          <p:nvSpPr>
            <p:cNvPr id="19" name="Rounded Rectangle 18"/>
            <p:cNvSpPr>
              <a:spLocks/>
            </p:cNvSpPr>
            <p:nvPr/>
          </p:nvSpPr>
          <p:spPr>
            <a:xfrm>
              <a:off x="979201" y="2365684"/>
              <a:ext cx="2516133" cy="327470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1"/>
                </a:buClr>
                <a:buFont typeface="Arial" panose="020B0604020202020204" pitchFamily="34" charset="0"/>
                <a:buChar char="•"/>
              </a:pPr>
              <a:r>
                <a:rPr lang="en-US" sz="1600" dirty="0">
                  <a:solidFill>
                    <a:schemeClr val="tx1"/>
                  </a:solidFill>
                </a:rPr>
                <a:t>It may take weeks or months to establish consistent dosing of antipsychotic medications</a:t>
              </a:r>
              <a:r>
                <a:rPr lang="en-US" sz="1600" baseline="30000" dirty="0">
                  <a:solidFill>
                    <a:schemeClr val="tx1"/>
                  </a:solidFill>
                </a:rPr>
                <a:t>1</a:t>
              </a:r>
            </a:p>
            <a:p>
              <a:pPr marL="228531" indent="-228531">
                <a:spcAft>
                  <a:spcPts val="600"/>
                </a:spcAft>
                <a:buClr>
                  <a:schemeClr val="accent1"/>
                </a:buClr>
                <a:buFont typeface="Arial" panose="020B0604020202020204" pitchFamily="34" charset="0"/>
                <a:buChar char="•"/>
              </a:pPr>
              <a:r>
                <a:rPr lang="en-US" sz="1600" dirty="0">
                  <a:solidFill>
                    <a:schemeClr val="tx1"/>
                  </a:solidFill>
                </a:rPr>
                <a:t>TD symptoms may be masked by increasing the antipsychotic dose</a:t>
              </a:r>
              <a:r>
                <a:rPr lang="en-US" sz="1600" baseline="30000" dirty="0">
                  <a:solidFill>
                    <a:schemeClr val="tx1"/>
                  </a:solidFill>
                </a:rPr>
                <a:t>2,3</a:t>
              </a:r>
            </a:p>
            <a:p>
              <a:pPr marL="228531" indent="-228531">
                <a:spcAft>
                  <a:spcPts val="600"/>
                </a:spcAft>
                <a:buClr>
                  <a:schemeClr val="accent1"/>
                </a:buClr>
                <a:buFont typeface="Arial" panose="020B0604020202020204" pitchFamily="34" charset="0"/>
                <a:buChar char="•"/>
              </a:pPr>
              <a:r>
                <a:rPr lang="en-US" sz="1600" dirty="0">
                  <a:solidFill>
                    <a:schemeClr val="tx1"/>
                  </a:solidFill>
                </a:rPr>
                <a:t>Possible influence </a:t>
              </a:r>
              <a:br>
                <a:rPr lang="en-US" sz="1600" dirty="0">
                  <a:solidFill>
                    <a:schemeClr val="tx1"/>
                  </a:solidFill>
                </a:rPr>
              </a:br>
              <a:r>
                <a:rPr lang="en-US" sz="1600" dirty="0">
                  <a:solidFill>
                    <a:schemeClr val="tx1"/>
                  </a:solidFill>
                </a:rPr>
                <a:t>by concomitant medication use</a:t>
              </a:r>
              <a:r>
                <a:rPr lang="en-US" sz="1600" baseline="30000" dirty="0">
                  <a:solidFill>
                    <a:schemeClr val="tx1"/>
                  </a:solidFill>
                </a:rPr>
                <a:t>1</a:t>
              </a:r>
            </a:p>
          </p:txBody>
        </p:sp>
        <p:grpSp>
          <p:nvGrpSpPr>
            <p:cNvPr id="6" name="Group 5"/>
            <p:cNvGrpSpPr/>
            <p:nvPr/>
          </p:nvGrpSpPr>
          <p:grpSpPr>
            <a:xfrm>
              <a:off x="898977" y="1701800"/>
              <a:ext cx="309069" cy="579467"/>
              <a:chOff x="361961" y="1666875"/>
              <a:chExt cx="330222" cy="619125"/>
            </a:xfrm>
          </p:grpSpPr>
          <p:sp>
            <p:nvSpPr>
              <p:cNvPr id="28" name="Freeform 6"/>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600" dirty="0"/>
              </a:p>
            </p:txBody>
          </p:sp>
          <p:sp>
            <p:nvSpPr>
              <p:cNvPr id="29" name="Text Placeholder 7"/>
              <p:cNvSpPr txBox="1">
                <a:spLocks/>
              </p:cNvSpPr>
              <p:nvPr/>
            </p:nvSpPr>
            <p:spPr>
              <a:xfrm>
                <a:off x="361961" y="1666875"/>
                <a:ext cx="86677" cy="619125"/>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b="1" dirty="0">
                  <a:solidFill>
                    <a:schemeClr val="bg1">
                      <a:alpha val="55000"/>
                    </a:schemeClr>
                  </a:solidFill>
                </a:endParaRPr>
              </a:p>
            </p:txBody>
          </p:sp>
        </p:grpSp>
      </p:grpSp>
      <p:grpSp>
        <p:nvGrpSpPr>
          <p:cNvPr id="23" name="Group 22">
            <a:extLst>
              <a:ext uri="{FF2B5EF4-FFF2-40B4-BE49-F238E27FC236}">
                <a16:creationId xmlns:a16="http://schemas.microsoft.com/office/drawing/2014/main" id="{C39A5CF2-7495-001D-8783-6783C6B0567A}"/>
              </a:ext>
            </a:extLst>
          </p:cNvPr>
          <p:cNvGrpSpPr/>
          <p:nvPr/>
        </p:nvGrpSpPr>
        <p:grpSpPr>
          <a:xfrm>
            <a:off x="3585559" y="1701800"/>
            <a:ext cx="2593097" cy="3938588"/>
            <a:chOff x="3585559" y="1701800"/>
            <a:chExt cx="2593097" cy="3938588"/>
          </a:xfrm>
        </p:grpSpPr>
        <p:sp>
          <p:nvSpPr>
            <p:cNvPr id="20" name="Text Placeholder 7"/>
            <p:cNvSpPr txBox="1">
              <a:spLocks/>
            </p:cNvSpPr>
            <p:nvPr/>
          </p:nvSpPr>
          <p:spPr>
            <a:xfrm>
              <a:off x="3662524" y="1701800"/>
              <a:ext cx="2516132" cy="579467"/>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cap="none" dirty="0"/>
                <a:t>Psychosocial</a:t>
              </a:r>
            </a:p>
          </p:txBody>
        </p:sp>
        <p:sp>
          <p:nvSpPr>
            <p:cNvPr id="21" name="Rounded Rectangle 20"/>
            <p:cNvSpPr>
              <a:spLocks/>
            </p:cNvSpPr>
            <p:nvPr/>
          </p:nvSpPr>
          <p:spPr>
            <a:xfrm>
              <a:off x="3653750" y="2365684"/>
              <a:ext cx="2516132" cy="327470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TD symptoms are influenced by psychosocial stressors</a:t>
              </a:r>
              <a:r>
                <a:rPr lang="en-US" sz="1600" baseline="30000" dirty="0">
                  <a:solidFill>
                    <a:schemeClr val="tx1"/>
                  </a:solidFill>
                </a:rPr>
                <a:t>1</a:t>
              </a:r>
            </a:p>
          </p:txBody>
        </p:sp>
        <p:sp>
          <p:nvSpPr>
            <p:cNvPr id="30" name="Freeform 6"/>
            <p:cNvSpPr>
              <a:spLocks/>
            </p:cNvSpPr>
            <p:nvPr/>
          </p:nvSpPr>
          <p:spPr bwMode="auto">
            <a:xfrm rot="10800000" flipH="1">
              <a:off x="3631907" y="1707267"/>
              <a:ext cx="271637" cy="553846"/>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600" dirty="0"/>
            </a:p>
          </p:txBody>
        </p:sp>
        <p:sp>
          <p:nvSpPr>
            <p:cNvPr id="31" name="Text Placeholder 7"/>
            <p:cNvSpPr txBox="1">
              <a:spLocks/>
            </p:cNvSpPr>
            <p:nvPr/>
          </p:nvSpPr>
          <p:spPr>
            <a:xfrm>
              <a:off x="3585559" y="1701800"/>
              <a:ext cx="81125" cy="579467"/>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b="1" dirty="0">
                <a:solidFill>
                  <a:schemeClr val="bg1">
                    <a:alpha val="55000"/>
                  </a:schemeClr>
                </a:solidFill>
              </a:endParaRPr>
            </a:p>
          </p:txBody>
        </p:sp>
      </p:grpSp>
      <p:grpSp>
        <p:nvGrpSpPr>
          <p:cNvPr id="35" name="Group 34">
            <a:extLst>
              <a:ext uri="{FF2B5EF4-FFF2-40B4-BE49-F238E27FC236}">
                <a16:creationId xmlns:a16="http://schemas.microsoft.com/office/drawing/2014/main" id="{ED32EAB8-152B-AF09-72B6-51CD667C0E30}"/>
              </a:ext>
            </a:extLst>
          </p:cNvPr>
          <p:cNvGrpSpPr/>
          <p:nvPr/>
        </p:nvGrpSpPr>
        <p:grpSpPr>
          <a:xfrm>
            <a:off x="8963010" y="1701800"/>
            <a:ext cx="2589228" cy="3938588"/>
            <a:chOff x="8963010" y="1701800"/>
            <a:chExt cx="2589228" cy="3938588"/>
          </a:xfrm>
        </p:grpSpPr>
        <p:sp>
          <p:nvSpPr>
            <p:cNvPr id="26" name="Text Placeholder 7"/>
            <p:cNvSpPr txBox="1">
              <a:spLocks/>
            </p:cNvSpPr>
            <p:nvPr/>
          </p:nvSpPr>
          <p:spPr>
            <a:xfrm>
              <a:off x="9036104" y="1701800"/>
              <a:ext cx="2516134" cy="579467"/>
            </a:xfrm>
            <a:prstGeom prst="rect">
              <a:avLst/>
            </a:prstGeom>
            <a:solidFill>
              <a:schemeClr val="accent3"/>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cap="none" dirty="0"/>
                <a:t>Assessment Tools</a:t>
              </a:r>
            </a:p>
          </p:txBody>
        </p:sp>
        <p:sp>
          <p:nvSpPr>
            <p:cNvPr id="27" name="Rounded Rectangle 26"/>
            <p:cNvSpPr>
              <a:spLocks/>
            </p:cNvSpPr>
            <p:nvPr/>
          </p:nvSpPr>
          <p:spPr>
            <a:xfrm>
              <a:off x="9036104" y="2365685"/>
              <a:ext cx="2516134" cy="327470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3"/>
                </a:buClr>
                <a:buFont typeface="Arial" panose="020B0604020202020204" pitchFamily="34" charset="0"/>
                <a:buChar char="•"/>
              </a:pPr>
              <a:r>
                <a:rPr lang="en-US" sz="1600" dirty="0">
                  <a:solidFill>
                    <a:schemeClr val="tx1"/>
                  </a:solidFill>
                </a:rPr>
                <a:t>The Abnormal Involuntary Movement Scale (AIMS)—considered the gold standard to assess TD—relies heavily on the expertise of the clinician performing the assessment to differentiate TD from</a:t>
              </a:r>
              <a:br>
                <a:rPr lang="en-US" sz="1600" dirty="0">
                  <a:solidFill>
                    <a:schemeClr val="tx1"/>
                  </a:solidFill>
                </a:rPr>
              </a:br>
              <a:r>
                <a:rPr lang="en-US" sz="1600" dirty="0">
                  <a:solidFill>
                    <a:schemeClr val="tx1"/>
                  </a:solidFill>
                </a:rPr>
                <a:t>other conditions</a:t>
              </a:r>
              <a:r>
                <a:rPr lang="en-US" sz="1600" baseline="30000" dirty="0">
                  <a:solidFill>
                    <a:schemeClr val="tx1"/>
                  </a:solidFill>
                </a:rPr>
                <a:t>1,5</a:t>
              </a:r>
            </a:p>
          </p:txBody>
        </p:sp>
        <p:grpSp>
          <p:nvGrpSpPr>
            <p:cNvPr id="10" name="Group 9"/>
            <p:cNvGrpSpPr/>
            <p:nvPr/>
          </p:nvGrpSpPr>
          <p:grpSpPr>
            <a:xfrm>
              <a:off x="8963010" y="1701800"/>
              <a:ext cx="309069" cy="579467"/>
              <a:chOff x="9523105" y="1666875"/>
              <a:chExt cx="330222" cy="619125"/>
            </a:xfrm>
          </p:grpSpPr>
          <p:sp>
            <p:nvSpPr>
              <p:cNvPr id="36" name="Freeform 6"/>
              <p:cNvSpPr>
                <a:spLocks/>
              </p:cNvSpPr>
              <p:nvPr/>
            </p:nvSpPr>
            <p:spPr bwMode="auto">
              <a:xfrm rot="10800000" flipH="1">
                <a:off x="956309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1">
                  <a:alpha val="50000"/>
                </a:schemeClr>
              </a:solidFill>
              <a:ln>
                <a:noFill/>
              </a:ln>
            </p:spPr>
            <p:txBody>
              <a:bodyPr vert="horz" wrap="square" lIns="91416" tIns="45708" rIns="91416" bIns="45708" numCol="1" anchor="t" anchorCtr="0" compatLnSpc="1">
                <a:prstTxWarp prst="textNoShape">
                  <a:avLst/>
                </a:prstTxWarp>
              </a:bodyPr>
              <a:lstStyle/>
              <a:p>
                <a:endParaRPr lang="en-US" sz="1600" dirty="0"/>
              </a:p>
            </p:txBody>
          </p:sp>
          <p:sp>
            <p:nvSpPr>
              <p:cNvPr id="37" name="Text Placeholder 7"/>
              <p:cNvSpPr txBox="1">
                <a:spLocks/>
              </p:cNvSpPr>
              <p:nvPr/>
            </p:nvSpPr>
            <p:spPr>
              <a:xfrm>
                <a:off x="9523105" y="1666875"/>
                <a:ext cx="86677" cy="619125"/>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b="1" dirty="0">
                  <a:solidFill>
                    <a:schemeClr val="bg1">
                      <a:alpha val="55000"/>
                    </a:schemeClr>
                  </a:solidFill>
                </a:endParaRPr>
              </a:p>
            </p:txBody>
          </p:sp>
        </p:grpSp>
      </p:grpSp>
      <p:grpSp>
        <p:nvGrpSpPr>
          <p:cNvPr id="32" name="Group 31">
            <a:extLst>
              <a:ext uri="{FF2B5EF4-FFF2-40B4-BE49-F238E27FC236}">
                <a16:creationId xmlns:a16="http://schemas.microsoft.com/office/drawing/2014/main" id="{CE9A8257-1174-6E8C-4725-234A195A3681}"/>
              </a:ext>
            </a:extLst>
          </p:cNvPr>
          <p:cNvGrpSpPr/>
          <p:nvPr/>
        </p:nvGrpSpPr>
        <p:grpSpPr>
          <a:xfrm>
            <a:off x="6319749" y="1701801"/>
            <a:ext cx="2545698" cy="3938587"/>
            <a:chOff x="6319749" y="1701801"/>
            <a:chExt cx="2545698" cy="3938587"/>
          </a:xfrm>
        </p:grpSpPr>
        <p:sp>
          <p:nvSpPr>
            <p:cNvPr id="24" name="Text Placeholder 7"/>
            <p:cNvSpPr txBox="1">
              <a:spLocks/>
            </p:cNvSpPr>
            <p:nvPr/>
          </p:nvSpPr>
          <p:spPr>
            <a:xfrm>
              <a:off x="6349314" y="1701801"/>
              <a:ext cx="2516133" cy="579467"/>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cap="none" dirty="0"/>
                <a:t>Comorbidities</a:t>
              </a:r>
            </a:p>
          </p:txBody>
        </p:sp>
        <p:sp>
          <p:nvSpPr>
            <p:cNvPr id="25" name="Rounded Rectangle 24"/>
            <p:cNvSpPr>
              <a:spLocks/>
            </p:cNvSpPr>
            <p:nvPr/>
          </p:nvSpPr>
          <p:spPr>
            <a:xfrm>
              <a:off x="6328211" y="2365686"/>
              <a:ext cx="2516133" cy="327470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marL="228531" indent="-228531">
                <a:spcAft>
                  <a:spcPts val="600"/>
                </a:spcAft>
                <a:buClr>
                  <a:schemeClr val="accent2">
                    <a:lumMod val="75000"/>
                  </a:schemeClr>
                </a:buClr>
                <a:buFont typeface="Arial" panose="020B0604020202020204" pitchFamily="34" charset="0"/>
                <a:buChar char="•"/>
              </a:pPr>
              <a:r>
                <a:rPr lang="en-US" sz="1600" dirty="0">
                  <a:solidFill>
                    <a:schemeClr val="tx1"/>
                  </a:solidFill>
                </a:rPr>
                <a:t>TD may be confounded by underlying, comorbid conditions that are also associated with motor symptoms</a:t>
              </a:r>
              <a:r>
                <a:rPr lang="en-US" sz="1600" baseline="30000" dirty="0">
                  <a:solidFill>
                    <a:schemeClr val="tx1"/>
                  </a:solidFill>
                </a:rPr>
                <a:t>4</a:t>
              </a:r>
            </a:p>
            <a:p>
              <a:pPr marL="228531" indent="-228531">
                <a:spcAft>
                  <a:spcPts val="600"/>
                </a:spcAft>
                <a:buClr>
                  <a:schemeClr val="accent2">
                    <a:lumMod val="75000"/>
                  </a:schemeClr>
                </a:buClr>
                <a:buFont typeface="Arial" panose="020B0604020202020204" pitchFamily="34" charset="0"/>
                <a:buChar char="•"/>
              </a:pPr>
              <a:r>
                <a:rPr lang="en-US" sz="1600" dirty="0">
                  <a:solidFill>
                    <a:schemeClr val="tx1"/>
                  </a:solidFill>
                </a:rPr>
                <a:t>Risk of TD associated</a:t>
              </a:r>
              <a:br>
                <a:rPr lang="en-US" sz="1600" dirty="0">
                  <a:solidFill>
                    <a:schemeClr val="tx1"/>
                  </a:solidFill>
                </a:rPr>
              </a:br>
              <a:r>
                <a:rPr lang="en-US" sz="1600" dirty="0">
                  <a:solidFill>
                    <a:schemeClr val="tx1"/>
                  </a:solidFill>
                </a:rPr>
                <a:t>with mood disorder, substance abuse</a:t>
              </a:r>
              <a:r>
                <a:rPr lang="en-US" sz="1600" baseline="30000" dirty="0">
                  <a:solidFill>
                    <a:schemeClr val="tx1"/>
                  </a:solidFill>
                </a:rPr>
                <a:t>4</a:t>
              </a:r>
            </a:p>
          </p:txBody>
        </p:sp>
        <p:sp>
          <p:nvSpPr>
            <p:cNvPr id="34" name="Freeform 6"/>
            <p:cNvSpPr>
              <a:spLocks/>
            </p:cNvSpPr>
            <p:nvPr/>
          </p:nvSpPr>
          <p:spPr bwMode="auto">
            <a:xfrm rot="10800000" flipH="1">
              <a:off x="6355398" y="1707268"/>
              <a:ext cx="271637" cy="553846"/>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bg2">
                <a:alpha val="50000"/>
              </a:schemeClr>
            </a:solidFill>
            <a:ln>
              <a:noFill/>
            </a:ln>
          </p:spPr>
          <p:txBody>
            <a:bodyPr vert="horz" wrap="square" lIns="91416" tIns="45708" rIns="91416" bIns="45708" numCol="1" anchor="t" anchorCtr="0" compatLnSpc="1">
              <a:prstTxWarp prst="textNoShape">
                <a:avLst/>
              </a:prstTxWarp>
            </a:bodyPr>
            <a:lstStyle/>
            <a:p>
              <a:endParaRPr lang="en-US" sz="1600" dirty="0"/>
            </a:p>
          </p:txBody>
        </p:sp>
        <p:sp>
          <p:nvSpPr>
            <p:cNvPr id="38" name="Text Placeholder 7"/>
            <p:cNvSpPr txBox="1">
              <a:spLocks/>
            </p:cNvSpPr>
            <p:nvPr/>
          </p:nvSpPr>
          <p:spPr>
            <a:xfrm>
              <a:off x="6319749" y="1701801"/>
              <a:ext cx="81125" cy="579467"/>
            </a:xfrm>
            <a:prstGeom prst="rect">
              <a:avLst/>
            </a:prstGeom>
            <a:solidFill>
              <a:schemeClr val="bg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00" b="1" dirty="0">
                <a:solidFill>
                  <a:schemeClr val="bg1">
                    <a:alpha val="55000"/>
                  </a:schemeClr>
                </a:solidFill>
              </a:endParaRPr>
            </a:p>
          </p:txBody>
        </p:sp>
      </p:grpSp>
      <p:sp>
        <p:nvSpPr>
          <p:cNvPr id="33" name="TextBox 32">
            <a:extLst>
              <a:ext uri="{FF2B5EF4-FFF2-40B4-BE49-F238E27FC236}">
                <a16:creationId xmlns:a16="http://schemas.microsoft.com/office/drawing/2014/main" id="{5664A64C-E77D-8BE2-E2E4-34F07AEE872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TD, tardive dyskinesia. </a:t>
            </a:r>
          </a:p>
          <a:p>
            <a:pPr marL="0">
              <a:defRPr/>
            </a:pPr>
            <a:r>
              <a:rPr lang="en-US" b="1" dirty="0"/>
              <a:t>1. </a:t>
            </a:r>
            <a:r>
              <a:rPr lang="en-US" dirty="0"/>
              <a:t>American Psychiatric Association. </a:t>
            </a:r>
            <a:r>
              <a:rPr lang="en-US" i="1" dirty="0"/>
              <a:t>The American Psychiatric Association Practice Guideline for the Treatment of Patients With Schizophrenia</a:t>
            </a:r>
            <a:r>
              <a:rPr lang="en-US" dirty="0"/>
              <a:t>. American Psychiatric Association; 2021. </a:t>
            </a:r>
            <a:br>
              <a:rPr lang="en-US" dirty="0"/>
            </a:br>
            <a:r>
              <a:rPr lang="en-US" b="1" dirty="0"/>
              <a:t>2. </a:t>
            </a:r>
            <a:r>
              <a:rPr lang="en-US" dirty="0"/>
              <a:t>Caroff SN. </a:t>
            </a:r>
            <a:r>
              <a:rPr lang="en-US" i="1" dirty="0"/>
              <a:t>Neuropsychiatr Dis Treat</a:t>
            </a:r>
            <a:r>
              <a:rPr lang="en-US" dirty="0"/>
              <a:t>. 2019;15:785-794. </a:t>
            </a:r>
            <a:r>
              <a:rPr lang="en-US" b="1" dirty="0"/>
              <a:t>3. </a:t>
            </a:r>
            <a:r>
              <a:rPr lang="en-US" dirty="0"/>
              <a:t>Waln O, Jankovic J. </a:t>
            </a:r>
            <a:r>
              <a:rPr lang="en-US" i="1" dirty="0"/>
              <a:t>Tremor Other Hyperkinet Mov (NY). </a:t>
            </a:r>
            <a:r>
              <a:rPr lang="en-US" dirty="0"/>
              <a:t>2013;3:tre-03-161-4138-1. </a:t>
            </a:r>
            <a:r>
              <a:rPr lang="en-US" b="1" dirty="0"/>
              <a:t>4.</a:t>
            </a:r>
            <a:r>
              <a:rPr lang="en-US" dirty="0"/>
              <a:t> Citrome L, et al. </a:t>
            </a:r>
            <a:r>
              <a:rPr lang="en-US" i="1" dirty="0"/>
              <a:t>J Neurol Sci. </a:t>
            </a:r>
            <a:r>
              <a:rPr lang="en-US" dirty="0"/>
              <a:t>2017;383:199-204. </a:t>
            </a:r>
            <a:br>
              <a:rPr lang="en-US" dirty="0"/>
            </a:br>
            <a:r>
              <a:rPr lang="en-US" b="1" dirty="0"/>
              <a:t>5</a:t>
            </a:r>
            <a:r>
              <a:rPr lang="en-US" dirty="0"/>
              <a:t>. Stacy M, et al. </a:t>
            </a:r>
            <a:r>
              <a:rPr lang="en-US" i="1" dirty="0"/>
              <a:t>Mov Disord. </a:t>
            </a:r>
            <a:r>
              <a:rPr lang="en-US" dirty="0"/>
              <a:t>2019;34(8):1203-1209.</a:t>
            </a:r>
          </a:p>
        </p:txBody>
      </p:sp>
    </p:spTree>
    <p:extLst>
      <p:ext uri="{BB962C8B-B14F-4D97-AF65-F5344CB8AC3E}">
        <p14:creationId xmlns:p14="http://schemas.microsoft.com/office/powerpoint/2010/main" val="128537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Disorders to Consider for Differential Diagnosis</a:t>
            </a:r>
          </a:p>
        </p:txBody>
      </p:sp>
      <p:sp>
        <p:nvSpPr>
          <p:cNvPr id="8" name="Slide Number Placeholder 7"/>
          <p:cNvSpPr>
            <a:spLocks noGrp="1"/>
          </p:cNvSpPr>
          <p:nvPr>
            <p:ph type="sldNum" sz="quarter" idx="4"/>
          </p:nvPr>
        </p:nvSpPr>
        <p:spPr/>
        <p:txBody>
          <a:bodyPr/>
          <a:lstStyle/>
          <a:p>
            <a:fld id="{F3C1FD0B-2342-48FB-A867-BE1FD0EAA53B}" type="slidenum">
              <a:rPr lang="en-US" smtClean="0"/>
              <a:pPr/>
              <a:t>27</a:t>
            </a:fld>
            <a:endParaRPr lang="en-US" dirty="0"/>
          </a:p>
        </p:txBody>
      </p:sp>
      <p:sp>
        <p:nvSpPr>
          <p:cNvPr id="29" name="Text Placeholder 10"/>
          <p:cNvSpPr>
            <a:spLocks noGrp="1"/>
          </p:cNvSpPr>
          <p:nvPr>
            <p:ph type="body" sz="quarter" idx="10"/>
          </p:nvPr>
        </p:nvSpPr>
        <p:spPr/>
        <p:txBody>
          <a:bodyPr/>
          <a:lstStyle/>
          <a:p>
            <a:r>
              <a:rPr lang="en-US" dirty="0"/>
              <a:t>Advanced Differential Diagnosis of Tardive Dyskinesia</a:t>
            </a:r>
          </a:p>
        </p:txBody>
      </p:sp>
      <p:sp>
        <p:nvSpPr>
          <p:cNvPr id="35" name="TextBox 34"/>
          <p:cNvSpPr txBox="1"/>
          <p:nvPr/>
        </p:nvSpPr>
        <p:spPr>
          <a:xfrm>
            <a:off x="977901" y="2218851"/>
            <a:ext cx="2481452" cy="1484016"/>
          </a:xfrm>
          <a:prstGeom prst="rect">
            <a:avLst/>
          </a:prstGeom>
          <a:noFill/>
          <a:ln>
            <a:noFill/>
          </a:ln>
        </p:spPr>
        <p:txBody>
          <a:bodyPr wrap="square" tIns="91416" rtlCol="0">
            <a:noAutofit/>
          </a:bodyPr>
          <a:lstStyle/>
          <a:p>
            <a:pPr marL="171399" indent="-171399">
              <a:spcAft>
                <a:spcPts val="300"/>
              </a:spcAft>
              <a:buClr>
                <a:schemeClr val="accent1"/>
              </a:buClr>
              <a:buFont typeface="Arial" panose="020B0604020202020204" pitchFamily="34" charset="0"/>
              <a:buChar char="•"/>
            </a:pPr>
            <a:r>
              <a:rPr lang="en-US" sz="1200" dirty="0"/>
              <a:t>Primary neurological conditions that can manifest with various dyskinesias among other symptoms </a:t>
            </a:r>
          </a:p>
        </p:txBody>
      </p:sp>
      <p:sp>
        <p:nvSpPr>
          <p:cNvPr id="37" name="TextBox 36"/>
          <p:cNvSpPr txBox="1"/>
          <p:nvPr/>
        </p:nvSpPr>
        <p:spPr>
          <a:xfrm>
            <a:off x="3675210" y="2218851"/>
            <a:ext cx="2481452" cy="1484016"/>
          </a:xfrm>
          <a:prstGeom prst="rect">
            <a:avLst/>
          </a:prstGeom>
          <a:noFill/>
          <a:ln>
            <a:noFill/>
          </a:ln>
        </p:spPr>
        <p:txBody>
          <a:bodyPr wrap="square" tIns="91416" rtlCol="0">
            <a:noAutofit/>
          </a:bodyPr>
          <a:lstStyle/>
          <a:p>
            <a:pPr marL="171399" indent="-171399">
              <a:spcAft>
                <a:spcPts val="300"/>
              </a:spcAft>
              <a:buClr>
                <a:schemeClr val="accent5">
                  <a:lumMod val="75000"/>
                </a:schemeClr>
              </a:buClr>
              <a:buFont typeface="Arial" panose="020B0604020202020204" pitchFamily="34" charset="0"/>
              <a:buChar char="•"/>
            </a:pPr>
            <a:r>
              <a:rPr lang="en-US" sz="1200" dirty="0"/>
              <a:t>A range of other drug-induced movement disorders can occur</a:t>
            </a:r>
            <a:br>
              <a:rPr lang="en-US" sz="1200" dirty="0"/>
            </a:br>
            <a:r>
              <a:rPr lang="en-US" sz="1200" dirty="0"/>
              <a:t>or coexist with TD</a:t>
            </a:r>
          </a:p>
        </p:txBody>
      </p:sp>
      <p:sp>
        <p:nvSpPr>
          <p:cNvPr id="38" name="TextBox 37"/>
          <p:cNvSpPr txBox="1"/>
          <p:nvPr/>
        </p:nvSpPr>
        <p:spPr>
          <a:xfrm>
            <a:off x="6372999" y="2218851"/>
            <a:ext cx="2481452" cy="1484016"/>
          </a:xfrm>
          <a:prstGeom prst="rect">
            <a:avLst/>
          </a:prstGeom>
          <a:noFill/>
          <a:ln>
            <a:noFill/>
          </a:ln>
        </p:spPr>
        <p:txBody>
          <a:bodyPr wrap="square" tIns="91416" rtlCol="0">
            <a:noAutofit/>
          </a:bodyPr>
          <a:lstStyle/>
          <a:p>
            <a:pPr marL="171399" indent="-171399">
              <a:spcAft>
                <a:spcPts val="300"/>
              </a:spcAft>
              <a:buClr>
                <a:schemeClr val="accent2">
                  <a:lumMod val="75000"/>
                </a:schemeClr>
              </a:buClr>
              <a:buFont typeface="Arial" panose="020B0604020202020204" pitchFamily="34" charset="0"/>
              <a:buChar char="•"/>
            </a:pPr>
            <a:r>
              <a:rPr lang="en-US" sz="1200" dirty="0"/>
              <a:t>Can be differentiated from tremor in patients with Parkinson’s disease based on lack of rigidity, bradykinesia, gait abnormality</a:t>
            </a:r>
          </a:p>
          <a:p>
            <a:pPr marL="171399" indent="-171399">
              <a:spcAft>
                <a:spcPts val="300"/>
              </a:spcAft>
              <a:buClr>
                <a:schemeClr val="accent2">
                  <a:lumMod val="75000"/>
                </a:schemeClr>
              </a:buClr>
              <a:buFont typeface="Arial" panose="020B0604020202020204" pitchFamily="34" charset="0"/>
              <a:buChar char="•"/>
            </a:pPr>
            <a:r>
              <a:rPr lang="en-US" sz="1200" dirty="0"/>
              <a:t>Other types include essential tremor and dystonic tremor </a:t>
            </a:r>
          </a:p>
        </p:txBody>
      </p:sp>
      <p:sp>
        <p:nvSpPr>
          <p:cNvPr id="39" name="TextBox 38"/>
          <p:cNvSpPr txBox="1"/>
          <p:nvPr/>
        </p:nvSpPr>
        <p:spPr>
          <a:xfrm>
            <a:off x="9070787" y="2218851"/>
            <a:ext cx="2481452" cy="1484016"/>
          </a:xfrm>
          <a:prstGeom prst="rect">
            <a:avLst/>
          </a:prstGeom>
          <a:noFill/>
          <a:ln>
            <a:noFill/>
          </a:ln>
        </p:spPr>
        <p:txBody>
          <a:bodyPr wrap="square" tIns="91416" rtlCol="0">
            <a:noAutofit/>
          </a:bodyPr>
          <a:lstStyle/>
          <a:p>
            <a:pPr marL="171399" indent="-171399">
              <a:spcAft>
                <a:spcPts val="300"/>
              </a:spcAft>
              <a:buClr>
                <a:schemeClr val="accent3"/>
              </a:buClr>
              <a:buFont typeface="Arial" panose="020B0604020202020204" pitchFamily="34" charset="0"/>
              <a:buChar char="•"/>
            </a:pPr>
            <a:r>
              <a:rPr lang="en-US" sz="1200" dirty="0"/>
              <a:t>Occurs late in treatment</a:t>
            </a:r>
          </a:p>
          <a:p>
            <a:pPr marL="171399" indent="-171399">
              <a:spcAft>
                <a:spcPts val="300"/>
              </a:spcAft>
              <a:buClr>
                <a:schemeClr val="accent3"/>
              </a:buClr>
              <a:buFont typeface="Arial" panose="020B0604020202020204" pitchFamily="34" charset="0"/>
              <a:buChar char="•"/>
            </a:pPr>
            <a:r>
              <a:rPr lang="en-US" sz="1200" dirty="0"/>
              <a:t>Parkinsonian tremor of the</a:t>
            </a:r>
            <a:br>
              <a:rPr lang="en-US" sz="1200" dirty="0"/>
            </a:br>
            <a:r>
              <a:rPr lang="en-US" sz="1200" dirty="0"/>
              <a:t>mouth and jaw</a:t>
            </a:r>
          </a:p>
          <a:p>
            <a:pPr marL="171399" indent="-171399">
              <a:spcAft>
                <a:spcPts val="300"/>
              </a:spcAft>
              <a:buClr>
                <a:schemeClr val="accent3"/>
              </a:buClr>
              <a:buFont typeface="Arial" panose="020B0604020202020204" pitchFamily="34" charset="0"/>
              <a:buChar char="•"/>
            </a:pPr>
            <a:r>
              <a:rPr lang="en-US" sz="1200" dirty="0"/>
              <a:t>May be reversible</a:t>
            </a:r>
          </a:p>
        </p:txBody>
      </p:sp>
      <p:sp>
        <p:nvSpPr>
          <p:cNvPr id="40" name="TextBox 39"/>
          <p:cNvSpPr txBox="1"/>
          <p:nvPr/>
        </p:nvSpPr>
        <p:spPr>
          <a:xfrm>
            <a:off x="977901" y="4306255"/>
            <a:ext cx="2481452" cy="1433642"/>
          </a:xfrm>
          <a:prstGeom prst="rect">
            <a:avLst/>
          </a:prstGeom>
          <a:noFill/>
          <a:ln>
            <a:noFill/>
          </a:ln>
        </p:spPr>
        <p:txBody>
          <a:bodyPr wrap="square" tIns="91416" rtlCol="0">
            <a:noAutofit/>
          </a:bodyPr>
          <a:lstStyle/>
          <a:p>
            <a:pPr marL="171399" indent="-171399">
              <a:spcAft>
                <a:spcPts val="300"/>
              </a:spcAft>
              <a:buClr>
                <a:schemeClr val="accent1">
                  <a:lumMod val="75000"/>
                </a:schemeClr>
              </a:buClr>
              <a:buFont typeface="Arial" panose="020B0604020202020204" pitchFamily="34" charset="0"/>
              <a:buChar char="•"/>
            </a:pPr>
            <a:r>
              <a:rPr lang="en-US" sz="1200" dirty="0"/>
              <a:t>Differentiated by childhood onset, family history, no antecedent drug exposure</a:t>
            </a:r>
          </a:p>
          <a:p>
            <a:pPr marL="171399" indent="-171399">
              <a:spcAft>
                <a:spcPts val="300"/>
              </a:spcAft>
              <a:buClr>
                <a:schemeClr val="accent1">
                  <a:lumMod val="60000"/>
                  <a:lumOff val="40000"/>
                </a:schemeClr>
              </a:buClr>
              <a:buFont typeface="Arial" panose="020B0604020202020204" pitchFamily="34" charset="0"/>
              <a:buChar char="•"/>
            </a:pPr>
            <a:endParaRPr lang="en-US" sz="1200" dirty="0"/>
          </a:p>
        </p:txBody>
      </p:sp>
      <p:sp>
        <p:nvSpPr>
          <p:cNvPr id="41" name="TextBox 40"/>
          <p:cNvSpPr txBox="1"/>
          <p:nvPr/>
        </p:nvSpPr>
        <p:spPr>
          <a:xfrm>
            <a:off x="3675210" y="4306255"/>
            <a:ext cx="2481452" cy="1442695"/>
          </a:xfrm>
          <a:prstGeom prst="rect">
            <a:avLst/>
          </a:prstGeom>
          <a:noFill/>
          <a:ln>
            <a:noFill/>
          </a:ln>
        </p:spPr>
        <p:txBody>
          <a:bodyPr wrap="square" tIns="91416" rtlCol="0">
            <a:noAutofit/>
          </a:bodyPr>
          <a:lstStyle/>
          <a:p>
            <a:pPr marL="171399" indent="-171399">
              <a:spcAft>
                <a:spcPts val="300"/>
              </a:spcAft>
              <a:buClr>
                <a:schemeClr val="accent5">
                  <a:lumMod val="50000"/>
                </a:schemeClr>
              </a:buClr>
              <a:buFont typeface="Arial" panose="020B0604020202020204" pitchFamily="34" charset="0"/>
              <a:buChar char="•"/>
            </a:pPr>
            <a:r>
              <a:rPr lang="en-US" sz="1200" dirty="0"/>
              <a:t>Feeling of restlessness, inability to stay still, intense inner urge to move</a:t>
            </a:r>
          </a:p>
          <a:p>
            <a:pPr marL="171399" indent="-171399">
              <a:spcAft>
                <a:spcPts val="300"/>
              </a:spcAft>
              <a:buClr>
                <a:schemeClr val="accent5">
                  <a:lumMod val="50000"/>
                </a:schemeClr>
              </a:buClr>
              <a:buFont typeface="Arial" panose="020B0604020202020204" pitchFamily="34" charset="0"/>
              <a:buChar char="•"/>
            </a:pPr>
            <a:r>
              <a:rPr lang="en-US" sz="1200" dirty="0"/>
              <a:t>Can occur early or late</a:t>
            </a:r>
            <a:br>
              <a:rPr lang="en-US" sz="1200" dirty="0"/>
            </a:br>
            <a:r>
              <a:rPr lang="en-US" sz="1200" dirty="0"/>
              <a:t>in treatment</a:t>
            </a:r>
          </a:p>
          <a:p>
            <a:pPr marL="171399" indent="-171399">
              <a:spcAft>
                <a:spcPts val="300"/>
              </a:spcAft>
              <a:buClr>
                <a:schemeClr val="accent5">
                  <a:lumMod val="60000"/>
                  <a:lumOff val="40000"/>
                </a:schemeClr>
              </a:buClr>
              <a:buFont typeface="Arial" panose="020B0604020202020204" pitchFamily="34" charset="0"/>
              <a:buChar char="•"/>
            </a:pPr>
            <a:endParaRPr lang="en-US" sz="1200" dirty="0"/>
          </a:p>
        </p:txBody>
      </p:sp>
      <p:sp>
        <p:nvSpPr>
          <p:cNvPr id="42" name="TextBox 41"/>
          <p:cNvSpPr txBox="1"/>
          <p:nvPr/>
        </p:nvSpPr>
        <p:spPr>
          <a:xfrm>
            <a:off x="6372999" y="4306255"/>
            <a:ext cx="2481452" cy="1433642"/>
          </a:xfrm>
          <a:prstGeom prst="rect">
            <a:avLst/>
          </a:prstGeom>
          <a:noFill/>
          <a:ln>
            <a:noFill/>
          </a:ln>
        </p:spPr>
        <p:txBody>
          <a:bodyPr wrap="square" tIns="91416" rtlCol="0">
            <a:noAutofit/>
          </a:bodyPr>
          <a:lstStyle/>
          <a:p>
            <a:pPr marL="171399" indent="-171399">
              <a:spcAft>
                <a:spcPts val="300"/>
              </a:spcAft>
              <a:buClr>
                <a:schemeClr val="accent2">
                  <a:lumMod val="50000"/>
                </a:schemeClr>
              </a:buClr>
              <a:buFont typeface="Arial" panose="020B0604020202020204" pitchFamily="34" charset="0"/>
              <a:buChar char="•"/>
            </a:pPr>
            <a:r>
              <a:rPr lang="en-US" sz="1200" dirty="0"/>
              <a:t>Form of focal dystonia manifested by blepharospasm and oromandibular dystonia</a:t>
            </a:r>
          </a:p>
          <a:p>
            <a:pPr marL="171399" indent="-171399">
              <a:spcAft>
                <a:spcPts val="300"/>
              </a:spcAft>
              <a:buClr>
                <a:schemeClr val="accent2">
                  <a:lumMod val="50000"/>
                </a:schemeClr>
              </a:buClr>
              <a:buFont typeface="Arial" panose="020B0604020202020204" pitchFamily="34" charset="0"/>
              <a:buChar char="•"/>
            </a:pPr>
            <a:r>
              <a:rPr lang="en-US" sz="1200" dirty="0"/>
              <a:t>May be treated with pharmacologic agents or temporarily with botulinum toxin injections</a:t>
            </a:r>
          </a:p>
        </p:txBody>
      </p:sp>
      <p:sp>
        <p:nvSpPr>
          <p:cNvPr id="43" name="TextBox 42"/>
          <p:cNvSpPr txBox="1"/>
          <p:nvPr/>
        </p:nvSpPr>
        <p:spPr>
          <a:xfrm>
            <a:off x="9070787" y="4306255"/>
            <a:ext cx="2481452" cy="1460802"/>
          </a:xfrm>
          <a:prstGeom prst="rect">
            <a:avLst/>
          </a:prstGeom>
          <a:noFill/>
          <a:ln>
            <a:noFill/>
          </a:ln>
        </p:spPr>
        <p:txBody>
          <a:bodyPr wrap="square" tIns="91416" rtlCol="0">
            <a:noAutofit/>
          </a:bodyPr>
          <a:lstStyle/>
          <a:p>
            <a:pPr marL="171399" indent="-171399">
              <a:spcAft>
                <a:spcPts val="300"/>
              </a:spcAft>
              <a:buClr>
                <a:schemeClr val="accent3">
                  <a:lumMod val="50000"/>
                </a:schemeClr>
              </a:buClr>
              <a:buFont typeface="Arial" panose="020B0604020202020204" pitchFamily="34" charset="0"/>
              <a:buChar char="•"/>
            </a:pPr>
            <a:r>
              <a:rPr lang="en-US" sz="1200" dirty="0"/>
              <a:t>Repetitive and stereotypic oral movements similar to TD but with no known cause, particularly affecting elderly individuals</a:t>
            </a:r>
          </a:p>
        </p:txBody>
      </p:sp>
      <p:sp>
        <p:nvSpPr>
          <p:cNvPr id="44" name="Rectangle 43"/>
          <p:cNvSpPr/>
          <p:nvPr/>
        </p:nvSpPr>
        <p:spPr>
          <a:xfrm>
            <a:off x="977901" y="1701800"/>
            <a:ext cx="2480973" cy="508056"/>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a:solidFill>
                  <a:schemeClr val="bg1"/>
                </a:solidFill>
              </a:rPr>
              <a:t>Wilson and</a:t>
            </a:r>
            <a:br>
              <a:rPr lang="en-US" sz="1400" b="1" dirty="0">
                <a:solidFill>
                  <a:schemeClr val="bg1"/>
                </a:solidFill>
              </a:rPr>
            </a:br>
            <a:r>
              <a:rPr lang="en-US" sz="1400" b="1" dirty="0">
                <a:solidFill>
                  <a:schemeClr val="bg1"/>
                </a:solidFill>
              </a:rPr>
              <a:t>Huntington’s Disease</a:t>
            </a:r>
            <a:r>
              <a:rPr lang="en-US" sz="1400" b="1" baseline="30000" dirty="0">
                <a:solidFill>
                  <a:schemeClr val="bg1"/>
                </a:solidFill>
              </a:rPr>
              <a:t>1</a:t>
            </a:r>
          </a:p>
        </p:txBody>
      </p:sp>
      <p:sp>
        <p:nvSpPr>
          <p:cNvPr id="45" name="Rectangle 44"/>
          <p:cNvSpPr/>
          <p:nvPr/>
        </p:nvSpPr>
        <p:spPr>
          <a:xfrm>
            <a:off x="3675689" y="1701800"/>
            <a:ext cx="2480973" cy="50805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a:solidFill>
                  <a:schemeClr val="bg1"/>
                </a:solidFill>
              </a:rPr>
              <a:t>Other Drug-Induced Movement Disorders</a:t>
            </a:r>
            <a:r>
              <a:rPr lang="en-US" sz="1400" b="1" baseline="30000" dirty="0">
                <a:solidFill>
                  <a:schemeClr val="bg1"/>
                </a:solidFill>
              </a:rPr>
              <a:t>2,3</a:t>
            </a:r>
          </a:p>
        </p:txBody>
      </p:sp>
      <p:sp>
        <p:nvSpPr>
          <p:cNvPr id="46" name="Rectangle 45"/>
          <p:cNvSpPr/>
          <p:nvPr/>
        </p:nvSpPr>
        <p:spPr>
          <a:xfrm>
            <a:off x="6373477" y="1701800"/>
            <a:ext cx="2480973" cy="5080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lvl="0" algn="ctr"/>
            <a:r>
              <a:rPr lang="en-US" sz="1400" b="1" dirty="0">
                <a:solidFill>
                  <a:schemeClr val="bg1"/>
                </a:solidFill>
              </a:rPr>
              <a:t>Tremor</a:t>
            </a:r>
            <a:r>
              <a:rPr lang="en-US" sz="1400" b="1" baseline="30000" dirty="0">
                <a:solidFill>
                  <a:schemeClr val="bg1"/>
                </a:solidFill>
              </a:rPr>
              <a:t>1</a:t>
            </a:r>
          </a:p>
        </p:txBody>
      </p:sp>
      <p:sp>
        <p:nvSpPr>
          <p:cNvPr id="47" name="Rectangle 46"/>
          <p:cNvSpPr/>
          <p:nvPr/>
        </p:nvSpPr>
        <p:spPr>
          <a:xfrm>
            <a:off x="9071266" y="1701800"/>
            <a:ext cx="2480973" cy="508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400" b="1" dirty="0">
                <a:solidFill>
                  <a:schemeClr val="bg1"/>
                </a:solidFill>
              </a:rPr>
              <a:t>Rabbit Syndrome</a:t>
            </a:r>
            <a:r>
              <a:rPr lang="en-US" sz="1400" b="1" baseline="30000" dirty="0">
                <a:solidFill>
                  <a:schemeClr val="bg1"/>
                </a:solidFill>
              </a:rPr>
              <a:t>2</a:t>
            </a:r>
          </a:p>
        </p:txBody>
      </p:sp>
      <p:sp>
        <p:nvSpPr>
          <p:cNvPr id="48" name="TextBox 47"/>
          <p:cNvSpPr txBox="1"/>
          <p:nvPr/>
        </p:nvSpPr>
        <p:spPr>
          <a:xfrm>
            <a:off x="977901" y="3789627"/>
            <a:ext cx="2480973" cy="508056"/>
          </a:xfrm>
          <a:prstGeom prst="rect">
            <a:avLst/>
          </a:prstGeom>
          <a:solidFill>
            <a:schemeClr val="tx2">
              <a:lumMod val="75000"/>
            </a:schemeClr>
          </a:solidFill>
          <a:ln>
            <a:noFill/>
          </a:ln>
        </p:spPr>
        <p:txBody>
          <a:bodyPr wrap="square" rtlCol="0" anchor="ctr">
            <a:noAutofit/>
          </a:bodyPr>
          <a:lstStyle/>
          <a:p>
            <a:pPr algn="ctr"/>
            <a:r>
              <a:rPr lang="en-US" sz="1400" b="1" dirty="0">
                <a:solidFill>
                  <a:schemeClr val="bg1"/>
                </a:solidFill>
              </a:rPr>
              <a:t>Tourette Syndrome</a:t>
            </a:r>
            <a:r>
              <a:rPr lang="en-US" sz="1400" b="1" baseline="30000" dirty="0">
                <a:solidFill>
                  <a:schemeClr val="bg1"/>
                </a:solidFill>
              </a:rPr>
              <a:t>4,5</a:t>
            </a:r>
          </a:p>
        </p:txBody>
      </p:sp>
      <p:sp>
        <p:nvSpPr>
          <p:cNvPr id="49" name="TextBox 48"/>
          <p:cNvSpPr txBox="1"/>
          <p:nvPr/>
        </p:nvSpPr>
        <p:spPr>
          <a:xfrm>
            <a:off x="3675689" y="3789627"/>
            <a:ext cx="2480973" cy="508056"/>
          </a:xfrm>
          <a:prstGeom prst="rect">
            <a:avLst/>
          </a:prstGeom>
          <a:solidFill>
            <a:schemeClr val="accent5">
              <a:lumMod val="50000"/>
            </a:schemeClr>
          </a:solidFill>
          <a:ln>
            <a:noFill/>
          </a:ln>
        </p:spPr>
        <p:txBody>
          <a:bodyPr wrap="square" rtlCol="0" anchor="ctr">
            <a:noAutofit/>
          </a:bodyPr>
          <a:lstStyle/>
          <a:p>
            <a:pPr algn="ctr"/>
            <a:r>
              <a:rPr lang="en-US" sz="1400" b="1" dirty="0">
                <a:solidFill>
                  <a:schemeClr val="bg1"/>
                </a:solidFill>
              </a:rPr>
              <a:t>Akathisia</a:t>
            </a:r>
            <a:r>
              <a:rPr lang="en-US" sz="1400" b="1" baseline="30000" dirty="0">
                <a:solidFill>
                  <a:schemeClr val="bg1"/>
                </a:solidFill>
              </a:rPr>
              <a:t>1,2</a:t>
            </a:r>
          </a:p>
        </p:txBody>
      </p:sp>
      <p:sp>
        <p:nvSpPr>
          <p:cNvPr id="50" name="TextBox 49"/>
          <p:cNvSpPr txBox="1"/>
          <p:nvPr/>
        </p:nvSpPr>
        <p:spPr>
          <a:xfrm>
            <a:off x="6373477" y="3789627"/>
            <a:ext cx="2480973" cy="508056"/>
          </a:xfrm>
          <a:prstGeom prst="rect">
            <a:avLst/>
          </a:prstGeom>
          <a:solidFill>
            <a:schemeClr val="accent2">
              <a:lumMod val="50000"/>
            </a:schemeClr>
          </a:solidFill>
          <a:ln>
            <a:noFill/>
          </a:ln>
        </p:spPr>
        <p:txBody>
          <a:bodyPr wrap="square" rtlCol="0" anchor="ctr">
            <a:noAutofit/>
          </a:bodyPr>
          <a:lstStyle/>
          <a:p>
            <a:pPr algn="ctr"/>
            <a:r>
              <a:rPr lang="en-US" sz="1400" b="1" dirty="0">
                <a:solidFill>
                  <a:schemeClr val="bg1"/>
                </a:solidFill>
              </a:rPr>
              <a:t>Meige Syndrome</a:t>
            </a:r>
            <a:r>
              <a:rPr lang="en-US" sz="1400" b="1" baseline="30000" dirty="0">
                <a:solidFill>
                  <a:schemeClr val="bg1"/>
                </a:solidFill>
              </a:rPr>
              <a:t>6</a:t>
            </a:r>
          </a:p>
        </p:txBody>
      </p:sp>
      <p:sp>
        <p:nvSpPr>
          <p:cNvPr id="51" name="TextBox 50"/>
          <p:cNvSpPr txBox="1"/>
          <p:nvPr/>
        </p:nvSpPr>
        <p:spPr>
          <a:xfrm>
            <a:off x="9071266" y="3789627"/>
            <a:ext cx="2480973" cy="508056"/>
          </a:xfrm>
          <a:prstGeom prst="rect">
            <a:avLst/>
          </a:prstGeom>
          <a:solidFill>
            <a:schemeClr val="accent3">
              <a:lumMod val="50000"/>
            </a:schemeClr>
          </a:solidFill>
          <a:ln>
            <a:noFill/>
          </a:ln>
        </p:spPr>
        <p:txBody>
          <a:bodyPr wrap="square" rtlCol="0" anchor="ctr">
            <a:noAutofit/>
          </a:bodyPr>
          <a:lstStyle/>
          <a:p>
            <a:pPr algn="ctr"/>
            <a:r>
              <a:rPr lang="en-US" sz="1400" b="1" dirty="0">
                <a:solidFill>
                  <a:schemeClr val="bg1"/>
                </a:solidFill>
              </a:rPr>
              <a:t>Spontaneous</a:t>
            </a:r>
            <a:br>
              <a:rPr lang="en-US" sz="1400" b="1" dirty="0">
                <a:solidFill>
                  <a:schemeClr val="bg1"/>
                </a:solidFill>
              </a:rPr>
            </a:br>
            <a:r>
              <a:rPr lang="en-US" sz="1400" b="1" dirty="0">
                <a:solidFill>
                  <a:schemeClr val="bg1"/>
                </a:solidFill>
              </a:rPr>
              <a:t>Orofacial  Dyskinesia</a:t>
            </a:r>
            <a:r>
              <a:rPr lang="en-US" sz="1400" b="1" baseline="30000" dirty="0">
                <a:solidFill>
                  <a:schemeClr val="bg1"/>
                </a:solidFill>
              </a:rPr>
              <a:t>6</a:t>
            </a:r>
          </a:p>
        </p:txBody>
      </p:sp>
      <p:sp>
        <p:nvSpPr>
          <p:cNvPr id="27" name="TextBox 26">
            <a:extLst>
              <a:ext uri="{FF2B5EF4-FFF2-40B4-BE49-F238E27FC236}">
                <a16:creationId xmlns:a16="http://schemas.microsoft.com/office/drawing/2014/main" id="{2F6B815F-F538-BFB7-2622-C8AB6A6CD047}"/>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Waln O, et al. </a:t>
            </a:r>
            <a:r>
              <a:rPr lang="en-US" i="1" dirty="0"/>
              <a:t>Tremor Other Hyperkinet Mov</a:t>
            </a:r>
            <a:r>
              <a:rPr lang="en-US" dirty="0"/>
              <a:t>. 2013;3:tre-03-161-4138-1. </a:t>
            </a:r>
            <a:r>
              <a:rPr lang="en-US" b="1" dirty="0"/>
              <a:t>2. </a:t>
            </a:r>
            <a:r>
              <a:rPr lang="en-US" dirty="0"/>
              <a:t>Meyer JM. Pharmacotherapy of psychosis and mania. In: Brunton LL, et al, eds. </a:t>
            </a:r>
            <a:r>
              <a:rPr lang="en-US" i="1" dirty="0"/>
              <a:t>Goodman &amp; Gilman's: The Pharmacological Basis of Therapeutics.</a:t>
            </a:r>
            <a:r>
              <a:rPr lang="en-US" dirty="0"/>
              <a:t> 13th ed. New York, NY: McGraw-Hill; 2018. </a:t>
            </a:r>
            <a:r>
              <a:rPr lang="en-US" b="1" dirty="0"/>
              <a:t>3.</a:t>
            </a:r>
            <a:r>
              <a:rPr lang="en-US" dirty="0"/>
              <a:t> Caroff SN, et al. </a:t>
            </a:r>
            <a:r>
              <a:rPr lang="en-US" i="1" dirty="0"/>
              <a:t>Psychiatr Clin North Am</a:t>
            </a:r>
            <a:r>
              <a:rPr lang="en-US" dirty="0"/>
              <a:t>. 2016;39(3):391-411. </a:t>
            </a:r>
            <a:r>
              <a:rPr lang="en-US" b="1" dirty="0"/>
              <a:t>4.</a:t>
            </a:r>
            <a:r>
              <a:rPr lang="en-US" dirty="0"/>
              <a:t> Caroff S, et al. </a:t>
            </a:r>
            <a:r>
              <a:rPr lang="en-US" i="1" dirty="0"/>
              <a:t>Neurol Clin</a:t>
            </a:r>
            <a:r>
              <a:rPr lang="en-US" dirty="0"/>
              <a:t>. 2011;29(1):127-148, viii. </a:t>
            </a:r>
            <a:r>
              <a:rPr lang="en-US" b="1" dirty="0"/>
              <a:t>5.</a:t>
            </a:r>
            <a:r>
              <a:rPr lang="en-US" dirty="0"/>
              <a:t> American Psychiatric Association. </a:t>
            </a:r>
            <a:r>
              <a:rPr lang="en-US" i="1" dirty="0"/>
              <a:t>Diagnostic and Statistical Manual of Mental Disorders</a:t>
            </a:r>
            <a:r>
              <a:rPr lang="en-US" dirty="0"/>
              <a:t>. 5th ed. American Psychiatric Association; 2013. </a:t>
            </a:r>
            <a:r>
              <a:rPr lang="en-US" b="1" dirty="0"/>
              <a:t>6.</a:t>
            </a:r>
            <a:r>
              <a:rPr lang="en-US" dirty="0"/>
              <a:t> Clark GT, Ram S. </a:t>
            </a:r>
            <a:r>
              <a:rPr lang="en-US" i="1" dirty="0"/>
              <a:t>Oral Maxillofac Surg Clin North Am</a:t>
            </a:r>
            <a:r>
              <a:rPr lang="en-US" dirty="0"/>
              <a:t>. 2016;28(3):397-407.</a:t>
            </a:r>
          </a:p>
        </p:txBody>
      </p:sp>
    </p:spTree>
    <p:extLst>
      <p:ext uri="{BB962C8B-B14F-4D97-AF65-F5344CB8AC3E}">
        <p14:creationId xmlns:p14="http://schemas.microsoft.com/office/powerpoint/2010/main" val="3773600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2" name="Group 221">
            <a:extLst>
              <a:ext uri="{FF2B5EF4-FFF2-40B4-BE49-F238E27FC236}">
                <a16:creationId xmlns:a16="http://schemas.microsoft.com/office/drawing/2014/main" id="{F1D7F718-9ECD-1D88-F325-DC52C61DBA10}"/>
              </a:ext>
            </a:extLst>
          </p:cNvPr>
          <p:cNvGrpSpPr>
            <a:grpSpLocks noChangeAspect="1"/>
          </p:cNvGrpSpPr>
          <p:nvPr/>
        </p:nvGrpSpPr>
        <p:grpSpPr>
          <a:xfrm>
            <a:off x="974765" y="2698110"/>
            <a:ext cx="1495761" cy="1499616"/>
            <a:chOff x="-9426675" y="4052593"/>
            <a:chExt cx="1370552" cy="1374086"/>
          </a:xfrm>
        </p:grpSpPr>
        <p:grpSp>
          <p:nvGrpSpPr>
            <p:cNvPr id="223" name="Group 222">
              <a:extLst>
                <a:ext uri="{FF2B5EF4-FFF2-40B4-BE49-F238E27FC236}">
                  <a16:creationId xmlns:a16="http://schemas.microsoft.com/office/drawing/2014/main" id="{55B06B91-4A8E-467A-C384-BF7A2398D874}"/>
                </a:ext>
              </a:extLst>
            </p:cNvPr>
            <p:cNvGrpSpPr>
              <a:grpSpLocks noChangeAspect="1"/>
            </p:cNvGrpSpPr>
            <p:nvPr/>
          </p:nvGrpSpPr>
          <p:grpSpPr>
            <a:xfrm>
              <a:off x="-9426675" y="4052593"/>
              <a:ext cx="1370552" cy="1374086"/>
              <a:chOff x="-4083050" y="1579563"/>
              <a:chExt cx="3694112" cy="3703638"/>
            </a:xfrm>
          </p:grpSpPr>
          <p:sp>
            <p:nvSpPr>
              <p:cNvPr id="237" name="Freeform 5">
                <a:extLst>
                  <a:ext uri="{FF2B5EF4-FFF2-40B4-BE49-F238E27FC236}">
                    <a16:creationId xmlns:a16="http://schemas.microsoft.com/office/drawing/2014/main" id="{A00540B9-8221-9698-76A6-3D37A1900F0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6">
                <a:extLst>
                  <a:ext uri="{FF2B5EF4-FFF2-40B4-BE49-F238E27FC236}">
                    <a16:creationId xmlns:a16="http://schemas.microsoft.com/office/drawing/2014/main" id="{80681C24-1BF2-72AD-1470-08093A3ADFA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7">
                <a:extLst>
                  <a:ext uri="{FF2B5EF4-FFF2-40B4-BE49-F238E27FC236}">
                    <a16:creationId xmlns:a16="http://schemas.microsoft.com/office/drawing/2014/main" id="{C140322E-EED7-4C13-6551-2D6AF0922E68}"/>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8">
                <a:extLst>
                  <a:ext uri="{FF2B5EF4-FFF2-40B4-BE49-F238E27FC236}">
                    <a16:creationId xmlns:a16="http://schemas.microsoft.com/office/drawing/2014/main" id="{4CDED032-B5DA-50AA-7EF3-AB1D559598D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9">
                <a:extLst>
                  <a:ext uri="{FF2B5EF4-FFF2-40B4-BE49-F238E27FC236}">
                    <a16:creationId xmlns:a16="http://schemas.microsoft.com/office/drawing/2014/main" id="{D39A6DE5-A2BD-B972-3F27-CD4E4B4FC4A9}"/>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10">
                <a:extLst>
                  <a:ext uri="{FF2B5EF4-FFF2-40B4-BE49-F238E27FC236}">
                    <a16:creationId xmlns:a16="http://schemas.microsoft.com/office/drawing/2014/main" id="{1FBAA468-90FE-EC2B-50FD-C8409E17DB93}"/>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11">
                <a:extLst>
                  <a:ext uri="{FF2B5EF4-FFF2-40B4-BE49-F238E27FC236}">
                    <a16:creationId xmlns:a16="http://schemas.microsoft.com/office/drawing/2014/main" id="{3EBC8A09-DB82-74BC-7CBA-1D1BD5A0C9C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12">
                <a:extLst>
                  <a:ext uri="{FF2B5EF4-FFF2-40B4-BE49-F238E27FC236}">
                    <a16:creationId xmlns:a16="http://schemas.microsoft.com/office/drawing/2014/main" id="{ABE70673-495A-A05A-58CB-8738176710C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13">
                <a:extLst>
                  <a:ext uri="{FF2B5EF4-FFF2-40B4-BE49-F238E27FC236}">
                    <a16:creationId xmlns:a16="http://schemas.microsoft.com/office/drawing/2014/main" id="{56640B87-FF76-5F0D-A49B-79109B2CFAC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14">
                <a:extLst>
                  <a:ext uri="{FF2B5EF4-FFF2-40B4-BE49-F238E27FC236}">
                    <a16:creationId xmlns:a16="http://schemas.microsoft.com/office/drawing/2014/main" id="{DD04672F-8436-2198-53F6-EA0833B36D05}"/>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15">
                <a:extLst>
                  <a:ext uri="{FF2B5EF4-FFF2-40B4-BE49-F238E27FC236}">
                    <a16:creationId xmlns:a16="http://schemas.microsoft.com/office/drawing/2014/main" id="{B5D48E1C-0D64-D864-E64E-3AE3208D623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16">
                <a:extLst>
                  <a:ext uri="{FF2B5EF4-FFF2-40B4-BE49-F238E27FC236}">
                    <a16:creationId xmlns:a16="http://schemas.microsoft.com/office/drawing/2014/main" id="{CF2B6A76-6B2F-164C-992F-155E0774B74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17">
                <a:extLst>
                  <a:ext uri="{FF2B5EF4-FFF2-40B4-BE49-F238E27FC236}">
                    <a16:creationId xmlns:a16="http://schemas.microsoft.com/office/drawing/2014/main" id="{0E0781DE-112A-9C00-435C-69FEF44417F6}"/>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18">
                <a:extLst>
                  <a:ext uri="{FF2B5EF4-FFF2-40B4-BE49-F238E27FC236}">
                    <a16:creationId xmlns:a16="http://schemas.microsoft.com/office/drawing/2014/main" id="{51762DBB-9059-E4A3-54A7-31D41F5D5C4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19">
                <a:extLst>
                  <a:ext uri="{FF2B5EF4-FFF2-40B4-BE49-F238E27FC236}">
                    <a16:creationId xmlns:a16="http://schemas.microsoft.com/office/drawing/2014/main" id="{011394C6-3436-9224-05C0-D715DF9A9623}"/>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20">
                <a:extLst>
                  <a:ext uri="{FF2B5EF4-FFF2-40B4-BE49-F238E27FC236}">
                    <a16:creationId xmlns:a16="http://schemas.microsoft.com/office/drawing/2014/main" id="{91084A7D-D8D7-2C3F-511D-4103E40FD12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21">
                <a:extLst>
                  <a:ext uri="{FF2B5EF4-FFF2-40B4-BE49-F238E27FC236}">
                    <a16:creationId xmlns:a16="http://schemas.microsoft.com/office/drawing/2014/main" id="{F116B62E-B925-54EA-124F-13B6724458E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22">
                <a:extLst>
                  <a:ext uri="{FF2B5EF4-FFF2-40B4-BE49-F238E27FC236}">
                    <a16:creationId xmlns:a16="http://schemas.microsoft.com/office/drawing/2014/main" id="{9891DD83-2E4A-FC48-DB2A-CE79FFB0760A}"/>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23">
                <a:extLst>
                  <a:ext uri="{FF2B5EF4-FFF2-40B4-BE49-F238E27FC236}">
                    <a16:creationId xmlns:a16="http://schemas.microsoft.com/office/drawing/2014/main" id="{18EEFAC9-BF9C-702F-130B-922443FD01A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24">
                <a:extLst>
                  <a:ext uri="{FF2B5EF4-FFF2-40B4-BE49-F238E27FC236}">
                    <a16:creationId xmlns:a16="http://schemas.microsoft.com/office/drawing/2014/main" id="{BC845FDD-8C6D-E830-62F9-342624610682}"/>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25">
                <a:extLst>
                  <a:ext uri="{FF2B5EF4-FFF2-40B4-BE49-F238E27FC236}">
                    <a16:creationId xmlns:a16="http://schemas.microsoft.com/office/drawing/2014/main" id="{D87299D4-1152-DF77-6312-B85768AA1C8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26">
                <a:extLst>
                  <a:ext uri="{FF2B5EF4-FFF2-40B4-BE49-F238E27FC236}">
                    <a16:creationId xmlns:a16="http://schemas.microsoft.com/office/drawing/2014/main" id="{A054FA7C-2E0B-100E-40F8-E9AC8FC9938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27">
                <a:extLst>
                  <a:ext uri="{FF2B5EF4-FFF2-40B4-BE49-F238E27FC236}">
                    <a16:creationId xmlns:a16="http://schemas.microsoft.com/office/drawing/2014/main" id="{C24666E7-6D5C-1354-4786-08855A7B4626}"/>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28">
                <a:extLst>
                  <a:ext uri="{FF2B5EF4-FFF2-40B4-BE49-F238E27FC236}">
                    <a16:creationId xmlns:a16="http://schemas.microsoft.com/office/drawing/2014/main" id="{7953356F-9748-380C-6D88-3FAED543407B}"/>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29">
                <a:extLst>
                  <a:ext uri="{FF2B5EF4-FFF2-40B4-BE49-F238E27FC236}">
                    <a16:creationId xmlns:a16="http://schemas.microsoft.com/office/drawing/2014/main" id="{E0395755-9697-58FC-3E6A-A26D92C00E98}"/>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30">
                <a:extLst>
                  <a:ext uri="{FF2B5EF4-FFF2-40B4-BE49-F238E27FC236}">
                    <a16:creationId xmlns:a16="http://schemas.microsoft.com/office/drawing/2014/main" id="{344A5C8C-7409-7060-F839-701E335D6EAA}"/>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31">
                <a:extLst>
                  <a:ext uri="{FF2B5EF4-FFF2-40B4-BE49-F238E27FC236}">
                    <a16:creationId xmlns:a16="http://schemas.microsoft.com/office/drawing/2014/main" id="{469BEEBF-8546-62AC-3B2D-1F92F8EC80C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32">
                <a:extLst>
                  <a:ext uri="{FF2B5EF4-FFF2-40B4-BE49-F238E27FC236}">
                    <a16:creationId xmlns:a16="http://schemas.microsoft.com/office/drawing/2014/main" id="{53D81055-7F0D-AC27-7EAA-DEA79CD65B4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33">
                <a:extLst>
                  <a:ext uri="{FF2B5EF4-FFF2-40B4-BE49-F238E27FC236}">
                    <a16:creationId xmlns:a16="http://schemas.microsoft.com/office/drawing/2014/main" id="{BFE5338D-C62F-FE61-D113-B6BBBD46ACF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solidFill>
                <a:srgbClr val="F78F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24" name="Group 223">
              <a:extLst>
                <a:ext uri="{FF2B5EF4-FFF2-40B4-BE49-F238E27FC236}">
                  <a16:creationId xmlns:a16="http://schemas.microsoft.com/office/drawing/2014/main" id="{2E88C558-ABE0-2A5C-2315-A99A6DACEC43}"/>
                </a:ext>
              </a:extLst>
            </p:cNvPr>
            <p:cNvGrpSpPr/>
            <p:nvPr/>
          </p:nvGrpSpPr>
          <p:grpSpPr>
            <a:xfrm>
              <a:off x="-9139541" y="4305705"/>
              <a:ext cx="696164" cy="856576"/>
              <a:chOff x="1856018" y="4381869"/>
              <a:chExt cx="566395" cy="696905"/>
            </a:xfrm>
          </p:grpSpPr>
          <p:sp>
            <p:nvSpPr>
              <p:cNvPr id="225" name="Freeform 32">
                <a:extLst>
                  <a:ext uri="{FF2B5EF4-FFF2-40B4-BE49-F238E27FC236}">
                    <a16:creationId xmlns:a16="http://schemas.microsoft.com/office/drawing/2014/main" id="{D72CE1D8-D4E1-3C14-AB60-E138144E6CD2}"/>
                  </a:ext>
                </a:extLst>
              </p:cNvPr>
              <p:cNvSpPr>
                <a:spLocks/>
              </p:cNvSpPr>
              <p:nvPr/>
            </p:nvSpPr>
            <p:spPr bwMode="auto">
              <a:xfrm>
                <a:off x="1856018" y="4450885"/>
                <a:ext cx="566395" cy="627889"/>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solidFill>
                <a:schemeClr val="accent2"/>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33">
                <a:extLst>
                  <a:ext uri="{FF2B5EF4-FFF2-40B4-BE49-F238E27FC236}">
                    <a16:creationId xmlns:a16="http://schemas.microsoft.com/office/drawing/2014/main" id="{BFE14259-530B-39D9-00EC-5930ED22B123}"/>
                  </a:ext>
                </a:extLst>
              </p:cNvPr>
              <p:cNvSpPr>
                <a:spLocks/>
              </p:cNvSpPr>
              <p:nvPr/>
            </p:nvSpPr>
            <p:spPr bwMode="auto">
              <a:xfrm>
                <a:off x="2085141" y="4381869"/>
                <a:ext cx="153412" cy="152765"/>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35">
                <a:extLst>
                  <a:ext uri="{FF2B5EF4-FFF2-40B4-BE49-F238E27FC236}">
                    <a16:creationId xmlns:a16="http://schemas.microsoft.com/office/drawing/2014/main" id="{B8ED6199-1E22-13E9-7B8D-298BE4E9422D}"/>
                  </a:ext>
                </a:extLst>
              </p:cNvPr>
              <p:cNvSpPr>
                <a:spLocks/>
              </p:cNvSpPr>
              <p:nvPr/>
            </p:nvSpPr>
            <p:spPr bwMode="auto">
              <a:xfrm>
                <a:off x="2015903" y="4744116"/>
                <a:ext cx="24598" cy="52432"/>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8" name="Freeform 36">
                <a:extLst>
                  <a:ext uri="{FF2B5EF4-FFF2-40B4-BE49-F238E27FC236}">
                    <a16:creationId xmlns:a16="http://schemas.microsoft.com/office/drawing/2014/main" id="{211A10F5-054B-92D5-8E7C-4BEC77CA34B7}"/>
                  </a:ext>
                </a:extLst>
              </p:cNvPr>
              <p:cNvSpPr>
                <a:spLocks/>
              </p:cNvSpPr>
              <p:nvPr/>
            </p:nvSpPr>
            <p:spPr bwMode="auto">
              <a:xfrm>
                <a:off x="2387458" y="4537624"/>
                <a:ext cx="31071" cy="47253"/>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9" name="Freeform 37">
                <a:extLst>
                  <a:ext uri="{FF2B5EF4-FFF2-40B4-BE49-F238E27FC236}">
                    <a16:creationId xmlns:a16="http://schemas.microsoft.com/office/drawing/2014/main" id="{D13F919A-BAB4-983F-6240-065629CF8560}"/>
                  </a:ext>
                </a:extLst>
              </p:cNvPr>
              <p:cNvSpPr>
                <a:spLocks/>
              </p:cNvSpPr>
              <p:nvPr/>
            </p:nvSpPr>
            <p:spPr bwMode="auto">
              <a:xfrm>
                <a:off x="2351856" y="4793958"/>
                <a:ext cx="27187" cy="51784"/>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0" name="Freeform 38">
                <a:extLst>
                  <a:ext uri="{FF2B5EF4-FFF2-40B4-BE49-F238E27FC236}">
                    <a16:creationId xmlns:a16="http://schemas.microsoft.com/office/drawing/2014/main" id="{70DAD3AA-E156-E328-C5E5-F2298CF6AFC2}"/>
                  </a:ext>
                </a:extLst>
              </p:cNvPr>
              <p:cNvSpPr>
                <a:spLocks/>
              </p:cNvSpPr>
              <p:nvPr/>
            </p:nvSpPr>
            <p:spPr bwMode="auto">
              <a:xfrm>
                <a:off x="2257325" y="4395462"/>
                <a:ext cx="29776" cy="52432"/>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1" name="Freeform 39">
                <a:extLst>
                  <a:ext uri="{FF2B5EF4-FFF2-40B4-BE49-F238E27FC236}">
                    <a16:creationId xmlns:a16="http://schemas.microsoft.com/office/drawing/2014/main" id="{A1B9C48B-AA51-113D-2D8E-A72E2A924723}"/>
                  </a:ext>
                </a:extLst>
              </p:cNvPr>
              <p:cNvSpPr>
                <a:spLocks/>
              </p:cNvSpPr>
              <p:nvPr/>
            </p:nvSpPr>
            <p:spPr bwMode="auto">
              <a:xfrm>
                <a:off x="1896798" y="4463184"/>
                <a:ext cx="43370" cy="36249"/>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2" name="Freeform 40">
                <a:extLst>
                  <a:ext uri="{FF2B5EF4-FFF2-40B4-BE49-F238E27FC236}">
                    <a16:creationId xmlns:a16="http://schemas.microsoft.com/office/drawing/2014/main" id="{32E6D7FA-7A36-76FE-ED5E-50636466E5F7}"/>
                  </a:ext>
                </a:extLst>
              </p:cNvPr>
              <p:cNvSpPr>
                <a:spLocks/>
              </p:cNvSpPr>
              <p:nvPr/>
            </p:nvSpPr>
            <p:spPr bwMode="auto">
              <a:xfrm>
                <a:off x="2246320" y="4409056"/>
                <a:ext cx="20714" cy="3495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3" name="Freeform 41">
                <a:extLst>
                  <a:ext uri="{FF2B5EF4-FFF2-40B4-BE49-F238E27FC236}">
                    <a16:creationId xmlns:a16="http://schemas.microsoft.com/office/drawing/2014/main" id="{24B9ED81-6E81-9F3F-870C-165349B8C03D}"/>
                  </a:ext>
                </a:extLst>
              </p:cNvPr>
              <p:cNvSpPr>
                <a:spLocks/>
              </p:cNvSpPr>
              <p:nvPr/>
            </p:nvSpPr>
            <p:spPr bwMode="auto">
              <a:xfrm>
                <a:off x="2341500" y="4804963"/>
                <a:ext cx="20067" cy="36249"/>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4" name="Freeform 42">
                <a:extLst>
                  <a:ext uri="{FF2B5EF4-FFF2-40B4-BE49-F238E27FC236}">
                    <a16:creationId xmlns:a16="http://schemas.microsoft.com/office/drawing/2014/main" id="{CB48A4A3-346B-5DA0-F212-5C3F7CFD476C}"/>
                  </a:ext>
                </a:extLst>
              </p:cNvPr>
              <p:cNvSpPr>
                <a:spLocks/>
              </p:cNvSpPr>
              <p:nvPr/>
            </p:nvSpPr>
            <p:spPr bwMode="auto">
              <a:xfrm>
                <a:off x="2032086" y="4749294"/>
                <a:ext cx="22009" cy="36249"/>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5" name="Freeform 43">
                <a:extLst>
                  <a:ext uri="{FF2B5EF4-FFF2-40B4-BE49-F238E27FC236}">
                    <a16:creationId xmlns:a16="http://schemas.microsoft.com/office/drawing/2014/main" id="{1E225235-E1FD-8577-1C52-428CFE0A2738}"/>
                  </a:ext>
                </a:extLst>
              </p:cNvPr>
              <p:cNvSpPr>
                <a:spLocks/>
              </p:cNvSpPr>
              <p:nvPr/>
            </p:nvSpPr>
            <p:spPr bwMode="auto">
              <a:xfrm>
                <a:off x="1911687" y="4478072"/>
                <a:ext cx="29776" cy="27187"/>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6" name="Freeform 44">
                <a:extLst>
                  <a:ext uri="{FF2B5EF4-FFF2-40B4-BE49-F238E27FC236}">
                    <a16:creationId xmlns:a16="http://schemas.microsoft.com/office/drawing/2014/main" id="{AA3E13D6-B108-9271-193A-388254466846}"/>
                  </a:ext>
                </a:extLst>
              </p:cNvPr>
              <p:cNvSpPr>
                <a:spLocks/>
              </p:cNvSpPr>
              <p:nvPr/>
            </p:nvSpPr>
            <p:spPr bwMode="auto">
              <a:xfrm>
                <a:off x="2377748" y="4551218"/>
                <a:ext cx="25892" cy="3236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1"/>
          <p:cNvSpPr>
            <a:spLocks noGrp="1"/>
          </p:cNvSpPr>
          <p:nvPr>
            <p:ph type="title"/>
          </p:nvPr>
        </p:nvSpPr>
        <p:spPr/>
        <p:txBody>
          <a:bodyPr/>
          <a:lstStyle/>
          <a:p>
            <a:r>
              <a:rPr lang="en-US" dirty="0"/>
              <a:t>When to Consider a Neurologic Consultation</a:t>
            </a:r>
          </a:p>
        </p:txBody>
      </p:sp>
      <p:sp>
        <p:nvSpPr>
          <p:cNvPr id="36" name="Content Placeholder 9"/>
          <p:cNvSpPr>
            <a:spLocks noGrp="1"/>
          </p:cNvSpPr>
          <p:nvPr>
            <p:ph idx="1"/>
          </p:nvPr>
        </p:nvSpPr>
        <p:spPr>
          <a:xfrm>
            <a:off x="978596" y="1699418"/>
            <a:ext cx="10573642" cy="633235"/>
          </a:xfrm>
        </p:spPr>
        <p:txBody>
          <a:bodyPr/>
          <a:lstStyle/>
          <a:p>
            <a:pPr marL="0" indent="0">
              <a:buNone/>
            </a:pPr>
            <a:r>
              <a:rPr lang="en-US" b="1" dirty="0"/>
              <a:t>A neurologic consultation might help to clarify the differential diagnosis in patients with possible TD</a:t>
            </a:r>
          </a:p>
        </p:txBody>
      </p:sp>
      <p:sp>
        <p:nvSpPr>
          <p:cNvPr id="5" name="Slide Number Placeholder 4"/>
          <p:cNvSpPr>
            <a:spLocks noGrp="1"/>
          </p:cNvSpPr>
          <p:nvPr>
            <p:ph type="sldNum" sz="quarter" idx="4"/>
          </p:nvPr>
        </p:nvSpPr>
        <p:spPr/>
        <p:txBody>
          <a:bodyPr/>
          <a:lstStyle/>
          <a:p>
            <a:fld id="{F3C1FD0B-2342-48FB-A867-BE1FD0EAA53B}" type="slidenum">
              <a:rPr lang="en-US" smtClean="0"/>
              <a:pPr/>
              <a:t>28</a:t>
            </a:fld>
            <a:endParaRPr lang="en-US" dirty="0"/>
          </a:p>
        </p:txBody>
      </p:sp>
      <p:sp>
        <p:nvSpPr>
          <p:cNvPr id="11" name="Text Placeholder 10"/>
          <p:cNvSpPr>
            <a:spLocks noGrp="1"/>
          </p:cNvSpPr>
          <p:nvPr>
            <p:ph type="body" sz="quarter" idx="10"/>
          </p:nvPr>
        </p:nvSpPr>
        <p:spPr/>
        <p:txBody>
          <a:bodyPr/>
          <a:lstStyle/>
          <a:p>
            <a:r>
              <a:rPr lang="en-US" dirty="0"/>
              <a:t>Advanced Differential Diagnosis of Tardive Dyskinesia</a:t>
            </a:r>
          </a:p>
        </p:txBody>
      </p:sp>
      <p:sp>
        <p:nvSpPr>
          <p:cNvPr id="84" name="Freeform 6"/>
          <p:cNvSpPr>
            <a:spLocks/>
          </p:cNvSpPr>
          <p:nvPr/>
        </p:nvSpPr>
        <p:spPr bwMode="auto">
          <a:xfrm>
            <a:off x="3533619" y="3041788"/>
            <a:ext cx="920043" cy="758798"/>
          </a:xfrm>
          <a:custGeom>
            <a:avLst/>
            <a:gdLst>
              <a:gd name="T0" fmla="*/ 115 w 980"/>
              <a:gd name="T1" fmla="*/ 536 h 808"/>
              <a:gd name="T2" fmla="*/ 115 w 980"/>
              <a:gd name="T3" fmla="*/ 529 h 808"/>
              <a:gd name="T4" fmla="*/ 115 w 980"/>
              <a:gd name="T5" fmla="*/ 364 h 808"/>
              <a:gd name="T6" fmla="*/ 126 w 980"/>
              <a:gd name="T7" fmla="*/ 345 h 808"/>
              <a:gd name="T8" fmla="*/ 359 w 980"/>
              <a:gd name="T9" fmla="*/ 211 h 808"/>
              <a:gd name="T10" fmla="*/ 364 w 980"/>
              <a:gd name="T11" fmla="*/ 199 h 808"/>
              <a:gd name="T12" fmla="*/ 439 w 980"/>
              <a:gd name="T13" fmla="*/ 36 h 808"/>
              <a:gd name="T14" fmla="*/ 620 w 980"/>
              <a:gd name="T15" fmla="*/ 160 h 808"/>
              <a:gd name="T16" fmla="*/ 611 w 980"/>
              <a:gd name="T17" fmla="*/ 205 h 808"/>
              <a:gd name="T18" fmla="*/ 854 w 980"/>
              <a:gd name="T19" fmla="*/ 344 h 808"/>
              <a:gd name="T20" fmla="*/ 866 w 980"/>
              <a:gd name="T21" fmla="*/ 365 h 808"/>
              <a:gd name="T22" fmla="*/ 866 w 980"/>
              <a:gd name="T23" fmla="*/ 528 h 808"/>
              <a:gd name="T24" fmla="*/ 866 w 980"/>
              <a:gd name="T25" fmla="*/ 535 h 808"/>
              <a:gd name="T26" fmla="*/ 899 w 980"/>
              <a:gd name="T27" fmla="*/ 547 h 808"/>
              <a:gd name="T28" fmla="*/ 969 w 980"/>
              <a:gd name="T29" fmla="*/ 690 h 808"/>
              <a:gd name="T30" fmla="*/ 861 w 980"/>
              <a:gd name="T31" fmla="*/ 794 h 808"/>
              <a:gd name="T32" fmla="*/ 724 w 980"/>
              <a:gd name="T33" fmla="*/ 727 h 808"/>
              <a:gd name="T34" fmla="*/ 733 w 980"/>
              <a:gd name="T35" fmla="*/ 589 h 808"/>
              <a:gd name="T36" fmla="*/ 810 w 980"/>
              <a:gd name="T37" fmla="*/ 537 h 808"/>
              <a:gd name="T38" fmla="*/ 814 w 980"/>
              <a:gd name="T39" fmla="*/ 531 h 808"/>
              <a:gd name="T40" fmla="*/ 814 w 980"/>
              <a:gd name="T41" fmla="*/ 384 h 808"/>
              <a:gd name="T42" fmla="*/ 810 w 980"/>
              <a:gd name="T43" fmla="*/ 377 h 808"/>
              <a:gd name="T44" fmla="*/ 586 w 980"/>
              <a:gd name="T45" fmla="*/ 248 h 808"/>
              <a:gd name="T46" fmla="*/ 585 w 980"/>
              <a:gd name="T47" fmla="*/ 248 h 808"/>
              <a:gd name="T48" fmla="*/ 565 w 980"/>
              <a:gd name="T49" fmla="*/ 264 h 808"/>
              <a:gd name="T50" fmla="*/ 520 w 980"/>
              <a:gd name="T51" fmla="*/ 285 h 808"/>
              <a:gd name="T52" fmla="*/ 515 w 980"/>
              <a:gd name="T53" fmla="*/ 292 h 808"/>
              <a:gd name="T54" fmla="*/ 515 w 980"/>
              <a:gd name="T55" fmla="*/ 530 h 808"/>
              <a:gd name="T56" fmla="*/ 521 w 980"/>
              <a:gd name="T57" fmla="*/ 538 h 808"/>
              <a:gd name="T58" fmla="*/ 618 w 980"/>
              <a:gd name="T59" fmla="*/ 642 h 808"/>
              <a:gd name="T60" fmla="*/ 508 w 980"/>
              <a:gd name="T61" fmla="*/ 794 h 808"/>
              <a:gd name="T62" fmla="*/ 359 w 980"/>
              <a:gd name="T63" fmla="*/ 644 h 808"/>
              <a:gd name="T64" fmla="*/ 459 w 980"/>
              <a:gd name="T65" fmla="*/ 537 h 808"/>
              <a:gd name="T66" fmla="*/ 462 w 980"/>
              <a:gd name="T67" fmla="*/ 536 h 808"/>
              <a:gd name="T68" fmla="*/ 462 w 980"/>
              <a:gd name="T69" fmla="*/ 286 h 808"/>
              <a:gd name="T70" fmla="*/ 452 w 980"/>
              <a:gd name="T71" fmla="*/ 284 h 808"/>
              <a:gd name="T72" fmla="*/ 400 w 980"/>
              <a:gd name="T73" fmla="*/ 254 h 808"/>
              <a:gd name="T74" fmla="*/ 388 w 980"/>
              <a:gd name="T75" fmla="*/ 252 h 808"/>
              <a:gd name="T76" fmla="*/ 172 w 980"/>
              <a:gd name="T77" fmla="*/ 377 h 808"/>
              <a:gd name="T78" fmla="*/ 168 w 980"/>
              <a:gd name="T79" fmla="*/ 385 h 808"/>
              <a:gd name="T80" fmla="*/ 168 w 980"/>
              <a:gd name="T81" fmla="*/ 530 h 808"/>
              <a:gd name="T82" fmla="*/ 173 w 980"/>
              <a:gd name="T83" fmla="*/ 537 h 808"/>
              <a:gd name="T84" fmla="*/ 272 w 980"/>
              <a:gd name="T85" fmla="*/ 651 h 808"/>
              <a:gd name="T86" fmla="*/ 222 w 980"/>
              <a:gd name="T87" fmla="*/ 768 h 808"/>
              <a:gd name="T88" fmla="*/ 132 w 980"/>
              <a:gd name="T89" fmla="*/ 796 h 808"/>
              <a:gd name="T90" fmla="*/ 15 w 980"/>
              <a:gd name="T91" fmla="*/ 701 h 808"/>
              <a:gd name="T92" fmla="*/ 69 w 980"/>
              <a:gd name="T93" fmla="*/ 555 h 808"/>
              <a:gd name="T94" fmla="*/ 110 w 980"/>
              <a:gd name="T95" fmla="*/ 537 h 808"/>
              <a:gd name="T96" fmla="*/ 115 w 980"/>
              <a:gd name="T97" fmla="*/ 536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0" h="808">
                <a:moveTo>
                  <a:pt x="115" y="536"/>
                </a:moveTo>
                <a:cubicBezTo>
                  <a:pt x="115" y="533"/>
                  <a:pt x="115" y="531"/>
                  <a:pt x="115" y="529"/>
                </a:cubicBezTo>
                <a:cubicBezTo>
                  <a:pt x="115" y="474"/>
                  <a:pt x="115" y="419"/>
                  <a:pt x="115" y="364"/>
                </a:cubicBezTo>
                <a:cubicBezTo>
                  <a:pt x="115" y="355"/>
                  <a:pt x="118" y="349"/>
                  <a:pt x="126" y="345"/>
                </a:cubicBezTo>
                <a:cubicBezTo>
                  <a:pt x="204" y="300"/>
                  <a:pt x="281" y="256"/>
                  <a:pt x="359" y="211"/>
                </a:cubicBezTo>
                <a:cubicBezTo>
                  <a:pt x="366" y="207"/>
                  <a:pt x="366" y="207"/>
                  <a:pt x="364" y="199"/>
                </a:cubicBezTo>
                <a:cubicBezTo>
                  <a:pt x="343" y="133"/>
                  <a:pt x="373" y="62"/>
                  <a:pt x="439" y="36"/>
                </a:cubicBezTo>
                <a:cubicBezTo>
                  <a:pt x="527" y="0"/>
                  <a:pt x="621" y="65"/>
                  <a:pt x="620" y="160"/>
                </a:cubicBezTo>
                <a:cubicBezTo>
                  <a:pt x="619" y="175"/>
                  <a:pt x="616" y="190"/>
                  <a:pt x="611" y="205"/>
                </a:cubicBezTo>
                <a:cubicBezTo>
                  <a:pt x="692" y="251"/>
                  <a:pt x="773" y="298"/>
                  <a:pt x="854" y="344"/>
                </a:cubicBezTo>
                <a:cubicBezTo>
                  <a:pt x="863" y="349"/>
                  <a:pt x="866" y="355"/>
                  <a:pt x="866" y="365"/>
                </a:cubicBezTo>
                <a:cubicBezTo>
                  <a:pt x="866" y="419"/>
                  <a:pt x="866" y="474"/>
                  <a:pt x="866" y="528"/>
                </a:cubicBezTo>
                <a:cubicBezTo>
                  <a:pt x="866" y="531"/>
                  <a:pt x="866" y="533"/>
                  <a:pt x="866" y="535"/>
                </a:cubicBezTo>
                <a:cubicBezTo>
                  <a:pt x="877" y="539"/>
                  <a:pt x="888" y="542"/>
                  <a:pt x="899" y="547"/>
                </a:cubicBezTo>
                <a:cubicBezTo>
                  <a:pt x="952" y="575"/>
                  <a:pt x="980" y="631"/>
                  <a:pt x="969" y="690"/>
                </a:cubicBezTo>
                <a:cubicBezTo>
                  <a:pt x="959" y="743"/>
                  <a:pt x="914" y="786"/>
                  <a:pt x="861" y="794"/>
                </a:cubicBezTo>
                <a:cubicBezTo>
                  <a:pt x="806" y="803"/>
                  <a:pt x="750" y="777"/>
                  <a:pt x="724" y="727"/>
                </a:cubicBezTo>
                <a:cubicBezTo>
                  <a:pt x="700" y="680"/>
                  <a:pt x="703" y="633"/>
                  <a:pt x="733" y="589"/>
                </a:cubicBezTo>
                <a:cubicBezTo>
                  <a:pt x="751" y="562"/>
                  <a:pt x="777" y="545"/>
                  <a:pt x="810" y="537"/>
                </a:cubicBezTo>
                <a:cubicBezTo>
                  <a:pt x="813" y="536"/>
                  <a:pt x="814" y="534"/>
                  <a:pt x="814" y="531"/>
                </a:cubicBezTo>
                <a:cubicBezTo>
                  <a:pt x="814" y="482"/>
                  <a:pt x="814" y="433"/>
                  <a:pt x="814" y="384"/>
                </a:cubicBezTo>
                <a:cubicBezTo>
                  <a:pt x="814" y="381"/>
                  <a:pt x="812" y="378"/>
                  <a:pt x="810" y="377"/>
                </a:cubicBezTo>
                <a:cubicBezTo>
                  <a:pt x="736" y="334"/>
                  <a:pt x="661" y="291"/>
                  <a:pt x="586" y="248"/>
                </a:cubicBezTo>
                <a:cubicBezTo>
                  <a:pt x="586" y="248"/>
                  <a:pt x="585" y="248"/>
                  <a:pt x="585" y="248"/>
                </a:cubicBezTo>
                <a:cubicBezTo>
                  <a:pt x="578" y="253"/>
                  <a:pt x="572" y="259"/>
                  <a:pt x="565" y="264"/>
                </a:cubicBezTo>
                <a:cubicBezTo>
                  <a:pt x="552" y="274"/>
                  <a:pt x="537" y="281"/>
                  <a:pt x="520" y="285"/>
                </a:cubicBezTo>
                <a:cubicBezTo>
                  <a:pt x="516" y="286"/>
                  <a:pt x="515" y="287"/>
                  <a:pt x="515" y="292"/>
                </a:cubicBezTo>
                <a:cubicBezTo>
                  <a:pt x="515" y="371"/>
                  <a:pt x="515" y="451"/>
                  <a:pt x="515" y="530"/>
                </a:cubicBezTo>
                <a:cubicBezTo>
                  <a:pt x="515" y="536"/>
                  <a:pt x="517" y="536"/>
                  <a:pt x="521" y="538"/>
                </a:cubicBezTo>
                <a:cubicBezTo>
                  <a:pt x="574" y="553"/>
                  <a:pt x="608" y="588"/>
                  <a:pt x="618" y="642"/>
                </a:cubicBezTo>
                <a:cubicBezTo>
                  <a:pt x="631" y="715"/>
                  <a:pt x="582" y="783"/>
                  <a:pt x="508" y="794"/>
                </a:cubicBezTo>
                <a:cubicBezTo>
                  <a:pt x="421" y="808"/>
                  <a:pt x="344" y="731"/>
                  <a:pt x="359" y="644"/>
                </a:cubicBezTo>
                <a:cubicBezTo>
                  <a:pt x="368" y="591"/>
                  <a:pt x="406" y="549"/>
                  <a:pt x="459" y="537"/>
                </a:cubicBezTo>
                <a:cubicBezTo>
                  <a:pt x="460" y="536"/>
                  <a:pt x="461" y="536"/>
                  <a:pt x="462" y="536"/>
                </a:cubicBezTo>
                <a:cubicBezTo>
                  <a:pt x="462" y="453"/>
                  <a:pt x="462" y="370"/>
                  <a:pt x="462" y="286"/>
                </a:cubicBezTo>
                <a:cubicBezTo>
                  <a:pt x="459" y="286"/>
                  <a:pt x="456" y="285"/>
                  <a:pt x="452" y="284"/>
                </a:cubicBezTo>
                <a:cubicBezTo>
                  <a:pt x="433" y="278"/>
                  <a:pt x="415" y="268"/>
                  <a:pt x="400" y="254"/>
                </a:cubicBezTo>
                <a:cubicBezTo>
                  <a:pt x="396" y="250"/>
                  <a:pt x="393" y="249"/>
                  <a:pt x="388" y="252"/>
                </a:cubicBezTo>
                <a:cubicBezTo>
                  <a:pt x="316" y="294"/>
                  <a:pt x="244" y="335"/>
                  <a:pt x="172" y="377"/>
                </a:cubicBezTo>
                <a:cubicBezTo>
                  <a:pt x="169" y="379"/>
                  <a:pt x="168" y="381"/>
                  <a:pt x="168" y="385"/>
                </a:cubicBezTo>
                <a:cubicBezTo>
                  <a:pt x="168" y="433"/>
                  <a:pt x="168" y="482"/>
                  <a:pt x="168" y="530"/>
                </a:cubicBezTo>
                <a:cubicBezTo>
                  <a:pt x="168" y="534"/>
                  <a:pt x="169" y="536"/>
                  <a:pt x="173" y="537"/>
                </a:cubicBezTo>
                <a:cubicBezTo>
                  <a:pt x="225" y="549"/>
                  <a:pt x="266" y="594"/>
                  <a:pt x="272" y="651"/>
                </a:cubicBezTo>
                <a:cubicBezTo>
                  <a:pt x="277" y="698"/>
                  <a:pt x="260" y="738"/>
                  <a:pt x="222" y="768"/>
                </a:cubicBezTo>
                <a:cubicBezTo>
                  <a:pt x="195" y="789"/>
                  <a:pt x="165" y="798"/>
                  <a:pt x="132" y="796"/>
                </a:cubicBezTo>
                <a:cubicBezTo>
                  <a:pt x="78" y="792"/>
                  <a:pt x="29" y="753"/>
                  <a:pt x="15" y="701"/>
                </a:cubicBezTo>
                <a:cubicBezTo>
                  <a:pt x="0" y="645"/>
                  <a:pt x="21" y="587"/>
                  <a:pt x="69" y="555"/>
                </a:cubicBezTo>
                <a:cubicBezTo>
                  <a:pt x="82" y="547"/>
                  <a:pt x="95" y="540"/>
                  <a:pt x="110" y="537"/>
                </a:cubicBezTo>
                <a:cubicBezTo>
                  <a:pt x="112" y="537"/>
                  <a:pt x="113" y="536"/>
                  <a:pt x="115" y="536"/>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9" name="TextBox 38">
            <a:extLst>
              <a:ext uri="{FF2B5EF4-FFF2-40B4-BE49-F238E27FC236}">
                <a16:creationId xmlns:a16="http://schemas.microsoft.com/office/drawing/2014/main" id="{FAA0194D-0A94-7771-7FED-3EB4029D492A}"/>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t>Caroff SN, et al. </a:t>
            </a:r>
            <a:r>
              <a:rPr lang="en-US" i="1" dirty="0"/>
              <a:t>J Clin Psychiatry</a:t>
            </a:r>
            <a:r>
              <a:rPr lang="en-US" dirty="0"/>
              <a:t>. 2020;81(2):19cs12983.</a:t>
            </a:r>
          </a:p>
        </p:txBody>
      </p:sp>
      <p:sp>
        <p:nvSpPr>
          <p:cNvPr id="88" name="Rectangle 87">
            <a:extLst>
              <a:ext uri="{FF2B5EF4-FFF2-40B4-BE49-F238E27FC236}">
                <a16:creationId xmlns:a16="http://schemas.microsoft.com/office/drawing/2014/main" id="{54E34708-5671-B01B-8AFC-D1C0F92C3EEC}"/>
              </a:ext>
            </a:extLst>
          </p:cNvPr>
          <p:cNvSpPr/>
          <p:nvPr/>
        </p:nvSpPr>
        <p:spPr>
          <a:xfrm>
            <a:off x="593132" y="4365852"/>
            <a:ext cx="2257008" cy="830997"/>
          </a:xfrm>
          <a:prstGeom prst="rect">
            <a:avLst/>
          </a:prstGeom>
        </p:spPr>
        <p:txBody>
          <a:bodyPr wrap="square">
            <a:spAutoFit/>
          </a:bodyPr>
          <a:lstStyle/>
          <a:p>
            <a:pPr algn="ctr"/>
            <a:r>
              <a:rPr lang="en-US" sz="1600" dirty="0"/>
              <a:t>Atypical presentation or course of movement disorder</a:t>
            </a:r>
          </a:p>
        </p:txBody>
      </p:sp>
      <p:grpSp>
        <p:nvGrpSpPr>
          <p:cNvPr id="89" name="Group 88">
            <a:extLst>
              <a:ext uri="{FF2B5EF4-FFF2-40B4-BE49-F238E27FC236}">
                <a16:creationId xmlns:a16="http://schemas.microsoft.com/office/drawing/2014/main" id="{673C0B0A-8913-E23A-500B-EB86D579401B}"/>
              </a:ext>
            </a:extLst>
          </p:cNvPr>
          <p:cNvGrpSpPr/>
          <p:nvPr/>
        </p:nvGrpSpPr>
        <p:grpSpPr>
          <a:xfrm>
            <a:off x="2865136" y="2698110"/>
            <a:ext cx="2257008" cy="3237402"/>
            <a:chOff x="593132" y="2362200"/>
            <a:chExt cx="2257008" cy="3237402"/>
          </a:xfrm>
        </p:grpSpPr>
        <p:grpSp>
          <p:nvGrpSpPr>
            <p:cNvPr id="90" name="Group 89">
              <a:extLst>
                <a:ext uri="{FF2B5EF4-FFF2-40B4-BE49-F238E27FC236}">
                  <a16:creationId xmlns:a16="http://schemas.microsoft.com/office/drawing/2014/main" id="{26D21EA3-23DE-669B-361B-C4861BB7F27B}"/>
                </a:ext>
              </a:extLst>
            </p:cNvPr>
            <p:cNvGrpSpPr>
              <a:grpSpLocks noChangeAspect="1"/>
            </p:cNvGrpSpPr>
            <p:nvPr/>
          </p:nvGrpSpPr>
          <p:grpSpPr>
            <a:xfrm>
              <a:off x="977900" y="2362200"/>
              <a:ext cx="1492626" cy="1496472"/>
              <a:chOff x="-4083050" y="1579563"/>
              <a:chExt cx="3694112" cy="3703638"/>
            </a:xfrm>
            <a:solidFill>
              <a:schemeClr val="accent5"/>
            </a:solidFill>
          </p:grpSpPr>
          <p:sp>
            <p:nvSpPr>
              <p:cNvPr id="96" name="Freeform 5">
                <a:extLst>
                  <a:ext uri="{FF2B5EF4-FFF2-40B4-BE49-F238E27FC236}">
                    <a16:creationId xmlns:a16="http://schemas.microsoft.com/office/drawing/2014/main" id="{A0FC7281-A77A-50D8-67F0-AC8D50ED75E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6">
                <a:extLst>
                  <a:ext uri="{FF2B5EF4-FFF2-40B4-BE49-F238E27FC236}">
                    <a16:creationId xmlns:a16="http://schemas.microsoft.com/office/drawing/2014/main" id="{3EA79A47-500D-993A-1817-B5111B860E0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7">
                <a:extLst>
                  <a:ext uri="{FF2B5EF4-FFF2-40B4-BE49-F238E27FC236}">
                    <a16:creationId xmlns:a16="http://schemas.microsoft.com/office/drawing/2014/main" id="{5011F97A-28C7-4BE7-9B81-FE380AB7BFF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
                <a:extLst>
                  <a:ext uri="{FF2B5EF4-FFF2-40B4-BE49-F238E27FC236}">
                    <a16:creationId xmlns:a16="http://schemas.microsoft.com/office/drawing/2014/main" id="{6C05F1A0-AC22-B9DB-DAD1-E61A26520AC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
                <a:extLst>
                  <a:ext uri="{FF2B5EF4-FFF2-40B4-BE49-F238E27FC236}">
                    <a16:creationId xmlns:a16="http://schemas.microsoft.com/office/drawing/2014/main" id="{90CF7BEA-ECCF-8A24-F6D6-DE94067676FC}"/>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0">
                <a:extLst>
                  <a:ext uri="{FF2B5EF4-FFF2-40B4-BE49-F238E27FC236}">
                    <a16:creationId xmlns:a16="http://schemas.microsoft.com/office/drawing/2014/main" id="{D551DD26-A5DD-FE62-915C-47DD16DB62F1}"/>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1">
                <a:extLst>
                  <a:ext uri="{FF2B5EF4-FFF2-40B4-BE49-F238E27FC236}">
                    <a16:creationId xmlns:a16="http://schemas.microsoft.com/office/drawing/2014/main" id="{1C5D4D33-1762-01D6-4ABB-13085BD7707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2">
                <a:extLst>
                  <a:ext uri="{FF2B5EF4-FFF2-40B4-BE49-F238E27FC236}">
                    <a16:creationId xmlns:a16="http://schemas.microsoft.com/office/drawing/2014/main" id="{29F20F2B-EF4E-76F4-F01A-84266AF5444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3">
                <a:extLst>
                  <a:ext uri="{FF2B5EF4-FFF2-40B4-BE49-F238E27FC236}">
                    <a16:creationId xmlns:a16="http://schemas.microsoft.com/office/drawing/2014/main" id="{D411F768-83CE-B0AE-5A66-D6387B2CE22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4">
                <a:extLst>
                  <a:ext uri="{FF2B5EF4-FFF2-40B4-BE49-F238E27FC236}">
                    <a16:creationId xmlns:a16="http://schemas.microsoft.com/office/drawing/2014/main" id="{6F3C72B8-91BD-C0BC-0A45-EAE4E04F7D6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5">
                <a:extLst>
                  <a:ext uri="{FF2B5EF4-FFF2-40B4-BE49-F238E27FC236}">
                    <a16:creationId xmlns:a16="http://schemas.microsoft.com/office/drawing/2014/main" id="{8576AEB1-C553-CE8B-8412-20DA4AC7BE9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6">
                <a:extLst>
                  <a:ext uri="{FF2B5EF4-FFF2-40B4-BE49-F238E27FC236}">
                    <a16:creationId xmlns:a16="http://schemas.microsoft.com/office/drawing/2014/main" id="{8C1EE314-558A-7C44-0FEA-5AD381C601B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7">
                <a:extLst>
                  <a:ext uri="{FF2B5EF4-FFF2-40B4-BE49-F238E27FC236}">
                    <a16:creationId xmlns:a16="http://schemas.microsoft.com/office/drawing/2014/main" id="{B106EF8F-F984-C09C-C786-6D94CF73444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8">
                <a:extLst>
                  <a:ext uri="{FF2B5EF4-FFF2-40B4-BE49-F238E27FC236}">
                    <a16:creationId xmlns:a16="http://schemas.microsoft.com/office/drawing/2014/main" id="{9C641330-C76E-B60A-EACA-D587509C059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9">
                <a:extLst>
                  <a:ext uri="{FF2B5EF4-FFF2-40B4-BE49-F238E27FC236}">
                    <a16:creationId xmlns:a16="http://schemas.microsoft.com/office/drawing/2014/main" id="{282F92FB-7A4F-EAD3-7AE3-4F8CF9FBA18F}"/>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0">
                <a:extLst>
                  <a:ext uri="{FF2B5EF4-FFF2-40B4-BE49-F238E27FC236}">
                    <a16:creationId xmlns:a16="http://schemas.microsoft.com/office/drawing/2014/main" id="{F24D71ED-DB26-F7C5-AE55-1D678FE7D96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1">
                <a:extLst>
                  <a:ext uri="{FF2B5EF4-FFF2-40B4-BE49-F238E27FC236}">
                    <a16:creationId xmlns:a16="http://schemas.microsoft.com/office/drawing/2014/main" id="{A40CC6A4-685F-E16A-5B7A-20DC6D50A566}"/>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2">
                <a:extLst>
                  <a:ext uri="{FF2B5EF4-FFF2-40B4-BE49-F238E27FC236}">
                    <a16:creationId xmlns:a16="http://schemas.microsoft.com/office/drawing/2014/main" id="{1AA3093A-27B7-4B43-B505-D6CCBE9EE4B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3">
                <a:extLst>
                  <a:ext uri="{FF2B5EF4-FFF2-40B4-BE49-F238E27FC236}">
                    <a16:creationId xmlns:a16="http://schemas.microsoft.com/office/drawing/2014/main" id="{B6346BAF-4B90-C31E-3258-C12B31453E2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4">
                <a:extLst>
                  <a:ext uri="{FF2B5EF4-FFF2-40B4-BE49-F238E27FC236}">
                    <a16:creationId xmlns:a16="http://schemas.microsoft.com/office/drawing/2014/main" id="{C7B06708-5E78-30C5-2BCD-D292335ED76C}"/>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5">
                <a:extLst>
                  <a:ext uri="{FF2B5EF4-FFF2-40B4-BE49-F238E27FC236}">
                    <a16:creationId xmlns:a16="http://schemas.microsoft.com/office/drawing/2014/main" id="{40ACAA1D-0EB3-E178-6757-B72173C8FBB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6">
                <a:extLst>
                  <a:ext uri="{FF2B5EF4-FFF2-40B4-BE49-F238E27FC236}">
                    <a16:creationId xmlns:a16="http://schemas.microsoft.com/office/drawing/2014/main" id="{A7F82B4A-B277-01CC-4083-D3B690C3979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7">
                <a:extLst>
                  <a:ext uri="{FF2B5EF4-FFF2-40B4-BE49-F238E27FC236}">
                    <a16:creationId xmlns:a16="http://schemas.microsoft.com/office/drawing/2014/main" id="{39FA8F3C-8517-3723-644A-72076395333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8">
                <a:extLst>
                  <a:ext uri="{FF2B5EF4-FFF2-40B4-BE49-F238E27FC236}">
                    <a16:creationId xmlns:a16="http://schemas.microsoft.com/office/drawing/2014/main" id="{C281D4F2-9503-7553-0FD3-64EBFC239BAF}"/>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9">
                <a:extLst>
                  <a:ext uri="{FF2B5EF4-FFF2-40B4-BE49-F238E27FC236}">
                    <a16:creationId xmlns:a16="http://schemas.microsoft.com/office/drawing/2014/main" id="{2EF5D43B-4952-1359-AAC2-C276266533D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0">
                <a:extLst>
                  <a:ext uri="{FF2B5EF4-FFF2-40B4-BE49-F238E27FC236}">
                    <a16:creationId xmlns:a16="http://schemas.microsoft.com/office/drawing/2014/main" id="{C45B62D2-F19C-4266-483C-5A2B3A82B949}"/>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1">
                <a:extLst>
                  <a:ext uri="{FF2B5EF4-FFF2-40B4-BE49-F238E27FC236}">
                    <a16:creationId xmlns:a16="http://schemas.microsoft.com/office/drawing/2014/main" id="{24AE4687-9C21-AF96-241E-35628CD4F81B}"/>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32">
                <a:extLst>
                  <a:ext uri="{FF2B5EF4-FFF2-40B4-BE49-F238E27FC236}">
                    <a16:creationId xmlns:a16="http://schemas.microsoft.com/office/drawing/2014/main" id="{D1AB6A70-E9B6-32F0-1C6D-147BE090DE3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33">
                <a:extLst>
                  <a:ext uri="{FF2B5EF4-FFF2-40B4-BE49-F238E27FC236}">
                    <a16:creationId xmlns:a16="http://schemas.microsoft.com/office/drawing/2014/main" id="{57897AFB-9E26-C8FD-528D-635764892CC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95" name="Rectangle 94">
              <a:extLst>
                <a:ext uri="{FF2B5EF4-FFF2-40B4-BE49-F238E27FC236}">
                  <a16:creationId xmlns:a16="http://schemas.microsoft.com/office/drawing/2014/main" id="{BA125B01-F073-D8FE-8E19-4B76FA9FF3E4}"/>
                </a:ext>
              </a:extLst>
            </p:cNvPr>
            <p:cNvSpPr/>
            <p:nvPr/>
          </p:nvSpPr>
          <p:spPr>
            <a:xfrm>
              <a:off x="593132" y="4029942"/>
              <a:ext cx="2257008" cy="1569660"/>
            </a:xfrm>
            <a:prstGeom prst="rect">
              <a:avLst/>
            </a:prstGeom>
          </p:spPr>
          <p:txBody>
            <a:bodyPr wrap="square">
              <a:spAutoFit/>
            </a:bodyPr>
            <a:lstStyle/>
            <a:p>
              <a:pPr algn="ctr"/>
              <a:r>
                <a:rPr lang="en-US" sz="1600" dirty="0"/>
                <a:t>Patient has a family history of other movement or neurodegenerative disorders (eg, Huntington’s disease)</a:t>
              </a:r>
            </a:p>
          </p:txBody>
        </p:sp>
      </p:grpSp>
      <p:sp>
        <p:nvSpPr>
          <p:cNvPr id="128" name="Rectangle 127">
            <a:extLst>
              <a:ext uri="{FF2B5EF4-FFF2-40B4-BE49-F238E27FC236}">
                <a16:creationId xmlns:a16="http://schemas.microsoft.com/office/drawing/2014/main" id="{388F7A83-D937-787C-9CA0-5F233493B58A}"/>
              </a:ext>
            </a:extLst>
          </p:cNvPr>
          <p:cNvSpPr/>
          <p:nvPr/>
        </p:nvSpPr>
        <p:spPr>
          <a:xfrm>
            <a:off x="5137140" y="4365852"/>
            <a:ext cx="2257008" cy="1077218"/>
          </a:xfrm>
          <a:prstGeom prst="rect">
            <a:avLst/>
          </a:prstGeom>
        </p:spPr>
        <p:txBody>
          <a:bodyPr wrap="square">
            <a:spAutoFit/>
          </a:bodyPr>
          <a:lstStyle/>
          <a:p>
            <a:pPr algn="ctr"/>
            <a:r>
              <a:rPr lang="en-US" sz="1600" dirty="0"/>
              <a:t>Presence of other neurologic or</a:t>
            </a:r>
            <a:br>
              <a:rPr lang="en-US" sz="1600" dirty="0"/>
            </a:br>
            <a:r>
              <a:rPr lang="en-US" sz="1600" dirty="0"/>
              <a:t>systemic medical signs and symptoms</a:t>
            </a:r>
          </a:p>
        </p:txBody>
      </p:sp>
      <p:grpSp>
        <p:nvGrpSpPr>
          <p:cNvPr id="15" name="Group 14">
            <a:extLst>
              <a:ext uri="{FF2B5EF4-FFF2-40B4-BE49-F238E27FC236}">
                <a16:creationId xmlns:a16="http://schemas.microsoft.com/office/drawing/2014/main" id="{D2D59A74-E366-704A-E8CA-9503A8DB8303}"/>
              </a:ext>
            </a:extLst>
          </p:cNvPr>
          <p:cNvGrpSpPr/>
          <p:nvPr/>
        </p:nvGrpSpPr>
        <p:grpSpPr>
          <a:xfrm>
            <a:off x="7793912" y="2698110"/>
            <a:ext cx="1492626" cy="1496472"/>
            <a:chOff x="7793912" y="2698110"/>
            <a:chExt cx="1492626" cy="1496472"/>
          </a:xfrm>
        </p:grpSpPr>
        <p:grpSp>
          <p:nvGrpSpPr>
            <p:cNvPr id="94" name="Group 93"/>
            <p:cNvGrpSpPr/>
            <p:nvPr/>
          </p:nvGrpSpPr>
          <p:grpSpPr>
            <a:xfrm>
              <a:off x="8076367" y="2971676"/>
              <a:ext cx="913101" cy="894154"/>
              <a:chOff x="7800634" y="3797795"/>
              <a:chExt cx="598081" cy="585670"/>
            </a:xfrm>
          </p:grpSpPr>
          <p:sp>
            <p:nvSpPr>
              <p:cNvPr id="92" name="Freeform 11"/>
              <p:cNvSpPr>
                <a:spLocks noEditPoints="1"/>
              </p:cNvSpPr>
              <p:nvPr/>
            </p:nvSpPr>
            <p:spPr bwMode="auto">
              <a:xfrm>
                <a:off x="8064806" y="3797795"/>
                <a:ext cx="333909" cy="334500"/>
              </a:xfrm>
              <a:custGeom>
                <a:avLst/>
                <a:gdLst>
                  <a:gd name="T0" fmla="*/ 14 w 238"/>
                  <a:gd name="T1" fmla="*/ 237 h 238"/>
                  <a:gd name="T2" fmla="*/ 31 w 238"/>
                  <a:gd name="T3" fmla="*/ 200 h 238"/>
                  <a:gd name="T4" fmla="*/ 7 w 238"/>
                  <a:gd name="T5" fmla="*/ 158 h 238"/>
                  <a:gd name="T6" fmla="*/ 2 w 238"/>
                  <a:gd name="T7" fmla="*/ 105 h 238"/>
                  <a:gd name="T8" fmla="*/ 98 w 238"/>
                  <a:gd name="T9" fmla="*/ 9 h 238"/>
                  <a:gd name="T10" fmla="*/ 228 w 238"/>
                  <a:gd name="T11" fmla="*/ 96 h 238"/>
                  <a:gd name="T12" fmla="*/ 192 w 238"/>
                  <a:gd name="T13" fmla="*/ 209 h 238"/>
                  <a:gd name="T14" fmla="*/ 117 w 238"/>
                  <a:gd name="T15" fmla="*/ 237 h 238"/>
                  <a:gd name="T16" fmla="*/ 16 w 238"/>
                  <a:gd name="T17" fmla="*/ 238 h 238"/>
                  <a:gd name="T18" fmla="*/ 14 w 238"/>
                  <a:gd name="T19" fmla="*/ 237 h 238"/>
                  <a:gd name="T20" fmla="*/ 61 w 238"/>
                  <a:gd name="T21" fmla="*/ 105 h 238"/>
                  <a:gd name="T22" fmla="*/ 44 w 238"/>
                  <a:gd name="T23" fmla="*/ 122 h 238"/>
                  <a:gd name="T24" fmla="*/ 62 w 238"/>
                  <a:gd name="T25" fmla="*/ 140 h 238"/>
                  <a:gd name="T26" fmla="*/ 79 w 238"/>
                  <a:gd name="T27" fmla="*/ 123 h 238"/>
                  <a:gd name="T28" fmla="*/ 61 w 238"/>
                  <a:gd name="T29" fmla="*/ 105 h 238"/>
                  <a:gd name="T30" fmla="*/ 116 w 238"/>
                  <a:gd name="T31" fmla="*/ 105 h 238"/>
                  <a:gd name="T32" fmla="*/ 98 w 238"/>
                  <a:gd name="T33" fmla="*/ 123 h 238"/>
                  <a:gd name="T34" fmla="*/ 116 w 238"/>
                  <a:gd name="T35" fmla="*/ 140 h 238"/>
                  <a:gd name="T36" fmla="*/ 133 w 238"/>
                  <a:gd name="T37" fmla="*/ 123 h 238"/>
                  <a:gd name="T38" fmla="*/ 116 w 238"/>
                  <a:gd name="T39" fmla="*/ 105 h 238"/>
                  <a:gd name="T40" fmla="*/ 170 w 238"/>
                  <a:gd name="T41" fmla="*/ 105 h 238"/>
                  <a:gd name="T42" fmla="*/ 153 w 238"/>
                  <a:gd name="T43" fmla="*/ 123 h 238"/>
                  <a:gd name="T44" fmla="*/ 170 w 238"/>
                  <a:gd name="T45" fmla="*/ 140 h 238"/>
                  <a:gd name="T46" fmla="*/ 188 w 238"/>
                  <a:gd name="T47" fmla="*/ 123 h 238"/>
                  <a:gd name="T48" fmla="*/ 170 w 238"/>
                  <a:gd name="T49" fmla="*/ 10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8" h="238">
                    <a:moveTo>
                      <a:pt x="14" y="237"/>
                    </a:moveTo>
                    <a:cubicBezTo>
                      <a:pt x="19" y="225"/>
                      <a:pt x="25" y="212"/>
                      <a:pt x="31" y="200"/>
                    </a:cubicBezTo>
                    <a:cubicBezTo>
                      <a:pt x="20" y="188"/>
                      <a:pt x="12" y="174"/>
                      <a:pt x="7" y="158"/>
                    </a:cubicBezTo>
                    <a:cubicBezTo>
                      <a:pt x="1" y="141"/>
                      <a:pt x="0" y="123"/>
                      <a:pt x="2" y="105"/>
                    </a:cubicBezTo>
                    <a:cubicBezTo>
                      <a:pt x="9" y="56"/>
                      <a:pt x="49" y="16"/>
                      <a:pt x="98" y="9"/>
                    </a:cubicBezTo>
                    <a:cubicBezTo>
                      <a:pt x="158" y="0"/>
                      <a:pt x="214" y="37"/>
                      <a:pt x="228" y="96"/>
                    </a:cubicBezTo>
                    <a:cubicBezTo>
                      <a:pt x="238" y="140"/>
                      <a:pt x="225" y="178"/>
                      <a:pt x="192" y="209"/>
                    </a:cubicBezTo>
                    <a:cubicBezTo>
                      <a:pt x="171" y="228"/>
                      <a:pt x="145" y="237"/>
                      <a:pt x="117" y="237"/>
                    </a:cubicBezTo>
                    <a:cubicBezTo>
                      <a:pt x="83" y="238"/>
                      <a:pt x="50" y="237"/>
                      <a:pt x="16" y="238"/>
                    </a:cubicBezTo>
                    <a:cubicBezTo>
                      <a:pt x="15" y="238"/>
                      <a:pt x="15" y="237"/>
                      <a:pt x="14" y="237"/>
                    </a:cubicBezTo>
                    <a:close/>
                    <a:moveTo>
                      <a:pt x="61" y="105"/>
                    </a:moveTo>
                    <a:cubicBezTo>
                      <a:pt x="52" y="105"/>
                      <a:pt x="44" y="113"/>
                      <a:pt x="44" y="122"/>
                    </a:cubicBezTo>
                    <a:cubicBezTo>
                      <a:pt x="44" y="132"/>
                      <a:pt x="52" y="140"/>
                      <a:pt x="62" y="140"/>
                    </a:cubicBezTo>
                    <a:cubicBezTo>
                      <a:pt x="71" y="140"/>
                      <a:pt x="79" y="132"/>
                      <a:pt x="79" y="123"/>
                    </a:cubicBezTo>
                    <a:cubicBezTo>
                      <a:pt x="79" y="113"/>
                      <a:pt x="71" y="105"/>
                      <a:pt x="61" y="105"/>
                    </a:cubicBezTo>
                    <a:close/>
                    <a:moveTo>
                      <a:pt x="116" y="105"/>
                    </a:moveTo>
                    <a:cubicBezTo>
                      <a:pt x="106" y="105"/>
                      <a:pt x="98" y="113"/>
                      <a:pt x="98" y="123"/>
                    </a:cubicBezTo>
                    <a:cubicBezTo>
                      <a:pt x="99" y="132"/>
                      <a:pt x="107" y="140"/>
                      <a:pt x="116" y="140"/>
                    </a:cubicBezTo>
                    <a:cubicBezTo>
                      <a:pt x="125" y="140"/>
                      <a:pt x="133" y="132"/>
                      <a:pt x="133" y="123"/>
                    </a:cubicBezTo>
                    <a:cubicBezTo>
                      <a:pt x="134" y="113"/>
                      <a:pt x="125" y="105"/>
                      <a:pt x="116" y="105"/>
                    </a:cubicBezTo>
                    <a:close/>
                    <a:moveTo>
                      <a:pt x="170" y="105"/>
                    </a:moveTo>
                    <a:cubicBezTo>
                      <a:pt x="161" y="105"/>
                      <a:pt x="153" y="113"/>
                      <a:pt x="153" y="123"/>
                    </a:cubicBezTo>
                    <a:cubicBezTo>
                      <a:pt x="153" y="132"/>
                      <a:pt x="161" y="140"/>
                      <a:pt x="170" y="140"/>
                    </a:cubicBezTo>
                    <a:cubicBezTo>
                      <a:pt x="180" y="140"/>
                      <a:pt x="188" y="132"/>
                      <a:pt x="188" y="123"/>
                    </a:cubicBezTo>
                    <a:cubicBezTo>
                      <a:pt x="188" y="113"/>
                      <a:pt x="180" y="105"/>
                      <a:pt x="170" y="105"/>
                    </a:cubicBezTo>
                    <a:close/>
                  </a:path>
                </a:pathLst>
              </a:custGeom>
              <a:solidFill>
                <a:schemeClr val="bg1"/>
              </a:solidFill>
              <a:ln w="2857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sp>
            <p:nvSpPr>
              <p:cNvPr id="93" name="Freeform 12"/>
              <p:cNvSpPr>
                <a:spLocks/>
              </p:cNvSpPr>
              <p:nvPr/>
            </p:nvSpPr>
            <p:spPr bwMode="auto">
              <a:xfrm>
                <a:off x="7800634" y="4103927"/>
                <a:ext cx="558485" cy="279538"/>
              </a:xfrm>
              <a:custGeom>
                <a:avLst/>
                <a:gdLst>
                  <a:gd name="T0" fmla="*/ 0 w 398"/>
                  <a:gd name="T1" fmla="*/ 100 h 199"/>
                  <a:gd name="T2" fmla="*/ 0 w 398"/>
                  <a:gd name="T3" fmla="*/ 0 h 199"/>
                  <a:gd name="T4" fmla="*/ 3 w 398"/>
                  <a:gd name="T5" fmla="*/ 0 h 199"/>
                  <a:gd name="T6" fmla="*/ 98 w 398"/>
                  <a:gd name="T7" fmla="*/ 0 h 199"/>
                  <a:gd name="T8" fmla="*/ 119 w 398"/>
                  <a:gd name="T9" fmla="*/ 7 h 199"/>
                  <a:gd name="T10" fmla="*/ 251 w 398"/>
                  <a:gd name="T11" fmla="*/ 98 h 199"/>
                  <a:gd name="T12" fmla="*/ 258 w 398"/>
                  <a:gd name="T13" fmla="*/ 138 h 199"/>
                  <a:gd name="T14" fmla="*/ 221 w 398"/>
                  <a:gd name="T15" fmla="*/ 148 h 199"/>
                  <a:gd name="T16" fmla="*/ 184 w 398"/>
                  <a:gd name="T17" fmla="*/ 124 h 199"/>
                  <a:gd name="T18" fmla="*/ 143 w 398"/>
                  <a:gd name="T19" fmla="*/ 96 h 199"/>
                  <a:gd name="T20" fmla="*/ 137 w 398"/>
                  <a:gd name="T21" fmla="*/ 95 h 199"/>
                  <a:gd name="T22" fmla="*/ 134 w 398"/>
                  <a:gd name="T23" fmla="*/ 98 h 199"/>
                  <a:gd name="T24" fmla="*/ 136 w 398"/>
                  <a:gd name="T25" fmla="*/ 104 h 199"/>
                  <a:gd name="T26" fmla="*/ 158 w 398"/>
                  <a:gd name="T27" fmla="*/ 120 h 199"/>
                  <a:gd name="T28" fmla="*/ 208 w 398"/>
                  <a:gd name="T29" fmla="*/ 155 h 199"/>
                  <a:gd name="T30" fmla="*/ 264 w 398"/>
                  <a:gd name="T31" fmla="*/ 151 h 199"/>
                  <a:gd name="T32" fmla="*/ 271 w 398"/>
                  <a:gd name="T33" fmla="*/ 141 h 199"/>
                  <a:gd name="T34" fmla="*/ 276 w 398"/>
                  <a:gd name="T35" fmla="*/ 139 h 199"/>
                  <a:gd name="T36" fmla="*/ 365 w 398"/>
                  <a:gd name="T37" fmla="*/ 139 h 199"/>
                  <a:gd name="T38" fmla="*/ 394 w 398"/>
                  <a:gd name="T39" fmla="*/ 161 h 199"/>
                  <a:gd name="T40" fmla="*/ 381 w 398"/>
                  <a:gd name="T41" fmla="*/ 194 h 199"/>
                  <a:gd name="T42" fmla="*/ 365 w 398"/>
                  <a:gd name="T43" fmla="*/ 199 h 199"/>
                  <a:gd name="T44" fmla="*/ 212 w 398"/>
                  <a:gd name="T45" fmla="*/ 199 h 199"/>
                  <a:gd name="T46" fmla="*/ 192 w 398"/>
                  <a:gd name="T47" fmla="*/ 192 h 199"/>
                  <a:gd name="T48" fmla="*/ 63 w 398"/>
                  <a:gd name="T49" fmla="*/ 102 h 199"/>
                  <a:gd name="T50" fmla="*/ 57 w 398"/>
                  <a:gd name="T51" fmla="*/ 100 h 199"/>
                  <a:gd name="T52" fmla="*/ 2 w 398"/>
                  <a:gd name="T53" fmla="*/ 100 h 199"/>
                  <a:gd name="T54" fmla="*/ 0 w 398"/>
                  <a:gd name="T55" fmla="*/ 10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8" h="199">
                    <a:moveTo>
                      <a:pt x="0" y="100"/>
                    </a:moveTo>
                    <a:cubicBezTo>
                      <a:pt x="0" y="67"/>
                      <a:pt x="0" y="34"/>
                      <a:pt x="0" y="0"/>
                    </a:cubicBezTo>
                    <a:cubicBezTo>
                      <a:pt x="1" y="0"/>
                      <a:pt x="2" y="0"/>
                      <a:pt x="3" y="0"/>
                    </a:cubicBezTo>
                    <a:cubicBezTo>
                      <a:pt x="35" y="0"/>
                      <a:pt x="66" y="0"/>
                      <a:pt x="98" y="0"/>
                    </a:cubicBezTo>
                    <a:cubicBezTo>
                      <a:pt x="106" y="0"/>
                      <a:pt x="113" y="2"/>
                      <a:pt x="119" y="7"/>
                    </a:cubicBezTo>
                    <a:cubicBezTo>
                      <a:pt x="163" y="37"/>
                      <a:pt x="207" y="68"/>
                      <a:pt x="251" y="98"/>
                    </a:cubicBezTo>
                    <a:cubicBezTo>
                      <a:pt x="263" y="106"/>
                      <a:pt x="267" y="124"/>
                      <a:pt x="258" y="138"/>
                    </a:cubicBezTo>
                    <a:cubicBezTo>
                      <a:pt x="251" y="150"/>
                      <a:pt x="234" y="156"/>
                      <a:pt x="221" y="148"/>
                    </a:cubicBezTo>
                    <a:cubicBezTo>
                      <a:pt x="209" y="141"/>
                      <a:pt x="197" y="132"/>
                      <a:pt x="184" y="124"/>
                    </a:cubicBezTo>
                    <a:cubicBezTo>
                      <a:pt x="171" y="115"/>
                      <a:pt x="157" y="105"/>
                      <a:pt x="143" y="96"/>
                    </a:cubicBezTo>
                    <a:cubicBezTo>
                      <a:pt x="142" y="95"/>
                      <a:pt x="139" y="94"/>
                      <a:pt x="137" y="95"/>
                    </a:cubicBezTo>
                    <a:cubicBezTo>
                      <a:pt x="136" y="95"/>
                      <a:pt x="134" y="97"/>
                      <a:pt x="134" y="98"/>
                    </a:cubicBezTo>
                    <a:cubicBezTo>
                      <a:pt x="133" y="100"/>
                      <a:pt x="134" y="103"/>
                      <a:pt x="136" y="104"/>
                    </a:cubicBezTo>
                    <a:cubicBezTo>
                      <a:pt x="143" y="109"/>
                      <a:pt x="151" y="114"/>
                      <a:pt x="158" y="120"/>
                    </a:cubicBezTo>
                    <a:cubicBezTo>
                      <a:pt x="175" y="131"/>
                      <a:pt x="191" y="143"/>
                      <a:pt x="208" y="155"/>
                    </a:cubicBezTo>
                    <a:cubicBezTo>
                      <a:pt x="226" y="168"/>
                      <a:pt x="248" y="166"/>
                      <a:pt x="264" y="151"/>
                    </a:cubicBezTo>
                    <a:cubicBezTo>
                      <a:pt x="266" y="148"/>
                      <a:pt x="269" y="145"/>
                      <a:pt x="271" y="141"/>
                    </a:cubicBezTo>
                    <a:cubicBezTo>
                      <a:pt x="272" y="139"/>
                      <a:pt x="273" y="139"/>
                      <a:pt x="276" y="139"/>
                    </a:cubicBezTo>
                    <a:cubicBezTo>
                      <a:pt x="306" y="139"/>
                      <a:pt x="335" y="139"/>
                      <a:pt x="365" y="139"/>
                    </a:cubicBezTo>
                    <a:cubicBezTo>
                      <a:pt x="379" y="139"/>
                      <a:pt x="390" y="148"/>
                      <a:pt x="394" y="161"/>
                    </a:cubicBezTo>
                    <a:cubicBezTo>
                      <a:pt x="398" y="173"/>
                      <a:pt x="392" y="187"/>
                      <a:pt x="381" y="194"/>
                    </a:cubicBezTo>
                    <a:cubicBezTo>
                      <a:pt x="376" y="197"/>
                      <a:pt x="371" y="199"/>
                      <a:pt x="365" y="199"/>
                    </a:cubicBezTo>
                    <a:cubicBezTo>
                      <a:pt x="314" y="199"/>
                      <a:pt x="263" y="199"/>
                      <a:pt x="212" y="199"/>
                    </a:cubicBezTo>
                    <a:cubicBezTo>
                      <a:pt x="204" y="199"/>
                      <a:pt x="198" y="196"/>
                      <a:pt x="192" y="192"/>
                    </a:cubicBezTo>
                    <a:cubicBezTo>
                      <a:pt x="149" y="162"/>
                      <a:pt x="106" y="132"/>
                      <a:pt x="63" y="102"/>
                    </a:cubicBezTo>
                    <a:cubicBezTo>
                      <a:pt x="61" y="101"/>
                      <a:pt x="59" y="100"/>
                      <a:pt x="57" y="100"/>
                    </a:cubicBezTo>
                    <a:cubicBezTo>
                      <a:pt x="39" y="100"/>
                      <a:pt x="20" y="100"/>
                      <a:pt x="2" y="100"/>
                    </a:cubicBezTo>
                    <a:cubicBezTo>
                      <a:pt x="1" y="100"/>
                      <a:pt x="1" y="100"/>
                      <a:pt x="0" y="100"/>
                    </a:cubicBezTo>
                    <a:close/>
                  </a:path>
                </a:pathLst>
              </a:custGeom>
              <a:solidFill>
                <a:schemeClr val="accent2"/>
              </a:solidFill>
              <a:ln w="2857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grpSp>
        <p:grpSp>
          <p:nvGrpSpPr>
            <p:cNvPr id="159" name="Group 158">
              <a:extLst>
                <a:ext uri="{FF2B5EF4-FFF2-40B4-BE49-F238E27FC236}">
                  <a16:creationId xmlns:a16="http://schemas.microsoft.com/office/drawing/2014/main" id="{479F59E7-782B-F74A-A420-69F8DA26362D}"/>
                </a:ext>
              </a:extLst>
            </p:cNvPr>
            <p:cNvGrpSpPr>
              <a:grpSpLocks noChangeAspect="1"/>
            </p:cNvGrpSpPr>
            <p:nvPr/>
          </p:nvGrpSpPr>
          <p:grpSpPr>
            <a:xfrm>
              <a:off x="7793912" y="2698110"/>
              <a:ext cx="1492626" cy="1496472"/>
              <a:chOff x="-4083050" y="1579563"/>
              <a:chExt cx="3694112" cy="3703638"/>
            </a:xfrm>
            <a:solidFill>
              <a:schemeClr val="accent5"/>
            </a:solidFill>
          </p:grpSpPr>
          <p:sp>
            <p:nvSpPr>
              <p:cNvPr id="161" name="Freeform 5">
                <a:extLst>
                  <a:ext uri="{FF2B5EF4-FFF2-40B4-BE49-F238E27FC236}">
                    <a16:creationId xmlns:a16="http://schemas.microsoft.com/office/drawing/2014/main" id="{F0D065B0-E55E-D75F-B5DE-2DFB91A5A849}"/>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6">
                <a:extLst>
                  <a:ext uri="{FF2B5EF4-FFF2-40B4-BE49-F238E27FC236}">
                    <a16:creationId xmlns:a16="http://schemas.microsoft.com/office/drawing/2014/main" id="{C91CF076-69B3-816B-3E27-452D1BD6B33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7">
                <a:extLst>
                  <a:ext uri="{FF2B5EF4-FFF2-40B4-BE49-F238E27FC236}">
                    <a16:creationId xmlns:a16="http://schemas.microsoft.com/office/drawing/2014/main" id="{AD5CAA33-6FF4-1AA6-003C-5849F2BB75DD}"/>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8">
                <a:extLst>
                  <a:ext uri="{FF2B5EF4-FFF2-40B4-BE49-F238E27FC236}">
                    <a16:creationId xmlns:a16="http://schemas.microsoft.com/office/drawing/2014/main" id="{70C24DD4-E54D-6BE9-E808-3E1B01CD076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9">
                <a:extLst>
                  <a:ext uri="{FF2B5EF4-FFF2-40B4-BE49-F238E27FC236}">
                    <a16:creationId xmlns:a16="http://schemas.microsoft.com/office/drawing/2014/main" id="{4294FFF2-2CDF-CA14-1E46-DDED576095AA}"/>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0">
                <a:extLst>
                  <a:ext uri="{FF2B5EF4-FFF2-40B4-BE49-F238E27FC236}">
                    <a16:creationId xmlns:a16="http://schemas.microsoft.com/office/drawing/2014/main" id="{2BD27B03-81D1-ABB0-C926-EE474780203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1">
                <a:extLst>
                  <a:ext uri="{FF2B5EF4-FFF2-40B4-BE49-F238E27FC236}">
                    <a16:creationId xmlns:a16="http://schemas.microsoft.com/office/drawing/2014/main" id="{3CE839E9-73E7-F2E7-5631-4AD4A71A028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2">
                <a:extLst>
                  <a:ext uri="{FF2B5EF4-FFF2-40B4-BE49-F238E27FC236}">
                    <a16:creationId xmlns:a16="http://schemas.microsoft.com/office/drawing/2014/main" id="{501F7662-6D33-79B9-F0B1-1A902039ED58}"/>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3">
                <a:extLst>
                  <a:ext uri="{FF2B5EF4-FFF2-40B4-BE49-F238E27FC236}">
                    <a16:creationId xmlns:a16="http://schemas.microsoft.com/office/drawing/2014/main" id="{B4C7A515-4863-06E3-A1C1-709005E7BC5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4">
                <a:extLst>
                  <a:ext uri="{FF2B5EF4-FFF2-40B4-BE49-F238E27FC236}">
                    <a16:creationId xmlns:a16="http://schemas.microsoft.com/office/drawing/2014/main" id="{1C70A6C8-29D2-EE41-96C3-88898F833DF4}"/>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5">
                <a:extLst>
                  <a:ext uri="{FF2B5EF4-FFF2-40B4-BE49-F238E27FC236}">
                    <a16:creationId xmlns:a16="http://schemas.microsoft.com/office/drawing/2014/main" id="{E7CDCD32-8627-7521-2A70-545054196B7E}"/>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6">
                <a:extLst>
                  <a:ext uri="{FF2B5EF4-FFF2-40B4-BE49-F238E27FC236}">
                    <a16:creationId xmlns:a16="http://schemas.microsoft.com/office/drawing/2014/main" id="{1DAA4424-66B5-9495-EE93-16F29180503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7">
                <a:extLst>
                  <a:ext uri="{FF2B5EF4-FFF2-40B4-BE49-F238E27FC236}">
                    <a16:creationId xmlns:a16="http://schemas.microsoft.com/office/drawing/2014/main" id="{4BD1FFE6-62EC-C538-6A91-7F61D05FDD4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8">
                <a:extLst>
                  <a:ext uri="{FF2B5EF4-FFF2-40B4-BE49-F238E27FC236}">
                    <a16:creationId xmlns:a16="http://schemas.microsoft.com/office/drawing/2014/main" id="{1E4C917A-4A52-5AEF-C11C-F36EA1FF2673}"/>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9">
                <a:extLst>
                  <a:ext uri="{FF2B5EF4-FFF2-40B4-BE49-F238E27FC236}">
                    <a16:creationId xmlns:a16="http://schemas.microsoft.com/office/drawing/2014/main" id="{18F28214-1A1C-6A75-D151-AB0916F264C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20">
                <a:extLst>
                  <a:ext uri="{FF2B5EF4-FFF2-40B4-BE49-F238E27FC236}">
                    <a16:creationId xmlns:a16="http://schemas.microsoft.com/office/drawing/2014/main" id="{B5B891C2-9368-FD1B-9A67-24BB9B45078E}"/>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1">
                <a:extLst>
                  <a:ext uri="{FF2B5EF4-FFF2-40B4-BE49-F238E27FC236}">
                    <a16:creationId xmlns:a16="http://schemas.microsoft.com/office/drawing/2014/main" id="{2C59E36B-4F7A-2383-923B-5E24C5868B3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22">
                <a:extLst>
                  <a:ext uri="{FF2B5EF4-FFF2-40B4-BE49-F238E27FC236}">
                    <a16:creationId xmlns:a16="http://schemas.microsoft.com/office/drawing/2014/main" id="{68A48D50-AB7A-BA19-F49E-C8B7B81BA46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23">
                <a:extLst>
                  <a:ext uri="{FF2B5EF4-FFF2-40B4-BE49-F238E27FC236}">
                    <a16:creationId xmlns:a16="http://schemas.microsoft.com/office/drawing/2014/main" id="{96EC5EA5-9B32-853B-BD82-04145FBAF80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4">
                <a:extLst>
                  <a:ext uri="{FF2B5EF4-FFF2-40B4-BE49-F238E27FC236}">
                    <a16:creationId xmlns:a16="http://schemas.microsoft.com/office/drawing/2014/main" id="{AB321264-FCC2-76E5-5112-1640C3D9FA7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5">
                <a:extLst>
                  <a:ext uri="{FF2B5EF4-FFF2-40B4-BE49-F238E27FC236}">
                    <a16:creationId xmlns:a16="http://schemas.microsoft.com/office/drawing/2014/main" id="{5EFE807A-8FB7-5255-2194-1FAE0DDFE9AA}"/>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6">
                <a:extLst>
                  <a:ext uri="{FF2B5EF4-FFF2-40B4-BE49-F238E27FC236}">
                    <a16:creationId xmlns:a16="http://schemas.microsoft.com/office/drawing/2014/main" id="{27AA30E3-A1EC-0B6E-2045-DE812CB659E2}"/>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7">
                <a:extLst>
                  <a:ext uri="{FF2B5EF4-FFF2-40B4-BE49-F238E27FC236}">
                    <a16:creationId xmlns:a16="http://schemas.microsoft.com/office/drawing/2014/main" id="{4C646D52-7A71-747C-B2DE-9C321E1B522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8">
                <a:extLst>
                  <a:ext uri="{FF2B5EF4-FFF2-40B4-BE49-F238E27FC236}">
                    <a16:creationId xmlns:a16="http://schemas.microsoft.com/office/drawing/2014/main" id="{510A80F2-63DF-F13F-B20A-E34C1E9F32FE}"/>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9">
                <a:extLst>
                  <a:ext uri="{FF2B5EF4-FFF2-40B4-BE49-F238E27FC236}">
                    <a16:creationId xmlns:a16="http://schemas.microsoft.com/office/drawing/2014/main" id="{06943550-1254-ABED-1F13-80A327A25C5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30">
                <a:extLst>
                  <a:ext uri="{FF2B5EF4-FFF2-40B4-BE49-F238E27FC236}">
                    <a16:creationId xmlns:a16="http://schemas.microsoft.com/office/drawing/2014/main" id="{46E94219-0280-51EE-3F67-70688BAE3C15}"/>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31">
                <a:extLst>
                  <a:ext uri="{FF2B5EF4-FFF2-40B4-BE49-F238E27FC236}">
                    <a16:creationId xmlns:a16="http://schemas.microsoft.com/office/drawing/2014/main" id="{253139C1-B285-9D91-0B81-219E3E0B136E}"/>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32">
                <a:extLst>
                  <a:ext uri="{FF2B5EF4-FFF2-40B4-BE49-F238E27FC236}">
                    <a16:creationId xmlns:a16="http://schemas.microsoft.com/office/drawing/2014/main" id="{1BC07EEF-886C-979B-9970-9EC884974B6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3">
                <a:extLst>
                  <a:ext uri="{FF2B5EF4-FFF2-40B4-BE49-F238E27FC236}">
                    <a16:creationId xmlns:a16="http://schemas.microsoft.com/office/drawing/2014/main" id="{60B59276-81A4-532E-524C-326688E14F6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160" name="Rectangle 159">
            <a:extLst>
              <a:ext uri="{FF2B5EF4-FFF2-40B4-BE49-F238E27FC236}">
                <a16:creationId xmlns:a16="http://schemas.microsoft.com/office/drawing/2014/main" id="{CE242253-D3E6-D089-2C63-E036E1318D44}"/>
              </a:ext>
            </a:extLst>
          </p:cNvPr>
          <p:cNvSpPr/>
          <p:nvPr/>
        </p:nvSpPr>
        <p:spPr>
          <a:xfrm>
            <a:off x="7409144" y="4365852"/>
            <a:ext cx="2257008" cy="830997"/>
          </a:xfrm>
          <a:prstGeom prst="rect">
            <a:avLst/>
          </a:prstGeom>
        </p:spPr>
        <p:txBody>
          <a:bodyPr wrap="square">
            <a:spAutoFit/>
          </a:bodyPr>
          <a:lstStyle/>
          <a:p>
            <a:pPr algn="ctr"/>
            <a:r>
              <a:rPr lang="en-US" sz="1600" dirty="0"/>
              <a:t>Psychiatrist is </a:t>
            </a:r>
            <a:br>
              <a:rPr lang="en-US" sz="1600" dirty="0"/>
            </a:br>
            <a:r>
              <a:rPr lang="en-US" sz="1600" dirty="0"/>
              <a:t>unsure of whether TD diagnosis is present</a:t>
            </a:r>
          </a:p>
        </p:txBody>
      </p:sp>
      <p:sp>
        <p:nvSpPr>
          <p:cNvPr id="192" name="Rectangle 191">
            <a:extLst>
              <a:ext uri="{FF2B5EF4-FFF2-40B4-BE49-F238E27FC236}">
                <a16:creationId xmlns:a16="http://schemas.microsoft.com/office/drawing/2014/main" id="{3EA71A17-30FC-7660-3EDC-51C953448310}"/>
              </a:ext>
            </a:extLst>
          </p:cNvPr>
          <p:cNvSpPr/>
          <p:nvPr/>
        </p:nvSpPr>
        <p:spPr>
          <a:xfrm>
            <a:off x="9681148" y="4365852"/>
            <a:ext cx="2257008" cy="1323439"/>
          </a:xfrm>
          <a:prstGeom prst="rect">
            <a:avLst/>
          </a:prstGeom>
        </p:spPr>
        <p:txBody>
          <a:bodyPr wrap="square">
            <a:spAutoFit/>
          </a:bodyPr>
          <a:lstStyle/>
          <a:p>
            <a:pPr algn="ctr"/>
            <a:r>
              <a:rPr lang="en-US" sz="1600" dirty="0"/>
              <a:t>Unexpected treatment response, intolerability, or resistance</a:t>
            </a:r>
            <a:br>
              <a:rPr lang="en-US" sz="1600" dirty="0"/>
            </a:br>
            <a:r>
              <a:rPr lang="en-US" sz="1600" dirty="0"/>
              <a:t>of the movement disorder</a:t>
            </a:r>
          </a:p>
        </p:txBody>
      </p:sp>
      <p:grpSp>
        <p:nvGrpSpPr>
          <p:cNvPr id="13" name="Group 12">
            <a:extLst>
              <a:ext uri="{FF2B5EF4-FFF2-40B4-BE49-F238E27FC236}">
                <a16:creationId xmlns:a16="http://schemas.microsoft.com/office/drawing/2014/main" id="{0022076D-EE1C-FA40-92C6-E8D4CA853D90}"/>
              </a:ext>
            </a:extLst>
          </p:cNvPr>
          <p:cNvGrpSpPr/>
          <p:nvPr/>
        </p:nvGrpSpPr>
        <p:grpSpPr>
          <a:xfrm>
            <a:off x="5521908" y="2698110"/>
            <a:ext cx="1492626" cy="1496472"/>
            <a:chOff x="5521908" y="2698110"/>
            <a:chExt cx="1492626" cy="1496472"/>
          </a:xfrm>
        </p:grpSpPr>
        <p:grpSp>
          <p:nvGrpSpPr>
            <p:cNvPr id="127" name="Group 126">
              <a:extLst>
                <a:ext uri="{FF2B5EF4-FFF2-40B4-BE49-F238E27FC236}">
                  <a16:creationId xmlns:a16="http://schemas.microsoft.com/office/drawing/2014/main" id="{E6D6D9F5-0AE8-4FF0-FD94-E1E274025FFB}"/>
                </a:ext>
              </a:extLst>
            </p:cNvPr>
            <p:cNvGrpSpPr>
              <a:grpSpLocks noChangeAspect="1"/>
            </p:cNvGrpSpPr>
            <p:nvPr/>
          </p:nvGrpSpPr>
          <p:grpSpPr>
            <a:xfrm>
              <a:off x="5521908" y="2698110"/>
              <a:ext cx="1492626" cy="1496472"/>
              <a:chOff x="-4083050" y="1579563"/>
              <a:chExt cx="3694112" cy="3703638"/>
            </a:xfrm>
            <a:solidFill>
              <a:schemeClr val="accent5"/>
            </a:solidFill>
          </p:grpSpPr>
          <p:sp>
            <p:nvSpPr>
              <p:cNvPr id="129" name="Freeform 5">
                <a:extLst>
                  <a:ext uri="{FF2B5EF4-FFF2-40B4-BE49-F238E27FC236}">
                    <a16:creationId xmlns:a16="http://schemas.microsoft.com/office/drawing/2014/main" id="{7133B23A-C89D-FB3B-EB09-B1BF4EE0175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6">
                <a:extLst>
                  <a:ext uri="{FF2B5EF4-FFF2-40B4-BE49-F238E27FC236}">
                    <a16:creationId xmlns:a16="http://schemas.microsoft.com/office/drawing/2014/main" id="{AD776CCF-2F6E-0380-15C9-48D6DA2BA557}"/>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7">
                <a:extLst>
                  <a:ext uri="{FF2B5EF4-FFF2-40B4-BE49-F238E27FC236}">
                    <a16:creationId xmlns:a16="http://schemas.microsoft.com/office/drawing/2014/main" id="{60DD810E-7B27-9035-D779-38A2E346E0C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8">
                <a:extLst>
                  <a:ext uri="{FF2B5EF4-FFF2-40B4-BE49-F238E27FC236}">
                    <a16:creationId xmlns:a16="http://schemas.microsoft.com/office/drawing/2014/main" id="{C074BA0E-AE47-4131-76D8-C6D0DC9C6C2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9">
                <a:extLst>
                  <a:ext uri="{FF2B5EF4-FFF2-40B4-BE49-F238E27FC236}">
                    <a16:creationId xmlns:a16="http://schemas.microsoft.com/office/drawing/2014/main" id="{530586BB-8664-74E7-7563-3808662DE1A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0">
                <a:extLst>
                  <a:ext uri="{FF2B5EF4-FFF2-40B4-BE49-F238E27FC236}">
                    <a16:creationId xmlns:a16="http://schemas.microsoft.com/office/drawing/2014/main" id="{BB1BB816-8D96-19B2-8648-852EC773DF06}"/>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1">
                <a:extLst>
                  <a:ext uri="{FF2B5EF4-FFF2-40B4-BE49-F238E27FC236}">
                    <a16:creationId xmlns:a16="http://schemas.microsoft.com/office/drawing/2014/main" id="{A5EC3143-B91E-EE0C-2B15-075A825103FE}"/>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2">
                <a:extLst>
                  <a:ext uri="{FF2B5EF4-FFF2-40B4-BE49-F238E27FC236}">
                    <a16:creationId xmlns:a16="http://schemas.microsoft.com/office/drawing/2014/main" id="{9129A4BC-88C0-0460-564F-9B7BDF65A4A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3">
                <a:extLst>
                  <a:ext uri="{FF2B5EF4-FFF2-40B4-BE49-F238E27FC236}">
                    <a16:creationId xmlns:a16="http://schemas.microsoft.com/office/drawing/2014/main" id="{E3C76EC9-DD1B-B102-E130-C22B2F074D5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4">
                <a:extLst>
                  <a:ext uri="{FF2B5EF4-FFF2-40B4-BE49-F238E27FC236}">
                    <a16:creationId xmlns:a16="http://schemas.microsoft.com/office/drawing/2014/main" id="{D3433637-5FD0-C068-9DBE-8D1521E3C84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5">
                <a:extLst>
                  <a:ext uri="{FF2B5EF4-FFF2-40B4-BE49-F238E27FC236}">
                    <a16:creationId xmlns:a16="http://schemas.microsoft.com/office/drawing/2014/main" id="{7BACB3F7-6214-F84F-6A5F-C70057481A1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6">
                <a:extLst>
                  <a:ext uri="{FF2B5EF4-FFF2-40B4-BE49-F238E27FC236}">
                    <a16:creationId xmlns:a16="http://schemas.microsoft.com/office/drawing/2014/main" id="{501FBFAF-02ED-66B6-5365-5FCF0BB24FE5}"/>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7">
                <a:extLst>
                  <a:ext uri="{FF2B5EF4-FFF2-40B4-BE49-F238E27FC236}">
                    <a16:creationId xmlns:a16="http://schemas.microsoft.com/office/drawing/2014/main" id="{78DDD603-FA5E-4616-A279-58FD0A560DB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8">
                <a:extLst>
                  <a:ext uri="{FF2B5EF4-FFF2-40B4-BE49-F238E27FC236}">
                    <a16:creationId xmlns:a16="http://schemas.microsoft.com/office/drawing/2014/main" id="{ECFD6020-FD18-AB19-99A7-AFC496DDADD2}"/>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9">
                <a:extLst>
                  <a:ext uri="{FF2B5EF4-FFF2-40B4-BE49-F238E27FC236}">
                    <a16:creationId xmlns:a16="http://schemas.microsoft.com/office/drawing/2014/main" id="{0928636C-9983-F2BA-74B8-95822BF6FA0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0">
                <a:extLst>
                  <a:ext uri="{FF2B5EF4-FFF2-40B4-BE49-F238E27FC236}">
                    <a16:creationId xmlns:a16="http://schemas.microsoft.com/office/drawing/2014/main" id="{3AAEE450-C74E-6063-6DE2-BBFBE732C4D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1">
                <a:extLst>
                  <a:ext uri="{FF2B5EF4-FFF2-40B4-BE49-F238E27FC236}">
                    <a16:creationId xmlns:a16="http://schemas.microsoft.com/office/drawing/2014/main" id="{3B41F579-18E5-2AA8-E62D-2A73618A03C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2">
                <a:extLst>
                  <a:ext uri="{FF2B5EF4-FFF2-40B4-BE49-F238E27FC236}">
                    <a16:creationId xmlns:a16="http://schemas.microsoft.com/office/drawing/2014/main" id="{940DFAE4-70AC-74D3-94DE-A458029E73D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3">
                <a:extLst>
                  <a:ext uri="{FF2B5EF4-FFF2-40B4-BE49-F238E27FC236}">
                    <a16:creationId xmlns:a16="http://schemas.microsoft.com/office/drawing/2014/main" id="{4DDB86AC-797E-ECA2-0CCA-93C98C2E7A95}"/>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4">
                <a:extLst>
                  <a:ext uri="{FF2B5EF4-FFF2-40B4-BE49-F238E27FC236}">
                    <a16:creationId xmlns:a16="http://schemas.microsoft.com/office/drawing/2014/main" id="{3A0A52A1-8D87-BF92-8D84-13ED860823D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5">
                <a:extLst>
                  <a:ext uri="{FF2B5EF4-FFF2-40B4-BE49-F238E27FC236}">
                    <a16:creationId xmlns:a16="http://schemas.microsoft.com/office/drawing/2014/main" id="{65EAE788-0118-BF59-6D81-049287B2C080}"/>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6">
                <a:extLst>
                  <a:ext uri="{FF2B5EF4-FFF2-40B4-BE49-F238E27FC236}">
                    <a16:creationId xmlns:a16="http://schemas.microsoft.com/office/drawing/2014/main" id="{6892FC36-91CC-47C3-E7D9-D1CD3DA31579}"/>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7">
                <a:extLst>
                  <a:ext uri="{FF2B5EF4-FFF2-40B4-BE49-F238E27FC236}">
                    <a16:creationId xmlns:a16="http://schemas.microsoft.com/office/drawing/2014/main" id="{CFA7CC35-F26E-7AC6-7FE2-4D31BF971803}"/>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8">
                <a:extLst>
                  <a:ext uri="{FF2B5EF4-FFF2-40B4-BE49-F238E27FC236}">
                    <a16:creationId xmlns:a16="http://schemas.microsoft.com/office/drawing/2014/main" id="{2C68FB9C-974F-1C7B-D3C8-D4C55AD25393}"/>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9">
                <a:extLst>
                  <a:ext uri="{FF2B5EF4-FFF2-40B4-BE49-F238E27FC236}">
                    <a16:creationId xmlns:a16="http://schemas.microsoft.com/office/drawing/2014/main" id="{84F99BF4-E7F3-1F32-51F2-4027683FEEA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0">
                <a:extLst>
                  <a:ext uri="{FF2B5EF4-FFF2-40B4-BE49-F238E27FC236}">
                    <a16:creationId xmlns:a16="http://schemas.microsoft.com/office/drawing/2014/main" id="{BE17D76A-727E-D42E-F3B4-1445487E1DF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1">
                <a:extLst>
                  <a:ext uri="{FF2B5EF4-FFF2-40B4-BE49-F238E27FC236}">
                    <a16:creationId xmlns:a16="http://schemas.microsoft.com/office/drawing/2014/main" id="{1C5A08A6-87D9-86B5-AEBC-234DF638AFB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2">
                <a:extLst>
                  <a:ext uri="{FF2B5EF4-FFF2-40B4-BE49-F238E27FC236}">
                    <a16:creationId xmlns:a16="http://schemas.microsoft.com/office/drawing/2014/main" id="{F1B62957-34D9-62DA-D6CD-0A1CB6D43B9F}"/>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3">
                <a:extLst>
                  <a:ext uri="{FF2B5EF4-FFF2-40B4-BE49-F238E27FC236}">
                    <a16:creationId xmlns:a16="http://schemas.microsoft.com/office/drawing/2014/main" id="{E3573ECC-3CC2-E849-7E41-F1F4D4EB2D3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a:extLst>
                <a:ext uri="{FF2B5EF4-FFF2-40B4-BE49-F238E27FC236}">
                  <a16:creationId xmlns:a16="http://schemas.microsoft.com/office/drawing/2014/main" id="{69D8CE4F-8B29-509F-148F-C63E6426A203}"/>
                </a:ext>
              </a:extLst>
            </p:cNvPr>
            <p:cNvGrpSpPr/>
            <p:nvPr/>
          </p:nvGrpSpPr>
          <p:grpSpPr>
            <a:xfrm>
              <a:off x="5836165" y="2970628"/>
              <a:ext cx="864112" cy="951436"/>
              <a:chOff x="5836165" y="2970628"/>
              <a:chExt cx="864112" cy="951436"/>
            </a:xfrm>
          </p:grpSpPr>
          <p:sp>
            <p:nvSpPr>
              <p:cNvPr id="297" name="Freeform 14">
                <a:extLst>
                  <a:ext uri="{FF2B5EF4-FFF2-40B4-BE49-F238E27FC236}">
                    <a16:creationId xmlns:a16="http://schemas.microsoft.com/office/drawing/2014/main" id="{88FB5E33-DECE-6A0A-EB7E-2912EB31BCDB}"/>
                  </a:ext>
                </a:extLst>
              </p:cNvPr>
              <p:cNvSpPr>
                <a:spLocks/>
              </p:cNvSpPr>
              <p:nvPr/>
            </p:nvSpPr>
            <p:spPr bwMode="auto">
              <a:xfrm>
                <a:off x="5836165" y="2970628"/>
                <a:ext cx="864112" cy="951436"/>
              </a:xfrm>
              <a:custGeom>
                <a:avLst/>
                <a:gdLst>
                  <a:gd name="T0" fmla="*/ 215 w 334"/>
                  <a:gd name="T1" fmla="*/ 323 h 368"/>
                  <a:gd name="T2" fmla="*/ 215 w 334"/>
                  <a:gd name="T3" fmla="*/ 368 h 368"/>
                  <a:gd name="T4" fmla="*/ 67 w 334"/>
                  <a:gd name="T5" fmla="*/ 368 h 368"/>
                  <a:gd name="T6" fmla="*/ 67 w 334"/>
                  <a:gd name="T7" fmla="*/ 364 h 368"/>
                  <a:gd name="T8" fmla="*/ 67 w 334"/>
                  <a:gd name="T9" fmla="*/ 269 h 368"/>
                  <a:gd name="T10" fmla="*/ 63 w 334"/>
                  <a:gd name="T11" fmla="*/ 261 h 368"/>
                  <a:gd name="T12" fmla="*/ 9 w 334"/>
                  <a:gd name="T13" fmla="*/ 182 h 368"/>
                  <a:gd name="T14" fmla="*/ 24 w 334"/>
                  <a:gd name="T15" fmla="*/ 74 h 368"/>
                  <a:gd name="T16" fmla="*/ 127 w 334"/>
                  <a:gd name="T17" fmla="*/ 6 h 368"/>
                  <a:gd name="T18" fmla="*/ 240 w 334"/>
                  <a:gd name="T19" fmla="*/ 40 h 368"/>
                  <a:gd name="T20" fmla="*/ 287 w 334"/>
                  <a:gd name="T21" fmla="*/ 128 h 368"/>
                  <a:gd name="T22" fmla="*/ 289 w 334"/>
                  <a:gd name="T23" fmla="*/ 154 h 368"/>
                  <a:gd name="T24" fmla="*/ 290 w 334"/>
                  <a:gd name="T25" fmla="*/ 162 h 368"/>
                  <a:gd name="T26" fmla="*/ 332 w 334"/>
                  <a:gd name="T27" fmla="*/ 251 h 368"/>
                  <a:gd name="T28" fmla="*/ 334 w 334"/>
                  <a:gd name="T29" fmla="*/ 254 h 368"/>
                  <a:gd name="T30" fmla="*/ 288 w 334"/>
                  <a:gd name="T31" fmla="*/ 254 h 368"/>
                  <a:gd name="T32" fmla="*/ 288 w 334"/>
                  <a:gd name="T33" fmla="*/ 259 h 368"/>
                  <a:gd name="T34" fmla="*/ 287 w 334"/>
                  <a:gd name="T35" fmla="*/ 291 h 368"/>
                  <a:gd name="T36" fmla="*/ 256 w 334"/>
                  <a:gd name="T37" fmla="*/ 322 h 368"/>
                  <a:gd name="T38" fmla="*/ 220 w 334"/>
                  <a:gd name="T39" fmla="*/ 323 h 368"/>
                  <a:gd name="T40" fmla="*/ 215 w 334"/>
                  <a:gd name="T41" fmla="*/ 32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68">
                    <a:moveTo>
                      <a:pt x="215" y="323"/>
                    </a:moveTo>
                    <a:cubicBezTo>
                      <a:pt x="215" y="338"/>
                      <a:pt x="215" y="353"/>
                      <a:pt x="215" y="368"/>
                    </a:cubicBezTo>
                    <a:cubicBezTo>
                      <a:pt x="165" y="368"/>
                      <a:pt x="116" y="368"/>
                      <a:pt x="67" y="368"/>
                    </a:cubicBezTo>
                    <a:cubicBezTo>
                      <a:pt x="67" y="367"/>
                      <a:pt x="67" y="365"/>
                      <a:pt x="67" y="364"/>
                    </a:cubicBezTo>
                    <a:cubicBezTo>
                      <a:pt x="67" y="332"/>
                      <a:pt x="67" y="301"/>
                      <a:pt x="67" y="269"/>
                    </a:cubicBezTo>
                    <a:cubicBezTo>
                      <a:pt x="67" y="265"/>
                      <a:pt x="66" y="263"/>
                      <a:pt x="63" y="261"/>
                    </a:cubicBezTo>
                    <a:cubicBezTo>
                      <a:pt x="36" y="241"/>
                      <a:pt x="17" y="215"/>
                      <a:pt x="9" y="182"/>
                    </a:cubicBezTo>
                    <a:cubicBezTo>
                      <a:pt x="0" y="144"/>
                      <a:pt x="4" y="108"/>
                      <a:pt x="24" y="74"/>
                    </a:cubicBezTo>
                    <a:cubicBezTo>
                      <a:pt x="48" y="36"/>
                      <a:pt x="82" y="13"/>
                      <a:pt x="127" y="6"/>
                    </a:cubicBezTo>
                    <a:cubicBezTo>
                      <a:pt x="170" y="0"/>
                      <a:pt x="208" y="12"/>
                      <a:pt x="240" y="40"/>
                    </a:cubicBezTo>
                    <a:cubicBezTo>
                      <a:pt x="267" y="64"/>
                      <a:pt x="283" y="93"/>
                      <a:pt x="287" y="128"/>
                    </a:cubicBezTo>
                    <a:cubicBezTo>
                      <a:pt x="288" y="137"/>
                      <a:pt x="288" y="145"/>
                      <a:pt x="289" y="154"/>
                    </a:cubicBezTo>
                    <a:cubicBezTo>
                      <a:pt x="289" y="157"/>
                      <a:pt x="289" y="159"/>
                      <a:pt x="290" y="162"/>
                    </a:cubicBezTo>
                    <a:cubicBezTo>
                      <a:pt x="304" y="191"/>
                      <a:pt x="318" y="221"/>
                      <a:pt x="332" y="251"/>
                    </a:cubicBezTo>
                    <a:cubicBezTo>
                      <a:pt x="333" y="252"/>
                      <a:pt x="333" y="253"/>
                      <a:pt x="334" y="254"/>
                    </a:cubicBezTo>
                    <a:cubicBezTo>
                      <a:pt x="319" y="254"/>
                      <a:pt x="304" y="254"/>
                      <a:pt x="288" y="254"/>
                    </a:cubicBezTo>
                    <a:cubicBezTo>
                      <a:pt x="288" y="256"/>
                      <a:pt x="288" y="257"/>
                      <a:pt x="288" y="259"/>
                    </a:cubicBezTo>
                    <a:cubicBezTo>
                      <a:pt x="288" y="269"/>
                      <a:pt x="289" y="280"/>
                      <a:pt x="287" y="291"/>
                    </a:cubicBezTo>
                    <a:cubicBezTo>
                      <a:pt x="285" y="310"/>
                      <a:pt x="275" y="319"/>
                      <a:pt x="256" y="322"/>
                    </a:cubicBezTo>
                    <a:cubicBezTo>
                      <a:pt x="244" y="323"/>
                      <a:pt x="232" y="322"/>
                      <a:pt x="220" y="323"/>
                    </a:cubicBezTo>
                    <a:cubicBezTo>
                      <a:pt x="219" y="323"/>
                      <a:pt x="217" y="323"/>
                      <a:pt x="215" y="32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304" name="Freeform 12">
                <a:extLst>
                  <a:ext uri="{FF2B5EF4-FFF2-40B4-BE49-F238E27FC236}">
                    <a16:creationId xmlns:a16="http://schemas.microsoft.com/office/drawing/2014/main" id="{5B7B762B-4448-4AE9-E9EC-207803205E93}"/>
                  </a:ext>
                </a:extLst>
              </p:cNvPr>
              <p:cNvSpPr>
                <a:spLocks/>
              </p:cNvSpPr>
              <p:nvPr/>
            </p:nvSpPr>
            <p:spPr bwMode="auto">
              <a:xfrm>
                <a:off x="6002448" y="3133540"/>
                <a:ext cx="420327" cy="415466"/>
              </a:xfrm>
              <a:custGeom>
                <a:avLst/>
                <a:gdLst>
                  <a:gd name="T0" fmla="*/ 138 w 619"/>
                  <a:gd name="T1" fmla="*/ 325 h 612"/>
                  <a:gd name="T2" fmla="*/ 47 w 619"/>
                  <a:gd name="T3" fmla="*/ 357 h 612"/>
                  <a:gd name="T4" fmla="*/ 33 w 619"/>
                  <a:gd name="T5" fmla="*/ 256 h 612"/>
                  <a:gd name="T6" fmla="*/ 141 w 619"/>
                  <a:gd name="T7" fmla="*/ 281 h 612"/>
                  <a:gd name="T8" fmla="*/ 223 w 619"/>
                  <a:gd name="T9" fmla="*/ 270 h 612"/>
                  <a:gd name="T10" fmla="*/ 171 w 619"/>
                  <a:gd name="T11" fmla="*/ 197 h 612"/>
                  <a:gd name="T12" fmla="*/ 87 w 619"/>
                  <a:gd name="T13" fmla="*/ 104 h 612"/>
                  <a:gd name="T14" fmla="*/ 192 w 619"/>
                  <a:gd name="T15" fmla="*/ 130 h 612"/>
                  <a:gd name="T16" fmla="*/ 252 w 619"/>
                  <a:gd name="T17" fmla="*/ 212 h 612"/>
                  <a:gd name="T18" fmla="*/ 289 w 619"/>
                  <a:gd name="T19" fmla="*/ 198 h 612"/>
                  <a:gd name="T20" fmla="*/ 273 w 619"/>
                  <a:gd name="T21" fmla="*/ 96 h 612"/>
                  <a:gd name="T22" fmla="*/ 312 w 619"/>
                  <a:gd name="T23" fmla="*/ 1 h 612"/>
                  <a:gd name="T24" fmla="*/ 352 w 619"/>
                  <a:gd name="T25" fmla="*/ 95 h 612"/>
                  <a:gd name="T26" fmla="*/ 333 w 619"/>
                  <a:gd name="T27" fmla="*/ 197 h 612"/>
                  <a:gd name="T28" fmla="*/ 371 w 619"/>
                  <a:gd name="T29" fmla="*/ 212 h 612"/>
                  <a:gd name="T30" fmla="*/ 430 w 619"/>
                  <a:gd name="T31" fmla="*/ 132 h 612"/>
                  <a:gd name="T32" fmla="*/ 540 w 619"/>
                  <a:gd name="T33" fmla="*/ 119 h 612"/>
                  <a:gd name="T34" fmla="*/ 445 w 619"/>
                  <a:gd name="T35" fmla="*/ 202 h 612"/>
                  <a:gd name="T36" fmla="*/ 395 w 619"/>
                  <a:gd name="T37" fmla="*/ 263 h 612"/>
                  <a:gd name="T38" fmla="*/ 492 w 619"/>
                  <a:gd name="T39" fmla="*/ 282 h 612"/>
                  <a:gd name="T40" fmla="*/ 566 w 619"/>
                  <a:gd name="T41" fmla="*/ 250 h 612"/>
                  <a:gd name="T42" fmla="*/ 571 w 619"/>
                  <a:gd name="T43" fmla="*/ 358 h 612"/>
                  <a:gd name="T44" fmla="*/ 482 w 619"/>
                  <a:gd name="T45" fmla="*/ 326 h 612"/>
                  <a:gd name="T46" fmla="*/ 396 w 619"/>
                  <a:gd name="T47" fmla="*/ 338 h 612"/>
                  <a:gd name="T48" fmla="*/ 449 w 619"/>
                  <a:gd name="T49" fmla="*/ 411 h 612"/>
                  <a:gd name="T50" fmla="*/ 541 w 619"/>
                  <a:gd name="T51" fmla="*/ 479 h 612"/>
                  <a:gd name="T52" fmla="*/ 429 w 619"/>
                  <a:gd name="T53" fmla="*/ 483 h 612"/>
                  <a:gd name="T54" fmla="*/ 419 w 619"/>
                  <a:gd name="T55" fmla="*/ 446 h 612"/>
                  <a:gd name="T56" fmla="*/ 345 w 619"/>
                  <a:gd name="T57" fmla="*/ 391 h 612"/>
                  <a:gd name="T58" fmla="*/ 332 w 619"/>
                  <a:gd name="T59" fmla="*/ 474 h 612"/>
                  <a:gd name="T60" fmla="*/ 351 w 619"/>
                  <a:gd name="T61" fmla="*/ 589 h 612"/>
                  <a:gd name="T62" fmla="*/ 271 w 619"/>
                  <a:gd name="T63" fmla="*/ 511 h 612"/>
                  <a:gd name="T64" fmla="*/ 288 w 619"/>
                  <a:gd name="T65" fmla="*/ 410 h 612"/>
                  <a:gd name="T66" fmla="*/ 253 w 619"/>
                  <a:gd name="T67" fmla="*/ 393 h 612"/>
                  <a:gd name="T68" fmla="*/ 192 w 619"/>
                  <a:gd name="T69" fmla="*/ 475 h 612"/>
                  <a:gd name="T70" fmla="*/ 81 w 619"/>
                  <a:gd name="T71" fmla="*/ 474 h 612"/>
                  <a:gd name="T72" fmla="*/ 182 w 619"/>
                  <a:gd name="T73" fmla="*/ 400 h 612"/>
                  <a:gd name="T74" fmla="*/ 225 w 619"/>
                  <a:gd name="T75" fmla="*/ 341 h 612"/>
                  <a:gd name="T76" fmla="*/ 167 w 619"/>
                  <a:gd name="T77" fmla="*/ 32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9" h="612">
                    <a:moveTo>
                      <a:pt x="167" y="325"/>
                    </a:moveTo>
                    <a:cubicBezTo>
                      <a:pt x="157" y="325"/>
                      <a:pt x="147" y="325"/>
                      <a:pt x="138" y="325"/>
                    </a:cubicBezTo>
                    <a:cubicBezTo>
                      <a:pt x="123" y="325"/>
                      <a:pt x="111" y="330"/>
                      <a:pt x="101" y="341"/>
                    </a:cubicBezTo>
                    <a:cubicBezTo>
                      <a:pt x="86" y="357"/>
                      <a:pt x="68" y="362"/>
                      <a:pt x="47" y="357"/>
                    </a:cubicBezTo>
                    <a:cubicBezTo>
                      <a:pt x="27" y="352"/>
                      <a:pt x="14" y="339"/>
                      <a:pt x="8" y="320"/>
                    </a:cubicBezTo>
                    <a:cubicBezTo>
                      <a:pt x="0" y="295"/>
                      <a:pt x="11" y="269"/>
                      <a:pt x="33" y="256"/>
                    </a:cubicBezTo>
                    <a:cubicBezTo>
                      <a:pt x="56" y="242"/>
                      <a:pt x="83" y="245"/>
                      <a:pt x="101" y="265"/>
                    </a:cubicBezTo>
                    <a:cubicBezTo>
                      <a:pt x="112" y="276"/>
                      <a:pt x="125" y="282"/>
                      <a:pt x="141" y="281"/>
                    </a:cubicBezTo>
                    <a:cubicBezTo>
                      <a:pt x="162" y="281"/>
                      <a:pt x="182" y="281"/>
                      <a:pt x="202" y="281"/>
                    </a:cubicBezTo>
                    <a:cubicBezTo>
                      <a:pt x="212" y="281"/>
                      <a:pt x="219" y="279"/>
                      <a:pt x="223" y="270"/>
                    </a:cubicBezTo>
                    <a:cubicBezTo>
                      <a:pt x="227" y="261"/>
                      <a:pt x="225" y="253"/>
                      <a:pt x="218" y="245"/>
                    </a:cubicBezTo>
                    <a:cubicBezTo>
                      <a:pt x="203" y="229"/>
                      <a:pt x="187" y="213"/>
                      <a:pt x="171" y="197"/>
                    </a:cubicBezTo>
                    <a:cubicBezTo>
                      <a:pt x="162" y="188"/>
                      <a:pt x="150" y="185"/>
                      <a:pt x="137" y="185"/>
                    </a:cubicBezTo>
                    <a:cubicBezTo>
                      <a:pt x="96" y="186"/>
                      <a:pt x="67" y="140"/>
                      <a:pt x="87" y="104"/>
                    </a:cubicBezTo>
                    <a:cubicBezTo>
                      <a:pt x="100" y="80"/>
                      <a:pt x="125" y="69"/>
                      <a:pt x="151" y="75"/>
                    </a:cubicBezTo>
                    <a:cubicBezTo>
                      <a:pt x="175" y="81"/>
                      <a:pt x="193" y="104"/>
                      <a:pt x="192" y="130"/>
                    </a:cubicBezTo>
                    <a:cubicBezTo>
                      <a:pt x="191" y="146"/>
                      <a:pt x="196" y="158"/>
                      <a:pt x="209" y="169"/>
                    </a:cubicBezTo>
                    <a:cubicBezTo>
                      <a:pt x="224" y="183"/>
                      <a:pt x="237" y="198"/>
                      <a:pt x="252" y="212"/>
                    </a:cubicBezTo>
                    <a:cubicBezTo>
                      <a:pt x="264" y="224"/>
                      <a:pt x="281" y="222"/>
                      <a:pt x="287" y="208"/>
                    </a:cubicBezTo>
                    <a:cubicBezTo>
                      <a:pt x="289" y="205"/>
                      <a:pt x="289" y="201"/>
                      <a:pt x="289" y="198"/>
                    </a:cubicBezTo>
                    <a:cubicBezTo>
                      <a:pt x="289" y="176"/>
                      <a:pt x="289" y="154"/>
                      <a:pt x="289" y="131"/>
                    </a:cubicBezTo>
                    <a:cubicBezTo>
                      <a:pt x="290" y="117"/>
                      <a:pt x="283" y="106"/>
                      <a:pt x="273" y="96"/>
                    </a:cubicBezTo>
                    <a:cubicBezTo>
                      <a:pt x="256" y="80"/>
                      <a:pt x="251" y="56"/>
                      <a:pt x="260" y="35"/>
                    </a:cubicBezTo>
                    <a:cubicBezTo>
                      <a:pt x="269" y="14"/>
                      <a:pt x="290" y="0"/>
                      <a:pt x="312" y="1"/>
                    </a:cubicBezTo>
                    <a:cubicBezTo>
                      <a:pt x="336" y="3"/>
                      <a:pt x="353" y="14"/>
                      <a:pt x="362" y="36"/>
                    </a:cubicBezTo>
                    <a:cubicBezTo>
                      <a:pt x="371" y="58"/>
                      <a:pt x="368" y="79"/>
                      <a:pt x="352" y="95"/>
                    </a:cubicBezTo>
                    <a:cubicBezTo>
                      <a:pt x="338" y="109"/>
                      <a:pt x="332" y="124"/>
                      <a:pt x="333" y="143"/>
                    </a:cubicBezTo>
                    <a:cubicBezTo>
                      <a:pt x="334" y="161"/>
                      <a:pt x="333" y="179"/>
                      <a:pt x="333" y="197"/>
                    </a:cubicBezTo>
                    <a:cubicBezTo>
                      <a:pt x="333" y="206"/>
                      <a:pt x="335" y="214"/>
                      <a:pt x="344" y="218"/>
                    </a:cubicBezTo>
                    <a:cubicBezTo>
                      <a:pt x="353" y="223"/>
                      <a:pt x="363" y="220"/>
                      <a:pt x="371" y="212"/>
                    </a:cubicBezTo>
                    <a:cubicBezTo>
                      <a:pt x="386" y="198"/>
                      <a:pt x="400" y="184"/>
                      <a:pt x="414" y="169"/>
                    </a:cubicBezTo>
                    <a:cubicBezTo>
                      <a:pt x="425" y="159"/>
                      <a:pt x="430" y="147"/>
                      <a:pt x="430" y="132"/>
                    </a:cubicBezTo>
                    <a:cubicBezTo>
                      <a:pt x="428" y="101"/>
                      <a:pt x="450" y="77"/>
                      <a:pt x="481" y="74"/>
                    </a:cubicBezTo>
                    <a:cubicBezTo>
                      <a:pt x="508" y="71"/>
                      <a:pt x="534" y="91"/>
                      <a:pt x="540" y="119"/>
                    </a:cubicBezTo>
                    <a:cubicBezTo>
                      <a:pt x="547" y="153"/>
                      <a:pt x="520" y="186"/>
                      <a:pt x="485" y="185"/>
                    </a:cubicBezTo>
                    <a:cubicBezTo>
                      <a:pt x="469" y="185"/>
                      <a:pt x="456" y="190"/>
                      <a:pt x="445" y="202"/>
                    </a:cubicBezTo>
                    <a:cubicBezTo>
                      <a:pt x="432" y="216"/>
                      <a:pt x="417" y="230"/>
                      <a:pt x="403" y="245"/>
                    </a:cubicBezTo>
                    <a:cubicBezTo>
                      <a:pt x="398" y="250"/>
                      <a:pt x="394" y="256"/>
                      <a:pt x="395" y="263"/>
                    </a:cubicBezTo>
                    <a:cubicBezTo>
                      <a:pt x="395" y="274"/>
                      <a:pt x="402" y="282"/>
                      <a:pt x="412" y="282"/>
                    </a:cubicBezTo>
                    <a:cubicBezTo>
                      <a:pt x="439" y="283"/>
                      <a:pt x="465" y="283"/>
                      <a:pt x="492" y="282"/>
                    </a:cubicBezTo>
                    <a:cubicBezTo>
                      <a:pt x="502" y="281"/>
                      <a:pt x="510" y="275"/>
                      <a:pt x="518" y="267"/>
                    </a:cubicBezTo>
                    <a:cubicBezTo>
                      <a:pt x="531" y="253"/>
                      <a:pt x="547" y="248"/>
                      <a:pt x="566" y="250"/>
                    </a:cubicBezTo>
                    <a:cubicBezTo>
                      <a:pt x="597" y="253"/>
                      <a:pt x="619" y="283"/>
                      <a:pt x="612" y="314"/>
                    </a:cubicBezTo>
                    <a:cubicBezTo>
                      <a:pt x="606" y="336"/>
                      <a:pt x="594" y="352"/>
                      <a:pt x="571" y="358"/>
                    </a:cubicBezTo>
                    <a:cubicBezTo>
                      <a:pt x="548" y="364"/>
                      <a:pt x="529" y="357"/>
                      <a:pt x="514" y="340"/>
                    </a:cubicBezTo>
                    <a:cubicBezTo>
                      <a:pt x="505" y="330"/>
                      <a:pt x="494" y="326"/>
                      <a:pt x="482" y="326"/>
                    </a:cubicBezTo>
                    <a:cubicBezTo>
                      <a:pt x="460" y="326"/>
                      <a:pt x="438" y="326"/>
                      <a:pt x="417" y="326"/>
                    </a:cubicBezTo>
                    <a:cubicBezTo>
                      <a:pt x="408" y="326"/>
                      <a:pt x="400" y="329"/>
                      <a:pt x="396" y="338"/>
                    </a:cubicBezTo>
                    <a:cubicBezTo>
                      <a:pt x="392" y="348"/>
                      <a:pt x="394" y="356"/>
                      <a:pt x="402" y="364"/>
                    </a:cubicBezTo>
                    <a:cubicBezTo>
                      <a:pt x="417" y="379"/>
                      <a:pt x="433" y="395"/>
                      <a:pt x="449" y="411"/>
                    </a:cubicBezTo>
                    <a:cubicBezTo>
                      <a:pt x="458" y="420"/>
                      <a:pt x="470" y="424"/>
                      <a:pt x="483" y="424"/>
                    </a:cubicBezTo>
                    <a:cubicBezTo>
                      <a:pt x="515" y="423"/>
                      <a:pt x="539" y="446"/>
                      <a:pt x="541" y="479"/>
                    </a:cubicBezTo>
                    <a:cubicBezTo>
                      <a:pt x="542" y="507"/>
                      <a:pt x="517" y="533"/>
                      <a:pt x="488" y="535"/>
                    </a:cubicBezTo>
                    <a:cubicBezTo>
                      <a:pt x="458" y="538"/>
                      <a:pt x="430" y="513"/>
                      <a:pt x="429" y="483"/>
                    </a:cubicBezTo>
                    <a:cubicBezTo>
                      <a:pt x="429" y="479"/>
                      <a:pt x="429" y="475"/>
                      <a:pt x="429" y="471"/>
                    </a:cubicBezTo>
                    <a:cubicBezTo>
                      <a:pt x="430" y="461"/>
                      <a:pt x="426" y="453"/>
                      <a:pt x="419" y="446"/>
                    </a:cubicBezTo>
                    <a:cubicBezTo>
                      <a:pt x="403" y="430"/>
                      <a:pt x="386" y="413"/>
                      <a:pt x="370" y="397"/>
                    </a:cubicBezTo>
                    <a:cubicBezTo>
                      <a:pt x="363" y="389"/>
                      <a:pt x="354" y="387"/>
                      <a:pt x="345" y="391"/>
                    </a:cubicBezTo>
                    <a:cubicBezTo>
                      <a:pt x="336" y="394"/>
                      <a:pt x="332" y="402"/>
                      <a:pt x="332" y="412"/>
                    </a:cubicBezTo>
                    <a:cubicBezTo>
                      <a:pt x="332" y="433"/>
                      <a:pt x="332" y="453"/>
                      <a:pt x="332" y="474"/>
                    </a:cubicBezTo>
                    <a:cubicBezTo>
                      <a:pt x="332" y="489"/>
                      <a:pt x="337" y="501"/>
                      <a:pt x="348" y="511"/>
                    </a:cubicBezTo>
                    <a:cubicBezTo>
                      <a:pt x="371" y="532"/>
                      <a:pt x="372" y="567"/>
                      <a:pt x="351" y="589"/>
                    </a:cubicBezTo>
                    <a:cubicBezTo>
                      <a:pt x="329" y="611"/>
                      <a:pt x="294" y="612"/>
                      <a:pt x="272" y="591"/>
                    </a:cubicBezTo>
                    <a:cubicBezTo>
                      <a:pt x="249" y="569"/>
                      <a:pt x="248" y="533"/>
                      <a:pt x="271" y="511"/>
                    </a:cubicBezTo>
                    <a:cubicBezTo>
                      <a:pt x="284" y="499"/>
                      <a:pt x="289" y="486"/>
                      <a:pt x="288" y="469"/>
                    </a:cubicBezTo>
                    <a:cubicBezTo>
                      <a:pt x="288" y="449"/>
                      <a:pt x="288" y="430"/>
                      <a:pt x="288" y="410"/>
                    </a:cubicBezTo>
                    <a:cubicBezTo>
                      <a:pt x="288" y="397"/>
                      <a:pt x="283" y="391"/>
                      <a:pt x="272" y="388"/>
                    </a:cubicBezTo>
                    <a:cubicBezTo>
                      <a:pt x="265" y="386"/>
                      <a:pt x="258" y="388"/>
                      <a:pt x="253" y="393"/>
                    </a:cubicBezTo>
                    <a:cubicBezTo>
                      <a:pt x="236" y="410"/>
                      <a:pt x="220" y="426"/>
                      <a:pt x="204" y="442"/>
                    </a:cubicBezTo>
                    <a:cubicBezTo>
                      <a:pt x="195" y="451"/>
                      <a:pt x="192" y="462"/>
                      <a:pt x="192" y="475"/>
                    </a:cubicBezTo>
                    <a:cubicBezTo>
                      <a:pt x="193" y="512"/>
                      <a:pt x="162" y="540"/>
                      <a:pt x="125" y="533"/>
                    </a:cubicBezTo>
                    <a:cubicBezTo>
                      <a:pt x="98" y="528"/>
                      <a:pt x="79" y="502"/>
                      <a:pt x="81" y="474"/>
                    </a:cubicBezTo>
                    <a:cubicBezTo>
                      <a:pt x="82" y="447"/>
                      <a:pt x="105" y="422"/>
                      <a:pt x="132" y="423"/>
                    </a:cubicBezTo>
                    <a:cubicBezTo>
                      <a:pt x="154" y="424"/>
                      <a:pt x="169" y="416"/>
                      <a:pt x="182" y="400"/>
                    </a:cubicBezTo>
                    <a:cubicBezTo>
                      <a:pt x="194" y="387"/>
                      <a:pt x="207" y="375"/>
                      <a:pt x="219" y="363"/>
                    </a:cubicBezTo>
                    <a:cubicBezTo>
                      <a:pt x="225" y="357"/>
                      <a:pt x="229" y="350"/>
                      <a:pt x="225" y="341"/>
                    </a:cubicBezTo>
                    <a:cubicBezTo>
                      <a:pt x="221" y="331"/>
                      <a:pt x="215" y="325"/>
                      <a:pt x="204" y="325"/>
                    </a:cubicBezTo>
                    <a:cubicBezTo>
                      <a:pt x="192" y="325"/>
                      <a:pt x="179" y="325"/>
                      <a:pt x="167" y="325"/>
                    </a:cubicBezTo>
                    <a:cubicBezTo>
                      <a:pt x="167" y="325"/>
                      <a:pt x="167" y="325"/>
                      <a:pt x="167" y="32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4" name="Group 13">
            <a:extLst>
              <a:ext uri="{FF2B5EF4-FFF2-40B4-BE49-F238E27FC236}">
                <a16:creationId xmlns:a16="http://schemas.microsoft.com/office/drawing/2014/main" id="{D30659A6-3041-F8FD-54F3-C5A15E71C535}"/>
              </a:ext>
            </a:extLst>
          </p:cNvPr>
          <p:cNvGrpSpPr/>
          <p:nvPr/>
        </p:nvGrpSpPr>
        <p:grpSpPr>
          <a:xfrm>
            <a:off x="10065916" y="2698110"/>
            <a:ext cx="1492626" cy="1496472"/>
            <a:chOff x="10065916" y="2698110"/>
            <a:chExt cx="1492626" cy="1496472"/>
          </a:xfrm>
        </p:grpSpPr>
        <p:grpSp>
          <p:nvGrpSpPr>
            <p:cNvPr id="191" name="Group 190">
              <a:extLst>
                <a:ext uri="{FF2B5EF4-FFF2-40B4-BE49-F238E27FC236}">
                  <a16:creationId xmlns:a16="http://schemas.microsoft.com/office/drawing/2014/main" id="{58F2E91A-1F27-C139-F399-26189B20E37D}"/>
                </a:ext>
              </a:extLst>
            </p:cNvPr>
            <p:cNvGrpSpPr>
              <a:grpSpLocks noChangeAspect="1"/>
            </p:cNvGrpSpPr>
            <p:nvPr/>
          </p:nvGrpSpPr>
          <p:grpSpPr>
            <a:xfrm>
              <a:off x="10065916" y="2698110"/>
              <a:ext cx="1492626" cy="1496472"/>
              <a:chOff x="-4083050" y="1579563"/>
              <a:chExt cx="3694112" cy="3703638"/>
            </a:xfrm>
            <a:solidFill>
              <a:schemeClr val="accent5"/>
            </a:solidFill>
          </p:grpSpPr>
          <p:sp>
            <p:nvSpPr>
              <p:cNvPr id="193" name="Freeform 5">
                <a:extLst>
                  <a:ext uri="{FF2B5EF4-FFF2-40B4-BE49-F238E27FC236}">
                    <a16:creationId xmlns:a16="http://schemas.microsoft.com/office/drawing/2014/main" id="{FE177C40-9903-96CB-EA6A-D7C34988922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6">
                <a:extLst>
                  <a:ext uri="{FF2B5EF4-FFF2-40B4-BE49-F238E27FC236}">
                    <a16:creationId xmlns:a16="http://schemas.microsoft.com/office/drawing/2014/main" id="{B8E024B1-1A55-9B6C-CC57-2F5792F9BE32}"/>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7">
                <a:extLst>
                  <a:ext uri="{FF2B5EF4-FFF2-40B4-BE49-F238E27FC236}">
                    <a16:creationId xmlns:a16="http://schemas.microsoft.com/office/drawing/2014/main" id="{287E76AB-C7D0-CF13-4C3A-AD75690CD32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8">
                <a:extLst>
                  <a:ext uri="{FF2B5EF4-FFF2-40B4-BE49-F238E27FC236}">
                    <a16:creationId xmlns:a16="http://schemas.microsoft.com/office/drawing/2014/main" id="{A62D5B68-1657-D874-E4FB-5C06B3ED132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9">
                <a:extLst>
                  <a:ext uri="{FF2B5EF4-FFF2-40B4-BE49-F238E27FC236}">
                    <a16:creationId xmlns:a16="http://schemas.microsoft.com/office/drawing/2014/main" id="{F88D3E49-73FF-212F-DD23-12947DE7C59F}"/>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0">
                <a:extLst>
                  <a:ext uri="{FF2B5EF4-FFF2-40B4-BE49-F238E27FC236}">
                    <a16:creationId xmlns:a16="http://schemas.microsoft.com/office/drawing/2014/main" id="{A413334E-8109-861C-5FD6-53541CC8D36C}"/>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1">
                <a:extLst>
                  <a:ext uri="{FF2B5EF4-FFF2-40B4-BE49-F238E27FC236}">
                    <a16:creationId xmlns:a16="http://schemas.microsoft.com/office/drawing/2014/main" id="{D16BD91A-803F-4DBE-B2E8-3D2FB0CA1FDF}"/>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2">
                <a:extLst>
                  <a:ext uri="{FF2B5EF4-FFF2-40B4-BE49-F238E27FC236}">
                    <a16:creationId xmlns:a16="http://schemas.microsoft.com/office/drawing/2014/main" id="{E99CE865-6AC9-CC2E-6EFE-FC5408FB3F7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3">
                <a:extLst>
                  <a:ext uri="{FF2B5EF4-FFF2-40B4-BE49-F238E27FC236}">
                    <a16:creationId xmlns:a16="http://schemas.microsoft.com/office/drawing/2014/main" id="{CA30A384-3AC3-D08D-D1F1-39C1A00F7C1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4">
                <a:extLst>
                  <a:ext uri="{FF2B5EF4-FFF2-40B4-BE49-F238E27FC236}">
                    <a16:creationId xmlns:a16="http://schemas.microsoft.com/office/drawing/2014/main" id="{EB3D4F35-F99F-0FFA-67FB-5696303A49D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5">
                <a:extLst>
                  <a:ext uri="{FF2B5EF4-FFF2-40B4-BE49-F238E27FC236}">
                    <a16:creationId xmlns:a16="http://schemas.microsoft.com/office/drawing/2014/main" id="{BC7FDCC5-8CDA-6D6F-9F96-53E06175CF51}"/>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6">
                <a:extLst>
                  <a:ext uri="{FF2B5EF4-FFF2-40B4-BE49-F238E27FC236}">
                    <a16:creationId xmlns:a16="http://schemas.microsoft.com/office/drawing/2014/main" id="{73617941-339C-CBE2-745C-C53395C5A31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17">
                <a:extLst>
                  <a:ext uri="{FF2B5EF4-FFF2-40B4-BE49-F238E27FC236}">
                    <a16:creationId xmlns:a16="http://schemas.microsoft.com/office/drawing/2014/main" id="{E90B4875-8D30-E79C-1841-6B11D767667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18">
                <a:extLst>
                  <a:ext uri="{FF2B5EF4-FFF2-40B4-BE49-F238E27FC236}">
                    <a16:creationId xmlns:a16="http://schemas.microsoft.com/office/drawing/2014/main" id="{BE0D8D1B-5B5A-89F1-712A-D05C1B92A55C}"/>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19">
                <a:extLst>
                  <a:ext uri="{FF2B5EF4-FFF2-40B4-BE49-F238E27FC236}">
                    <a16:creationId xmlns:a16="http://schemas.microsoft.com/office/drawing/2014/main" id="{A0067EAE-C902-BD60-3B79-1277A15C164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0">
                <a:extLst>
                  <a:ext uri="{FF2B5EF4-FFF2-40B4-BE49-F238E27FC236}">
                    <a16:creationId xmlns:a16="http://schemas.microsoft.com/office/drawing/2014/main" id="{07A34D9C-8A31-36CF-DB88-4A0EE604AB6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1">
                <a:extLst>
                  <a:ext uri="{FF2B5EF4-FFF2-40B4-BE49-F238E27FC236}">
                    <a16:creationId xmlns:a16="http://schemas.microsoft.com/office/drawing/2014/main" id="{B396E936-A309-FE63-99CA-63DC6039C589}"/>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2">
                <a:extLst>
                  <a:ext uri="{FF2B5EF4-FFF2-40B4-BE49-F238E27FC236}">
                    <a16:creationId xmlns:a16="http://schemas.microsoft.com/office/drawing/2014/main" id="{4BC62C1C-4CB9-0A43-C078-D4FB2F34063F}"/>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23">
                <a:extLst>
                  <a:ext uri="{FF2B5EF4-FFF2-40B4-BE49-F238E27FC236}">
                    <a16:creationId xmlns:a16="http://schemas.microsoft.com/office/drawing/2014/main" id="{217EFC27-764D-050C-1B51-B46C0DC04836}"/>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4">
                <a:extLst>
                  <a:ext uri="{FF2B5EF4-FFF2-40B4-BE49-F238E27FC236}">
                    <a16:creationId xmlns:a16="http://schemas.microsoft.com/office/drawing/2014/main" id="{95A43C25-EAFA-D2C2-941A-E154A888AE5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5">
                <a:extLst>
                  <a:ext uri="{FF2B5EF4-FFF2-40B4-BE49-F238E27FC236}">
                    <a16:creationId xmlns:a16="http://schemas.microsoft.com/office/drawing/2014/main" id="{08D876EF-52FB-D75F-22D6-018305D73A3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6">
                <a:extLst>
                  <a:ext uri="{FF2B5EF4-FFF2-40B4-BE49-F238E27FC236}">
                    <a16:creationId xmlns:a16="http://schemas.microsoft.com/office/drawing/2014/main" id="{74F9C78C-1580-EBA3-74ED-E9375A0D4DA8}"/>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27">
                <a:extLst>
                  <a:ext uri="{FF2B5EF4-FFF2-40B4-BE49-F238E27FC236}">
                    <a16:creationId xmlns:a16="http://schemas.microsoft.com/office/drawing/2014/main" id="{E337013D-853D-FA43-E5A1-5359AF870B4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28">
                <a:extLst>
                  <a:ext uri="{FF2B5EF4-FFF2-40B4-BE49-F238E27FC236}">
                    <a16:creationId xmlns:a16="http://schemas.microsoft.com/office/drawing/2014/main" id="{D954558E-FED6-2CBC-6406-4A95396489E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29">
                <a:extLst>
                  <a:ext uri="{FF2B5EF4-FFF2-40B4-BE49-F238E27FC236}">
                    <a16:creationId xmlns:a16="http://schemas.microsoft.com/office/drawing/2014/main" id="{A93CF3FF-6B94-75BC-1224-2A5BEF4DF32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0">
                <a:extLst>
                  <a:ext uri="{FF2B5EF4-FFF2-40B4-BE49-F238E27FC236}">
                    <a16:creationId xmlns:a16="http://schemas.microsoft.com/office/drawing/2014/main" id="{0B746B1F-FA70-934A-6E21-35129A6D0DDD}"/>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31">
                <a:extLst>
                  <a:ext uri="{FF2B5EF4-FFF2-40B4-BE49-F238E27FC236}">
                    <a16:creationId xmlns:a16="http://schemas.microsoft.com/office/drawing/2014/main" id="{AD290B4D-5560-38CD-B2B8-434E2424C32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32">
                <a:extLst>
                  <a:ext uri="{FF2B5EF4-FFF2-40B4-BE49-F238E27FC236}">
                    <a16:creationId xmlns:a16="http://schemas.microsoft.com/office/drawing/2014/main" id="{C31B9A11-6E4B-CFB8-371F-F88AB2D38D10}"/>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3">
                <a:extLst>
                  <a:ext uri="{FF2B5EF4-FFF2-40B4-BE49-F238E27FC236}">
                    <a16:creationId xmlns:a16="http://schemas.microsoft.com/office/drawing/2014/main" id="{24017431-763C-D577-00EA-48577C7274C4}"/>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5" name="Group 304">
              <a:extLst>
                <a:ext uri="{FF2B5EF4-FFF2-40B4-BE49-F238E27FC236}">
                  <a16:creationId xmlns:a16="http://schemas.microsoft.com/office/drawing/2014/main" id="{7AAE8801-3732-7149-2232-42D8FAB92704}"/>
                </a:ext>
              </a:extLst>
            </p:cNvPr>
            <p:cNvGrpSpPr/>
            <p:nvPr/>
          </p:nvGrpSpPr>
          <p:grpSpPr>
            <a:xfrm>
              <a:off x="10364812" y="3032914"/>
              <a:ext cx="894834" cy="754442"/>
              <a:chOff x="9476913" y="2118374"/>
              <a:chExt cx="1034160" cy="871912"/>
            </a:xfrm>
          </p:grpSpPr>
          <p:sp>
            <p:nvSpPr>
              <p:cNvPr id="306" name="Rounded Rectangle 5">
                <a:extLst>
                  <a:ext uri="{FF2B5EF4-FFF2-40B4-BE49-F238E27FC236}">
                    <a16:creationId xmlns:a16="http://schemas.microsoft.com/office/drawing/2014/main" id="{AF9C5018-EE0B-D3E2-AF04-3A975502254A}"/>
                  </a:ext>
                </a:extLst>
              </p:cNvPr>
              <p:cNvSpPr/>
              <p:nvPr/>
            </p:nvSpPr>
            <p:spPr bwMode="auto">
              <a:xfrm>
                <a:off x="9853352" y="2290122"/>
                <a:ext cx="282362" cy="649264"/>
              </a:xfrm>
              <a:prstGeom prst="roundRect">
                <a:avLst>
                  <a:gd name="adj" fmla="val 50000"/>
                </a:avLst>
              </a:prstGeom>
              <a:solidFill>
                <a:schemeClr val="bg1"/>
              </a:solidFill>
              <a:ln w="28575" cap="flat">
                <a:solidFill>
                  <a:schemeClr val="accent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307" name="Freeform 18">
                <a:extLst>
                  <a:ext uri="{FF2B5EF4-FFF2-40B4-BE49-F238E27FC236}">
                    <a16:creationId xmlns:a16="http://schemas.microsoft.com/office/drawing/2014/main" id="{E8B526B4-3220-0C6A-EDDF-E379E78CAAF0}"/>
                  </a:ext>
                </a:extLst>
              </p:cNvPr>
              <p:cNvSpPr>
                <a:spLocks noEditPoints="1"/>
              </p:cNvSpPr>
              <p:nvPr/>
            </p:nvSpPr>
            <p:spPr bwMode="auto">
              <a:xfrm>
                <a:off x="9476913" y="2118374"/>
                <a:ext cx="1034160" cy="871912"/>
              </a:xfrm>
              <a:custGeom>
                <a:avLst/>
                <a:gdLst>
                  <a:gd name="T0" fmla="*/ 166 w 340"/>
                  <a:gd name="T1" fmla="*/ 286 h 286"/>
                  <a:gd name="T2" fmla="*/ 51 w 340"/>
                  <a:gd name="T3" fmla="*/ 286 h 286"/>
                  <a:gd name="T4" fmla="*/ 20 w 340"/>
                  <a:gd name="T5" fmla="*/ 276 h 286"/>
                  <a:gd name="T6" fmla="*/ 10 w 340"/>
                  <a:gd name="T7" fmla="*/ 225 h 286"/>
                  <a:gd name="T8" fmla="*/ 41 w 340"/>
                  <a:gd name="T9" fmla="*/ 173 h 286"/>
                  <a:gd name="T10" fmla="*/ 130 w 340"/>
                  <a:gd name="T11" fmla="*/ 24 h 286"/>
                  <a:gd name="T12" fmla="*/ 176 w 340"/>
                  <a:gd name="T13" fmla="*/ 3 h 286"/>
                  <a:gd name="T14" fmla="*/ 204 w 340"/>
                  <a:gd name="T15" fmla="*/ 24 h 286"/>
                  <a:gd name="T16" fmla="*/ 322 w 340"/>
                  <a:gd name="T17" fmla="*/ 221 h 286"/>
                  <a:gd name="T18" fmla="*/ 284 w 340"/>
                  <a:gd name="T19" fmla="*/ 286 h 286"/>
                  <a:gd name="T20" fmla="*/ 166 w 340"/>
                  <a:gd name="T21" fmla="*/ 286 h 286"/>
                  <a:gd name="T22" fmla="*/ 145 w 340"/>
                  <a:gd name="T23" fmla="*/ 99 h 286"/>
                  <a:gd name="T24" fmla="*/ 147 w 340"/>
                  <a:gd name="T25" fmla="*/ 123 h 286"/>
                  <a:gd name="T26" fmla="*/ 152 w 340"/>
                  <a:gd name="T27" fmla="*/ 174 h 286"/>
                  <a:gd name="T28" fmla="*/ 163 w 340"/>
                  <a:gd name="T29" fmla="*/ 187 h 286"/>
                  <a:gd name="T30" fmla="*/ 178 w 340"/>
                  <a:gd name="T31" fmla="*/ 182 h 286"/>
                  <a:gd name="T32" fmla="*/ 182 w 340"/>
                  <a:gd name="T33" fmla="*/ 170 h 286"/>
                  <a:gd name="T34" fmla="*/ 188 w 340"/>
                  <a:gd name="T35" fmla="*/ 100 h 286"/>
                  <a:gd name="T36" fmla="*/ 168 w 340"/>
                  <a:gd name="T37" fmla="*/ 74 h 286"/>
                  <a:gd name="T38" fmla="*/ 145 w 340"/>
                  <a:gd name="T39" fmla="*/ 99 h 286"/>
                  <a:gd name="T40" fmla="*/ 167 w 340"/>
                  <a:gd name="T41" fmla="*/ 202 h 286"/>
                  <a:gd name="T42" fmla="*/ 147 w 340"/>
                  <a:gd name="T43" fmla="*/ 223 h 286"/>
                  <a:gd name="T44" fmla="*/ 168 w 340"/>
                  <a:gd name="T45" fmla="*/ 243 h 286"/>
                  <a:gd name="T46" fmla="*/ 188 w 340"/>
                  <a:gd name="T47" fmla="*/ 222 h 286"/>
                  <a:gd name="T48" fmla="*/ 167 w 340"/>
                  <a:gd name="T49" fmla="*/ 20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86">
                    <a:moveTo>
                      <a:pt x="166" y="286"/>
                    </a:moveTo>
                    <a:cubicBezTo>
                      <a:pt x="128" y="286"/>
                      <a:pt x="89" y="286"/>
                      <a:pt x="51" y="286"/>
                    </a:cubicBezTo>
                    <a:cubicBezTo>
                      <a:pt x="40" y="286"/>
                      <a:pt x="29" y="284"/>
                      <a:pt x="20" y="276"/>
                    </a:cubicBezTo>
                    <a:cubicBezTo>
                      <a:pt x="5" y="263"/>
                      <a:pt x="0" y="242"/>
                      <a:pt x="10" y="225"/>
                    </a:cubicBezTo>
                    <a:cubicBezTo>
                      <a:pt x="20" y="207"/>
                      <a:pt x="30" y="190"/>
                      <a:pt x="41" y="173"/>
                    </a:cubicBezTo>
                    <a:cubicBezTo>
                      <a:pt x="70" y="123"/>
                      <a:pt x="100" y="74"/>
                      <a:pt x="130" y="24"/>
                    </a:cubicBezTo>
                    <a:cubicBezTo>
                      <a:pt x="140" y="7"/>
                      <a:pt x="157" y="0"/>
                      <a:pt x="176" y="3"/>
                    </a:cubicBezTo>
                    <a:cubicBezTo>
                      <a:pt x="188" y="6"/>
                      <a:pt x="198" y="13"/>
                      <a:pt x="204" y="24"/>
                    </a:cubicBezTo>
                    <a:cubicBezTo>
                      <a:pt x="244" y="90"/>
                      <a:pt x="283" y="155"/>
                      <a:pt x="322" y="221"/>
                    </a:cubicBezTo>
                    <a:cubicBezTo>
                      <a:pt x="340" y="251"/>
                      <a:pt x="320" y="285"/>
                      <a:pt x="284" y="286"/>
                    </a:cubicBezTo>
                    <a:cubicBezTo>
                      <a:pt x="245" y="286"/>
                      <a:pt x="205" y="286"/>
                      <a:pt x="166" y="286"/>
                    </a:cubicBezTo>
                    <a:close/>
                    <a:moveTo>
                      <a:pt x="145" y="99"/>
                    </a:moveTo>
                    <a:cubicBezTo>
                      <a:pt x="146" y="106"/>
                      <a:pt x="147" y="114"/>
                      <a:pt x="147" y="123"/>
                    </a:cubicBezTo>
                    <a:cubicBezTo>
                      <a:pt x="149" y="140"/>
                      <a:pt x="150" y="157"/>
                      <a:pt x="152" y="174"/>
                    </a:cubicBezTo>
                    <a:cubicBezTo>
                      <a:pt x="153" y="180"/>
                      <a:pt x="156" y="185"/>
                      <a:pt x="163" y="187"/>
                    </a:cubicBezTo>
                    <a:cubicBezTo>
                      <a:pt x="169" y="189"/>
                      <a:pt x="175" y="187"/>
                      <a:pt x="178" y="182"/>
                    </a:cubicBezTo>
                    <a:cubicBezTo>
                      <a:pt x="181" y="179"/>
                      <a:pt x="182" y="174"/>
                      <a:pt x="182" y="170"/>
                    </a:cubicBezTo>
                    <a:cubicBezTo>
                      <a:pt x="184" y="147"/>
                      <a:pt x="186" y="123"/>
                      <a:pt x="188" y="100"/>
                    </a:cubicBezTo>
                    <a:cubicBezTo>
                      <a:pt x="189" y="87"/>
                      <a:pt x="180" y="75"/>
                      <a:pt x="168" y="74"/>
                    </a:cubicBezTo>
                    <a:cubicBezTo>
                      <a:pt x="155" y="74"/>
                      <a:pt x="145" y="84"/>
                      <a:pt x="145" y="99"/>
                    </a:cubicBezTo>
                    <a:close/>
                    <a:moveTo>
                      <a:pt x="167" y="202"/>
                    </a:moveTo>
                    <a:cubicBezTo>
                      <a:pt x="156" y="203"/>
                      <a:pt x="147" y="212"/>
                      <a:pt x="147" y="223"/>
                    </a:cubicBezTo>
                    <a:cubicBezTo>
                      <a:pt x="147" y="234"/>
                      <a:pt x="156" y="243"/>
                      <a:pt x="168" y="243"/>
                    </a:cubicBezTo>
                    <a:cubicBezTo>
                      <a:pt x="178" y="243"/>
                      <a:pt x="188" y="233"/>
                      <a:pt x="188" y="222"/>
                    </a:cubicBezTo>
                    <a:cubicBezTo>
                      <a:pt x="187" y="211"/>
                      <a:pt x="178" y="202"/>
                      <a:pt x="167" y="202"/>
                    </a:cubicBezTo>
                    <a:close/>
                  </a:path>
                </a:pathLst>
              </a:custGeom>
              <a:solidFill>
                <a:schemeClr val="accent2"/>
              </a:solidFill>
              <a:ln w="2857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spTree>
    <p:extLst>
      <p:ext uri="{BB962C8B-B14F-4D97-AF65-F5344CB8AC3E}">
        <p14:creationId xmlns:p14="http://schemas.microsoft.com/office/powerpoint/2010/main" val="727581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8" name="Content Placeholder 7"/>
          <p:cNvSpPr>
            <a:spLocks noGrp="1"/>
          </p:cNvSpPr>
          <p:nvPr>
            <p:ph idx="1"/>
          </p:nvPr>
        </p:nvSpPr>
        <p:spPr/>
        <p:txBody>
          <a:bodyPr/>
          <a:lstStyle/>
          <a:p>
            <a:r>
              <a:rPr lang="en-US" dirty="0"/>
              <a:t>A differential diagnosis can be complicated by medications, comorbidities, psychosocial stressors, and assessment tools</a:t>
            </a:r>
            <a:r>
              <a:rPr lang="en-US" baseline="30000" dirty="0"/>
              <a:t>1-5</a:t>
            </a:r>
          </a:p>
          <a:p>
            <a:r>
              <a:rPr lang="en-US" dirty="0"/>
              <a:t>When differential diagnosis is possible, consider other drug-induced movement disorders (which may coexist with TD), chorea associated with Huntington’s disease or Wilson disease, akathisia, and Tourette syndrome, among other disorders</a:t>
            </a:r>
            <a:r>
              <a:rPr lang="en-US" baseline="30000" dirty="0"/>
              <a:t>6-9 </a:t>
            </a:r>
          </a:p>
          <a:p>
            <a:r>
              <a:rPr lang="en-US" dirty="0"/>
              <a:t>A neurological consultation may be necessary to generate a differential diagnosis in patients with possible TD</a:t>
            </a:r>
            <a:r>
              <a:rPr lang="en-US" baseline="30000" dirty="0"/>
              <a:t>10</a:t>
            </a:r>
          </a:p>
        </p:txBody>
      </p:sp>
      <p:sp>
        <p:nvSpPr>
          <p:cNvPr id="11" name="Slide Number Placeholder 10"/>
          <p:cNvSpPr>
            <a:spLocks noGrp="1"/>
          </p:cNvSpPr>
          <p:nvPr>
            <p:ph type="sldNum" sz="quarter" idx="4"/>
          </p:nvPr>
        </p:nvSpPr>
        <p:spPr/>
        <p:txBody>
          <a:bodyPr/>
          <a:lstStyle/>
          <a:p>
            <a:fld id="{F3C1FD0B-2342-48FB-A867-BE1FD0EAA53B}" type="slidenum">
              <a:rPr lang="en-US" smtClean="0"/>
              <a:t>29</a:t>
            </a:fld>
            <a:endParaRPr lang="en-US" dirty="0"/>
          </a:p>
        </p:txBody>
      </p:sp>
      <p:sp>
        <p:nvSpPr>
          <p:cNvPr id="10" name="Text Placeholder 10"/>
          <p:cNvSpPr>
            <a:spLocks noGrp="1"/>
          </p:cNvSpPr>
          <p:nvPr>
            <p:ph type="body" sz="quarter" idx="10"/>
          </p:nvPr>
        </p:nvSpPr>
        <p:spPr/>
        <p:txBody>
          <a:bodyPr/>
          <a:lstStyle/>
          <a:p>
            <a:r>
              <a:rPr lang="en-US" dirty="0"/>
              <a:t>Advanced Differential Diagnosis of Tardive Dyskinesia</a:t>
            </a:r>
          </a:p>
        </p:txBody>
      </p:sp>
      <p:sp>
        <p:nvSpPr>
          <p:cNvPr id="12" name="TextBox 11">
            <a:extLst>
              <a:ext uri="{FF2B5EF4-FFF2-40B4-BE49-F238E27FC236}">
                <a16:creationId xmlns:a16="http://schemas.microsoft.com/office/drawing/2014/main" id="{0CD70343-33B4-6BFF-D376-7B42BE1E2162}"/>
              </a:ext>
            </a:extLst>
          </p:cNvPr>
          <p:cNvSpPr txBox="1"/>
          <p:nvPr/>
        </p:nvSpPr>
        <p:spPr>
          <a:xfrm>
            <a:off x="977900" y="5776111"/>
            <a:ext cx="10574338" cy="736185"/>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American Psychiatric Association. </a:t>
            </a:r>
            <a:r>
              <a:rPr lang="en-US" i="1" dirty="0"/>
              <a:t>The American Psychiatric Association Practice Guideline for the Treatment of Patients With Schizophrenia</a:t>
            </a:r>
            <a:r>
              <a:rPr lang="en-US" dirty="0"/>
              <a:t>. American Psychiatric Association; 2021. </a:t>
            </a:r>
            <a:br>
              <a:rPr lang="en-US" dirty="0"/>
            </a:br>
            <a:r>
              <a:rPr lang="en-US" b="1" dirty="0"/>
              <a:t>2. </a:t>
            </a:r>
            <a:r>
              <a:rPr lang="en-US" dirty="0"/>
              <a:t>Caroff SN. </a:t>
            </a:r>
            <a:r>
              <a:rPr lang="en-US" i="1" dirty="0"/>
              <a:t>Neuropsychiatr Dis Treat</a:t>
            </a:r>
            <a:r>
              <a:rPr lang="en-US" dirty="0"/>
              <a:t>. 2019;15:785-794. </a:t>
            </a:r>
            <a:r>
              <a:rPr lang="en-US" b="1" dirty="0"/>
              <a:t>3.</a:t>
            </a:r>
            <a:r>
              <a:rPr lang="en-US" dirty="0"/>
              <a:t> Waln O, Jankovic J. </a:t>
            </a:r>
            <a:r>
              <a:rPr lang="en-US" i="1" dirty="0"/>
              <a:t>Tremor Other Hyperkinet Mov (NY). </a:t>
            </a:r>
            <a:r>
              <a:rPr lang="en-US" dirty="0"/>
              <a:t>2013;3:tre-03-161-4138-1. </a:t>
            </a:r>
            <a:r>
              <a:rPr lang="en-US" b="1" dirty="0"/>
              <a:t>4. </a:t>
            </a:r>
            <a:r>
              <a:rPr lang="en-US" dirty="0"/>
              <a:t>Citrome L, et al. </a:t>
            </a:r>
            <a:r>
              <a:rPr lang="en-US" i="1" dirty="0"/>
              <a:t>J Neurol Sci. </a:t>
            </a:r>
            <a:r>
              <a:rPr lang="en-US" dirty="0"/>
              <a:t>2017;383:199-204. </a:t>
            </a:r>
            <a:br>
              <a:rPr lang="en-US" dirty="0"/>
            </a:br>
            <a:r>
              <a:rPr lang="en-US" b="1" dirty="0"/>
              <a:t>5.</a:t>
            </a:r>
            <a:r>
              <a:rPr lang="en-US" dirty="0"/>
              <a:t> Stacy M, et al. </a:t>
            </a:r>
            <a:r>
              <a:rPr lang="en-US" i="1" dirty="0"/>
              <a:t>Mov Disord</a:t>
            </a:r>
            <a:r>
              <a:rPr lang="en-US" dirty="0"/>
              <a:t>. 2019;34(8):1203-1209. </a:t>
            </a:r>
            <a:r>
              <a:rPr lang="en-US" b="1" dirty="0"/>
              <a:t>6.</a:t>
            </a:r>
            <a:r>
              <a:rPr lang="en-US" dirty="0"/>
              <a:t> Waln O, et al. </a:t>
            </a:r>
            <a:r>
              <a:rPr lang="en-US" i="1" dirty="0"/>
              <a:t>Tremor Other Hyperkinet Mov.</a:t>
            </a:r>
            <a:r>
              <a:rPr lang="en-US" dirty="0"/>
              <a:t> 2013;3:tre-03-161-4138-1. </a:t>
            </a:r>
            <a:r>
              <a:rPr lang="en-US" b="1" dirty="0"/>
              <a:t>7.</a:t>
            </a:r>
            <a:r>
              <a:rPr lang="en-US" dirty="0"/>
              <a:t> Meyer JM. Pharmacotherapy of psychosis and mania. In: Brunton LL, et al, eds. </a:t>
            </a:r>
            <a:r>
              <a:rPr lang="en-US" i="1" dirty="0"/>
              <a:t>Goodman &amp; Gilman's: The Pharmacological Basis of Therapeutics</a:t>
            </a:r>
            <a:r>
              <a:rPr lang="en-US" dirty="0"/>
              <a:t>. 13th ed. New York, NY: McGraw-Hill; 2018. </a:t>
            </a:r>
            <a:r>
              <a:rPr lang="en-US" b="1" dirty="0"/>
              <a:t>8.</a:t>
            </a:r>
            <a:r>
              <a:rPr lang="en-US" dirty="0"/>
              <a:t> Caroff S, et al. </a:t>
            </a:r>
            <a:r>
              <a:rPr lang="en-US" i="1" dirty="0"/>
              <a:t>Neurol Clin. </a:t>
            </a:r>
            <a:r>
              <a:rPr lang="en-US" dirty="0"/>
              <a:t>2011;29(1):127-148, viii. </a:t>
            </a:r>
            <a:r>
              <a:rPr lang="en-US" b="1" dirty="0"/>
              <a:t>9.</a:t>
            </a:r>
            <a:r>
              <a:rPr lang="en-US" dirty="0"/>
              <a:t> American Psychiatric Association. </a:t>
            </a:r>
            <a:r>
              <a:rPr lang="en-US" i="1" dirty="0"/>
              <a:t>Diagnostic and Statistical Manual of Mental Disorders</a:t>
            </a:r>
            <a:r>
              <a:rPr lang="en-US" dirty="0"/>
              <a:t>. 5th ed. American Psychiatric Association; 2013. </a:t>
            </a:r>
            <a:r>
              <a:rPr lang="en-US" b="1" dirty="0"/>
              <a:t>10.</a:t>
            </a:r>
            <a:r>
              <a:rPr lang="en-US" dirty="0"/>
              <a:t> Caroff SN, et al. </a:t>
            </a:r>
            <a:r>
              <a:rPr lang="en-US" i="1" dirty="0"/>
              <a:t>J Clin Psychiatry</a:t>
            </a:r>
            <a:r>
              <a:rPr lang="en-US" dirty="0"/>
              <a:t>. 2020;81(2):19cs12983.</a:t>
            </a:r>
          </a:p>
        </p:txBody>
      </p:sp>
    </p:spTree>
    <p:extLst>
      <p:ext uri="{BB962C8B-B14F-4D97-AF65-F5344CB8AC3E}">
        <p14:creationId xmlns:p14="http://schemas.microsoft.com/office/powerpoint/2010/main" val="427229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TD?</a:t>
            </a:r>
          </a:p>
        </p:txBody>
      </p:sp>
      <p:sp>
        <p:nvSpPr>
          <p:cNvPr id="7" name="Content Placeholder 6">
            <a:extLst>
              <a:ext uri="{FF2B5EF4-FFF2-40B4-BE49-F238E27FC236}">
                <a16:creationId xmlns:a16="http://schemas.microsoft.com/office/drawing/2014/main" id="{BE7D7B67-0152-5E03-B566-EB859FD00D10}"/>
              </a:ext>
            </a:extLst>
          </p:cNvPr>
          <p:cNvSpPr>
            <a:spLocks noGrp="1"/>
          </p:cNvSpPr>
          <p:nvPr>
            <p:ph idx="1"/>
          </p:nvPr>
        </p:nvSpPr>
        <p:spPr>
          <a:xfrm>
            <a:off x="978596" y="1699418"/>
            <a:ext cx="4055131" cy="3955148"/>
          </a:xfrm>
        </p:spPr>
        <p:txBody>
          <a:bodyPr>
            <a:noAutofit/>
          </a:bodyPr>
          <a:lstStyle/>
          <a:p>
            <a:pPr marL="0" indent="0">
              <a:buNone/>
            </a:pPr>
            <a:r>
              <a:rPr lang="en-US" sz="1700" b="1" dirty="0"/>
              <a:t>From the DSM-5</a:t>
            </a:r>
            <a:r>
              <a:rPr lang="en-US" sz="1700" b="1" baseline="30000" dirty="0"/>
              <a:t>1</a:t>
            </a:r>
            <a:r>
              <a:rPr lang="en-US" sz="1700" b="1" dirty="0"/>
              <a:t>:</a:t>
            </a:r>
          </a:p>
          <a:p>
            <a:pPr marL="0" indent="0">
              <a:buNone/>
            </a:pPr>
            <a:r>
              <a:rPr lang="en-US" sz="1700" dirty="0"/>
              <a:t>“Involuntary athetoid or choreiform movements (lasting at least a few weeks), generally of the tongue, lower face and </a:t>
            </a:r>
            <a:br>
              <a:rPr lang="en-US" sz="1700" dirty="0"/>
            </a:br>
            <a:r>
              <a:rPr lang="en-US" sz="1700" dirty="0"/>
              <a:t>jaw, and extremities (but sometimes </a:t>
            </a:r>
            <a:br>
              <a:rPr lang="en-US" sz="1700" dirty="0"/>
            </a:br>
            <a:r>
              <a:rPr lang="en-US" sz="1700" dirty="0"/>
              <a:t>involving the pharyngeal, diaphragmatic, </a:t>
            </a:r>
            <a:br>
              <a:rPr lang="en-US" sz="1700" dirty="0"/>
            </a:br>
            <a:r>
              <a:rPr lang="en-US" sz="1700" dirty="0"/>
              <a:t>or trunk muscles) </a:t>
            </a:r>
            <a:r>
              <a:rPr lang="en-US" sz="1700" b="1" dirty="0"/>
              <a:t>developing in </a:t>
            </a:r>
            <a:br>
              <a:rPr lang="en-US" sz="1700" b="1" dirty="0"/>
            </a:br>
            <a:r>
              <a:rPr lang="en-US" sz="1700" b="1" dirty="0"/>
              <a:t>association with the use of neuroleptic medication for at least a few months</a:t>
            </a:r>
            <a:r>
              <a:rPr lang="en-US" sz="1700" dirty="0"/>
              <a:t>.”</a:t>
            </a:r>
          </a:p>
          <a:p>
            <a:r>
              <a:rPr lang="en-US" sz="1700" dirty="0"/>
              <a:t>These symptoms persist</a:t>
            </a:r>
            <a:br>
              <a:rPr lang="en-US" sz="1700" dirty="0"/>
            </a:br>
            <a:r>
              <a:rPr lang="en-US" sz="1700" dirty="0"/>
              <a:t>beyond 4 to 8 weeks</a:t>
            </a:r>
          </a:p>
          <a:p>
            <a:endParaRPr lang="en-US" sz="1700" dirty="0"/>
          </a:p>
        </p:txBody>
      </p:sp>
      <p:sp>
        <p:nvSpPr>
          <p:cNvPr id="42" name="Slide Number Placeholder 41"/>
          <p:cNvSpPr>
            <a:spLocks noGrp="1"/>
          </p:cNvSpPr>
          <p:nvPr>
            <p:ph type="sldNum" sz="quarter" idx="4"/>
          </p:nvPr>
        </p:nvSpPr>
        <p:spPr/>
        <p:txBody>
          <a:bodyPr/>
          <a:lstStyle/>
          <a:p>
            <a:fld id="{F3C1FD0B-2342-48FB-A867-BE1FD0EAA53B}" type="slidenum">
              <a:rPr lang="en-US" smtClean="0"/>
              <a:pPr/>
              <a:t>3</a:t>
            </a:fld>
            <a:endParaRPr lang="en-US" dirty="0"/>
          </a:p>
        </p:txBody>
      </p:sp>
      <p:sp>
        <p:nvSpPr>
          <p:cNvPr id="35" name="Text Placeholder 6"/>
          <p:cNvSpPr>
            <a:spLocks noGrp="1"/>
          </p:cNvSpPr>
          <p:nvPr>
            <p:ph type="body" sz="quarter" idx="10"/>
          </p:nvPr>
        </p:nvSpPr>
        <p:spPr/>
        <p:txBody>
          <a:bodyPr/>
          <a:lstStyle/>
          <a:p>
            <a:r>
              <a:rPr lang="en-US" dirty="0"/>
              <a:t>PREVALENCE of Tardive Dyskinesia </a:t>
            </a:r>
          </a:p>
        </p:txBody>
      </p:sp>
      <p:sp>
        <p:nvSpPr>
          <p:cNvPr id="17" name="TextBox 16">
            <a:extLst>
              <a:ext uri="{FF2B5EF4-FFF2-40B4-BE49-F238E27FC236}">
                <a16:creationId xmlns:a16="http://schemas.microsoft.com/office/drawing/2014/main" id="{C3B69221-7649-EC0A-68EA-200661EDFB92}"/>
              </a:ext>
            </a:extLst>
          </p:cNvPr>
          <p:cNvSpPr txBox="1"/>
          <p:nvPr/>
        </p:nvSpPr>
        <p:spPr>
          <a:xfrm>
            <a:off x="977900" y="6058326"/>
            <a:ext cx="10574338" cy="453970"/>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DSM-5, Diagnostic and Statistical Manual of Mental Disorders, 5th ed; TD, tardive dyskinesia. </a:t>
            </a:r>
          </a:p>
          <a:p>
            <a:pPr marL="0">
              <a:defRPr/>
            </a:pPr>
            <a:r>
              <a:rPr lang="en-US" b="1" dirty="0"/>
              <a:t>1. </a:t>
            </a:r>
            <a:r>
              <a:rPr lang="en-US" dirty="0"/>
              <a:t>American Psychiatric Association. Diagnostic and Statistical Manual of Mental Disorders. 5th ed. American Psychiatric Association; 2013. </a:t>
            </a:r>
            <a:r>
              <a:rPr lang="en-US" b="1" dirty="0"/>
              <a:t>2.</a:t>
            </a:r>
            <a:r>
              <a:rPr lang="en-US" dirty="0"/>
              <a:t> Hauser RA, et al. </a:t>
            </a:r>
            <a:r>
              <a:rPr lang="en-US" i="1" dirty="0"/>
              <a:t>CNS Spectr. </a:t>
            </a:r>
            <a:r>
              <a:rPr lang="en-US" dirty="0"/>
              <a:t>Published online November 20, 2020. doi:10.1017/S109285292000200X</a:t>
            </a:r>
          </a:p>
        </p:txBody>
      </p:sp>
      <p:sp>
        <p:nvSpPr>
          <p:cNvPr id="18" name="Freeform 322">
            <a:extLst>
              <a:ext uri="{FF2B5EF4-FFF2-40B4-BE49-F238E27FC236}">
                <a16:creationId xmlns:a16="http://schemas.microsoft.com/office/drawing/2014/main" id="{60C6FC5C-6171-0535-3CFB-236D22871E3F}"/>
              </a:ext>
            </a:extLst>
          </p:cNvPr>
          <p:cNvSpPr>
            <a:spLocks/>
          </p:cNvSpPr>
          <p:nvPr/>
        </p:nvSpPr>
        <p:spPr bwMode="auto">
          <a:xfrm>
            <a:off x="5290100" y="1249931"/>
            <a:ext cx="1608625" cy="4696486"/>
          </a:xfrm>
          <a:custGeom>
            <a:avLst/>
            <a:gdLst>
              <a:gd name="T0" fmla="*/ 98 w 387"/>
              <a:gd name="T1" fmla="*/ 355 h 1130"/>
              <a:gd name="T2" fmla="*/ 53 w 387"/>
              <a:gd name="T3" fmla="*/ 479 h 1130"/>
              <a:gd name="T4" fmla="*/ 29 w 387"/>
              <a:gd name="T5" fmla="*/ 576 h 1130"/>
              <a:gd name="T6" fmla="*/ 28 w 387"/>
              <a:gd name="T7" fmla="*/ 623 h 1130"/>
              <a:gd name="T8" fmla="*/ 1 w 387"/>
              <a:gd name="T9" fmla="*/ 584 h 1130"/>
              <a:gd name="T10" fmla="*/ 8 w 387"/>
              <a:gd name="T11" fmla="*/ 520 h 1130"/>
              <a:gd name="T12" fmla="*/ 25 w 387"/>
              <a:gd name="T13" fmla="*/ 403 h 1130"/>
              <a:gd name="T14" fmla="*/ 43 w 387"/>
              <a:gd name="T15" fmla="*/ 339 h 1130"/>
              <a:gd name="T16" fmla="*/ 64 w 387"/>
              <a:gd name="T17" fmla="*/ 231 h 1130"/>
              <a:gd name="T18" fmla="*/ 132 w 387"/>
              <a:gd name="T19" fmla="*/ 188 h 1130"/>
              <a:gd name="T20" fmla="*/ 142 w 387"/>
              <a:gd name="T21" fmla="*/ 131 h 1130"/>
              <a:gd name="T22" fmla="*/ 133 w 387"/>
              <a:gd name="T23" fmla="*/ 45 h 1130"/>
              <a:gd name="T24" fmla="*/ 185 w 387"/>
              <a:gd name="T25" fmla="*/ 1 h 1130"/>
              <a:gd name="T26" fmla="*/ 260 w 387"/>
              <a:gd name="T27" fmla="*/ 67 h 1130"/>
              <a:gd name="T28" fmla="*/ 259 w 387"/>
              <a:gd name="T29" fmla="*/ 144 h 1130"/>
              <a:gd name="T30" fmla="*/ 302 w 387"/>
              <a:gd name="T31" fmla="*/ 166 h 1130"/>
              <a:gd name="T32" fmla="*/ 305 w 387"/>
              <a:gd name="T33" fmla="*/ 173 h 1130"/>
              <a:gd name="T34" fmla="*/ 271 w 387"/>
              <a:gd name="T35" fmla="*/ 192 h 1130"/>
              <a:gd name="T36" fmla="*/ 327 w 387"/>
              <a:gd name="T37" fmla="*/ 235 h 1130"/>
              <a:gd name="T38" fmla="*/ 347 w 387"/>
              <a:gd name="T39" fmla="*/ 330 h 1130"/>
              <a:gd name="T40" fmla="*/ 374 w 387"/>
              <a:gd name="T41" fmla="*/ 437 h 1130"/>
              <a:gd name="T42" fmla="*/ 385 w 387"/>
              <a:gd name="T43" fmla="*/ 565 h 1130"/>
              <a:gd name="T44" fmla="*/ 380 w 387"/>
              <a:gd name="T45" fmla="*/ 610 h 1130"/>
              <a:gd name="T46" fmla="*/ 365 w 387"/>
              <a:gd name="T47" fmla="*/ 627 h 1130"/>
              <a:gd name="T48" fmla="*/ 363 w 387"/>
              <a:gd name="T49" fmla="*/ 607 h 1130"/>
              <a:gd name="T50" fmla="*/ 351 w 387"/>
              <a:gd name="T51" fmla="*/ 539 h 1130"/>
              <a:gd name="T52" fmla="*/ 314 w 387"/>
              <a:gd name="T53" fmla="*/ 433 h 1130"/>
              <a:gd name="T54" fmla="*/ 286 w 387"/>
              <a:gd name="T55" fmla="*/ 333 h 1130"/>
              <a:gd name="T56" fmla="*/ 317 w 387"/>
              <a:gd name="T57" fmla="*/ 468 h 1130"/>
              <a:gd name="T58" fmla="*/ 329 w 387"/>
              <a:gd name="T59" fmla="*/ 532 h 1130"/>
              <a:gd name="T60" fmla="*/ 306 w 387"/>
              <a:gd name="T61" fmla="*/ 706 h 1130"/>
              <a:gd name="T62" fmla="*/ 287 w 387"/>
              <a:gd name="T63" fmla="*/ 794 h 1130"/>
              <a:gd name="T64" fmla="*/ 288 w 387"/>
              <a:gd name="T65" fmla="*/ 859 h 1130"/>
              <a:gd name="T66" fmla="*/ 247 w 387"/>
              <a:gd name="T67" fmla="*/ 1014 h 1130"/>
              <a:gd name="T68" fmla="*/ 253 w 387"/>
              <a:gd name="T69" fmla="*/ 1108 h 1130"/>
              <a:gd name="T70" fmla="*/ 248 w 387"/>
              <a:gd name="T71" fmla="*/ 1125 h 1130"/>
              <a:gd name="T72" fmla="*/ 221 w 387"/>
              <a:gd name="T73" fmla="*/ 1122 h 1130"/>
              <a:gd name="T74" fmla="*/ 201 w 387"/>
              <a:gd name="T75" fmla="*/ 1081 h 1130"/>
              <a:gd name="T76" fmla="*/ 205 w 387"/>
              <a:gd name="T77" fmla="*/ 1002 h 1130"/>
              <a:gd name="T78" fmla="*/ 205 w 387"/>
              <a:gd name="T79" fmla="*/ 821 h 1130"/>
              <a:gd name="T80" fmla="*/ 197 w 387"/>
              <a:gd name="T81" fmla="*/ 722 h 1130"/>
              <a:gd name="T82" fmla="*/ 201 w 387"/>
              <a:gd name="T83" fmla="*/ 596 h 1130"/>
              <a:gd name="T84" fmla="*/ 193 w 387"/>
              <a:gd name="T85" fmla="*/ 584 h 1130"/>
              <a:gd name="T86" fmla="*/ 190 w 387"/>
              <a:gd name="T87" fmla="*/ 603 h 1130"/>
              <a:gd name="T88" fmla="*/ 192 w 387"/>
              <a:gd name="T89" fmla="*/ 723 h 1130"/>
              <a:gd name="T90" fmla="*/ 184 w 387"/>
              <a:gd name="T91" fmla="*/ 811 h 1130"/>
              <a:gd name="T92" fmla="*/ 189 w 387"/>
              <a:gd name="T93" fmla="*/ 899 h 1130"/>
              <a:gd name="T94" fmla="*/ 186 w 387"/>
              <a:gd name="T95" fmla="*/ 1039 h 1130"/>
              <a:gd name="T96" fmla="*/ 187 w 387"/>
              <a:gd name="T97" fmla="*/ 1091 h 1130"/>
              <a:gd name="T98" fmla="*/ 159 w 387"/>
              <a:gd name="T99" fmla="*/ 1126 h 1130"/>
              <a:gd name="T100" fmla="*/ 138 w 387"/>
              <a:gd name="T101" fmla="*/ 1107 h 1130"/>
              <a:gd name="T102" fmla="*/ 151 w 387"/>
              <a:gd name="T103" fmla="*/ 1071 h 1130"/>
              <a:gd name="T104" fmla="*/ 117 w 387"/>
              <a:gd name="T105" fmla="*/ 934 h 1130"/>
              <a:gd name="T106" fmla="*/ 101 w 387"/>
              <a:gd name="T107" fmla="*/ 809 h 1130"/>
              <a:gd name="T108" fmla="*/ 98 w 387"/>
              <a:gd name="T109" fmla="*/ 741 h 1130"/>
              <a:gd name="T110" fmla="*/ 55 w 387"/>
              <a:gd name="T111" fmla="*/ 573 h 1130"/>
              <a:gd name="T112" fmla="*/ 67 w 387"/>
              <a:gd name="T113" fmla="*/ 496 h 1130"/>
              <a:gd name="T114" fmla="*/ 103 w 387"/>
              <a:gd name="T115" fmla="*/ 388 h 1130"/>
              <a:gd name="T116" fmla="*/ 105 w 387"/>
              <a:gd name="T117" fmla="*/ 335 h 1130"/>
              <a:gd name="T118" fmla="*/ 103 w 387"/>
              <a:gd name="T119" fmla="*/ 33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1130">
                <a:moveTo>
                  <a:pt x="103" y="333"/>
                </a:moveTo>
                <a:cubicBezTo>
                  <a:pt x="102" y="340"/>
                  <a:pt x="100" y="347"/>
                  <a:pt x="98" y="355"/>
                </a:cubicBezTo>
                <a:cubicBezTo>
                  <a:pt x="94" y="381"/>
                  <a:pt x="88" y="407"/>
                  <a:pt x="76" y="432"/>
                </a:cubicBezTo>
                <a:cubicBezTo>
                  <a:pt x="68" y="447"/>
                  <a:pt x="60" y="463"/>
                  <a:pt x="53" y="479"/>
                </a:cubicBezTo>
                <a:cubicBezTo>
                  <a:pt x="45" y="497"/>
                  <a:pt x="39" y="516"/>
                  <a:pt x="39" y="536"/>
                </a:cubicBezTo>
                <a:cubicBezTo>
                  <a:pt x="38" y="550"/>
                  <a:pt x="35" y="563"/>
                  <a:pt x="29" y="576"/>
                </a:cubicBezTo>
                <a:cubicBezTo>
                  <a:pt x="24" y="586"/>
                  <a:pt x="25" y="596"/>
                  <a:pt x="27" y="606"/>
                </a:cubicBezTo>
                <a:cubicBezTo>
                  <a:pt x="28" y="612"/>
                  <a:pt x="28" y="617"/>
                  <a:pt x="28" y="623"/>
                </a:cubicBezTo>
                <a:cubicBezTo>
                  <a:pt x="28" y="627"/>
                  <a:pt x="23" y="629"/>
                  <a:pt x="21" y="626"/>
                </a:cubicBezTo>
                <a:cubicBezTo>
                  <a:pt x="11" y="614"/>
                  <a:pt x="0" y="601"/>
                  <a:pt x="1" y="584"/>
                </a:cubicBezTo>
                <a:cubicBezTo>
                  <a:pt x="1" y="580"/>
                  <a:pt x="1" y="577"/>
                  <a:pt x="2" y="574"/>
                </a:cubicBezTo>
                <a:cubicBezTo>
                  <a:pt x="7" y="556"/>
                  <a:pt x="8" y="538"/>
                  <a:pt x="8" y="520"/>
                </a:cubicBezTo>
                <a:cubicBezTo>
                  <a:pt x="9" y="504"/>
                  <a:pt x="10" y="488"/>
                  <a:pt x="11" y="472"/>
                </a:cubicBezTo>
                <a:cubicBezTo>
                  <a:pt x="13" y="449"/>
                  <a:pt x="17" y="426"/>
                  <a:pt x="25" y="403"/>
                </a:cubicBezTo>
                <a:cubicBezTo>
                  <a:pt x="29" y="389"/>
                  <a:pt x="35" y="375"/>
                  <a:pt x="40" y="361"/>
                </a:cubicBezTo>
                <a:cubicBezTo>
                  <a:pt x="42" y="354"/>
                  <a:pt x="43" y="347"/>
                  <a:pt x="43" y="339"/>
                </a:cubicBezTo>
                <a:cubicBezTo>
                  <a:pt x="43" y="320"/>
                  <a:pt x="45" y="300"/>
                  <a:pt x="49" y="281"/>
                </a:cubicBezTo>
                <a:cubicBezTo>
                  <a:pt x="53" y="264"/>
                  <a:pt x="58" y="248"/>
                  <a:pt x="64" y="231"/>
                </a:cubicBezTo>
                <a:cubicBezTo>
                  <a:pt x="71" y="214"/>
                  <a:pt x="84" y="204"/>
                  <a:pt x="101" y="199"/>
                </a:cubicBezTo>
                <a:cubicBezTo>
                  <a:pt x="111" y="195"/>
                  <a:pt x="121" y="191"/>
                  <a:pt x="132" y="188"/>
                </a:cubicBezTo>
                <a:cubicBezTo>
                  <a:pt x="144" y="184"/>
                  <a:pt x="147" y="175"/>
                  <a:pt x="147" y="164"/>
                </a:cubicBezTo>
                <a:cubicBezTo>
                  <a:pt x="148" y="153"/>
                  <a:pt x="145" y="142"/>
                  <a:pt x="142" y="131"/>
                </a:cubicBezTo>
                <a:cubicBezTo>
                  <a:pt x="138" y="118"/>
                  <a:pt x="133" y="105"/>
                  <a:pt x="130" y="91"/>
                </a:cubicBezTo>
                <a:cubicBezTo>
                  <a:pt x="126" y="76"/>
                  <a:pt x="127" y="60"/>
                  <a:pt x="133" y="45"/>
                </a:cubicBezTo>
                <a:cubicBezTo>
                  <a:pt x="136" y="37"/>
                  <a:pt x="139" y="29"/>
                  <a:pt x="144" y="22"/>
                </a:cubicBezTo>
                <a:cubicBezTo>
                  <a:pt x="154" y="8"/>
                  <a:pt x="168" y="2"/>
                  <a:pt x="185" y="1"/>
                </a:cubicBezTo>
                <a:cubicBezTo>
                  <a:pt x="203" y="0"/>
                  <a:pt x="220" y="2"/>
                  <a:pt x="234" y="14"/>
                </a:cubicBezTo>
                <a:cubicBezTo>
                  <a:pt x="251" y="27"/>
                  <a:pt x="261" y="45"/>
                  <a:pt x="260" y="67"/>
                </a:cubicBezTo>
                <a:cubicBezTo>
                  <a:pt x="259" y="83"/>
                  <a:pt x="257" y="100"/>
                  <a:pt x="256" y="116"/>
                </a:cubicBezTo>
                <a:cubicBezTo>
                  <a:pt x="256" y="126"/>
                  <a:pt x="257" y="135"/>
                  <a:pt x="259" y="144"/>
                </a:cubicBezTo>
                <a:cubicBezTo>
                  <a:pt x="263" y="160"/>
                  <a:pt x="275" y="168"/>
                  <a:pt x="291" y="167"/>
                </a:cubicBezTo>
                <a:cubicBezTo>
                  <a:pt x="294" y="167"/>
                  <a:pt x="298" y="166"/>
                  <a:pt x="302" y="166"/>
                </a:cubicBezTo>
                <a:cubicBezTo>
                  <a:pt x="304" y="166"/>
                  <a:pt x="305" y="167"/>
                  <a:pt x="307" y="168"/>
                </a:cubicBezTo>
                <a:cubicBezTo>
                  <a:pt x="306" y="170"/>
                  <a:pt x="306" y="172"/>
                  <a:pt x="305" y="173"/>
                </a:cubicBezTo>
                <a:cubicBezTo>
                  <a:pt x="295" y="180"/>
                  <a:pt x="285" y="187"/>
                  <a:pt x="273" y="191"/>
                </a:cubicBezTo>
                <a:cubicBezTo>
                  <a:pt x="273" y="191"/>
                  <a:pt x="272" y="191"/>
                  <a:pt x="271" y="192"/>
                </a:cubicBezTo>
                <a:cubicBezTo>
                  <a:pt x="277" y="195"/>
                  <a:pt x="282" y="197"/>
                  <a:pt x="288" y="198"/>
                </a:cubicBezTo>
                <a:cubicBezTo>
                  <a:pt x="307" y="205"/>
                  <a:pt x="320" y="216"/>
                  <a:pt x="327" y="235"/>
                </a:cubicBezTo>
                <a:cubicBezTo>
                  <a:pt x="334" y="255"/>
                  <a:pt x="340" y="275"/>
                  <a:pt x="343" y="295"/>
                </a:cubicBezTo>
                <a:cubicBezTo>
                  <a:pt x="346" y="307"/>
                  <a:pt x="347" y="319"/>
                  <a:pt x="347" y="330"/>
                </a:cubicBezTo>
                <a:cubicBezTo>
                  <a:pt x="347" y="348"/>
                  <a:pt x="351" y="364"/>
                  <a:pt x="358" y="381"/>
                </a:cubicBezTo>
                <a:cubicBezTo>
                  <a:pt x="365" y="399"/>
                  <a:pt x="370" y="417"/>
                  <a:pt x="374" y="437"/>
                </a:cubicBezTo>
                <a:cubicBezTo>
                  <a:pt x="381" y="472"/>
                  <a:pt x="380" y="507"/>
                  <a:pt x="382" y="542"/>
                </a:cubicBezTo>
                <a:cubicBezTo>
                  <a:pt x="383" y="550"/>
                  <a:pt x="385" y="558"/>
                  <a:pt x="385" y="565"/>
                </a:cubicBezTo>
                <a:cubicBezTo>
                  <a:pt x="386" y="576"/>
                  <a:pt x="387" y="587"/>
                  <a:pt x="386" y="598"/>
                </a:cubicBezTo>
                <a:cubicBezTo>
                  <a:pt x="386" y="602"/>
                  <a:pt x="382" y="606"/>
                  <a:pt x="380" y="610"/>
                </a:cubicBezTo>
                <a:cubicBezTo>
                  <a:pt x="377" y="615"/>
                  <a:pt x="374" y="620"/>
                  <a:pt x="371" y="625"/>
                </a:cubicBezTo>
                <a:cubicBezTo>
                  <a:pt x="369" y="626"/>
                  <a:pt x="366" y="627"/>
                  <a:pt x="365" y="627"/>
                </a:cubicBezTo>
                <a:cubicBezTo>
                  <a:pt x="363" y="626"/>
                  <a:pt x="362" y="623"/>
                  <a:pt x="362" y="621"/>
                </a:cubicBezTo>
                <a:cubicBezTo>
                  <a:pt x="361" y="617"/>
                  <a:pt x="362" y="612"/>
                  <a:pt x="363" y="607"/>
                </a:cubicBezTo>
                <a:cubicBezTo>
                  <a:pt x="366" y="594"/>
                  <a:pt x="364" y="581"/>
                  <a:pt x="358" y="570"/>
                </a:cubicBezTo>
                <a:cubicBezTo>
                  <a:pt x="354" y="560"/>
                  <a:pt x="352" y="550"/>
                  <a:pt x="351" y="539"/>
                </a:cubicBezTo>
                <a:cubicBezTo>
                  <a:pt x="351" y="518"/>
                  <a:pt x="346" y="499"/>
                  <a:pt x="337" y="480"/>
                </a:cubicBezTo>
                <a:cubicBezTo>
                  <a:pt x="330" y="464"/>
                  <a:pt x="321" y="449"/>
                  <a:pt x="314" y="433"/>
                </a:cubicBezTo>
                <a:cubicBezTo>
                  <a:pt x="305" y="413"/>
                  <a:pt x="298" y="393"/>
                  <a:pt x="295" y="371"/>
                </a:cubicBezTo>
                <a:cubicBezTo>
                  <a:pt x="292" y="358"/>
                  <a:pt x="290" y="346"/>
                  <a:pt x="286" y="333"/>
                </a:cubicBezTo>
                <a:cubicBezTo>
                  <a:pt x="281" y="353"/>
                  <a:pt x="280" y="374"/>
                  <a:pt x="290" y="393"/>
                </a:cubicBezTo>
                <a:cubicBezTo>
                  <a:pt x="301" y="417"/>
                  <a:pt x="312" y="442"/>
                  <a:pt x="317" y="468"/>
                </a:cubicBezTo>
                <a:cubicBezTo>
                  <a:pt x="320" y="481"/>
                  <a:pt x="322" y="495"/>
                  <a:pt x="324" y="508"/>
                </a:cubicBezTo>
                <a:cubicBezTo>
                  <a:pt x="325" y="516"/>
                  <a:pt x="327" y="524"/>
                  <a:pt x="329" y="532"/>
                </a:cubicBezTo>
                <a:cubicBezTo>
                  <a:pt x="334" y="557"/>
                  <a:pt x="337" y="581"/>
                  <a:pt x="333" y="607"/>
                </a:cubicBezTo>
                <a:cubicBezTo>
                  <a:pt x="328" y="641"/>
                  <a:pt x="318" y="674"/>
                  <a:pt x="306" y="706"/>
                </a:cubicBezTo>
                <a:cubicBezTo>
                  <a:pt x="301" y="719"/>
                  <a:pt x="295" y="732"/>
                  <a:pt x="290" y="745"/>
                </a:cubicBezTo>
                <a:cubicBezTo>
                  <a:pt x="284" y="761"/>
                  <a:pt x="285" y="777"/>
                  <a:pt x="287" y="794"/>
                </a:cubicBezTo>
                <a:cubicBezTo>
                  <a:pt x="289" y="809"/>
                  <a:pt x="289" y="824"/>
                  <a:pt x="290" y="838"/>
                </a:cubicBezTo>
                <a:cubicBezTo>
                  <a:pt x="290" y="845"/>
                  <a:pt x="289" y="852"/>
                  <a:pt x="288" y="859"/>
                </a:cubicBezTo>
                <a:cubicBezTo>
                  <a:pt x="286" y="886"/>
                  <a:pt x="279" y="912"/>
                  <a:pt x="272" y="937"/>
                </a:cubicBezTo>
                <a:cubicBezTo>
                  <a:pt x="264" y="963"/>
                  <a:pt x="255" y="988"/>
                  <a:pt x="247" y="1014"/>
                </a:cubicBezTo>
                <a:cubicBezTo>
                  <a:pt x="242" y="1032"/>
                  <a:pt x="237" y="1049"/>
                  <a:pt x="238" y="1068"/>
                </a:cubicBezTo>
                <a:cubicBezTo>
                  <a:pt x="240" y="1082"/>
                  <a:pt x="243" y="1096"/>
                  <a:pt x="253" y="1108"/>
                </a:cubicBezTo>
                <a:cubicBezTo>
                  <a:pt x="253" y="1108"/>
                  <a:pt x="253" y="1108"/>
                  <a:pt x="253" y="1108"/>
                </a:cubicBezTo>
                <a:cubicBezTo>
                  <a:pt x="262" y="1119"/>
                  <a:pt x="261" y="1122"/>
                  <a:pt x="248" y="1125"/>
                </a:cubicBezTo>
                <a:cubicBezTo>
                  <a:pt x="244" y="1126"/>
                  <a:pt x="240" y="1127"/>
                  <a:pt x="236" y="1128"/>
                </a:cubicBezTo>
                <a:cubicBezTo>
                  <a:pt x="229" y="1129"/>
                  <a:pt x="224" y="1127"/>
                  <a:pt x="221" y="1122"/>
                </a:cubicBezTo>
                <a:cubicBezTo>
                  <a:pt x="215" y="1113"/>
                  <a:pt x="209" y="1105"/>
                  <a:pt x="204" y="1095"/>
                </a:cubicBezTo>
                <a:cubicBezTo>
                  <a:pt x="201" y="1091"/>
                  <a:pt x="200" y="1086"/>
                  <a:pt x="201" y="1081"/>
                </a:cubicBezTo>
                <a:cubicBezTo>
                  <a:pt x="201" y="1066"/>
                  <a:pt x="203" y="1052"/>
                  <a:pt x="204" y="1037"/>
                </a:cubicBezTo>
                <a:cubicBezTo>
                  <a:pt x="205" y="1025"/>
                  <a:pt x="206" y="1014"/>
                  <a:pt x="205" y="1002"/>
                </a:cubicBezTo>
                <a:cubicBezTo>
                  <a:pt x="204" y="959"/>
                  <a:pt x="201" y="916"/>
                  <a:pt x="201" y="874"/>
                </a:cubicBezTo>
                <a:cubicBezTo>
                  <a:pt x="200" y="856"/>
                  <a:pt x="203" y="838"/>
                  <a:pt x="205" y="821"/>
                </a:cubicBezTo>
                <a:cubicBezTo>
                  <a:pt x="206" y="809"/>
                  <a:pt x="205" y="797"/>
                  <a:pt x="203" y="785"/>
                </a:cubicBezTo>
                <a:cubicBezTo>
                  <a:pt x="200" y="764"/>
                  <a:pt x="197" y="743"/>
                  <a:pt x="197" y="722"/>
                </a:cubicBezTo>
                <a:cubicBezTo>
                  <a:pt x="197" y="699"/>
                  <a:pt x="196" y="676"/>
                  <a:pt x="196" y="653"/>
                </a:cubicBezTo>
                <a:cubicBezTo>
                  <a:pt x="197" y="634"/>
                  <a:pt x="200" y="615"/>
                  <a:pt x="201" y="596"/>
                </a:cubicBezTo>
                <a:cubicBezTo>
                  <a:pt x="202" y="592"/>
                  <a:pt x="203" y="588"/>
                  <a:pt x="199" y="585"/>
                </a:cubicBezTo>
                <a:cubicBezTo>
                  <a:pt x="197" y="584"/>
                  <a:pt x="195" y="583"/>
                  <a:pt x="193" y="584"/>
                </a:cubicBezTo>
                <a:cubicBezTo>
                  <a:pt x="191" y="585"/>
                  <a:pt x="189" y="587"/>
                  <a:pt x="189" y="590"/>
                </a:cubicBezTo>
                <a:cubicBezTo>
                  <a:pt x="188" y="594"/>
                  <a:pt x="189" y="599"/>
                  <a:pt x="190" y="603"/>
                </a:cubicBezTo>
                <a:cubicBezTo>
                  <a:pt x="195" y="636"/>
                  <a:pt x="194" y="668"/>
                  <a:pt x="193" y="701"/>
                </a:cubicBezTo>
                <a:cubicBezTo>
                  <a:pt x="192" y="708"/>
                  <a:pt x="193" y="716"/>
                  <a:pt x="192" y="723"/>
                </a:cubicBezTo>
                <a:cubicBezTo>
                  <a:pt x="191" y="740"/>
                  <a:pt x="190" y="756"/>
                  <a:pt x="189" y="772"/>
                </a:cubicBezTo>
                <a:cubicBezTo>
                  <a:pt x="187" y="785"/>
                  <a:pt x="185" y="798"/>
                  <a:pt x="184" y="811"/>
                </a:cubicBezTo>
                <a:cubicBezTo>
                  <a:pt x="184" y="819"/>
                  <a:pt x="186" y="828"/>
                  <a:pt x="187" y="837"/>
                </a:cubicBezTo>
                <a:cubicBezTo>
                  <a:pt x="188" y="857"/>
                  <a:pt x="190" y="878"/>
                  <a:pt x="189" y="899"/>
                </a:cubicBezTo>
                <a:cubicBezTo>
                  <a:pt x="188" y="933"/>
                  <a:pt x="186" y="966"/>
                  <a:pt x="184" y="1000"/>
                </a:cubicBezTo>
                <a:cubicBezTo>
                  <a:pt x="184" y="1013"/>
                  <a:pt x="185" y="1026"/>
                  <a:pt x="186" y="1039"/>
                </a:cubicBezTo>
                <a:cubicBezTo>
                  <a:pt x="187" y="1053"/>
                  <a:pt x="189" y="1067"/>
                  <a:pt x="189" y="1081"/>
                </a:cubicBezTo>
                <a:cubicBezTo>
                  <a:pt x="190" y="1084"/>
                  <a:pt x="188" y="1088"/>
                  <a:pt x="187" y="1091"/>
                </a:cubicBezTo>
                <a:cubicBezTo>
                  <a:pt x="183" y="1100"/>
                  <a:pt x="179" y="1109"/>
                  <a:pt x="176" y="1118"/>
                </a:cubicBezTo>
                <a:cubicBezTo>
                  <a:pt x="172" y="1127"/>
                  <a:pt x="168" y="1130"/>
                  <a:pt x="159" y="1126"/>
                </a:cubicBezTo>
                <a:cubicBezTo>
                  <a:pt x="153" y="1124"/>
                  <a:pt x="147" y="1120"/>
                  <a:pt x="140" y="1117"/>
                </a:cubicBezTo>
                <a:cubicBezTo>
                  <a:pt x="137" y="1115"/>
                  <a:pt x="135" y="1111"/>
                  <a:pt x="138" y="1107"/>
                </a:cubicBezTo>
                <a:cubicBezTo>
                  <a:pt x="141" y="1102"/>
                  <a:pt x="144" y="1097"/>
                  <a:pt x="146" y="1091"/>
                </a:cubicBezTo>
                <a:cubicBezTo>
                  <a:pt x="149" y="1085"/>
                  <a:pt x="151" y="1078"/>
                  <a:pt x="151" y="1071"/>
                </a:cubicBezTo>
                <a:cubicBezTo>
                  <a:pt x="153" y="1058"/>
                  <a:pt x="151" y="1044"/>
                  <a:pt x="147" y="1031"/>
                </a:cubicBezTo>
                <a:cubicBezTo>
                  <a:pt x="137" y="999"/>
                  <a:pt x="127" y="967"/>
                  <a:pt x="117" y="934"/>
                </a:cubicBezTo>
                <a:cubicBezTo>
                  <a:pt x="113" y="919"/>
                  <a:pt x="108" y="903"/>
                  <a:pt x="105" y="887"/>
                </a:cubicBezTo>
                <a:cubicBezTo>
                  <a:pt x="100" y="861"/>
                  <a:pt x="98" y="835"/>
                  <a:pt x="101" y="809"/>
                </a:cubicBezTo>
                <a:cubicBezTo>
                  <a:pt x="102" y="797"/>
                  <a:pt x="104" y="785"/>
                  <a:pt x="105" y="773"/>
                </a:cubicBezTo>
                <a:cubicBezTo>
                  <a:pt x="106" y="761"/>
                  <a:pt x="102" y="751"/>
                  <a:pt x="98" y="741"/>
                </a:cubicBezTo>
                <a:cubicBezTo>
                  <a:pt x="89" y="716"/>
                  <a:pt x="79" y="693"/>
                  <a:pt x="71" y="668"/>
                </a:cubicBezTo>
                <a:cubicBezTo>
                  <a:pt x="61" y="638"/>
                  <a:pt x="54" y="606"/>
                  <a:pt x="55" y="573"/>
                </a:cubicBezTo>
                <a:cubicBezTo>
                  <a:pt x="56" y="562"/>
                  <a:pt x="58" y="551"/>
                  <a:pt x="60" y="539"/>
                </a:cubicBezTo>
                <a:cubicBezTo>
                  <a:pt x="62" y="525"/>
                  <a:pt x="65" y="510"/>
                  <a:pt x="67" y="496"/>
                </a:cubicBezTo>
                <a:cubicBezTo>
                  <a:pt x="71" y="475"/>
                  <a:pt x="75" y="455"/>
                  <a:pt x="83" y="435"/>
                </a:cubicBezTo>
                <a:cubicBezTo>
                  <a:pt x="89" y="419"/>
                  <a:pt x="96" y="404"/>
                  <a:pt x="103" y="388"/>
                </a:cubicBezTo>
                <a:cubicBezTo>
                  <a:pt x="109" y="372"/>
                  <a:pt x="109" y="355"/>
                  <a:pt x="105" y="339"/>
                </a:cubicBezTo>
                <a:cubicBezTo>
                  <a:pt x="105" y="338"/>
                  <a:pt x="105" y="337"/>
                  <a:pt x="105" y="335"/>
                </a:cubicBezTo>
                <a:cubicBezTo>
                  <a:pt x="105" y="335"/>
                  <a:pt x="104" y="334"/>
                  <a:pt x="104" y="333"/>
                </a:cubicBezTo>
                <a:cubicBezTo>
                  <a:pt x="104" y="333"/>
                  <a:pt x="103" y="333"/>
                  <a:pt x="103" y="333"/>
                </a:cubicBezTo>
                <a:close/>
              </a:path>
            </a:pathLst>
          </a:custGeom>
          <a:solidFill>
            <a:srgbClr val="CDCDCD"/>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3" name="Content Placeholder 6">
            <a:extLst>
              <a:ext uri="{FF2B5EF4-FFF2-40B4-BE49-F238E27FC236}">
                <a16:creationId xmlns:a16="http://schemas.microsoft.com/office/drawing/2014/main" id="{4C5FB3CE-E12E-179D-5C2E-7E4C3488C2EC}"/>
              </a:ext>
            </a:extLst>
          </p:cNvPr>
          <p:cNvSpPr txBox="1">
            <a:spLocks/>
          </p:cNvSpPr>
          <p:nvPr/>
        </p:nvSpPr>
        <p:spPr>
          <a:xfrm>
            <a:off x="7722606" y="1699418"/>
            <a:ext cx="3829632" cy="3955148"/>
          </a:xfrm>
          <a:prstGeom prst="rect">
            <a:avLst/>
          </a:prstGeom>
        </p:spPr>
        <p:txBody>
          <a:bodyPr vert="horz" lIns="0" tIns="0" rIns="0" bIns="0" rtlCol="0">
            <a:noAutofit/>
          </a:bodyPr>
          <a:lst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700" b="1" dirty="0"/>
              <a:t>From Hauser et al, 2020</a:t>
            </a:r>
            <a:r>
              <a:rPr lang="en-US" sz="1700" b="1" baseline="30000" dirty="0"/>
              <a:t>2</a:t>
            </a:r>
            <a:r>
              <a:rPr lang="en-US" sz="1700" b="1" dirty="0"/>
              <a:t>:</a:t>
            </a:r>
          </a:p>
          <a:p>
            <a:pPr marL="0" indent="0">
              <a:spcAft>
                <a:spcPts val="1200"/>
              </a:spcAft>
              <a:buFont typeface="Arial" panose="020B0604020202020204" pitchFamily="34" charset="0"/>
              <a:buNone/>
            </a:pPr>
            <a:r>
              <a:rPr lang="en-US" sz="1700" dirty="0"/>
              <a:t>“Persistent, hyperkinetic, involuntary movements of the mouth, jaw, tongue, face, trunk, or extremities, often in combination.”</a:t>
            </a:r>
          </a:p>
          <a:p>
            <a:pPr marL="0" indent="0">
              <a:buNone/>
            </a:pPr>
            <a:r>
              <a:rPr lang="en-US" sz="1700" b="1" dirty="0"/>
              <a:t>Movements can be:</a:t>
            </a:r>
          </a:p>
          <a:p>
            <a:r>
              <a:rPr lang="en-US" sz="1700" dirty="0"/>
              <a:t>Choreoathetotic (irregular, dance-like)</a:t>
            </a:r>
          </a:p>
          <a:p>
            <a:r>
              <a:rPr lang="en-US" sz="1700" dirty="0"/>
              <a:t>Athetotic (slow, writhing)</a:t>
            </a:r>
          </a:p>
          <a:p>
            <a:r>
              <a:rPr lang="en-US" sz="1700" dirty="0"/>
              <a:t>Stereotypic (repetitive, purposeless)</a:t>
            </a:r>
          </a:p>
        </p:txBody>
      </p:sp>
    </p:spTree>
    <p:extLst>
      <p:ext uri="{BB962C8B-B14F-4D97-AF65-F5344CB8AC3E}">
        <p14:creationId xmlns:p14="http://schemas.microsoft.com/office/powerpoint/2010/main" val="3212901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Module 4: </a:t>
            </a:r>
            <a:br>
              <a:rPr lang="en-US" dirty="0"/>
            </a:br>
            <a:r>
              <a:rPr lang="en-US" dirty="0"/>
              <a:t>Proposed Neurobiology of Tardive Dyskinesia </a:t>
            </a:r>
            <a:br>
              <a:rPr lang="en-US" dirty="0"/>
            </a:br>
            <a:r>
              <a:rPr lang="en-US" dirty="0"/>
              <a:t>and Drug-Induced Parkinsonism</a:t>
            </a:r>
          </a:p>
        </p:txBody>
      </p:sp>
      <p:sp>
        <p:nvSpPr>
          <p:cNvPr id="3" name="Subtitle 2">
            <a:extLst>
              <a:ext uri="{FF2B5EF4-FFF2-40B4-BE49-F238E27FC236}">
                <a16:creationId xmlns:a16="http://schemas.microsoft.com/office/drawing/2014/main" id="{9E6F956F-2390-CACC-B3D0-C9124BC5DFA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40675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Movement Is Coordinated by the Nigrostriatal Dopamine Pathway</a:t>
            </a:r>
            <a:r>
              <a:rPr lang="en-US" baseline="30000" dirty="0"/>
              <a:t>1</a:t>
            </a:r>
          </a:p>
        </p:txBody>
      </p:sp>
      <p:sp>
        <p:nvSpPr>
          <p:cNvPr id="62" name="Content Placeholder 61">
            <a:extLst>
              <a:ext uri="{FF2B5EF4-FFF2-40B4-BE49-F238E27FC236}">
                <a16:creationId xmlns:a16="http://schemas.microsoft.com/office/drawing/2014/main" id="{57CA1CDC-02E3-FEDA-0187-B88CB7A34B42}"/>
              </a:ext>
            </a:extLst>
          </p:cNvPr>
          <p:cNvSpPr>
            <a:spLocks noGrp="1"/>
          </p:cNvSpPr>
          <p:nvPr>
            <p:ph idx="1"/>
          </p:nvPr>
        </p:nvSpPr>
        <p:spPr>
          <a:xfrm>
            <a:off x="7081934" y="1699418"/>
            <a:ext cx="4470303" cy="614574"/>
          </a:xfrm>
        </p:spPr>
        <p:txBody>
          <a:bodyPr>
            <a:noAutofit/>
          </a:bodyPr>
          <a:lstStyle/>
          <a:p>
            <a:pPr marL="0" indent="0">
              <a:buNone/>
            </a:pPr>
            <a:r>
              <a:rPr lang="en-US" b="1" dirty="0"/>
              <a:t>The nigrostriatal pathway contains the “direct” and “indirect” pathways</a:t>
            </a:r>
          </a:p>
          <a:p>
            <a:pPr marL="0" indent="0">
              <a:buNone/>
            </a:pPr>
            <a:endParaRPr lang="en-US" b="1" dirty="0"/>
          </a:p>
        </p:txBody>
      </p:sp>
      <p:sp>
        <p:nvSpPr>
          <p:cNvPr id="69" name="Slide Number Placeholder 68"/>
          <p:cNvSpPr>
            <a:spLocks noGrp="1"/>
          </p:cNvSpPr>
          <p:nvPr>
            <p:ph type="sldNum" sz="quarter" idx="4"/>
          </p:nvPr>
        </p:nvSpPr>
        <p:spPr/>
        <p:txBody>
          <a:bodyPr/>
          <a:lstStyle/>
          <a:p>
            <a:fld id="{F3C1FD0B-2342-48FB-A867-BE1FD0EAA53B}" type="slidenum">
              <a:rPr lang="en-US" smtClean="0"/>
              <a:pPr/>
              <a:t>31</a:t>
            </a:fld>
            <a:endParaRPr lang="en-US" dirty="0"/>
          </a:p>
        </p:txBody>
      </p:sp>
      <p:sp>
        <p:nvSpPr>
          <p:cNvPr id="67" name="Text Placeholder 4"/>
          <p:cNvSpPr>
            <a:spLocks noGrp="1"/>
          </p:cNvSpPr>
          <p:nvPr>
            <p:ph type="body" sz="quarter" idx="10"/>
          </p:nvPr>
        </p:nvSpPr>
        <p:spPr/>
        <p:txBody>
          <a:bodyPr/>
          <a:lstStyle/>
          <a:p>
            <a:r>
              <a:rPr lang="en-US" dirty="0"/>
              <a:t>Proposed Neurobiology of Tardive Dyskinesia and drug-induced parkinsonism</a:t>
            </a:r>
          </a:p>
        </p:txBody>
      </p:sp>
      <p:sp>
        <p:nvSpPr>
          <p:cNvPr id="50" name="Rectangle 49"/>
          <p:cNvSpPr/>
          <p:nvPr/>
        </p:nvSpPr>
        <p:spPr>
          <a:xfrm>
            <a:off x="8223925" y="2371815"/>
            <a:ext cx="3542376" cy="3999540"/>
          </a:xfrm>
          <a:prstGeom prst="rect">
            <a:avLst/>
          </a:prstGeom>
          <a:ln w="12700">
            <a:noFill/>
          </a:ln>
        </p:spPr>
        <p:txBody>
          <a:bodyPr wrap="square" tIns="182832" bIns="182832">
            <a:spAutoFit/>
          </a:bodyPr>
          <a:lstStyle/>
          <a:p>
            <a:pPr>
              <a:spcBef>
                <a:spcPts val="600"/>
              </a:spcBef>
              <a:spcAft>
                <a:spcPts val="600"/>
              </a:spcAft>
            </a:pPr>
            <a:r>
              <a:rPr lang="en-US" sz="1799" b="1" dirty="0">
                <a:solidFill>
                  <a:srgbClr val="00B050"/>
                </a:solidFill>
              </a:rPr>
              <a:t>Direct pathway:</a:t>
            </a:r>
            <a:r>
              <a:rPr lang="en-US" sz="1799" dirty="0">
                <a:solidFill>
                  <a:srgbClr val="00B050"/>
                </a:solidFill>
              </a:rPr>
              <a:t> </a:t>
            </a:r>
            <a:br>
              <a:rPr lang="en-US" sz="1799" dirty="0">
                <a:solidFill>
                  <a:srgbClr val="00B050"/>
                </a:solidFill>
              </a:rPr>
            </a:br>
            <a:r>
              <a:rPr lang="en-US" sz="1799" dirty="0">
                <a:solidFill>
                  <a:srgbClr val="00B050"/>
                </a:solidFill>
              </a:rPr>
              <a:t>“</a:t>
            </a:r>
            <a:r>
              <a:rPr lang="en-US" sz="1799" b="1" dirty="0">
                <a:solidFill>
                  <a:srgbClr val="00B050"/>
                </a:solidFill>
              </a:rPr>
              <a:t>Go</a:t>
            </a:r>
            <a:r>
              <a:rPr lang="en-US" sz="1799" dirty="0">
                <a:solidFill>
                  <a:srgbClr val="00B050"/>
                </a:solidFill>
              </a:rPr>
              <a:t>” signal for movement</a:t>
            </a:r>
            <a:r>
              <a:rPr lang="en-US" sz="1799" baseline="30000" dirty="0">
                <a:solidFill>
                  <a:srgbClr val="00B050"/>
                </a:solidFill>
              </a:rPr>
              <a:t>2</a:t>
            </a:r>
          </a:p>
          <a:p>
            <a:pPr marL="0" lvl="2">
              <a:spcBef>
                <a:spcPts val="600"/>
              </a:spcBef>
              <a:spcAft>
                <a:spcPts val="600"/>
              </a:spcAft>
            </a:pPr>
            <a:r>
              <a:rPr lang="en-US" sz="1600" dirty="0"/>
              <a:t>The direct pathway goes from the motor striatum </a:t>
            </a:r>
            <a:r>
              <a:rPr lang="en-US" sz="1600" i="1" dirty="0"/>
              <a:t>directly</a:t>
            </a:r>
            <a:r>
              <a:rPr lang="en-US" sz="1600" dirty="0"/>
              <a:t> to the globus pallidus interna (GP</a:t>
            </a:r>
            <a:r>
              <a:rPr lang="en-US" sz="1600" baseline="-25000" dirty="0"/>
              <a:t>i</a:t>
            </a:r>
            <a:r>
              <a:rPr lang="en-US" sz="1600" dirty="0"/>
              <a:t>)</a:t>
            </a:r>
            <a:r>
              <a:rPr lang="en-US" sz="1600" baseline="30000" dirty="0"/>
              <a:t>2</a:t>
            </a:r>
            <a:endParaRPr lang="en-US" sz="1600" dirty="0"/>
          </a:p>
          <a:p>
            <a:pPr lvl="1"/>
            <a:r>
              <a:rPr lang="en-US" sz="1600" dirty="0"/>
              <a:t>	</a:t>
            </a:r>
          </a:p>
          <a:p>
            <a:pPr marL="0" lvl="1"/>
            <a:r>
              <a:rPr lang="en-US" sz="1799" b="1" dirty="0">
                <a:solidFill>
                  <a:srgbClr val="C00000"/>
                </a:solidFill>
              </a:rPr>
              <a:t>Indirect pathway:</a:t>
            </a:r>
            <a:r>
              <a:rPr lang="en-US" sz="1799" dirty="0">
                <a:solidFill>
                  <a:srgbClr val="C00000"/>
                </a:solidFill>
              </a:rPr>
              <a:t> 	</a:t>
            </a:r>
          </a:p>
          <a:p>
            <a:pPr marL="0" lvl="1"/>
            <a:r>
              <a:rPr lang="en-US" sz="1799" dirty="0">
                <a:solidFill>
                  <a:srgbClr val="C00000"/>
                </a:solidFill>
              </a:rPr>
              <a:t>“</a:t>
            </a:r>
            <a:r>
              <a:rPr lang="en-US" sz="1799" b="1" dirty="0">
                <a:solidFill>
                  <a:srgbClr val="C00000"/>
                </a:solidFill>
              </a:rPr>
              <a:t>Stop</a:t>
            </a:r>
            <a:r>
              <a:rPr lang="en-US" sz="1799" dirty="0">
                <a:solidFill>
                  <a:srgbClr val="C00000"/>
                </a:solidFill>
              </a:rPr>
              <a:t>” signal for movement</a:t>
            </a:r>
            <a:r>
              <a:rPr lang="en-US" sz="1799" baseline="30000" dirty="0">
                <a:solidFill>
                  <a:srgbClr val="C00000"/>
                </a:solidFill>
              </a:rPr>
              <a:t>2</a:t>
            </a:r>
            <a:endParaRPr lang="en-US" sz="1799" dirty="0">
              <a:solidFill>
                <a:srgbClr val="C00000"/>
              </a:solidFill>
            </a:endParaRPr>
          </a:p>
          <a:p>
            <a:pPr marL="0" lvl="2">
              <a:spcBef>
                <a:spcPts val="600"/>
              </a:spcBef>
              <a:spcAft>
                <a:spcPts val="600"/>
              </a:spcAft>
            </a:pPr>
            <a:r>
              <a:rPr lang="en-US" sz="1600" dirty="0"/>
              <a:t>The indirect pathway projects </a:t>
            </a:r>
            <a:r>
              <a:rPr lang="en-US" sz="1600" i="1" dirty="0"/>
              <a:t>indirectly</a:t>
            </a:r>
            <a:r>
              <a:rPr lang="en-US" sz="1600" dirty="0"/>
              <a:t> from the motor striatum directly to the GP</a:t>
            </a:r>
            <a:r>
              <a:rPr lang="en-US" sz="1600" baseline="-25000" dirty="0"/>
              <a:t>i</a:t>
            </a:r>
            <a:r>
              <a:rPr lang="en-US" sz="1600" dirty="0"/>
              <a:t>, passing through the globus pallidus externa (GP</a:t>
            </a:r>
            <a:r>
              <a:rPr lang="en-US" sz="1600" baseline="-25000" dirty="0"/>
              <a:t>e</a:t>
            </a:r>
            <a:r>
              <a:rPr lang="en-US" sz="1600" dirty="0"/>
              <a:t>) and subthalamic nucleus (STN)</a:t>
            </a:r>
            <a:r>
              <a:rPr lang="en-US" sz="1600" baseline="30000" dirty="0"/>
              <a:t>2</a:t>
            </a:r>
            <a:endParaRPr lang="en-US" sz="1600" dirty="0"/>
          </a:p>
        </p:txBody>
      </p:sp>
      <p:grpSp>
        <p:nvGrpSpPr>
          <p:cNvPr id="63" name="Group 62"/>
          <p:cNvGrpSpPr/>
          <p:nvPr/>
        </p:nvGrpSpPr>
        <p:grpSpPr>
          <a:xfrm>
            <a:off x="977900" y="1390966"/>
            <a:ext cx="5436955" cy="4842391"/>
            <a:chOff x="597408" y="1259327"/>
            <a:chExt cx="5898237" cy="5253229"/>
          </a:xfrm>
        </p:grpSpPr>
        <p:grpSp>
          <p:nvGrpSpPr>
            <p:cNvPr id="51" name="Group 50"/>
            <p:cNvGrpSpPr/>
            <p:nvPr/>
          </p:nvGrpSpPr>
          <p:grpSpPr>
            <a:xfrm>
              <a:off x="597408" y="1259327"/>
              <a:ext cx="5898237" cy="4599368"/>
              <a:chOff x="623431" y="1705048"/>
              <a:chExt cx="5898237" cy="4599368"/>
            </a:xfrm>
          </p:grpSpPr>
          <p:grpSp>
            <p:nvGrpSpPr>
              <p:cNvPr id="5" name="Group 4"/>
              <p:cNvGrpSpPr/>
              <p:nvPr/>
            </p:nvGrpSpPr>
            <p:grpSpPr>
              <a:xfrm>
                <a:off x="623431" y="1705048"/>
                <a:ext cx="5898237" cy="4599368"/>
                <a:chOff x="5678104" y="1726787"/>
                <a:chExt cx="5898237" cy="4599368"/>
              </a:xfrm>
            </p:grpSpPr>
            <p:sp>
              <p:nvSpPr>
                <p:cNvPr id="6" name="Freeform 5"/>
                <p:cNvSpPr/>
                <p:nvPr/>
              </p:nvSpPr>
              <p:spPr>
                <a:xfrm>
                  <a:off x="6858000" y="1951630"/>
                  <a:ext cx="4421875" cy="3971498"/>
                </a:xfrm>
                <a:custGeom>
                  <a:avLst/>
                  <a:gdLst>
                    <a:gd name="connsiteX0" fmla="*/ 518615 w 4421875"/>
                    <a:gd name="connsiteY0" fmla="*/ 1542197 h 3971498"/>
                    <a:gd name="connsiteX1" fmla="*/ 866633 w 4421875"/>
                    <a:gd name="connsiteY1" fmla="*/ 0 h 3971498"/>
                    <a:gd name="connsiteX2" fmla="*/ 3835021 w 4421875"/>
                    <a:gd name="connsiteY2" fmla="*/ 341194 h 3971498"/>
                    <a:gd name="connsiteX3" fmla="*/ 3916907 w 4421875"/>
                    <a:gd name="connsiteY3" fmla="*/ 395785 h 3971498"/>
                    <a:gd name="connsiteX4" fmla="*/ 3951027 w 4421875"/>
                    <a:gd name="connsiteY4" fmla="*/ 477671 h 3971498"/>
                    <a:gd name="connsiteX5" fmla="*/ 3957851 w 4421875"/>
                    <a:gd name="connsiteY5" fmla="*/ 552734 h 3971498"/>
                    <a:gd name="connsiteX6" fmla="*/ 3910084 w 4421875"/>
                    <a:gd name="connsiteY6" fmla="*/ 641445 h 3971498"/>
                    <a:gd name="connsiteX7" fmla="*/ 3800901 w 4421875"/>
                    <a:gd name="connsiteY7" fmla="*/ 736979 h 3971498"/>
                    <a:gd name="connsiteX8" fmla="*/ 3835021 w 4421875"/>
                    <a:gd name="connsiteY8" fmla="*/ 743803 h 3971498"/>
                    <a:gd name="connsiteX9" fmla="*/ 3910084 w 4421875"/>
                    <a:gd name="connsiteY9" fmla="*/ 750627 h 3971498"/>
                    <a:gd name="connsiteX10" fmla="*/ 3944203 w 4421875"/>
                    <a:gd name="connsiteY10" fmla="*/ 750627 h 3971498"/>
                    <a:gd name="connsiteX11" fmla="*/ 3985146 w 4421875"/>
                    <a:gd name="connsiteY11" fmla="*/ 702860 h 3971498"/>
                    <a:gd name="connsiteX12" fmla="*/ 4121624 w 4421875"/>
                    <a:gd name="connsiteY12" fmla="*/ 696036 h 3971498"/>
                    <a:gd name="connsiteX13" fmla="*/ 4244454 w 4421875"/>
                    <a:gd name="connsiteY13" fmla="*/ 764274 h 3971498"/>
                    <a:gd name="connsiteX14" fmla="*/ 4285397 w 4421875"/>
                    <a:gd name="connsiteY14" fmla="*/ 825689 h 3971498"/>
                    <a:gd name="connsiteX15" fmla="*/ 4312693 w 4421875"/>
                    <a:gd name="connsiteY15" fmla="*/ 873457 h 3971498"/>
                    <a:gd name="connsiteX16" fmla="*/ 4339988 w 4421875"/>
                    <a:gd name="connsiteY16" fmla="*/ 921224 h 3971498"/>
                    <a:gd name="connsiteX17" fmla="*/ 4401403 w 4421875"/>
                    <a:gd name="connsiteY17" fmla="*/ 955343 h 3971498"/>
                    <a:gd name="connsiteX18" fmla="*/ 4421875 w 4421875"/>
                    <a:gd name="connsiteY18" fmla="*/ 1044054 h 3971498"/>
                    <a:gd name="connsiteX19" fmla="*/ 4408227 w 4421875"/>
                    <a:gd name="connsiteY19" fmla="*/ 1173707 h 3971498"/>
                    <a:gd name="connsiteX20" fmla="*/ 4380931 w 4421875"/>
                    <a:gd name="connsiteY20" fmla="*/ 1269242 h 3971498"/>
                    <a:gd name="connsiteX21" fmla="*/ 4333164 w 4421875"/>
                    <a:gd name="connsiteY21" fmla="*/ 1351128 h 3971498"/>
                    <a:gd name="connsiteX22" fmla="*/ 4312693 w 4421875"/>
                    <a:gd name="connsiteY22" fmla="*/ 1453486 h 3971498"/>
                    <a:gd name="connsiteX23" fmla="*/ 0 w 4421875"/>
                    <a:gd name="connsiteY23" fmla="*/ 3971498 h 3971498"/>
                    <a:gd name="connsiteX24" fmla="*/ 47767 w 4421875"/>
                    <a:gd name="connsiteY24" fmla="*/ 3459707 h 3971498"/>
                    <a:gd name="connsiteX25" fmla="*/ 518615 w 4421875"/>
                    <a:gd name="connsiteY25" fmla="*/ 1542197 h 3971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21875" h="3971498">
                      <a:moveTo>
                        <a:pt x="518615" y="1542197"/>
                      </a:moveTo>
                      <a:lnTo>
                        <a:pt x="866633" y="0"/>
                      </a:lnTo>
                      <a:lnTo>
                        <a:pt x="3835021" y="341194"/>
                      </a:lnTo>
                      <a:lnTo>
                        <a:pt x="3916907" y="395785"/>
                      </a:lnTo>
                      <a:lnTo>
                        <a:pt x="3951027" y="477671"/>
                      </a:lnTo>
                      <a:lnTo>
                        <a:pt x="3957851" y="552734"/>
                      </a:lnTo>
                      <a:lnTo>
                        <a:pt x="3910084" y="641445"/>
                      </a:lnTo>
                      <a:lnTo>
                        <a:pt x="3800901" y="736979"/>
                      </a:lnTo>
                      <a:lnTo>
                        <a:pt x="3835021" y="743803"/>
                      </a:lnTo>
                      <a:lnTo>
                        <a:pt x="3910084" y="750627"/>
                      </a:lnTo>
                      <a:lnTo>
                        <a:pt x="3944203" y="750627"/>
                      </a:lnTo>
                      <a:lnTo>
                        <a:pt x="3985146" y="702860"/>
                      </a:lnTo>
                      <a:lnTo>
                        <a:pt x="4121624" y="696036"/>
                      </a:lnTo>
                      <a:lnTo>
                        <a:pt x="4244454" y="764274"/>
                      </a:lnTo>
                      <a:lnTo>
                        <a:pt x="4285397" y="825689"/>
                      </a:lnTo>
                      <a:lnTo>
                        <a:pt x="4312693" y="873457"/>
                      </a:lnTo>
                      <a:lnTo>
                        <a:pt x="4339988" y="921224"/>
                      </a:lnTo>
                      <a:lnTo>
                        <a:pt x="4401403" y="955343"/>
                      </a:lnTo>
                      <a:lnTo>
                        <a:pt x="4421875" y="1044054"/>
                      </a:lnTo>
                      <a:lnTo>
                        <a:pt x="4408227" y="1173707"/>
                      </a:lnTo>
                      <a:lnTo>
                        <a:pt x="4380931" y="1269242"/>
                      </a:lnTo>
                      <a:lnTo>
                        <a:pt x="4333164" y="1351128"/>
                      </a:lnTo>
                      <a:lnTo>
                        <a:pt x="4312693" y="1453486"/>
                      </a:lnTo>
                      <a:lnTo>
                        <a:pt x="0" y="3971498"/>
                      </a:lnTo>
                      <a:lnTo>
                        <a:pt x="47767" y="3459707"/>
                      </a:lnTo>
                      <a:lnTo>
                        <a:pt x="518615" y="154219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7" name="Group 6"/>
                <p:cNvGrpSpPr/>
                <p:nvPr/>
              </p:nvGrpSpPr>
              <p:grpSpPr>
                <a:xfrm>
                  <a:off x="5678104" y="1726787"/>
                  <a:ext cx="5898237" cy="4599368"/>
                  <a:chOff x="745602" y="1456191"/>
                  <a:chExt cx="5898237" cy="4599368"/>
                </a:xfrm>
              </p:grpSpPr>
              <p:sp>
                <p:nvSpPr>
                  <p:cNvPr id="8" name="Freeform 7"/>
                  <p:cNvSpPr/>
                  <p:nvPr/>
                </p:nvSpPr>
                <p:spPr>
                  <a:xfrm>
                    <a:off x="2825087" y="2982035"/>
                    <a:ext cx="1821976" cy="423120"/>
                  </a:xfrm>
                  <a:custGeom>
                    <a:avLst/>
                    <a:gdLst>
                      <a:gd name="connsiteX0" fmla="*/ 0 w 1821976"/>
                      <a:gd name="connsiteY0" fmla="*/ 40944 h 423120"/>
                      <a:gd name="connsiteX1" fmla="*/ 354841 w 1821976"/>
                      <a:gd name="connsiteY1" fmla="*/ 266132 h 423120"/>
                      <a:gd name="connsiteX2" fmla="*/ 907576 w 1821976"/>
                      <a:gd name="connsiteY2" fmla="*/ 423081 h 423120"/>
                      <a:gd name="connsiteX3" fmla="*/ 1371600 w 1821976"/>
                      <a:gd name="connsiteY3" fmla="*/ 252484 h 423120"/>
                      <a:gd name="connsiteX4" fmla="*/ 1712794 w 1821976"/>
                      <a:gd name="connsiteY4" fmla="*/ 54592 h 423120"/>
                      <a:gd name="connsiteX5" fmla="*/ 1821976 w 1821976"/>
                      <a:gd name="connsiteY5" fmla="*/ 0 h 42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1976" h="423120">
                        <a:moveTo>
                          <a:pt x="0" y="40944"/>
                        </a:moveTo>
                        <a:cubicBezTo>
                          <a:pt x="101789" y="121693"/>
                          <a:pt x="203578" y="202443"/>
                          <a:pt x="354841" y="266132"/>
                        </a:cubicBezTo>
                        <a:cubicBezTo>
                          <a:pt x="506104" y="329822"/>
                          <a:pt x="738116" y="425356"/>
                          <a:pt x="907576" y="423081"/>
                        </a:cubicBezTo>
                        <a:cubicBezTo>
                          <a:pt x="1077036" y="420806"/>
                          <a:pt x="1237397" y="313899"/>
                          <a:pt x="1371600" y="252484"/>
                        </a:cubicBezTo>
                        <a:cubicBezTo>
                          <a:pt x="1505803" y="191069"/>
                          <a:pt x="1637731" y="96673"/>
                          <a:pt x="1712794" y="54592"/>
                        </a:cubicBezTo>
                        <a:cubicBezTo>
                          <a:pt x="1787857" y="12511"/>
                          <a:pt x="1804916" y="6255"/>
                          <a:pt x="1821976" y="0"/>
                        </a:cubicBezTo>
                      </a:path>
                    </a:pathLst>
                  </a:cu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Freeform 8"/>
                  <p:cNvSpPr/>
                  <p:nvPr/>
                </p:nvSpPr>
                <p:spPr>
                  <a:xfrm>
                    <a:off x="3520819" y="3500651"/>
                    <a:ext cx="341497" cy="418331"/>
                  </a:xfrm>
                  <a:custGeom>
                    <a:avLst/>
                    <a:gdLst>
                      <a:gd name="connsiteX0" fmla="*/ 41247 w 341497"/>
                      <a:gd name="connsiteY0" fmla="*/ 0 h 418331"/>
                      <a:gd name="connsiteX1" fmla="*/ 143605 w 341497"/>
                      <a:gd name="connsiteY1" fmla="*/ 88710 h 418331"/>
                      <a:gd name="connsiteX2" fmla="*/ 170900 w 341497"/>
                      <a:gd name="connsiteY2" fmla="*/ 177421 h 418331"/>
                      <a:gd name="connsiteX3" fmla="*/ 109485 w 341497"/>
                      <a:gd name="connsiteY3" fmla="*/ 170597 h 418331"/>
                      <a:gd name="connsiteX4" fmla="*/ 61718 w 341497"/>
                      <a:gd name="connsiteY4" fmla="*/ 136477 h 418331"/>
                      <a:gd name="connsiteX5" fmla="*/ 303 w 341497"/>
                      <a:gd name="connsiteY5" fmla="*/ 191068 h 418331"/>
                      <a:gd name="connsiteX6" fmla="*/ 89014 w 341497"/>
                      <a:gd name="connsiteY6" fmla="*/ 272955 h 418331"/>
                      <a:gd name="connsiteX7" fmla="*/ 157253 w 341497"/>
                      <a:gd name="connsiteY7" fmla="*/ 388961 h 418331"/>
                      <a:gd name="connsiteX8" fmla="*/ 177724 w 341497"/>
                      <a:gd name="connsiteY8" fmla="*/ 416256 h 418331"/>
                      <a:gd name="connsiteX9" fmla="*/ 232315 w 341497"/>
                      <a:gd name="connsiteY9" fmla="*/ 348018 h 418331"/>
                      <a:gd name="connsiteX10" fmla="*/ 300554 w 341497"/>
                      <a:gd name="connsiteY10" fmla="*/ 272955 h 418331"/>
                      <a:gd name="connsiteX11" fmla="*/ 341497 w 341497"/>
                      <a:gd name="connsiteY11" fmla="*/ 170597 h 418331"/>
                      <a:gd name="connsiteX12" fmla="*/ 300554 w 341497"/>
                      <a:gd name="connsiteY12" fmla="*/ 136477 h 418331"/>
                      <a:gd name="connsiteX13" fmla="*/ 245963 w 341497"/>
                      <a:gd name="connsiteY13" fmla="*/ 143301 h 418331"/>
                      <a:gd name="connsiteX14" fmla="*/ 205020 w 341497"/>
                      <a:gd name="connsiteY14" fmla="*/ 191068 h 418331"/>
                      <a:gd name="connsiteX15" fmla="*/ 218668 w 341497"/>
                      <a:gd name="connsiteY15" fmla="*/ 109182 h 418331"/>
                      <a:gd name="connsiteX16" fmla="*/ 266435 w 341497"/>
                      <a:gd name="connsiteY16" fmla="*/ 54591 h 418331"/>
                      <a:gd name="connsiteX17" fmla="*/ 286906 w 341497"/>
                      <a:gd name="connsiteY17" fmla="*/ 27295 h 418331"/>
                      <a:gd name="connsiteX18" fmla="*/ 102662 w 341497"/>
                      <a:gd name="connsiteY18" fmla="*/ 27295 h 418331"/>
                      <a:gd name="connsiteX19" fmla="*/ 41247 w 341497"/>
                      <a:gd name="connsiteY19" fmla="*/ 0 h 41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97" h="418331">
                        <a:moveTo>
                          <a:pt x="41247" y="0"/>
                        </a:moveTo>
                        <a:cubicBezTo>
                          <a:pt x="81621" y="29570"/>
                          <a:pt x="121996" y="59140"/>
                          <a:pt x="143605" y="88710"/>
                        </a:cubicBezTo>
                        <a:cubicBezTo>
                          <a:pt x="165214" y="118280"/>
                          <a:pt x="176587" y="163773"/>
                          <a:pt x="170900" y="177421"/>
                        </a:cubicBezTo>
                        <a:cubicBezTo>
                          <a:pt x="165213" y="191069"/>
                          <a:pt x="127682" y="177421"/>
                          <a:pt x="109485" y="170597"/>
                        </a:cubicBezTo>
                        <a:cubicBezTo>
                          <a:pt x="91288" y="163773"/>
                          <a:pt x="79915" y="133065"/>
                          <a:pt x="61718" y="136477"/>
                        </a:cubicBezTo>
                        <a:cubicBezTo>
                          <a:pt x="43521" y="139889"/>
                          <a:pt x="-4246" y="168322"/>
                          <a:pt x="303" y="191068"/>
                        </a:cubicBezTo>
                        <a:cubicBezTo>
                          <a:pt x="4852" y="213814"/>
                          <a:pt x="62856" y="239973"/>
                          <a:pt x="89014" y="272955"/>
                        </a:cubicBezTo>
                        <a:cubicBezTo>
                          <a:pt x="115172" y="305937"/>
                          <a:pt x="157253" y="388961"/>
                          <a:pt x="157253" y="388961"/>
                        </a:cubicBezTo>
                        <a:cubicBezTo>
                          <a:pt x="172038" y="412844"/>
                          <a:pt x="165214" y="423080"/>
                          <a:pt x="177724" y="416256"/>
                        </a:cubicBezTo>
                        <a:cubicBezTo>
                          <a:pt x="190234" y="409432"/>
                          <a:pt x="211843" y="371901"/>
                          <a:pt x="232315" y="348018"/>
                        </a:cubicBezTo>
                        <a:cubicBezTo>
                          <a:pt x="252787" y="324135"/>
                          <a:pt x="282357" y="302525"/>
                          <a:pt x="300554" y="272955"/>
                        </a:cubicBezTo>
                        <a:cubicBezTo>
                          <a:pt x="318751" y="243385"/>
                          <a:pt x="341497" y="170597"/>
                          <a:pt x="341497" y="170597"/>
                        </a:cubicBezTo>
                        <a:cubicBezTo>
                          <a:pt x="341497" y="147851"/>
                          <a:pt x="316476" y="141026"/>
                          <a:pt x="300554" y="136477"/>
                        </a:cubicBezTo>
                        <a:cubicBezTo>
                          <a:pt x="284632" y="131928"/>
                          <a:pt x="261885" y="134203"/>
                          <a:pt x="245963" y="143301"/>
                        </a:cubicBezTo>
                        <a:cubicBezTo>
                          <a:pt x="230041" y="152400"/>
                          <a:pt x="209569" y="196754"/>
                          <a:pt x="205020" y="191068"/>
                        </a:cubicBezTo>
                        <a:cubicBezTo>
                          <a:pt x="200471" y="185382"/>
                          <a:pt x="208432" y="131928"/>
                          <a:pt x="218668" y="109182"/>
                        </a:cubicBezTo>
                        <a:cubicBezTo>
                          <a:pt x="228904" y="86436"/>
                          <a:pt x="266435" y="54591"/>
                          <a:pt x="266435" y="54591"/>
                        </a:cubicBezTo>
                        <a:cubicBezTo>
                          <a:pt x="277808" y="40943"/>
                          <a:pt x="314201" y="31844"/>
                          <a:pt x="286906" y="27295"/>
                        </a:cubicBezTo>
                        <a:cubicBezTo>
                          <a:pt x="259611" y="22746"/>
                          <a:pt x="102662" y="27295"/>
                          <a:pt x="102662" y="27295"/>
                        </a:cubicBezTo>
                        <a:lnTo>
                          <a:pt x="41247" y="0"/>
                        </a:lnTo>
                        <a:close/>
                      </a:path>
                    </a:pathLst>
                  </a:custGeom>
                  <a:solidFill>
                    <a:schemeClr val="bg1">
                      <a:lumMod val="95000"/>
                    </a:schemeClr>
                  </a:solid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Freeform 9"/>
                  <p:cNvSpPr/>
                  <p:nvPr/>
                </p:nvSpPr>
                <p:spPr>
                  <a:xfrm>
                    <a:off x="3480294" y="5140152"/>
                    <a:ext cx="423599" cy="123746"/>
                  </a:xfrm>
                  <a:custGeom>
                    <a:avLst/>
                    <a:gdLst>
                      <a:gd name="connsiteX0" fmla="*/ 6709 w 423599"/>
                      <a:gd name="connsiteY0" fmla="*/ 45997 h 123746"/>
                      <a:gd name="connsiteX1" fmla="*/ 40828 w 423599"/>
                      <a:gd name="connsiteY1" fmla="*/ 114236 h 123746"/>
                      <a:gd name="connsiteX2" fmla="*/ 150010 w 423599"/>
                      <a:gd name="connsiteY2" fmla="*/ 121060 h 123746"/>
                      <a:gd name="connsiteX3" fmla="*/ 238721 w 423599"/>
                      <a:gd name="connsiteY3" fmla="*/ 93764 h 123746"/>
                      <a:gd name="connsiteX4" fmla="*/ 252369 w 423599"/>
                      <a:gd name="connsiteY4" fmla="*/ 18702 h 123746"/>
                      <a:gd name="connsiteX5" fmla="*/ 259193 w 423599"/>
                      <a:gd name="connsiteY5" fmla="*/ 114236 h 123746"/>
                      <a:gd name="connsiteX6" fmla="*/ 388846 w 423599"/>
                      <a:gd name="connsiteY6" fmla="*/ 107412 h 123746"/>
                      <a:gd name="connsiteX7" fmla="*/ 422966 w 423599"/>
                      <a:gd name="connsiteY7" fmla="*/ 73293 h 123746"/>
                      <a:gd name="connsiteX8" fmla="*/ 368375 w 423599"/>
                      <a:gd name="connsiteY8" fmla="*/ 5054 h 123746"/>
                      <a:gd name="connsiteX9" fmla="*/ 259193 w 423599"/>
                      <a:gd name="connsiteY9" fmla="*/ 5054 h 123746"/>
                      <a:gd name="connsiteX10" fmla="*/ 163658 w 423599"/>
                      <a:gd name="connsiteY10" fmla="*/ 5054 h 123746"/>
                      <a:gd name="connsiteX11" fmla="*/ 6709 w 423599"/>
                      <a:gd name="connsiteY11" fmla="*/ 45997 h 12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3599" h="123746">
                        <a:moveTo>
                          <a:pt x="6709" y="45997"/>
                        </a:moveTo>
                        <a:cubicBezTo>
                          <a:pt x="-13763" y="64194"/>
                          <a:pt x="16945" y="101726"/>
                          <a:pt x="40828" y="114236"/>
                        </a:cubicBezTo>
                        <a:cubicBezTo>
                          <a:pt x="64712" y="126747"/>
                          <a:pt x="117028" y="124472"/>
                          <a:pt x="150010" y="121060"/>
                        </a:cubicBezTo>
                        <a:cubicBezTo>
                          <a:pt x="182992" y="117648"/>
                          <a:pt x="221661" y="110824"/>
                          <a:pt x="238721" y="93764"/>
                        </a:cubicBezTo>
                        <a:cubicBezTo>
                          <a:pt x="255781" y="76704"/>
                          <a:pt x="248957" y="15290"/>
                          <a:pt x="252369" y="18702"/>
                        </a:cubicBezTo>
                        <a:cubicBezTo>
                          <a:pt x="255781" y="22114"/>
                          <a:pt x="236447" y="99451"/>
                          <a:pt x="259193" y="114236"/>
                        </a:cubicBezTo>
                        <a:cubicBezTo>
                          <a:pt x="281939" y="129021"/>
                          <a:pt x="361550" y="114236"/>
                          <a:pt x="388846" y="107412"/>
                        </a:cubicBezTo>
                        <a:cubicBezTo>
                          <a:pt x="416142" y="100588"/>
                          <a:pt x="426378" y="90353"/>
                          <a:pt x="422966" y="73293"/>
                        </a:cubicBezTo>
                        <a:cubicBezTo>
                          <a:pt x="419554" y="56233"/>
                          <a:pt x="395670" y="16427"/>
                          <a:pt x="368375" y="5054"/>
                        </a:cubicBezTo>
                        <a:cubicBezTo>
                          <a:pt x="341080" y="-6319"/>
                          <a:pt x="259193" y="5054"/>
                          <a:pt x="259193" y="5054"/>
                        </a:cubicBezTo>
                        <a:cubicBezTo>
                          <a:pt x="225074" y="5054"/>
                          <a:pt x="198915" y="-1770"/>
                          <a:pt x="163658" y="5054"/>
                        </a:cubicBezTo>
                        <a:cubicBezTo>
                          <a:pt x="128401" y="11878"/>
                          <a:pt x="27181" y="27800"/>
                          <a:pt x="6709" y="45997"/>
                        </a:cubicBezTo>
                        <a:close/>
                      </a:path>
                    </a:pathLst>
                  </a:custGeom>
                  <a:solidFill>
                    <a:schemeClr val="bg1">
                      <a:lumMod val="85000"/>
                    </a:schemeClr>
                  </a:solid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Freeform 10"/>
                  <p:cNvSpPr/>
                  <p:nvPr/>
                </p:nvSpPr>
                <p:spPr>
                  <a:xfrm>
                    <a:off x="2169322" y="3595146"/>
                    <a:ext cx="453912" cy="1293585"/>
                  </a:xfrm>
                  <a:custGeom>
                    <a:avLst/>
                    <a:gdLst>
                      <a:gd name="connsiteX0" fmla="*/ 82559 w 453912"/>
                      <a:gd name="connsiteY0" fmla="*/ 1270281 h 1293585"/>
                      <a:gd name="connsiteX1" fmla="*/ 137150 w 453912"/>
                      <a:gd name="connsiteY1" fmla="*/ 1263457 h 1293585"/>
                      <a:gd name="connsiteX2" fmla="*/ 273627 w 453912"/>
                      <a:gd name="connsiteY2" fmla="*/ 1181570 h 1293585"/>
                      <a:gd name="connsiteX3" fmla="*/ 362338 w 453912"/>
                      <a:gd name="connsiteY3" fmla="*/ 854024 h 1293585"/>
                      <a:gd name="connsiteX4" fmla="*/ 437400 w 453912"/>
                      <a:gd name="connsiteY4" fmla="*/ 574245 h 1293585"/>
                      <a:gd name="connsiteX5" fmla="*/ 451048 w 453912"/>
                      <a:gd name="connsiteY5" fmla="*/ 424120 h 1293585"/>
                      <a:gd name="connsiteX6" fmla="*/ 396457 w 453912"/>
                      <a:gd name="connsiteY6" fmla="*/ 287642 h 1293585"/>
                      <a:gd name="connsiteX7" fmla="*/ 266803 w 453912"/>
                      <a:gd name="connsiteY7" fmla="*/ 89750 h 1293585"/>
                      <a:gd name="connsiteX8" fmla="*/ 198565 w 453912"/>
                      <a:gd name="connsiteY8" fmla="*/ 7863 h 1293585"/>
                      <a:gd name="connsiteX9" fmla="*/ 116678 w 453912"/>
                      <a:gd name="connsiteY9" fmla="*/ 273994 h 1293585"/>
                      <a:gd name="connsiteX10" fmla="*/ 34791 w 453912"/>
                      <a:gd name="connsiteY10" fmla="*/ 546950 h 1293585"/>
                      <a:gd name="connsiteX11" fmla="*/ 672 w 453912"/>
                      <a:gd name="connsiteY11" fmla="*/ 970030 h 1293585"/>
                      <a:gd name="connsiteX12" fmla="*/ 82559 w 453912"/>
                      <a:gd name="connsiteY12" fmla="*/ 1270281 h 1293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912" h="1293585">
                        <a:moveTo>
                          <a:pt x="82559" y="1270281"/>
                        </a:moveTo>
                        <a:cubicBezTo>
                          <a:pt x="105305" y="1319185"/>
                          <a:pt x="105305" y="1278242"/>
                          <a:pt x="137150" y="1263457"/>
                        </a:cubicBezTo>
                        <a:cubicBezTo>
                          <a:pt x="168995" y="1248672"/>
                          <a:pt x="236096" y="1249809"/>
                          <a:pt x="273627" y="1181570"/>
                        </a:cubicBezTo>
                        <a:cubicBezTo>
                          <a:pt x="311158" y="1113331"/>
                          <a:pt x="335043" y="955245"/>
                          <a:pt x="362338" y="854024"/>
                        </a:cubicBezTo>
                        <a:cubicBezTo>
                          <a:pt x="389634" y="752803"/>
                          <a:pt x="422615" y="645896"/>
                          <a:pt x="437400" y="574245"/>
                        </a:cubicBezTo>
                        <a:cubicBezTo>
                          <a:pt x="452185" y="502594"/>
                          <a:pt x="457872" y="471887"/>
                          <a:pt x="451048" y="424120"/>
                        </a:cubicBezTo>
                        <a:cubicBezTo>
                          <a:pt x="444224" y="376353"/>
                          <a:pt x="427164" y="343370"/>
                          <a:pt x="396457" y="287642"/>
                        </a:cubicBezTo>
                        <a:cubicBezTo>
                          <a:pt x="365750" y="231914"/>
                          <a:pt x="299785" y="136380"/>
                          <a:pt x="266803" y="89750"/>
                        </a:cubicBezTo>
                        <a:cubicBezTo>
                          <a:pt x="233821" y="43120"/>
                          <a:pt x="223586" y="-22844"/>
                          <a:pt x="198565" y="7863"/>
                        </a:cubicBezTo>
                        <a:cubicBezTo>
                          <a:pt x="173544" y="38570"/>
                          <a:pt x="143974" y="184146"/>
                          <a:pt x="116678" y="273994"/>
                        </a:cubicBezTo>
                        <a:cubicBezTo>
                          <a:pt x="89382" y="363842"/>
                          <a:pt x="54125" y="430944"/>
                          <a:pt x="34791" y="546950"/>
                        </a:cubicBezTo>
                        <a:cubicBezTo>
                          <a:pt x="15457" y="662956"/>
                          <a:pt x="-3877" y="850612"/>
                          <a:pt x="672" y="970030"/>
                        </a:cubicBezTo>
                        <a:cubicBezTo>
                          <a:pt x="5221" y="1089448"/>
                          <a:pt x="59813" y="1221377"/>
                          <a:pt x="82559" y="1270281"/>
                        </a:cubicBezTo>
                        <a:close/>
                      </a:path>
                    </a:pathLst>
                  </a:custGeom>
                  <a:solidFill>
                    <a:schemeClr val="bg1">
                      <a:lumMod val="85000"/>
                    </a:schemeClr>
                  </a:solid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 name="Freeform 11"/>
                  <p:cNvSpPr/>
                  <p:nvPr/>
                </p:nvSpPr>
                <p:spPr>
                  <a:xfrm>
                    <a:off x="2713098" y="3191505"/>
                    <a:ext cx="937796" cy="486983"/>
                  </a:xfrm>
                  <a:custGeom>
                    <a:avLst/>
                    <a:gdLst>
                      <a:gd name="connsiteX0" fmla="*/ 2806 w 937796"/>
                      <a:gd name="connsiteY0" fmla="*/ 2071 h 486983"/>
                      <a:gd name="connsiteX1" fmla="*/ 248466 w 937796"/>
                      <a:gd name="connsiteY1" fmla="*/ 111253 h 486983"/>
                      <a:gd name="connsiteX2" fmla="*/ 521421 w 937796"/>
                      <a:gd name="connsiteY2" fmla="*/ 254555 h 486983"/>
                      <a:gd name="connsiteX3" fmla="*/ 739786 w 937796"/>
                      <a:gd name="connsiteY3" fmla="*/ 315970 h 486983"/>
                      <a:gd name="connsiteX4" fmla="*/ 876263 w 937796"/>
                      <a:gd name="connsiteY4" fmla="*/ 370561 h 486983"/>
                      <a:gd name="connsiteX5" fmla="*/ 937678 w 937796"/>
                      <a:gd name="connsiteY5" fmla="*/ 459271 h 486983"/>
                      <a:gd name="connsiteX6" fmla="*/ 862615 w 937796"/>
                      <a:gd name="connsiteY6" fmla="*/ 452447 h 486983"/>
                      <a:gd name="connsiteX7" fmla="*/ 773905 w 937796"/>
                      <a:gd name="connsiteY7" fmla="*/ 486567 h 486983"/>
                      <a:gd name="connsiteX8" fmla="*/ 630603 w 937796"/>
                      <a:gd name="connsiteY8" fmla="*/ 425152 h 486983"/>
                      <a:gd name="connsiteX9" fmla="*/ 487302 w 937796"/>
                      <a:gd name="connsiteY9" fmla="*/ 377385 h 486983"/>
                      <a:gd name="connsiteX10" fmla="*/ 357648 w 937796"/>
                      <a:gd name="connsiteY10" fmla="*/ 322794 h 486983"/>
                      <a:gd name="connsiteX11" fmla="*/ 296233 w 937796"/>
                      <a:gd name="connsiteY11" fmla="*/ 186316 h 486983"/>
                      <a:gd name="connsiteX12" fmla="*/ 125636 w 937796"/>
                      <a:gd name="connsiteY12" fmla="*/ 49838 h 486983"/>
                      <a:gd name="connsiteX13" fmla="*/ 2806 w 937796"/>
                      <a:gd name="connsiteY13" fmla="*/ 2071 h 48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7796" h="486983">
                        <a:moveTo>
                          <a:pt x="2806" y="2071"/>
                        </a:moveTo>
                        <a:cubicBezTo>
                          <a:pt x="23278" y="12307"/>
                          <a:pt x="162030" y="69172"/>
                          <a:pt x="248466" y="111253"/>
                        </a:cubicBezTo>
                        <a:cubicBezTo>
                          <a:pt x="334902" y="153334"/>
                          <a:pt x="439534" y="220436"/>
                          <a:pt x="521421" y="254555"/>
                        </a:cubicBezTo>
                        <a:cubicBezTo>
                          <a:pt x="603308" y="288674"/>
                          <a:pt x="680646" y="296636"/>
                          <a:pt x="739786" y="315970"/>
                        </a:cubicBezTo>
                        <a:cubicBezTo>
                          <a:pt x="798926" y="335304"/>
                          <a:pt x="843281" y="346678"/>
                          <a:pt x="876263" y="370561"/>
                        </a:cubicBezTo>
                        <a:cubicBezTo>
                          <a:pt x="909245" y="394444"/>
                          <a:pt x="939953" y="445623"/>
                          <a:pt x="937678" y="459271"/>
                        </a:cubicBezTo>
                        <a:cubicBezTo>
                          <a:pt x="935403" y="472919"/>
                          <a:pt x="889910" y="447898"/>
                          <a:pt x="862615" y="452447"/>
                        </a:cubicBezTo>
                        <a:cubicBezTo>
                          <a:pt x="835320" y="456996"/>
                          <a:pt x="812574" y="491116"/>
                          <a:pt x="773905" y="486567"/>
                        </a:cubicBezTo>
                        <a:cubicBezTo>
                          <a:pt x="735236" y="482018"/>
                          <a:pt x="678370" y="443349"/>
                          <a:pt x="630603" y="425152"/>
                        </a:cubicBezTo>
                        <a:cubicBezTo>
                          <a:pt x="582836" y="406955"/>
                          <a:pt x="532794" y="394445"/>
                          <a:pt x="487302" y="377385"/>
                        </a:cubicBezTo>
                        <a:cubicBezTo>
                          <a:pt x="441810" y="360325"/>
                          <a:pt x="389493" y="354639"/>
                          <a:pt x="357648" y="322794"/>
                        </a:cubicBezTo>
                        <a:cubicBezTo>
                          <a:pt x="325803" y="290949"/>
                          <a:pt x="334902" y="231809"/>
                          <a:pt x="296233" y="186316"/>
                        </a:cubicBezTo>
                        <a:cubicBezTo>
                          <a:pt x="257564" y="140823"/>
                          <a:pt x="172266" y="78271"/>
                          <a:pt x="125636" y="49838"/>
                        </a:cubicBezTo>
                        <a:cubicBezTo>
                          <a:pt x="79006" y="21405"/>
                          <a:pt x="-17666" y="-8165"/>
                          <a:pt x="2806" y="2071"/>
                        </a:cubicBezTo>
                        <a:close/>
                      </a:path>
                    </a:pathLst>
                  </a:custGeom>
                  <a:solidFill>
                    <a:schemeClr val="bg1">
                      <a:lumMod val="50000"/>
                    </a:schemeClr>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3" name="Freeform 12"/>
                  <p:cNvSpPr/>
                  <p:nvPr/>
                </p:nvSpPr>
                <p:spPr>
                  <a:xfrm>
                    <a:off x="3730130" y="3192640"/>
                    <a:ext cx="992154" cy="454727"/>
                  </a:xfrm>
                  <a:custGeom>
                    <a:avLst/>
                    <a:gdLst>
                      <a:gd name="connsiteX0" fmla="*/ 16180 w 992154"/>
                      <a:gd name="connsiteY0" fmla="*/ 451312 h 454727"/>
                      <a:gd name="connsiteX1" fmla="*/ 173130 w 992154"/>
                      <a:gd name="connsiteY1" fmla="*/ 444488 h 454727"/>
                      <a:gd name="connsiteX2" fmla="*/ 330079 w 992154"/>
                      <a:gd name="connsiteY2" fmla="*/ 444488 h 454727"/>
                      <a:gd name="connsiteX3" fmla="*/ 487028 w 992154"/>
                      <a:gd name="connsiteY3" fmla="*/ 355778 h 454727"/>
                      <a:gd name="connsiteX4" fmla="*/ 589386 w 992154"/>
                      <a:gd name="connsiteY4" fmla="*/ 253420 h 454727"/>
                      <a:gd name="connsiteX5" fmla="*/ 719040 w 992154"/>
                      <a:gd name="connsiteY5" fmla="*/ 144238 h 454727"/>
                      <a:gd name="connsiteX6" fmla="*/ 835046 w 992154"/>
                      <a:gd name="connsiteY6" fmla="*/ 69175 h 454727"/>
                      <a:gd name="connsiteX7" fmla="*/ 985171 w 992154"/>
                      <a:gd name="connsiteY7" fmla="*/ 28232 h 454727"/>
                      <a:gd name="connsiteX8" fmla="*/ 951052 w 992154"/>
                      <a:gd name="connsiteY8" fmla="*/ 936 h 454727"/>
                      <a:gd name="connsiteX9" fmla="*/ 807751 w 992154"/>
                      <a:gd name="connsiteY9" fmla="*/ 62351 h 454727"/>
                      <a:gd name="connsiteX10" fmla="*/ 616682 w 992154"/>
                      <a:gd name="connsiteY10" fmla="*/ 164709 h 454727"/>
                      <a:gd name="connsiteX11" fmla="*/ 466557 w 992154"/>
                      <a:gd name="connsiteY11" fmla="*/ 239772 h 454727"/>
                      <a:gd name="connsiteX12" fmla="*/ 261840 w 992154"/>
                      <a:gd name="connsiteY12" fmla="*/ 287539 h 454727"/>
                      <a:gd name="connsiteX13" fmla="*/ 36652 w 992154"/>
                      <a:gd name="connsiteY13" fmla="*/ 383073 h 454727"/>
                      <a:gd name="connsiteX14" fmla="*/ 16180 w 992154"/>
                      <a:gd name="connsiteY14" fmla="*/ 451312 h 454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2154" h="454727">
                        <a:moveTo>
                          <a:pt x="16180" y="451312"/>
                        </a:moveTo>
                        <a:cubicBezTo>
                          <a:pt x="38926" y="461548"/>
                          <a:pt x="120814" y="445625"/>
                          <a:pt x="173130" y="444488"/>
                        </a:cubicBezTo>
                        <a:cubicBezTo>
                          <a:pt x="225446" y="443351"/>
                          <a:pt x="277763" y="459273"/>
                          <a:pt x="330079" y="444488"/>
                        </a:cubicBezTo>
                        <a:cubicBezTo>
                          <a:pt x="382395" y="429703"/>
                          <a:pt x="443810" y="387623"/>
                          <a:pt x="487028" y="355778"/>
                        </a:cubicBezTo>
                        <a:cubicBezTo>
                          <a:pt x="530246" y="323933"/>
                          <a:pt x="550717" y="288677"/>
                          <a:pt x="589386" y="253420"/>
                        </a:cubicBezTo>
                        <a:cubicBezTo>
                          <a:pt x="628055" y="218163"/>
                          <a:pt x="678097" y="174945"/>
                          <a:pt x="719040" y="144238"/>
                        </a:cubicBezTo>
                        <a:cubicBezTo>
                          <a:pt x="759983" y="113530"/>
                          <a:pt x="790691" y="88509"/>
                          <a:pt x="835046" y="69175"/>
                        </a:cubicBezTo>
                        <a:cubicBezTo>
                          <a:pt x="879401" y="49841"/>
                          <a:pt x="965837" y="39605"/>
                          <a:pt x="985171" y="28232"/>
                        </a:cubicBezTo>
                        <a:cubicBezTo>
                          <a:pt x="1004505" y="16859"/>
                          <a:pt x="980622" y="-4751"/>
                          <a:pt x="951052" y="936"/>
                        </a:cubicBezTo>
                        <a:cubicBezTo>
                          <a:pt x="921482" y="6623"/>
                          <a:pt x="863479" y="35056"/>
                          <a:pt x="807751" y="62351"/>
                        </a:cubicBezTo>
                        <a:cubicBezTo>
                          <a:pt x="752023" y="89646"/>
                          <a:pt x="673548" y="135139"/>
                          <a:pt x="616682" y="164709"/>
                        </a:cubicBezTo>
                        <a:cubicBezTo>
                          <a:pt x="559816" y="194279"/>
                          <a:pt x="525697" y="219300"/>
                          <a:pt x="466557" y="239772"/>
                        </a:cubicBezTo>
                        <a:cubicBezTo>
                          <a:pt x="407417" y="260244"/>
                          <a:pt x="333491" y="263655"/>
                          <a:pt x="261840" y="287539"/>
                        </a:cubicBezTo>
                        <a:cubicBezTo>
                          <a:pt x="190189" y="311422"/>
                          <a:pt x="83282" y="355778"/>
                          <a:pt x="36652" y="383073"/>
                        </a:cubicBezTo>
                        <a:cubicBezTo>
                          <a:pt x="-9978" y="410368"/>
                          <a:pt x="-6566" y="441076"/>
                          <a:pt x="16180" y="451312"/>
                        </a:cubicBezTo>
                        <a:close/>
                      </a:path>
                    </a:pathLst>
                  </a:custGeom>
                  <a:solidFill>
                    <a:schemeClr val="bg1">
                      <a:lumMod val="50000"/>
                    </a:schemeClr>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4" name="Freeform 13"/>
                  <p:cNvSpPr/>
                  <p:nvPr/>
                </p:nvSpPr>
                <p:spPr>
                  <a:xfrm>
                    <a:off x="2838734" y="1456191"/>
                    <a:ext cx="2975212" cy="1751839"/>
                  </a:xfrm>
                  <a:custGeom>
                    <a:avLst/>
                    <a:gdLst>
                      <a:gd name="connsiteX0" fmla="*/ 0 w 2975212"/>
                      <a:gd name="connsiteY0" fmla="*/ 222484 h 1751839"/>
                      <a:gd name="connsiteX1" fmla="*/ 75063 w 2975212"/>
                      <a:gd name="connsiteY1" fmla="*/ 65534 h 1751839"/>
                      <a:gd name="connsiteX2" fmla="*/ 218365 w 2975212"/>
                      <a:gd name="connsiteY2" fmla="*/ 31415 h 1751839"/>
                      <a:gd name="connsiteX3" fmla="*/ 566382 w 2975212"/>
                      <a:gd name="connsiteY3" fmla="*/ 4119 h 1751839"/>
                      <a:gd name="connsiteX4" fmla="*/ 750627 w 2975212"/>
                      <a:gd name="connsiteY4" fmla="*/ 86006 h 1751839"/>
                      <a:gd name="connsiteX5" fmla="*/ 825690 w 2975212"/>
                      <a:gd name="connsiteY5" fmla="*/ 195188 h 1751839"/>
                      <a:gd name="connsiteX6" fmla="*/ 805218 w 2975212"/>
                      <a:gd name="connsiteY6" fmla="*/ 324842 h 1751839"/>
                      <a:gd name="connsiteX7" fmla="*/ 757451 w 2975212"/>
                      <a:gd name="connsiteY7" fmla="*/ 434024 h 1751839"/>
                      <a:gd name="connsiteX8" fmla="*/ 818866 w 2975212"/>
                      <a:gd name="connsiteY8" fmla="*/ 522734 h 1751839"/>
                      <a:gd name="connsiteX9" fmla="*/ 859809 w 2975212"/>
                      <a:gd name="connsiteY9" fmla="*/ 672860 h 1751839"/>
                      <a:gd name="connsiteX10" fmla="*/ 859809 w 2975212"/>
                      <a:gd name="connsiteY10" fmla="*/ 884400 h 1751839"/>
                      <a:gd name="connsiteX11" fmla="*/ 873457 w 2975212"/>
                      <a:gd name="connsiteY11" fmla="*/ 1034525 h 1751839"/>
                      <a:gd name="connsiteX12" fmla="*/ 798394 w 2975212"/>
                      <a:gd name="connsiteY12" fmla="*/ 1191475 h 1751839"/>
                      <a:gd name="connsiteX13" fmla="*/ 648269 w 2975212"/>
                      <a:gd name="connsiteY13" fmla="*/ 1184651 h 1751839"/>
                      <a:gd name="connsiteX14" fmla="*/ 593678 w 2975212"/>
                      <a:gd name="connsiteY14" fmla="*/ 1143708 h 1751839"/>
                      <a:gd name="connsiteX15" fmla="*/ 661917 w 2975212"/>
                      <a:gd name="connsiteY15" fmla="*/ 1191475 h 1751839"/>
                      <a:gd name="connsiteX16" fmla="*/ 852985 w 2975212"/>
                      <a:gd name="connsiteY16" fmla="*/ 1191475 h 1751839"/>
                      <a:gd name="connsiteX17" fmla="*/ 859809 w 2975212"/>
                      <a:gd name="connsiteY17" fmla="*/ 1334776 h 1751839"/>
                      <a:gd name="connsiteX18" fmla="*/ 832514 w 2975212"/>
                      <a:gd name="connsiteY18" fmla="*/ 1403015 h 1751839"/>
                      <a:gd name="connsiteX19" fmla="*/ 832514 w 2975212"/>
                      <a:gd name="connsiteY19" fmla="*/ 1484902 h 1751839"/>
                      <a:gd name="connsiteX20" fmla="*/ 846162 w 2975212"/>
                      <a:gd name="connsiteY20" fmla="*/ 1628203 h 1751839"/>
                      <a:gd name="connsiteX21" fmla="*/ 730156 w 2975212"/>
                      <a:gd name="connsiteY21" fmla="*/ 1744209 h 1751839"/>
                      <a:gd name="connsiteX22" fmla="*/ 511791 w 2975212"/>
                      <a:gd name="connsiteY22" fmla="*/ 1696442 h 1751839"/>
                      <a:gd name="connsiteX23" fmla="*/ 368490 w 2975212"/>
                      <a:gd name="connsiteY23" fmla="*/ 1648675 h 1751839"/>
                      <a:gd name="connsiteX24" fmla="*/ 259308 w 2975212"/>
                      <a:gd name="connsiteY24" fmla="*/ 1546316 h 1751839"/>
                      <a:gd name="connsiteX25" fmla="*/ 232012 w 2975212"/>
                      <a:gd name="connsiteY25" fmla="*/ 1525845 h 1751839"/>
                      <a:gd name="connsiteX26" fmla="*/ 354842 w 2975212"/>
                      <a:gd name="connsiteY26" fmla="*/ 1648675 h 1751839"/>
                      <a:gd name="connsiteX27" fmla="*/ 545911 w 2975212"/>
                      <a:gd name="connsiteY27" fmla="*/ 1723737 h 1751839"/>
                      <a:gd name="connsiteX28" fmla="*/ 846162 w 2975212"/>
                      <a:gd name="connsiteY28" fmla="*/ 1744209 h 1751839"/>
                      <a:gd name="connsiteX29" fmla="*/ 968991 w 2975212"/>
                      <a:gd name="connsiteY29" fmla="*/ 1744209 h 1751839"/>
                      <a:gd name="connsiteX30" fmla="*/ 1112293 w 2975212"/>
                      <a:gd name="connsiteY30" fmla="*/ 1723737 h 1751839"/>
                      <a:gd name="connsiteX31" fmla="*/ 1337481 w 2975212"/>
                      <a:gd name="connsiteY31" fmla="*/ 1635027 h 1751839"/>
                      <a:gd name="connsiteX32" fmla="*/ 1473959 w 2975212"/>
                      <a:gd name="connsiteY32" fmla="*/ 1539493 h 1751839"/>
                      <a:gd name="connsiteX33" fmla="*/ 1248770 w 2975212"/>
                      <a:gd name="connsiteY33" fmla="*/ 1696442 h 1751839"/>
                      <a:gd name="connsiteX34" fmla="*/ 928048 w 2975212"/>
                      <a:gd name="connsiteY34" fmla="*/ 1751033 h 1751839"/>
                      <a:gd name="connsiteX35" fmla="*/ 846162 w 2975212"/>
                      <a:gd name="connsiteY35" fmla="*/ 1662322 h 1751839"/>
                      <a:gd name="connsiteX36" fmla="*/ 846162 w 2975212"/>
                      <a:gd name="connsiteY36" fmla="*/ 1553140 h 1751839"/>
                      <a:gd name="connsiteX37" fmla="*/ 852985 w 2975212"/>
                      <a:gd name="connsiteY37" fmla="*/ 1389367 h 1751839"/>
                      <a:gd name="connsiteX38" fmla="*/ 859809 w 2975212"/>
                      <a:gd name="connsiteY38" fmla="*/ 1232418 h 1751839"/>
                      <a:gd name="connsiteX39" fmla="*/ 859809 w 2975212"/>
                      <a:gd name="connsiteY39" fmla="*/ 1116412 h 1751839"/>
                      <a:gd name="connsiteX40" fmla="*/ 921224 w 2975212"/>
                      <a:gd name="connsiteY40" fmla="*/ 1061821 h 1751839"/>
                      <a:gd name="connsiteX41" fmla="*/ 1050878 w 2975212"/>
                      <a:gd name="connsiteY41" fmla="*/ 1048173 h 1751839"/>
                      <a:gd name="connsiteX42" fmla="*/ 1132765 w 2975212"/>
                      <a:gd name="connsiteY42" fmla="*/ 1102764 h 1751839"/>
                      <a:gd name="connsiteX43" fmla="*/ 1221475 w 2975212"/>
                      <a:gd name="connsiteY43" fmla="*/ 1184651 h 1751839"/>
                      <a:gd name="connsiteX44" fmla="*/ 1344305 w 2975212"/>
                      <a:gd name="connsiteY44" fmla="*/ 1239242 h 1751839"/>
                      <a:gd name="connsiteX45" fmla="*/ 1310185 w 2975212"/>
                      <a:gd name="connsiteY45" fmla="*/ 1177827 h 1751839"/>
                      <a:gd name="connsiteX46" fmla="*/ 1330657 w 2975212"/>
                      <a:gd name="connsiteY46" fmla="*/ 1157355 h 1751839"/>
                      <a:gd name="connsiteX47" fmla="*/ 1282890 w 2975212"/>
                      <a:gd name="connsiteY47" fmla="*/ 1198299 h 1751839"/>
                      <a:gd name="connsiteX48" fmla="*/ 1187356 w 2975212"/>
                      <a:gd name="connsiteY48" fmla="*/ 1136884 h 1751839"/>
                      <a:gd name="connsiteX49" fmla="*/ 1125941 w 2975212"/>
                      <a:gd name="connsiteY49" fmla="*/ 1075469 h 1751839"/>
                      <a:gd name="connsiteX50" fmla="*/ 989463 w 2975212"/>
                      <a:gd name="connsiteY50" fmla="*/ 1061821 h 1751839"/>
                      <a:gd name="connsiteX51" fmla="*/ 880281 w 2975212"/>
                      <a:gd name="connsiteY51" fmla="*/ 1000406 h 1751839"/>
                      <a:gd name="connsiteX52" fmla="*/ 873457 w 2975212"/>
                      <a:gd name="connsiteY52" fmla="*/ 884400 h 1751839"/>
                      <a:gd name="connsiteX53" fmla="*/ 859809 w 2975212"/>
                      <a:gd name="connsiteY53" fmla="*/ 706979 h 1751839"/>
                      <a:gd name="connsiteX54" fmla="*/ 873457 w 2975212"/>
                      <a:gd name="connsiteY54" fmla="*/ 543206 h 1751839"/>
                      <a:gd name="connsiteX55" fmla="*/ 948520 w 2975212"/>
                      <a:gd name="connsiteY55" fmla="*/ 495439 h 1751839"/>
                      <a:gd name="connsiteX56" fmla="*/ 1057702 w 2975212"/>
                      <a:gd name="connsiteY56" fmla="*/ 536382 h 1751839"/>
                      <a:gd name="connsiteX57" fmla="*/ 948520 w 2975212"/>
                      <a:gd name="connsiteY57" fmla="*/ 468143 h 1751839"/>
                      <a:gd name="connsiteX58" fmla="*/ 893929 w 2975212"/>
                      <a:gd name="connsiteY58" fmla="*/ 379433 h 1751839"/>
                      <a:gd name="connsiteX59" fmla="*/ 880281 w 2975212"/>
                      <a:gd name="connsiteY59" fmla="*/ 215660 h 1751839"/>
                      <a:gd name="connsiteX60" fmla="*/ 968991 w 2975212"/>
                      <a:gd name="connsiteY60" fmla="*/ 92830 h 1751839"/>
                      <a:gd name="connsiteX61" fmla="*/ 1112293 w 2975212"/>
                      <a:gd name="connsiteY61" fmla="*/ 4119 h 1751839"/>
                      <a:gd name="connsiteX62" fmla="*/ 1351129 w 2975212"/>
                      <a:gd name="connsiteY62" fmla="*/ 17767 h 1751839"/>
                      <a:gd name="connsiteX63" fmla="*/ 1555845 w 2975212"/>
                      <a:gd name="connsiteY63" fmla="*/ 45063 h 1751839"/>
                      <a:gd name="connsiteX64" fmla="*/ 1719618 w 2975212"/>
                      <a:gd name="connsiteY64" fmla="*/ 72358 h 1751839"/>
                      <a:gd name="connsiteX65" fmla="*/ 1692323 w 2975212"/>
                      <a:gd name="connsiteY65" fmla="*/ 140597 h 1751839"/>
                      <a:gd name="connsiteX66" fmla="*/ 1774209 w 2975212"/>
                      <a:gd name="connsiteY66" fmla="*/ 65534 h 1751839"/>
                      <a:gd name="connsiteX67" fmla="*/ 1944806 w 2975212"/>
                      <a:gd name="connsiteY67" fmla="*/ 92830 h 1751839"/>
                      <a:gd name="connsiteX68" fmla="*/ 2169994 w 2975212"/>
                      <a:gd name="connsiteY68" fmla="*/ 188364 h 1751839"/>
                      <a:gd name="connsiteX69" fmla="*/ 2204114 w 2975212"/>
                      <a:gd name="connsiteY69" fmla="*/ 283899 h 1751839"/>
                      <a:gd name="connsiteX70" fmla="*/ 2190466 w 2975212"/>
                      <a:gd name="connsiteY70" fmla="*/ 406728 h 1751839"/>
                      <a:gd name="connsiteX71" fmla="*/ 2197290 w 2975212"/>
                      <a:gd name="connsiteY71" fmla="*/ 577325 h 1751839"/>
                      <a:gd name="connsiteX72" fmla="*/ 2108579 w 2975212"/>
                      <a:gd name="connsiteY72" fmla="*/ 734275 h 1751839"/>
                      <a:gd name="connsiteX73" fmla="*/ 1985750 w 2975212"/>
                      <a:gd name="connsiteY73" fmla="*/ 850281 h 1751839"/>
                      <a:gd name="connsiteX74" fmla="*/ 1808329 w 2975212"/>
                      <a:gd name="connsiteY74" fmla="*/ 1034525 h 1751839"/>
                      <a:gd name="connsiteX75" fmla="*/ 1890215 w 2975212"/>
                      <a:gd name="connsiteY75" fmla="*/ 938991 h 1751839"/>
                      <a:gd name="connsiteX76" fmla="*/ 2033517 w 2975212"/>
                      <a:gd name="connsiteY76" fmla="*/ 822985 h 1751839"/>
                      <a:gd name="connsiteX77" fmla="*/ 2156347 w 2975212"/>
                      <a:gd name="connsiteY77" fmla="*/ 679684 h 1751839"/>
                      <a:gd name="connsiteX78" fmla="*/ 2197290 w 2975212"/>
                      <a:gd name="connsiteY78" fmla="*/ 597797 h 1751839"/>
                      <a:gd name="connsiteX79" fmla="*/ 2258705 w 2975212"/>
                      <a:gd name="connsiteY79" fmla="*/ 700155 h 1751839"/>
                      <a:gd name="connsiteX80" fmla="*/ 2258705 w 2975212"/>
                      <a:gd name="connsiteY80" fmla="*/ 802513 h 1751839"/>
                      <a:gd name="connsiteX81" fmla="*/ 2292824 w 2975212"/>
                      <a:gd name="connsiteY81" fmla="*/ 891224 h 1751839"/>
                      <a:gd name="connsiteX82" fmla="*/ 2279176 w 2975212"/>
                      <a:gd name="connsiteY82" fmla="*/ 843457 h 1751839"/>
                      <a:gd name="connsiteX83" fmla="*/ 2265529 w 2975212"/>
                      <a:gd name="connsiteY83" fmla="*/ 706979 h 1751839"/>
                      <a:gd name="connsiteX84" fmla="*/ 2210938 w 2975212"/>
                      <a:gd name="connsiteY84" fmla="*/ 597797 h 1751839"/>
                      <a:gd name="connsiteX85" fmla="*/ 2183642 w 2975212"/>
                      <a:gd name="connsiteY85" fmla="*/ 413552 h 1751839"/>
                      <a:gd name="connsiteX86" fmla="*/ 2217762 w 2975212"/>
                      <a:gd name="connsiteY86" fmla="*/ 249779 h 1751839"/>
                      <a:gd name="connsiteX87" fmla="*/ 2395182 w 2975212"/>
                      <a:gd name="connsiteY87" fmla="*/ 236131 h 1751839"/>
                      <a:gd name="connsiteX88" fmla="*/ 2552132 w 2975212"/>
                      <a:gd name="connsiteY88" fmla="*/ 304370 h 1751839"/>
                      <a:gd name="connsiteX89" fmla="*/ 2640842 w 2975212"/>
                      <a:gd name="connsiteY89" fmla="*/ 365785 h 1751839"/>
                      <a:gd name="connsiteX90" fmla="*/ 2709081 w 2975212"/>
                      <a:gd name="connsiteY90" fmla="*/ 440848 h 1751839"/>
                      <a:gd name="connsiteX91" fmla="*/ 2709081 w 2975212"/>
                      <a:gd name="connsiteY91" fmla="*/ 474967 h 1751839"/>
                      <a:gd name="connsiteX92" fmla="*/ 2831911 w 2975212"/>
                      <a:gd name="connsiteY92" fmla="*/ 481791 h 1751839"/>
                      <a:gd name="connsiteX93" fmla="*/ 2975212 w 2975212"/>
                      <a:gd name="connsiteY93" fmla="*/ 577325 h 1751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2975212" h="1751839">
                        <a:moveTo>
                          <a:pt x="0" y="222484"/>
                        </a:moveTo>
                        <a:cubicBezTo>
                          <a:pt x="19334" y="159931"/>
                          <a:pt x="38669" y="97379"/>
                          <a:pt x="75063" y="65534"/>
                        </a:cubicBezTo>
                        <a:cubicBezTo>
                          <a:pt x="111457" y="33689"/>
                          <a:pt x="136479" y="41651"/>
                          <a:pt x="218365" y="31415"/>
                        </a:cubicBezTo>
                        <a:cubicBezTo>
                          <a:pt x="300252" y="21179"/>
                          <a:pt x="477672" y="-4980"/>
                          <a:pt x="566382" y="4119"/>
                        </a:cubicBezTo>
                        <a:cubicBezTo>
                          <a:pt x="655092" y="13217"/>
                          <a:pt x="707409" y="54161"/>
                          <a:pt x="750627" y="86006"/>
                        </a:cubicBezTo>
                        <a:cubicBezTo>
                          <a:pt x="793845" y="117851"/>
                          <a:pt x="816592" y="155382"/>
                          <a:pt x="825690" y="195188"/>
                        </a:cubicBezTo>
                        <a:cubicBezTo>
                          <a:pt x="834788" y="234994"/>
                          <a:pt x="816591" y="285036"/>
                          <a:pt x="805218" y="324842"/>
                        </a:cubicBezTo>
                        <a:cubicBezTo>
                          <a:pt x="793845" y="364648"/>
                          <a:pt x="755176" y="401042"/>
                          <a:pt x="757451" y="434024"/>
                        </a:cubicBezTo>
                        <a:cubicBezTo>
                          <a:pt x="759726" y="467006"/>
                          <a:pt x="801806" y="482928"/>
                          <a:pt x="818866" y="522734"/>
                        </a:cubicBezTo>
                        <a:cubicBezTo>
                          <a:pt x="835926" y="562540"/>
                          <a:pt x="852985" y="612582"/>
                          <a:pt x="859809" y="672860"/>
                        </a:cubicBezTo>
                        <a:cubicBezTo>
                          <a:pt x="866633" y="733138"/>
                          <a:pt x="857534" y="824123"/>
                          <a:pt x="859809" y="884400"/>
                        </a:cubicBezTo>
                        <a:cubicBezTo>
                          <a:pt x="862084" y="944677"/>
                          <a:pt x="883693" y="983346"/>
                          <a:pt x="873457" y="1034525"/>
                        </a:cubicBezTo>
                        <a:cubicBezTo>
                          <a:pt x="863221" y="1085704"/>
                          <a:pt x="835925" y="1166454"/>
                          <a:pt x="798394" y="1191475"/>
                        </a:cubicBezTo>
                        <a:cubicBezTo>
                          <a:pt x="760863" y="1216496"/>
                          <a:pt x="682388" y="1192612"/>
                          <a:pt x="648269" y="1184651"/>
                        </a:cubicBezTo>
                        <a:cubicBezTo>
                          <a:pt x="614150" y="1176690"/>
                          <a:pt x="591403" y="1142571"/>
                          <a:pt x="593678" y="1143708"/>
                        </a:cubicBezTo>
                        <a:cubicBezTo>
                          <a:pt x="595953" y="1144845"/>
                          <a:pt x="618699" y="1183514"/>
                          <a:pt x="661917" y="1191475"/>
                        </a:cubicBezTo>
                        <a:cubicBezTo>
                          <a:pt x="705135" y="1199436"/>
                          <a:pt x="820003" y="1167592"/>
                          <a:pt x="852985" y="1191475"/>
                        </a:cubicBezTo>
                        <a:cubicBezTo>
                          <a:pt x="885967" y="1215358"/>
                          <a:pt x="863221" y="1299519"/>
                          <a:pt x="859809" y="1334776"/>
                        </a:cubicBezTo>
                        <a:cubicBezTo>
                          <a:pt x="856397" y="1370033"/>
                          <a:pt x="837063" y="1377994"/>
                          <a:pt x="832514" y="1403015"/>
                        </a:cubicBezTo>
                        <a:cubicBezTo>
                          <a:pt x="827965" y="1428036"/>
                          <a:pt x="830239" y="1447371"/>
                          <a:pt x="832514" y="1484902"/>
                        </a:cubicBezTo>
                        <a:cubicBezTo>
                          <a:pt x="834789" y="1522433"/>
                          <a:pt x="863222" y="1584985"/>
                          <a:pt x="846162" y="1628203"/>
                        </a:cubicBezTo>
                        <a:cubicBezTo>
                          <a:pt x="829102" y="1671421"/>
                          <a:pt x="785884" y="1732836"/>
                          <a:pt x="730156" y="1744209"/>
                        </a:cubicBezTo>
                        <a:cubicBezTo>
                          <a:pt x="674428" y="1755582"/>
                          <a:pt x="572069" y="1712364"/>
                          <a:pt x="511791" y="1696442"/>
                        </a:cubicBezTo>
                        <a:cubicBezTo>
                          <a:pt x="451513" y="1680520"/>
                          <a:pt x="410571" y="1673696"/>
                          <a:pt x="368490" y="1648675"/>
                        </a:cubicBezTo>
                        <a:cubicBezTo>
                          <a:pt x="326409" y="1623654"/>
                          <a:pt x="259308" y="1546316"/>
                          <a:pt x="259308" y="1546316"/>
                        </a:cubicBezTo>
                        <a:cubicBezTo>
                          <a:pt x="236562" y="1525844"/>
                          <a:pt x="216090" y="1508785"/>
                          <a:pt x="232012" y="1525845"/>
                        </a:cubicBezTo>
                        <a:cubicBezTo>
                          <a:pt x="247934" y="1542905"/>
                          <a:pt x="302525" y="1615693"/>
                          <a:pt x="354842" y="1648675"/>
                        </a:cubicBezTo>
                        <a:cubicBezTo>
                          <a:pt x="407159" y="1681657"/>
                          <a:pt x="464024" y="1707815"/>
                          <a:pt x="545911" y="1723737"/>
                        </a:cubicBezTo>
                        <a:cubicBezTo>
                          <a:pt x="627798" y="1739659"/>
                          <a:pt x="775649" y="1740797"/>
                          <a:pt x="846162" y="1744209"/>
                        </a:cubicBezTo>
                        <a:cubicBezTo>
                          <a:pt x="916675" y="1747621"/>
                          <a:pt x="924636" y="1747621"/>
                          <a:pt x="968991" y="1744209"/>
                        </a:cubicBezTo>
                        <a:cubicBezTo>
                          <a:pt x="1013346" y="1740797"/>
                          <a:pt x="1050878" y="1741934"/>
                          <a:pt x="1112293" y="1723737"/>
                        </a:cubicBezTo>
                        <a:cubicBezTo>
                          <a:pt x="1173708" y="1705540"/>
                          <a:pt x="1277203" y="1665734"/>
                          <a:pt x="1337481" y="1635027"/>
                        </a:cubicBezTo>
                        <a:cubicBezTo>
                          <a:pt x="1397759" y="1604320"/>
                          <a:pt x="1473959" y="1539493"/>
                          <a:pt x="1473959" y="1539493"/>
                        </a:cubicBezTo>
                        <a:cubicBezTo>
                          <a:pt x="1459174" y="1549729"/>
                          <a:pt x="1339755" y="1661185"/>
                          <a:pt x="1248770" y="1696442"/>
                        </a:cubicBezTo>
                        <a:cubicBezTo>
                          <a:pt x="1157785" y="1731699"/>
                          <a:pt x="995149" y="1756720"/>
                          <a:pt x="928048" y="1751033"/>
                        </a:cubicBezTo>
                        <a:cubicBezTo>
                          <a:pt x="860947" y="1745346"/>
                          <a:pt x="859810" y="1695304"/>
                          <a:pt x="846162" y="1662322"/>
                        </a:cubicBezTo>
                        <a:cubicBezTo>
                          <a:pt x="832514" y="1629340"/>
                          <a:pt x="845025" y="1598632"/>
                          <a:pt x="846162" y="1553140"/>
                        </a:cubicBezTo>
                        <a:cubicBezTo>
                          <a:pt x="847299" y="1507648"/>
                          <a:pt x="850711" y="1442821"/>
                          <a:pt x="852985" y="1389367"/>
                        </a:cubicBezTo>
                        <a:cubicBezTo>
                          <a:pt x="855260" y="1335913"/>
                          <a:pt x="858672" y="1277910"/>
                          <a:pt x="859809" y="1232418"/>
                        </a:cubicBezTo>
                        <a:cubicBezTo>
                          <a:pt x="860946" y="1186926"/>
                          <a:pt x="849573" y="1144845"/>
                          <a:pt x="859809" y="1116412"/>
                        </a:cubicBezTo>
                        <a:cubicBezTo>
                          <a:pt x="870045" y="1087979"/>
                          <a:pt x="889379" y="1073194"/>
                          <a:pt x="921224" y="1061821"/>
                        </a:cubicBezTo>
                        <a:cubicBezTo>
                          <a:pt x="953069" y="1050448"/>
                          <a:pt x="1015621" y="1041349"/>
                          <a:pt x="1050878" y="1048173"/>
                        </a:cubicBezTo>
                        <a:cubicBezTo>
                          <a:pt x="1086135" y="1054997"/>
                          <a:pt x="1104332" y="1080018"/>
                          <a:pt x="1132765" y="1102764"/>
                        </a:cubicBezTo>
                        <a:cubicBezTo>
                          <a:pt x="1161198" y="1125510"/>
                          <a:pt x="1186218" y="1161905"/>
                          <a:pt x="1221475" y="1184651"/>
                        </a:cubicBezTo>
                        <a:cubicBezTo>
                          <a:pt x="1256732" y="1207397"/>
                          <a:pt x="1329520" y="1240379"/>
                          <a:pt x="1344305" y="1239242"/>
                        </a:cubicBezTo>
                        <a:cubicBezTo>
                          <a:pt x="1359090" y="1238105"/>
                          <a:pt x="1310185" y="1177827"/>
                          <a:pt x="1310185" y="1177827"/>
                        </a:cubicBezTo>
                        <a:cubicBezTo>
                          <a:pt x="1307910" y="1164179"/>
                          <a:pt x="1335206" y="1153943"/>
                          <a:pt x="1330657" y="1157355"/>
                        </a:cubicBezTo>
                        <a:cubicBezTo>
                          <a:pt x="1326108" y="1160767"/>
                          <a:pt x="1306773" y="1201711"/>
                          <a:pt x="1282890" y="1198299"/>
                        </a:cubicBezTo>
                        <a:cubicBezTo>
                          <a:pt x="1259007" y="1194887"/>
                          <a:pt x="1213514" y="1157356"/>
                          <a:pt x="1187356" y="1136884"/>
                        </a:cubicBezTo>
                        <a:cubicBezTo>
                          <a:pt x="1161198" y="1116412"/>
                          <a:pt x="1158923" y="1087980"/>
                          <a:pt x="1125941" y="1075469"/>
                        </a:cubicBezTo>
                        <a:cubicBezTo>
                          <a:pt x="1092959" y="1062959"/>
                          <a:pt x="1030406" y="1074331"/>
                          <a:pt x="989463" y="1061821"/>
                        </a:cubicBezTo>
                        <a:cubicBezTo>
                          <a:pt x="948520" y="1049311"/>
                          <a:pt x="899615" y="1029976"/>
                          <a:pt x="880281" y="1000406"/>
                        </a:cubicBezTo>
                        <a:cubicBezTo>
                          <a:pt x="860947" y="970836"/>
                          <a:pt x="876869" y="933305"/>
                          <a:pt x="873457" y="884400"/>
                        </a:cubicBezTo>
                        <a:cubicBezTo>
                          <a:pt x="870045" y="835496"/>
                          <a:pt x="859809" y="763845"/>
                          <a:pt x="859809" y="706979"/>
                        </a:cubicBezTo>
                        <a:cubicBezTo>
                          <a:pt x="859809" y="650113"/>
                          <a:pt x="858672" y="578463"/>
                          <a:pt x="873457" y="543206"/>
                        </a:cubicBezTo>
                        <a:cubicBezTo>
                          <a:pt x="888242" y="507949"/>
                          <a:pt x="917813" y="496576"/>
                          <a:pt x="948520" y="495439"/>
                        </a:cubicBezTo>
                        <a:cubicBezTo>
                          <a:pt x="979227" y="494302"/>
                          <a:pt x="1057702" y="540931"/>
                          <a:pt x="1057702" y="536382"/>
                        </a:cubicBezTo>
                        <a:cubicBezTo>
                          <a:pt x="1057702" y="531833"/>
                          <a:pt x="975816" y="494301"/>
                          <a:pt x="948520" y="468143"/>
                        </a:cubicBezTo>
                        <a:cubicBezTo>
                          <a:pt x="921225" y="441985"/>
                          <a:pt x="905302" y="421513"/>
                          <a:pt x="893929" y="379433"/>
                        </a:cubicBezTo>
                        <a:cubicBezTo>
                          <a:pt x="882556" y="337353"/>
                          <a:pt x="867771" y="263427"/>
                          <a:pt x="880281" y="215660"/>
                        </a:cubicBezTo>
                        <a:cubicBezTo>
                          <a:pt x="892791" y="167893"/>
                          <a:pt x="930322" y="128087"/>
                          <a:pt x="968991" y="92830"/>
                        </a:cubicBezTo>
                        <a:cubicBezTo>
                          <a:pt x="1007660" y="57573"/>
                          <a:pt x="1048603" y="16629"/>
                          <a:pt x="1112293" y="4119"/>
                        </a:cubicBezTo>
                        <a:cubicBezTo>
                          <a:pt x="1175983" y="-8392"/>
                          <a:pt x="1277204" y="10943"/>
                          <a:pt x="1351129" y="17767"/>
                        </a:cubicBezTo>
                        <a:cubicBezTo>
                          <a:pt x="1425054" y="24591"/>
                          <a:pt x="1494430" y="35964"/>
                          <a:pt x="1555845" y="45063"/>
                        </a:cubicBezTo>
                        <a:cubicBezTo>
                          <a:pt x="1617260" y="54162"/>
                          <a:pt x="1696872" y="56436"/>
                          <a:pt x="1719618" y="72358"/>
                        </a:cubicBezTo>
                        <a:cubicBezTo>
                          <a:pt x="1742364" y="88280"/>
                          <a:pt x="1683225" y="141734"/>
                          <a:pt x="1692323" y="140597"/>
                        </a:cubicBezTo>
                        <a:cubicBezTo>
                          <a:pt x="1701421" y="139460"/>
                          <a:pt x="1732129" y="73495"/>
                          <a:pt x="1774209" y="65534"/>
                        </a:cubicBezTo>
                        <a:cubicBezTo>
                          <a:pt x="1816289" y="57573"/>
                          <a:pt x="1878842" y="72358"/>
                          <a:pt x="1944806" y="92830"/>
                        </a:cubicBezTo>
                        <a:cubicBezTo>
                          <a:pt x="2010770" y="113302"/>
                          <a:pt x="2126776" y="156519"/>
                          <a:pt x="2169994" y="188364"/>
                        </a:cubicBezTo>
                        <a:cubicBezTo>
                          <a:pt x="2213212" y="220209"/>
                          <a:pt x="2200702" y="247505"/>
                          <a:pt x="2204114" y="283899"/>
                        </a:cubicBezTo>
                        <a:cubicBezTo>
                          <a:pt x="2207526" y="320293"/>
                          <a:pt x="2191603" y="357824"/>
                          <a:pt x="2190466" y="406728"/>
                        </a:cubicBezTo>
                        <a:cubicBezTo>
                          <a:pt x="2189329" y="455632"/>
                          <a:pt x="2210938" y="522734"/>
                          <a:pt x="2197290" y="577325"/>
                        </a:cubicBezTo>
                        <a:cubicBezTo>
                          <a:pt x="2183642" y="631916"/>
                          <a:pt x="2143836" y="688782"/>
                          <a:pt x="2108579" y="734275"/>
                        </a:cubicBezTo>
                        <a:cubicBezTo>
                          <a:pt x="2073322" y="779768"/>
                          <a:pt x="2035792" y="800239"/>
                          <a:pt x="1985750" y="850281"/>
                        </a:cubicBezTo>
                        <a:cubicBezTo>
                          <a:pt x="1935708" y="900323"/>
                          <a:pt x="1824251" y="1019740"/>
                          <a:pt x="1808329" y="1034525"/>
                        </a:cubicBezTo>
                        <a:cubicBezTo>
                          <a:pt x="1792407" y="1049310"/>
                          <a:pt x="1852684" y="974248"/>
                          <a:pt x="1890215" y="938991"/>
                        </a:cubicBezTo>
                        <a:cubicBezTo>
                          <a:pt x="1927746" y="903734"/>
                          <a:pt x="1989162" y="866203"/>
                          <a:pt x="2033517" y="822985"/>
                        </a:cubicBezTo>
                        <a:cubicBezTo>
                          <a:pt x="2077872" y="779767"/>
                          <a:pt x="2129051" y="717215"/>
                          <a:pt x="2156347" y="679684"/>
                        </a:cubicBezTo>
                        <a:cubicBezTo>
                          <a:pt x="2183643" y="642153"/>
                          <a:pt x="2180230" y="594385"/>
                          <a:pt x="2197290" y="597797"/>
                        </a:cubicBezTo>
                        <a:cubicBezTo>
                          <a:pt x="2214350" y="601209"/>
                          <a:pt x="2248469" y="666036"/>
                          <a:pt x="2258705" y="700155"/>
                        </a:cubicBezTo>
                        <a:cubicBezTo>
                          <a:pt x="2268941" y="734274"/>
                          <a:pt x="2253019" y="770668"/>
                          <a:pt x="2258705" y="802513"/>
                        </a:cubicBezTo>
                        <a:cubicBezTo>
                          <a:pt x="2264391" y="834358"/>
                          <a:pt x="2289412" y="884400"/>
                          <a:pt x="2292824" y="891224"/>
                        </a:cubicBezTo>
                        <a:cubicBezTo>
                          <a:pt x="2296236" y="898048"/>
                          <a:pt x="2283725" y="874165"/>
                          <a:pt x="2279176" y="843457"/>
                        </a:cubicBezTo>
                        <a:cubicBezTo>
                          <a:pt x="2274627" y="812749"/>
                          <a:pt x="2276902" y="747922"/>
                          <a:pt x="2265529" y="706979"/>
                        </a:cubicBezTo>
                        <a:cubicBezTo>
                          <a:pt x="2254156" y="666036"/>
                          <a:pt x="2224586" y="646702"/>
                          <a:pt x="2210938" y="597797"/>
                        </a:cubicBezTo>
                        <a:cubicBezTo>
                          <a:pt x="2197290" y="548893"/>
                          <a:pt x="2182505" y="471555"/>
                          <a:pt x="2183642" y="413552"/>
                        </a:cubicBezTo>
                        <a:cubicBezTo>
                          <a:pt x="2184779" y="355549"/>
                          <a:pt x="2182505" y="279349"/>
                          <a:pt x="2217762" y="249779"/>
                        </a:cubicBezTo>
                        <a:cubicBezTo>
                          <a:pt x="2253019" y="220209"/>
                          <a:pt x="2339454" y="227032"/>
                          <a:pt x="2395182" y="236131"/>
                        </a:cubicBezTo>
                        <a:cubicBezTo>
                          <a:pt x="2450910" y="245230"/>
                          <a:pt x="2511189" y="282761"/>
                          <a:pt x="2552132" y="304370"/>
                        </a:cubicBezTo>
                        <a:cubicBezTo>
                          <a:pt x="2593075" y="325979"/>
                          <a:pt x="2614684" y="343039"/>
                          <a:pt x="2640842" y="365785"/>
                        </a:cubicBezTo>
                        <a:cubicBezTo>
                          <a:pt x="2667000" y="388531"/>
                          <a:pt x="2697708" y="422651"/>
                          <a:pt x="2709081" y="440848"/>
                        </a:cubicBezTo>
                        <a:cubicBezTo>
                          <a:pt x="2720454" y="459045"/>
                          <a:pt x="2688609" y="468143"/>
                          <a:pt x="2709081" y="474967"/>
                        </a:cubicBezTo>
                        <a:cubicBezTo>
                          <a:pt x="2729553" y="481791"/>
                          <a:pt x="2787556" y="464731"/>
                          <a:pt x="2831911" y="481791"/>
                        </a:cubicBezTo>
                        <a:cubicBezTo>
                          <a:pt x="2876266" y="498851"/>
                          <a:pt x="2925739" y="538088"/>
                          <a:pt x="2975212" y="577325"/>
                        </a:cubicBezTo>
                      </a:path>
                    </a:pathLst>
                  </a:custGeom>
                  <a:solidFill>
                    <a:schemeClr val="bg1">
                      <a:lumMod val="95000"/>
                    </a:schemeClr>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5" name="Freeform 14"/>
                  <p:cNvSpPr/>
                  <p:nvPr/>
                </p:nvSpPr>
                <p:spPr>
                  <a:xfrm>
                    <a:off x="5460574" y="2026693"/>
                    <a:ext cx="882707" cy="1057701"/>
                  </a:xfrm>
                  <a:custGeom>
                    <a:avLst/>
                    <a:gdLst>
                      <a:gd name="connsiteX0" fmla="*/ 360196 w 882707"/>
                      <a:gd name="connsiteY0" fmla="*/ 0 h 1057701"/>
                      <a:gd name="connsiteX1" fmla="*/ 421611 w 882707"/>
                      <a:gd name="connsiteY1" fmla="*/ 136477 h 1057701"/>
                      <a:gd name="connsiteX2" fmla="*/ 407963 w 882707"/>
                      <a:gd name="connsiteY2" fmla="*/ 252483 h 1057701"/>
                      <a:gd name="connsiteX3" fmla="*/ 291957 w 882707"/>
                      <a:gd name="connsiteY3" fmla="*/ 368489 h 1057701"/>
                      <a:gd name="connsiteX4" fmla="*/ 169127 w 882707"/>
                      <a:gd name="connsiteY4" fmla="*/ 464023 h 1057701"/>
                      <a:gd name="connsiteX5" fmla="*/ 32650 w 882707"/>
                      <a:gd name="connsiteY5" fmla="*/ 607325 h 1057701"/>
                      <a:gd name="connsiteX6" fmla="*/ 5354 w 882707"/>
                      <a:gd name="connsiteY6" fmla="*/ 661916 h 1057701"/>
                      <a:gd name="connsiteX7" fmla="*/ 114536 w 882707"/>
                      <a:gd name="connsiteY7" fmla="*/ 532262 h 1057701"/>
                      <a:gd name="connsiteX8" fmla="*/ 291957 w 882707"/>
                      <a:gd name="connsiteY8" fmla="*/ 388961 h 1057701"/>
                      <a:gd name="connsiteX9" fmla="*/ 394316 w 882707"/>
                      <a:gd name="connsiteY9" fmla="*/ 409432 h 1057701"/>
                      <a:gd name="connsiteX10" fmla="*/ 435259 w 882707"/>
                      <a:gd name="connsiteY10" fmla="*/ 484495 h 1057701"/>
                      <a:gd name="connsiteX11" fmla="*/ 489850 w 882707"/>
                      <a:gd name="connsiteY11" fmla="*/ 627797 h 1057701"/>
                      <a:gd name="connsiteX12" fmla="*/ 407963 w 882707"/>
                      <a:gd name="connsiteY12" fmla="*/ 416256 h 1057701"/>
                      <a:gd name="connsiteX13" fmla="*/ 455730 w 882707"/>
                      <a:gd name="connsiteY13" fmla="*/ 348017 h 1057701"/>
                      <a:gd name="connsiteX14" fmla="*/ 626327 w 882707"/>
                      <a:gd name="connsiteY14" fmla="*/ 361665 h 1057701"/>
                      <a:gd name="connsiteX15" fmla="*/ 742333 w 882707"/>
                      <a:gd name="connsiteY15" fmla="*/ 457200 h 1057701"/>
                      <a:gd name="connsiteX16" fmla="*/ 790101 w 882707"/>
                      <a:gd name="connsiteY16" fmla="*/ 559558 h 1057701"/>
                      <a:gd name="connsiteX17" fmla="*/ 871987 w 882707"/>
                      <a:gd name="connsiteY17" fmla="*/ 620973 h 1057701"/>
                      <a:gd name="connsiteX18" fmla="*/ 878811 w 882707"/>
                      <a:gd name="connsiteY18" fmla="*/ 798394 h 1057701"/>
                      <a:gd name="connsiteX19" fmla="*/ 844692 w 882707"/>
                      <a:gd name="connsiteY19" fmla="*/ 907576 h 1057701"/>
                      <a:gd name="connsiteX20" fmla="*/ 783277 w 882707"/>
                      <a:gd name="connsiteY20" fmla="*/ 1003110 h 1057701"/>
                      <a:gd name="connsiteX21" fmla="*/ 728686 w 882707"/>
                      <a:gd name="connsiteY21" fmla="*/ 1057701 h 1057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2707" h="1057701">
                        <a:moveTo>
                          <a:pt x="360196" y="0"/>
                        </a:moveTo>
                        <a:cubicBezTo>
                          <a:pt x="386923" y="47198"/>
                          <a:pt x="413650" y="94397"/>
                          <a:pt x="421611" y="136477"/>
                        </a:cubicBezTo>
                        <a:cubicBezTo>
                          <a:pt x="429572" y="178557"/>
                          <a:pt x="429572" y="213814"/>
                          <a:pt x="407963" y="252483"/>
                        </a:cubicBezTo>
                        <a:cubicBezTo>
                          <a:pt x="386354" y="291152"/>
                          <a:pt x="331763" y="333232"/>
                          <a:pt x="291957" y="368489"/>
                        </a:cubicBezTo>
                        <a:cubicBezTo>
                          <a:pt x="252151" y="403746"/>
                          <a:pt x="212345" y="424217"/>
                          <a:pt x="169127" y="464023"/>
                        </a:cubicBezTo>
                        <a:cubicBezTo>
                          <a:pt x="125909" y="503829"/>
                          <a:pt x="59945" y="574343"/>
                          <a:pt x="32650" y="607325"/>
                        </a:cubicBezTo>
                        <a:cubicBezTo>
                          <a:pt x="5354" y="640307"/>
                          <a:pt x="-8294" y="674427"/>
                          <a:pt x="5354" y="661916"/>
                        </a:cubicBezTo>
                        <a:cubicBezTo>
                          <a:pt x="19002" y="649405"/>
                          <a:pt x="66769" y="577755"/>
                          <a:pt x="114536" y="532262"/>
                        </a:cubicBezTo>
                        <a:cubicBezTo>
                          <a:pt x="162303" y="486769"/>
                          <a:pt x="245327" y="409433"/>
                          <a:pt x="291957" y="388961"/>
                        </a:cubicBezTo>
                        <a:cubicBezTo>
                          <a:pt x="338587" y="368489"/>
                          <a:pt x="370432" y="393510"/>
                          <a:pt x="394316" y="409432"/>
                        </a:cubicBezTo>
                        <a:cubicBezTo>
                          <a:pt x="418200" y="425354"/>
                          <a:pt x="419337" y="448101"/>
                          <a:pt x="435259" y="484495"/>
                        </a:cubicBezTo>
                        <a:cubicBezTo>
                          <a:pt x="451181" y="520889"/>
                          <a:pt x="494399" y="639170"/>
                          <a:pt x="489850" y="627797"/>
                        </a:cubicBezTo>
                        <a:cubicBezTo>
                          <a:pt x="485301" y="616424"/>
                          <a:pt x="413650" y="462886"/>
                          <a:pt x="407963" y="416256"/>
                        </a:cubicBezTo>
                        <a:cubicBezTo>
                          <a:pt x="402276" y="369626"/>
                          <a:pt x="419336" y="357115"/>
                          <a:pt x="455730" y="348017"/>
                        </a:cubicBezTo>
                        <a:cubicBezTo>
                          <a:pt x="492124" y="338919"/>
                          <a:pt x="578560" y="343468"/>
                          <a:pt x="626327" y="361665"/>
                        </a:cubicBezTo>
                        <a:cubicBezTo>
                          <a:pt x="674094" y="379862"/>
                          <a:pt x="715037" y="424218"/>
                          <a:pt x="742333" y="457200"/>
                        </a:cubicBezTo>
                        <a:cubicBezTo>
                          <a:pt x="769629" y="490182"/>
                          <a:pt x="768492" y="532263"/>
                          <a:pt x="790101" y="559558"/>
                        </a:cubicBezTo>
                        <a:cubicBezTo>
                          <a:pt x="811710" y="586853"/>
                          <a:pt x="857202" y="581167"/>
                          <a:pt x="871987" y="620973"/>
                        </a:cubicBezTo>
                        <a:cubicBezTo>
                          <a:pt x="886772" y="660779"/>
                          <a:pt x="883360" y="750627"/>
                          <a:pt x="878811" y="798394"/>
                        </a:cubicBezTo>
                        <a:cubicBezTo>
                          <a:pt x="874262" y="846161"/>
                          <a:pt x="860614" y="873457"/>
                          <a:pt x="844692" y="907576"/>
                        </a:cubicBezTo>
                        <a:cubicBezTo>
                          <a:pt x="828770" y="941695"/>
                          <a:pt x="802611" y="978089"/>
                          <a:pt x="783277" y="1003110"/>
                        </a:cubicBezTo>
                        <a:cubicBezTo>
                          <a:pt x="763943" y="1028131"/>
                          <a:pt x="746314" y="1042916"/>
                          <a:pt x="728686" y="1057701"/>
                        </a:cubicBezTo>
                      </a:path>
                    </a:pathLst>
                  </a:cu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6" name="Freeform 15"/>
                  <p:cNvSpPr/>
                  <p:nvPr/>
                </p:nvSpPr>
                <p:spPr>
                  <a:xfrm>
                    <a:off x="1992573" y="2874352"/>
                    <a:ext cx="4651266" cy="3181207"/>
                  </a:xfrm>
                  <a:custGeom>
                    <a:avLst/>
                    <a:gdLst>
                      <a:gd name="connsiteX0" fmla="*/ 4217158 w 4651266"/>
                      <a:gd name="connsiteY0" fmla="*/ 216866 h 3181207"/>
                      <a:gd name="connsiteX1" fmla="*/ 4360460 w 4651266"/>
                      <a:gd name="connsiteY1" fmla="*/ 46269 h 3181207"/>
                      <a:gd name="connsiteX2" fmla="*/ 4428699 w 4651266"/>
                      <a:gd name="connsiteY2" fmla="*/ 18973 h 3181207"/>
                      <a:gd name="connsiteX3" fmla="*/ 4572000 w 4651266"/>
                      <a:gd name="connsiteY3" fmla="*/ 298752 h 3181207"/>
                      <a:gd name="connsiteX4" fmla="*/ 4558352 w 4651266"/>
                      <a:gd name="connsiteY4" fmla="*/ 585355 h 3181207"/>
                      <a:gd name="connsiteX5" fmla="*/ 4565176 w 4651266"/>
                      <a:gd name="connsiteY5" fmla="*/ 633123 h 3181207"/>
                      <a:gd name="connsiteX6" fmla="*/ 4612943 w 4651266"/>
                      <a:gd name="connsiteY6" fmla="*/ 735481 h 3181207"/>
                      <a:gd name="connsiteX7" fmla="*/ 4585648 w 4651266"/>
                      <a:gd name="connsiteY7" fmla="*/ 933373 h 3181207"/>
                      <a:gd name="connsiteX8" fmla="*/ 4496937 w 4651266"/>
                      <a:gd name="connsiteY8" fmla="*/ 987964 h 3181207"/>
                      <a:gd name="connsiteX9" fmla="*/ 4401403 w 4651266"/>
                      <a:gd name="connsiteY9" fmla="*/ 933373 h 3181207"/>
                      <a:gd name="connsiteX10" fmla="*/ 4312693 w 4651266"/>
                      <a:gd name="connsiteY10" fmla="*/ 865135 h 3181207"/>
                      <a:gd name="connsiteX11" fmla="*/ 4435523 w 4651266"/>
                      <a:gd name="connsiteY11" fmla="*/ 947021 h 3181207"/>
                      <a:gd name="connsiteX12" fmla="*/ 4551528 w 4651266"/>
                      <a:gd name="connsiteY12" fmla="*/ 1015260 h 3181207"/>
                      <a:gd name="connsiteX13" fmla="*/ 4647063 w 4651266"/>
                      <a:gd name="connsiteY13" fmla="*/ 1192681 h 3181207"/>
                      <a:gd name="connsiteX14" fmla="*/ 4551528 w 4651266"/>
                      <a:gd name="connsiteY14" fmla="*/ 1356454 h 3181207"/>
                      <a:gd name="connsiteX15" fmla="*/ 4333164 w 4651266"/>
                      <a:gd name="connsiteY15" fmla="*/ 1363278 h 3181207"/>
                      <a:gd name="connsiteX16" fmla="*/ 4148920 w 4651266"/>
                      <a:gd name="connsiteY16" fmla="*/ 1308687 h 3181207"/>
                      <a:gd name="connsiteX17" fmla="*/ 4067033 w 4651266"/>
                      <a:gd name="connsiteY17" fmla="*/ 1288215 h 3181207"/>
                      <a:gd name="connsiteX18" fmla="*/ 4060209 w 4651266"/>
                      <a:gd name="connsiteY18" fmla="*/ 1363278 h 3181207"/>
                      <a:gd name="connsiteX19" fmla="*/ 3869140 w 4651266"/>
                      <a:gd name="connsiteY19" fmla="*/ 1376926 h 3181207"/>
                      <a:gd name="connsiteX20" fmla="*/ 3712191 w 4651266"/>
                      <a:gd name="connsiteY20" fmla="*/ 1301863 h 3181207"/>
                      <a:gd name="connsiteX21" fmla="*/ 3582537 w 4651266"/>
                      <a:gd name="connsiteY21" fmla="*/ 1131266 h 3181207"/>
                      <a:gd name="connsiteX22" fmla="*/ 3500651 w 4651266"/>
                      <a:gd name="connsiteY22" fmla="*/ 987964 h 3181207"/>
                      <a:gd name="connsiteX23" fmla="*/ 3405117 w 4651266"/>
                      <a:gd name="connsiteY23" fmla="*/ 892430 h 3181207"/>
                      <a:gd name="connsiteX24" fmla="*/ 3405117 w 4651266"/>
                      <a:gd name="connsiteY24" fmla="*/ 947021 h 3181207"/>
                      <a:gd name="connsiteX25" fmla="*/ 3541594 w 4651266"/>
                      <a:gd name="connsiteY25" fmla="*/ 1069851 h 3181207"/>
                      <a:gd name="connsiteX26" fmla="*/ 3678072 w 4651266"/>
                      <a:gd name="connsiteY26" fmla="*/ 1226800 h 3181207"/>
                      <a:gd name="connsiteX27" fmla="*/ 3787254 w 4651266"/>
                      <a:gd name="connsiteY27" fmla="*/ 1349630 h 3181207"/>
                      <a:gd name="connsiteX28" fmla="*/ 3773606 w 4651266"/>
                      <a:gd name="connsiteY28" fmla="*/ 1499755 h 3181207"/>
                      <a:gd name="connsiteX29" fmla="*/ 3664424 w 4651266"/>
                      <a:gd name="connsiteY29" fmla="*/ 1615761 h 3181207"/>
                      <a:gd name="connsiteX30" fmla="*/ 3521123 w 4651266"/>
                      <a:gd name="connsiteY30" fmla="*/ 1643057 h 3181207"/>
                      <a:gd name="connsiteX31" fmla="*/ 3439236 w 4651266"/>
                      <a:gd name="connsiteY31" fmla="*/ 1649881 h 3181207"/>
                      <a:gd name="connsiteX32" fmla="*/ 3370997 w 4651266"/>
                      <a:gd name="connsiteY32" fmla="*/ 1690824 h 3181207"/>
                      <a:gd name="connsiteX33" fmla="*/ 3487003 w 4651266"/>
                      <a:gd name="connsiteY33" fmla="*/ 1636233 h 3181207"/>
                      <a:gd name="connsiteX34" fmla="*/ 3609833 w 4651266"/>
                      <a:gd name="connsiteY34" fmla="*/ 1690824 h 3181207"/>
                      <a:gd name="connsiteX35" fmla="*/ 3609833 w 4651266"/>
                      <a:gd name="connsiteY35" fmla="*/ 1800006 h 3181207"/>
                      <a:gd name="connsiteX36" fmla="*/ 3541594 w 4651266"/>
                      <a:gd name="connsiteY36" fmla="*/ 1963779 h 3181207"/>
                      <a:gd name="connsiteX37" fmla="*/ 3493827 w 4651266"/>
                      <a:gd name="connsiteY37" fmla="*/ 2072961 h 3181207"/>
                      <a:gd name="connsiteX38" fmla="*/ 3541594 w 4651266"/>
                      <a:gd name="connsiteY38" fmla="*/ 2025194 h 3181207"/>
                      <a:gd name="connsiteX39" fmla="*/ 3637128 w 4651266"/>
                      <a:gd name="connsiteY39" fmla="*/ 1950132 h 3181207"/>
                      <a:gd name="connsiteX40" fmla="*/ 3684896 w 4651266"/>
                      <a:gd name="connsiteY40" fmla="*/ 1936484 h 3181207"/>
                      <a:gd name="connsiteX41" fmla="*/ 3691720 w 4651266"/>
                      <a:gd name="connsiteY41" fmla="*/ 1765887 h 3181207"/>
                      <a:gd name="connsiteX42" fmla="*/ 3698543 w 4651266"/>
                      <a:gd name="connsiteY42" fmla="*/ 1615761 h 3181207"/>
                      <a:gd name="connsiteX43" fmla="*/ 3766782 w 4651266"/>
                      <a:gd name="connsiteY43" fmla="*/ 1520227 h 3181207"/>
                      <a:gd name="connsiteX44" fmla="*/ 3869140 w 4651266"/>
                      <a:gd name="connsiteY44" fmla="*/ 1438341 h 3181207"/>
                      <a:gd name="connsiteX45" fmla="*/ 3991970 w 4651266"/>
                      <a:gd name="connsiteY45" fmla="*/ 1465636 h 3181207"/>
                      <a:gd name="connsiteX46" fmla="*/ 4019266 w 4651266"/>
                      <a:gd name="connsiteY46" fmla="*/ 1492932 h 3181207"/>
                      <a:gd name="connsiteX47" fmla="*/ 4026090 w 4651266"/>
                      <a:gd name="connsiteY47" fmla="*/ 1397397 h 3181207"/>
                      <a:gd name="connsiteX48" fmla="*/ 4169391 w 4651266"/>
                      <a:gd name="connsiteY48" fmla="*/ 1342806 h 3181207"/>
                      <a:gd name="connsiteX49" fmla="*/ 4380931 w 4651266"/>
                      <a:gd name="connsiteY49" fmla="*/ 1376926 h 3181207"/>
                      <a:gd name="connsiteX50" fmla="*/ 4531057 w 4651266"/>
                      <a:gd name="connsiteY50" fmla="*/ 1383749 h 3181207"/>
                      <a:gd name="connsiteX51" fmla="*/ 4647063 w 4651266"/>
                      <a:gd name="connsiteY51" fmla="*/ 1404221 h 3181207"/>
                      <a:gd name="connsiteX52" fmla="*/ 4606120 w 4651266"/>
                      <a:gd name="connsiteY52" fmla="*/ 1711296 h 3181207"/>
                      <a:gd name="connsiteX53" fmla="*/ 4421875 w 4651266"/>
                      <a:gd name="connsiteY53" fmla="*/ 1806830 h 3181207"/>
                      <a:gd name="connsiteX54" fmla="*/ 4210334 w 4651266"/>
                      <a:gd name="connsiteY54" fmla="*/ 1922836 h 3181207"/>
                      <a:gd name="connsiteX55" fmla="*/ 4094328 w 4651266"/>
                      <a:gd name="connsiteY55" fmla="*/ 1984251 h 3181207"/>
                      <a:gd name="connsiteX56" fmla="*/ 4128448 w 4651266"/>
                      <a:gd name="connsiteY56" fmla="*/ 2025194 h 3181207"/>
                      <a:gd name="connsiteX57" fmla="*/ 4067033 w 4651266"/>
                      <a:gd name="connsiteY57" fmla="*/ 2134376 h 3181207"/>
                      <a:gd name="connsiteX58" fmla="*/ 3896436 w 4651266"/>
                      <a:gd name="connsiteY58" fmla="*/ 2284502 h 3181207"/>
                      <a:gd name="connsiteX59" fmla="*/ 4067033 w 4651266"/>
                      <a:gd name="connsiteY59" fmla="*/ 2168496 h 3181207"/>
                      <a:gd name="connsiteX60" fmla="*/ 4176215 w 4651266"/>
                      <a:gd name="connsiteY60" fmla="*/ 1970603 h 3181207"/>
                      <a:gd name="connsiteX61" fmla="*/ 4353636 w 4651266"/>
                      <a:gd name="connsiteY61" fmla="*/ 1868245 h 3181207"/>
                      <a:gd name="connsiteX62" fmla="*/ 4537881 w 4651266"/>
                      <a:gd name="connsiteY62" fmla="*/ 1820478 h 3181207"/>
                      <a:gd name="connsiteX63" fmla="*/ 4626591 w 4651266"/>
                      <a:gd name="connsiteY63" fmla="*/ 1881893 h 3181207"/>
                      <a:gd name="connsiteX64" fmla="*/ 4640239 w 4651266"/>
                      <a:gd name="connsiteY64" fmla="*/ 2045666 h 3181207"/>
                      <a:gd name="connsiteX65" fmla="*/ 4565176 w 4651266"/>
                      <a:gd name="connsiteY65" fmla="*/ 2345917 h 3181207"/>
                      <a:gd name="connsiteX66" fmla="*/ 4394579 w 4651266"/>
                      <a:gd name="connsiteY66" fmla="*/ 2646167 h 3181207"/>
                      <a:gd name="connsiteX67" fmla="*/ 4203511 w 4651266"/>
                      <a:gd name="connsiteY67" fmla="*/ 2666639 h 3181207"/>
                      <a:gd name="connsiteX68" fmla="*/ 4094328 w 4651266"/>
                      <a:gd name="connsiteY68" fmla="*/ 2605224 h 3181207"/>
                      <a:gd name="connsiteX69" fmla="*/ 4019266 w 4651266"/>
                      <a:gd name="connsiteY69" fmla="*/ 2584752 h 3181207"/>
                      <a:gd name="connsiteX70" fmla="*/ 3896436 w 4651266"/>
                      <a:gd name="connsiteY70" fmla="*/ 2652991 h 3181207"/>
                      <a:gd name="connsiteX71" fmla="*/ 4032914 w 4651266"/>
                      <a:gd name="connsiteY71" fmla="*/ 2605224 h 3181207"/>
                      <a:gd name="connsiteX72" fmla="*/ 4210334 w 4651266"/>
                      <a:gd name="connsiteY72" fmla="*/ 2646167 h 3181207"/>
                      <a:gd name="connsiteX73" fmla="*/ 4237630 w 4651266"/>
                      <a:gd name="connsiteY73" fmla="*/ 2775821 h 3181207"/>
                      <a:gd name="connsiteX74" fmla="*/ 4094328 w 4651266"/>
                      <a:gd name="connsiteY74" fmla="*/ 2980538 h 3181207"/>
                      <a:gd name="connsiteX75" fmla="*/ 3787254 w 4651266"/>
                      <a:gd name="connsiteY75" fmla="*/ 3171606 h 3181207"/>
                      <a:gd name="connsiteX76" fmla="*/ 3603009 w 4651266"/>
                      <a:gd name="connsiteY76" fmla="*/ 3151135 h 3181207"/>
                      <a:gd name="connsiteX77" fmla="*/ 3418764 w 4651266"/>
                      <a:gd name="connsiteY77" fmla="*/ 3137487 h 3181207"/>
                      <a:gd name="connsiteX78" fmla="*/ 3207224 w 4651266"/>
                      <a:gd name="connsiteY78" fmla="*/ 3041952 h 3181207"/>
                      <a:gd name="connsiteX79" fmla="*/ 3275463 w 4651266"/>
                      <a:gd name="connsiteY79" fmla="*/ 2925947 h 3181207"/>
                      <a:gd name="connsiteX80" fmla="*/ 3377821 w 4651266"/>
                      <a:gd name="connsiteY80" fmla="*/ 2823588 h 3181207"/>
                      <a:gd name="connsiteX81" fmla="*/ 3391469 w 4651266"/>
                      <a:gd name="connsiteY81" fmla="*/ 2687111 h 3181207"/>
                      <a:gd name="connsiteX82" fmla="*/ 3309582 w 4651266"/>
                      <a:gd name="connsiteY82" fmla="*/ 2898651 h 3181207"/>
                      <a:gd name="connsiteX83" fmla="*/ 3186752 w 4651266"/>
                      <a:gd name="connsiteY83" fmla="*/ 3007833 h 3181207"/>
                      <a:gd name="connsiteX84" fmla="*/ 2961564 w 4651266"/>
                      <a:gd name="connsiteY84" fmla="*/ 3021481 h 3181207"/>
                      <a:gd name="connsiteX85" fmla="*/ 2811439 w 4651266"/>
                      <a:gd name="connsiteY85" fmla="*/ 2919123 h 3181207"/>
                      <a:gd name="connsiteX86" fmla="*/ 2729552 w 4651266"/>
                      <a:gd name="connsiteY86" fmla="*/ 2775821 h 3181207"/>
                      <a:gd name="connsiteX87" fmla="*/ 2709081 w 4651266"/>
                      <a:gd name="connsiteY87" fmla="*/ 2734878 h 3181207"/>
                      <a:gd name="connsiteX88" fmla="*/ 2531660 w 4651266"/>
                      <a:gd name="connsiteY88" fmla="*/ 2659815 h 3181207"/>
                      <a:gd name="connsiteX89" fmla="*/ 2456597 w 4651266"/>
                      <a:gd name="connsiteY89" fmla="*/ 2523338 h 3181207"/>
                      <a:gd name="connsiteX90" fmla="*/ 2681785 w 4651266"/>
                      <a:gd name="connsiteY90" fmla="*/ 2434627 h 3181207"/>
                      <a:gd name="connsiteX91" fmla="*/ 2729552 w 4651266"/>
                      <a:gd name="connsiteY91" fmla="*/ 2393684 h 3181207"/>
                      <a:gd name="connsiteX92" fmla="*/ 2538484 w 4651266"/>
                      <a:gd name="connsiteY92" fmla="*/ 2475570 h 3181207"/>
                      <a:gd name="connsiteX93" fmla="*/ 2367887 w 4651266"/>
                      <a:gd name="connsiteY93" fmla="*/ 2468747 h 3181207"/>
                      <a:gd name="connsiteX94" fmla="*/ 2320120 w 4651266"/>
                      <a:gd name="connsiteY94" fmla="*/ 2407332 h 3181207"/>
                      <a:gd name="connsiteX95" fmla="*/ 2224585 w 4651266"/>
                      <a:gd name="connsiteY95" fmla="*/ 2264030 h 3181207"/>
                      <a:gd name="connsiteX96" fmla="*/ 2320120 w 4651266"/>
                      <a:gd name="connsiteY96" fmla="*/ 2161672 h 3181207"/>
                      <a:gd name="connsiteX97" fmla="*/ 2429302 w 4651266"/>
                      <a:gd name="connsiteY97" fmla="*/ 2086609 h 3181207"/>
                      <a:gd name="connsiteX98" fmla="*/ 2463421 w 4651266"/>
                      <a:gd name="connsiteY98" fmla="*/ 2011547 h 3181207"/>
                      <a:gd name="connsiteX99" fmla="*/ 2395182 w 4651266"/>
                      <a:gd name="connsiteY99" fmla="*/ 2120729 h 3181207"/>
                      <a:gd name="connsiteX100" fmla="*/ 2306472 w 4651266"/>
                      <a:gd name="connsiteY100" fmla="*/ 2195791 h 3181207"/>
                      <a:gd name="connsiteX101" fmla="*/ 2251881 w 4651266"/>
                      <a:gd name="connsiteY101" fmla="*/ 2175320 h 3181207"/>
                      <a:gd name="connsiteX102" fmla="*/ 2333767 w 4651266"/>
                      <a:gd name="connsiteY102" fmla="*/ 2059314 h 3181207"/>
                      <a:gd name="connsiteX103" fmla="*/ 2422478 w 4651266"/>
                      <a:gd name="connsiteY103" fmla="*/ 2004723 h 3181207"/>
                      <a:gd name="connsiteX104" fmla="*/ 2251881 w 4651266"/>
                      <a:gd name="connsiteY104" fmla="*/ 2141200 h 3181207"/>
                      <a:gd name="connsiteX105" fmla="*/ 2197290 w 4651266"/>
                      <a:gd name="connsiteY105" fmla="*/ 2243558 h 3181207"/>
                      <a:gd name="connsiteX106" fmla="*/ 2081284 w 4651266"/>
                      <a:gd name="connsiteY106" fmla="*/ 2304973 h 3181207"/>
                      <a:gd name="connsiteX107" fmla="*/ 1903863 w 4651266"/>
                      <a:gd name="connsiteY107" fmla="*/ 2304973 h 3181207"/>
                      <a:gd name="connsiteX108" fmla="*/ 1856096 w 4651266"/>
                      <a:gd name="connsiteY108" fmla="*/ 2270854 h 3181207"/>
                      <a:gd name="connsiteX109" fmla="*/ 1801505 w 4651266"/>
                      <a:gd name="connsiteY109" fmla="*/ 2236735 h 3181207"/>
                      <a:gd name="connsiteX110" fmla="*/ 1630908 w 4651266"/>
                      <a:gd name="connsiteY110" fmla="*/ 2257206 h 3181207"/>
                      <a:gd name="connsiteX111" fmla="*/ 1494430 w 4651266"/>
                      <a:gd name="connsiteY111" fmla="*/ 2304973 h 3181207"/>
                      <a:gd name="connsiteX112" fmla="*/ 1344305 w 4651266"/>
                      <a:gd name="connsiteY112" fmla="*/ 2291326 h 3181207"/>
                      <a:gd name="connsiteX113" fmla="*/ 1214651 w 4651266"/>
                      <a:gd name="connsiteY113" fmla="*/ 2216263 h 3181207"/>
                      <a:gd name="connsiteX114" fmla="*/ 1166884 w 4651266"/>
                      <a:gd name="connsiteY114" fmla="*/ 2134376 h 3181207"/>
                      <a:gd name="connsiteX115" fmla="*/ 1098645 w 4651266"/>
                      <a:gd name="connsiteY115" fmla="*/ 2066138 h 3181207"/>
                      <a:gd name="connsiteX116" fmla="*/ 1009934 w 4651266"/>
                      <a:gd name="connsiteY116" fmla="*/ 2038842 h 3181207"/>
                      <a:gd name="connsiteX117" fmla="*/ 1146412 w 4651266"/>
                      <a:gd name="connsiteY117" fmla="*/ 2107081 h 3181207"/>
                      <a:gd name="connsiteX118" fmla="*/ 1173708 w 4651266"/>
                      <a:gd name="connsiteY118" fmla="*/ 2182144 h 3181207"/>
                      <a:gd name="connsiteX119" fmla="*/ 1112293 w 4651266"/>
                      <a:gd name="connsiteY119" fmla="*/ 2154848 h 3181207"/>
                      <a:gd name="connsiteX120" fmla="*/ 1050878 w 4651266"/>
                      <a:gd name="connsiteY120" fmla="*/ 2113905 h 3181207"/>
                      <a:gd name="connsiteX121" fmla="*/ 996287 w 4651266"/>
                      <a:gd name="connsiteY121" fmla="*/ 2079785 h 3181207"/>
                      <a:gd name="connsiteX122" fmla="*/ 1119117 w 4651266"/>
                      <a:gd name="connsiteY122" fmla="*/ 2188967 h 3181207"/>
                      <a:gd name="connsiteX123" fmla="*/ 1166884 w 4651266"/>
                      <a:gd name="connsiteY123" fmla="*/ 2284502 h 3181207"/>
                      <a:gd name="connsiteX124" fmla="*/ 1098645 w 4651266"/>
                      <a:gd name="connsiteY124" fmla="*/ 2400508 h 3181207"/>
                      <a:gd name="connsiteX125" fmla="*/ 975815 w 4651266"/>
                      <a:gd name="connsiteY125" fmla="*/ 2523338 h 3181207"/>
                      <a:gd name="connsiteX126" fmla="*/ 852985 w 4651266"/>
                      <a:gd name="connsiteY126" fmla="*/ 2482394 h 3181207"/>
                      <a:gd name="connsiteX127" fmla="*/ 791570 w 4651266"/>
                      <a:gd name="connsiteY127" fmla="*/ 2427803 h 3181207"/>
                      <a:gd name="connsiteX128" fmla="*/ 771099 w 4651266"/>
                      <a:gd name="connsiteY128" fmla="*/ 2489218 h 3181207"/>
                      <a:gd name="connsiteX129" fmla="*/ 696036 w 4651266"/>
                      <a:gd name="connsiteY129" fmla="*/ 2468747 h 3181207"/>
                      <a:gd name="connsiteX130" fmla="*/ 620973 w 4651266"/>
                      <a:gd name="connsiteY130" fmla="*/ 2441451 h 3181207"/>
                      <a:gd name="connsiteX131" fmla="*/ 764275 w 4651266"/>
                      <a:gd name="connsiteY131" fmla="*/ 2482394 h 3181207"/>
                      <a:gd name="connsiteX132" fmla="*/ 852985 w 4651266"/>
                      <a:gd name="connsiteY132" fmla="*/ 2482394 h 3181207"/>
                      <a:gd name="connsiteX133" fmla="*/ 914400 w 4651266"/>
                      <a:gd name="connsiteY133" fmla="*/ 2577929 h 3181207"/>
                      <a:gd name="connsiteX134" fmla="*/ 784746 w 4651266"/>
                      <a:gd name="connsiteY134" fmla="*/ 2721230 h 3181207"/>
                      <a:gd name="connsiteX135" fmla="*/ 641445 w 4651266"/>
                      <a:gd name="connsiteY135" fmla="*/ 2823588 h 3181207"/>
                      <a:gd name="connsiteX136" fmla="*/ 552734 w 4651266"/>
                      <a:gd name="connsiteY136" fmla="*/ 2980538 h 3181207"/>
                      <a:gd name="connsiteX137" fmla="*/ 320723 w 4651266"/>
                      <a:gd name="connsiteY137" fmla="*/ 3041952 h 3181207"/>
                      <a:gd name="connsiteX138" fmla="*/ 238836 w 4651266"/>
                      <a:gd name="connsiteY138" fmla="*/ 2994185 h 3181207"/>
                      <a:gd name="connsiteX139" fmla="*/ 163773 w 4651266"/>
                      <a:gd name="connsiteY139" fmla="*/ 2885003 h 3181207"/>
                      <a:gd name="connsiteX140" fmla="*/ 163773 w 4651266"/>
                      <a:gd name="connsiteY140" fmla="*/ 2796293 h 3181207"/>
                      <a:gd name="connsiteX141" fmla="*/ 218364 w 4651266"/>
                      <a:gd name="connsiteY141" fmla="*/ 2721230 h 3181207"/>
                      <a:gd name="connsiteX142" fmla="*/ 109182 w 4651266"/>
                      <a:gd name="connsiteY142" fmla="*/ 2803117 h 3181207"/>
                      <a:gd name="connsiteX143" fmla="*/ 68239 w 4651266"/>
                      <a:gd name="connsiteY143" fmla="*/ 2762173 h 3181207"/>
                      <a:gd name="connsiteX144" fmla="*/ 0 w 4651266"/>
                      <a:gd name="connsiteY144" fmla="*/ 2673463 h 3181207"/>
                      <a:gd name="connsiteX145" fmla="*/ 0 w 4651266"/>
                      <a:gd name="connsiteY145" fmla="*/ 2673463 h 3181207"/>
                      <a:gd name="connsiteX146" fmla="*/ 0 w 4651266"/>
                      <a:gd name="connsiteY146" fmla="*/ 2673463 h 3181207"/>
                      <a:gd name="connsiteX147" fmla="*/ 0 w 4651266"/>
                      <a:gd name="connsiteY147" fmla="*/ 2673463 h 3181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4651266" h="3181207">
                        <a:moveTo>
                          <a:pt x="4217158" y="216866"/>
                        </a:moveTo>
                        <a:cubicBezTo>
                          <a:pt x="4271180" y="148058"/>
                          <a:pt x="4325203" y="79251"/>
                          <a:pt x="4360460" y="46269"/>
                        </a:cubicBezTo>
                        <a:cubicBezTo>
                          <a:pt x="4395717" y="13287"/>
                          <a:pt x="4393442" y="-23107"/>
                          <a:pt x="4428699" y="18973"/>
                        </a:cubicBezTo>
                        <a:cubicBezTo>
                          <a:pt x="4463956" y="61053"/>
                          <a:pt x="4550391" y="204355"/>
                          <a:pt x="4572000" y="298752"/>
                        </a:cubicBezTo>
                        <a:cubicBezTo>
                          <a:pt x="4593609" y="393149"/>
                          <a:pt x="4559489" y="529627"/>
                          <a:pt x="4558352" y="585355"/>
                        </a:cubicBezTo>
                        <a:cubicBezTo>
                          <a:pt x="4557215" y="641083"/>
                          <a:pt x="4556078" y="608102"/>
                          <a:pt x="4565176" y="633123"/>
                        </a:cubicBezTo>
                        <a:cubicBezTo>
                          <a:pt x="4574274" y="658144"/>
                          <a:pt x="4609531" y="685439"/>
                          <a:pt x="4612943" y="735481"/>
                        </a:cubicBezTo>
                        <a:cubicBezTo>
                          <a:pt x="4616355" y="785523"/>
                          <a:pt x="4604982" y="891292"/>
                          <a:pt x="4585648" y="933373"/>
                        </a:cubicBezTo>
                        <a:cubicBezTo>
                          <a:pt x="4566314" y="975454"/>
                          <a:pt x="4527644" y="987964"/>
                          <a:pt x="4496937" y="987964"/>
                        </a:cubicBezTo>
                        <a:cubicBezTo>
                          <a:pt x="4466230" y="987964"/>
                          <a:pt x="4432110" y="953844"/>
                          <a:pt x="4401403" y="933373"/>
                        </a:cubicBezTo>
                        <a:cubicBezTo>
                          <a:pt x="4370696" y="912902"/>
                          <a:pt x="4307006" y="862860"/>
                          <a:pt x="4312693" y="865135"/>
                        </a:cubicBezTo>
                        <a:cubicBezTo>
                          <a:pt x="4318380" y="867410"/>
                          <a:pt x="4395717" y="922000"/>
                          <a:pt x="4435523" y="947021"/>
                        </a:cubicBezTo>
                        <a:cubicBezTo>
                          <a:pt x="4475329" y="972042"/>
                          <a:pt x="4516271" y="974317"/>
                          <a:pt x="4551528" y="1015260"/>
                        </a:cubicBezTo>
                        <a:cubicBezTo>
                          <a:pt x="4586785" y="1056203"/>
                          <a:pt x="4647063" y="1135815"/>
                          <a:pt x="4647063" y="1192681"/>
                        </a:cubicBezTo>
                        <a:cubicBezTo>
                          <a:pt x="4647063" y="1249547"/>
                          <a:pt x="4603844" y="1328021"/>
                          <a:pt x="4551528" y="1356454"/>
                        </a:cubicBezTo>
                        <a:cubicBezTo>
                          <a:pt x="4499212" y="1384887"/>
                          <a:pt x="4400265" y="1371239"/>
                          <a:pt x="4333164" y="1363278"/>
                        </a:cubicBezTo>
                        <a:cubicBezTo>
                          <a:pt x="4266063" y="1355317"/>
                          <a:pt x="4193275" y="1321198"/>
                          <a:pt x="4148920" y="1308687"/>
                        </a:cubicBezTo>
                        <a:cubicBezTo>
                          <a:pt x="4104565" y="1296177"/>
                          <a:pt x="4081818" y="1279117"/>
                          <a:pt x="4067033" y="1288215"/>
                        </a:cubicBezTo>
                        <a:cubicBezTo>
                          <a:pt x="4052248" y="1297313"/>
                          <a:pt x="4093191" y="1348493"/>
                          <a:pt x="4060209" y="1363278"/>
                        </a:cubicBezTo>
                        <a:cubicBezTo>
                          <a:pt x="4027227" y="1378063"/>
                          <a:pt x="3927143" y="1387162"/>
                          <a:pt x="3869140" y="1376926"/>
                        </a:cubicBezTo>
                        <a:cubicBezTo>
                          <a:pt x="3811137" y="1366690"/>
                          <a:pt x="3759958" y="1342806"/>
                          <a:pt x="3712191" y="1301863"/>
                        </a:cubicBezTo>
                        <a:cubicBezTo>
                          <a:pt x="3664424" y="1260920"/>
                          <a:pt x="3617794" y="1183582"/>
                          <a:pt x="3582537" y="1131266"/>
                        </a:cubicBezTo>
                        <a:cubicBezTo>
                          <a:pt x="3547280" y="1078950"/>
                          <a:pt x="3530221" y="1027770"/>
                          <a:pt x="3500651" y="987964"/>
                        </a:cubicBezTo>
                        <a:cubicBezTo>
                          <a:pt x="3471081" y="948158"/>
                          <a:pt x="3421039" y="899254"/>
                          <a:pt x="3405117" y="892430"/>
                        </a:cubicBezTo>
                        <a:cubicBezTo>
                          <a:pt x="3389195" y="885606"/>
                          <a:pt x="3382371" y="917451"/>
                          <a:pt x="3405117" y="947021"/>
                        </a:cubicBezTo>
                        <a:cubicBezTo>
                          <a:pt x="3427863" y="976591"/>
                          <a:pt x="3496102" y="1023221"/>
                          <a:pt x="3541594" y="1069851"/>
                        </a:cubicBezTo>
                        <a:cubicBezTo>
                          <a:pt x="3587086" y="1116481"/>
                          <a:pt x="3637129" y="1180170"/>
                          <a:pt x="3678072" y="1226800"/>
                        </a:cubicBezTo>
                        <a:cubicBezTo>
                          <a:pt x="3719015" y="1273430"/>
                          <a:pt x="3771332" y="1304138"/>
                          <a:pt x="3787254" y="1349630"/>
                        </a:cubicBezTo>
                        <a:cubicBezTo>
                          <a:pt x="3803176" y="1395122"/>
                          <a:pt x="3794078" y="1455400"/>
                          <a:pt x="3773606" y="1499755"/>
                        </a:cubicBezTo>
                        <a:cubicBezTo>
                          <a:pt x="3753134" y="1544110"/>
                          <a:pt x="3706504" y="1591877"/>
                          <a:pt x="3664424" y="1615761"/>
                        </a:cubicBezTo>
                        <a:cubicBezTo>
                          <a:pt x="3622344" y="1639645"/>
                          <a:pt x="3558654" y="1637370"/>
                          <a:pt x="3521123" y="1643057"/>
                        </a:cubicBezTo>
                        <a:cubicBezTo>
                          <a:pt x="3483592" y="1648744"/>
                          <a:pt x="3464257" y="1641920"/>
                          <a:pt x="3439236" y="1649881"/>
                        </a:cubicBezTo>
                        <a:cubicBezTo>
                          <a:pt x="3414215" y="1657842"/>
                          <a:pt x="3363036" y="1693099"/>
                          <a:pt x="3370997" y="1690824"/>
                        </a:cubicBezTo>
                        <a:cubicBezTo>
                          <a:pt x="3378958" y="1688549"/>
                          <a:pt x="3447197" y="1636233"/>
                          <a:pt x="3487003" y="1636233"/>
                        </a:cubicBezTo>
                        <a:cubicBezTo>
                          <a:pt x="3526809" y="1636233"/>
                          <a:pt x="3589361" y="1663529"/>
                          <a:pt x="3609833" y="1690824"/>
                        </a:cubicBezTo>
                        <a:cubicBezTo>
                          <a:pt x="3630305" y="1718119"/>
                          <a:pt x="3621206" y="1754514"/>
                          <a:pt x="3609833" y="1800006"/>
                        </a:cubicBezTo>
                        <a:cubicBezTo>
                          <a:pt x="3598460" y="1845498"/>
                          <a:pt x="3560928" y="1918287"/>
                          <a:pt x="3541594" y="1963779"/>
                        </a:cubicBezTo>
                        <a:cubicBezTo>
                          <a:pt x="3522260" y="2009271"/>
                          <a:pt x="3493827" y="2062725"/>
                          <a:pt x="3493827" y="2072961"/>
                        </a:cubicBezTo>
                        <a:cubicBezTo>
                          <a:pt x="3493827" y="2083197"/>
                          <a:pt x="3517711" y="2045665"/>
                          <a:pt x="3541594" y="2025194"/>
                        </a:cubicBezTo>
                        <a:cubicBezTo>
                          <a:pt x="3565477" y="2004723"/>
                          <a:pt x="3613244" y="1964917"/>
                          <a:pt x="3637128" y="1950132"/>
                        </a:cubicBezTo>
                        <a:cubicBezTo>
                          <a:pt x="3661012" y="1935347"/>
                          <a:pt x="3675797" y="1967192"/>
                          <a:pt x="3684896" y="1936484"/>
                        </a:cubicBezTo>
                        <a:cubicBezTo>
                          <a:pt x="3693995" y="1905776"/>
                          <a:pt x="3689446" y="1819341"/>
                          <a:pt x="3691720" y="1765887"/>
                        </a:cubicBezTo>
                        <a:cubicBezTo>
                          <a:pt x="3693994" y="1712433"/>
                          <a:pt x="3686033" y="1656704"/>
                          <a:pt x="3698543" y="1615761"/>
                        </a:cubicBezTo>
                        <a:cubicBezTo>
                          <a:pt x="3711053" y="1574818"/>
                          <a:pt x="3738349" y="1549797"/>
                          <a:pt x="3766782" y="1520227"/>
                        </a:cubicBezTo>
                        <a:cubicBezTo>
                          <a:pt x="3795215" y="1490657"/>
                          <a:pt x="3831609" y="1447439"/>
                          <a:pt x="3869140" y="1438341"/>
                        </a:cubicBezTo>
                        <a:cubicBezTo>
                          <a:pt x="3906671" y="1429243"/>
                          <a:pt x="3966949" y="1456538"/>
                          <a:pt x="3991970" y="1465636"/>
                        </a:cubicBezTo>
                        <a:cubicBezTo>
                          <a:pt x="4016991" y="1474734"/>
                          <a:pt x="4013579" y="1504305"/>
                          <a:pt x="4019266" y="1492932"/>
                        </a:cubicBezTo>
                        <a:cubicBezTo>
                          <a:pt x="4024953" y="1481559"/>
                          <a:pt x="4001069" y="1422418"/>
                          <a:pt x="4026090" y="1397397"/>
                        </a:cubicBezTo>
                        <a:cubicBezTo>
                          <a:pt x="4051111" y="1372376"/>
                          <a:pt x="4110251" y="1346218"/>
                          <a:pt x="4169391" y="1342806"/>
                        </a:cubicBezTo>
                        <a:cubicBezTo>
                          <a:pt x="4228531" y="1339394"/>
                          <a:pt x="4320653" y="1370102"/>
                          <a:pt x="4380931" y="1376926"/>
                        </a:cubicBezTo>
                        <a:cubicBezTo>
                          <a:pt x="4441209" y="1383750"/>
                          <a:pt x="4486702" y="1379200"/>
                          <a:pt x="4531057" y="1383749"/>
                        </a:cubicBezTo>
                        <a:cubicBezTo>
                          <a:pt x="4575412" y="1388298"/>
                          <a:pt x="4634553" y="1349630"/>
                          <a:pt x="4647063" y="1404221"/>
                        </a:cubicBezTo>
                        <a:cubicBezTo>
                          <a:pt x="4659573" y="1458812"/>
                          <a:pt x="4643651" y="1644195"/>
                          <a:pt x="4606120" y="1711296"/>
                        </a:cubicBezTo>
                        <a:cubicBezTo>
                          <a:pt x="4568589" y="1778398"/>
                          <a:pt x="4487839" y="1771573"/>
                          <a:pt x="4421875" y="1806830"/>
                        </a:cubicBezTo>
                        <a:cubicBezTo>
                          <a:pt x="4355911" y="1842087"/>
                          <a:pt x="4264925" y="1893266"/>
                          <a:pt x="4210334" y="1922836"/>
                        </a:cubicBezTo>
                        <a:cubicBezTo>
                          <a:pt x="4155743" y="1952406"/>
                          <a:pt x="4107976" y="1967191"/>
                          <a:pt x="4094328" y="1984251"/>
                        </a:cubicBezTo>
                        <a:cubicBezTo>
                          <a:pt x="4080680" y="2001311"/>
                          <a:pt x="4132997" y="2000173"/>
                          <a:pt x="4128448" y="2025194"/>
                        </a:cubicBezTo>
                        <a:cubicBezTo>
                          <a:pt x="4123899" y="2050215"/>
                          <a:pt x="4105702" y="2091158"/>
                          <a:pt x="4067033" y="2134376"/>
                        </a:cubicBezTo>
                        <a:cubicBezTo>
                          <a:pt x="4028364" y="2177594"/>
                          <a:pt x="3896436" y="2278815"/>
                          <a:pt x="3896436" y="2284502"/>
                        </a:cubicBezTo>
                        <a:cubicBezTo>
                          <a:pt x="3896436" y="2290189"/>
                          <a:pt x="4020403" y="2220813"/>
                          <a:pt x="4067033" y="2168496"/>
                        </a:cubicBezTo>
                        <a:cubicBezTo>
                          <a:pt x="4113663" y="2116179"/>
                          <a:pt x="4128448" y="2020645"/>
                          <a:pt x="4176215" y="1970603"/>
                        </a:cubicBezTo>
                        <a:cubicBezTo>
                          <a:pt x="4223982" y="1920561"/>
                          <a:pt x="4293358" y="1893266"/>
                          <a:pt x="4353636" y="1868245"/>
                        </a:cubicBezTo>
                        <a:cubicBezTo>
                          <a:pt x="4413914" y="1843224"/>
                          <a:pt x="4492389" y="1818203"/>
                          <a:pt x="4537881" y="1820478"/>
                        </a:cubicBezTo>
                        <a:cubicBezTo>
                          <a:pt x="4583373" y="1822753"/>
                          <a:pt x="4609531" y="1844362"/>
                          <a:pt x="4626591" y="1881893"/>
                        </a:cubicBezTo>
                        <a:cubicBezTo>
                          <a:pt x="4643651" y="1919424"/>
                          <a:pt x="4650475" y="1968329"/>
                          <a:pt x="4640239" y="2045666"/>
                        </a:cubicBezTo>
                        <a:cubicBezTo>
                          <a:pt x="4630003" y="2123003"/>
                          <a:pt x="4606119" y="2245833"/>
                          <a:pt x="4565176" y="2345917"/>
                        </a:cubicBezTo>
                        <a:cubicBezTo>
                          <a:pt x="4524233" y="2446001"/>
                          <a:pt x="4454856" y="2592713"/>
                          <a:pt x="4394579" y="2646167"/>
                        </a:cubicBezTo>
                        <a:cubicBezTo>
                          <a:pt x="4334302" y="2699621"/>
                          <a:pt x="4253553" y="2673463"/>
                          <a:pt x="4203511" y="2666639"/>
                        </a:cubicBezTo>
                        <a:cubicBezTo>
                          <a:pt x="4153469" y="2659815"/>
                          <a:pt x="4125035" y="2618872"/>
                          <a:pt x="4094328" y="2605224"/>
                        </a:cubicBezTo>
                        <a:cubicBezTo>
                          <a:pt x="4063621" y="2591576"/>
                          <a:pt x="4052248" y="2576791"/>
                          <a:pt x="4019266" y="2584752"/>
                        </a:cubicBezTo>
                        <a:cubicBezTo>
                          <a:pt x="3986284" y="2592713"/>
                          <a:pt x="3894161" y="2649579"/>
                          <a:pt x="3896436" y="2652991"/>
                        </a:cubicBezTo>
                        <a:cubicBezTo>
                          <a:pt x="3898711" y="2656403"/>
                          <a:pt x="3980598" y="2606361"/>
                          <a:pt x="4032914" y="2605224"/>
                        </a:cubicBezTo>
                        <a:cubicBezTo>
                          <a:pt x="4085230" y="2604087"/>
                          <a:pt x="4176215" y="2617734"/>
                          <a:pt x="4210334" y="2646167"/>
                        </a:cubicBezTo>
                        <a:cubicBezTo>
                          <a:pt x="4244453" y="2674600"/>
                          <a:pt x="4256964" y="2720093"/>
                          <a:pt x="4237630" y="2775821"/>
                        </a:cubicBezTo>
                        <a:cubicBezTo>
                          <a:pt x="4218296" y="2831549"/>
                          <a:pt x="4169391" y="2914574"/>
                          <a:pt x="4094328" y="2980538"/>
                        </a:cubicBezTo>
                        <a:cubicBezTo>
                          <a:pt x="4019265" y="3046502"/>
                          <a:pt x="3869140" y="3143173"/>
                          <a:pt x="3787254" y="3171606"/>
                        </a:cubicBezTo>
                        <a:cubicBezTo>
                          <a:pt x="3705367" y="3200039"/>
                          <a:pt x="3664424" y="3156822"/>
                          <a:pt x="3603009" y="3151135"/>
                        </a:cubicBezTo>
                        <a:cubicBezTo>
                          <a:pt x="3541594" y="3145448"/>
                          <a:pt x="3484728" y="3155684"/>
                          <a:pt x="3418764" y="3137487"/>
                        </a:cubicBezTo>
                        <a:cubicBezTo>
                          <a:pt x="3352800" y="3119290"/>
                          <a:pt x="3231107" y="3077209"/>
                          <a:pt x="3207224" y="3041952"/>
                        </a:cubicBezTo>
                        <a:cubicBezTo>
                          <a:pt x="3183341" y="3006695"/>
                          <a:pt x="3247030" y="2962341"/>
                          <a:pt x="3275463" y="2925947"/>
                        </a:cubicBezTo>
                        <a:cubicBezTo>
                          <a:pt x="3303896" y="2889553"/>
                          <a:pt x="3358487" y="2863394"/>
                          <a:pt x="3377821" y="2823588"/>
                        </a:cubicBezTo>
                        <a:cubicBezTo>
                          <a:pt x="3397155" y="2783782"/>
                          <a:pt x="3402842" y="2674601"/>
                          <a:pt x="3391469" y="2687111"/>
                        </a:cubicBezTo>
                        <a:cubicBezTo>
                          <a:pt x="3380096" y="2699621"/>
                          <a:pt x="3343701" y="2845197"/>
                          <a:pt x="3309582" y="2898651"/>
                        </a:cubicBezTo>
                        <a:cubicBezTo>
                          <a:pt x="3275462" y="2952105"/>
                          <a:pt x="3244755" y="2987361"/>
                          <a:pt x="3186752" y="3007833"/>
                        </a:cubicBezTo>
                        <a:cubicBezTo>
                          <a:pt x="3128749" y="3028305"/>
                          <a:pt x="3024116" y="3036266"/>
                          <a:pt x="2961564" y="3021481"/>
                        </a:cubicBezTo>
                        <a:cubicBezTo>
                          <a:pt x="2899012" y="3006696"/>
                          <a:pt x="2850108" y="2960066"/>
                          <a:pt x="2811439" y="2919123"/>
                        </a:cubicBezTo>
                        <a:cubicBezTo>
                          <a:pt x="2772770" y="2878180"/>
                          <a:pt x="2746612" y="2806528"/>
                          <a:pt x="2729552" y="2775821"/>
                        </a:cubicBezTo>
                        <a:cubicBezTo>
                          <a:pt x="2712492" y="2745114"/>
                          <a:pt x="2742063" y="2754212"/>
                          <a:pt x="2709081" y="2734878"/>
                        </a:cubicBezTo>
                        <a:cubicBezTo>
                          <a:pt x="2676099" y="2715544"/>
                          <a:pt x="2573741" y="2695072"/>
                          <a:pt x="2531660" y="2659815"/>
                        </a:cubicBezTo>
                        <a:cubicBezTo>
                          <a:pt x="2489579" y="2624558"/>
                          <a:pt x="2431576" y="2560869"/>
                          <a:pt x="2456597" y="2523338"/>
                        </a:cubicBezTo>
                        <a:cubicBezTo>
                          <a:pt x="2481618" y="2485807"/>
                          <a:pt x="2636293" y="2456236"/>
                          <a:pt x="2681785" y="2434627"/>
                        </a:cubicBezTo>
                        <a:cubicBezTo>
                          <a:pt x="2727277" y="2413018"/>
                          <a:pt x="2753435" y="2386860"/>
                          <a:pt x="2729552" y="2393684"/>
                        </a:cubicBezTo>
                        <a:cubicBezTo>
                          <a:pt x="2705669" y="2400508"/>
                          <a:pt x="2598761" y="2463060"/>
                          <a:pt x="2538484" y="2475570"/>
                        </a:cubicBezTo>
                        <a:cubicBezTo>
                          <a:pt x="2478207" y="2488080"/>
                          <a:pt x="2404281" y="2480120"/>
                          <a:pt x="2367887" y="2468747"/>
                        </a:cubicBezTo>
                        <a:cubicBezTo>
                          <a:pt x="2331493" y="2457374"/>
                          <a:pt x="2344004" y="2441452"/>
                          <a:pt x="2320120" y="2407332"/>
                        </a:cubicBezTo>
                        <a:cubicBezTo>
                          <a:pt x="2296236" y="2373213"/>
                          <a:pt x="2224585" y="2304973"/>
                          <a:pt x="2224585" y="2264030"/>
                        </a:cubicBezTo>
                        <a:cubicBezTo>
                          <a:pt x="2224585" y="2223087"/>
                          <a:pt x="2286000" y="2191242"/>
                          <a:pt x="2320120" y="2161672"/>
                        </a:cubicBezTo>
                        <a:cubicBezTo>
                          <a:pt x="2354239" y="2132102"/>
                          <a:pt x="2405419" y="2111630"/>
                          <a:pt x="2429302" y="2086609"/>
                        </a:cubicBezTo>
                        <a:cubicBezTo>
                          <a:pt x="2453185" y="2061588"/>
                          <a:pt x="2469108" y="2005860"/>
                          <a:pt x="2463421" y="2011547"/>
                        </a:cubicBezTo>
                        <a:cubicBezTo>
                          <a:pt x="2457734" y="2017234"/>
                          <a:pt x="2421340" y="2090022"/>
                          <a:pt x="2395182" y="2120729"/>
                        </a:cubicBezTo>
                        <a:cubicBezTo>
                          <a:pt x="2369024" y="2151436"/>
                          <a:pt x="2330355" y="2186693"/>
                          <a:pt x="2306472" y="2195791"/>
                        </a:cubicBezTo>
                        <a:cubicBezTo>
                          <a:pt x="2282588" y="2204890"/>
                          <a:pt x="2247332" y="2198066"/>
                          <a:pt x="2251881" y="2175320"/>
                        </a:cubicBezTo>
                        <a:cubicBezTo>
                          <a:pt x="2256430" y="2152574"/>
                          <a:pt x="2305334" y="2087747"/>
                          <a:pt x="2333767" y="2059314"/>
                        </a:cubicBezTo>
                        <a:cubicBezTo>
                          <a:pt x="2362200" y="2030881"/>
                          <a:pt x="2436126" y="1991075"/>
                          <a:pt x="2422478" y="2004723"/>
                        </a:cubicBezTo>
                        <a:cubicBezTo>
                          <a:pt x="2408830" y="2018371"/>
                          <a:pt x="2289412" y="2101394"/>
                          <a:pt x="2251881" y="2141200"/>
                        </a:cubicBezTo>
                        <a:cubicBezTo>
                          <a:pt x="2214350" y="2181006"/>
                          <a:pt x="2225723" y="2216263"/>
                          <a:pt x="2197290" y="2243558"/>
                        </a:cubicBezTo>
                        <a:cubicBezTo>
                          <a:pt x="2168857" y="2270854"/>
                          <a:pt x="2130188" y="2294737"/>
                          <a:pt x="2081284" y="2304973"/>
                        </a:cubicBezTo>
                        <a:cubicBezTo>
                          <a:pt x="2032380" y="2315209"/>
                          <a:pt x="1941394" y="2310659"/>
                          <a:pt x="1903863" y="2304973"/>
                        </a:cubicBezTo>
                        <a:cubicBezTo>
                          <a:pt x="1866332" y="2299287"/>
                          <a:pt x="1873156" y="2282227"/>
                          <a:pt x="1856096" y="2270854"/>
                        </a:cubicBezTo>
                        <a:cubicBezTo>
                          <a:pt x="1839036" y="2259481"/>
                          <a:pt x="1839036" y="2239010"/>
                          <a:pt x="1801505" y="2236735"/>
                        </a:cubicBezTo>
                        <a:cubicBezTo>
                          <a:pt x="1763974" y="2234460"/>
                          <a:pt x="1682087" y="2245833"/>
                          <a:pt x="1630908" y="2257206"/>
                        </a:cubicBezTo>
                        <a:cubicBezTo>
                          <a:pt x="1579729" y="2268579"/>
                          <a:pt x="1542197" y="2299286"/>
                          <a:pt x="1494430" y="2304973"/>
                        </a:cubicBezTo>
                        <a:cubicBezTo>
                          <a:pt x="1446663" y="2310660"/>
                          <a:pt x="1390935" y="2306111"/>
                          <a:pt x="1344305" y="2291326"/>
                        </a:cubicBezTo>
                        <a:cubicBezTo>
                          <a:pt x="1297675" y="2276541"/>
                          <a:pt x="1244221" y="2242421"/>
                          <a:pt x="1214651" y="2216263"/>
                        </a:cubicBezTo>
                        <a:cubicBezTo>
                          <a:pt x="1185081" y="2190105"/>
                          <a:pt x="1186218" y="2159397"/>
                          <a:pt x="1166884" y="2134376"/>
                        </a:cubicBezTo>
                        <a:cubicBezTo>
                          <a:pt x="1147550" y="2109355"/>
                          <a:pt x="1124803" y="2082060"/>
                          <a:pt x="1098645" y="2066138"/>
                        </a:cubicBezTo>
                        <a:cubicBezTo>
                          <a:pt x="1072487" y="2050216"/>
                          <a:pt x="1001973" y="2032018"/>
                          <a:pt x="1009934" y="2038842"/>
                        </a:cubicBezTo>
                        <a:cubicBezTo>
                          <a:pt x="1017895" y="2045666"/>
                          <a:pt x="1119116" y="2083197"/>
                          <a:pt x="1146412" y="2107081"/>
                        </a:cubicBezTo>
                        <a:cubicBezTo>
                          <a:pt x="1173708" y="2130965"/>
                          <a:pt x="1179394" y="2174183"/>
                          <a:pt x="1173708" y="2182144"/>
                        </a:cubicBezTo>
                        <a:cubicBezTo>
                          <a:pt x="1168022" y="2190105"/>
                          <a:pt x="1132765" y="2166221"/>
                          <a:pt x="1112293" y="2154848"/>
                        </a:cubicBezTo>
                        <a:cubicBezTo>
                          <a:pt x="1091821" y="2143475"/>
                          <a:pt x="1070212" y="2126415"/>
                          <a:pt x="1050878" y="2113905"/>
                        </a:cubicBezTo>
                        <a:cubicBezTo>
                          <a:pt x="1031544" y="2101395"/>
                          <a:pt x="984914" y="2067275"/>
                          <a:pt x="996287" y="2079785"/>
                        </a:cubicBezTo>
                        <a:cubicBezTo>
                          <a:pt x="1007660" y="2092295"/>
                          <a:pt x="1090684" y="2154847"/>
                          <a:pt x="1119117" y="2188967"/>
                        </a:cubicBezTo>
                        <a:cubicBezTo>
                          <a:pt x="1147550" y="2223087"/>
                          <a:pt x="1170296" y="2249245"/>
                          <a:pt x="1166884" y="2284502"/>
                        </a:cubicBezTo>
                        <a:cubicBezTo>
                          <a:pt x="1163472" y="2319759"/>
                          <a:pt x="1130490" y="2360702"/>
                          <a:pt x="1098645" y="2400508"/>
                        </a:cubicBezTo>
                        <a:cubicBezTo>
                          <a:pt x="1066800" y="2440314"/>
                          <a:pt x="1016758" y="2509690"/>
                          <a:pt x="975815" y="2523338"/>
                        </a:cubicBezTo>
                        <a:cubicBezTo>
                          <a:pt x="934872" y="2536986"/>
                          <a:pt x="883692" y="2498317"/>
                          <a:pt x="852985" y="2482394"/>
                        </a:cubicBezTo>
                        <a:cubicBezTo>
                          <a:pt x="822277" y="2466472"/>
                          <a:pt x="805218" y="2426666"/>
                          <a:pt x="791570" y="2427803"/>
                        </a:cubicBezTo>
                        <a:cubicBezTo>
                          <a:pt x="777922" y="2428940"/>
                          <a:pt x="787021" y="2482394"/>
                          <a:pt x="771099" y="2489218"/>
                        </a:cubicBezTo>
                        <a:cubicBezTo>
                          <a:pt x="755177" y="2496042"/>
                          <a:pt x="721057" y="2476708"/>
                          <a:pt x="696036" y="2468747"/>
                        </a:cubicBezTo>
                        <a:cubicBezTo>
                          <a:pt x="671015" y="2460786"/>
                          <a:pt x="609600" y="2439176"/>
                          <a:pt x="620973" y="2441451"/>
                        </a:cubicBezTo>
                        <a:cubicBezTo>
                          <a:pt x="632346" y="2443726"/>
                          <a:pt x="725606" y="2475570"/>
                          <a:pt x="764275" y="2482394"/>
                        </a:cubicBezTo>
                        <a:cubicBezTo>
                          <a:pt x="802944" y="2489218"/>
                          <a:pt x="827964" y="2466472"/>
                          <a:pt x="852985" y="2482394"/>
                        </a:cubicBezTo>
                        <a:cubicBezTo>
                          <a:pt x="878006" y="2498317"/>
                          <a:pt x="925773" y="2538123"/>
                          <a:pt x="914400" y="2577929"/>
                        </a:cubicBezTo>
                        <a:cubicBezTo>
                          <a:pt x="903027" y="2617735"/>
                          <a:pt x="830238" y="2680287"/>
                          <a:pt x="784746" y="2721230"/>
                        </a:cubicBezTo>
                        <a:cubicBezTo>
                          <a:pt x="739253" y="2762173"/>
                          <a:pt x="680114" y="2780370"/>
                          <a:pt x="641445" y="2823588"/>
                        </a:cubicBezTo>
                        <a:cubicBezTo>
                          <a:pt x="602776" y="2866806"/>
                          <a:pt x="606188" y="2944144"/>
                          <a:pt x="552734" y="2980538"/>
                        </a:cubicBezTo>
                        <a:cubicBezTo>
                          <a:pt x="499280" y="3016932"/>
                          <a:pt x="373039" y="3039678"/>
                          <a:pt x="320723" y="3041952"/>
                        </a:cubicBezTo>
                        <a:cubicBezTo>
                          <a:pt x="268407" y="3044226"/>
                          <a:pt x="264994" y="3020343"/>
                          <a:pt x="238836" y="2994185"/>
                        </a:cubicBezTo>
                        <a:cubicBezTo>
                          <a:pt x="212678" y="2968027"/>
                          <a:pt x="176283" y="2917985"/>
                          <a:pt x="163773" y="2885003"/>
                        </a:cubicBezTo>
                        <a:cubicBezTo>
                          <a:pt x="151262" y="2852021"/>
                          <a:pt x="154675" y="2823588"/>
                          <a:pt x="163773" y="2796293"/>
                        </a:cubicBezTo>
                        <a:cubicBezTo>
                          <a:pt x="172871" y="2768998"/>
                          <a:pt x="227462" y="2720093"/>
                          <a:pt x="218364" y="2721230"/>
                        </a:cubicBezTo>
                        <a:cubicBezTo>
                          <a:pt x="209266" y="2722367"/>
                          <a:pt x="134203" y="2796293"/>
                          <a:pt x="109182" y="2803117"/>
                        </a:cubicBezTo>
                        <a:cubicBezTo>
                          <a:pt x="84161" y="2809941"/>
                          <a:pt x="86436" y="2783782"/>
                          <a:pt x="68239" y="2762173"/>
                        </a:cubicBezTo>
                        <a:cubicBezTo>
                          <a:pt x="50042" y="2740564"/>
                          <a:pt x="0" y="2673463"/>
                          <a:pt x="0" y="2673463"/>
                        </a:cubicBezTo>
                        <a:lnTo>
                          <a:pt x="0" y="2673463"/>
                        </a:lnTo>
                        <a:lnTo>
                          <a:pt x="0" y="2673463"/>
                        </a:lnTo>
                        <a:lnTo>
                          <a:pt x="0" y="2673463"/>
                        </a:lnTo>
                      </a:path>
                    </a:pathLst>
                  </a:custGeom>
                  <a:solidFill>
                    <a:schemeClr val="bg1">
                      <a:lumMod val="95000"/>
                    </a:schemeClr>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7" name="Freeform 16"/>
                  <p:cNvSpPr/>
                  <p:nvPr/>
                </p:nvSpPr>
                <p:spPr>
                  <a:xfrm>
                    <a:off x="745602" y="1521668"/>
                    <a:ext cx="2109573" cy="4515829"/>
                  </a:xfrm>
                  <a:custGeom>
                    <a:avLst/>
                    <a:gdLst>
                      <a:gd name="connsiteX0" fmla="*/ 2086308 w 2109573"/>
                      <a:gd name="connsiteY0" fmla="*/ 170654 h 4515829"/>
                      <a:gd name="connsiteX1" fmla="*/ 2106780 w 2109573"/>
                      <a:gd name="connsiteY1" fmla="*/ 34177 h 4515829"/>
                      <a:gd name="connsiteX2" fmla="*/ 2031717 w 2109573"/>
                      <a:gd name="connsiteY2" fmla="*/ 57 h 4515829"/>
                      <a:gd name="connsiteX3" fmla="*/ 1895240 w 2109573"/>
                      <a:gd name="connsiteY3" fmla="*/ 27353 h 4515829"/>
                      <a:gd name="connsiteX4" fmla="*/ 1751938 w 2109573"/>
                      <a:gd name="connsiteY4" fmla="*/ 75120 h 4515829"/>
                      <a:gd name="connsiteX5" fmla="*/ 1608637 w 2109573"/>
                      <a:gd name="connsiteY5" fmla="*/ 129711 h 4515829"/>
                      <a:gd name="connsiteX6" fmla="*/ 1608637 w 2109573"/>
                      <a:gd name="connsiteY6" fmla="*/ 232069 h 4515829"/>
                      <a:gd name="connsiteX7" fmla="*/ 1615461 w 2109573"/>
                      <a:gd name="connsiteY7" fmla="*/ 320780 h 4515829"/>
                      <a:gd name="connsiteX8" fmla="*/ 1588165 w 2109573"/>
                      <a:gd name="connsiteY8" fmla="*/ 484553 h 4515829"/>
                      <a:gd name="connsiteX9" fmla="*/ 1656404 w 2109573"/>
                      <a:gd name="connsiteY9" fmla="*/ 627854 h 4515829"/>
                      <a:gd name="connsiteX10" fmla="*/ 1779234 w 2109573"/>
                      <a:gd name="connsiteY10" fmla="*/ 750684 h 4515829"/>
                      <a:gd name="connsiteX11" fmla="*/ 1895240 w 2109573"/>
                      <a:gd name="connsiteY11" fmla="*/ 839395 h 4515829"/>
                      <a:gd name="connsiteX12" fmla="*/ 1915711 w 2109573"/>
                      <a:gd name="connsiteY12" fmla="*/ 853042 h 4515829"/>
                      <a:gd name="connsiteX13" fmla="*/ 1874768 w 2109573"/>
                      <a:gd name="connsiteY13" fmla="*/ 832571 h 4515829"/>
                      <a:gd name="connsiteX14" fmla="*/ 1874768 w 2109573"/>
                      <a:gd name="connsiteY14" fmla="*/ 873514 h 4515829"/>
                      <a:gd name="connsiteX15" fmla="*/ 1827001 w 2109573"/>
                      <a:gd name="connsiteY15" fmla="*/ 805275 h 4515829"/>
                      <a:gd name="connsiteX16" fmla="*/ 1710995 w 2109573"/>
                      <a:gd name="connsiteY16" fmla="*/ 696093 h 4515829"/>
                      <a:gd name="connsiteX17" fmla="*/ 1574517 w 2109573"/>
                      <a:gd name="connsiteY17" fmla="*/ 511848 h 4515829"/>
                      <a:gd name="connsiteX18" fmla="*/ 1608637 w 2109573"/>
                      <a:gd name="connsiteY18" fmla="*/ 389019 h 4515829"/>
                      <a:gd name="connsiteX19" fmla="*/ 1581341 w 2109573"/>
                      <a:gd name="connsiteY19" fmla="*/ 177478 h 4515829"/>
                      <a:gd name="connsiteX20" fmla="*/ 1499455 w 2109573"/>
                      <a:gd name="connsiteY20" fmla="*/ 143359 h 4515829"/>
                      <a:gd name="connsiteX21" fmla="*/ 1206028 w 2109573"/>
                      <a:gd name="connsiteY21" fmla="*/ 232069 h 4515829"/>
                      <a:gd name="connsiteX22" fmla="*/ 1103670 w 2109573"/>
                      <a:gd name="connsiteY22" fmla="*/ 307132 h 4515829"/>
                      <a:gd name="connsiteX23" fmla="*/ 1096846 w 2109573"/>
                      <a:gd name="connsiteY23" fmla="*/ 382195 h 4515829"/>
                      <a:gd name="connsiteX24" fmla="*/ 1096846 w 2109573"/>
                      <a:gd name="connsiteY24" fmla="*/ 429962 h 4515829"/>
                      <a:gd name="connsiteX25" fmla="*/ 1069550 w 2109573"/>
                      <a:gd name="connsiteY25" fmla="*/ 368547 h 4515829"/>
                      <a:gd name="connsiteX26" fmla="*/ 939897 w 2109573"/>
                      <a:gd name="connsiteY26" fmla="*/ 429962 h 4515829"/>
                      <a:gd name="connsiteX27" fmla="*/ 762476 w 2109573"/>
                      <a:gd name="connsiteY27" fmla="*/ 600559 h 4515829"/>
                      <a:gd name="connsiteX28" fmla="*/ 728356 w 2109573"/>
                      <a:gd name="connsiteY28" fmla="*/ 709741 h 4515829"/>
                      <a:gd name="connsiteX29" fmla="*/ 707885 w 2109573"/>
                      <a:gd name="connsiteY29" fmla="*/ 825747 h 4515829"/>
                      <a:gd name="connsiteX30" fmla="*/ 762476 w 2109573"/>
                      <a:gd name="connsiteY30" fmla="*/ 880338 h 4515829"/>
                      <a:gd name="connsiteX31" fmla="*/ 830714 w 2109573"/>
                      <a:gd name="connsiteY31" fmla="*/ 962225 h 4515829"/>
                      <a:gd name="connsiteX32" fmla="*/ 851186 w 2109573"/>
                      <a:gd name="connsiteY32" fmla="*/ 1023639 h 4515829"/>
                      <a:gd name="connsiteX33" fmla="*/ 803419 w 2109573"/>
                      <a:gd name="connsiteY33" fmla="*/ 934929 h 4515829"/>
                      <a:gd name="connsiteX34" fmla="*/ 714708 w 2109573"/>
                      <a:gd name="connsiteY34" fmla="*/ 839395 h 4515829"/>
                      <a:gd name="connsiteX35" fmla="*/ 625998 w 2109573"/>
                      <a:gd name="connsiteY35" fmla="*/ 832571 h 4515829"/>
                      <a:gd name="connsiteX36" fmla="*/ 462225 w 2109573"/>
                      <a:gd name="connsiteY36" fmla="*/ 928105 h 4515829"/>
                      <a:gd name="connsiteX37" fmla="*/ 387162 w 2109573"/>
                      <a:gd name="connsiteY37" fmla="*/ 1037287 h 4515829"/>
                      <a:gd name="connsiteX38" fmla="*/ 277980 w 2109573"/>
                      <a:gd name="connsiteY38" fmla="*/ 1248828 h 4515829"/>
                      <a:gd name="connsiteX39" fmla="*/ 359867 w 2109573"/>
                      <a:gd name="connsiteY39" fmla="*/ 1453544 h 4515829"/>
                      <a:gd name="connsiteX40" fmla="*/ 421282 w 2109573"/>
                      <a:gd name="connsiteY40" fmla="*/ 1555902 h 4515829"/>
                      <a:gd name="connsiteX41" fmla="*/ 428105 w 2109573"/>
                      <a:gd name="connsiteY41" fmla="*/ 1562726 h 4515829"/>
                      <a:gd name="connsiteX42" fmla="*/ 387162 w 2109573"/>
                      <a:gd name="connsiteY42" fmla="*/ 1535431 h 4515829"/>
                      <a:gd name="connsiteX43" fmla="*/ 346219 w 2109573"/>
                      <a:gd name="connsiteY43" fmla="*/ 1433072 h 4515829"/>
                      <a:gd name="connsiteX44" fmla="*/ 291628 w 2109573"/>
                      <a:gd name="connsiteY44" fmla="*/ 1351186 h 4515829"/>
                      <a:gd name="connsiteX45" fmla="*/ 237037 w 2109573"/>
                      <a:gd name="connsiteY45" fmla="*/ 1330714 h 4515829"/>
                      <a:gd name="connsiteX46" fmla="*/ 134679 w 2109573"/>
                      <a:gd name="connsiteY46" fmla="*/ 1528607 h 4515829"/>
                      <a:gd name="connsiteX47" fmla="*/ 86911 w 2109573"/>
                      <a:gd name="connsiteY47" fmla="*/ 1733323 h 4515829"/>
                      <a:gd name="connsiteX48" fmla="*/ 73264 w 2109573"/>
                      <a:gd name="connsiteY48" fmla="*/ 1903920 h 4515829"/>
                      <a:gd name="connsiteX49" fmla="*/ 93735 w 2109573"/>
                      <a:gd name="connsiteY49" fmla="*/ 1958511 h 4515829"/>
                      <a:gd name="connsiteX50" fmla="*/ 127855 w 2109573"/>
                      <a:gd name="connsiteY50" fmla="*/ 1944863 h 4515829"/>
                      <a:gd name="connsiteX51" fmla="*/ 86911 w 2109573"/>
                      <a:gd name="connsiteY51" fmla="*/ 1972159 h 4515829"/>
                      <a:gd name="connsiteX52" fmla="*/ 39144 w 2109573"/>
                      <a:gd name="connsiteY52" fmla="*/ 2094989 h 4515829"/>
                      <a:gd name="connsiteX53" fmla="*/ 45968 w 2109573"/>
                      <a:gd name="connsiteY53" fmla="*/ 2238290 h 4515829"/>
                      <a:gd name="connsiteX54" fmla="*/ 161974 w 2109573"/>
                      <a:gd name="connsiteY54" fmla="*/ 2265586 h 4515829"/>
                      <a:gd name="connsiteX55" fmla="*/ 298452 w 2109573"/>
                      <a:gd name="connsiteY55" fmla="*/ 2170051 h 4515829"/>
                      <a:gd name="connsiteX56" fmla="*/ 400810 w 2109573"/>
                      <a:gd name="connsiteY56" fmla="*/ 2101813 h 4515829"/>
                      <a:gd name="connsiteX57" fmla="*/ 277980 w 2109573"/>
                      <a:gd name="connsiteY57" fmla="*/ 2204171 h 4515829"/>
                      <a:gd name="connsiteX58" fmla="*/ 277980 w 2109573"/>
                      <a:gd name="connsiteY58" fmla="*/ 2251938 h 4515829"/>
                      <a:gd name="connsiteX59" fmla="*/ 359867 w 2109573"/>
                      <a:gd name="connsiteY59" fmla="*/ 2251938 h 4515829"/>
                      <a:gd name="connsiteX60" fmla="*/ 387162 w 2109573"/>
                      <a:gd name="connsiteY60" fmla="*/ 2251938 h 4515829"/>
                      <a:gd name="connsiteX61" fmla="*/ 284804 w 2109573"/>
                      <a:gd name="connsiteY61" fmla="*/ 2245114 h 4515829"/>
                      <a:gd name="connsiteX62" fmla="*/ 209741 w 2109573"/>
                      <a:gd name="connsiteY62" fmla="*/ 2231466 h 4515829"/>
                      <a:gd name="connsiteX63" fmla="*/ 107383 w 2109573"/>
                      <a:gd name="connsiteY63" fmla="*/ 2272410 h 4515829"/>
                      <a:gd name="connsiteX64" fmla="*/ 45968 w 2109573"/>
                      <a:gd name="connsiteY64" fmla="*/ 2361120 h 4515829"/>
                      <a:gd name="connsiteX65" fmla="*/ 39144 w 2109573"/>
                      <a:gd name="connsiteY65" fmla="*/ 2538541 h 4515829"/>
                      <a:gd name="connsiteX66" fmla="*/ 80088 w 2109573"/>
                      <a:gd name="connsiteY66" fmla="*/ 2668195 h 4515829"/>
                      <a:gd name="connsiteX67" fmla="*/ 202917 w 2109573"/>
                      <a:gd name="connsiteY67" fmla="*/ 2709138 h 4515829"/>
                      <a:gd name="connsiteX68" fmla="*/ 428105 w 2109573"/>
                      <a:gd name="connsiteY68" fmla="*/ 2688666 h 4515829"/>
                      <a:gd name="connsiteX69" fmla="*/ 591879 w 2109573"/>
                      <a:gd name="connsiteY69" fmla="*/ 2606780 h 4515829"/>
                      <a:gd name="connsiteX70" fmla="*/ 612350 w 2109573"/>
                      <a:gd name="connsiteY70" fmla="*/ 2415711 h 4515829"/>
                      <a:gd name="connsiteX71" fmla="*/ 605526 w 2109573"/>
                      <a:gd name="connsiteY71" fmla="*/ 2518069 h 4515829"/>
                      <a:gd name="connsiteX72" fmla="*/ 612350 w 2109573"/>
                      <a:gd name="connsiteY72" fmla="*/ 2695490 h 4515829"/>
                      <a:gd name="connsiteX73" fmla="*/ 694237 w 2109573"/>
                      <a:gd name="connsiteY73" fmla="*/ 2763729 h 4515829"/>
                      <a:gd name="connsiteX74" fmla="*/ 830714 w 2109573"/>
                      <a:gd name="connsiteY74" fmla="*/ 2695490 h 4515829"/>
                      <a:gd name="connsiteX75" fmla="*/ 1008135 w 2109573"/>
                      <a:gd name="connsiteY75" fmla="*/ 2565836 h 4515829"/>
                      <a:gd name="connsiteX76" fmla="*/ 1083198 w 2109573"/>
                      <a:gd name="connsiteY76" fmla="*/ 2388416 h 4515829"/>
                      <a:gd name="connsiteX77" fmla="*/ 1062726 w 2109573"/>
                      <a:gd name="connsiteY77" fmla="*/ 2272410 h 4515829"/>
                      <a:gd name="connsiteX78" fmla="*/ 1021783 w 2109573"/>
                      <a:gd name="connsiteY78" fmla="*/ 2197347 h 4515829"/>
                      <a:gd name="connsiteX79" fmla="*/ 1076374 w 2109573"/>
                      <a:gd name="connsiteY79" fmla="*/ 2367944 h 4515829"/>
                      <a:gd name="connsiteX80" fmla="*/ 1130965 w 2109573"/>
                      <a:gd name="connsiteY80" fmla="*/ 2408887 h 4515829"/>
                      <a:gd name="connsiteX81" fmla="*/ 1206028 w 2109573"/>
                      <a:gd name="connsiteY81" fmla="*/ 2354296 h 4515829"/>
                      <a:gd name="connsiteX82" fmla="*/ 1246971 w 2109573"/>
                      <a:gd name="connsiteY82" fmla="*/ 2333825 h 4515829"/>
                      <a:gd name="connsiteX83" fmla="*/ 1096846 w 2109573"/>
                      <a:gd name="connsiteY83" fmla="*/ 2449831 h 4515829"/>
                      <a:gd name="connsiteX84" fmla="*/ 994488 w 2109573"/>
                      <a:gd name="connsiteY84" fmla="*/ 2599956 h 4515829"/>
                      <a:gd name="connsiteX85" fmla="*/ 844362 w 2109573"/>
                      <a:gd name="connsiteY85" fmla="*/ 2722786 h 4515829"/>
                      <a:gd name="connsiteX86" fmla="*/ 898953 w 2109573"/>
                      <a:gd name="connsiteY86" fmla="*/ 2886559 h 4515829"/>
                      <a:gd name="connsiteX87" fmla="*/ 1021783 w 2109573"/>
                      <a:gd name="connsiteY87" fmla="*/ 3023036 h 4515829"/>
                      <a:gd name="connsiteX88" fmla="*/ 1014959 w 2109573"/>
                      <a:gd name="connsiteY88" fmla="*/ 3152690 h 4515829"/>
                      <a:gd name="connsiteX89" fmla="*/ 1055902 w 2109573"/>
                      <a:gd name="connsiteY89" fmla="*/ 3309639 h 4515829"/>
                      <a:gd name="connsiteX90" fmla="*/ 1103670 w 2109573"/>
                      <a:gd name="connsiteY90" fmla="*/ 3377878 h 4515829"/>
                      <a:gd name="connsiteX91" fmla="*/ 1014959 w 2109573"/>
                      <a:gd name="connsiteY91" fmla="*/ 3220929 h 4515829"/>
                      <a:gd name="connsiteX92" fmla="*/ 987664 w 2109573"/>
                      <a:gd name="connsiteY92" fmla="*/ 3016213 h 4515829"/>
                      <a:gd name="connsiteX93" fmla="*/ 926249 w 2109573"/>
                      <a:gd name="connsiteY93" fmla="*/ 2893383 h 4515829"/>
                      <a:gd name="connsiteX94" fmla="*/ 823891 w 2109573"/>
                      <a:gd name="connsiteY94" fmla="*/ 2770553 h 4515829"/>
                      <a:gd name="connsiteX95" fmla="*/ 680589 w 2109573"/>
                      <a:gd name="connsiteY95" fmla="*/ 2756905 h 4515829"/>
                      <a:gd name="connsiteX96" fmla="*/ 605526 w 2109573"/>
                      <a:gd name="connsiteY96" fmla="*/ 2838792 h 4515829"/>
                      <a:gd name="connsiteX97" fmla="*/ 660117 w 2109573"/>
                      <a:gd name="connsiteY97" fmla="*/ 2736433 h 4515829"/>
                      <a:gd name="connsiteX98" fmla="*/ 591879 w 2109573"/>
                      <a:gd name="connsiteY98" fmla="*/ 2688666 h 4515829"/>
                      <a:gd name="connsiteX99" fmla="*/ 489520 w 2109573"/>
                      <a:gd name="connsiteY99" fmla="*/ 2675019 h 4515829"/>
                      <a:gd name="connsiteX100" fmla="*/ 305276 w 2109573"/>
                      <a:gd name="connsiteY100" fmla="*/ 2729610 h 4515829"/>
                      <a:gd name="connsiteX101" fmla="*/ 121031 w 2109573"/>
                      <a:gd name="connsiteY101" fmla="*/ 2702314 h 4515829"/>
                      <a:gd name="connsiteX102" fmla="*/ 5025 w 2109573"/>
                      <a:gd name="connsiteY102" fmla="*/ 2791025 h 4515829"/>
                      <a:gd name="connsiteX103" fmla="*/ 32320 w 2109573"/>
                      <a:gd name="connsiteY103" fmla="*/ 3009389 h 4515829"/>
                      <a:gd name="connsiteX104" fmla="*/ 134679 w 2109573"/>
                      <a:gd name="connsiteY104" fmla="*/ 3139042 h 4515829"/>
                      <a:gd name="connsiteX105" fmla="*/ 325747 w 2109573"/>
                      <a:gd name="connsiteY105" fmla="*/ 3214105 h 4515829"/>
                      <a:gd name="connsiteX106" fmla="*/ 503168 w 2109573"/>
                      <a:gd name="connsiteY106" fmla="*/ 3309639 h 4515829"/>
                      <a:gd name="connsiteX107" fmla="*/ 557759 w 2109573"/>
                      <a:gd name="connsiteY107" fmla="*/ 3343759 h 4515829"/>
                      <a:gd name="connsiteX108" fmla="*/ 516816 w 2109573"/>
                      <a:gd name="connsiteY108" fmla="*/ 3405174 h 4515829"/>
                      <a:gd name="connsiteX109" fmla="*/ 482697 w 2109573"/>
                      <a:gd name="connsiteY109" fmla="*/ 3316463 h 4515829"/>
                      <a:gd name="connsiteX110" fmla="*/ 346219 w 2109573"/>
                      <a:gd name="connsiteY110" fmla="*/ 3214105 h 4515829"/>
                      <a:gd name="connsiteX111" fmla="*/ 223389 w 2109573"/>
                      <a:gd name="connsiteY111" fmla="*/ 3173162 h 4515829"/>
                      <a:gd name="connsiteX112" fmla="*/ 80088 w 2109573"/>
                      <a:gd name="connsiteY112" fmla="*/ 3179986 h 4515829"/>
                      <a:gd name="connsiteX113" fmla="*/ 11849 w 2109573"/>
                      <a:gd name="connsiteY113" fmla="*/ 3398350 h 4515829"/>
                      <a:gd name="connsiteX114" fmla="*/ 45968 w 2109573"/>
                      <a:gd name="connsiteY114" fmla="*/ 3514356 h 4515829"/>
                      <a:gd name="connsiteX115" fmla="*/ 155150 w 2109573"/>
                      <a:gd name="connsiteY115" fmla="*/ 3855550 h 4515829"/>
                      <a:gd name="connsiteX116" fmla="*/ 414458 w 2109573"/>
                      <a:gd name="connsiteY116" fmla="*/ 4067090 h 4515829"/>
                      <a:gd name="connsiteX117" fmla="*/ 523640 w 2109573"/>
                      <a:gd name="connsiteY117" fmla="*/ 3964732 h 4515829"/>
                      <a:gd name="connsiteX118" fmla="*/ 714708 w 2109573"/>
                      <a:gd name="connsiteY118" fmla="*/ 3978380 h 4515829"/>
                      <a:gd name="connsiteX119" fmla="*/ 728356 w 2109573"/>
                      <a:gd name="connsiteY119" fmla="*/ 3964732 h 4515829"/>
                      <a:gd name="connsiteX120" fmla="*/ 557759 w 2109573"/>
                      <a:gd name="connsiteY120" fmla="*/ 3971556 h 4515829"/>
                      <a:gd name="connsiteX121" fmla="*/ 455401 w 2109573"/>
                      <a:gd name="connsiteY121" fmla="*/ 4026147 h 4515829"/>
                      <a:gd name="connsiteX122" fmla="*/ 428105 w 2109573"/>
                      <a:gd name="connsiteY122" fmla="*/ 4183096 h 4515829"/>
                      <a:gd name="connsiteX123" fmla="*/ 673765 w 2109573"/>
                      <a:gd name="connsiteY123" fmla="*/ 4421932 h 4515829"/>
                      <a:gd name="connsiteX124" fmla="*/ 933073 w 2109573"/>
                      <a:gd name="connsiteY124" fmla="*/ 4490171 h 4515829"/>
                      <a:gd name="connsiteX125" fmla="*/ 1042255 w 2109573"/>
                      <a:gd name="connsiteY125" fmla="*/ 4490171 h 4515829"/>
                      <a:gd name="connsiteX126" fmla="*/ 1315210 w 2109573"/>
                      <a:gd name="connsiteY126" fmla="*/ 4510642 h 4515829"/>
                      <a:gd name="connsiteX127" fmla="*/ 1458511 w 2109573"/>
                      <a:gd name="connsiteY127" fmla="*/ 4380989 h 4515829"/>
                      <a:gd name="connsiteX128" fmla="*/ 1424392 w 2109573"/>
                      <a:gd name="connsiteY128" fmla="*/ 4292278 h 4515829"/>
                      <a:gd name="connsiteX129" fmla="*/ 1335682 w 2109573"/>
                      <a:gd name="connsiteY129" fmla="*/ 4114857 h 4515829"/>
                      <a:gd name="connsiteX130" fmla="*/ 1246971 w 2109573"/>
                      <a:gd name="connsiteY130" fmla="*/ 3998851 h 4515829"/>
                      <a:gd name="connsiteX131" fmla="*/ 1253795 w 2109573"/>
                      <a:gd name="connsiteY131" fmla="*/ 3998851 h 451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109573" h="4515829">
                        <a:moveTo>
                          <a:pt x="2086308" y="170654"/>
                        </a:moveTo>
                        <a:cubicBezTo>
                          <a:pt x="2101093" y="116632"/>
                          <a:pt x="2115878" y="62610"/>
                          <a:pt x="2106780" y="34177"/>
                        </a:cubicBezTo>
                        <a:cubicBezTo>
                          <a:pt x="2097682" y="5744"/>
                          <a:pt x="2066974" y="1194"/>
                          <a:pt x="2031717" y="57"/>
                        </a:cubicBezTo>
                        <a:cubicBezTo>
                          <a:pt x="1996460" y="-1080"/>
                          <a:pt x="1941870" y="14843"/>
                          <a:pt x="1895240" y="27353"/>
                        </a:cubicBezTo>
                        <a:cubicBezTo>
                          <a:pt x="1848610" y="39863"/>
                          <a:pt x="1799705" y="58060"/>
                          <a:pt x="1751938" y="75120"/>
                        </a:cubicBezTo>
                        <a:cubicBezTo>
                          <a:pt x="1704171" y="92180"/>
                          <a:pt x="1632521" y="103553"/>
                          <a:pt x="1608637" y="129711"/>
                        </a:cubicBezTo>
                        <a:cubicBezTo>
                          <a:pt x="1584753" y="155869"/>
                          <a:pt x="1607500" y="200224"/>
                          <a:pt x="1608637" y="232069"/>
                        </a:cubicBezTo>
                        <a:cubicBezTo>
                          <a:pt x="1609774" y="263914"/>
                          <a:pt x="1618873" y="278699"/>
                          <a:pt x="1615461" y="320780"/>
                        </a:cubicBezTo>
                        <a:cubicBezTo>
                          <a:pt x="1612049" y="362861"/>
                          <a:pt x="1581341" y="433374"/>
                          <a:pt x="1588165" y="484553"/>
                        </a:cubicBezTo>
                        <a:cubicBezTo>
                          <a:pt x="1594989" y="535732"/>
                          <a:pt x="1624559" y="583499"/>
                          <a:pt x="1656404" y="627854"/>
                        </a:cubicBezTo>
                        <a:cubicBezTo>
                          <a:pt x="1688249" y="672209"/>
                          <a:pt x="1739428" y="715427"/>
                          <a:pt x="1779234" y="750684"/>
                        </a:cubicBezTo>
                        <a:cubicBezTo>
                          <a:pt x="1819040" y="785941"/>
                          <a:pt x="1895240" y="839395"/>
                          <a:pt x="1895240" y="839395"/>
                        </a:cubicBezTo>
                        <a:cubicBezTo>
                          <a:pt x="1917986" y="856455"/>
                          <a:pt x="1919123" y="854179"/>
                          <a:pt x="1915711" y="853042"/>
                        </a:cubicBezTo>
                        <a:cubicBezTo>
                          <a:pt x="1912299" y="851905"/>
                          <a:pt x="1881592" y="829159"/>
                          <a:pt x="1874768" y="832571"/>
                        </a:cubicBezTo>
                        <a:cubicBezTo>
                          <a:pt x="1867944" y="835983"/>
                          <a:pt x="1882729" y="878063"/>
                          <a:pt x="1874768" y="873514"/>
                        </a:cubicBezTo>
                        <a:cubicBezTo>
                          <a:pt x="1866807" y="868965"/>
                          <a:pt x="1854296" y="834845"/>
                          <a:pt x="1827001" y="805275"/>
                        </a:cubicBezTo>
                        <a:cubicBezTo>
                          <a:pt x="1799706" y="775705"/>
                          <a:pt x="1753076" y="744997"/>
                          <a:pt x="1710995" y="696093"/>
                        </a:cubicBezTo>
                        <a:cubicBezTo>
                          <a:pt x="1668914" y="647189"/>
                          <a:pt x="1591577" y="563027"/>
                          <a:pt x="1574517" y="511848"/>
                        </a:cubicBezTo>
                        <a:cubicBezTo>
                          <a:pt x="1557457" y="460669"/>
                          <a:pt x="1607500" y="444747"/>
                          <a:pt x="1608637" y="389019"/>
                        </a:cubicBezTo>
                        <a:cubicBezTo>
                          <a:pt x="1609774" y="333291"/>
                          <a:pt x="1599538" y="218421"/>
                          <a:pt x="1581341" y="177478"/>
                        </a:cubicBezTo>
                        <a:cubicBezTo>
                          <a:pt x="1563144" y="136535"/>
                          <a:pt x="1562007" y="134260"/>
                          <a:pt x="1499455" y="143359"/>
                        </a:cubicBezTo>
                        <a:cubicBezTo>
                          <a:pt x="1436903" y="152457"/>
                          <a:pt x="1271992" y="204774"/>
                          <a:pt x="1206028" y="232069"/>
                        </a:cubicBezTo>
                        <a:cubicBezTo>
                          <a:pt x="1140064" y="259365"/>
                          <a:pt x="1121867" y="282111"/>
                          <a:pt x="1103670" y="307132"/>
                        </a:cubicBezTo>
                        <a:cubicBezTo>
                          <a:pt x="1085473" y="332153"/>
                          <a:pt x="1097983" y="361723"/>
                          <a:pt x="1096846" y="382195"/>
                        </a:cubicBezTo>
                        <a:cubicBezTo>
                          <a:pt x="1095709" y="402667"/>
                          <a:pt x="1101395" y="432237"/>
                          <a:pt x="1096846" y="429962"/>
                        </a:cubicBezTo>
                        <a:cubicBezTo>
                          <a:pt x="1092297" y="427687"/>
                          <a:pt x="1095708" y="368547"/>
                          <a:pt x="1069550" y="368547"/>
                        </a:cubicBezTo>
                        <a:cubicBezTo>
                          <a:pt x="1043392" y="368547"/>
                          <a:pt x="991076" y="391293"/>
                          <a:pt x="939897" y="429962"/>
                        </a:cubicBezTo>
                        <a:cubicBezTo>
                          <a:pt x="888718" y="468631"/>
                          <a:pt x="797733" y="553929"/>
                          <a:pt x="762476" y="600559"/>
                        </a:cubicBezTo>
                        <a:cubicBezTo>
                          <a:pt x="727219" y="647189"/>
                          <a:pt x="737454" y="672210"/>
                          <a:pt x="728356" y="709741"/>
                        </a:cubicBezTo>
                        <a:cubicBezTo>
                          <a:pt x="719258" y="747272"/>
                          <a:pt x="702198" y="797314"/>
                          <a:pt x="707885" y="825747"/>
                        </a:cubicBezTo>
                        <a:cubicBezTo>
                          <a:pt x="713572" y="854180"/>
                          <a:pt x="742004" y="857592"/>
                          <a:pt x="762476" y="880338"/>
                        </a:cubicBezTo>
                        <a:cubicBezTo>
                          <a:pt x="782947" y="903084"/>
                          <a:pt x="815929" y="938342"/>
                          <a:pt x="830714" y="962225"/>
                        </a:cubicBezTo>
                        <a:cubicBezTo>
                          <a:pt x="845499" y="986108"/>
                          <a:pt x="855735" y="1028188"/>
                          <a:pt x="851186" y="1023639"/>
                        </a:cubicBezTo>
                        <a:cubicBezTo>
                          <a:pt x="846637" y="1019090"/>
                          <a:pt x="826165" y="965636"/>
                          <a:pt x="803419" y="934929"/>
                        </a:cubicBezTo>
                        <a:cubicBezTo>
                          <a:pt x="780673" y="904222"/>
                          <a:pt x="744278" y="856455"/>
                          <a:pt x="714708" y="839395"/>
                        </a:cubicBezTo>
                        <a:cubicBezTo>
                          <a:pt x="685138" y="822335"/>
                          <a:pt x="668078" y="817786"/>
                          <a:pt x="625998" y="832571"/>
                        </a:cubicBezTo>
                        <a:cubicBezTo>
                          <a:pt x="583917" y="847356"/>
                          <a:pt x="502031" y="893986"/>
                          <a:pt x="462225" y="928105"/>
                        </a:cubicBezTo>
                        <a:cubicBezTo>
                          <a:pt x="422419" y="962224"/>
                          <a:pt x="417869" y="983833"/>
                          <a:pt x="387162" y="1037287"/>
                        </a:cubicBezTo>
                        <a:cubicBezTo>
                          <a:pt x="356454" y="1090741"/>
                          <a:pt x="282529" y="1179452"/>
                          <a:pt x="277980" y="1248828"/>
                        </a:cubicBezTo>
                        <a:cubicBezTo>
                          <a:pt x="273431" y="1318204"/>
                          <a:pt x="335983" y="1402365"/>
                          <a:pt x="359867" y="1453544"/>
                        </a:cubicBezTo>
                        <a:cubicBezTo>
                          <a:pt x="383751" y="1504723"/>
                          <a:pt x="421282" y="1555902"/>
                          <a:pt x="421282" y="1555902"/>
                        </a:cubicBezTo>
                        <a:cubicBezTo>
                          <a:pt x="432655" y="1574099"/>
                          <a:pt x="433792" y="1566138"/>
                          <a:pt x="428105" y="1562726"/>
                        </a:cubicBezTo>
                        <a:cubicBezTo>
                          <a:pt x="422418" y="1559314"/>
                          <a:pt x="400810" y="1557040"/>
                          <a:pt x="387162" y="1535431"/>
                        </a:cubicBezTo>
                        <a:cubicBezTo>
                          <a:pt x="373514" y="1513822"/>
                          <a:pt x="362141" y="1463779"/>
                          <a:pt x="346219" y="1433072"/>
                        </a:cubicBezTo>
                        <a:cubicBezTo>
                          <a:pt x="330297" y="1402365"/>
                          <a:pt x="309825" y="1368246"/>
                          <a:pt x="291628" y="1351186"/>
                        </a:cubicBezTo>
                        <a:cubicBezTo>
                          <a:pt x="273431" y="1334126"/>
                          <a:pt x="263195" y="1301144"/>
                          <a:pt x="237037" y="1330714"/>
                        </a:cubicBezTo>
                        <a:cubicBezTo>
                          <a:pt x="210879" y="1360284"/>
                          <a:pt x="159700" y="1461506"/>
                          <a:pt x="134679" y="1528607"/>
                        </a:cubicBezTo>
                        <a:cubicBezTo>
                          <a:pt x="109658" y="1595708"/>
                          <a:pt x="97147" y="1670771"/>
                          <a:pt x="86911" y="1733323"/>
                        </a:cubicBezTo>
                        <a:cubicBezTo>
                          <a:pt x="76675" y="1795875"/>
                          <a:pt x="72127" y="1866389"/>
                          <a:pt x="73264" y="1903920"/>
                        </a:cubicBezTo>
                        <a:cubicBezTo>
                          <a:pt x="74401" y="1941451"/>
                          <a:pt x="84637" y="1951687"/>
                          <a:pt x="93735" y="1958511"/>
                        </a:cubicBezTo>
                        <a:cubicBezTo>
                          <a:pt x="102833" y="1965335"/>
                          <a:pt x="128992" y="1942588"/>
                          <a:pt x="127855" y="1944863"/>
                        </a:cubicBezTo>
                        <a:cubicBezTo>
                          <a:pt x="126718" y="1947138"/>
                          <a:pt x="101696" y="1947138"/>
                          <a:pt x="86911" y="1972159"/>
                        </a:cubicBezTo>
                        <a:cubicBezTo>
                          <a:pt x="72126" y="1997180"/>
                          <a:pt x="45968" y="2050634"/>
                          <a:pt x="39144" y="2094989"/>
                        </a:cubicBezTo>
                        <a:cubicBezTo>
                          <a:pt x="32320" y="2139344"/>
                          <a:pt x="25496" y="2209857"/>
                          <a:pt x="45968" y="2238290"/>
                        </a:cubicBezTo>
                        <a:cubicBezTo>
                          <a:pt x="66440" y="2266723"/>
                          <a:pt x="119893" y="2276959"/>
                          <a:pt x="161974" y="2265586"/>
                        </a:cubicBezTo>
                        <a:cubicBezTo>
                          <a:pt x="204055" y="2254213"/>
                          <a:pt x="258646" y="2197347"/>
                          <a:pt x="298452" y="2170051"/>
                        </a:cubicBezTo>
                        <a:cubicBezTo>
                          <a:pt x="338258" y="2142756"/>
                          <a:pt x="404222" y="2096126"/>
                          <a:pt x="400810" y="2101813"/>
                        </a:cubicBezTo>
                        <a:cubicBezTo>
                          <a:pt x="397398" y="2107500"/>
                          <a:pt x="298452" y="2179150"/>
                          <a:pt x="277980" y="2204171"/>
                        </a:cubicBezTo>
                        <a:cubicBezTo>
                          <a:pt x="257508" y="2229192"/>
                          <a:pt x="264332" y="2243977"/>
                          <a:pt x="277980" y="2251938"/>
                        </a:cubicBezTo>
                        <a:cubicBezTo>
                          <a:pt x="291628" y="2259899"/>
                          <a:pt x="359867" y="2251938"/>
                          <a:pt x="359867" y="2251938"/>
                        </a:cubicBezTo>
                        <a:cubicBezTo>
                          <a:pt x="378064" y="2251938"/>
                          <a:pt x="399672" y="2253075"/>
                          <a:pt x="387162" y="2251938"/>
                        </a:cubicBezTo>
                        <a:cubicBezTo>
                          <a:pt x="374652" y="2250801"/>
                          <a:pt x="314374" y="2248526"/>
                          <a:pt x="284804" y="2245114"/>
                        </a:cubicBezTo>
                        <a:cubicBezTo>
                          <a:pt x="255234" y="2241702"/>
                          <a:pt x="239311" y="2226917"/>
                          <a:pt x="209741" y="2231466"/>
                        </a:cubicBezTo>
                        <a:cubicBezTo>
                          <a:pt x="180171" y="2236015"/>
                          <a:pt x="134678" y="2250801"/>
                          <a:pt x="107383" y="2272410"/>
                        </a:cubicBezTo>
                        <a:cubicBezTo>
                          <a:pt x="80088" y="2294019"/>
                          <a:pt x="57341" y="2316765"/>
                          <a:pt x="45968" y="2361120"/>
                        </a:cubicBezTo>
                        <a:cubicBezTo>
                          <a:pt x="34595" y="2405475"/>
                          <a:pt x="33457" y="2487362"/>
                          <a:pt x="39144" y="2538541"/>
                        </a:cubicBezTo>
                        <a:cubicBezTo>
                          <a:pt x="44831" y="2589720"/>
                          <a:pt x="52792" y="2639762"/>
                          <a:pt x="80088" y="2668195"/>
                        </a:cubicBezTo>
                        <a:cubicBezTo>
                          <a:pt x="107383" y="2696628"/>
                          <a:pt x="144914" y="2705726"/>
                          <a:pt x="202917" y="2709138"/>
                        </a:cubicBezTo>
                        <a:cubicBezTo>
                          <a:pt x="260920" y="2712550"/>
                          <a:pt x="363278" y="2705726"/>
                          <a:pt x="428105" y="2688666"/>
                        </a:cubicBezTo>
                        <a:cubicBezTo>
                          <a:pt x="492932" y="2671606"/>
                          <a:pt x="561172" y="2652272"/>
                          <a:pt x="591879" y="2606780"/>
                        </a:cubicBezTo>
                        <a:cubicBezTo>
                          <a:pt x="622586" y="2561288"/>
                          <a:pt x="610076" y="2430496"/>
                          <a:pt x="612350" y="2415711"/>
                        </a:cubicBezTo>
                        <a:cubicBezTo>
                          <a:pt x="614624" y="2400926"/>
                          <a:pt x="605526" y="2471439"/>
                          <a:pt x="605526" y="2518069"/>
                        </a:cubicBezTo>
                        <a:cubicBezTo>
                          <a:pt x="605526" y="2564699"/>
                          <a:pt x="597565" y="2654547"/>
                          <a:pt x="612350" y="2695490"/>
                        </a:cubicBezTo>
                        <a:cubicBezTo>
                          <a:pt x="627135" y="2736433"/>
                          <a:pt x="657843" y="2763729"/>
                          <a:pt x="694237" y="2763729"/>
                        </a:cubicBezTo>
                        <a:cubicBezTo>
                          <a:pt x="730631" y="2763729"/>
                          <a:pt x="778398" y="2728472"/>
                          <a:pt x="830714" y="2695490"/>
                        </a:cubicBezTo>
                        <a:cubicBezTo>
                          <a:pt x="883030" y="2662508"/>
                          <a:pt x="966054" y="2617015"/>
                          <a:pt x="1008135" y="2565836"/>
                        </a:cubicBezTo>
                        <a:cubicBezTo>
                          <a:pt x="1050216" y="2514657"/>
                          <a:pt x="1074099" y="2437320"/>
                          <a:pt x="1083198" y="2388416"/>
                        </a:cubicBezTo>
                        <a:cubicBezTo>
                          <a:pt x="1092297" y="2339512"/>
                          <a:pt x="1072962" y="2304255"/>
                          <a:pt x="1062726" y="2272410"/>
                        </a:cubicBezTo>
                        <a:cubicBezTo>
                          <a:pt x="1052490" y="2240565"/>
                          <a:pt x="1019508" y="2181425"/>
                          <a:pt x="1021783" y="2197347"/>
                        </a:cubicBezTo>
                        <a:cubicBezTo>
                          <a:pt x="1024058" y="2213269"/>
                          <a:pt x="1058177" y="2332687"/>
                          <a:pt x="1076374" y="2367944"/>
                        </a:cubicBezTo>
                        <a:cubicBezTo>
                          <a:pt x="1094571" y="2403201"/>
                          <a:pt x="1109356" y="2411162"/>
                          <a:pt x="1130965" y="2408887"/>
                        </a:cubicBezTo>
                        <a:cubicBezTo>
                          <a:pt x="1152574" y="2406612"/>
                          <a:pt x="1186694" y="2366806"/>
                          <a:pt x="1206028" y="2354296"/>
                        </a:cubicBezTo>
                        <a:cubicBezTo>
                          <a:pt x="1225362" y="2341786"/>
                          <a:pt x="1265168" y="2317903"/>
                          <a:pt x="1246971" y="2333825"/>
                        </a:cubicBezTo>
                        <a:cubicBezTo>
                          <a:pt x="1228774" y="2349748"/>
                          <a:pt x="1138926" y="2405476"/>
                          <a:pt x="1096846" y="2449831"/>
                        </a:cubicBezTo>
                        <a:cubicBezTo>
                          <a:pt x="1054766" y="2494186"/>
                          <a:pt x="1036569" y="2554464"/>
                          <a:pt x="994488" y="2599956"/>
                        </a:cubicBezTo>
                        <a:cubicBezTo>
                          <a:pt x="952407" y="2645448"/>
                          <a:pt x="860284" y="2675019"/>
                          <a:pt x="844362" y="2722786"/>
                        </a:cubicBezTo>
                        <a:cubicBezTo>
                          <a:pt x="828439" y="2770553"/>
                          <a:pt x="869383" y="2836517"/>
                          <a:pt x="898953" y="2886559"/>
                        </a:cubicBezTo>
                        <a:cubicBezTo>
                          <a:pt x="928523" y="2936601"/>
                          <a:pt x="1002449" y="2978681"/>
                          <a:pt x="1021783" y="3023036"/>
                        </a:cubicBezTo>
                        <a:cubicBezTo>
                          <a:pt x="1041117" y="3067391"/>
                          <a:pt x="1009273" y="3104923"/>
                          <a:pt x="1014959" y="3152690"/>
                        </a:cubicBezTo>
                        <a:cubicBezTo>
                          <a:pt x="1020645" y="3200457"/>
                          <a:pt x="1041117" y="3272108"/>
                          <a:pt x="1055902" y="3309639"/>
                        </a:cubicBezTo>
                        <a:cubicBezTo>
                          <a:pt x="1070687" y="3347170"/>
                          <a:pt x="1110494" y="3392663"/>
                          <a:pt x="1103670" y="3377878"/>
                        </a:cubicBezTo>
                        <a:cubicBezTo>
                          <a:pt x="1096846" y="3363093"/>
                          <a:pt x="1034293" y="3281206"/>
                          <a:pt x="1014959" y="3220929"/>
                        </a:cubicBezTo>
                        <a:cubicBezTo>
                          <a:pt x="995625" y="3160652"/>
                          <a:pt x="1002449" y="3070804"/>
                          <a:pt x="987664" y="3016213"/>
                        </a:cubicBezTo>
                        <a:cubicBezTo>
                          <a:pt x="972879" y="2961622"/>
                          <a:pt x="953544" y="2934326"/>
                          <a:pt x="926249" y="2893383"/>
                        </a:cubicBezTo>
                        <a:cubicBezTo>
                          <a:pt x="898954" y="2852440"/>
                          <a:pt x="864834" y="2793299"/>
                          <a:pt x="823891" y="2770553"/>
                        </a:cubicBezTo>
                        <a:cubicBezTo>
                          <a:pt x="782948" y="2747807"/>
                          <a:pt x="716983" y="2745532"/>
                          <a:pt x="680589" y="2756905"/>
                        </a:cubicBezTo>
                        <a:cubicBezTo>
                          <a:pt x="644195" y="2768278"/>
                          <a:pt x="608938" y="2842204"/>
                          <a:pt x="605526" y="2838792"/>
                        </a:cubicBezTo>
                        <a:cubicBezTo>
                          <a:pt x="602114" y="2835380"/>
                          <a:pt x="662391" y="2761454"/>
                          <a:pt x="660117" y="2736433"/>
                        </a:cubicBezTo>
                        <a:cubicBezTo>
                          <a:pt x="657843" y="2711412"/>
                          <a:pt x="620312" y="2698902"/>
                          <a:pt x="591879" y="2688666"/>
                        </a:cubicBezTo>
                        <a:cubicBezTo>
                          <a:pt x="563446" y="2678430"/>
                          <a:pt x="537287" y="2668195"/>
                          <a:pt x="489520" y="2675019"/>
                        </a:cubicBezTo>
                        <a:cubicBezTo>
                          <a:pt x="441753" y="2681843"/>
                          <a:pt x="366691" y="2725061"/>
                          <a:pt x="305276" y="2729610"/>
                        </a:cubicBezTo>
                        <a:cubicBezTo>
                          <a:pt x="243861" y="2734159"/>
                          <a:pt x="171073" y="2692078"/>
                          <a:pt x="121031" y="2702314"/>
                        </a:cubicBezTo>
                        <a:cubicBezTo>
                          <a:pt x="70989" y="2712550"/>
                          <a:pt x="19810" y="2739846"/>
                          <a:pt x="5025" y="2791025"/>
                        </a:cubicBezTo>
                        <a:cubicBezTo>
                          <a:pt x="-9760" y="2842204"/>
                          <a:pt x="10711" y="2951386"/>
                          <a:pt x="32320" y="3009389"/>
                        </a:cubicBezTo>
                        <a:cubicBezTo>
                          <a:pt x="53929" y="3067392"/>
                          <a:pt x="85774" y="3104923"/>
                          <a:pt x="134679" y="3139042"/>
                        </a:cubicBezTo>
                        <a:cubicBezTo>
                          <a:pt x="183584" y="3173161"/>
                          <a:pt x="264332" y="3185672"/>
                          <a:pt x="325747" y="3214105"/>
                        </a:cubicBezTo>
                        <a:cubicBezTo>
                          <a:pt x="387162" y="3242538"/>
                          <a:pt x="464499" y="3288030"/>
                          <a:pt x="503168" y="3309639"/>
                        </a:cubicBezTo>
                        <a:cubicBezTo>
                          <a:pt x="541837" y="3331248"/>
                          <a:pt x="555484" y="3327837"/>
                          <a:pt x="557759" y="3343759"/>
                        </a:cubicBezTo>
                        <a:cubicBezTo>
                          <a:pt x="560034" y="3359681"/>
                          <a:pt x="529326" y="3409723"/>
                          <a:pt x="516816" y="3405174"/>
                        </a:cubicBezTo>
                        <a:cubicBezTo>
                          <a:pt x="504306" y="3400625"/>
                          <a:pt x="511130" y="3348308"/>
                          <a:pt x="482697" y="3316463"/>
                        </a:cubicBezTo>
                        <a:cubicBezTo>
                          <a:pt x="454264" y="3284618"/>
                          <a:pt x="389437" y="3237989"/>
                          <a:pt x="346219" y="3214105"/>
                        </a:cubicBezTo>
                        <a:cubicBezTo>
                          <a:pt x="303001" y="3190222"/>
                          <a:pt x="267744" y="3178848"/>
                          <a:pt x="223389" y="3173162"/>
                        </a:cubicBezTo>
                        <a:cubicBezTo>
                          <a:pt x="179034" y="3167476"/>
                          <a:pt x="115345" y="3142455"/>
                          <a:pt x="80088" y="3179986"/>
                        </a:cubicBezTo>
                        <a:cubicBezTo>
                          <a:pt x="44831" y="3217517"/>
                          <a:pt x="17536" y="3342622"/>
                          <a:pt x="11849" y="3398350"/>
                        </a:cubicBezTo>
                        <a:cubicBezTo>
                          <a:pt x="6162" y="3454078"/>
                          <a:pt x="22085" y="3438156"/>
                          <a:pt x="45968" y="3514356"/>
                        </a:cubicBezTo>
                        <a:cubicBezTo>
                          <a:pt x="69851" y="3590556"/>
                          <a:pt x="93735" y="3763428"/>
                          <a:pt x="155150" y="3855550"/>
                        </a:cubicBezTo>
                        <a:cubicBezTo>
                          <a:pt x="216565" y="3947672"/>
                          <a:pt x="353043" y="4048893"/>
                          <a:pt x="414458" y="4067090"/>
                        </a:cubicBezTo>
                        <a:cubicBezTo>
                          <a:pt x="475873" y="4085287"/>
                          <a:pt x="473598" y="3979517"/>
                          <a:pt x="523640" y="3964732"/>
                        </a:cubicBezTo>
                        <a:cubicBezTo>
                          <a:pt x="573682" y="3949947"/>
                          <a:pt x="680589" y="3978380"/>
                          <a:pt x="714708" y="3978380"/>
                        </a:cubicBezTo>
                        <a:cubicBezTo>
                          <a:pt x="748827" y="3978380"/>
                          <a:pt x="754514" y="3965869"/>
                          <a:pt x="728356" y="3964732"/>
                        </a:cubicBezTo>
                        <a:cubicBezTo>
                          <a:pt x="702198" y="3963595"/>
                          <a:pt x="603251" y="3961320"/>
                          <a:pt x="557759" y="3971556"/>
                        </a:cubicBezTo>
                        <a:cubicBezTo>
                          <a:pt x="512267" y="3981792"/>
                          <a:pt x="477010" y="3990890"/>
                          <a:pt x="455401" y="4026147"/>
                        </a:cubicBezTo>
                        <a:cubicBezTo>
                          <a:pt x="433792" y="4061404"/>
                          <a:pt x="391711" y="4117132"/>
                          <a:pt x="428105" y="4183096"/>
                        </a:cubicBezTo>
                        <a:cubicBezTo>
                          <a:pt x="464499" y="4249060"/>
                          <a:pt x="589604" y="4370753"/>
                          <a:pt x="673765" y="4421932"/>
                        </a:cubicBezTo>
                        <a:cubicBezTo>
                          <a:pt x="757926" y="4473111"/>
                          <a:pt x="871658" y="4478798"/>
                          <a:pt x="933073" y="4490171"/>
                        </a:cubicBezTo>
                        <a:cubicBezTo>
                          <a:pt x="994488" y="4501544"/>
                          <a:pt x="978566" y="4486759"/>
                          <a:pt x="1042255" y="4490171"/>
                        </a:cubicBezTo>
                        <a:cubicBezTo>
                          <a:pt x="1105944" y="4493583"/>
                          <a:pt x="1245834" y="4528839"/>
                          <a:pt x="1315210" y="4510642"/>
                        </a:cubicBezTo>
                        <a:cubicBezTo>
                          <a:pt x="1384586" y="4492445"/>
                          <a:pt x="1440314" y="4417383"/>
                          <a:pt x="1458511" y="4380989"/>
                        </a:cubicBezTo>
                        <a:cubicBezTo>
                          <a:pt x="1476708" y="4344595"/>
                          <a:pt x="1444863" y="4336633"/>
                          <a:pt x="1424392" y="4292278"/>
                        </a:cubicBezTo>
                        <a:cubicBezTo>
                          <a:pt x="1403921" y="4247923"/>
                          <a:pt x="1365252" y="4163761"/>
                          <a:pt x="1335682" y="4114857"/>
                        </a:cubicBezTo>
                        <a:cubicBezTo>
                          <a:pt x="1306112" y="4065953"/>
                          <a:pt x="1246971" y="3998851"/>
                          <a:pt x="1246971" y="3998851"/>
                        </a:cubicBezTo>
                        <a:cubicBezTo>
                          <a:pt x="1233323" y="3979517"/>
                          <a:pt x="1243559" y="3989184"/>
                          <a:pt x="1253795" y="3998851"/>
                        </a:cubicBezTo>
                      </a:path>
                    </a:pathLst>
                  </a:custGeom>
                  <a:solidFill>
                    <a:schemeClr val="bg1">
                      <a:lumMod val="95000"/>
                    </a:schemeClr>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8" name="Freeform 17"/>
                  <p:cNvSpPr/>
                  <p:nvPr/>
                </p:nvSpPr>
                <p:spPr>
                  <a:xfrm>
                    <a:off x="2189963" y="5056148"/>
                    <a:ext cx="628300" cy="321070"/>
                  </a:xfrm>
                  <a:custGeom>
                    <a:avLst/>
                    <a:gdLst>
                      <a:gd name="connsiteX0" fmla="*/ 628300 w 628300"/>
                      <a:gd name="connsiteY0" fmla="*/ 41291 h 321070"/>
                      <a:gd name="connsiteX1" fmla="*/ 539589 w 628300"/>
                      <a:gd name="connsiteY1" fmla="*/ 7171 h 321070"/>
                      <a:gd name="connsiteX2" fmla="*/ 430407 w 628300"/>
                      <a:gd name="connsiteY2" fmla="*/ 20819 h 321070"/>
                      <a:gd name="connsiteX3" fmla="*/ 280282 w 628300"/>
                      <a:gd name="connsiteY3" fmla="*/ 348 h 321070"/>
                      <a:gd name="connsiteX4" fmla="*/ 198395 w 628300"/>
                      <a:gd name="connsiteY4" fmla="*/ 41291 h 321070"/>
                      <a:gd name="connsiteX5" fmla="*/ 68741 w 628300"/>
                      <a:gd name="connsiteY5" fmla="*/ 27643 h 321070"/>
                      <a:gd name="connsiteX6" fmla="*/ 503 w 628300"/>
                      <a:gd name="connsiteY6" fmla="*/ 109530 h 321070"/>
                      <a:gd name="connsiteX7" fmla="*/ 41446 w 628300"/>
                      <a:gd name="connsiteY7" fmla="*/ 239183 h 321070"/>
                      <a:gd name="connsiteX8" fmla="*/ 109685 w 628300"/>
                      <a:gd name="connsiteY8" fmla="*/ 293774 h 321070"/>
                      <a:gd name="connsiteX9" fmla="*/ 150628 w 628300"/>
                      <a:gd name="connsiteY9" fmla="*/ 321070 h 321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8300" h="321070">
                        <a:moveTo>
                          <a:pt x="628300" y="41291"/>
                        </a:moveTo>
                        <a:cubicBezTo>
                          <a:pt x="600435" y="25937"/>
                          <a:pt x="572571" y="10583"/>
                          <a:pt x="539589" y="7171"/>
                        </a:cubicBezTo>
                        <a:cubicBezTo>
                          <a:pt x="506607" y="3759"/>
                          <a:pt x="473625" y="21956"/>
                          <a:pt x="430407" y="20819"/>
                        </a:cubicBezTo>
                        <a:cubicBezTo>
                          <a:pt x="387189" y="19682"/>
                          <a:pt x="318951" y="-3064"/>
                          <a:pt x="280282" y="348"/>
                        </a:cubicBezTo>
                        <a:cubicBezTo>
                          <a:pt x="241613" y="3760"/>
                          <a:pt x="233652" y="36742"/>
                          <a:pt x="198395" y="41291"/>
                        </a:cubicBezTo>
                        <a:cubicBezTo>
                          <a:pt x="163138" y="45840"/>
                          <a:pt x="101723" y="16270"/>
                          <a:pt x="68741" y="27643"/>
                        </a:cubicBezTo>
                        <a:cubicBezTo>
                          <a:pt x="35759" y="39016"/>
                          <a:pt x="5052" y="74273"/>
                          <a:pt x="503" y="109530"/>
                        </a:cubicBezTo>
                        <a:cubicBezTo>
                          <a:pt x="-4046" y="144787"/>
                          <a:pt x="23249" y="208476"/>
                          <a:pt x="41446" y="239183"/>
                        </a:cubicBezTo>
                        <a:cubicBezTo>
                          <a:pt x="59643" y="269890"/>
                          <a:pt x="91488" y="280126"/>
                          <a:pt x="109685" y="293774"/>
                        </a:cubicBezTo>
                        <a:cubicBezTo>
                          <a:pt x="127882" y="307422"/>
                          <a:pt x="139255" y="314246"/>
                          <a:pt x="150628" y="321070"/>
                        </a:cubicBezTo>
                      </a:path>
                    </a:pathLst>
                  </a:cu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9" name="Freeform 18"/>
                  <p:cNvSpPr/>
                  <p:nvPr/>
                </p:nvSpPr>
                <p:spPr>
                  <a:xfrm>
                    <a:off x="4633415" y="5060992"/>
                    <a:ext cx="559179" cy="309402"/>
                  </a:xfrm>
                  <a:custGeom>
                    <a:avLst/>
                    <a:gdLst>
                      <a:gd name="connsiteX0" fmla="*/ 0 w 559179"/>
                      <a:gd name="connsiteY0" fmla="*/ 43271 h 309402"/>
                      <a:gd name="connsiteX1" fmla="*/ 163773 w 559179"/>
                      <a:gd name="connsiteY1" fmla="*/ 2327 h 309402"/>
                      <a:gd name="connsiteX2" fmla="*/ 266131 w 559179"/>
                      <a:gd name="connsiteY2" fmla="*/ 9151 h 309402"/>
                      <a:gd name="connsiteX3" fmla="*/ 477672 w 559179"/>
                      <a:gd name="connsiteY3" fmla="*/ 43271 h 309402"/>
                      <a:gd name="connsiteX4" fmla="*/ 552734 w 559179"/>
                      <a:gd name="connsiteY4" fmla="*/ 91038 h 309402"/>
                      <a:gd name="connsiteX5" fmla="*/ 545910 w 559179"/>
                      <a:gd name="connsiteY5" fmla="*/ 186572 h 309402"/>
                      <a:gd name="connsiteX6" fmla="*/ 470848 w 559179"/>
                      <a:gd name="connsiteY6" fmla="*/ 275283 h 309402"/>
                      <a:gd name="connsiteX7" fmla="*/ 436728 w 559179"/>
                      <a:gd name="connsiteY7" fmla="*/ 309402 h 309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179" h="309402">
                        <a:moveTo>
                          <a:pt x="0" y="43271"/>
                        </a:moveTo>
                        <a:cubicBezTo>
                          <a:pt x="59709" y="25642"/>
                          <a:pt x="119418" y="8014"/>
                          <a:pt x="163773" y="2327"/>
                        </a:cubicBezTo>
                        <a:cubicBezTo>
                          <a:pt x="208128" y="-3360"/>
                          <a:pt x="213814" y="2327"/>
                          <a:pt x="266131" y="9151"/>
                        </a:cubicBezTo>
                        <a:cubicBezTo>
                          <a:pt x="318448" y="15975"/>
                          <a:pt x="429905" y="29623"/>
                          <a:pt x="477672" y="43271"/>
                        </a:cubicBezTo>
                        <a:cubicBezTo>
                          <a:pt x="525439" y="56919"/>
                          <a:pt x="541361" y="67155"/>
                          <a:pt x="552734" y="91038"/>
                        </a:cubicBezTo>
                        <a:cubicBezTo>
                          <a:pt x="564107" y="114921"/>
                          <a:pt x="559558" y="155865"/>
                          <a:pt x="545910" y="186572"/>
                        </a:cubicBezTo>
                        <a:cubicBezTo>
                          <a:pt x="532262" y="217279"/>
                          <a:pt x="489045" y="254811"/>
                          <a:pt x="470848" y="275283"/>
                        </a:cubicBezTo>
                        <a:cubicBezTo>
                          <a:pt x="452651" y="295755"/>
                          <a:pt x="444689" y="302578"/>
                          <a:pt x="436728" y="309402"/>
                        </a:cubicBezTo>
                      </a:path>
                    </a:pathLst>
                  </a:custGeom>
                  <a:no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0" name="Freeform 19"/>
                  <p:cNvSpPr/>
                  <p:nvPr/>
                </p:nvSpPr>
                <p:spPr>
                  <a:xfrm>
                    <a:off x="3493827" y="3650776"/>
                    <a:ext cx="429904" cy="1337949"/>
                  </a:xfrm>
                  <a:custGeom>
                    <a:avLst/>
                    <a:gdLst>
                      <a:gd name="connsiteX0" fmla="*/ 0 w 429904"/>
                      <a:gd name="connsiteY0" fmla="*/ 34120 h 1337949"/>
                      <a:gd name="connsiteX1" fmla="*/ 95534 w 429904"/>
                      <a:gd name="connsiteY1" fmla="*/ 136478 h 1337949"/>
                      <a:gd name="connsiteX2" fmla="*/ 170597 w 429904"/>
                      <a:gd name="connsiteY2" fmla="*/ 252484 h 1337949"/>
                      <a:gd name="connsiteX3" fmla="*/ 184245 w 429904"/>
                      <a:gd name="connsiteY3" fmla="*/ 293427 h 1337949"/>
                      <a:gd name="connsiteX4" fmla="*/ 238836 w 429904"/>
                      <a:gd name="connsiteY4" fmla="*/ 238836 h 1337949"/>
                      <a:gd name="connsiteX5" fmla="*/ 307074 w 429904"/>
                      <a:gd name="connsiteY5" fmla="*/ 122830 h 1337949"/>
                      <a:gd name="connsiteX6" fmla="*/ 429904 w 429904"/>
                      <a:gd name="connsiteY6" fmla="*/ 0 h 1337949"/>
                      <a:gd name="connsiteX7" fmla="*/ 279779 w 429904"/>
                      <a:gd name="connsiteY7" fmla="*/ 150125 h 1337949"/>
                      <a:gd name="connsiteX8" fmla="*/ 211540 w 429904"/>
                      <a:gd name="connsiteY8" fmla="*/ 266131 h 1337949"/>
                      <a:gd name="connsiteX9" fmla="*/ 150125 w 429904"/>
                      <a:gd name="connsiteY9" fmla="*/ 272955 h 1337949"/>
                      <a:gd name="connsiteX10" fmla="*/ 136477 w 429904"/>
                      <a:gd name="connsiteY10" fmla="*/ 293427 h 1337949"/>
                      <a:gd name="connsiteX11" fmla="*/ 156949 w 429904"/>
                      <a:gd name="connsiteY11" fmla="*/ 395785 h 1337949"/>
                      <a:gd name="connsiteX12" fmla="*/ 170597 w 429904"/>
                      <a:gd name="connsiteY12" fmla="*/ 552734 h 1337949"/>
                      <a:gd name="connsiteX13" fmla="*/ 163773 w 429904"/>
                      <a:gd name="connsiteY13" fmla="*/ 736979 h 1337949"/>
                      <a:gd name="connsiteX14" fmla="*/ 170597 w 429904"/>
                      <a:gd name="connsiteY14" fmla="*/ 880281 h 1337949"/>
                      <a:gd name="connsiteX15" fmla="*/ 143301 w 429904"/>
                      <a:gd name="connsiteY15" fmla="*/ 975815 h 1337949"/>
                      <a:gd name="connsiteX16" fmla="*/ 143301 w 429904"/>
                      <a:gd name="connsiteY16" fmla="*/ 1098645 h 1337949"/>
                      <a:gd name="connsiteX17" fmla="*/ 191069 w 429904"/>
                      <a:gd name="connsiteY17" fmla="*/ 1235123 h 1337949"/>
                      <a:gd name="connsiteX18" fmla="*/ 211540 w 429904"/>
                      <a:gd name="connsiteY18" fmla="*/ 1337481 h 1337949"/>
                      <a:gd name="connsiteX19" fmla="*/ 211540 w 429904"/>
                      <a:gd name="connsiteY19" fmla="*/ 1194179 h 1337949"/>
                      <a:gd name="connsiteX20" fmla="*/ 232012 w 429904"/>
                      <a:gd name="connsiteY20" fmla="*/ 1071349 h 1337949"/>
                      <a:gd name="connsiteX21" fmla="*/ 252483 w 429904"/>
                      <a:gd name="connsiteY21" fmla="*/ 921224 h 1337949"/>
                      <a:gd name="connsiteX22" fmla="*/ 218364 w 429904"/>
                      <a:gd name="connsiteY22" fmla="*/ 689212 h 1337949"/>
                      <a:gd name="connsiteX23" fmla="*/ 218364 w 429904"/>
                      <a:gd name="connsiteY23" fmla="*/ 498143 h 1337949"/>
                      <a:gd name="connsiteX24" fmla="*/ 245660 w 429904"/>
                      <a:gd name="connsiteY24" fmla="*/ 286603 h 1337949"/>
                      <a:gd name="connsiteX25" fmla="*/ 252483 w 429904"/>
                      <a:gd name="connsiteY25" fmla="*/ 218364 h 133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9904" h="1337949">
                        <a:moveTo>
                          <a:pt x="0" y="34120"/>
                        </a:moveTo>
                        <a:cubicBezTo>
                          <a:pt x="33550" y="67102"/>
                          <a:pt x="67101" y="100084"/>
                          <a:pt x="95534" y="136478"/>
                        </a:cubicBezTo>
                        <a:cubicBezTo>
                          <a:pt x="123967" y="172872"/>
                          <a:pt x="155812" y="226326"/>
                          <a:pt x="170597" y="252484"/>
                        </a:cubicBezTo>
                        <a:cubicBezTo>
                          <a:pt x="185382" y="278642"/>
                          <a:pt x="172872" y="295702"/>
                          <a:pt x="184245" y="293427"/>
                        </a:cubicBezTo>
                        <a:cubicBezTo>
                          <a:pt x="195618" y="291152"/>
                          <a:pt x="218365" y="267269"/>
                          <a:pt x="238836" y="238836"/>
                        </a:cubicBezTo>
                        <a:cubicBezTo>
                          <a:pt x="259308" y="210403"/>
                          <a:pt x="275229" y="162636"/>
                          <a:pt x="307074" y="122830"/>
                        </a:cubicBezTo>
                        <a:cubicBezTo>
                          <a:pt x="338919" y="83024"/>
                          <a:pt x="429904" y="0"/>
                          <a:pt x="429904" y="0"/>
                        </a:cubicBezTo>
                        <a:cubicBezTo>
                          <a:pt x="425355" y="4549"/>
                          <a:pt x="316173" y="105770"/>
                          <a:pt x="279779" y="150125"/>
                        </a:cubicBezTo>
                        <a:cubicBezTo>
                          <a:pt x="243385" y="194480"/>
                          <a:pt x="233149" y="245659"/>
                          <a:pt x="211540" y="266131"/>
                        </a:cubicBezTo>
                        <a:cubicBezTo>
                          <a:pt x="189931" y="286603"/>
                          <a:pt x="150125" y="272955"/>
                          <a:pt x="150125" y="272955"/>
                        </a:cubicBezTo>
                        <a:cubicBezTo>
                          <a:pt x="137615" y="277504"/>
                          <a:pt x="135340" y="272955"/>
                          <a:pt x="136477" y="293427"/>
                        </a:cubicBezTo>
                        <a:cubicBezTo>
                          <a:pt x="137614" y="313899"/>
                          <a:pt x="151262" y="352567"/>
                          <a:pt x="156949" y="395785"/>
                        </a:cubicBezTo>
                        <a:cubicBezTo>
                          <a:pt x="162636" y="439003"/>
                          <a:pt x="169460" y="495868"/>
                          <a:pt x="170597" y="552734"/>
                        </a:cubicBezTo>
                        <a:cubicBezTo>
                          <a:pt x="171734" y="609600"/>
                          <a:pt x="163773" y="682388"/>
                          <a:pt x="163773" y="736979"/>
                        </a:cubicBezTo>
                        <a:cubicBezTo>
                          <a:pt x="163773" y="791570"/>
                          <a:pt x="174009" y="840475"/>
                          <a:pt x="170597" y="880281"/>
                        </a:cubicBezTo>
                        <a:cubicBezTo>
                          <a:pt x="167185" y="920087"/>
                          <a:pt x="147850" y="939421"/>
                          <a:pt x="143301" y="975815"/>
                        </a:cubicBezTo>
                        <a:cubicBezTo>
                          <a:pt x="138752" y="1012209"/>
                          <a:pt x="135340" y="1055427"/>
                          <a:pt x="143301" y="1098645"/>
                        </a:cubicBezTo>
                        <a:cubicBezTo>
                          <a:pt x="151262" y="1141863"/>
                          <a:pt x="179696" y="1195317"/>
                          <a:pt x="191069" y="1235123"/>
                        </a:cubicBezTo>
                        <a:cubicBezTo>
                          <a:pt x="202442" y="1274929"/>
                          <a:pt x="208128" y="1344305"/>
                          <a:pt x="211540" y="1337481"/>
                        </a:cubicBezTo>
                        <a:cubicBezTo>
                          <a:pt x="214952" y="1330657"/>
                          <a:pt x="208128" y="1238534"/>
                          <a:pt x="211540" y="1194179"/>
                        </a:cubicBezTo>
                        <a:cubicBezTo>
                          <a:pt x="214952" y="1149824"/>
                          <a:pt x="225188" y="1116842"/>
                          <a:pt x="232012" y="1071349"/>
                        </a:cubicBezTo>
                        <a:cubicBezTo>
                          <a:pt x="238836" y="1025857"/>
                          <a:pt x="254758" y="984913"/>
                          <a:pt x="252483" y="921224"/>
                        </a:cubicBezTo>
                        <a:cubicBezTo>
                          <a:pt x="250208" y="857535"/>
                          <a:pt x="224050" y="759725"/>
                          <a:pt x="218364" y="689212"/>
                        </a:cubicBezTo>
                        <a:cubicBezTo>
                          <a:pt x="212678" y="618699"/>
                          <a:pt x="213815" y="565244"/>
                          <a:pt x="218364" y="498143"/>
                        </a:cubicBezTo>
                        <a:cubicBezTo>
                          <a:pt x="222913" y="431042"/>
                          <a:pt x="239974" y="333233"/>
                          <a:pt x="245660" y="286603"/>
                        </a:cubicBezTo>
                        <a:cubicBezTo>
                          <a:pt x="251346" y="239973"/>
                          <a:pt x="251914" y="229168"/>
                          <a:pt x="252483" y="218364"/>
                        </a:cubicBezTo>
                      </a:path>
                    </a:pathLst>
                  </a:custGeom>
                  <a:solidFill>
                    <a:schemeClr val="bg1">
                      <a:lumMod val="50000"/>
                    </a:schemeClr>
                  </a:solidFill>
                  <a:ln w="349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1" name="Freeform 20"/>
                  <p:cNvSpPr/>
                  <p:nvPr/>
                </p:nvSpPr>
                <p:spPr>
                  <a:xfrm>
                    <a:off x="3015638" y="3595844"/>
                    <a:ext cx="642470" cy="1350784"/>
                  </a:xfrm>
                  <a:custGeom>
                    <a:avLst/>
                    <a:gdLst>
                      <a:gd name="connsiteX0" fmla="*/ 587371 w 642470"/>
                      <a:gd name="connsiteY0" fmla="*/ 280120 h 1350784"/>
                      <a:gd name="connsiteX1" fmla="*/ 491837 w 642470"/>
                      <a:gd name="connsiteY1" fmla="*/ 123171 h 1350784"/>
                      <a:gd name="connsiteX2" fmla="*/ 328063 w 642470"/>
                      <a:gd name="connsiteY2" fmla="*/ 27637 h 1350784"/>
                      <a:gd name="connsiteX3" fmla="*/ 157466 w 642470"/>
                      <a:gd name="connsiteY3" fmla="*/ 341 h 1350784"/>
                      <a:gd name="connsiteX4" fmla="*/ 41461 w 642470"/>
                      <a:gd name="connsiteY4" fmla="*/ 41284 h 1350784"/>
                      <a:gd name="connsiteX5" fmla="*/ 517 w 642470"/>
                      <a:gd name="connsiteY5" fmla="*/ 177762 h 1350784"/>
                      <a:gd name="connsiteX6" fmla="*/ 27813 w 642470"/>
                      <a:gd name="connsiteY6" fmla="*/ 478013 h 1350784"/>
                      <a:gd name="connsiteX7" fmla="*/ 150643 w 642470"/>
                      <a:gd name="connsiteY7" fmla="*/ 737320 h 1350784"/>
                      <a:gd name="connsiteX8" fmla="*/ 246177 w 642470"/>
                      <a:gd name="connsiteY8" fmla="*/ 955684 h 1350784"/>
                      <a:gd name="connsiteX9" fmla="*/ 369007 w 642470"/>
                      <a:gd name="connsiteY9" fmla="*/ 1139929 h 1350784"/>
                      <a:gd name="connsiteX10" fmla="*/ 607843 w 642470"/>
                      <a:gd name="connsiteY10" fmla="*/ 1344646 h 1350784"/>
                      <a:gd name="connsiteX11" fmla="*/ 614666 w 642470"/>
                      <a:gd name="connsiteY11" fmla="*/ 1283231 h 1350784"/>
                      <a:gd name="connsiteX12" fmla="*/ 594195 w 642470"/>
                      <a:gd name="connsiteY12" fmla="*/ 1139929 h 1350784"/>
                      <a:gd name="connsiteX13" fmla="*/ 628314 w 642470"/>
                      <a:gd name="connsiteY13" fmla="*/ 962508 h 1350784"/>
                      <a:gd name="connsiteX14" fmla="*/ 628314 w 642470"/>
                      <a:gd name="connsiteY14" fmla="*/ 730496 h 1350784"/>
                      <a:gd name="connsiteX15" fmla="*/ 641962 w 642470"/>
                      <a:gd name="connsiteY15" fmla="*/ 525780 h 1350784"/>
                      <a:gd name="connsiteX16" fmla="*/ 607843 w 642470"/>
                      <a:gd name="connsiteY16" fmla="*/ 355183 h 1350784"/>
                      <a:gd name="connsiteX17" fmla="*/ 587371 w 642470"/>
                      <a:gd name="connsiteY17" fmla="*/ 280120 h 135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2470" h="1350784">
                        <a:moveTo>
                          <a:pt x="587371" y="280120"/>
                        </a:moveTo>
                        <a:cubicBezTo>
                          <a:pt x="568037" y="241451"/>
                          <a:pt x="535055" y="165251"/>
                          <a:pt x="491837" y="123171"/>
                        </a:cubicBezTo>
                        <a:cubicBezTo>
                          <a:pt x="448619" y="81090"/>
                          <a:pt x="383791" y="48109"/>
                          <a:pt x="328063" y="27637"/>
                        </a:cubicBezTo>
                        <a:cubicBezTo>
                          <a:pt x="272334" y="7165"/>
                          <a:pt x="205233" y="-1933"/>
                          <a:pt x="157466" y="341"/>
                        </a:cubicBezTo>
                        <a:cubicBezTo>
                          <a:pt x="109699" y="2615"/>
                          <a:pt x="67619" y="11714"/>
                          <a:pt x="41461" y="41284"/>
                        </a:cubicBezTo>
                        <a:cubicBezTo>
                          <a:pt x="15303" y="70854"/>
                          <a:pt x="2792" y="104974"/>
                          <a:pt x="517" y="177762"/>
                        </a:cubicBezTo>
                        <a:cubicBezTo>
                          <a:pt x="-1758" y="250550"/>
                          <a:pt x="2792" y="384753"/>
                          <a:pt x="27813" y="478013"/>
                        </a:cubicBezTo>
                        <a:cubicBezTo>
                          <a:pt x="52834" y="571273"/>
                          <a:pt x="114249" y="657708"/>
                          <a:pt x="150643" y="737320"/>
                        </a:cubicBezTo>
                        <a:cubicBezTo>
                          <a:pt x="187037" y="816932"/>
                          <a:pt x="209783" y="888583"/>
                          <a:pt x="246177" y="955684"/>
                        </a:cubicBezTo>
                        <a:cubicBezTo>
                          <a:pt x="282571" y="1022785"/>
                          <a:pt x="308729" y="1075102"/>
                          <a:pt x="369007" y="1139929"/>
                        </a:cubicBezTo>
                        <a:cubicBezTo>
                          <a:pt x="429285" y="1204756"/>
                          <a:pt x="566900" y="1320762"/>
                          <a:pt x="607843" y="1344646"/>
                        </a:cubicBezTo>
                        <a:cubicBezTo>
                          <a:pt x="648786" y="1368530"/>
                          <a:pt x="616941" y="1317350"/>
                          <a:pt x="614666" y="1283231"/>
                        </a:cubicBezTo>
                        <a:cubicBezTo>
                          <a:pt x="612391" y="1249112"/>
                          <a:pt x="591920" y="1193383"/>
                          <a:pt x="594195" y="1139929"/>
                        </a:cubicBezTo>
                        <a:cubicBezTo>
                          <a:pt x="596470" y="1086475"/>
                          <a:pt x="622628" y="1030747"/>
                          <a:pt x="628314" y="962508"/>
                        </a:cubicBezTo>
                        <a:cubicBezTo>
                          <a:pt x="634000" y="894269"/>
                          <a:pt x="626039" y="803284"/>
                          <a:pt x="628314" y="730496"/>
                        </a:cubicBezTo>
                        <a:cubicBezTo>
                          <a:pt x="630589" y="657708"/>
                          <a:pt x="645374" y="588332"/>
                          <a:pt x="641962" y="525780"/>
                        </a:cubicBezTo>
                        <a:cubicBezTo>
                          <a:pt x="638550" y="463228"/>
                          <a:pt x="619216" y="401813"/>
                          <a:pt x="607843" y="355183"/>
                        </a:cubicBezTo>
                        <a:cubicBezTo>
                          <a:pt x="596470" y="308553"/>
                          <a:pt x="606705" y="318789"/>
                          <a:pt x="587371" y="280120"/>
                        </a:cubicBezTo>
                        <a:close/>
                      </a:path>
                    </a:pathLst>
                  </a:custGeom>
                  <a:solidFill>
                    <a:schemeClr val="bg1">
                      <a:lumMod val="85000"/>
                    </a:schemeClr>
                  </a:solid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2" name="Freeform 21"/>
                  <p:cNvSpPr/>
                  <p:nvPr/>
                </p:nvSpPr>
                <p:spPr>
                  <a:xfrm>
                    <a:off x="3690857" y="3614620"/>
                    <a:ext cx="719504" cy="1318947"/>
                  </a:xfrm>
                  <a:custGeom>
                    <a:avLst/>
                    <a:gdLst>
                      <a:gd name="connsiteX0" fmla="*/ 7686 w 719504"/>
                      <a:gd name="connsiteY0" fmla="*/ 1312222 h 1318947"/>
                      <a:gd name="connsiteX1" fmla="*/ 55453 w 719504"/>
                      <a:gd name="connsiteY1" fmla="*/ 1032443 h 1318947"/>
                      <a:gd name="connsiteX2" fmla="*/ 34982 w 719504"/>
                      <a:gd name="connsiteY2" fmla="*/ 739016 h 1318947"/>
                      <a:gd name="connsiteX3" fmla="*/ 28158 w 719504"/>
                      <a:gd name="connsiteY3" fmla="*/ 418293 h 1318947"/>
                      <a:gd name="connsiteX4" fmla="*/ 137340 w 719504"/>
                      <a:gd name="connsiteY4" fmla="*/ 165810 h 1318947"/>
                      <a:gd name="connsiteX5" fmla="*/ 287465 w 719504"/>
                      <a:gd name="connsiteY5" fmla="*/ 42980 h 1318947"/>
                      <a:gd name="connsiteX6" fmla="*/ 505830 w 719504"/>
                      <a:gd name="connsiteY6" fmla="*/ 2037 h 1318947"/>
                      <a:gd name="connsiteX7" fmla="*/ 696898 w 719504"/>
                      <a:gd name="connsiteY7" fmla="*/ 97571 h 1318947"/>
                      <a:gd name="connsiteX8" fmla="*/ 703722 w 719504"/>
                      <a:gd name="connsiteY8" fmla="*/ 363702 h 1318947"/>
                      <a:gd name="connsiteX9" fmla="*/ 587716 w 719504"/>
                      <a:gd name="connsiteY9" fmla="*/ 609362 h 1318947"/>
                      <a:gd name="connsiteX10" fmla="*/ 512653 w 719504"/>
                      <a:gd name="connsiteY10" fmla="*/ 895965 h 1318947"/>
                      <a:gd name="connsiteX11" fmla="*/ 266994 w 719504"/>
                      <a:gd name="connsiteY11" fmla="*/ 1025619 h 1318947"/>
                      <a:gd name="connsiteX12" fmla="*/ 28158 w 719504"/>
                      <a:gd name="connsiteY12" fmla="*/ 1216687 h 1318947"/>
                      <a:gd name="connsiteX13" fmla="*/ 7686 w 719504"/>
                      <a:gd name="connsiteY13" fmla="*/ 1312222 h 131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9504" h="1318947">
                        <a:moveTo>
                          <a:pt x="7686" y="1312222"/>
                        </a:moveTo>
                        <a:cubicBezTo>
                          <a:pt x="12235" y="1281515"/>
                          <a:pt x="50904" y="1127977"/>
                          <a:pt x="55453" y="1032443"/>
                        </a:cubicBezTo>
                        <a:cubicBezTo>
                          <a:pt x="60002" y="936909"/>
                          <a:pt x="39531" y="841374"/>
                          <a:pt x="34982" y="739016"/>
                        </a:cubicBezTo>
                        <a:cubicBezTo>
                          <a:pt x="30433" y="636658"/>
                          <a:pt x="11098" y="513827"/>
                          <a:pt x="28158" y="418293"/>
                        </a:cubicBezTo>
                        <a:cubicBezTo>
                          <a:pt x="45218" y="322759"/>
                          <a:pt x="94122" y="228362"/>
                          <a:pt x="137340" y="165810"/>
                        </a:cubicBezTo>
                        <a:cubicBezTo>
                          <a:pt x="180558" y="103258"/>
                          <a:pt x="226050" y="70275"/>
                          <a:pt x="287465" y="42980"/>
                        </a:cubicBezTo>
                        <a:cubicBezTo>
                          <a:pt x="348880" y="15685"/>
                          <a:pt x="437591" y="-7061"/>
                          <a:pt x="505830" y="2037"/>
                        </a:cubicBezTo>
                        <a:cubicBezTo>
                          <a:pt x="574069" y="11135"/>
                          <a:pt x="663916" y="37294"/>
                          <a:pt x="696898" y="97571"/>
                        </a:cubicBezTo>
                        <a:cubicBezTo>
                          <a:pt x="729880" y="157848"/>
                          <a:pt x="721919" y="278404"/>
                          <a:pt x="703722" y="363702"/>
                        </a:cubicBezTo>
                        <a:cubicBezTo>
                          <a:pt x="685525" y="449000"/>
                          <a:pt x="619561" y="520651"/>
                          <a:pt x="587716" y="609362"/>
                        </a:cubicBezTo>
                        <a:cubicBezTo>
                          <a:pt x="555871" y="698072"/>
                          <a:pt x="566107" y="826589"/>
                          <a:pt x="512653" y="895965"/>
                        </a:cubicBezTo>
                        <a:cubicBezTo>
                          <a:pt x="459199" y="965341"/>
                          <a:pt x="347743" y="972165"/>
                          <a:pt x="266994" y="1025619"/>
                        </a:cubicBezTo>
                        <a:cubicBezTo>
                          <a:pt x="186245" y="1079073"/>
                          <a:pt x="71376" y="1172332"/>
                          <a:pt x="28158" y="1216687"/>
                        </a:cubicBezTo>
                        <a:cubicBezTo>
                          <a:pt x="-15060" y="1261042"/>
                          <a:pt x="3137" y="1342929"/>
                          <a:pt x="7686" y="1312222"/>
                        </a:cubicBezTo>
                        <a:close/>
                      </a:path>
                    </a:pathLst>
                  </a:custGeom>
                  <a:solidFill>
                    <a:schemeClr val="bg1">
                      <a:lumMod val="85000"/>
                    </a:schemeClr>
                  </a:solid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 name="Freeform 22"/>
                  <p:cNvSpPr/>
                  <p:nvPr/>
                </p:nvSpPr>
                <p:spPr>
                  <a:xfrm>
                    <a:off x="4737334" y="3582528"/>
                    <a:ext cx="435793" cy="1229637"/>
                  </a:xfrm>
                  <a:custGeom>
                    <a:avLst/>
                    <a:gdLst>
                      <a:gd name="connsiteX0" fmla="*/ 100797 w 435793"/>
                      <a:gd name="connsiteY0" fmla="*/ 825699 h 1229637"/>
                      <a:gd name="connsiteX1" fmla="*/ 121269 w 435793"/>
                      <a:gd name="connsiteY1" fmla="*/ 1112302 h 1229637"/>
                      <a:gd name="connsiteX2" fmla="*/ 223627 w 435793"/>
                      <a:gd name="connsiteY2" fmla="*/ 1228308 h 1229637"/>
                      <a:gd name="connsiteX3" fmla="*/ 401048 w 435793"/>
                      <a:gd name="connsiteY3" fmla="*/ 1160069 h 1229637"/>
                      <a:gd name="connsiteX4" fmla="*/ 421520 w 435793"/>
                      <a:gd name="connsiteY4" fmla="*/ 941705 h 1229637"/>
                      <a:gd name="connsiteX5" fmla="*/ 435167 w 435793"/>
                      <a:gd name="connsiteY5" fmla="*/ 545920 h 1229637"/>
                      <a:gd name="connsiteX6" fmla="*/ 401048 w 435793"/>
                      <a:gd name="connsiteY6" fmla="*/ 197902 h 1229637"/>
                      <a:gd name="connsiteX7" fmla="*/ 339633 w 435793"/>
                      <a:gd name="connsiteY7" fmla="*/ 9 h 1229637"/>
                      <a:gd name="connsiteX8" fmla="*/ 175860 w 435793"/>
                      <a:gd name="connsiteY8" fmla="*/ 191078 h 1229637"/>
                      <a:gd name="connsiteX9" fmla="*/ 5263 w 435793"/>
                      <a:gd name="connsiteY9" fmla="*/ 573215 h 1229637"/>
                      <a:gd name="connsiteX10" fmla="*/ 46206 w 435793"/>
                      <a:gd name="connsiteY10" fmla="*/ 791579 h 1229637"/>
                      <a:gd name="connsiteX11" fmla="*/ 73502 w 435793"/>
                      <a:gd name="connsiteY11" fmla="*/ 955353 h 1229637"/>
                      <a:gd name="connsiteX12" fmla="*/ 100797 w 435793"/>
                      <a:gd name="connsiteY12" fmla="*/ 989472 h 1229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5793" h="1229637">
                        <a:moveTo>
                          <a:pt x="100797" y="825699"/>
                        </a:moveTo>
                        <a:cubicBezTo>
                          <a:pt x="100797" y="935450"/>
                          <a:pt x="100797" y="1045201"/>
                          <a:pt x="121269" y="1112302"/>
                        </a:cubicBezTo>
                        <a:cubicBezTo>
                          <a:pt x="141741" y="1179403"/>
                          <a:pt x="176997" y="1220347"/>
                          <a:pt x="223627" y="1228308"/>
                        </a:cubicBezTo>
                        <a:cubicBezTo>
                          <a:pt x="270257" y="1236269"/>
                          <a:pt x="368066" y="1207836"/>
                          <a:pt x="401048" y="1160069"/>
                        </a:cubicBezTo>
                        <a:cubicBezTo>
                          <a:pt x="434030" y="1112302"/>
                          <a:pt x="415834" y="1044063"/>
                          <a:pt x="421520" y="941705"/>
                        </a:cubicBezTo>
                        <a:cubicBezTo>
                          <a:pt x="427206" y="839347"/>
                          <a:pt x="438579" y="669887"/>
                          <a:pt x="435167" y="545920"/>
                        </a:cubicBezTo>
                        <a:cubicBezTo>
                          <a:pt x="431755" y="421953"/>
                          <a:pt x="416970" y="288887"/>
                          <a:pt x="401048" y="197902"/>
                        </a:cubicBezTo>
                        <a:cubicBezTo>
                          <a:pt x="385126" y="106917"/>
                          <a:pt x="377164" y="1146"/>
                          <a:pt x="339633" y="9"/>
                        </a:cubicBezTo>
                        <a:cubicBezTo>
                          <a:pt x="302102" y="-1128"/>
                          <a:pt x="231588" y="95544"/>
                          <a:pt x="175860" y="191078"/>
                        </a:cubicBezTo>
                        <a:cubicBezTo>
                          <a:pt x="120132" y="286612"/>
                          <a:pt x="26872" y="473131"/>
                          <a:pt x="5263" y="573215"/>
                        </a:cubicBezTo>
                        <a:cubicBezTo>
                          <a:pt x="-16346" y="673298"/>
                          <a:pt x="34833" y="727889"/>
                          <a:pt x="46206" y="791579"/>
                        </a:cubicBezTo>
                        <a:cubicBezTo>
                          <a:pt x="57579" y="855269"/>
                          <a:pt x="64403" y="922371"/>
                          <a:pt x="73502" y="955353"/>
                        </a:cubicBezTo>
                        <a:cubicBezTo>
                          <a:pt x="82601" y="988335"/>
                          <a:pt x="91699" y="988903"/>
                          <a:pt x="100797" y="989472"/>
                        </a:cubicBezTo>
                      </a:path>
                    </a:pathLst>
                  </a:custGeom>
                  <a:solidFill>
                    <a:schemeClr val="bg1">
                      <a:lumMod val="85000"/>
                    </a:schemeClr>
                  </a:solidFill>
                  <a:ln w="349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sp>
            <p:nvSpPr>
              <p:cNvPr id="24" name="Oval 23"/>
              <p:cNvSpPr/>
              <p:nvPr/>
            </p:nvSpPr>
            <p:spPr>
              <a:xfrm>
                <a:off x="4138105" y="4629283"/>
                <a:ext cx="449955" cy="349211"/>
              </a:xfrm>
              <a:prstGeom prst="ellipse">
                <a:avLst/>
              </a:prstGeom>
              <a:solidFill>
                <a:srgbClr val="62C2FF"/>
              </a:solidFill>
              <a:ln>
                <a:noFill/>
              </a:ln>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sz="1200" cap="all" dirty="0">
                    <a:solidFill>
                      <a:schemeClr val="accent3"/>
                    </a:solidFill>
                  </a:rPr>
                  <a:t>GP</a:t>
                </a:r>
                <a:r>
                  <a:rPr lang="en-US" sz="1200" dirty="0">
                    <a:solidFill>
                      <a:schemeClr val="accent3"/>
                    </a:solidFill>
                  </a:rPr>
                  <a:t>i</a:t>
                </a:r>
              </a:p>
            </p:txBody>
          </p:sp>
          <p:sp>
            <p:nvSpPr>
              <p:cNvPr id="25" name="Oval 24"/>
              <p:cNvSpPr/>
              <p:nvPr/>
            </p:nvSpPr>
            <p:spPr>
              <a:xfrm>
                <a:off x="2748519" y="4766669"/>
                <a:ext cx="449955" cy="349211"/>
              </a:xfrm>
              <a:prstGeom prst="ellipse">
                <a:avLst/>
              </a:prstGeom>
              <a:solidFill>
                <a:srgbClr val="D8BEEC"/>
              </a:solidFill>
              <a:ln>
                <a:noFill/>
              </a:ln>
            </p:spPr>
            <p:style>
              <a:lnRef idx="1">
                <a:schemeClr val="dk1"/>
              </a:lnRef>
              <a:fillRef idx="3">
                <a:schemeClr val="dk1"/>
              </a:fillRef>
              <a:effectRef idx="2">
                <a:schemeClr val="dk1"/>
              </a:effectRef>
              <a:fontRef idx="minor">
                <a:schemeClr val="lt1"/>
              </a:fontRef>
            </p:style>
            <p:txBody>
              <a:bodyPr wrap="none" rtlCol="0" anchor="ctr"/>
              <a:lstStyle/>
              <a:p>
                <a:pPr algn="ctr"/>
                <a:r>
                  <a:rPr lang="en-US" sz="1200" cap="all" dirty="0">
                    <a:solidFill>
                      <a:srgbClr val="7030A0"/>
                    </a:solidFill>
                  </a:rPr>
                  <a:t>STN</a:t>
                </a:r>
              </a:p>
            </p:txBody>
          </p:sp>
          <p:sp>
            <p:nvSpPr>
              <p:cNvPr id="26" name="Oval 25"/>
              <p:cNvSpPr/>
              <p:nvPr/>
            </p:nvSpPr>
            <p:spPr>
              <a:xfrm>
                <a:off x="4419113" y="4232665"/>
                <a:ext cx="449955" cy="349211"/>
              </a:xfrm>
              <a:prstGeom prst="ellipse">
                <a:avLst/>
              </a:prstGeom>
              <a:solidFill>
                <a:srgbClr val="65BAAF"/>
              </a:solidFill>
              <a:ln>
                <a:solidFill>
                  <a:srgbClr val="65BAAF"/>
                </a:solidFill>
              </a:ln>
            </p:spPr>
            <p:style>
              <a:lnRef idx="1">
                <a:schemeClr val="accent2"/>
              </a:lnRef>
              <a:fillRef idx="3">
                <a:schemeClr val="accent2"/>
              </a:fillRef>
              <a:effectRef idx="2">
                <a:schemeClr val="accent2"/>
              </a:effectRef>
              <a:fontRef idx="minor">
                <a:schemeClr val="lt1"/>
              </a:fontRef>
            </p:style>
            <p:txBody>
              <a:bodyPr wrap="none" rtlCol="0" anchor="ctr"/>
              <a:lstStyle/>
              <a:p>
                <a:pPr algn="ctr"/>
                <a:r>
                  <a:rPr lang="en-US" sz="1200" dirty="0">
                    <a:solidFill>
                      <a:schemeClr val="accent2">
                        <a:lumMod val="50000"/>
                      </a:schemeClr>
                    </a:solidFill>
                  </a:rPr>
                  <a:t>GPe</a:t>
                </a:r>
              </a:p>
            </p:txBody>
          </p:sp>
          <p:sp>
            <p:nvSpPr>
              <p:cNvPr id="27" name="Oval 26"/>
              <p:cNvSpPr/>
              <p:nvPr/>
            </p:nvSpPr>
            <p:spPr>
              <a:xfrm>
                <a:off x="1996656" y="3150768"/>
                <a:ext cx="304814" cy="304814"/>
              </a:xfrm>
              <a:prstGeom prst="ellipse">
                <a:avLst/>
              </a:prstGeom>
              <a:solidFill>
                <a:srgbClr val="00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t>+</a:t>
                </a:r>
              </a:p>
            </p:txBody>
          </p:sp>
          <p:sp>
            <p:nvSpPr>
              <p:cNvPr id="28" name="Oval 27"/>
              <p:cNvSpPr>
                <a:spLocks noChangeAspect="1"/>
              </p:cNvSpPr>
              <p:nvPr/>
            </p:nvSpPr>
            <p:spPr>
              <a:xfrm>
                <a:off x="3095531" y="1811333"/>
                <a:ext cx="301752" cy="3017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bIns="45708" rtlCol="0" anchor="ctr"/>
              <a:lstStyle/>
              <a:p>
                <a:pPr algn="ctr"/>
                <a:r>
                  <a:rPr lang="en-US" sz="1799" b="1" dirty="0"/>
                  <a:t>+</a:t>
                </a:r>
              </a:p>
            </p:txBody>
          </p:sp>
          <p:sp>
            <p:nvSpPr>
              <p:cNvPr id="29" name="Oval 28"/>
              <p:cNvSpPr>
                <a:spLocks noChangeAspect="1"/>
              </p:cNvSpPr>
              <p:nvPr/>
            </p:nvSpPr>
            <p:spPr>
              <a:xfrm>
                <a:off x="4750167" y="4591262"/>
                <a:ext cx="301752" cy="301752"/>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bIns="91416" rtlCol="0" anchor="ctr"/>
              <a:lstStyle/>
              <a:p>
                <a:pPr algn="ctr"/>
                <a:r>
                  <a:rPr lang="en-US" sz="1799" b="1" dirty="0"/>
                  <a:t>–</a:t>
                </a:r>
              </a:p>
            </p:txBody>
          </p:sp>
          <p:sp>
            <p:nvSpPr>
              <p:cNvPr id="30" name="Oval 29"/>
              <p:cNvSpPr>
                <a:spLocks noChangeAspect="1"/>
              </p:cNvSpPr>
              <p:nvPr/>
            </p:nvSpPr>
            <p:spPr>
              <a:xfrm>
                <a:off x="3033251" y="4493822"/>
                <a:ext cx="301752" cy="301752"/>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bIns="91416" rtlCol="0" anchor="ctr"/>
              <a:lstStyle/>
              <a:p>
                <a:pPr algn="ctr"/>
                <a:r>
                  <a:rPr lang="en-US" sz="1799" b="1" dirty="0"/>
                  <a:t>–</a:t>
                </a:r>
              </a:p>
            </p:txBody>
          </p:sp>
          <p:sp>
            <p:nvSpPr>
              <p:cNvPr id="31" name="Oval 30"/>
              <p:cNvSpPr/>
              <p:nvPr/>
            </p:nvSpPr>
            <p:spPr>
              <a:xfrm>
                <a:off x="3773191" y="4777552"/>
                <a:ext cx="304814" cy="304814"/>
              </a:xfrm>
              <a:prstGeom prst="ellipse">
                <a:avLst/>
              </a:prstGeom>
              <a:solidFill>
                <a:srgbClr val="00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t>+</a:t>
                </a:r>
              </a:p>
            </p:txBody>
          </p:sp>
          <p:sp>
            <p:nvSpPr>
              <p:cNvPr id="32" name="Arc 31"/>
              <p:cNvSpPr/>
              <p:nvPr/>
            </p:nvSpPr>
            <p:spPr>
              <a:xfrm>
                <a:off x="2159306" y="2230142"/>
                <a:ext cx="1653654" cy="2163170"/>
              </a:xfrm>
              <a:prstGeom prst="arc">
                <a:avLst>
                  <a:gd name="adj1" fmla="val 16319048"/>
                  <a:gd name="adj2" fmla="val 3065768"/>
                </a:avLst>
              </a:prstGeom>
              <a:noFill/>
              <a:ln w="50800">
                <a:solidFill>
                  <a:schemeClr val="tx1"/>
                </a:solidFill>
                <a:headEnd type="stealth"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33" name="Group 32"/>
              <p:cNvGrpSpPr/>
              <p:nvPr/>
            </p:nvGrpSpPr>
            <p:grpSpPr>
              <a:xfrm>
                <a:off x="1855202" y="2228069"/>
                <a:ext cx="2842805" cy="3794565"/>
                <a:chOff x="1855202" y="2228069"/>
                <a:chExt cx="2842805" cy="3794565"/>
              </a:xfrm>
            </p:grpSpPr>
            <p:sp>
              <p:nvSpPr>
                <p:cNvPr id="34" name="Freeform 33"/>
                <p:cNvSpPr/>
                <p:nvPr/>
              </p:nvSpPr>
              <p:spPr>
                <a:xfrm>
                  <a:off x="1855202" y="2228069"/>
                  <a:ext cx="386131" cy="1373673"/>
                </a:xfrm>
                <a:custGeom>
                  <a:avLst/>
                  <a:gdLst>
                    <a:gd name="connsiteX0" fmla="*/ 383055 w 383055"/>
                    <a:gd name="connsiteY0" fmla="*/ 0 h 1297172"/>
                    <a:gd name="connsiteX1" fmla="*/ 223567 w 383055"/>
                    <a:gd name="connsiteY1" fmla="*/ 212651 h 1297172"/>
                    <a:gd name="connsiteX2" fmla="*/ 64078 w 383055"/>
                    <a:gd name="connsiteY2" fmla="*/ 542260 h 1297172"/>
                    <a:gd name="connsiteX3" fmla="*/ 283 w 383055"/>
                    <a:gd name="connsiteY3" fmla="*/ 925032 h 1297172"/>
                    <a:gd name="connsiteX4" fmla="*/ 85343 w 383055"/>
                    <a:gd name="connsiteY4" fmla="*/ 1297172 h 129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5" h="1297172">
                      <a:moveTo>
                        <a:pt x="383055" y="0"/>
                      </a:moveTo>
                      <a:cubicBezTo>
                        <a:pt x="329892" y="61137"/>
                        <a:pt x="276730" y="122274"/>
                        <a:pt x="223567" y="212651"/>
                      </a:cubicBezTo>
                      <a:cubicBezTo>
                        <a:pt x="170404" y="303028"/>
                        <a:pt x="101292" y="423530"/>
                        <a:pt x="64078" y="542260"/>
                      </a:cubicBezTo>
                      <a:cubicBezTo>
                        <a:pt x="26864" y="660990"/>
                        <a:pt x="-3261" y="799213"/>
                        <a:pt x="283" y="925032"/>
                      </a:cubicBezTo>
                      <a:cubicBezTo>
                        <a:pt x="3827" y="1050851"/>
                        <a:pt x="44585" y="1174011"/>
                        <a:pt x="85343" y="1297172"/>
                      </a:cubicBezTo>
                    </a:path>
                  </a:pathLst>
                </a:custGeom>
                <a:noFill/>
                <a:ln w="50800">
                  <a:solidFill>
                    <a:srgbClr val="65BAAF"/>
                  </a:solidFill>
                  <a:prstDash val="sysDash"/>
                  <a:tailEnd type="stealth"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5" name="Arc 34"/>
                <p:cNvSpPr/>
                <p:nvPr/>
              </p:nvSpPr>
              <p:spPr>
                <a:xfrm>
                  <a:off x="3027103" y="4291746"/>
                  <a:ext cx="1180530" cy="914400"/>
                </a:xfrm>
                <a:prstGeom prst="arc">
                  <a:avLst>
                    <a:gd name="adj1" fmla="val 1087311"/>
                    <a:gd name="adj2" fmla="val 8986887"/>
                  </a:avLst>
                </a:prstGeom>
                <a:noFill/>
                <a:ln w="50800">
                  <a:solidFill>
                    <a:schemeClr val="accent2">
                      <a:lumMod val="75000"/>
                    </a:schemeClr>
                  </a:solidFill>
                  <a:prstDash val="sysDash"/>
                  <a:headEnd type="stealth"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6" name="Arc 35"/>
                <p:cNvSpPr/>
                <p:nvPr/>
              </p:nvSpPr>
              <p:spPr>
                <a:xfrm>
                  <a:off x="1988926" y="3115662"/>
                  <a:ext cx="2709081" cy="2906972"/>
                </a:xfrm>
                <a:prstGeom prst="arc">
                  <a:avLst>
                    <a:gd name="adj1" fmla="val 21436138"/>
                    <a:gd name="adj2" fmla="val 11831104"/>
                  </a:avLst>
                </a:prstGeom>
                <a:noFill/>
                <a:ln w="50800">
                  <a:solidFill>
                    <a:schemeClr val="accent2">
                      <a:lumMod val="75000"/>
                    </a:schemeClr>
                  </a:solidFill>
                  <a:prstDash val="sysDash"/>
                  <a:headEnd type="stealth"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cxnSp>
              <p:nvCxnSpPr>
                <p:cNvPr id="37" name="Straight Arrow Connector 36"/>
                <p:cNvCxnSpPr/>
                <p:nvPr/>
              </p:nvCxnSpPr>
              <p:spPr>
                <a:xfrm flipH="1">
                  <a:off x="3220815" y="4466335"/>
                  <a:ext cx="1217206" cy="454294"/>
                </a:xfrm>
                <a:prstGeom prst="straightConnector1">
                  <a:avLst/>
                </a:prstGeom>
                <a:noFill/>
                <a:ln w="50800">
                  <a:solidFill>
                    <a:srgbClr val="65BAAF"/>
                  </a:solidFill>
                  <a:prstDash val="sysDash"/>
                  <a:tailEnd type="stealth" w="lg" len="med"/>
                </a:ln>
              </p:spPr>
              <p:style>
                <a:lnRef idx="2">
                  <a:schemeClr val="accent1">
                    <a:shade val="50000"/>
                  </a:schemeClr>
                </a:lnRef>
                <a:fillRef idx="1">
                  <a:schemeClr val="accent1"/>
                </a:fillRef>
                <a:effectRef idx="0">
                  <a:schemeClr val="accent1"/>
                </a:effectRef>
                <a:fontRef idx="minor">
                  <a:schemeClr val="lt1"/>
                </a:fontRef>
              </p:style>
            </p:cxnSp>
          </p:grpSp>
          <p:sp>
            <p:nvSpPr>
              <p:cNvPr id="38" name="Oval 37"/>
              <p:cNvSpPr/>
              <p:nvPr/>
            </p:nvSpPr>
            <p:spPr>
              <a:xfrm>
                <a:off x="2856998" y="4016765"/>
                <a:ext cx="1439468" cy="488279"/>
              </a:xfrm>
              <a:prstGeom prst="ellipse">
                <a:avLst/>
              </a:prstGeom>
              <a:solidFill>
                <a:srgbClr val="A5D7F5"/>
              </a:solidFill>
              <a:ln>
                <a:solidFill>
                  <a:srgbClr val="A5D7F5"/>
                </a:solidFill>
              </a:ln>
            </p:spPr>
            <p:style>
              <a:lnRef idx="1">
                <a:schemeClr val="accent5"/>
              </a:lnRef>
              <a:fillRef idx="3">
                <a:schemeClr val="accent5"/>
              </a:fillRef>
              <a:effectRef idx="2">
                <a:schemeClr val="accent5"/>
              </a:effectRef>
              <a:fontRef idx="minor">
                <a:schemeClr val="lt1"/>
              </a:fontRef>
            </p:style>
            <p:txBody>
              <a:bodyPr wrap="none" rtlCol="0" anchor="ctr"/>
              <a:lstStyle/>
              <a:p>
                <a:pPr algn="ctr"/>
                <a:r>
                  <a:rPr lang="en-US" sz="1200" cap="all" dirty="0">
                    <a:solidFill>
                      <a:schemeClr val="accent1"/>
                    </a:solidFill>
                  </a:rPr>
                  <a:t>Thalamus</a:t>
                </a:r>
              </a:p>
            </p:txBody>
          </p:sp>
          <p:sp>
            <p:nvSpPr>
              <p:cNvPr id="39" name="Oval 38"/>
              <p:cNvSpPr>
                <a:spLocks noChangeAspect="1"/>
              </p:cNvSpPr>
              <p:nvPr/>
            </p:nvSpPr>
            <p:spPr>
              <a:xfrm>
                <a:off x="4114214" y="4081349"/>
                <a:ext cx="301752" cy="301752"/>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bIns="91416" rtlCol="0" anchor="ctr"/>
              <a:lstStyle/>
              <a:p>
                <a:pPr algn="ctr"/>
                <a:r>
                  <a:rPr lang="en-US" sz="1799" b="1" dirty="0"/>
                  <a:t>–</a:t>
                </a:r>
              </a:p>
            </p:txBody>
          </p:sp>
          <p:cxnSp>
            <p:nvCxnSpPr>
              <p:cNvPr id="40" name="Straight Arrow Connector 39"/>
              <p:cNvCxnSpPr/>
              <p:nvPr/>
            </p:nvCxnSpPr>
            <p:spPr>
              <a:xfrm flipH="1" flipV="1">
                <a:off x="3995820" y="4359316"/>
                <a:ext cx="276945" cy="325429"/>
              </a:xfrm>
              <a:prstGeom prst="straightConnector1">
                <a:avLst/>
              </a:prstGeom>
              <a:noFill/>
              <a:ln w="50800">
                <a:solidFill>
                  <a:schemeClr val="tx1"/>
                </a:solidFill>
                <a:tailEnd type="stealth" w="lg" len="med"/>
              </a:ln>
            </p:spPr>
            <p:style>
              <a:lnRef idx="2">
                <a:schemeClr val="accent1">
                  <a:shade val="50000"/>
                </a:schemeClr>
              </a:lnRef>
              <a:fillRef idx="1">
                <a:schemeClr val="accent1"/>
              </a:fillRef>
              <a:effectRef idx="0">
                <a:schemeClr val="accent1"/>
              </a:effectRef>
              <a:fontRef idx="minor">
                <a:schemeClr val="lt1"/>
              </a:fontRef>
            </p:style>
          </p:cxnSp>
          <p:grpSp>
            <p:nvGrpSpPr>
              <p:cNvPr id="41" name="Group 40"/>
              <p:cNvGrpSpPr/>
              <p:nvPr/>
            </p:nvGrpSpPr>
            <p:grpSpPr>
              <a:xfrm>
                <a:off x="2395848" y="2086409"/>
                <a:ext cx="2088293" cy="3421811"/>
                <a:chOff x="2395848" y="2086409"/>
                <a:chExt cx="2088293" cy="3421811"/>
              </a:xfrm>
            </p:grpSpPr>
            <p:sp>
              <p:nvSpPr>
                <p:cNvPr id="42" name="Freeform 41"/>
                <p:cNvSpPr/>
                <p:nvPr/>
              </p:nvSpPr>
              <p:spPr>
                <a:xfrm rot="568261">
                  <a:off x="2684630" y="2086409"/>
                  <a:ext cx="274885" cy="1553972"/>
                </a:xfrm>
                <a:custGeom>
                  <a:avLst/>
                  <a:gdLst>
                    <a:gd name="connsiteX0" fmla="*/ 383055 w 383055"/>
                    <a:gd name="connsiteY0" fmla="*/ 0 h 1297172"/>
                    <a:gd name="connsiteX1" fmla="*/ 223567 w 383055"/>
                    <a:gd name="connsiteY1" fmla="*/ 212651 h 1297172"/>
                    <a:gd name="connsiteX2" fmla="*/ 64078 w 383055"/>
                    <a:gd name="connsiteY2" fmla="*/ 542260 h 1297172"/>
                    <a:gd name="connsiteX3" fmla="*/ 283 w 383055"/>
                    <a:gd name="connsiteY3" fmla="*/ 925032 h 1297172"/>
                    <a:gd name="connsiteX4" fmla="*/ 85343 w 383055"/>
                    <a:gd name="connsiteY4" fmla="*/ 1297172 h 1297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055" h="1297172">
                      <a:moveTo>
                        <a:pt x="383055" y="0"/>
                      </a:moveTo>
                      <a:cubicBezTo>
                        <a:pt x="329892" y="61137"/>
                        <a:pt x="276730" y="122274"/>
                        <a:pt x="223567" y="212651"/>
                      </a:cubicBezTo>
                      <a:cubicBezTo>
                        <a:pt x="170404" y="303028"/>
                        <a:pt x="101292" y="423530"/>
                        <a:pt x="64078" y="542260"/>
                      </a:cubicBezTo>
                      <a:cubicBezTo>
                        <a:pt x="26864" y="660990"/>
                        <a:pt x="-3261" y="799213"/>
                        <a:pt x="283" y="925032"/>
                      </a:cubicBezTo>
                      <a:cubicBezTo>
                        <a:pt x="3827" y="1050851"/>
                        <a:pt x="44585" y="1174011"/>
                        <a:pt x="85343" y="1297172"/>
                      </a:cubicBezTo>
                    </a:path>
                  </a:pathLst>
                </a:custGeom>
                <a:noFill/>
                <a:ln w="50800">
                  <a:solidFill>
                    <a:schemeClr val="accent1"/>
                  </a:solidFill>
                  <a:prstDash val="sysDash"/>
                  <a:tailEnd type="stealth" w="lg" len="med"/>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3" name="Arc 42"/>
                <p:cNvSpPr/>
                <p:nvPr/>
              </p:nvSpPr>
              <p:spPr>
                <a:xfrm>
                  <a:off x="2395848" y="3569885"/>
                  <a:ext cx="2088293" cy="1938335"/>
                </a:xfrm>
                <a:prstGeom prst="arc">
                  <a:avLst>
                    <a:gd name="adj1" fmla="val 1552538"/>
                    <a:gd name="adj2" fmla="val 12556366"/>
                  </a:avLst>
                </a:prstGeom>
                <a:noFill/>
                <a:ln w="50800">
                  <a:solidFill>
                    <a:schemeClr val="accent1"/>
                  </a:solidFill>
                  <a:prstDash val="sysDash"/>
                  <a:headEnd type="stealth" w="lg" len="med"/>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44" name="Oval 43"/>
              <p:cNvSpPr/>
              <p:nvPr/>
            </p:nvSpPr>
            <p:spPr>
              <a:xfrm>
                <a:off x="1816197" y="3510766"/>
                <a:ext cx="912305" cy="708042"/>
              </a:xfrm>
              <a:prstGeom prst="ellipse">
                <a:avLst/>
              </a:prstGeom>
              <a:solidFill>
                <a:schemeClr val="accent5"/>
              </a:solidFill>
              <a:ln>
                <a:solidFill>
                  <a:schemeClr val="accent5"/>
                </a:solidFill>
              </a:ln>
            </p:spPr>
            <p:style>
              <a:lnRef idx="1">
                <a:schemeClr val="accent4"/>
              </a:lnRef>
              <a:fillRef idx="3">
                <a:schemeClr val="accent4"/>
              </a:fillRef>
              <a:effectRef idx="2">
                <a:schemeClr val="accent4"/>
              </a:effectRef>
              <a:fontRef idx="minor">
                <a:schemeClr val="lt1"/>
              </a:fontRef>
            </p:style>
            <p:txBody>
              <a:bodyPr wrap="none" tIns="0" bIns="137124" rtlCol="0" anchor="ctr"/>
              <a:lstStyle/>
              <a:p>
                <a:pPr algn="ctr"/>
                <a:r>
                  <a:rPr lang="en-US" sz="1200" cap="all" dirty="0">
                    <a:solidFill>
                      <a:schemeClr val="accent6">
                        <a:lumMod val="50000"/>
                      </a:schemeClr>
                    </a:solidFill>
                  </a:rPr>
                  <a:t>Striatum</a:t>
                </a:r>
              </a:p>
            </p:txBody>
          </p:sp>
          <p:sp>
            <p:nvSpPr>
              <p:cNvPr id="45" name="TextBox 44"/>
              <p:cNvSpPr txBox="1"/>
              <p:nvPr/>
            </p:nvSpPr>
            <p:spPr>
              <a:xfrm>
                <a:off x="2277032" y="3784646"/>
                <a:ext cx="520174" cy="400424"/>
              </a:xfrm>
              <a:prstGeom prst="rect">
                <a:avLst/>
              </a:prstGeom>
              <a:noFill/>
            </p:spPr>
            <p:txBody>
              <a:bodyPr wrap="none" rtlCol="0">
                <a:spAutoFit/>
              </a:bodyPr>
              <a:lstStyle/>
              <a:p>
                <a:r>
                  <a:rPr lang="en-US" sz="1799" b="1" dirty="0"/>
                  <a:t>D1</a:t>
                </a:r>
              </a:p>
            </p:txBody>
          </p:sp>
          <p:sp>
            <p:nvSpPr>
              <p:cNvPr id="46" name="TextBox 45"/>
              <p:cNvSpPr txBox="1"/>
              <p:nvPr/>
            </p:nvSpPr>
            <p:spPr>
              <a:xfrm>
                <a:off x="1815211" y="3784646"/>
                <a:ext cx="520174" cy="400424"/>
              </a:xfrm>
              <a:prstGeom prst="rect">
                <a:avLst/>
              </a:prstGeom>
              <a:noFill/>
            </p:spPr>
            <p:txBody>
              <a:bodyPr wrap="none" rtlCol="0">
                <a:spAutoFit/>
              </a:bodyPr>
              <a:lstStyle/>
              <a:p>
                <a:r>
                  <a:rPr lang="en-US" sz="1799" b="1" dirty="0"/>
                  <a:t>D2</a:t>
                </a:r>
              </a:p>
            </p:txBody>
          </p:sp>
          <p:sp>
            <p:nvSpPr>
              <p:cNvPr id="47" name="Oval 46"/>
              <p:cNvSpPr>
                <a:spLocks noChangeAspect="1"/>
              </p:cNvSpPr>
              <p:nvPr/>
            </p:nvSpPr>
            <p:spPr>
              <a:xfrm>
                <a:off x="4192429" y="5155653"/>
                <a:ext cx="301752" cy="301752"/>
              </a:xfrm>
              <a:prstGeom prst="ellipse">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bIns="91416" rtlCol="0" anchor="ctr"/>
              <a:lstStyle/>
              <a:p>
                <a:pPr algn="ctr"/>
                <a:r>
                  <a:rPr lang="en-US" sz="1799" b="1" dirty="0"/>
                  <a:t>–</a:t>
                </a:r>
              </a:p>
            </p:txBody>
          </p:sp>
          <p:sp>
            <p:nvSpPr>
              <p:cNvPr id="48" name="Oval 47"/>
              <p:cNvSpPr/>
              <p:nvPr/>
            </p:nvSpPr>
            <p:spPr>
              <a:xfrm>
                <a:off x="2818212" y="3284750"/>
                <a:ext cx="304814" cy="304814"/>
              </a:xfrm>
              <a:prstGeom prst="ellipse">
                <a:avLst/>
              </a:prstGeom>
              <a:solidFill>
                <a:srgbClr val="005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b="1" dirty="0"/>
                  <a:t>+</a:t>
                </a:r>
              </a:p>
            </p:txBody>
          </p:sp>
          <p:sp>
            <p:nvSpPr>
              <p:cNvPr id="49" name="Oval 48"/>
              <p:cNvSpPr/>
              <p:nvPr/>
            </p:nvSpPr>
            <p:spPr>
              <a:xfrm>
                <a:off x="2208109" y="1820833"/>
                <a:ext cx="828345" cy="583591"/>
              </a:xfrm>
              <a:prstGeom prst="ellipse">
                <a:avLst/>
              </a:prstGeom>
              <a:solidFill>
                <a:srgbClr val="AAC27F"/>
              </a:solidFill>
              <a:ln>
                <a:solidFill>
                  <a:srgbClr val="AAC27F"/>
                </a:solidFill>
              </a:ln>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sz="1200" cap="all" dirty="0">
                    <a:solidFill>
                      <a:srgbClr val="576B33"/>
                    </a:solidFill>
                  </a:rPr>
                  <a:t>Motor</a:t>
                </a:r>
              </a:p>
              <a:p>
                <a:pPr algn="ctr"/>
                <a:r>
                  <a:rPr lang="en-US" sz="1200" cap="all" dirty="0">
                    <a:solidFill>
                      <a:srgbClr val="576B33"/>
                    </a:solidFill>
                  </a:rPr>
                  <a:t>Cortex</a:t>
                </a:r>
              </a:p>
            </p:txBody>
          </p:sp>
        </p:grpSp>
        <p:cxnSp>
          <p:nvCxnSpPr>
            <p:cNvPr id="53" name="Straight Arrow Connector 52"/>
            <p:cNvCxnSpPr/>
            <p:nvPr/>
          </p:nvCxnSpPr>
          <p:spPr>
            <a:xfrm>
              <a:off x="2508417" y="6074907"/>
              <a:ext cx="604664" cy="0"/>
            </a:xfrm>
            <a:prstGeom prst="straightConnector1">
              <a:avLst/>
            </a:prstGeom>
            <a:ln w="38100">
              <a:solidFill>
                <a:srgbClr val="65BAAF"/>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2508417" y="5843461"/>
              <a:ext cx="604664"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514251" y="6309199"/>
              <a:ext cx="60466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074186" y="5690302"/>
              <a:ext cx="1485072" cy="333802"/>
            </a:xfrm>
            <a:prstGeom prst="rect">
              <a:avLst/>
            </a:prstGeom>
            <a:noFill/>
          </p:spPr>
          <p:txBody>
            <a:bodyPr wrap="none" rtlCol="0">
              <a:spAutoFit/>
            </a:bodyPr>
            <a:lstStyle/>
            <a:p>
              <a:r>
                <a:rPr lang="en-US" sz="1400" dirty="0"/>
                <a:t>Direct pathway</a:t>
              </a:r>
            </a:p>
          </p:txBody>
        </p:sp>
        <p:sp>
          <p:nvSpPr>
            <p:cNvPr id="57" name="TextBox 56"/>
            <p:cNvSpPr txBox="1"/>
            <p:nvPr/>
          </p:nvSpPr>
          <p:spPr>
            <a:xfrm>
              <a:off x="3074186" y="5912381"/>
              <a:ext cx="1613725" cy="333802"/>
            </a:xfrm>
            <a:prstGeom prst="rect">
              <a:avLst/>
            </a:prstGeom>
            <a:noFill/>
          </p:spPr>
          <p:txBody>
            <a:bodyPr wrap="none" rtlCol="0">
              <a:spAutoFit/>
            </a:bodyPr>
            <a:lstStyle/>
            <a:p>
              <a:r>
                <a:rPr lang="en-US" sz="1400" dirty="0"/>
                <a:t>Indirect pathway</a:t>
              </a:r>
            </a:p>
          </p:txBody>
        </p:sp>
        <p:sp>
          <p:nvSpPr>
            <p:cNvPr id="58" name="TextBox 57"/>
            <p:cNvSpPr txBox="1"/>
            <p:nvPr/>
          </p:nvSpPr>
          <p:spPr>
            <a:xfrm>
              <a:off x="3113081" y="6178754"/>
              <a:ext cx="1474641" cy="333802"/>
            </a:xfrm>
            <a:prstGeom prst="rect">
              <a:avLst/>
            </a:prstGeom>
            <a:noFill/>
          </p:spPr>
          <p:txBody>
            <a:bodyPr wrap="none" rtlCol="0">
              <a:spAutoFit/>
            </a:bodyPr>
            <a:lstStyle/>
            <a:p>
              <a:r>
                <a:rPr lang="en-US" sz="1400" dirty="0"/>
                <a:t>Both pathways</a:t>
              </a:r>
            </a:p>
          </p:txBody>
        </p:sp>
      </p:grpSp>
      <p:sp>
        <p:nvSpPr>
          <p:cNvPr id="59" name="Octagon 58"/>
          <p:cNvSpPr/>
          <p:nvPr/>
        </p:nvSpPr>
        <p:spPr>
          <a:xfrm>
            <a:off x="7131717" y="2441003"/>
            <a:ext cx="976470" cy="976470"/>
          </a:xfrm>
          <a:prstGeom prst="octag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599" b="1" dirty="0"/>
              <a:t>GO</a:t>
            </a:r>
          </a:p>
        </p:txBody>
      </p:sp>
      <p:sp>
        <p:nvSpPr>
          <p:cNvPr id="60" name="Octagon 59"/>
          <p:cNvSpPr/>
          <p:nvPr/>
        </p:nvSpPr>
        <p:spPr>
          <a:xfrm>
            <a:off x="7131717" y="4034092"/>
            <a:ext cx="976470" cy="976470"/>
          </a:xfrm>
          <a:prstGeom prst="oct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en-US" sz="2599" b="1" dirty="0"/>
              <a:t>STOP</a:t>
            </a:r>
          </a:p>
        </p:txBody>
      </p:sp>
      <p:sp>
        <p:nvSpPr>
          <p:cNvPr id="66" name="TextBox 65">
            <a:extLst>
              <a:ext uri="{FF2B5EF4-FFF2-40B4-BE49-F238E27FC236}">
                <a16:creationId xmlns:a16="http://schemas.microsoft.com/office/drawing/2014/main" id="{DD235C89-698C-4B6A-9948-A585D42445BF}"/>
              </a:ext>
            </a:extLst>
          </p:cNvPr>
          <p:cNvSpPr txBox="1"/>
          <p:nvPr/>
        </p:nvSpPr>
        <p:spPr>
          <a:xfrm>
            <a:off x="5077107" y="5853391"/>
            <a:ext cx="2138505" cy="276999"/>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r>
              <a:rPr lang="en-US" dirty="0">
                <a:latin typeface="+mn-lt"/>
              </a:rPr>
              <a:t>Figure adapted from Calabresi P, et al. </a:t>
            </a:r>
            <a:r>
              <a:rPr lang="en-US" i="1" dirty="0">
                <a:latin typeface="+mn-lt"/>
              </a:rPr>
              <a:t>Nat Neurosci</a:t>
            </a:r>
            <a:r>
              <a:rPr lang="en-US" dirty="0">
                <a:latin typeface="+mn-lt"/>
              </a:rPr>
              <a:t>. 2014;17(8):1022-1030. </a:t>
            </a:r>
          </a:p>
        </p:txBody>
      </p:sp>
      <p:sp>
        <p:nvSpPr>
          <p:cNvPr id="73" name="TextBox 72">
            <a:extLst>
              <a:ext uri="{FF2B5EF4-FFF2-40B4-BE49-F238E27FC236}">
                <a16:creationId xmlns:a16="http://schemas.microsoft.com/office/drawing/2014/main" id="{3303A1D7-EFA1-1293-BDC1-38F69C163320}"/>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TD, tardive dyskinesia. </a:t>
            </a:r>
          </a:p>
          <a:p>
            <a:pPr marL="0">
              <a:defRPr/>
            </a:pPr>
            <a:r>
              <a:rPr lang="en-US" b="1" dirty="0"/>
              <a:t>1. </a:t>
            </a:r>
            <a:r>
              <a:rPr lang="en-US" dirty="0"/>
              <a:t>Korchounov A, et al. </a:t>
            </a:r>
            <a:r>
              <a:rPr lang="en-US" i="1" dirty="0"/>
              <a:t>J Neural Transm</a:t>
            </a:r>
            <a:r>
              <a:rPr lang="en-US" dirty="0"/>
              <a:t>. 2010;117(12):1359-1369. 2. Stahl SM, et al. </a:t>
            </a:r>
            <a:r>
              <a:rPr lang="en-US" i="1" dirty="0"/>
              <a:t>CNS Spectr</a:t>
            </a:r>
            <a:r>
              <a:rPr lang="en-US" dirty="0"/>
              <a:t>. 2017;22(6):427-434.</a:t>
            </a:r>
          </a:p>
        </p:txBody>
      </p:sp>
    </p:spTree>
    <p:extLst>
      <p:ext uri="{BB962C8B-B14F-4D97-AF65-F5344CB8AC3E}">
        <p14:creationId xmlns:p14="http://schemas.microsoft.com/office/powerpoint/2010/main" val="2662678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30294" y="1911154"/>
            <a:ext cx="2455735" cy="1919740"/>
          </a:xfrm>
          <a:prstGeom prst="rect">
            <a:avLst/>
          </a:prstGeom>
        </p:spPr>
      </p:pic>
      <p:sp>
        <p:nvSpPr>
          <p:cNvPr id="2" name="Title 1"/>
          <p:cNvSpPr>
            <a:spLocks noGrp="1"/>
          </p:cNvSpPr>
          <p:nvPr>
            <p:ph type="title"/>
          </p:nvPr>
        </p:nvSpPr>
        <p:spPr/>
        <p:txBody>
          <a:bodyPr/>
          <a:lstStyle/>
          <a:p>
            <a:r>
              <a:rPr lang="en-US" dirty="0"/>
              <a:t>Dopamine Regulates the Activity of the Direct and </a:t>
            </a:r>
            <a:br>
              <a:rPr lang="en-US" dirty="0"/>
            </a:br>
            <a:r>
              <a:rPr lang="en-US" dirty="0"/>
              <a:t>Indirect Pathways for Movement via D1 and D2 Receptors</a:t>
            </a:r>
            <a:r>
              <a:rPr lang="en-US" baseline="30000" dirty="0"/>
              <a:t>1,2</a:t>
            </a:r>
          </a:p>
        </p:txBody>
      </p:sp>
      <p:sp>
        <p:nvSpPr>
          <p:cNvPr id="6" name="Slide Number Placeholder 5"/>
          <p:cNvSpPr>
            <a:spLocks noGrp="1"/>
          </p:cNvSpPr>
          <p:nvPr>
            <p:ph type="sldNum" sz="quarter" idx="4"/>
          </p:nvPr>
        </p:nvSpPr>
        <p:spPr/>
        <p:txBody>
          <a:bodyPr/>
          <a:lstStyle/>
          <a:p>
            <a:fld id="{F3C1FD0B-2342-48FB-A867-BE1FD0EAA53B}" type="slidenum">
              <a:rPr lang="en-US" smtClean="0"/>
              <a:t>32</a:t>
            </a:fld>
            <a:endParaRPr lang="en-US" dirty="0"/>
          </a:p>
        </p:txBody>
      </p:sp>
      <p:sp>
        <p:nvSpPr>
          <p:cNvPr id="74" name="Text Placeholder 4"/>
          <p:cNvSpPr>
            <a:spLocks noGrp="1"/>
          </p:cNvSpPr>
          <p:nvPr>
            <p:ph type="body" sz="quarter" idx="10"/>
          </p:nvPr>
        </p:nvSpPr>
        <p:spPr/>
        <p:txBody>
          <a:bodyPr>
            <a:normAutofit/>
          </a:bodyPr>
          <a:lstStyle/>
          <a:p>
            <a:r>
              <a:rPr lang="en-US" dirty="0"/>
              <a:t>Proposed Neurobiology of Tardive Dyskinesia and drug-induced parkinsonism</a:t>
            </a:r>
          </a:p>
        </p:txBody>
      </p:sp>
      <p:sp>
        <p:nvSpPr>
          <p:cNvPr id="193" name="TextBox 192"/>
          <p:cNvSpPr txBox="1"/>
          <p:nvPr/>
        </p:nvSpPr>
        <p:spPr>
          <a:xfrm rot="16200000">
            <a:off x="6592115" y="3263646"/>
            <a:ext cx="2426186" cy="399877"/>
          </a:xfrm>
          <a:prstGeom prst="rect">
            <a:avLst/>
          </a:prstGeom>
          <a:noFill/>
        </p:spPr>
        <p:txBody>
          <a:bodyPr wrap="none" rtlCol="0">
            <a:spAutoFit/>
          </a:bodyPr>
          <a:lstStyle/>
          <a:p>
            <a:r>
              <a:rPr lang="en-US" sz="1999" b="1" dirty="0"/>
              <a:t>DIRECT PATHWAY</a:t>
            </a:r>
          </a:p>
        </p:txBody>
      </p:sp>
      <p:sp>
        <p:nvSpPr>
          <p:cNvPr id="194" name="TextBox 193"/>
          <p:cNvSpPr txBox="1"/>
          <p:nvPr/>
        </p:nvSpPr>
        <p:spPr>
          <a:xfrm>
            <a:off x="7734513" y="5498714"/>
            <a:ext cx="3814689" cy="618289"/>
          </a:xfrm>
          <a:prstGeom prst="rect">
            <a:avLst/>
          </a:prstGeom>
          <a:solidFill>
            <a:schemeClr val="accent3"/>
          </a:solidFill>
        </p:spPr>
        <p:txBody>
          <a:bodyPr wrap="square" rtlCol="0">
            <a:noAutofit/>
          </a:bodyPr>
          <a:lstStyle/>
          <a:p>
            <a:pPr algn="ctr" defTabSz="914126">
              <a:defRPr/>
            </a:pPr>
            <a:r>
              <a:rPr lang="en-US" sz="1600" kern="0" dirty="0">
                <a:solidFill>
                  <a:srgbClr val="FFFFFF"/>
                </a:solidFill>
              </a:rPr>
              <a:t>Dopamine at </a:t>
            </a:r>
            <a:r>
              <a:rPr lang="en-US" sz="1600" b="1" kern="0" dirty="0">
                <a:solidFill>
                  <a:srgbClr val="FFFFFF"/>
                </a:solidFill>
              </a:rPr>
              <a:t>D1 receptors </a:t>
            </a:r>
            <a:r>
              <a:rPr lang="en-US" sz="1600" kern="0" dirty="0">
                <a:solidFill>
                  <a:srgbClr val="FFFFFF"/>
                </a:solidFill>
              </a:rPr>
              <a:t>facilitates the “go” signal for </a:t>
            </a:r>
            <a:r>
              <a:rPr lang="en-US" sz="1799" kern="0" dirty="0">
                <a:solidFill>
                  <a:srgbClr val="FFFFFF"/>
                </a:solidFill>
              </a:rPr>
              <a:t>movement</a:t>
            </a:r>
            <a:r>
              <a:rPr lang="en-US" sz="1799" kern="0" baseline="30000" dirty="0">
                <a:solidFill>
                  <a:srgbClr val="FFFFFF"/>
                </a:solidFill>
              </a:rPr>
              <a:t>1</a:t>
            </a:r>
          </a:p>
        </p:txBody>
      </p:sp>
      <p:sp>
        <p:nvSpPr>
          <p:cNvPr id="195" name="TextBox 194"/>
          <p:cNvSpPr txBox="1"/>
          <p:nvPr/>
        </p:nvSpPr>
        <p:spPr>
          <a:xfrm rot="16200000">
            <a:off x="-141846" y="3263646"/>
            <a:ext cx="2680998" cy="399877"/>
          </a:xfrm>
          <a:prstGeom prst="rect">
            <a:avLst/>
          </a:prstGeom>
          <a:noFill/>
        </p:spPr>
        <p:txBody>
          <a:bodyPr wrap="none" rtlCol="0">
            <a:spAutoFit/>
          </a:bodyPr>
          <a:lstStyle/>
          <a:p>
            <a:r>
              <a:rPr lang="en-US" sz="1999" b="1" dirty="0"/>
              <a:t>INDIRECT PATHWAY</a:t>
            </a:r>
          </a:p>
        </p:txBody>
      </p:sp>
      <p:sp>
        <p:nvSpPr>
          <p:cNvPr id="196" name="TextBox 195"/>
          <p:cNvSpPr txBox="1"/>
          <p:nvPr/>
        </p:nvSpPr>
        <p:spPr>
          <a:xfrm>
            <a:off x="1131498" y="5497725"/>
            <a:ext cx="3781125" cy="619709"/>
          </a:xfrm>
          <a:prstGeom prst="rect">
            <a:avLst/>
          </a:prstGeom>
          <a:solidFill>
            <a:schemeClr val="accent2">
              <a:lumMod val="75000"/>
            </a:schemeClr>
          </a:solidFill>
        </p:spPr>
        <p:txBody>
          <a:bodyPr wrap="square" rtlCol="0">
            <a:noAutofit/>
          </a:bodyPr>
          <a:lstStyle/>
          <a:p>
            <a:pPr algn="ctr" defTabSz="914126">
              <a:defRPr/>
            </a:pPr>
            <a:r>
              <a:rPr lang="en-US" sz="1799" kern="0" dirty="0">
                <a:solidFill>
                  <a:srgbClr val="FFFFFF"/>
                </a:solidFill>
              </a:rPr>
              <a:t>Dopamine at </a:t>
            </a:r>
            <a:r>
              <a:rPr lang="en-US" sz="1799" b="1" kern="0" dirty="0">
                <a:solidFill>
                  <a:srgbClr val="FFFFFF"/>
                </a:solidFill>
              </a:rPr>
              <a:t>D2 receptors </a:t>
            </a:r>
            <a:r>
              <a:rPr lang="en-US" sz="1799" kern="0" dirty="0">
                <a:solidFill>
                  <a:srgbClr val="FFFFFF"/>
                </a:solidFill>
              </a:rPr>
              <a:t>inhibits the “stop” signal for movement</a:t>
            </a:r>
            <a:r>
              <a:rPr lang="en-US" sz="1799" kern="0" baseline="30000" dirty="0">
                <a:solidFill>
                  <a:srgbClr val="FFFFFF"/>
                </a:solidFill>
              </a:rPr>
              <a:t>1</a:t>
            </a:r>
            <a:endParaRPr lang="en-US" sz="1799" kern="0" dirty="0">
              <a:solidFill>
                <a:srgbClr val="FFFFFF"/>
              </a:solidFill>
            </a:endParaRPr>
          </a:p>
        </p:txBody>
      </p:sp>
      <p:sp>
        <p:nvSpPr>
          <p:cNvPr id="197" name="Rectangle 196"/>
          <p:cNvSpPr/>
          <p:nvPr/>
        </p:nvSpPr>
        <p:spPr>
          <a:xfrm>
            <a:off x="1400620" y="1879412"/>
            <a:ext cx="3200023" cy="3557617"/>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98" name="Freeform 197"/>
          <p:cNvSpPr/>
          <p:nvPr/>
        </p:nvSpPr>
        <p:spPr>
          <a:xfrm rot="10800000">
            <a:off x="1407305" y="4150193"/>
            <a:ext cx="3200022" cy="128583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511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35649" y="-208"/>
                  <a:pt x="4123428" y="511"/>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99" name="Freeform 198"/>
          <p:cNvSpPr/>
          <p:nvPr/>
        </p:nvSpPr>
        <p:spPr>
          <a:xfrm>
            <a:off x="1407360" y="1879412"/>
            <a:ext cx="3196133" cy="132484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cxnSp>
        <p:nvCxnSpPr>
          <p:cNvPr id="200" name="Straight Connector 199"/>
          <p:cNvCxnSpPr/>
          <p:nvPr/>
        </p:nvCxnSpPr>
        <p:spPr>
          <a:xfrm>
            <a:off x="1412818" y="1922842"/>
            <a:ext cx="0" cy="0"/>
          </a:xfrm>
          <a:prstGeom prst="line">
            <a:avLst/>
          </a:prstGeom>
          <a:noFill/>
          <a:ln w="6350" cap="flat" cmpd="sng" algn="ctr">
            <a:solidFill>
              <a:srgbClr val="AAC27F"/>
            </a:solidFill>
            <a:prstDash val="solid"/>
            <a:miter lim="800000"/>
          </a:ln>
          <a:effectLst/>
        </p:spPr>
      </p:cxnSp>
      <p:sp>
        <p:nvSpPr>
          <p:cNvPr id="201" name="Freeform 200"/>
          <p:cNvSpPr/>
          <p:nvPr/>
        </p:nvSpPr>
        <p:spPr>
          <a:xfrm rot="10800000">
            <a:off x="1407161" y="4148721"/>
            <a:ext cx="3184977" cy="128732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rgbClr val="3D3935"/>
              </a:gs>
              <a:gs pos="25000">
                <a:srgbClr val="3D3935"/>
              </a:gs>
              <a:gs pos="100000">
                <a:srgbClr val="CC0066"/>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02" name="Oval 201"/>
          <p:cNvSpPr/>
          <p:nvPr/>
        </p:nvSpPr>
        <p:spPr>
          <a:xfrm rot="335930">
            <a:off x="3169213" y="3826744"/>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03" name="Oval 202"/>
          <p:cNvSpPr/>
          <p:nvPr/>
        </p:nvSpPr>
        <p:spPr>
          <a:xfrm rot="20533921">
            <a:off x="2342269" y="3895224"/>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04" name="Oval 203"/>
          <p:cNvSpPr/>
          <p:nvPr/>
        </p:nvSpPr>
        <p:spPr>
          <a:xfrm rot="19794428">
            <a:off x="1696508" y="419782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05" name="Oval 204"/>
          <p:cNvSpPr/>
          <p:nvPr/>
        </p:nvSpPr>
        <p:spPr>
          <a:xfrm rot="1378786">
            <a:off x="3919700" y="407280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06" name="Rectangle 205"/>
          <p:cNvSpPr/>
          <p:nvPr/>
        </p:nvSpPr>
        <p:spPr>
          <a:xfrm>
            <a:off x="2028287" y="1889856"/>
            <a:ext cx="1958168" cy="307697"/>
          </a:xfrm>
          <a:prstGeom prst="rect">
            <a:avLst/>
          </a:prstGeom>
        </p:spPr>
        <p:txBody>
          <a:bodyPr wrap="none">
            <a:spAutoFit/>
          </a:bodyPr>
          <a:lstStyle/>
          <a:p>
            <a:pPr algn="ctr"/>
            <a:r>
              <a:rPr lang="en-US" sz="1400" cap="all" dirty="0">
                <a:solidFill>
                  <a:srgbClr val="FFFFFF"/>
                </a:solidFill>
              </a:rPr>
              <a:t>Dopamine Neuron</a:t>
            </a:r>
          </a:p>
        </p:txBody>
      </p:sp>
      <p:sp>
        <p:nvSpPr>
          <p:cNvPr id="207" name="TextBox 206"/>
          <p:cNvSpPr txBox="1"/>
          <p:nvPr/>
        </p:nvSpPr>
        <p:spPr>
          <a:xfrm>
            <a:off x="2255727" y="5021140"/>
            <a:ext cx="1503289" cy="307697"/>
          </a:xfrm>
          <a:prstGeom prst="rect">
            <a:avLst/>
          </a:prstGeom>
          <a:noFill/>
        </p:spPr>
        <p:txBody>
          <a:bodyPr wrap="none" rtlCol="0">
            <a:spAutoFit/>
          </a:bodyPr>
          <a:lstStyle/>
          <a:p>
            <a:pPr algn="ctr">
              <a:defRPr/>
            </a:pPr>
            <a:r>
              <a:rPr lang="en-US" sz="1400" cap="all" dirty="0">
                <a:solidFill>
                  <a:srgbClr val="FFFFFF"/>
                </a:solidFill>
              </a:rPr>
              <a:t>GABA Neuron</a:t>
            </a:r>
          </a:p>
        </p:txBody>
      </p:sp>
      <p:sp>
        <p:nvSpPr>
          <p:cNvPr id="208" name="Freeform 207"/>
          <p:cNvSpPr/>
          <p:nvPr/>
        </p:nvSpPr>
        <p:spPr>
          <a:xfrm rot="3193631">
            <a:off x="1617856" y="400246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D2</a:t>
            </a:r>
            <a:endParaRPr lang="en-US" sz="1799" kern="0" dirty="0">
              <a:solidFill>
                <a:srgbClr val="FFFFFF"/>
              </a:solidFill>
            </a:endParaRPr>
          </a:p>
        </p:txBody>
      </p:sp>
      <p:sp>
        <p:nvSpPr>
          <p:cNvPr id="209" name="Freeform 208"/>
          <p:cNvSpPr/>
          <p:nvPr/>
        </p:nvSpPr>
        <p:spPr>
          <a:xfrm rot="3989628">
            <a:off x="2224179" y="3728856"/>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D2</a:t>
            </a:r>
          </a:p>
        </p:txBody>
      </p:sp>
      <p:sp>
        <p:nvSpPr>
          <p:cNvPr id="210" name="Freeform 209"/>
          <p:cNvSpPr/>
          <p:nvPr/>
        </p:nvSpPr>
        <p:spPr>
          <a:xfrm rot="5127766">
            <a:off x="2830502" y="365573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D2</a:t>
            </a:r>
          </a:p>
        </p:txBody>
      </p:sp>
      <p:sp>
        <p:nvSpPr>
          <p:cNvPr id="211" name="Freeform 210"/>
          <p:cNvSpPr/>
          <p:nvPr/>
        </p:nvSpPr>
        <p:spPr>
          <a:xfrm rot="6220424">
            <a:off x="3436824" y="379255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D2</a:t>
            </a:r>
          </a:p>
        </p:txBody>
      </p:sp>
      <p:sp>
        <p:nvSpPr>
          <p:cNvPr id="212" name="Freeform 211"/>
          <p:cNvSpPr/>
          <p:nvPr/>
        </p:nvSpPr>
        <p:spPr>
          <a:xfrm rot="7220587">
            <a:off x="4043146" y="4117654"/>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D2</a:t>
            </a:r>
          </a:p>
        </p:txBody>
      </p:sp>
      <p:sp>
        <p:nvSpPr>
          <p:cNvPr id="213" name="Oval 212"/>
          <p:cNvSpPr/>
          <p:nvPr/>
        </p:nvSpPr>
        <p:spPr>
          <a:xfrm rot="4587712">
            <a:off x="2873559" y="2863743"/>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14" name="Oval 213"/>
          <p:cNvSpPr/>
          <p:nvPr/>
        </p:nvSpPr>
        <p:spPr>
          <a:xfrm>
            <a:off x="2311584" y="3611513"/>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5" name="Oval 214"/>
          <p:cNvSpPr/>
          <p:nvPr/>
        </p:nvSpPr>
        <p:spPr>
          <a:xfrm>
            <a:off x="2984420" y="3516822"/>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6" name="Oval 215"/>
          <p:cNvSpPr/>
          <p:nvPr/>
        </p:nvSpPr>
        <p:spPr>
          <a:xfrm>
            <a:off x="4325452" y="3838209"/>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7" name="Oval 216"/>
          <p:cNvSpPr/>
          <p:nvPr/>
        </p:nvSpPr>
        <p:spPr>
          <a:xfrm>
            <a:off x="1687796" y="3470328"/>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8" name="Oval 217"/>
          <p:cNvSpPr/>
          <p:nvPr/>
        </p:nvSpPr>
        <p:spPr>
          <a:xfrm>
            <a:off x="3198194" y="3173711"/>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9" name="Oval 218"/>
          <p:cNvSpPr/>
          <p:nvPr/>
        </p:nvSpPr>
        <p:spPr>
          <a:xfrm>
            <a:off x="3718257" y="368674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20" name="Rectangle 219"/>
          <p:cNvSpPr/>
          <p:nvPr/>
        </p:nvSpPr>
        <p:spPr>
          <a:xfrm>
            <a:off x="8011069" y="1879412"/>
            <a:ext cx="3200023" cy="3557617"/>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21" name="Freeform 220"/>
          <p:cNvSpPr/>
          <p:nvPr/>
        </p:nvSpPr>
        <p:spPr>
          <a:xfrm rot="10800000">
            <a:off x="8017754" y="4150193"/>
            <a:ext cx="3200022" cy="128583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511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35649" y="-208"/>
                  <a:pt x="4123428" y="511"/>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22" name="Freeform 221"/>
          <p:cNvSpPr/>
          <p:nvPr/>
        </p:nvSpPr>
        <p:spPr>
          <a:xfrm>
            <a:off x="8017809" y="1879412"/>
            <a:ext cx="3196133" cy="132484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cxnSp>
        <p:nvCxnSpPr>
          <p:cNvPr id="223" name="Straight Connector 222"/>
          <p:cNvCxnSpPr/>
          <p:nvPr/>
        </p:nvCxnSpPr>
        <p:spPr>
          <a:xfrm>
            <a:off x="8023267" y="3463585"/>
            <a:ext cx="0" cy="0"/>
          </a:xfrm>
          <a:prstGeom prst="line">
            <a:avLst/>
          </a:prstGeom>
          <a:noFill/>
          <a:ln w="6350" cap="flat" cmpd="sng" algn="ctr">
            <a:solidFill>
              <a:srgbClr val="AAC27F"/>
            </a:solidFill>
            <a:prstDash val="solid"/>
            <a:miter lim="800000"/>
          </a:ln>
          <a:effectLst/>
        </p:spPr>
      </p:cxnSp>
      <p:sp>
        <p:nvSpPr>
          <p:cNvPr id="224" name="Freeform 223"/>
          <p:cNvSpPr/>
          <p:nvPr/>
        </p:nvSpPr>
        <p:spPr>
          <a:xfrm rot="10800000">
            <a:off x="8017610" y="4148721"/>
            <a:ext cx="3184977" cy="128732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rgbClr val="3D3935"/>
              </a:gs>
              <a:gs pos="25000">
                <a:srgbClr val="3D3935"/>
              </a:gs>
              <a:gs pos="100000">
                <a:srgbClr val="CC0066"/>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25" name="Oval 224"/>
          <p:cNvSpPr/>
          <p:nvPr/>
        </p:nvSpPr>
        <p:spPr>
          <a:xfrm rot="335930">
            <a:off x="9779662" y="3826744"/>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26" name="Oval 225"/>
          <p:cNvSpPr/>
          <p:nvPr/>
        </p:nvSpPr>
        <p:spPr>
          <a:xfrm rot="20533921">
            <a:off x="8952718" y="3895224"/>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27" name="Oval 226"/>
          <p:cNvSpPr/>
          <p:nvPr/>
        </p:nvSpPr>
        <p:spPr>
          <a:xfrm rot="19794428">
            <a:off x="8306957" y="419782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28" name="Oval 227"/>
          <p:cNvSpPr/>
          <p:nvPr/>
        </p:nvSpPr>
        <p:spPr>
          <a:xfrm rot="1378786">
            <a:off x="10530149" y="407280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29" name="Rectangle 228"/>
          <p:cNvSpPr/>
          <p:nvPr/>
        </p:nvSpPr>
        <p:spPr>
          <a:xfrm>
            <a:off x="8638736" y="1889856"/>
            <a:ext cx="1958168" cy="307697"/>
          </a:xfrm>
          <a:prstGeom prst="rect">
            <a:avLst/>
          </a:prstGeom>
        </p:spPr>
        <p:txBody>
          <a:bodyPr wrap="none">
            <a:spAutoFit/>
          </a:bodyPr>
          <a:lstStyle/>
          <a:p>
            <a:pPr algn="ctr"/>
            <a:r>
              <a:rPr lang="en-US" sz="1400" cap="all" dirty="0">
                <a:solidFill>
                  <a:srgbClr val="FFFFFF"/>
                </a:solidFill>
              </a:rPr>
              <a:t>Dopamine Neuron</a:t>
            </a:r>
          </a:p>
        </p:txBody>
      </p:sp>
      <p:sp>
        <p:nvSpPr>
          <p:cNvPr id="230" name="TextBox 229"/>
          <p:cNvSpPr txBox="1"/>
          <p:nvPr/>
        </p:nvSpPr>
        <p:spPr>
          <a:xfrm>
            <a:off x="8866176" y="5021140"/>
            <a:ext cx="1503289" cy="307697"/>
          </a:xfrm>
          <a:prstGeom prst="rect">
            <a:avLst/>
          </a:prstGeom>
          <a:noFill/>
        </p:spPr>
        <p:txBody>
          <a:bodyPr wrap="none" rtlCol="0">
            <a:spAutoFit/>
          </a:bodyPr>
          <a:lstStyle/>
          <a:p>
            <a:pPr algn="ctr">
              <a:defRPr/>
            </a:pPr>
            <a:r>
              <a:rPr lang="en-US" sz="1400" cap="all" dirty="0">
                <a:solidFill>
                  <a:srgbClr val="FFFFFF"/>
                </a:solidFill>
              </a:rPr>
              <a:t>GABA Neuron</a:t>
            </a:r>
          </a:p>
        </p:txBody>
      </p:sp>
      <p:sp>
        <p:nvSpPr>
          <p:cNvPr id="231" name="Freeform 230"/>
          <p:cNvSpPr/>
          <p:nvPr/>
        </p:nvSpPr>
        <p:spPr>
          <a:xfrm rot="3193631">
            <a:off x="8228305" y="400246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rgbClr val="A5D7F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D1</a:t>
            </a:r>
          </a:p>
        </p:txBody>
      </p:sp>
      <p:sp>
        <p:nvSpPr>
          <p:cNvPr id="232" name="Freeform 231"/>
          <p:cNvSpPr/>
          <p:nvPr/>
        </p:nvSpPr>
        <p:spPr>
          <a:xfrm rot="3989628">
            <a:off x="8834628" y="3728856"/>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rgbClr val="A5D7F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D1</a:t>
            </a:r>
          </a:p>
        </p:txBody>
      </p:sp>
      <p:sp>
        <p:nvSpPr>
          <p:cNvPr id="233" name="Freeform 232"/>
          <p:cNvSpPr/>
          <p:nvPr/>
        </p:nvSpPr>
        <p:spPr>
          <a:xfrm rot="5127766">
            <a:off x="9440951" y="365573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rgbClr val="A5D7F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D1</a:t>
            </a:r>
          </a:p>
        </p:txBody>
      </p:sp>
      <p:sp>
        <p:nvSpPr>
          <p:cNvPr id="234" name="Freeform 233"/>
          <p:cNvSpPr/>
          <p:nvPr/>
        </p:nvSpPr>
        <p:spPr>
          <a:xfrm rot="6220424">
            <a:off x="10047273" y="379255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rgbClr val="A5D7F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D1</a:t>
            </a:r>
          </a:p>
        </p:txBody>
      </p:sp>
      <p:sp>
        <p:nvSpPr>
          <p:cNvPr id="235" name="Freeform 234"/>
          <p:cNvSpPr/>
          <p:nvPr/>
        </p:nvSpPr>
        <p:spPr>
          <a:xfrm rot="7220587">
            <a:off x="10653595" y="4117654"/>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rgbClr val="A5D7F5"/>
          </a:solidFill>
          <a:ln w="6350" cap="flat" cmpd="sng" algn="ctr">
            <a:noFill/>
            <a:prstDash val="solid"/>
            <a:miter lim="800000"/>
          </a:ln>
          <a:effectLst/>
        </p:spPr>
        <p:txBody>
          <a:bodyPr vert="vert270" rtlCol="0" anchor="ctr"/>
          <a:lstStyle/>
          <a:p>
            <a:pPr algn="ctr" defTabSz="914126">
              <a:defRPr/>
            </a:pPr>
            <a:r>
              <a:rPr lang="en-US" sz="1600" kern="0" dirty="0">
                <a:solidFill>
                  <a:srgbClr val="FFFFFF"/>
                </a:solidFill>
              </a:rPr>
              <a:t>D1</a:t>
            </a:r>
          </a:p>
        </p:txBody>
      </p:sp>
      <p:sp>
        <p:nvSpPr>
          <p:cNvPr id="236" name="Oval 235"/>
          <p:cNvSpPr/>
          <p:nvPr/>
        </p:nvSpPr>
        <p:spPr>
          <a:xfrm rot="4587712">
            <a:off x="9484008" y="2863743"/>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37" name="Oval 236"/>
          <p:cNvSpPr/>
          <p:nvPr/>
        </p:nvSpPr>
        <p:spPr>
          <a:xfrm>
            <a:off x="8922033" y="3611513"/>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38" name="Oval 237"/>
          <p:cNvSpPr/>
          <p:nvPr/>
        </p:nvSpPr>
        <p:spPr>
          <a:xfrm>
            <a:off x="9594869" y="3516822"/>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39" name="Oval 238"/>
          <p:cNvSpPr/>
          <p:nvPr/>
        </p:nvSpPr>
        <p:spPr>
          <a:xfrm>
            <a:off x="10935901" y="3838209"/>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0" name="Oval 239"/>
          <p:cNvSpPr/>
          <p:nvPr/>
        </p:nvSpPr>
        <p:spPr>
          <a:xfrm>
            <a:off x="8298245" y="3470328"/>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1" name="Oval 240"/>
          <p:cNvSpPr/>
          <p:nvPr/>
        </p:nvSpPr>
        <p:spPr>
          <a:xfrm>
            <a:off x="9808643" y="3173711"/>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2" name="Oval 241"/>
          <p:cNvSpPr/>
          <p:nvPr/>
        </p:nvSpPr>
        <p:spPr>
          <a:xfrm>
            <a:off x="10328706" y="368674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3" name="Isosceles Triangle 4"/>
          <p:cNvSpPr/>
          <p:nvPr/>
        </p:nvSpPr>
        <p:spPr>
          <a:xfrm rot="18000000">
            <a:off x="5870532" y="1595785"/>
            <a:ext cx="2974764" cy="3245502"/>
          </a:xfrm>
          <a:custGeom>
            <a:avLst/>
            <a:gdLst>
              <a:gd name="connsiteX0" fmla="*/ 0 w 1884934"/>
              <a:gd name="connsiteY0" fmla="*/ 1122436 h 1122436"/>
              <a:gd name="connsiteX1" fmla="*/ 942467 w 1884934"/>
              <a:gd name="connsiteY1" fmla="*/ 0 h 1122436"/>
              <a:gd name="connsiteX2" fmla="*/ 1884934 w 1884934"/>
              <a:gd name="connsiteY2" fmla="*/ 1122436 h 1122436"/>
              <a:gd name="connsiteX3" fmla="*/ 0 w 1884934"/>
              <a:gd name="connsiteY3" fmla="*/ 1122436 h 1122436"/>
              <a:gd name="connsiteX0" fmla="*/ 0 w 3170210"/>
              <a:gd name="connsiteY0" fmla="*/ 2744372 h 2744372"/>
              <a:gd name="connsiteX1" fmla="*/ 2227743 w 3170210"/>
              <a:gd name="connsiteY1" fmla="*/ 0 h 2744372"/>
              <a:gd name="connsiteX2" fmla="*/ 3170210 w 3170210"/>
              <a:gd name="connsiteY2" fmla="*/ 1122436 h 2744372"/>
              <a:gd name="connsiteX3" fmla="*/ 0 w 3170210"/>
              <a:gd name="connsiteY3" fmla="*/ 2744372 h 2744372"/>
              <a:gd name="connsiteX0" fmla="*/ 0 w 3089248"/>
              <a:gd name="connsiteY0" fmla="*/ 2744372 h 2744372"/>
              <a:gd name="connsiteX1" fmla="*/ 2227743 w 3089248"/>
              <a:gd name="connsiteY1" fmla="*/ 0 h 2744372"/>
              <a:gd name="connsiteX2" fmla="*/ 3089248 w 3089248"/>
              <a:gd name="connsiteY2" fmla="*/ 982205 h 2744372"/>
              <a:gd name="connsiteX3" fmla="*/ 0 w 3089248"/>
              <a:gd name="connsiteY3" fmla="*/ 2744372 h 2744372"/>
              <a:gd name="connsiteX0" fmla="*/ 0 w 3089248"/>
              <a:gd name="connsiteY0" fmla="*/ 2757042 h 2757042"/>
              <a:gd name="connsiteX1" fmla="*/ 2154437 w 3089248"/>
              <a:gd name="connsiteY1" fmla="*/ 0 h 2757042"/>
              <a:gd name="connsiteX2" fmla="*/ 3089248 w 3089248"/>
              <a:gd name="connsiteY2" fmla="*/ 994875 h 2757042"/>
              <a:gd name="connsiteX3" fmla="*/ 0 w 3089248"/>
              <a:gd name="connsiteY3" fmla="*/ 2757042 h 2757042"/>
              <a:gd name="connsiteX0" fmla="*/ 0 w 3454409"/>
              <a:gd name="connsiteY0" fmla="*/ 2757042 h 2757042"/>
              <a:gd name="connsiteX1" fmla="*/ 2154437 w 3454409"/>
              <a:gd name="connsiteY1" fmla="*/ 0 h 2757042"/>
              <a:gd name="connsiteX2" fmla="*/ 3454409 w 3454409"/>
              <a:gd name="connsiteY2" fmla="*/ 751054 h 2757042"/>
              <a:gd name="connsiteX3" fmla="*/ 0 w 3454409"/>
              <a:gd name="connsiteY3" fmla="*/ 2757042 h 2757042"/>
              <a:gd name="connsiteX0" fmla="*/ 0 w 3092734"/>
              <a:gd name="connsiteY0" fmla="*/ 2526232 h 2526232"/>
              <a:gd name="connsiteX1" fmla="*/ 1792762 w 3092734"/>
              <a:gd name="connsiteY1" fmla="*/ 0 h 2526232"/>
              <a:gd name="connsiteX2" fmla="*/ 3092734 w 3092734"/>
              <a:gd name="connsiteY2" fmla="*/ 751054 h 2526232"/>
              <a:gd name="connsiteX3" fmla="*/ 0 w 3092734"/>
              <a:gd name="connsiteY3" fmla="*/ 2526232 h 2526232"/>
              <a:gd name="connsiteX0" fmla="*/ 1144735 w 4237469"/>
              <a:gd name="connsiteY0" fmla="*/ 2623027 h 2623027"/>
              <a:gd name="connsiteX1" fmla="*/ 0 w 4237469"/>
              <a:gd name="connsiteY1" fmla="*/ 0 h 2623027"/>
              <a:gd name="connsiteX2" fmla="*/ 4237469 w 4237469"/>
              <a:gd name="connsiteY2" fmla="*/ 847849 h 2623027"/>
              <a:gd name="connsiteX3" fmla="*/ 1144735 w 4237469"/>
              <a:gd name="connsiteY3" fmla="*/ 2623027 h 2623027"/>
              <a:gd name="connsiteX0" fmla="*/ 0 w 3092734"/>
              <a:gd name="connsiteY0" fmla="*/ 3491787 h 3491787"/>
              <a:gd name="connsiteX1" fmla="*/ 1598250 w 3092734"/>
              <a:gd name="connsiteY1" fmla="*/ 0 h 3491787"/>
              <a:gd name="connsiteX2" fmla="*/ 3092734 w 3092734"/>
              <a:gd name="connsiteY2" fmla="*/ 1716609 h 3491787"/>
              <a:gd name="connsiteX3" fmla="*/ 0 w 3092734"/>
              <a:gd name="connsiteY3" fmla="*/ 3491787 h 3491787"/>
              <a:gd name="connsiteX0" fmla="*/ 0 w 3092734"/>
              <a:gd name="connsiteY0" fmla="*/ 3598089 h 3598089"/>
              <a:gd name="connsiteX1" fmla="*/ 1591869 w 3092734"/>
              <a:gd name="connsiteY1" fmla="*/ 0 h 3598089"/>
              <a:gd name="connsiteX2" fmla="*/ 3092734 w 3092734"/>
              <a:gd name="connsiteY2" fmla="*/ 1822911 h 3598089"/>
              <a:gd name="connsiteX3" fmla="*/ 0 w 3092734"/>
              <a:gd name="connsiteY3" fmla="*/ 3598089 h 3598089"/>
              <a:gd name="connsiteX0" fmla="*/ 0 w 3092734"/>
              <a:gd name="connsiteY0" fmla="*/ 3087909 h 3087909"/>
              <a:gd name="connsiteX1" fmla="*/ 841562 w 3092734"/>
              <a:gd name="connsiteY1" fmla="*/ 0 h 3087909"/>
              <a:gd name="connsiteX2" fmla="*/ 3092734 w 3092734"/>
              <a:gd name="connsiteY2" fmla="*/ 1312731 h 3087909"/>
              <a:gd name="connsiteX3" fmla="*/ 0 w 3092734"/>
              <a:gd name="connsiteY3" fmla="*/ 3087909 h 3087909"/>
              <a:gd name="connsiteX0" fmla="*/ 0 w 3092734"/>
              <a:gd name="connsiteY0" fmla="*/ 3287591 h 3287591"/>
              <a:gd name="connsiteX1" fmla="*/ 1111223 w 3092734"/>
              <a:gd name="connsiteY1" fmla="*/ 0 h 3287591"/>
              <a:gd name="connsiteX2" fmla="*/ 3092734 w 3092734"/>
              <a:gd name="connsiteY2" fmla="*/ 1512413 h 3287591"/>
              <a:gd name="connsiteX3" fmla="*/ 0 w 3092734"/>
              <a:gd name="connsiteY3" fmla="*/ 3287591 h 3287591"/>
              <a:gd name="connsiteX0" fmla="*/ 1 w 3117684"/>
              <a:gd name="connsiteY0" fmla="*/ 3246347 h 3246347"/>
              <a:gd name="connsiteX1" fmla="*/ 1136173 w 3117684"/>
              <a:gd name="connsiteY1" fmla="*/ 0 h 3246347"/>
              <a:gd name="connsiteX2" fmla="*/ 3117684 w 3117684"/>
              <a:gd name="connsiteY2" fmla="*/ 1512413 h 3246347"/>
              <a:gd name="connsiteX3" fmla="*/ 1 w 3117684"/>
              <a:gd name="connsiteY3" fmla="*/ 3246347 h 3246347"/>
            </a:gdLst>
            <a:ahLst/>
            <a:cxnLst>
              <a:cxn ang="0">
                <a:pos x="connsiteX0" y="connsiteY0"/>
              </a:cxn>
              <a:cxn ang="0">
                <a:pos x="connsiteX1" y="connsiteY1"/>
              </a:cxn>
              <a:cxn ang="0">
                <a:pos x="connsiteX2" y="connsiteY2"/>
              </a:cxn>
              <a:cxn ang="0">
                <a:pos x="connsiteX3" y="connsiteY3"/>
              </a:cxn>
            </a:cxnLst>
            <a:rect l="l" t="t" r="r" b="b"/>
            <a:pathLst>
              <a:path w="3117684" h="3246347">
                <a:moveTo>
                  <a:pt x="1" y="3246347"/>
                </a:moveTo>
                <a:lnTo>
                  <a:pt x="1136173" y="0"/>
                </a:lnTo>
                <a:lnTo>
                  <a:pt x="3117684" y="1512413"/>
                </a:lnTo>
                <a:lnTo>
                  <a:pt x="1" y="3246347"/>
                </a:lnTo>
                <a:close/>
              </a:path>
            </a:pathLst>
          </a:custGeom>
          <a:solidFill>
            <a:srgbClr val="E1BA33">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4" name="Isosceles Triangle 4"/>
          <p:cNvSpPr/>
          <p:nvPr/>
        </p:nvSpPr>
        <p:spPr>
          <a:xfrm rot="18000000">
            <a:off x="3058618" y="2755276"/>
            <a:ext cx="3091929" cy="1774716"/>
          </a:xfrm>
          <a:custGeom>
            <a:avLst/>
            <a:gdLst>
              <a:gd name="connsiteX0" fmla="*/ 0 w 1884934"/>
              <a:gd name="connsiteY0" fmla="*/ 1122436 h 1122436"/>
              <a:gd name="connsiteX1" fmla="*/ 942467 w 1884934"/>
              <a:gd name="connsiteY1" fmla="*/ 0 h 1122436"/>
              <a:gd name="connsiteX2" fmla="*/ 1884934 w 1884934"/>
              <a:gd name="connsiteY2" fmla="*/ 1122436 h 1122436"/>
              <a:gd name="connsiteX3" fmla="*/ 0 w 1884934"/>
              <a:gd name="connsiteY3" fmla="*/ 1122436 h 1122436"/>
              <a:gd name="connsiteX0" fmla="*/ 0 w 3170210"/>
              <a:gd name="connsiteY0" fmla="*/ 2744372 h 2744372"/>
              <a:gd name="connsiteX1" fmla="*/ 2227743 w 3170210"/>
              <a:gd name="connsiteY1" fmla="*/ 0 h 2744372"/>
              <a:gd name="connsiteX2" fmla="*/ 3170210 w 3170210"/>
              <a:gd name="connsiteY2" fmla="*/ 1122436 h 2744372"/>
              <a:gd name="connsiteX3" fmla="*/ 0 w 3170210"/>
              <a:gd name="connsiteY3" fmla="*/ 2744372 h 2744372"/>
              <a:gd name="connsiteX0" fmla="*/ 0 w 3089248"/>
              <a:gd name="connsiteY0" fmla="*/ 2744372 h 2744372"/>
              <a:gd name="connsiteX1" fmla="*/ 2227743 w 3089248"/>
              <a:gd name="connsiteY1" fmla="*/ 0 h 2744372"/>
              <a:gd name="connsiteX2" fmla="*/ 3089248 w 3089248"/>
              <a:gd name="connsiteY2" fmla="*/ 982205 h 2744372"/>
              <a:gd name="connsiteX3" fmla="*/ 0 w 3089248"/>
              <a:gd name="connsiteY3" fmla="*/ 2744372 h 2744372"/>
              <a:gd name="connsiteX0" fmla="*/ 0 w 3089248"/>
              <a:gd name="connsiteY0" fmla="*/ 2757042 h 2757042"/>
              <a:gd name="connsiteX1" fmla="*/ 2154437 w 3089248"/>
              <a:gd name="connsiteY1" fmla="*/ 0 h 2757042"/>
              <a:gd name="connsiteX2" fmla="*/ 3089248 w 3089248"/>
              <a:gd name="connsiteY2" fmla="*/ 994875 h 2757042"/>
              <a:gd name="connsiteX3" fmla="*/ 0 w 3089248"/>
              <a:gd name="connsiteY3" fmla="*/ 2757042 h 2757042"/>
              <a:gd name="connsiteX0" fmla="*/ 0 w 3454409"/>
              <a:gd name="connsiteY0" fmla="*/ 2757042 h 2757042"/>
              <a:gd name="connsiteX1" fmla="*/ 2154437 w 3454409"/>
              <a:gd name="connsiteY1" fmla="*/ 0 h 2757042"/>
              <a:gd name="connsiteX2" fmla="*/ 3454409 w 3454409"/>
              <a:gd name="connsiteY2" fmla="*/ 751054 h 2757042"/>
              <a:gd name="connsiteX3" fmla="*/ 0 w 3454409"/>
              <a:gd name="connsiteY3" fmla="*/ 2757042 h 2757042"/>
              <a:gd name="connsiteX0" fmla="*/ 0 w 3092734"/>
              <a:gd name="connsiteY0" fmla="*/ 2526232 h 2526232"/>
              <a:gd name="connsiteX1" fmla="*/ 1792762 w 3092734"/>
              <a:gd name="connsiteY1" fmla="*/ 0 h 2526232"/>
              <a:gd name="connsiteX2" fmla="*/ 3092734 w 3092734"/>
              <a:gd name="connsiteY2" fmla="*/ 751054 h 2526232"/>
              <a:gd name="connsiteX3" fmla="*/ 0 w 3092734"/>
              <a:gd name="connsiteY3" fmla="*/ 2526232 h 2526232"/>
              <a:gd name="connsiteX0" fmla="*/ 1144735 w 4237469"/>
              <a:gd name="connsiteY0" fmla="*/ 2623027 h 2623027"/>
              <a:gd name="connsiteX1" fmla="*/ 0 w 4237469"/>
              <a:gd name="connsiteY1" fmla="*/ 0 h 2623027"/>
              <a:gd name="connsiteX2" fmla="*/ 4237469 w 4237469"/>
              <a:gd name="connsiteY2" fmla="*/ 847849 h 2623027"/>
              <a:gd name="connsiteX3" fmla="*/ 1144735 w 4237469"/>
              <a:gd name="connsiteY3" fmla="*/ 2623027 h 2623027"/>
              <a:gd name="connsiteX0" fmla="*/ 0 w 3092734"/>
              <a:gd name="connsiteY0" fmla="*/ 3491787 h 3491787"/>
              <a:gd name="connsiteX1" fmla="*/ 1598250 w 3092734"/>
              <a:gd name="connsiteY1" fmla="*/ 0 h 3491787"/>
              <a:gd name="connsiteX2" fmla="*/ 3092734 w 3092734"/>
              <a:gd name="connsiteY2" fmla="*/ 1716609 h 3491787"/>
              <a:gd name="connsiteX3" fmla="*/ 0 w 3092734"/>
              <a:gd name="connsiteY3" fmla="*/ 3491787 h 3491787"/>
              <a:gd name="connsiteX0" fmla="*/ 0 w 3148023"/>
              <a:gd name="connsiteY0" fmla="*/ 1775178 h 1775178"/>
              <a:gd name="connsiteX1" fmla="*/ 3148023 w 3148023"/>
              <a:gd name="connsiteY1" fmla="*/ 1139126 h 1775178"/>
              <a:gd name="connsiteX2" fmla="*/ 3092734 w 3148023"/>
              <a:gd name="connsiteY2" fmla="*/ 0 h 1775178"/>
              <a:gd name="connsiteX3" fmla="*/ 0 w 3148023"/>
              <a:gd name="connsiteY3" fmla="*/ 1775178 h 1775178"/>
              <a:gd name="connsiteX0" fmla="*/ 0 w 3274650"/>
              <a:gd name="connsiteY0" fmla="*/ 1775178 h 1775178"/>
              <a:gd name="connsiteX1" fmla="*/ 3274650 w 3274650"/>
              <a:gd name="connsiteY1" fmla="*/ 1187001 h 1775178"/>
              <a:gd name="connsiteX2" fmla="*/ 3092734 w 3274650"/>
              <a:gd name="connsiteY2" fmla="*/ 0 h 1775178"/>
              <a:gd name="connsiteX3" fmla="*/ 0 w 3274650"/>
              <a:gd name="connsiteY3" fmla="*/ 1775178 h 1775178"/>
              <a:gd name="connsiteX0" fmla="*/ 0 w 3092734"/>
              <a:gd name="connsiteY0" fmla="*/ 1775178 h 1775178"/>
              <a:gd name="connsiteX1" fmla="*/ 2796214 w 3092734"/>
              <a:gd name="connsiteY1" fmla="*/ 1463226 h 1775178"/>
              <a:gd name="connsiteX2" fmla="*/ 3092734 w 3092734"/>
              <a:gd name="connsiteY2" fmla="*/ 0 h 1775178"/>
              <a:gd name="connsiteX3" fmla="*/ 0 w 3092734"/>
              <a:gd name="connsiteY3" fmla="*/ 1775178 h 1775178"/>
            </a:gdLst>
            <a:ahLst/>
            <a:cxnLst>
              <a:cxn ang="0">
                <a:pos x="connsiteX0" y="connsiteY0"/>
              </a:cxn>
              <a:cxn ang="0">
                <a:pos x="connsiteX1" y="connsiteY1"/>
              </a:cxn>
              <a:cxn ang="0">
                <a:pos x="connsiteX2" y="connsiteY2"/>
              </a:cxn>
              <a:cxn ang="0">
                <a:pos x="connsiteX3" y="connsiteY3"/>
              </a:cxn>
            </a:cxnLst>
            <a:rect l="l" t="t" r="r" b="b"/>
            <a:pathLst>
              <a:path w="3092734" h="1775178">
                <a:moveTo>
                  <a:pt x="0" y="1775178"/>
                </a:moveTo>
                <a:lnTo>
                  <a:pt x="2796214" y="1463226"/>
                </a:lnTo>
                <a:lnTo>
                  <a:pt x="3092734" y="0"/>
                </a:lnTo>
                <a:lnTo>
                  <a:pt x="0" y="1775178"/>
                </a:lnTo>
                <a:close/>
              </a:path>
            </a:pathLst>
          </a:custGeom>
          <a:solidFill>
            <a:srgbClr val="E1BA33">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5" name="Octagon 244"/>
          <p:cNvSpPr/>
          <p:nvPr/>
        </p:nvSpPr>
        <p:spPr>
          <a:xfrm>
            <a:off x="5490868" y="4011421"/>
            <a:ext cx="1523603" cy="1523603"/>
          </a:xfrm>
          <a:prstGeom prst="octagon">
            <a:avLst/>
          </a:prstGeom>
          <a:solidFill>
            <a:srgbClr val="00B050"/>
          </a:solidFill>
          <a:ln w="12700" cap="flat" cmpd="sng" algn="ctr">
            <a:noFill/>
            <a:prstDash val="solid"/>
            <a:miter lim="800000"/>
          </a:ln>
          <a:effectLst/>
        </p:spPr>
        <p:txBody>
          <a:bodyPr wrap="none" lIns="45708" tIns="91416" rIns="45708" rtlCol="0" anchor="ctr"/>
          <a:lstStyle/>
          <a:p>
            <a:pPr algn="ctr" defTabSz="914126">
              <a:lnSpc>
                <a:spcPts val="4099"/>
              </a:lnSpc>
              <a:defRPr/>
            </a:pPr>
            <a:r>
              <a:rPr lang="en-US" sz="3999" b="1" kern="0" dirty="0">
                <a:solidFill>
                  <a:srgbClr val="FFFFFF"/>
                </a:solidFill>
              </a:rPr>
              <a:t>More</a:t>
            </a:r>
            <a:br>
              <a:rPr lang="en-US" sz="3999" b="1" kern="0" dirty="0">
                <a:solidFill>
                  <a:srgbClr val="FFFFFF"/>
                </a:solidFill>
              </a:rPr>
            </a:br>
            <a:r>
              <a:rPr lang="en-US" sz="3999" b="1" kern="0" dirty="0">
                <a:solidFill>
                  <a:srgbClr val="FFFFFF"/>
                </a:solidFill>
              </a:rPr>
              <a:t>GO</a:t>
            </a:r>
          </a:p>
        </p:txBody>
      </p:sp>
      <p:cxnSp>
        <p:nvCxnSpPr>
          <p:cNvPr id="246" name="Straight Arrow Connector 245"/>
          <p:cNvCxnSpPr/>
          <p:nvPr/>
        </p:nvCxnSpPr>
        <p:spPr>
          <a:xfrm>
            <a:off x="4607327" y="4792893"/>
            <a:ext cx="883541" cy="0"/>
          </a:xfrm>
          <a:prstGeom prst="straightConnector1">
            <a:avLst/>
          </a:prstGeom>
          <a:noFill/>
          <a:ln w="19050" cap="flat" cmpd="sng" algn="ctr">
            <a:solidFill>
              <a:srgbClr val="007DA5"/>
            </a:solidFill>
            <a:prstDash val="solid"/>
            <a:miter lim="800000"/>
            <a:tailEnd type="triangle" w="lg" len="lg"/>
          </a:ln>
          <a:effectLst/>
        </p:spPr>
      </p:cxnSp>
      <p:cxnSp>
        <p:nvCxnSpPr>
          <p:cNvPr id="247" name="Straight Arrow Connector 246"/>
          <p:cNvCxnSpPr/>
          <p:nvPr/>
        </p:nvCxnSpPr>
        <p:spPr>
          <a:xfrm flipH="1">
            <a:off x="7044044" y="4792385"/>
            <a:ext cx="973566" cy="0"/>
          </a:xfrm>
          <a:prstGeom prst="straightConnector1">
            <a:avLst/>
          </a:prstGeom>
          <a:noFill/>
          <a:ln w="19050" cap="flat" cmpd="sng" algn="ctr">
            <a:solidFill>
              <a:srgbClr val="007DA5"/>
            </a:solidFill>
            <a:prstDash val="solid"/>
            <a:miter lim="800000"/>
            <a:tailEnd type="triangle" w="lg" len="lg"/>
          </a:ln>
          <a:effectLst/>
        </p:spPr>
      </p:cxnSp>
      <p:sp>
        <p:nvSpPr>
          <p:cNvPr id="248" name="Rectangle 247"/>
          <p:cNvSpPr/>
          <p:nvPr/>
        </p:nvSpPr>
        <p:spPr>
          <a:xfrm>
            <a:off x="4639797" y="1467581"/>
            <a:ext cx="3206325" cy="369108"/>
          </a:xfrm>
          <a:prstGeom prst="rect">
            <a:avLst/>
          </a:prstGeom>
        </p:spPr>
        <p:txBody>
          <a:bodyPr wrap="none">
            <a:spAutoFit/>
          </a:bodyPr>
          <a:lstStyle/>
          <a:p>
            <a:pPr algn="ctr"/>
            <a:r>
              <a:rPr lang="en-US" sz="1799" b="1" cap="all" dirty="0"/>
              <a:t>Nigrostriatal pathway</a:t>
            </a:r>
          </a:p>
        </p:txBody>
      </p:sp>
      <p:grpSp>
        <p:nvGrpSpPr>
          <p:cNvPr id="249" name="Group 248"/>
          <p:cNvGrpSpPr/>
          <p:nvPr/>
        </p:nvGrpSpPr>
        <p:grpSpPr>
          <a:xfrm>
            <a:off x="7014472" y="6199385"/>
            <a:ext cx="3415655" cy="271508"/>
            <a:chOff x="3832588" y="6079460"/>
            <a:chExt cx="3416545" cy="271579"/>
          </a:xfrm>
        </p:grpSpPr>
        <p:sp>
          <p:nvSpPr>
            <p:cNvPr id="250" name="Oval 249"/>
            <p:cNvSpPr/>
            <p:nvPr/>
          </p:nvSpPr>
          <p:spPr>
            <a:xfrm>
              <a:off x="3832588" y="6108335"/>
              <a:ext cx="213830" cy="213830"/>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1" name="TextBox 250"/>
            <p:cNvSpPr txBox="1"/>
            <p:nvPr/>
          </p:nvSpPr>
          <p:spPr>
            <a:xfrm>
              <a:off x="4046424" y="6084445"/>
              <a:ext cx="801823" cy="253916"/>
            </a:xfrm>
            <a:prstGeom prst="rect">
              <a:avLst/>
            </a:prstGeom>
            <a:noFill/>
          </p:spPr>
          <p:txBody>
            <a:bodyPr wrap="none" rtlCol="0">
              <a:spAutoFit/>
            </a:bodyPr>
            <a:lstStyle/>
            <a:p>
              <a:pPr algn="ctr" defTabSz="914126">
                <a:defRPr/>
              </a:pPr>
              <a:r>
                <a:rPr lang="en-US" sz="1050" kern="0" dirty="0">
                  <a:solidFill>
                    <a:srgbClr val="3D3935"/>
                  </a:solidFill>
                </a:rPr>
                <a:t>Dopamine</a:t>
              </a:r>
            </a:p>
          </p:txBody>
        </p:sp>
        <p:sp>
          <p:nvSpPr>
            <p:cNvPr id="252" name="Freeform 251"/>
            <p:cNvSpPr/>
            <p:nvPr/>
          </p:nvSpPr>
          <p:spPr>
            <a:xfrm rot="5127766">
              <a:off x="4891385" y="6094930"/>
              <a:ext cx="271579" cy="240640"/>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gradFill rotWithShape="1">
              <a:gsLst>
                <a:gs pos="0">
                  <a:srgbClr val="E1BA33">
                    <a:satMod val="103000"/>
                    <a:lumMod val="102000"/>
                    <a:tint val="94000"/>
                  </a:srgbClr>
                </a:gs>
                <a:gs pos="50000">
                  <a:srgbClr val="E1BA33">
                    <a:satMod val="110000"/>
                    <a:lumMod val="100000"/>
                    <a:shade val="100000"/>
                  </a:srgbClr>
                </a:gs>
                <a:gs pos="100000">
                  <a:srgbClr val="E1BA33">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3" name="TextBox 252"/>
            <p:cNvSpPr txBox="1"/>
            <p:nvPr/>
          </p:nvSpPr>
          <p:spPr>
            <a:xfrm>
              <a:off x="5152896" y="6084445"/>
              <a:ext cx="942887" cy="253916"/>
            </a:xfrm>
            <a:prstGeom prst="rect">
              <a:avLst/>
            </a:prstGeom>
            <a:noFill/>
          </p:spPr>
          <p:txBody>
            <a:bodyPr wrap="none" rtlCol="0">
              <a:spAutoFit/>
            </a:bodyPr>
            <a:lstStyle/>
            <a:p>
              <a:pPr algn="ctr" defTabSz="914126">
                <a:defRPr/>
              </a:pPr>
              <a:r>
                <a:rPr lang="en-US" sz="1050" kern="0" dirty="0">
                  <a:solidFill>
                    <a:srgbClr val="3D3935"/>
                  </a:solidFill>
                </a:rPr>
                <a:t>D2 Receptor</a:t>
              </a:r>
            </a:p>
          </p:txBody>
        </p:sp>
        <p:sp>
          <p:nvSpPr>
            <p:cNvPr id="254" name="TextBox 253"/>
            <p:cNvSpPr txBox="1"/>
            <p:nvPr/>
          </p:nvSpPr>
          <p:spPr>
            <a:xfrm>
              <a:off x="6306246" y="6084445"/>
              <a:ext cx="942887" cy="253916"/>
            </a:xfrm>
            <a:prstGeom prst="rect">
              <a:avLst/>
            </a:prstGeom>
            <a:noFill/>
          </p:spPr>
          <p:txBody>
            <a:bodyPr wrap="none" rtlCol="0">
              <a:spAutoFit/>
            </a:bodyPr>
            <a:lstStyle/>
            <a:p>
              <a:pPr algn="ctr" defTabSz="914126">
                <a:defRPr/>
              </a:pPr>
              <a:r>
                <a:rPr lang="en-US" sz="1050" kern="0" dirty="0">
                  <a:solidFill>
                    <a:srgbClr val="3D3935"/>
                  </a:solidFill>
                </a:rPr>
                <a:t>D1 Receptor</a:t>
              </a:r>
            </a:p>
          </p:txBody>
        </p:sp>
      </p:grpSp>
      <p:sp>
        <p:nvSpPr>
          <p:cNvPr id="255" name="Freeform 254"/>
          <p:cNvSpPr/>
          <p:nvPr/>
        </p:nvSpPr>
        <p:spPr>
          <a:xfrm rot="5127766">
            <a:off x="9258975" y="6195314"/>
            <a:ext cx="271508" cy="240577"/>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rgbClr val="A5D7F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72" name="TextBox 71">
            <a:extLst>
              <a:ext uri="{FF2B5EF4-FFF2-40B4-BE49-F238E27FC236}">
                <a16:creationId xmlns:a16="http://schemas.microsoft.com/office/drawing/2014/main" id="{6D4C9991-8192-56B7-D4CF-FF5E619449A7}"/>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GABA, gamma-aminobutyric acid. </a:t>
            </a:r>
          </a:p>
          <a:p>
            <a:pPr marL="0">
              <a:defRPr/>
            </a:pPr>
            <a:r>
              <a:rPr lang="en-US" b="1" dirty="0"/>
              <a:t>1. </a:t>
            </a:r>
            <a:r>
              <a:rPr lang="fr-FR" dirty="0">
                <a:latin typeface="+mn-lt"/>
                <a:ea typeface="Calibri" panose="020F0502020204030204" pitchFamily="34" charset="0"/>
                <a:cs typeface="Times New Roman" panose="02020603050405020304" pitchFamily="18" charset="0"/>
              </a:rPr>
              <a:t>Stahl SM, et al. </a:t>
            </a:r>
            <a:r>
              <a:rPr lang="fr-FR" i="1" dirty="0">
                <a:latin typeface="+mn-lt"/>
                <a:ea typeface="Calibri" panose="020F0502020204030204" pitchFamily="34" charset="0"/>
                <a:cs typeface="Times New Roman" panose="02020603050405020304" pitchFamily="18" charset="0"/>
              </a:rPr>
              <a:t>CNS Spectr. </a:t>
            </a:r>
            <a:r>
              <a:rPr lang="fr-FR" dirty="0">
                <a:latin typeface="+mn-lt"/>
                <a:ea typeface="Calibri" panose="020F0502020204030204" pitchFamily="34" charset="0"/>
                <a:cs typeface="Times New Roman" panose="02020603050405020304" pitchFamily="18" charset="0"/>
              </a:rPr>
              <a:t>2017;22(6):427-434. </a:t>
            </a:r>
            <a:r>
              <a:rPr lang="fr-FR" b="1" dirty="0">
                <a:latin typeface="+mn-lt"/>
                <a:ea typeface="Calibri" panose="020F0502020204030204" pitchFamily="34" charset="0"/>
                <a:cs typeface="Times New Roman" panose="02020603050405020304" pitchFamily="18" charset="0"/>
              </a:rPr>
              <a:t>2. </a:t>
            </a:r>
            <a:r>
              <a:rPr lang="fr-FR" dirty="0">
                <a:latin typeface="+mn-lt"/>
                <a:ea typeface="Calibri" panose="020F0502020204030204" pitchFamily="34" charset="0"/>
                <a:cs typeface="Times New Roman" panose="02020603050405020304" pitchFamily="18" charset="0"/>
              </a:rPr>
              <a:t>Calabresi P, et al. </a:t>
            </a:r>
            <a:r>
              <a:rPr lang="fr-FR" i="1" dirty="0">
                <a:latin typeface="+mn-lt"/>
                <a:ea typeface="Calibri" panose="020F0502020204030204" pitchFamily="34" charset="0"/>
                <a:cs typeface="Times New Roman" panose="02020603050405020304" pitchFamily="18" charset="0"/>
              </a:rPr>
              <a:t>Nat Neurosci. </a:t>
            </a:r>
            <a:r>
              <a:rPr lang="fr-FR" dirty="0">
                <a:latin typeface="+mn-lt"/>
                <a:ea typeface="Calibri" panose="020F0502020204030204" pitchFamily="34" charset="0"/>
                <a:cs typeface="Times New Roman" panose="02020603050405020304" pitchFamily="18" charset="0"/>
              </a:rPr>
              <a:t>2014;17(8):1022-1030</a:t>
            </a:r>
            <a:r>
              <a:rPr lang="en-US" dirty="0"/>
              <a:t>.</a:t>
            </a:r>
          </a:p>
        </p:txBody>
      </p:sp>
    </p:spTree>
    <p:extLst>
      <p:ext uri="{BB962C8B-B14F-4D97-AF65-F5344CB8AC3E}">
        <p14:creationId xmlns:p14="http://schemas.microsoft.com/office/powerpoint/2010/main" val="539026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Antipsychotics Interact With D2 Receptors </a:t>
            </a:r>
            <a:br>
              <a:rPr lang="en-US" dirty="0"/>
            </a:br>
            <a:r>
              <a:rPr lang="en-US" dirty="0"/>
              <a:t>Throughout the Brain</a:t>
            </a:r>
            <a:r>
              <a:rPr lang="en-US" baseline="30000" dirty="0"/>
              <a:t>1,2</a:t>
            </a:r>
          </a:p>
        </p:txBody>
      </p:sp>
      <p:sp>
        <p:nvSpPr>
          <p:cNvPr id="4" name="Content Placeholder 3"/>
          <p:cNvSpPr>
            <a:spLocks noGrp="1"/>
          </p:cNvSpPr>
          <p:nvPr>
            <p:ph idx="1"/>
          </p:nvPr>
        </p:nvSpPr>
        <p:spPr/>
        <p:txBody>
          <a:bodyPr/>
          <a:lstStyle/>
          <a:p>
            <a:r>
              <a:rPr lang="en-US" dirty="0"/>
              <a:t>The therapeutic actions of antipsychotics hypothetically</a:t>
            </a:r>
            <a:br>
              <a:rPr lang="en-US" dirty="0"/>
            </a:br>
            <a:r>
              <a:rPr lang="en-US" dirty="0"/>
              <a:t>are due to dopamine D2 receptor blockade in the </a:t>
            </a:r>
            <a:br>
              <a:rPr lang="en-US" dirty="0"/>
            </a:br>
            <a:r>
              <a:rPr lang="en-US" dirty="0"/>
              <a:t>mesolimbic dopamine pathway</a:t>
            </a:r>
          </a:p>
          <a:p>
            <a:r>
              <a:rPr lang="en-US" dirty="0"/>
              <a:t>However, when blocking D2 receptors in the</a:t>
            </a:r>
            <a:br>
              <a:rPr lang="en-US" dirty="0"/>
            </a:br>
            <a:r>
              <a:rPr lang="en-US" dirty="0"/>
              <a:t>mesolimbic pathway, antipsychotics are also</a:t>
            </a:r>
            <a:br>
              <a:rPr lang="en-US" dirty="0"/>
            </a:br>
            <a:r>
              <a:rPr lang="en-US" dirty="0"/>
              <a:t>blocking D2 receptors throughout the brain,</a:t>
            </a:r>
            <a:br>
              <a:rPr lang="en-US" dirty="0"/>
            </a:br>
            <a:r>
              <a:rPr lang="en-US" dirty="0"/>
              <a:t>such as in the nigrostriatal indirect pathway</a:t>
            </a:r>
          </a:p>
        </p:txBody>
      </p:sp>
      <p:sp>
        <p:nvSpPr>
          <p:cNvPr id="3" name="Slide Number Placeholder 2"/>
          <p:cNvSpPr>
            <a:spLocks noGrp="1"/>
          </p:cNvSpPr>
          <p:nvPr>
            <p:ph type="sldNum" sz="quarter" idx="4"/>
          </p:nvPr>
        </p:nvSpPr>
        <p:spPr/>
        <p:txBody>
          <a:bodyPr/>
          <a:lstStyle/>
          <a:p>
            <a:fld id="{F3C1FD0B-2342-48FB-A867-BE1FD0EAA53B}" type="slidenum">
              <a:rPr lang="en-US" smtClean="0"/>
              <a:pPr/>
              <a:t>33</a:t>
            </a:fld>
            <a:endParaRPr lang="en-US" dirty="0"/>
          </a:p>
        </p:txBody>
      </p:sp>
      <p:sp>
        <p:nvSpPr>
          <p:cNvPr id="45" name="Text Placeholder 4"/>
          <p:cNvSpPr>
            <a:spLocks noGrp="1"/>
          </p:cNvSpPr>
          <p:nvPr>
            <p:ph type="body" sz="quarter" idx="10"/>
          </p:nvPr>
        </p:nvSpPr>
        <p:spPr/>
        <p:txBody>
          <a:bodyPr/>
          <a:lstStyle/>
          <a:p>
            <a:r>
              <a:rPr lang="en-US" dirty="0"/>
              <a:t>Proposed Neurobiology of Tardive Dyskinesia and drug-induced parkinsonism</a:t>
            </a:r>
          </a:p>
        </p:txBody>
      </p:sp>
      <p:sp>
        <p:nvSpPr>
          <p:cNvPr id="46" name="Rectangle 45"/>
          <p:cNvSpPr/>
          <p:nvPr/>
        </p:nvSpPr>
        <p:spPr>
          <a:xfrm>
            <a:off x="8351047" y="1842753"/>
            <a:ext cx="3200023" cy="3595623"/>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47" name="Freeform 46"/>
          <p:cNvSpPr/>
          <p:nvPr/>
        </p:nvSpPr>
        <p:spPr>
          <a:xfrm rot="10800000">
            <a:off x="8357732" y="4072651"/>
            <a:ext cx="3200022" cy="1369228"/>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3784 h 1479602"/>
              <a:gd name="connsiteX1" fmla="*/ 51759 w 4137538"/>
              <a:gd name="connsiteY1" fmla="*/ 366094 h 1479602"/>
              <a:gd name="connsiteX2" fmla="*/ 267419 w 4137538"/>
              <a:gd name="connsiteY2" fmla="*/ 797414 h 1479602"/>
              <a:gd name="connsiteX3" fmla="*/ 854016 w 4137538"/>
              <a:gd name="connsiteY3" fmla="*/ 1211482 h 1479602"/>
              <a:gd name="connsiteX4" fmla="*/ 1466491 w 4137538"/>
              <a:gd name="connsiteY4" fmla="*/ 1409890 h 1479602"/>
              <a:gd name="connsiteX5" fmla="*/ 2078966 w 4137538"/>
              <a:gd name="connsiteY5" fmla="*/ 1478901 h 1479602"/>
              <a:gd name="connsiteX6" fmla="*/ 2846717 w 4137538"/>
              <a:gd name="connsiteY6" fmla="*/ 1375384 h 1479602"/>
              <a:gd name="connsiteX7" fmla="*/ 3545457 w 4137538"/>
              <a:gd name="connsiteY7" fmla="*/ 1047580 h 1479602"/>
              <a:gd name="connsiteX8" fmla="*/ 3976778 w 4137538"/>
              <a:gd name="connsiteY8" fmla="*/ 599007 h 1479602"/>
              <a:gd name="connsiteX9" fmla="*/ 4123427 w 4137538"/>
              <a:gd name="connsiteY9" fmla="*/ 115928 h 1479602"/>
              <a:gd name="connsiteX10" fmla="*/ 4123428 w 4137538"/>
              <a:gd name="connsiteY10" fmla="*/ 18 h 14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9602">
                <a:moveTo>
                  <a:pt x="0" y="3784"/>
                </a:moveTo>
                <a:cubicBezTo>
                  <a:pt x="3594" y="118803"/>
                  <a:pt x="7189" y="233822"/>
                  <a:pt x="51759" y="366094"/>
                </a:cubicBezTo>
                <a:cubicBezTo>
                  <a:pt x="96329" y="498366"/>
                  <a:pt x="133710" y="656516"/>
                  <a:pt x="267419" y="797414"/>
                </a:cubicBezTo>
                <a:cubicBezTo>
                  <a:pt x="401128" y="938312"/>
                  <a:pt x="654171" y="1109403"/>
                  <a:pt x="854016" y="1211482"/>
                </a:cubicBezTo>
                <a:cubicBezTo>
                  <a:pt x="1053861" y="1313561"/>
                  <a:pt x="1262333" y="1365320"/>
                  <a:pt x="1466491" y="1409890"/>
                </a:cubicBezTo>
                <a:cubicBezTo>
                  <a:pt x="1670649" y="1454460"/>
                  <a:pt x="1848928" y="1484652"/>
                  <a:pt x="2078966" y="1478901"/>
                </a:cubicBezTo>
                <a:cubicBezTo>
                  <a:pt x="2309004" y="1473150"/>
                  <a:pt x="2602302" y="1447271"/>
                  <a:pt x="2846717" y="1375384"/>
                </a:cubicBezTo>
                <a:cubicBezTo>
                  <a:pt x="3091132" y="1303497"/>
                  <a:pt x="3357114" y="1176976"/>
                  <a:pt x="3545457" y="1047580"/>
                </a:cubicBezTo>
                <a:cubicBezTo>
                  <a:pt x="3733801" y="918184"/>
                  <a:pt x="3880450" y="754282"/>
                  <a:pt x="3976778" y="599007"/>
                </a:cubicBezTo>
                <a:cubicBezTo>
                  <a:pt x="4073106" y="443732"/>
                  <a:pt x="4098986" y="212256"/>
                  <a:pt x="4123427" y="115928"/>
                </a:cubicBezTo>
                <a:cubicBezTo>
                  <a:pt x="4147869" y="19600"/>
                  <a:pt x="4135649" y="-701"/>
                  <a:pt x="4123428" y="18"/>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48" name="Freeform 47"/>
          <p:cNvSpPr/>
          <p:nvPr/>
        </p:nvSpPr>
        <p:spPr>
          <a:xfrm>
            <a:off x="8357787" y="1836110"/>
            <a:ext cx="3200022" cy="1331484"/>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7400 h 1483218"/>
              <a:gd name="connsiteX1" fmla="*/ 51759 w 4137538"/>
              <a:gd name="connsiteY1" fmla="*/ 369710 h 1483218"/>
              <a:gd name="connsiteX2" fmla="*/ 267419 w 4137538"/>
              <a:gd name="connsiteY2" fmla="*/ 801030 h 1483218"/>
              <a:gd name="connsiteX3" fmla="*/ 854016 w 4137538"/>
              <a:gd name="connsiteY3" fmla="*/ 1215098 h 1483218"/>
              <a:gd name="connsiteX4" fmla="*/ 1466491 w 4137538"/>
              <a:gd name="connsiteY4" fmla="*/ 1413506 h 1483218"/>
              <a:gd name="connsiteX5" fmla="*/ 2078966 w 4137538"/>
              <a:gd name="connsiteY5" fmla="*/ 1482517 h 1483218"/>
              <a:gd name="connsiteX6" fmla="*/ 2846717 w 4137538"/>
              <a:gd name="connsiteY6" fmla="*/ 1379000 h 1483218"/>
              <a:gd name="connsiteX7" fmla="*/ 3545457 w 4137538"/>
              <a:gd name="connsiteY7" fmla="*/ 1051196 h 1483218"/>
              <a:gd name="connsiteX8" fmla="*/ 3976778 w 4137538"/>
              <a:gd name="connsiteY8" fmla="*/ 602623 h 1483218"/>
              <a:gd name="connsiteX9" fmla="*/ 4123427 w 4137538"/>
              <a:gd name="connsiteY9" fmla="*/ 119544 h 1483218"/>
              <a:gd name="connsiteX10" fmla="*/ 4123428 w 4137538"/>
              <a:gd name="connsiteY10" fmla="*/ 15 h 14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83218">
                <a:moveTo>
                  <a:pt x="0" y="7400"/>
                </a:moveTo>
                <a:cubicBezTo>
                  <a:pt x="3594" y="122419"/>
                  <a:pt x="7189" y="237438"/>
                  <a:pt x="51759" y="369710"/>
                </a:cubicBezTo>
                <a:cubicBezTo>
                  <a:pt x="96329" y="501982"/>
                  <a:pt x="133710" y="660132"/>
                  <a:pt x="267419" y="801030"/>
                </a:cubicBezTo>
                <a:cubicBezTo>
                  <a:pt x="401128" y="941928"/>
                  <a:pt x="654171" y="1113019"/>
                  <a:pt x="854016" y="1215098"/>
                </a:cubicBezTo>
                <a:cubicBezTo>
                  <a:pt x="1053861" y="1317177"/>
                  <a:pt x="1262333" y="1368936"/>
                  <a:pt x="1466491" y="1413506"/>
                </a:cubicBezTo>
                <a:cubicBezTo>
                  <a:pt x="1670649" y="1458076"/>
                  <a:pt x="1848928" y="1488268"/>
                  <a:pt x="2078966" y="1482517"/>
                </a:cubicBezTo>
                <a:cubicBezTo>
                  <a:pt x="2309004" y="1476766"/>
                  <a:pt x="2602302" y="1450887"/>
                  <a:pt x="2846717" y="1379000"/>
                </a:cubicBezTo>
                <a:cubicBezTo>
                  <a:pt x="3091132" y="1307113"/>
                  <a:pt x="3357114" y="1180592"/>
                  <a:pt x="3545457" y="1051196"/>
                </a:cubicBezTo>
                <a:cubicBezTo>
                  <a:pt x="3733801" y="921800"/>
                  <a:pt x="3880450" y="757898"/>
                  <a:pt x="3976778" y="602623"/>
                </a:cubicBezTo>
                <a:cubicBezTo>
                  <a:pt x="4073106" y="447348"/>
                  <a:pt x="4098986" y="215872"/>
                  <a:pt x="4123427" y="119544"/>
                </a:cubicBezTo>
                <a:cubicBezTo>
                  <a:pt x="4147869" y="23216"/>
                  <a:pt x="4135649" y="-704"/>
                  <a:pt x="4123428" y="15"/>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49" name="Rectangle 48"/>
          <p:cNvSpPr/>
          <p:nvPr/>
        </p:nvSpPr>
        <p:spPr>
          <a:xfrm>
            <a:off x="8319251" y="1853198"/>
            <a:ext cx="3277096" cy="307697"/>
          </a:xfrm>
          <a:prstGeom prst="rect">
            <a:avLst/>
          </a:prstGeom>
        </p:spPr>
        <p:txBody>
          <a:bodyPr wrap="none">
            <a:spAutoFit/>
          </a:bodyPr>
          <a:lstStyle/>
          <a:p>
            <a:pPr algn="ctr"/>
            <a:r>
              <a:rPr lang="en-US" sz="1400" cap="all" dirty="0">
                <a:solidFill>
                  <a:srgbClr val="FFFFFF"/>
                </a:solidFill>
              </a:rPr>
              <a:t>PRESYNAPTIC Dopamine Neuron</a:t>
            </a:r>
          </a:p>
        </p:txBody>
      </p:sp>
      <p:sp>
        <p:nvSpPr>
          <p:cNvPr id="50" name="Oval 49"/>
          <p:cNvSpPr/>
          <p:nvPr/>
        </p:nvSpPr>
        <p:spPr>
          <a:xfrm rot="4587712">
            <a:off x="9824748" y="2824290"/>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51" name="Oval 50"/>
          <p:cNvSpPr/>
          <p:nvPr/>
        </p:nvSpPr>
        <p:spPr>
          <a:xfrm>
            <a:off x="8642424" y="3766337"/>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52" name="Oval 51"/>
          <p:cNvSpPr/>
          <p:nvPr/>
        </p:nvSpPr>
        <p:spPr>
          <a:xfrm>
            <a:off x="10792088" y="3296720"/>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53" name="Oval 52"/>
          <p:cNvSpPr/>
          <p:nvPr/>
        </p:nvSpPr>
        <p:spPr>
          <a:xfrm>
            <a:off x="10316133" y="3262250"/>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54" name="Oval 53"/>
          <p:cNvSpPr/>
          <p:nvPr/>
        </p:nvSpPr>
        <p:spPr>
          <a:xfrm>
            <a:off x="9483214" y="3229871"/>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55" name="Oval 54"/>
          <p:cNvSpPr/>
          <p:nvPr/>
        </p:nvSpPr>
        <p:spPr>
          <a:xfrm>
            <a:off x="10139391" y="2829844"/>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56" name="Oval 55"/>
          <p:cNvSpPr/>
          <p:nvPr/>
        </p:nvSpPr>
        <p:spPr>
          <a:xfrm>
            <a:off x="9948894" y="3465903"/>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cxnSp>
        <p:nvCxnSpPr>
          <p:cNvPr id="57" name="Straight Connector 56"/>
          <p:cNvCxnSpPr/>
          <p:nvPr/>
        </p:nvCxnSpPr>
        <p:spPr>
          <a:xfrm>
            <a:off x="8478720" y="1845300"/>
            <a:ext cx="0" cy="0"/>
          </a:xfrm>
          <a:prstGeom prst="line">
            <a:avLst/>
          </a:prstGeom>
          <a:noFill/>
          <a:ln w="6350" cap="flat" cmpd="sng" algn="ctr">
            <a:solidFill>
              <a:srgbClr val="AAC27F"/>
            </a:solidFill>
            <a:prstDash val="solid"/>
            <a:miter lim="800000"/>
          </a:ln>
          <a:effectLst/>
        </p:spPr>
      </p:cxnSp>
      <p:sp>
        <p:nvSpPr>
          <p:cNvPr id="58" name="Freeform 57"/>
          <p:cNvSpPr/>
          <p:nvPr/>
        </p:nvSpPr>
        <p:spPr>
          <a:xfrm rot="10800000">
            <a:off x="8357732" y="4072651"/>
            <a:ext cx="3200022" cy="1369228"/>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3784 h 1479602"/>
              <a:gd name="connsiteX1" fmla="*/ 51759 w 4137538"/>
              <a:gd name="connsiteY1" fmla="*/ 366094 h 1479602"/>
              <a:gd name="connsiteX2" fmla="*/ 267419 w 4137538"/>
              <a:gd name="connsiteY2" fmla="*/ 797414 h 1479602"/>
              <a:gd name="connsiteX3" fmla="*/ 854016 w 4137538"/>
              <a:gd name="connsiteY3" fmla="*/ 1211482 h 1479602"/>
              <a:gd name="connsiteX4" fmla="*/ 1466491 w 4137538"/>
              <a:gd name="connsiteY4" fmla="*/ 1409890 h 1479602"/>
              <a:gd name="connsiteX5" fmla="*/ 2078966 w 4137538"/>
              <a:gd name="connsiteY5" fmla="*/ 1478901 h 1479602"/>
              <a:gd name="connsiteX6" fmla="*/ 2846717 w 4137538"/>
              <a:gd name="connsiteY6" fmla="*/ 1375384 h 1479602"/>
              <a:gd name="connsiteX7" fmla="*/ 3545457 w 4137538"/>
              <a:gd name="connsiteY7" fmla="*/ 1047580 h 1479602"/>
              <a:gd name="connsiteX8" fmla="*/ 3976778 w 4137538"/>
              <a:gd name="connsiteY8" fmla="*/ 599007 h 1479602"/>
              <a:gd name="connsiteX9" fmla="*/ 4123427 w 4137538"/>
              <a:gd name="connsiteY9" fmla="*/ 115928 h 1479602"/>
              <a:gd name="connsiteX10" fmla="*/ 4123428 w 4137538"/>
              <a:gd name="connsiteY10" fmla="*/ 18 h 14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9602">
                <a:moveTo>
                  <a:pt x="0" y="3784"/>
                </a:moveTo>
                <a:cubicBezTo>
                  <a:pt x="3594" y="118803"/>
                  <a:pt x="7189" y="233822"/>
                  <a:pt x="51759" y="366094"/>
                </a:cubicBezTo>
                <a:cubicBezTo>
                  <a:pt x="96329" y="498366"/>
                  <a:pt x="133710" y="656516"/>
                  <a:pt x="267419" y="797414"/>
                </a:cubicBezTo>
                <a:cubicBezTo>
                  <a:pt x="401128" y="938312"/>
                  <a:pt x="654171" y="1109403"/>
                  <a:pt x="854016" y="1211482"/>
                </a:cubicBezTo>
                <a:cubicBezTo>
                  <a:pt x="1053861" y="1313561"/>
                  <a:pt x="1262333" y="1365320"/>
                  <a:pt x="1466491" y="1409890"/>
                </a:cubicBezTo>
                <a:cubicBezTo>
                  <a:pt x="1670649" y="1454460"/>
                  <a:pt x="1848928" y="1484652"/>
                  <a:pt x="2078966" y="1478901"/>
                </a:cubicBezTo>
                <a:cubicBezTo>
                  <a:pt x="2309004" y="1473150"/>
                  <a:pt x="2602302" y="1447271"/>
                  <a:pt x="2846717" y="1375384"/>
                </a:cubicBezTo>
                <a:cubicBezTo>
                  <a:pt x="3091132" y="1303497"/>
                  <a:pt x="3357114" y="1176976"/>
                  <a:pt x="3545457" y="1047580"/>
                </a:cubicBezTo>
                <a:cubicBezTo>
                  <a:pt x="3733801" y="918184"/>
                  <a:pt x="3880450" y="754282"/>
                  <a:pt x="3976778" y="599007"/>
                </a:cubicBezTo>
                <a:cubicBezTo>
                  <a:pt x="4073106" y="443732"/>
                  <a:pt x="4098986" y="212256"/>
                  <a:pt x="4123427" y="115928"/>
                </a:cubicBezTo>
                <a:cubicBezTo>
                  <a:pt x="4147869" y="19600"/>
                  <a:pt x="4135649" y="-701"/>
                  <a:pt x="4123428" y="18"/>
                </a:cubicBezTo>
              </a:path>
            </a:pathLst>
          </a:custGeom>
          <a:gradFill>
            <a:gsLst>
              <a:gs pos="0">
                <a:srgbClr val="3D3935"/>
              </a:gs>
              <a:gs pos="80000">
                <a:srgbClr val="3D3935"/>
              </a:gs>
              <a:gs pos="100000">
                <a:srgbClr val="CC0066"/>
              </a:gs>
            </a:gsLst>
            <a:lin ang="5400000" scaled="1"/>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59" name="TextBox 58"/>
          <p:cNvSpPr txBox="1"/>
          <p:nvPr/>
        </p:nvSpPr>
        <p:spPr>
          <a:xfrm>
            <a:off x="8739022" y="4984481"/>
            <a:ext cx="2400994" cy="307697"/>
          </a:xfrm>
          <a:prstGeom prst="rect">
            <a:avLst/>
          </a:prstGeom>
          <a:noFill/>
        </p:spPr>
        <p:txBody>
          <a:bodyPr wrap="none" rtlCol="0">
            <a:spAutoFit/>
          </a:bodyPr>
          <a:lstStyle/>
          <a:p>
            <a:pPr algn="ctr">
              <a:defRPr/>
            </a:pPr>
            <a:r>
              <a:rPr lang="en-US" sz="1400" cap="all" dirty="0">
                <a:solidFill>
                  <a:srgbClr val="FFFFFF"/>
                </a:solidFill>
              </a:rPr>
              <a:t>Postsynaptic Neuron</a:t>
            </a:r>
          </a:p>
        </p:txBody>
      </p:sp>
      <p:sp>
        <p:nvSpPr>
          <p:cNvPr id="60" name="Oval 59"/>
          <p:cNvSpPr/>
          <p:nvPr/>
        </p:nvSpPr>
        <p:spPr>
          <a:xfrm rot="335930">
            <a:off x="10101356" y="3749201"/>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1" name="Oval 60"/>
          <p:cNvSpPr/>
          <p:nvPr/>
        </p:nvSpPr>
        <p:spPr>
          <a:xfrm rot="20533921">
            <a:off x="9274413" y="3817681"/>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2" name="Oval 61"/>
          <p:cNvSpPr/>
          <p:nvPr/>
        </p:nvSpPr>
        <p:spPr>
          <a:xfrm rot="19794428">
            <a:off x="8829768" y="4120283"/>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3" name="Oval 62"/>
          <p:cNvSpPr/>
          <p:nvPr/>
        </p:nvSpPr>
        <p:spPr>
          <a:xfrm rot="1378786">
            <a:off x="10851844" y="3995263"/>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4" name="Freeform 63"/>
          <p:cNvSpPr/>
          <p:nvPr/>
        </p:nvSpPr>
        <p:spPr>
          <a:xfrm rot="3193631">
            <a:off x="8621845" y="3851058"/>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5" name="Freeform 64"/>
          <p:cNvSpPr/>
          <p:nvPr/>
        </p:nvSpPr>
        <p:spPr>
          <a:xfrm rot="3989628">
            <a:off x="9156323" y="3651314"/>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6" name="Freeform 65"/>
          <p:cNvSpPr/>
          <p:nvPr/>
        </p:nvSpPr>
        <p:spPr>
          <a:xfrm rot="5127766">
            <a:off x="9762646" y="3578197"/>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7" name="Freeform 66"/>
          <p:cNvSpPr/>
          <p:nvPr/>
        </p:nvSpPr>
        <p:spPr>
          <a:xfrm rot="6220424">
            <a:off x="10368968" y="3715016"/>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8" name="Freeform 67"/>
          <p:cNvSpPr/>
          <p:nvPr/>
        </p:nvSpPr>
        <p:spPr>
          <a:xfrm rot="7220587">
            <a:off x="10993573" y="4040111"/>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69" name="Isosceles Triangle 68"/>
          <p:cNvSpPr/>
          <p:nvPr/>
        </p:nvSpPr>
        <p:spPr>
          <a:xfrm rot="10292173">
            <a:off x="9233253" y="3531788"/>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70" name="Isosceles Triangle 69"/>
          <p:cNvSpPr/>
          <p:nvPr/>
        </p:nvSpPr>
        <p:spPr>
          <a:xfrm rot="12381148">
            <a:off x="10600392" y="3596393"/>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71" name="Isosceles Triangle 70"/>
          <p:cNvSpPr/>
          <p:nvPr/>
        </p:nvSpPr>
        <p:spPr>
          <a:xfrm rot="13470162">
            <a:off x="11270155" y="3979081"/>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pic>
        <p:nvPicPr>
          <p:cNvPr id="72" name="Picture 71"/>
          <p:cNvPicPr>
            <a:picLocks noChangeAspect="1"/>
          </p:cNvPicPr>
          <p:nvPr/>
        </p:nvPicPr>
        <p:blipFill>
          <a:blip r:embed="rId3"/>
          <a:stretch>
            <a:fillRect/>
          </a:stretch>
        </p:blipFill>
        <p:spPr>
          <a:xfrm>
            <a:off x="4862180" y="4120289"/>
            <a:ext cx="2558035" cy="1996002"/>
          </a:xfrm>
          <a:prstGeom prst="rect">
            <a:avLst/>
          </a:prstGeom>
        </p:spPr>
      </p:pic>
      <p:grpSp>
        <p:nvGrpSpPr>
          <p:cNvPr id="73" name="Group 72"/>
          <p:cNvGrpSpPr/>
          <p:nvPr/>
        </p:nvGrpSpPr>
        <p:grpSpPr>
          <a:xfrm>
            <a:off x="8276170" y="5670182"/>
            <a:ext cx="3434084" cy="271508"/>
            <a:chOff x="3832588" y="6079460"/>
            <a:chExt cx="3434979" cy="271579"/>
          </a:xfrm>
        </p:grpSpPr>
        <p:sp>
          <p:nvSpPr>
            <p:cNvPr id="74" name="Oval 73"/>
            <p:cNvSpPr/>
            <p:nvPr/>
          </p:nvSpPr>
          <p:spPr>
            <a:xfrm>
              <a:off x="3832588" y="6108335"/>
              <a:ext cx="213830" cy="213830"/>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75" name="TextBox 74"/>
            <p:cNvSpPr txBox="1"/>
            <p:nvPr/>
          </p:nvSpPr>
          <p:spPr>
            <a:xfrm>
              <a:off x="4046424" y="6084445"/>
              <a:ext cx="801823" cy="253916"/>
            </a:xfrm>
            <a:prstGeom prst="rect">
              <a:avLst/>
            </a:prstGeom>
            <a:noFill/>
          </p:spPr>
          <p:txBody>
            <a:bodyPr wrap="none" rtlCol="0">
              <a:spAutoFit/>
            </a:bodyPr>
            <a:lstStyle/>
            <a:p>
              <a:pPr algn="ctr" defTabSz="914126">
                <a:defRPr/>
              </a:pPr>
              <a:r>
                <a:rPr lang="en-US" sz="1050" kern="0" dirty="0">
                  <a:solidFill>
                    <a:srgbClr val="3D3935"/>
                  </a:solidFill>
                </a:rPr>
                <a:t>Dopamine</a:t>
              </a:r>
            </a:p>
          </p:txBody>
        </p:sp>
        <p:sp>
          <p:nvSpPr>
            <p:cNvPr id="76" name="Freeform 75"/>
            <p:cNvSpPr/>
            <p:nvPr/>
          </p:nvSpPr>
          <p:spPr>
            <a:xfrm rot="5127766">
              <a:off x="4891385" y="6094930"/>
              <a:ext cx="271579" cy="240640"/>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77" name="TextBox 76"/>
            <p:cNvSpPr txBox="1"/>
            <p:nvPr/>
          </p:nvSpPr>
          <p:spPr>
            <a:xfrm>
              <a:off x="5152896" y="6084445"/>
              <a:ext cx="942887" cy="253916"/>
            </a:xfrm>
            <a:prstGeom prst="rect">
              <a:avLst/>
            </a:prstGeom>
            <a:noFill/>
          </p:spPr>
          <p:txBody>
            <a:bodyPr wrap="none" rtlCol="0">
              <a:spAutoFit/>
            </a:bodyPr>
            <a:lstStyle/>
            <a:p>
              <a:pPr algn="ctr" defTabSz="914126">
                <a:defRPr/>
              </a:pPr>
              <a:r>
                <a:rPr lang="en-US" sz="1050" kern="0" dirty="0">
                  <a:solidFill>
                    <a:srgbClr val="3D3935"/>
                  </a:solidFill>
                </a:rPr>
                <a:t>D2 Receptor</a:t>
              </a:r>
            </a:p>
          </p:txBody>
        </p:sp>
        <p:sp>
          <p:nvSpPr>
            <p:cNvPr id="78" name="Isosceles Triangle 77"/>
            <p:cNvSpPr/>
            <p:nvPr/>
          </p:nvSpPr>
          <p:spPr>
            <a:xfrm rot="10800000">
              <a:off x="6107065" y="6095267"/>
              <a:ext cx="229727" cy="239965"/>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88" name="TextBox 87"/>
            <p:cNvSpPr txBox="1"/>
            <p:nvPr/>
          </p:nvSpPr>
          <p:spPr>
            <a:xfrm>
              <a:off x="6287812" y="6084445"/>
              <a:ext cx="979755" cy="253916"/>
            </a:xfrm>
            <a:prstGeom prst="rect">
              <a:avLst/>
            </a:prstGeom>
            <a:noFill/>
          </p:spPr>
          <p:txBody>
            <a:bodyPr wrap="none" rtlCol="0">
              <a:spAutoFit/>
            </a:bodyPr>
            <a:lstStyle/>
            <a:p>
              <a:pPr algn="ctr" defTabSz="914126">
                <a:defRPr/>
              </a:pPr>
              <a:r>
                <a:rPr lang="en-US" sz="1050" kern="0" dirty="0">
                  <a:solidFill>
                    <a:srgbClr val="3D3935"/>
                  </a:solidFill>
                </a:rPr>
                <a:t>Antipsychotic</a:t>
              </a:r>
            </a:p>
          </p:txBody>
        </p:sp>
      </p:grpSp>
      <p:sp>
        <p:nvSpPr>
          <p:cNvPr id="90" name="Isosceles Triangle 4"/>
          <p:cNvSpPr/>
          <p:nvPr/>
        </p:nvSpPr>
        <p:spPr>
          <a:xfrm rot="18000000">
            <a:off x="5552680" y="2622706"/>
            <a:ext cx="4236365" cy="2622344"/>
          </a:xfrm>
          <a:custGeom>
            <a:avLst/>
            <a:gdLst>
              <a:gd name="connsiteX0" fmla="*/ 0 w 1884934"/>
              <a:gd name="connsiteY0" fmla="*/ 1122436 h 1122436"/>
              <a:gd name="connsiteX1" fmla="*/ 942467 w 1884934"/>
              <a:gd name="connsiteY1" fmla="*/ 0 h 1122436"/>
              <a:gd name="connsiteX2" fmla="*/ 1884934 w 1884934"/>
              <a:gd name="connsiteY2" fmla="*/ 1122436 h 1122436"/>
              <a:gd name="connsiteX3" fmla="*/ 0 w 1884934"/>
              <a:gd name="connsiteY3" fmla="*/ 1122436 h 1122436"/>
              <a:gd name="connsiteX0" fmla="*/ 0 w 3170210"/>
              <a:gd name="connsiteY0" fmla="*/ 2744372 h 2744372"/>
              <a:gd name="connsiteX1" fmla="*/ 2227743 w 3170210"/>
              <a:gd name="connsiteY1" fmla="*/ 0 h 2744372"/>
              <a:gd name="connsiteX2" fmla="*/ 3170210 w 3170210"/>
              <a:gd name="connsiteY2" fmla="*/ 1122436 h 2744372"/>
              <a:gd name="connsiteX3" fmla="*/ 0 w 3170210"/>
              <a:gd name="connsiteY3" fmla="*/ 2744372 h 2744372"/>
              <a:gd name="connsiteX0" fmla="*/ 0 w 3089248"/>
              <a:gd name="connsiteY0" fmla="*/ 2744372 h 2744372"/>
              <a:gd name="connsiteX1" fmla="*/ 2227743 w 3089248"/>
              <a:gd name="connsiteY1" fmla="*/ 0 h 2744372"/>
              <a:gd name="connsiteX2" fmla="*/ 3089248 w 3089248"/>
              <a:gd name="connsiteY2" fmla="*/ 982205 h 2744372"/>
              <a:gd name="connsiteX3" fmla="*/ 0 w 3089248"/>
              <a:gd name="connsiteY3" fmla="*/ 2744372 h 2744372"/>
              <a:gd name="connsiteX0" fmla="*/ 0 w 3089248"/>
              <a:gd name="connsiteY0" fmla="*/ 2757042 h 2757042"/>
              <a:gd name="connsiteX1" fmla="*/ 2154437 w 3089248"/>
              <a:gd name="connsiteY1" fmla="*/ 0 h 2757042"/>
              <a:gd name="connsiteX2" fmla="*/ 3089248 w 3089248"/>
              <a:gd name="connsiteY2" fmla="*/ 994875 h 2757042"/>
              <a:gd name="connsiteX3" fmla="*/ 0 w 3089248"/>
              <a:gd name="connsiteY3" fmla="*/ 2757042 h 2757042"/>
              <a:gd name="connsiteX0" fmla="*/ 0 w 3454409"/>
              <a:gd name="connsiteY0" fmla="*/ 2757042 h 2757042"/>
              <a:gd name="connsiteX1" fmla="*/ 2154437 w 3454409"/>
              <a:gd name="connsiteY1" fmla="*/ 0 h 2757042"/>
              <a:gd name="connsiteX2" fmla="*/ 3454409 w 3454409"/>
              <a:gd name="connsiteY2" fmla="*/ 751054 h 2757042"/>
              <a:gd name="connsiteX3" fmla="*/ 0 w 3454409"/>
              <a:gd name="connsiteY3" fmla="*/ 2757042 h 2757042"/>
              <a:gd name="connsiteX0" fmla="*/ 0 w 3092734"/>
              <a:gd name="connsiteY0" fmla="*/ 2526232 h 2526232"/>
              <a:gd name="connsiteX1" fmla="*/ 1792762 w 3092734"/>
              <a:gd name="connsiteY1" fmla="*/ 0 h 2526232"/>
              <a:gd name="connsiteX2" fmla="*/ 3092734 w 3092734"/>
              <a:gd name="connsiteY2" fmla="*/ 751054 h 2526232"/>
              <a:gd name="connsiteX3" fmla="*/ 0 w 3092734"/>
              <a:gd name="connsiteY3" fmla="*/ 2526232 h 2526232"/>
              <a:gd name="connsiteX0" fmla="*/ 1144735 w 4237469"/>
              <a:gd name="connsiteY0" fmla="*/ 2623027 h 2623027"/>
              <a:gd name="connsiteX1" fmla="*/ 0 w 4237469"/>
              <a:gd name="connsiteY1" fmla="*/ 0 h 2623027"/>
              <a:gd name="connsiteX2" fmla="*/ 4237469 w 4237469"/>
              <a:gd name="connsiteY2" fmla="*/ 847849 h 2623027"/>
              <a:gd name="connsiteX3" fmla="*/ 1144735 w 4237469"/>
              <a:gd name="connsiteY3" fmla="*/ 2623027 h 2623027"/>
            </a:gdLst>
            <a:ahLst/>
            <a:cxnLst>
              <a:cxn ang="0">
                <a:pos x="connsiteX0" y="connsiteY0"/>
              </a:cxn>
              <a:cxn ang="0">
                <a:pos x="connsiteX1" y="connsiteY1"/>
              </a:cxn>
              <a:cxn ang="0">
                <a:pos x="connsiteX2" y="connsiteY2"/>
              </a:cxn>
              <a:cxn ang="0">
                <a:pos x="connsiteX3" y="connsiteY3"/>
              </a:cxn>
            </a:cxnLst>
            <a:rect l="l" t="t" r="r" b="b"/>
            <a:pathLst>
              <a:path w="4237469" h="2623027">
                <a:moveTo>
                  <a:pt x="1144735" y="2623027"/>
                </a:moveTo>
                <a:lnTo>
                  <a:pt x="0" y="0"/>
                </a:lnTo>
                <a:lnTo>
                  <a:pt x="4237469" y="847849"/>
                </a:lnTo>
                <a:lnTo>
                  <a:pt x="1144735" y="2623027"/>
                </a:lnTo>
                <a:close/>
              </a:path>
            </a:pathLst>
          </a:custGeom>
          <a:solidFill>
            <a:srgbClr val="E1BA33">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1" name="Rectangle 90"/>
          <p:cNvSpPr/>
          <p:nvPr/>
        </p:nvSpPr>
        <p:spPr>
          <a:xfrm>
            <a:off x="8383060" y="1405888"/>
            <a:ext cx="3206325" cy="369108"/>
          </a:xfrm>
          <a:prstGeom prst="rect">
            <a:avLst/>
          </a:prstGeom>
        </p:spPr>
        <p:txBody>
          <a:bodyPr wrap="none">
            <a:spAutoFit/>
          </a:bodyPr>
          <a:lstStyle/>
          <a:p>
            <a:pPr algn="ctr"/>
            <a:r>
              <a:rPr lang="en-US" sz="1799" b="1" cap="all" dirty="0"/>
              <a:t>Nigrostriatal pathway</a:t>
            </a:r>
          </a:p>
        </p:txBody>
      </p:sp>
      <p:sp>
        <p:nvSpPr>
          <p:cNvPr id="80" name="TextBox 79">
            <a:extLst>
              <a:ext uri="{FF2B5EF4-FFF2-40B4-BE49-F238E27FC236}">
                <a16:creationId xmlns:a16="http://schemas.microsoft.com/office/drawing/2014/main" id="{F424E4D2-39E7-818B-C18D-212930B906D5}"/>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fr-FR" dirty="0">
                <a:latin typeface="+mn-lt"/>
                <a:ea typeface="Calibri" panose="020F0502020204030204" pitchFamily="34" charset="0"/>
                <a:cs typeface="Times New Roman" panose="02020603050405020304" pitchFamily="18" charset="0"/>
              </a:rPr>
              <a:t>Stahl S. Antipsychotic agents. </a:t>
            </a:r>
            <a:r>
              <a:rPr lang="fr-FR" i="1" dirty="0">
                <a:latin typeface="+mn-lt"/>
                <a:ea typeface="Calibri" panose="020F0502020204030204" pitchFamily="34" charset="0"/>
                <a:cs typeface="Times New Roman" panose="02020603050405020304" pitchFamily="18" charset="0"/>
              </a:rPr>
              <a:t>Stahl’s Essential Pharmacology.</a:t>
            </a:r>
            <a:r>
              <a:rPr lang="fr-FR" dirty="0">
                <a:latin typeface="+mn-lt"/>
                <a:ea typeface="Calibri" panose="020F0502020204030204" pitchFamily="34" charset="0"/>
                <a:cs typeface="Times New Roman" panose="02020603050405020304" pitchFamily="18" charset="0"/>
              </a:rPr>
              <a:t> 4th ed. Cambridge University Press; 2013:145-252. </a:t>
            </a:r>
            <a:r>
              <a:rPr lang="fr-FR" b="1" dirty="0">
                <a:latin typeface="+mn-lt"/>
                <a:ea typeface="Calibri" panose="020F0502020204030204" pitchFamily="34" charset="0"/>
                <a:cs typeface="Times New Roman" panose="02020603050405020304" pitchFamily="18" charset="0"/>
              </a:rPr>
              <a:t>2.</a:t>
            </a:r>
            <a:r>
              <a:rPr lang="fr-FR" dirty="0">
                <a:latin typeface="+mn-lt"/>
                <a:ea typeface="Calibri" panose="020F0502020204030204" pitchFamily="34" charset="0"/>
                <a:cs typeface="Times New Roman" panose="02020603050405020304" pitchFamily="18" charset="0"/>
              </a:rPr>
              <a:t> Calabresi P, et al. </a:t>
            </a:r>
            <a:r>
              <a:rPr lang="fr-FR" i="1" dirty="0">
                <a:latin typeface="+mn-lt"/>
                <a:ea typeface="Calibri" panose="020F0502020204030204" pitchFamily="34" charset="0"/>
                <a:cs typeface="Times New Roman" panose="02020603050405020304" pitchFamily="18" charset="0"/>
              </a:rPr>
              <a:t>Nat Neurosci. </a:t>
            </a:r>
            <a:r>
              <a:rPr lang="fr-FR" dirty="0">
                <a:latin typeface="+mn-lt"/>
                <a:ea typeface="Calibri" panose="020F0502020204030204" pitchFamily="34" charset="0"/>
                <a:cs typeface="Times New Roman" panose="02020603050405020304" pitchFamily="18" charset="0"/>
              </a:rPr>
              <a:t>2014;17(8):1022-1030</a:t>
            </a:r>
            <a:r>
              <a:rPr lang="en-US" dirty="0"/>
              <a:t>.</a:t>
            </a:r>
          </a:p>
        </p:txBody>
      </p:sp>
    </p:spTree>
    <p:extLst>
      <p:ext uri="{BB962C8B-B14F-4D97-AF65-F5344CB8AC3E}">
        <p14:creationId xmlns:p14="http://schemas.microsoft.com/office/powerpoint/2010/main" val="3445982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50" dirty="0"/>
              <a:t>Acute Drug-Induced Parkinsonism Might Occur When Antipsychotics Block Too Many D2 Receptors in the Nigrostriatal Pathway</a:t>
            </a:r>
            <a:r>
              <a:rPr lang="en-US" sz="2150" baseline="30000" dirty="0"/>
              <a:t>1-4</a:t>
            </a:r>
          </a:p>
        </p:txBody>
      </p:sp>
      <p:sp>
        <p:nvSpPr>
          <p:cNvPr id="4" name="Slide Number Placeholder 3"/>
          <p:cNvSpPr>
            <a:spLocks noGrp="1"/>
          </p:cNvSpPr>
          <p:nvPr>
            <p:ph type="sldNum" sz="quarter" idx="4"/>
          </p:nvPr>
        </p:nvSpPr>
        <p:spPr/>
        <p:txBody>
          <a:bodyPr/>
          <a:lstStyle/>
          <a:p>
            <a:fld id="{F3C1FD0B-2342-48FB-A867-BE1FD0EAA53B}" type="slidenum">
              <a:rPr lang="en-US" smtClean="0"/>
              <a:pPr/>
              <a:t>34</a:t>
            </a:fld>
            <a:endParaRPr lang="en-US" dirty="0"/>
          </a:p>
        </p:txBody>
      </p:sp>
      <p:sp>
        <p:nvSpPr>
          <p:cNvPr id="91" name="Text Placeholder 4"/>
          <p:cNvSpPr>
            <a:spLocks noGrp="1"/>
          </p:cNvSpPr>
          <p:nvPr>
            <p:ph type="body" sz="quarter" idx="10"/>
          </p:nvPr>
        </p:nvSpPr>
        <p:spPr/>
        <p:txBody>
          <a:bodyPr/>
          <a:lstStyle/>
          <a:p>
            <a:r>
              <a:rPr lang="en-US" dirty="0"/>
              <a:t>Proposed Neurobiology of Tardive Dyskinesia and drug-induced parkinsonism</a:t>
            </a:r>
          </a:p>
        </p:txBody>
      </p:sp>
      <p:pic>
        <p:nvPicPr>
          <p:cNvPr id="99" name="Picture 98"/>
          <p:cNvPicPr>
            <a:picLocks noChangeAspect="1"/>
          </p:cNvPicPr>
          <p:nvPr/>
        </p:nvPicPr>
        <p:blipFill>
          <a:blip r:embed="rId3"/>
          <a:stretch>
            <a:fillRect/>
          </a:stretch>
        </p:blipFill>
        <p:spPr>
          <a:xfrm>
            <a:off x="474307" y="1825256"/>
            <a:ext cx="1825534" cy="1426315"/>
          </a:xfrm>
          <a:prstGeom prst="rect">
            <a:avLst/>
          </a:prstGeom>
        </p:spPr>
      </p:pic>
      <p:sp>
        <p:nvSpPr>
          <p:cNvPr id="102" name="Rectangle 101"/>
          <p:cNvSpPr/>
          <p:nvPr/>
        </p:nvSpPr>
        <p:spPr>
          <a:xfrm>
            <a:off x="6974819" y="2127923"/>
            <a:ext cx="3200023" cy="3563017"/>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3" name="Freeform 102"/>
          <p:cNvSpPr/>
          <p:nvPr/>
        </p:nvSpPr>
        <p:spPr>
          <a:xfrm rot="10800000">
            <a:off x="6981504" y="4325215"/>
            <a:ext cx="3200022" cy="1369228"/>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3784 h 1479602"/>
              <a:gd name="connsiteX1" fmla="*/ 51759 w 4137538"/>
              <a:gd name="connsiteY1" fmla="*/ 366094 h 1479602"/>
              <a:gd name="connsiteX2" fmla="*/ 267419 w 4137538"/>
              <a:gd name="connsiteY2" fmla="*/ 797414 h 1479602"/>
              <a:gd name="connsiteX3" fmla="*/ 854016 w 4137538"/>
              <a:gd name="connsiteY3" fmla="*/ 1211482 h 1479602"/>
              <a:gd name="connsiteX4" fmla="*/ 1466491 w 4137538"/>
              <a:gd name="connsiteY4" fmla="*/ 1409890 h 1479602"/>
              <a:gd name="connsiteX5" fmla="*/ 2078966 w 4137538"/>
              <a:gd name="connsiteY5" fmla="*/ 1478901 h 1479602"/>
              <a:gd name="connsiteX6" fmla="*/ 2846717 w 4137538"/>
              <a:gd name="connsiteY6" fmla="*/ 1375384 h 1479602"/>
              <a:gd name="connsiteX7" fmla="*/ 3545457 w 4137538"/>
              <a:gd name="connsiteY7" fmla="*/ 1047580 h 1479602"/>
              <a:gd name="connsiteX8" fmla="*/ 3976778 w 4137538"/>
              <a:gd name="connsiteY8" fmla="*/ 599007 h 1479602"/>
              <a:gd name="connsiteX9" fmla="*/ 4123427 w 4137538"/>
              <a:gd name="connsiteY9" fmla="*/ 115928 h 1479602"/>
              <a:gd name="connsiteX10" fmla="*/ 4123428 w 4137538"/>
              <a:gd name="connsiteY10" fmla="*/ 18 h 14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9602">
                <a:moveTo>
                  <a:pt x="0" y="3784"/>
                </a:moveTo>
                <a:cubicBezTo>
                  <a:pt x="3594" y="118803"/>
                  <a:pt x="7189" y="233822"/>
                  <a:pt x="51759" y="366094"/>
                </a:cubicBezTo>
                <a:cubicBezTo>
                  <a:pt x="96329" y="498366"/>
                  <a:pt x="133710" y="656516"/>
                  <a:pt x="267419" y="797414"/>
                </a:cubicBezTo>
                <a:cubicBezTo>
                  <a:pt x="401128" y="938312"/>
                  <a:pt x="654171" y="1109403"/>
                  <a:pt x="854016" y="1211482"/>
                </a:cubicBezTo>
                <a:cubicBezTo>
                  <a:pt x="1053861" y="1313561"/>
                  <a:pt x="1262333" y="1365320"/>
                  <a:pt x="1466491" y="1409890"/>
                </a:cubicBezTo>
                <a:cubicBezTo>
                  <a:pt x="1670649" y="1454460"/>
                  <a:pt x="1848928" y="1484652"/>
                  <a:pt x="2078966" y="1478901"/>
                </a:cubicBezTo>
                <a:cubicBezTo>
                  <a:pt x="2309004" y="1473150"/>
                  <a:pt x="2602302" y="1447271"/>
                  <a:pt x="2846717" y="1375384"/>
                </a:cubicBezTo>
                <a:cubicBezTo>
                  <a:pt x="3091132" y="1303497"/>
                  <a:pt x="3357114" y="1176976"/>
                  <a:pt x="3545457" y="1047580"/>
                </a:cubicBezTo>
                <a:cubicBezTo>
                  <a:pt x="3733801" y="918184"/>
                  <a:pt x="3880450" y="754282"/>
                  <a:pt x="3976778" y="599007"/>
                </a:cubicBezTo>
                <a:cubicBezTo>
                  <a:pt x="4073106" y="443732"/>
                  <a:pt x="4098986" y="212256"/>
                  <a:pt x="4123427" y="115928"/>
                </a:cubicBezTo>
                <a:cubicBezTo>
                  <a:pt x="4147869" y="19600"/>
                  <a:pt x="4135649" y="-701"/>
                  <a:pt x="4123428" y="18"/>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04" name="Isosceles Triangle 4"/>
          <p:cNvSpPr/>
          <p:nvPr/>
        </p:nvSpPr>
        <p:spPr>
          <a:xfrm rot="18000000">
            <a:off x="453337" y="2335040"/>
            <a:ext cx="3111334" cy="2717824"/>
          </a:xfrm>
          <a:custGeom>
            <a:avLst/>
            <a:gdLst>
              <a:gd name="connsiteX0" fmla="*/ 0 w 1884934"/>
              <a:gd name="connsiteY0" fmla="*/ 1122436 h 1122436"/>
              <a:gd name="connsiteX1" fmla="*/ 942467 w 1884934"/>
              <a:gd name="connsiteY1" fmla="*/ 0 h 1122436"/>
              <a:gd name="connsiteX2" fmla="*/ 1884934 w 1884934"/>
              <a:gd name="connsiteY2" fmla="*/ 1122436 h 1122436"/>
              <a:gd name="connsiteX3" fmla="*/ 0 w 1884934"/>
              <a:gd name="connsiteY3" fmla="*/ 1122436 h 1122436"/>
              <a:gd name="connsiteX0" fmla="*/ 0 w 3170210"/>
              <a:gd name="connsiteY0" fmla="*/ 2744372 h 2744372"/>
              <a:gd name="connsiteX1" fmla="*/ 2227743 w 3170210"/>
              <a:gd name="connsiteY1" fmla="*/ 0 h 2744372"/>
              <a:gd name="connsiteX2" fmla="*/ 3170210 w 3170210"/>
              <a:gd name="connsiteY2" fmla="*/ 1122436 h 2744372"/>
              <a:gd name="connsiteX3" fmla="*/ 0 w 3170210"/>
              <a:gd name="connsiteY3" fmla="*/ 2744372 h 2744372"/>
              <a:gd name="connsiteX0" fmla="*/ 0 w 3089248"/>
              <a:gd name="connsiteY0" fmla="*/ 2744372 h 2744372"/>
              <a:gd name="connsiteX1" fmla="*/ 2227743 w 3089248"/>
              <a:gd name="connsiteY1" fmla="*/ 0 h 2744372"/>
              <a:gd name="connsiteX2" fmla="*/ 3089248 w 3089248"/>
              <a:gd name="connsiteY2" fmla="*/ 982205 h 2744372"/>
              <a:gd name="connsiteX3" fmla="*/ 0 w 3089248"/>
              <a:gd name="connsiteY3" fmla="*/ 2744372 h 2744372"/>
              <a:gd name="connsiteX0" fmla="*/ 0 w 3089248"/>
              <a:gd name="connsiteY0" fmla="*/ 2757042 h 2757042"/>
              <a:gd name="connsiteX1" fmla="*/ 2154437 w 3089248"/>
              <a:gd name="connsiteY1" fmla="*/ 0 h 2757042"/>
              <a:gd name="connsiteX2" fmla="*/ 3089248 w 3089248"/>
              <a:gd name="connsiteY2" fmla="*/ 994875 h 2757042"/>
              <a:gd name="connsiteX3" fmla="*/ 0 w 3089248"/>
              <a:gd name="connsiteY3" fmla="*/ 2757042 h 2757042"/>
              <a:gd name="connsiteX0" fmla="*/ 0 w 2936005"/>
              <a:gd name="connsiteY0" fmla="*/ 2757042 h 2757042"/>
              <a:gd name="connsiteX1" fmla="*/ 2154437 w 2936005"/>
              <a:gd name="connsiteY1" fmla="*/ 0 h 2757042"/>
              <a:gd name="connsiteX2" fmla="*/ 2936005 w 2936005"/>
              <a:gd name="connsiteY2" fmla="*/ 1072352 h 2757042"/>
              <a:gd name="connsiteX3" fmla="*/ 0 w 2936005"/>
              <a:gd name="connsiteY3" fmla="*/ 2757042 h 2757042"/>
              <a:gd name="connsiteX0" fmla="*/ 0 w 2936005"/>
              <a:gd name="connsiteY0" fmla="*/ 2626799 h 2626799"/>
              <a:gd name="connsiteX1" fmla="*/ 1980608 w 2936005"/>
              <a:gd name="connsiteY1" fmla="*/ 0 h 2626799"/>
              <a:gd name="connsiteX2" fmla="*/ 2936005 w 2936005"/>
              <a:gd name="connsiteY2" fmla="*/ 942109 h 2626799"/>
              <a:gd name="connsiteX3" fmla="*/ 0 w 2936005"/>
              <a:gd name="connsiteY3" fmla="*/ 2626799 h 2626799"/>
              <a:gd name="connsiteX0" fmla="*/ 0 w 3112144"/>
              <a:gd name="connsiteY0" fmla="*/ 2718532 h 2718532"/>
              <a:gd name="connsiteX1" fmla="*/ 2156747 w 3112144"/>
              <a:gd name="connsiteY1" fmla="*/ 0 h 2718532"/>
              <a:gd name="connsiteX2" fmla="*/ 3112144 w 3112144"/>
              <a:gd name="connsiteY2" fmla="*/ 942109 h 2718532"/>
              <a:gd name="connsiteX3" fmla="*/ 0 w 3112144"/>
              <a:gd name="connsiteY3" fmla="*/ 2718532 h 2718532"/>
            </a:gdLst>
            <a:ahLst/>
            <a:cxnLst>
              <a:cxn ang="0">
                <a:pos x="connsiteX0" y="connsiteY0"/>
              </a:cxn>
              <a:cxn ang="0">
                <a:pos x="connsiteX1" y="connsiteY1"/>
              </a:cxn>
              <a:cxn ang="0">
                <a:pos x="connsiteX2" y="connsiteY2"/>
              </a:cxn>
              <a:cxn ang="0">
                <a:pos x="connsiteX3" y="connsiteY3"/>
              </a:cxn>
            </a:cxnLst>
            <a:rect l="l" t="t" r="r" b="b"/>
            <a:pathLst>
              <a:path w="3112144" h="2718532">
                <a:moveTo>
                  <a:pt x="0" y="2718532"/>
                </a:moveTo>
                <a:lnTo>
                  <a:pt x="2156747" y="0"/>
                </a:lnTo>
                <a:lnTo>
                  <a:pt x="3112144" y="942109"/>
                </a:lnTo>
                <a:lnTo>
                  <a:pt x="0" y="2718532"/>
                </a:lnTo>
                <a:close/>
              </a:path>
            </a:pathLst>
          </a:custGeom>
          <a:solidFill>
            <a:srgbClr val="E1BA33">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5" name="Rectangle 104"/>
          <p:cNvSpPr/>
          <p:nvPr/>
        </p:nvSpPr>
        <p:spPr>
          <a:xfrm>
            <a:off x="2394474" y="2123884"/>
            <a:ext cx="3200023" cy="3557617"/>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6" name="Freeform 105"/>
          <p:cNvSpPr/>
          <p:nvPr/>
        </p:nvSpPr>
        <p:spPr>
          <a:xfrm rot="10800000">
            <a:off x="2401159" y="4394666"/>
            <a:ext cx="3200022" cy="128583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511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35649" y="-208"/>
                  <a:pt x="4123428" y="511"/>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07" name="Freeform 106"/>
          <p:cNvSpPr/>
          <p:nvPr/>
        </p:nvSpPr>
        <p:spPr>
          <a:xfrm>
            <a:off x="2401214" y="2123884"/>
            <a:ext cx="3196133" cy="132484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cxnSp>
        <p:nvCxnSpPr>
          <p:cNvPr id="108" name="Straight Connector 107"/>
          <p:cNvCxnSpPr/>
          <p:nvPr/>
        </p:nvCxnSpPr>
        <p:spPr>
          <a:xfrm>
            <a:off x="2406672" y="2167315"/>
            <a:ext cx="0" cy="0"/>
          </a:xfrm>
          <a:prstGeom prst="line">
            <a:avLst/>
          </a:prstGeom>
          <a:noFill/>
          <a:ln w="6350" cap="flat" cmpd="sng" algn="ctr">
            <a:solidFill>
              <a:srgbClr val="AAC27F"/>
            </a:solidFill>
            <a:prstDash val="solid"/>
            <a:miter lim="800000"/>
          </a:ln>
          <a:effectLst/>
        </p:spPr>
      </p:cxnSp>
      <p:sp>
        <p:nvSpPr>
          <p:cNvPr id="109" name="Freeform 108"/>
          <p:cNvSpPr/>
          <p:nvPr/>
        </p:nvSpPr>
        <p:spPr>
          <a:xfrm rot="10800000">
            <a:off x="2401016" y="4393194"/>
            <a:ext cx="3184977" cy="128732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rgbClr val="3D3935"/>
              </a:gs>
              <a:gs pos="25000">
                <a:srgbClr val="3D3935"/>
              </a:gs>
              <a:gs pos="100000">
                <a:srgbClr val="CC0066"/>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10" name="Oval 109"/>
          <p:cNvSpPr/>
          <p:nvPr/>
        </p:nvSpPr>
        <p:spPr>
          <a:xfrm rot="335930">
            <a:off x="4163067" y="407121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1" name="Oval 110"/>
          <p:cNvSpPr/>
          <p:nvPr/>
        </p:nvSpPr>
        <p:spPr>
          <a:xfrm rot="20533921">
            <a:off x="3336123" y="413969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2" name="Oval 111"/>
          <p:cNvSpPr/>
          <p:nvPr/>
        </p:nvSpPr>
        <p:spPr>
          <a:xfrm rot="19794428">
            <a:off x="2690362" y="4442299"/>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3" name="Oval 112"/>
          <p:cNvSpPr/>
          <p:nvPr/>
        </p:nvSpPr>
        <p:spPr>
          <a:xfrm rot="1378786">
            <a:off x="4913554" y="4317278"/>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4" name="Rectangle 113"/>
          <p:cNvSpPr/>
          <p:nvPr/>
        </p:nvSpPr>
        <p:spPr>
          <a:xfrm>
            <a:off x="2360733" y="2134329"/>
            <a:ext cx="3277096" cy="307697"/>
          </a:xfrm>
          <a:prstGeom prst="rect">
            <a:avLst/>
          </a:prstGeom>
        </p:spPr>
        <p:txBody>
          <a:bodyPr wrap="none">
            <a:spAutoFit/>
          </a:bodyPr>
          <a:lstStyle/>
          <a:p>
            <a:pPr algn="ctr"/>
            <a:r>
              <a:rPr lang="en-US" sz="1400" cap="all" dirty="0">
                <a:solidFill>
                  <a:srgbClr val="FFFFFF"/>
                </a:solidFill>
              </a:rPr>
              <a:t>Presynaptic Dopamine Neuron</a:t>
            </a:r>
          </a:p>
        </p:txBody>
      </p:sp>
      <p:sp>
        <p:nvSpPr>
          <p:cNvPr id="115" name="TextBox 114"/>
          <p:cNvSpPr txBox="1"/>
          <p:nvPr/>
        </p:nvSpPr>
        <p:spPr>
          <a:xfrm>
            <a:off x="2800732" y="5265612"/>
            <a:ext cx="2400994" cy="307697"/>
          </a:xfrm>
          <a:prstGeom prst="rect">
            <a:avLst/>
          </a:prstGeom>
          <a:noFill/>
        </p:spPr>
        <p:txBody>
          <a:bodyPr wrap="none" rtlCol="0">
            <a:spAutoFit/>
          </a:bodyPr>
          <a:lstStyle/>
          <a:p>
            <a:pPr algn="ctr">
              <a:defRPr/>
            </a:pPr>
            <a:r>
              <a:rPr lang="en-US" sz="1400" cap="all" dirty="0">
                <a:solidFill>
                  <a:srgbClr val="FFFFFF"/>
                </a:solidFill>
              </a:rPr>
              <a:t>Postsynaptic Neuron</a:t>
            </a:r>
          </a:p>
        </p:txBody>
      </p:sp>
      <p:sp>
        <p:nvSpPr>
          <p:cNvPr id="116" name="Freeform 115"/>
          <p:cNvSpPr/>
          <p:nvPr/>
        </p:nvSpPr>
        <p:spPr>
          <a:xfrm rot="3193631">
            <a:off x="2611710" y="4246942"/>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7" name="Freeform 116"/>
          <p:cNvSpPr/>
          <p:nvPr/>
        </p:nvSpPr>
        <p:spPr>
          <a:xfrm rot="3989628">
            <a:off x="3218033" y="3973329"/>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8" name="Freeform 117"/>
          <p:cNvSpPr/>
          <p:nvPr/>
        </p:nvSpPr>
        <p:spPr>
          <a:xfrm rot="5127766">
            <a:off x="3824356" y="3900212"/>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9" name="Freeform 118"/>
          <p:cNvSpPr/>
          <p:nvPr/>
        </p:nvSpPr>
        <p:spPr>
          <a:xfrm rot="6220424">
            <a:off x="4430678" y="4037031"/>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1" name="Freeform 120"/>
          <p:cNvSpPr/>
          <p:nvPr/>
        </p:nvSpPr>
        <p:spPr>
          <a:xfrm rot="7220587">
            <a:off x="5037000" y="4362127"/>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2" name="Oval 121"/>
          <p:cNvSpPr/>
          <p:nvPr/>
        </p:nvSpPr>
        <p:spPr>
          <a:xfrm rot="4587712">
            <a:off x="3419855" y="2641612"/>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24" name="Oval 123"/>
          <p:cNvSpPr/>
          <p:nvPr/>
        </p:nvSpPr>
        <p:spPr>
          <a:xfrm>
            <a:off x="3484502" y="2979952"/>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5" name="Oval 124"/>
          <p:cNvSpPr/>
          <p:nvPr/>
        </p:nvSpPr>
        <p:spPr>
          <a:xfrm>
            <a:off x="3605442" y="281869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6" name="Oval 125"/>
          <p:cNvSpPr/>
          <p:nvPr/>
        </p:nvSpPr>
        <p:spPr>
          <a:xfrm>
            <a:off x="3850638" y="280477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7" name="Oval 126"/>
          <p:cNvSpPr/>
          <p:nvPr/>
        </p:nvSpPr>
        <p:spPr>
          <a:xfrm>
            <a:off x="3489302" y="2752718"/>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8" name="Oval 127"/>
          <p:cNvSpPr/>
          <p:nvPr/>
        </p:nvSpPr>
        <p:spPr>
          <a:xfrm>
            <a:off x="3734498" y="264716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29" name="Oval 128"/>
          <p:cNvSpPr/>
          <p:nvPr/>
        </p:nvSpPr>
        <p:spPr>
          <a:xfrm>
            <a:off x="3768151" y="3016765"/>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0" name="Rectangle 129"/>
          <p:cNvSpPr/>
          <p:nvPr/>
        </p:nvSpPr>
        <p:spPr>
          <a:xfrm>
            <a:off x="2757872" y="1752139"/>
            <a:ext cx="2492406" cy="369108"/>
          </a:xfrm>
          <a:prstGeom prst="rect">
            <a:avLst/>
          </a:prstGeom>
        </p:spPr>
        <p:txBody>
          <a:bodyPr wrap="none">
            <a:spAutoFit/>
          </a:bodyPr>
          <a:lstStyle/>
          <a:p>
            <a:pPr algn="ctr"/>
            <a:r>
              <a:rPr lang="en-US" sz="1799" b="1" cap="all" dirty="0"/>
              <a:t>Healthy Striatum</a:t>
            </a:r>
          </a:p>
        </p:txBody>
      </p:sp>
      <p:sp>
        <p:nvSpPr>
          <p:cNvPr id="131" name="Rectangle 130"/>
          <p:cNvSpPr/>
          <p:nvPr/>
        </p:nvSpPr>
        <p:spPr>
          <a:xfrm>
            <a:off x="6439247" y="1475469"/>
            <a:ext cx="4175569" cy="645906"/>
          </a:xfrm>
          <a:prstGeom prst="rect">
            <a:avLst/>
          </a:prstGeom>
        </p:spPr>
        <p:txBody>
          <a:bodyPr wrap="none" anchor="b" anchorCtr="0">
            <a:spAutoFit/>
          </a:bodyPr>
          <a:lstStyle/>
          <a:p>
            <a:pPr algn="ctr"/>
            <a:r>
              <a:rPr lang="en-US" sz="1799" b="1" cap="all" dirty="0">
                <a:solidFill>
                  <a:schemeClr val="accent1"/>
                </a:solidFill>
              </a:rPr>
              <a:t>Drug-induced parkinsonism</a:t>
            </a:r>
            <a:br>
              <a:rPr lang="en-US" sz="1799" b="1" cap="all" dirty="0">
                <a:solidFill>
                  <a:schemeClr val="accent1"/>
                </a:solidFill>
              </a:rPr>
            </a:br>
            <a:r>
              <a:rPr lang="en-US" sz="1799" b="1" cap="all" dirty="0"/>
              <a:t>Reduced Dopamine Signaling</a:t>
            </a:r>
            <a:r>
              <a:rPr lang="en-US" sz="1799" b="1" cap="all" baseline="30000" dirty="0"/>
              <a:t>1,2</a:t>
            </a:r>
          </a:p>
        </p:txBody>
      </p:sp>
      <p:sp>
        <p:nvSpPr>
          <p:cNvPr id="132" name="Freeform 131"/>
          <p:cNvSpPr/>
          <p:nvPr/>
        </p:nvSpPr>
        <p:spPr>
          <a:xfrm>
            <a:off x="6981559" y="2126763"/>
            <a:ext cx="3200022" cy="1331484"/>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7400 h 1483218"/>
              <a:gd name="connsiteX1" fmla="*/ 51759 w 4137538"/>
              <a:gd name="connsiteY1" fmla="*/ 369710 h 1483218"/>
              <a:gd name="connsiteX2" fmla="*/ 267419 w 4137538"/>
              <a:gd name="connsiteY2" fmla="*/ 801030 h 1483218"/>
              <a:gd name="connsiteX3" fmla="*/ 854016 w 4137538"/>
              <a:gd name="connsiteY3" fmla="*/ 1215098 h 1483218"/>
              <a:gd name="connsiteX4" fmla="*/ 1466491 w 4137538"/>
              <a:gd name="connsiteY4" fmla="*/ 1413506 h 1483218"/>
              <a:gd name="connsiteX5" fmla="*/ 2078966 w 4137538"/>
              <a:gd name="connsiteY5" fmla="*/ 1482517 h 1483218"/>
              <a:gd name="connsiteX6" fmla="*/ 2846717 w 4137538"/>
              <a:gd name="connsiteY6" fmla="*/ 1379000 h 1483218"/>
              <a:gd name="connsiteX7" fmla="*/ 3545457 w 4137538"/>
              <a:gd name="connsiteY7" fmla="*/ 1051196 h 1483218"/>
              <a:gd name="connsiteX8" fmla="*/ 3976778 w 4137538"/>
              <a:gd name="connsiteY8" fmla="*/ 602623 h 1483218"/>
              <a:gd name="connsiteX9" fmla="*/ 4123427 w 4137538"/>
              <a:gd name="connsiteY9" fmla="*/ 119544 h 1483218"/>
              <a:gd name="connsiteX10" fmla="*/ 4123428 w 4137538"/>
              <a:gd name="connsiteY10" fmla="*/ 15 h 148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83218">
                <a:moveTo>
                  <a:pt x="0" y="7400"/>
                </a:moveTo>
                <a:cubicBezTo>
                  <a:pt x="3594" y="122419"/>
                  <a:pt x="7189" y="237438"/>
                  <a:pt x="51759" y="369710"/>
                </a:cubicBezTo>
                <a:cubicBezTo>
                  <a:pt x="96329" y="501982"/>
                  <a:pt x="133710" y="660132"/>
                  <a:pt x="267419" y="801030"/>
                </a:cubicBezTo>
                <a:cubicBezTo>
                  <a:pt x="401128" y="941928"/>
                  <a:pt x="654171" y="1113019"/>
                  <a:pt x="854016" y="1215098"/>
                </a:cubicBezTo>
                <a:cubicBezTo>
                  <a:pt x="1053861" y="1317177"/>
                  <a:pt x="1262333" y="1368936"/>
                  <a:pt x="1466491" y="1413506"/>
                </a:cubicBezTo>
                <a:cubicBezTo>
                  <a:pt x="1670649" y="1458076"/>
                  <a:pt x="1848928" y="1488268"/>
                  <a:pt x="2078966" y="1482517"/>
                </a:cubicBezTo>
                <a:cubicBezTo>
                  <a:pt x="2309004" y="1476766"/>
                  <a:pt x="2602302" y="1450887"/>
                  <a:pt x="2846717" y="1379000"/>
                </a:cubicBezTo>
                <a:cubicBezTo>
                  <a:pt x="3091132" y="1307113"/>
                  <a:pt x="3357114" y="1180592"/>
                  <a:pt x="3545457" y="1051196"/>
                </a:cubicBezTo>
                <a:cubicBezTo>
                  <a:pt x="3733801" y="921800"/>
                  <a:pt x="3880450" y="757898"/>
                  <a:pt x="3976778" y="602623"/>
                </a:cubicBezTo>
                <a:cubicBezTo>
                  <a:pt x="4073106" y="447348"/>
                  <a:pt x="4098986" y="215872"/>
                  <a:pt x="4123427" y="119544"/>
                </a:cubicBezTo>
                <a:cubicBezTo>
                  <a:pt x="4147869" y="23216"/>
                  <a:pt x="4135649" y="-704"/>
                  <a:pt x="4123428" y="15"/>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33" name="Rectangle 132"/>
          <p:cNvSpPr/>
          <p:nvPr/>
        </p:nvSpPr>
        <p:spPr>
          <a:xfrm>
            <a:off x="6943022" y="2143852"/>
            <a:ext cx="3277096" cy="307697"/>
          </a:xfrm>
          <a:prstGeom prst="rect">
            <a:avLst/>
          </a:prstGeom>
        </p:spPr>
        <p:txBody>
          <a:bodyPr wrap="none">
            <a:spAutoFit/>
          </a:bodyPr>
          <a:lstStyle/>
          <a:p>
            <a:pPr algn="ctr"/>
            <a:r>
              <a:rPr lang="en-US" sz="1400" cap="all" dirty="0">
                <a:solidFill>
                  <a:srgbClr val="FFFFFF"/>
                </a:solidFill>
              </a:rPr>
              <a:t>Presynaptic Dopamine Neuron</a:t>
            </a:r>
          </a:p>
        </p:txBody>
      </p:sp>
      <p:sp>
        <p:nvSpPr>
          <p:cNvPr id="134" name="Oval 133"/>
          <p:cNvSpPr/>
          <p:nvPr/>
        </p:nvSpPr>
        <p:spPr>
          <a:xfrm rot="4587712">
            <a:off x="7981916" y="2610250"/>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35" name="Oval 134"/>
          <p:cNvSpPr/>
          <p:nvPr/>
        </p:nvSpPr>
        <p:spPr>
          <a:xfrm>
            <a:off x="8046563" y="2948591"/>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6" name="Oval 135"/>
          <p:cNvSpPr/>
          <p:nvPr/>
        </p:nvSpPr>
        <p:spPr>
          <a:xfrm>
            <a:off x="8167504" y="2787335"/>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7" name="Oval 136"/>
          <p:cNvSpPr/>
          <p:nvPr/>
        </p:nvSpPr>
        <p:spPr>
          <a:xfrm>
            <a:off x="8412700" y="2773414"/>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8" name="Oval 137"/>
          <p:cNvSpPr/>
          <p:nvPr/>
        </p:nvSpPr>
        <p:spPr>
          <a:xfrm>
            <a:off x="8051363" y="272135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9" name="Oval 138"/>
          <p:cNvSpPr/>
          <p:nvPr/>
        </p:nvSpPr>
        <p:spPr>
          <a:xfrm>
            <a:off x="8296559" y="2615804"/>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40" name="Oval 139"/>
          <p:cNvSpPr/>
          <p:nvPr/>
        </p:nvSpPr>
        <p:spPr>
          <a:xfrm>
            <a:off x="8330213" y="2985403"/>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cxnSp>
        <p:nvCxnSpPr>
          <p:cNvPr id="141" name="Straight Arrow Connector 140"/>
          <p:cNvCxnSpPr/>
          <p:nvPr/>
        </p:nvCxnSpPr>
        <p:spPr>
          <a:xfrm>
            <a:off x="10199222" y="3853111"/>
            <a:ext cx="274249" cy="0"/>
          </a:xfrm>
          <a:prstGeom prst="straightConnector1">
            <a:avLst/>
          </a:prstGeom>
          <a:noFill/>
          <a:ln w="28575" cap="flat" cmpd="sng" algn="ctr">
            <a:solidFill>
              <a:srgbClr val="3D3935"/>
            </a:solidFill>
            <a:prstDash val="solid"/>
            <a:miter lim="800000"/>
            <a:tailEnd type="triangle" w="lg" len="lg"/>
          </a:ln>
          <a:effectLst/>
        </p:spPr>
      </p:cxnSp>
      <p:grpSp>
        <p:nvGrpSpPr>
          <p:cNvPr id="142" name="Group 141"/>
          <p:cNvGrpSpPr/>
          <p:nvPr/>
        </p:nvGrpSpPr>
        <p:grpSpPr>
          <a:xfrm>
            <a:off x="10731695" y="3989925"/>
            <a:ext cx="756542" cy="557520"/>
            <a:chOff x="6559295" y="2615372"/>
            <a:chExt cx="756739" cy="557665"/>
          </a:xfrm>
          <a:solidFill>
            <a:schemeClr val="accent3"/>
          </a:solidFill>
        </p:grpSpPr>
        <p:sp>
          <p:nvSpPr>
            <p:cNvPr id="143" name="Freeform 9"/>
            <p:cNvSpPr>
              <a:spLocks/>
            </p:cNvSpPr>
            <p:nvPr/>
          </p:nvSpPr>
          <p:spPr bwMode="auto">
            <a:xfrm>
              <a:off x="7166008" y="2827927"/>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144" name="Freeform 25"/>
            <p:cNvSpPr>
              <a:spLocks/>
            </p:cNvSpPr>
            <p:nvPr/>
          </p:nvSpPr>
          <p:spPr bwMode="auto">
            <a:xfrm>
              <a:off x="6734379" y="2615372"/>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grpFill/>
            <a:ln>
              <a:noFill/>
            </a:ln>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145" name="Freeform 9"/>
            <p:cNvSpPr>
              <a:spLocks/>
            </p:cNvSpPr>
            <p:nvPr/>
          </p:nvSpPr>
          <p:spPr bwMode="auto">
            <a:xfrm>
              <a:off x="7239680" y="2827927"/>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146" name="Freeform 9"/>
            <p:cNvSpPr>
              <a:spLocks/>
            </p:cNvSpPr>
            <p:nvPr/>
          </p:nvSpPr>
          <p:spPr bwMode="auto">
            <a:xfrm>
              <a:off x="6559295" y="2827927"/>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147" name="Freeform 9"/>
            <p:cNvSpPr>
              <a:spLocks/>
            </p:cNvSpPr>
            <p:nvPr/>
          </p:nvSpPr>
          <p:spPr bwMode="auto">
            <a:xfrm>
              <a:off x="6632967" y="2827927"/>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grpSp>
      <p:sp>
        <p:nvSpPr>
          <p:cNvPr id="148" name="Rectangle 147"/>
          <p:cNvSpPr/>
          <p:nvPr/>
        </p:nvSpPr>
        <p:spPr>
          <a:xfrm>
            <a:off x="10300843" y="3205539"/>
            <a:ext cx="1644574" cy="830781"/>
          </a:xfrm>
          <a:prstGeom prst="rect">
            <a:avLst/>
          </a:prstGeom>
        </p:spPr>
        <p:txBody>
          <a:bodyPr wrap="none">
            <a:spAutoFit/>
          </a:bodyPr>
          <a:lstStyle/>
          <a:p>
            <a:pPr algn="ctr"/>
            <a:r>
              <a:rPr lang="en-US" sz="1200" cap="all" dirty="0"/>
              <a:t>Motor</a:t>
            </a:r>
            <a:br>
              <a:rPr lang="en-US" sz="1200" cap="all" dirty="0"/>
            </a:br>
            <a:r>
              <a:rPr lang="en-US" sz="1200" cap="all" dirty="0"/>
              <a:t>Symptoms</a:t>
            </a:r>
            <a:br>
              <a:rPr lang="en-US" sz="1200" cap="all" dirty="0"/>
            </a:br>
            <a:r>
              <a:rPr lang="en-US" sz="1200" cap="all" dirty="0"/>
              <a:t>of Drug-induced</a:t>
            </a:r>
            <a:br>
              <a:rPr lang="en-US" sz="1200" cap="all" dirty="0"/>
            </a:br>
            <a:r>
              <a:rPr lang="en-US" sz="1200" cap="all" dirty="0"/>
              <a:t>parkinsonism</a:t>
            </a:r>
          </a:p>
        </p:txBody>
      </p:sp>
      <p:cxnSp>
        <p:nvCxnSpPr>
          <p:cNvPr id="158" name="Straight Connector 157"/>
          <p:cNvCxnSpPr/>
          <p:nvPr/>
        </p:nvCxnSpPr>
        <p:spPr>
          <a:xfrm>
            <a:off x="7102492" y="2135953"/>
            <a:ext cx="0" cy="0"/>
          </a:xfrm>
          <a:prstGeom prst="line">
            <a:avLst/>
          </a:prstGeom>
          <a:noFill/>
          <a:ln w="6350" cap="flat" cmpd="sng" algn="ctr">
            <a:solidFill>
              <a:srgbClr val="AAC27F"/>
            </a:solidFill>
            <a:prstDash val="solid"/>
            <a:miter lim="800000"/>
          </a:ln>
          <a:effectLst/>
        </p:spPr>
      </p:cxnSp>
      <p:sp>
        <p:nvSpPr>
          <p:cNvPr id="159" name="Rectangle 158"/>
          <p:cNvSpPr/>
          <p:nvPr/>
        </p:nvSpPr>
        <p:spPr>
          <a:xfrm>
            <a:off x="5572915" y="3137092"/>
            <a:ext cx="1433033" cy="461545"/>
          </a:xfrm>
          <a:prstGeom prst="rect">
            <a:avLst/>
          </a:prstGeom>
        </p:spPr>
        <p:txBody>
          <a:bodyPr wrap="none">
            <a:spAutoFit/>
          </a:bodyPr>
          <a:lstStyle/>
          <a:p>
            <a:pPr algn="ctr"/>
            <a:r>
              <a:rPr lang="en-US" sz="1200" cap="all" dirty="0"/>
              <a:t>Initiation of </a:t>
            </a:r>
          </a:p>
          <a:p>
            <a:pPr algn="ctr"/>
            <a:r>
              <a:rPr lang="en-US" sz="1200" cap="all" dirty="0"/>
              <a:t>Antipsychotic</a:t>
            </a:r>
          </a:p>
        </p:txBody>
      </p:sp>
      <p:cxnSp>
        <p:nvCxnSpPr>
          <p:cNvPr id="160" name="Straight Arrow Connector 159"/>
          <p:cNvCxnSpPr/>
          <p:nvPr/>
        </p:nvCxnSpPr>
        <p:spPr>
          <a:xfrm>
            <a:off x="5970507" y="3840662"/>
            <a:ext cx="637850" cy="0"/>
          </a:xfrm>
          <a:prstGeom prst="straightConnector1">
            <a:avLst/>
          </a:prstGeom>
          <a:noFill/>
          <a:ln w="28575" cap="flat" cmpd="sng" algn="ctr">
            <a:solidFill>
              <a:srgbClr val="3D3935"/>
            </a:solidFill>
            <a:prstDash val="solid"/>
            <a:miter lim="800000"/>
            <a:tailEnd type="triangle" w="lg" len="lg"/>
          </a:ln>
          <a:effectLst/>
        </p:spPr>
      </p:cxnSp>
      <p:sp>
        <p:nvSpPr>
          <p:cNvPr id="161" name="Isosceles Triangle 160"/>
          <p:cNvSpPr/>
          <p:nvPr/>
        </p:nvSpPr>
        <p:spPr>
          <a:xfrm rot="10800000">
            <a:off x="6174599" y="3561586"/>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grpSp>
        <p:nvGrpSpPr>
          <p:cNvPr id="162" name="Group 161"/>
          <p:cNvGrpSpPr/>
          <p:nvPr/>
        </p:nvGrpSpPr>
        <p:grpSpPr>
          <a:xfrm>
            <a:off x="8223734" y="5823396"/>
            <a:ext cx="3434084" cy="271508"/>
            <a:chOff x="3832588" y="6079460"/>
            <a:chExt cx="3434979" cy="271579"/>
          </a:xfrm>
        </p:grpSpPr>
        <p:sp>
          <p:nvSpPr>
            <p:cNvPr id="163" name="Oval 162"/>
            <p:cNvSpPr/>
            <p:nvPr/>
          </p:nvSpPr>
          <p:spPr>
            <a:xfrm>
              <a:off x="3832588" y="6108335"/>
              <a:ext cx="213830" cy="213830"/>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64" name="TextBox 163"/>
            <p:cNvSpPr txBox="1"/>
            <p:nvPr/>
          </p:nvSpPr>
          <p:spPr>
            <a:xfrm>
              <a:off x="4046424" y="6084445"/>
              <a:ext cx="801823" cy="253916"/>
            </a:xfrm>
            <a:prstGeom prst="rect">
              <a:avLst/>
            </a:prstGeom>
            <a:noFill/>
          </p:spPr>
          <p:txBody>
            <a:bodyPr wrap="none" rtlCol="0">
              <a:spAutoFit/>
            </a:bodyPr>
            <a:lstStyle/>
            <a:p>
              <a:pPr algn="ctr" defTabSz="914126">
                <a:defRPr/>
              </a:pPr>
              <a:r>
                <a:rPr lang="en-US" sz="1050" kern="0" dirty="0">
                  <a:solidFill>
                    <a:srgbClr val="3D3935"/>
                  </a:solidFill>
                </a:rPr>
                <a:t>Dopamine</a:t>
              </a:r>
            </a:p>
          </p:txBody>
        </p:sp>
        <p:sp>
          <p:nvSpPr>
            <p:cNvPr id="165" name="Freeform 164"/>
            <p:cNvSpPr/>
            <p:nvPr/>
          </p:nvSpPr>
          <p:spPr>
            <a:xfrm rot="5127766">
              <a:off x="4891385" y="6094930"/>
              <a:ext cx="271579" cy="240640"/>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67" name="TextBox 166"/>
            <p:cNvSpPr txBox="1"/>
            <p:nvPr/>
          </p:nvSpPr>
          <p:spPr>
            <a:xfrm>
              <a:off x="5152896" y="6084445"/>
              <a:ext cx="942887" cy="253916"/>
            </a:xfrm>
            <a:prstGeom prst="rect">
              <a:avLst/>
            </a:prstGeom>
            <a:noFill/>
          </p:spPr>
          <p:txBody>
            <a:bodyPr wrap="none" rtlCol="0">
              <a:spAutoFit/>
            </a:bodyPr>
            <a:lstStyle/>
            <a:p>
              <a:pPr algn="ctr" defTabSz="914126">
                <a:defRPr/>
              </a:pPr>
              <a:r>
                <a:rPr lang="en-US" sz="1050" kern="0" dirty="0">
                  <a:solidFill>
                    <a:srgbClr val="3D3935"/>
                  </a:solidFill>
                </a:rPr>
                <a:t>D2 Receptor</a:t>
              </a:r>
            </a:p>
          </p:txBody>
        </p:sp>
        <p:sp>
          <p:nvSpPr>
            <p:cNvPr id="168" name="Isosceles Triangle 167"/>
            <p:cNvSpPr/>
            <p:nvPr/>
          </p:nvSpPr>
          <p:spPr>
            <a:xfrm rot="10800000">
              <a:off x="6107065" y="6095267"/>
              <a:ext cx="229727" cy="239965"/>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69" name="TextBox 168"/>
            <p:cNvSpPr txBox="1"/>
            <p:nvPr/>
          </p:nvSpPr>
          <p:spPr>
            <a:xfrm>
              <a:off x="6287812" y="6084445"/>
              <a:ext cx="979755" cy="253916"/>
            </a:xfrm>
            <a:prstGeom prst="rect">
              <a:avLst/>
            </a:prstGeom>
            <a:noFill/>
          </p:spPr>
          <p:txBody>
            <a:bodyPr wrap="none" rtlCol="0">
              <a:spAutoFit/>
            </a:bodyPr>
            <a:lstStyle/>
            <a:p>
              <a:pPr algn="ctr" defTabSz="914126">
                <a:defRPr/>
              </a:pPr>
              <a:r>
                <a:rPr lang="en-US" sz="1050" kern="0" dirty="0">
                  <a:solidFill>
                    <a:srgbClr val="3D3935"/>
                  </a:solidFill>
                </a:rPr>
                <a:t>Antipsychotic</a:t>
              </a:r>
            </a:p>
          </p:txBody>
        </p:sp>
      </p:grpSp>
      <p:sp>
        <p:nvSpPr>
          <p:cNvPr id="170" name="Freeform 169"/>
          <p:cNvSpPr/>
          <p:nvPr/>
        </p:nvSpPr>
        <p:spPr>
          <a:xfrm rot="10800000">
            <a:off x="6981504" y="4325215"/>
            <a:ext cx="3200022" cy="1369228"/>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3784 h 1479602"/>
              <a:gd name="connsiteX1" fmla="*/ 51759 w 4137538"/>
              <a:gd name="connsiteY1" fmla="*/ 366094 h 1479602"/>
              <a:gd name="connsiteX2" fmla="*/ 267419 w 4137538"/>
              <a:gd name="connsiteY2" fmla="*/ 797414 h 1479602"/>
              <a:gd name="connsiteX3" fmla="*/ 854016 w 4137538"/>
              <a:gd name="connsiteY3" fmla="*/ 1211482 h 1479602"/>
              <a:gd name="connsiteX4" fmla="*/ 1466491 w 4137538"/>
              <a:gd name="connsiteY4" fmla="*/ 1409890 h 1479602"/>
              <a:gd name="connsiteX5" fmla="*/ 2078966 w 4137538"/>
              <a:gd name="connsiteY5" fmla="*/ 1478901 h 1479602"/>
              <a:gd name="connsiteX6" fmla="*/ 2846717 w 4137538"/>
              <a:gd name="connsiteY6" fmla="*/ 1375384 h 1479602"/>
              <a:gd name="connsiteX7" fmla="*/ 3545457 w 4137538"/>
              <a:gd name="connsiteY7" fmla="*/ 1047580 h 1479602"/>
              <a:gd name="connsiteX8" fmla="*/ 3976778 w 4137538"/>
              <a:gd name="connsiteY8" fmla="*/ 599007 h 1479602"/>
              <a:gd name="connsiteX9" fmla="*/ 4123427 w 4137538"/>
              <a:gd name="connsiteY9" fmla="*/ 115928 h 1479602"/>
              <a:gd name="connsiteX10" fmla="*/ 4123428 w 4137538"/>
              <a:gd name="connsiteY10" fmla="*/ 18 h 147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9602">
                <a:moveTo>
                  <a:pt x="0" y="3784"/>
                </a:moveTo>
                <a:cubicBezTo>
                  <a:pt x="3594" y="118803"/>
                  <a:pt x="7189" y="233822"/>
                  <a:pt x="51759" y="366094"/>
                </a:cubicBezTo>
                <a:cubicBezTo>
                  <a:pt x="96329" y="498366"/>
                  <a:pt x="133710" y="656516"/>
                  <a:pt x="267419" y="797414"/>
                </a:cubicBezTo>
                <a:cubicBezTo>
                  <a:pt x="401128" y="938312"/>
                  <a:pt x="654171" y="1109403"/>
                  <a:pt x="854016" y="1211482"/>
                </a:cubicBezTo>
                <a:cubicBezTo>
                  <a:pt x="1053861" y="1313561"/>
                  <a:pt x="1262333" y="1365320"/>
                  <a:pt x="1466491" y="1409890"/>
                </a:cubicBezTo>
                <a:cubicBezTo>
                  <a:pt x="1670649" y="1454460"/>
                  <a:pt x="1848928" y="1484652"/>
                  <a:pt x="2078966" y="1478901"/>
                </a:cubicBezTo>
                <a:cubicBezTo>
                  <a:pt x="2309004" y="1473150"/>
                  <a:pt x="2602302" y="1447271"/>
                  <a:pt x="2846717" y="1375384"/>
                </a:cubicBezTo>
                <a:cubicBezTo>
                  <a:pt x="3091132" y="1303497"/>
                  <a:pt x="3357114" y="1176976"/>
                  <a:pt x="3545457" y="1047580"/>
                </a:cubicBezTo>
                <a:cubicBezTo>
                  <a:pt x="3733801" y="918184"/>
                  <a:pt x="3880450" y="754282"/>
                  <a:pt x="3976778" y="599007"/>
                </a:cubicBezTo>
                <a:cubicBezTo>
                  <a:pt x="4073106" y="443732"/>
                  <a:pt x="4098986" y="212256"/>
                  <a:pt x="4123427" y="115928"/>
                </a:cubicBezTo>
                <a:cubicBezTo>
                  <a:pt x="4147869" y="19600"/>
                  <a:pt x="4135649" y="-701"/>
                  <a:pt x="4123428" y="18"/>
                </a:cubicBezTo>
              </a:path>
            </a:pathLst>
          </a:custGeom>
          <a:gradFill>
            <a:gsLst>
              <a:gs pos="0">
                <a:srgbClr val="3D3935"/>
              </a:gs>
              <a:gs pos="80000">
                <a:srgbClr val="3D3935"/>
              </a:gs>
              <a:gs pos="100000">
                <a:srgbClr val="CC0066"/>
              </a:gs>
            </a:gsLst>
            <a:lin ang="5400000" scaled="1"/>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71" name="TextBox 170"/>
          <p:cNvSpPr txBox="1"/>
          <p:nvPr/>
        </p:nvSpPr>
        <p:spPr>
          <a:xfrm>
            <a:off x="7362794" y="5237045"/>
            <a:ext cx="2400994" cy="307697"/>
          </a:xfrm>
          <a:prstGeom prst="rect">
            <a:avLst/>
          </a:prstGeom>
          <a:noFill/>
        </p:spPr>
        <p:txBody>
          <a:bodyPr wrap="none" rtlCol="0">
            <a:spAutoFit/>
          </a:bodyPr>
          <a:lstStyle/>
          <a:p>
            <a:pPr algn="ctr">
              <a:defRPr/>
            </a:pPr>
            <a:r>
              <a:rPr lang="en-US" sz="1400" cap="all" dirty="0">
                <a:solidFill>
                  <a:srgbClr val="FFFFFF"/>
                </a:solidFill>
              </a:rPr>
              <a:t>Postsynaptic Neuron</a:t>
            </a:r>
          </a:p>
        </p:txBody>
      </p:sp>
      <p:sp>
        <p:nvSpPr>
          <p:cNvPr id="172" name="Oval 171"/>
          <p:cNvSpPr/>
          <p:nvPr/>
        </p:nvSpPr>
        <p:spPr>
          <a:xfrm rot="335930">
            <a:off x="8725128" y="4001764"/>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73" name="Oval 172"/>
          <p:cNvSpPr/>
          <p:nvPr/>
        </p:nvSpPr>
        <p:spPr>
          <a:xfrm rot="20533921">
            <a:off x="7898185" y="4070245"/>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80" name="Oval 179"/>
          <p:cNvSpPr/>
          <p:nvPr/>
        </p:nvSpPr>
        <p:spPr>
          <a:xfrm rot="19794428">
            <a:off x="7453540" y="4372847"/>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91" name="Oval 190"/>
          <p:cNvSpPr/>
          <p:nvPr/>
        </p:nvSpPr>
        <p:spPr>
          <a:xfrm rot="1378786">
            <a:off x="9475616" y="4247826"/>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1" name="Freeform 210"/>
          <p:cNvSpPr/>
          <p:nvPr/>
        </p:nvSpPr>
        <p:spPr>
          <a:xfrm rot="3193631">
            <a:off x="7245617" y="4103621"/>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2" name="Freeform 211"/>
          <p:cNvSpPr/>
          <p:nvPr/>
        </p:nvSpPr>
        <p:spPr>
          <a:xfrm rot="3989628">
            <a:off x="7780095" y="3903877"/>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3" name="Freeform 212"/>
          <p:cNvSpPr/>
          <p:nvPr/>
        </p:nvSpPr>
        <p:spPr>
          <a:xfrm rot="5127766">
            <a:off x="8386418" y="3830760"/>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5" name="Freeform 214"/>
          <p:cNvSpPr/>
          <p:nvPr/>
        </p:nvSpPr>
        <p:spPr>
          <a:xfrm rot="6220424">
            <a:off x="8992740" y="3967580"/>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7" name="Freeform 216"/>
          <p:cNvSpPr/>
          <p:nvPr/>
        </p:nvSpPr>
        <p:spPr>
          <a:xfrm rot="7220587">
            <a:off x="9617345" y="4292675"/>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19" name="Isosceles Triangle 218"/>
          <p:cNvSpPr/>
          <p:nvPr/>
        </p:nvSpPr>
        <p:spPr>
          <a:xfrm rot="10292173">
            <a:off x="7857025" y="3784351"/>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30" name="Isosceles Triangle 229"/>
          <p:cNvSpPr/>
          <p:nvPr/>
        </p:nvSpPr>
        <p:spPr>
          <a:xfrm rot="9351739">
            <a:off x="7272553" y="4008379"/>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31" name="Isosceles Triangle 230"/>
          <p:cNvSpPr/>
          <p:nvPr/>
        </p:nvSpPr>
        <p:spPr>
          <a:xfrm rot="12381148">
            <a:off x="9224164" y="3848957"/>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32" name="Isosceles Triangle 231"/>
          <p:cNvSpPr/>
          <p:nvPr/>
        </p:nvSpPr>
        <p:spPr>
          <a:xfrm rot="13470162">
            <a:off x="9893927" y="4231645"/>
            <a:ext cx="256433" cy="267861"/>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grpSp>
        <p:nvGrpSpPr>
          <p:cNvPr id="227" name="Group 226"/>
          <p:cNvGrpSpPr/>
          <p:nvPr/>
        </p:nvGrpSpPr>
        <p:grpSpPr>
          <a:xfrm>
            <a:off x="10229743" y="2055333"/>
            <a:ext cx="1650028" cy="1059514"/>
            <a:chOff x="-2286000" y="2202650"/>
            <a:chExt cx="1650458" cy="1059790"/>
          </a:xfrm>
        </p:grpSpPr>
        <p:sp>
          <p:nvSpPr>
            <p:cNvPr id="182" name="TextBox 181"/>
            <p:cNvSpPr txBox="1"/>
            <p:nvPr/>
          </p:nvSpPr>
          <p:spPr>
            <a:xfrm>
              <a:off x="-1803400" y="2202650"/>
              <a:ext cx="684716" cy="275272"/>
            </a:xfrm>
            <a:prstGeom prst="rect">
              <a:avLst/>
            </a:prstGeom>
            <a:noFill/>
          </p:spPr>
          <p:txBody>
            <a:bodyPr wrap="none" lIns="0" tIns="0" rIns="0" bIns="0" rtlCol="0" anchor="ctr" anchorCtr="0">
              <a:noAutofit/>
            </a:bodyPr>
            <a:lstStyle/>
            <a:p>
              <a:pPr algn="ctr"/>
              <a:r>
                <a:rPr lang="en-US" sz="1000" b="1" cap="all" dirty="0"/>
                <a:t>Dopamine</a:t>
              </a:r>
              <a:br>
                <a:rPr lang="en-US" sz="1000" b="1" cap="all" dirty="0"/>
              </a:br>
              <a:r>
                <a:rPr lang="en-US" sz="1000" b="1" cap="all" dirty="0"/>
                <a:t>Signaling</a:t>
              </a:r>
            </a:p>
          </p:txBody>
        </p:sp>
        <p:sp>
          <p:nvSpPr>
            <p:cNvPr id="183" name="TextBox 182"/>
            <p:cNvSpPr txBox="1"/>
            <p:nvPr/>
          </p:nvSpPr>
          <p:spPr>
            <a:xfrm>
              <a:off x="-1017626" y="2757127"/>
              <a:ext cx="382084" cy="275272"/>
            </a:xfrm>
            <a:prstGeom prst="rect">
              <a:avLst/>
            </a:prstGeom>
            <a:noFill/>
          </p:spPr>
          <p:txBody>
            <a:bodyPr wrap="none" lIns="0" tIns="0" rIns="0" bIns="0" rtlCol="0" anchor="ctr" anchorCtr="0">
              <a:noAutofit/>
            </a:bodyPr>
            <a:lstStyle/>
            <a:p>
              <a:pPr algn="ctr"/>
              <a:r>
                <a:rPr lang="en-US" sz="1000" b="1" cap="all" dirty="0"/>
                <a:t>TOO</a:t>
              </a:r>
              <a:br>
                <a:rPr lang="en-US" sz="1000" b="1" cap="all" dirty="0"/>
              </a:br>
              <a:r>
                <a:rPr lang="en-US" sz="1000" b="1" cap="all" dirty="0"/>
                <a:t>HIGH</a:t>
              </a:r>
            </a:p>
          </p:txBody>
        </p:sp>
        <p:sp>
          <p:nvSpPr>
            <p:cNvPr id="184" name="TextBox 183"/>
            <p:cNvSpPr txBox="1"/>
            <p:nvPr/>
          </p:nvSpPr>
          <p:spPr>
            <a:xfrm>
              <a:off x="-2286000" y="2743200"/>
              <a:ext cx="382084" cy="275272"/>
            </a:xfrm>
            <a:prstGeom prst="rect">
              <a:avLst/>
            </a:prstGeom>
            <a:noFill/>
          </p:spPr>
          <p:txBody>
            <a:bodyPr wrap="none" lIns="0" tIns="0" rIns="0" bIns="0" rtlCol="0" anchor="ctr" anchorCtr="0">
              <a:noAutofit/>
            </a:bodyPr>
            <a:lstStyle/>
            <a:p>
              <a:pPr algn="ctr"/>
              <a:r>
                <a:rPr lang="en-US" sz="1000" b="1" cap="all" dirty="0"/>
                <a:t>TOO</a:t>
              </a:r>
              <a:br>
                <a:rPr lang="en-US" sz="1000" b="1" cap="all" dirty="0"/>
              </a:br>
              <a:r>
                <a:rPr lang="en-US" sz="1000" b="1" cap="all" dirty="0"/>
                <a:t>LOW</a:t>
              </a:r>
            </a:p>
          </p:txBody>
        </p:sp>
        <p:grpSp>
          <p:nvGrpSpPr>
            <p:cNvPr id="226" name="Group 225"/>
            <p:cNvGrpSpPr>
              <a:grpSpLocks noChangeAspect="1"/>
            </p:cNvGrpSpPr>
            <p:nvPr/>
          </p:nvGrpSpPr>
          <p:grpSpPr>
            <a:xfrm>
              <a:off x="-1917184" y="2503488"/>
              <a:ext cx="907921" cy="758952"/>
              <a:chOff x="-5257800" y="1905000"/>
              <a:chExt cx="3473450" cy="2903538"/>
            </a:xfrm>
          </p:grpSpPr>
          <p:sp>
            <p:nvSpPr>
              <p:cNvPr id="30" name="Freeform 19"/>
              <p:cNvSpPr>
                <a:spLocks/>
              </p:cNvSpPr>
              <p:nvPr/>
            </p:nvSpPr>
            <p:spPr bwMode="auto">
              <a:xfrm>
                <a:off x="-4937125" y="2638425"/>
                <a:ext cx="630238" cy="1154113"/>
              </a:xfrm>
              <a:custGeom>
                <a:avLst/>
                <a:gdLst>
                  <a:gd name="T0" fmla="*/ 89 w 167"/>
                  <a:gd name="T1" fmla="*/ 284 h 306"/>
                  <a:gd name="T2" fmla="*/ 5 w 167"/>
                  <a:gd name="T3" fmla="*/ 306 h 306"/>
                  <a:gd name="T4" fmla="*/ 26 w 167"/>
                  <a:gd name="T5" fmla="*/ 138 h 306"/>
                  <a:gd name="T6" fmla="*/ 117 w 167"/>
                  <a:gd name="T7" fmla="*/ 0 h 306"/>
                  <a:gd name="T8" fmla="*/ 167 w 167"/>
                  <a:gd name="T9" fmla="*/ 71 h 306"/>
                  <a:gd name="T10" fmla="*/ 89 w 167"/>
                  <a:gd name="T11" fmla="*/ 284 h 306"/>
                </a:gdLst>
                <a:ahLst/>
                <a:cxnLst>
                  <a:cxn ang="0">
                    <a:pos x="T0" y="T1"/>
                  </a:cxn>
                  <a:cxn ang="0">
                    <a:pos x="T2" y="T3"/>
                  </a:cxn>
                  <a:cxn ang="0">
                    <a:pos x="T4" y="T5"/>
                  </a:cxn>
                  <a:cxn ang="0">
                    <a:pos x="T6" y="T7"/>
                  </a:cxn>
                  <a:cxn ang="0">
                    <a:pos x="T8" y="T9"/>
                  </a:cxn>
                  <a:cxn ang="0">
                    <a:pos x="T10" y="T11"/>
                  </a:cxn>
                </a:cxnLst>
                <a:rect l="0" t="0" r="r" b="b"/>
                <a:pathLst>
                  <a:path w="167" h="306">
                    <a:moveTo>
                      <a:pt x="89" y="284"/>
                    </a:moveTo>
                    <a:cubicBezTo>
                      <a:pt x="61" y="291"/>
                      <a:pt x="34" y="299"/>
                      <a:pt x="5" y="306"/>
                    </a:cubicBezTo>
                    <a:cubicBezTo>
                      <a:pt x="0" y="248"/>
                      <a:pt x="6" y="192"/>
                      <a:pt x="26" y="138"/>
                    </a:cubicBezTo>
                    <a:cubicBezTo>
                      <a:pt x="46" y="86"/>
                      <a:pt x="76" y="40"/>
                      <a:pt x="117" y="0"/>
                    </a:cubicBezTo>
                    <a:cubicBezTo>
                      <a:pt x="134" y="24"/>
                      <a:pt x="150" y="47"/>
                      <a:pt x="167" y="71"/>
                    </a:cubicBezTo>
                    <a:cubicBezTo>
                      <a:pt x="111" y="131"/>
                      <a:pt x="86" y="202"/>
                      <a:pt x="89" y="284"/>
                    </a:cubicBezTo>
                    <a:close/>
                  </a:path>
                </a:pathLst>
              </a:custGeom>
              <a:solidFill>
                <a:srgbClr val="21B1F4"/>
              </a:solidFill>
              <a:ln w="15875">
                <a:solidFill>
                  <a:srgbClr val="21B1F4"/>
                </a:solidFill>
              </a:ln>
            </p:spPr>
            <p:txBody>
              <a:bodyPr vert="horz" wrap="square" lIns="91416" tIns="45708" rIns="91416" bIns="45708" numCol="1" anchor="t" anchorCtr="0" compatLnSpc="1">
                <a:prstTxWarp prst="textNoShape">
                  <a:avLst/>
                </a:prstTxWarp>
              </a:bodyPr>
              <a:lstStyle/>
              <a:p>
                <a:endParaRPr lang="en-US" sz="1799" dirty="0"/>
              </a:p>
            </p:txBody>
          </p:sp>
          <p:sp>
            <p:nvSpPr>
              <p:cNvPr id="31" name="Freeform 20"/>
              <p:cNvSpPr>
                <a:spLocks/>
              </p:cNvSpPr>
              <p:nvPr/>
            </p:nvSpPr>
            <p:spPr bwMode="auto">
              <a:xfrm>
                <a:off x="-2749550" y="2638425"/>
                <a:ext cx="644525" cy="1154113"/>
              </a:xfrm>
              <a:custGeom>
                <a:avLst/>
                <a:gdLst>
                  <a:gd name="T0" fmla="*/ 0 w 171"/>
                  <a:gd name="T1" fmla="*/ 71 h 306"/>
                  <a:gd name="T2" fmla="*/ 50 w 171"/>
                  <a:gd name="T3" fmla="*/ 0 h 306"/>
                  <a:gd name="T4" fmla="*/ 161 w 171"/>
                  <a:gd name="T5" fmla="*/ 306 h 306"/>
                  <a:gd name="T6" fmla="*/ 77 w 171"/>
                  <a:gd name="T7" fmla="*/ 284 h 306"/>
                  <a:gd name="T8" fmla="*/ 0 w 171"/>
                  <a:gd name="T9" fmla="*/ 71 h 306"/>
                </a:gdLst>
                <a:ahLst/>
                <a:cxnLst>
                  <a:cxn ang="0">
                    <a:pos x="T0" y="T1"/>
                  </a:cxn>
                  <a:cxn ang="0">
                    <a:pos x="T2" y="T3"/>
                  </a:cxn>
                  <a:cxn ang="0">
                    <a:pos x="T4" y="T5"/>
                  </a:cxn>
                  <a:cxn ang="0">
                    <a:pos x="T6" y="T7"/>
                  </a:cxn>
                  <a:cxn ang="0">
                    <a:pos x="T8" y="T9"/>
                  </a:cxn>
                </a:cxnLst>
                <a:rect l="0" t="0" r="r" b="b"/>
                <a:pathLst>
                  <a:path w="171" h="306">
                    <a:moveTo>
                      <a:pt x="0" y="71"/>
                    </a:moveTo>
                    <a:cubicBezTo>
                      <a:pt x="16" y="47"/>
                      <a:pt x="33" y="24"/>
                      <a:pt x="50" y="0"/>
                    </a:cubicBezTo>
                    <a:cubicBezTo>
                      <a:pt x="134" y="85"/>
                      <a:pt x="171" y="187"/>
                      <a:pt x="161" y="306"/>
                    </a:cubicBezTo>
                    <a:cubicBezTo>
                      <a:pt x="133" y="299"/>
                      <a:pt x="106" y="291"/>
                      <a:pt x="77" y="284"/>
                    </a:cubicBezTo>
                    <a:cubicBezTo>
                      <a:pt x="81" y="202"/>
                      <a:pt x="55" y="131"/>
                      <a:pt x="0" y="71"/>
                    </a:cubicBezTo>
                    <a:close/>
                  </a:path>
                </a:pathLst>
              </a:custGeom>
              <a:solidFill>
                <a:srgbClr val="D50205"/>
              </a:solidFill>
              <a:ln w="15875">
                <a:solidFill>
                  <a:srgbClr val="D50205"/>
                </a:solidFill>
              </a:ln>
            </p:spPr>
            <p:txBody>
              <a:bodyPr vert="horz" wrap="square" lIns="91416" tIns="45708" rIns="91416" bIns="45708" numCol="1" anchor="t" anchorCtr="0" compatLnSpc="1">
                <a:prstTxWarp prst="textNoShape">
                  <a:avLst/>
                </a:prstTxWarp>
              </a:bodyPr>
              <a:lstStyle/>
              <a:p>
                <a:endParaRPr lang="en-US" sz="1799" dirty="0"/>
              </a:p>
            </p:txBody>
          </p:sp>
          <p:sp>
            <p:nvSpPr>
              <p:cNvPr id="224" name="Freeform 21"/>
              <p:cNvSpPr>
                <a:spLocks/>
              </p:cNvSpPr>
              <p:nvPr/>
            </p:nvSpPr>
            <p:spPr bwMode="auto">
              <a:xfrm>
                <a:off x="-4144963" y="2192135"/>
                <a:ext cx="1228725" cy="458788"/>
              </a:xfrm>
              <a:custGeom>
                <a:avLst/>
                <a:gdLst>
                  <a:gd name="T0" fmla="*/ 0 w 326"/>
                  <a:gd name="T1" fmla="*/ 50 h 122"/>
                  <a:gd name="T2" fmla="*/ 326 w 326"/>
                  <a:gd name="T3" fmla="*/ 50 h 122"/>
                  <a:gd name="T4" fmla="*/ 277 w 326"/>
                  <a:gd name="T5" fmla="*/ 121 h 122"/>
                  <a:gd name="T6" fmla="*/ 245 w 326"/>
                  <a:gd name="T7" fmla="*/ 110 h 122"/>
                  <a:gd name="T8" fmla="*/ 58 w 326"/>
                  <a:gd name="T9" fmla="*/ 119 h 122"/>
                  <a:gd name="T10" fmla="*/ 45 w 326"/>
                  <a:gd name="T11" fmla="*/ 115 h 122"/>
                  <a:gd name="T12" fmla="*/ 0 w 326"/>
                  <a:gd name="T13" fmla="*/ 50 h 122"/>
                </a:gdLst>
                <a:ahLst/>
                <a:cxnLst>
                  <a:cxn ang="0">
                    <a:pos x="T0" y="T1"/>
                  </a:cxn>
                  <a:cxn ang="0">
                    <a:pos x="T2" y="T3"/>
                  </a:cxn>
                  <a:cxn ang="0">
                    <a:pos x="T4" y="T5"/>
                  </a:cxn>
                  <a:cxn ang="0">
                    <a:pos x="T6" y="T7"/>
                  </a:cxn>
                  <a:cxn ang="0">
                    <a:pos x="T8" y="T9"/>
                  </a:cxn>
                  <a:cxn ang="0">
                    <a:pos x="T10" y="T11"/>
                  </a:cxn>
                  <a:cxn ang="0">
                    <a:pos x="T12" y="T13"/>
                  </a:cxn>
                </a:cxnLst>
                <a:rect l="0" t="0" r="r" b="b"/>
                <a:pathLst>
                  <a:path w="326" h="122">
                    <a:moveTo>
                      <a:pt x="0" y="50"/>
                    </a:moveTo>
                    <a:cubicBezTo>
                      <a:pt x="109" y="0"/>
                      <a:pt x="217" y="0"/>
                      <a:pt x="326" y="50"/>
                    </a:cubicBezTo>
                    <a:cubicBezTo>
                      <a:pt x="310" y="74"/>
                      <a:pt x="293" y="98"/>
                      <a:pt x="277" y="121"/>
                    </a:cubicBezTo>
                    <a:cubicBezTo>
                      <a:pt x="266" y="117"/>
                      <a:pt x="256" y="113"/>
                      <a:pt x="245" y="110"/>
                    </a:cubicBezTo>
                    <a:cubicBezTo>
                      <a:pt x="181" y="92"/>
                      <a:pt x="119" y="94"/>
                      <a:pt x="58" y="119"/>
                    </a:cubicBezTo>
                    <a:cubicBezTo>
                      <a:pt x="50" y="122"/>
                      <a:pt x="50" y="122"/>
                      <a:pt x="45" y="115"/>
                    </a:cubicBezTo>
                    <a:cubicBezTo>
                      <a:pt x="30" y="94"/>
                      <a:pt x="16" y="72"/>
                      <a:pt x="0" y="50"/>
                    </a:cubicBezTo>
                    <a:close/>
                  </a:path>
                </a:pathLst>
              </a:custGeom>
              <a:solidFill>
                <a:srgbClr val="F08D18"/>
              </a:solidFill>
              <a:ln w="15875">
                <a:solidFill>
                  <a:srgbClr val="F08D18"/>
                </a:solidFill>
              </a:ln>
            </p:spPr>
            <p:txBody>
              <a:bodyPr vert="horz" wrap="square" lIns="91416" tIns="45708" rIns="91416" bIns="45708" numCol="1" anchor="t" anchorCtr="0" compatLnSpc="1">
                <a:prstTxWarp prst="textNoShape">
                  <a:avLst/>
                </a:prstTxWarp>
              </a:bodyPr>
              <a:lstStyle/>
              <a:p>
                <a:endParaRPr lang="en-US" sz="1799" dirty="0"/>
              </a:p>
            </p:txBody>
          </p:sp>
          <p:sp>
            <p:nvSpPr>
              <p:cNvPr id="28" name="Freeform 17"/>
              <p:cNvSpPr>
                <a:spLocks noEditPoints="1"/>
              </p:cNvSpPr>
              <p:nvPr/>
            </p:nvSpPr>
            <p:spPr bwMode="auto">
              <a:xfrm>
                <a:off x="-5257800" y="1905000"/>
                <a:ext cx="3473450" cy="2903538"/>
              </a:xfrm>
              <a:custGeom>
                <a:avLst/>
                <a:gdLst>
                  <a:gd name="T0" fmla="*/ 458 w 921"/>
                  <a:gd name="T1" fmla="*/ 770 h 770"/>
                  <a:gd name="T2" fmla="*/ 147 w 921"/>
                  <a:gd name="T3" fmla="*/ 770 h 770"/>
                  <a:gd name="T4" fmla="*/ 115 w 921"/>
                  <a:gd name="T5" fmla="*/ 755 h 770"/>
                  <a:gd name="T6" fmla="*/ 15 w 921"/>
                  <a:gd name="T7" fmla="*/ 560 h 770"/>
                  <a:gd name="T8" fmla="*/ 7 w 921"/>
                  <a:gd name="T9" fmla="*/ 397 h 770"/>
                  <a:gd name="T10" fmla="*/ 150 w 921"/>
                  <a:gd name="T11" fmla="*/ 122 h 770"/>
                  <a:gd name="T12" fmla="*/ 380 w 921"/>
                  <a:gd name="T13" fmla="*/ 8 h 770"/>
                  <a:gd name="T14" fmla="*/ 482 w 921"/>
                  <a:gd name="T15" fmla="*/ 2 h 770"/>
                  <a:gd name="T16" fmla="*/ 725 w 921"/>
                  <a:gd name="T17" fmla="*/ 88 h 770"/>
                  <a:gd name="T18" fmla="*/ 860 w 921"/>
                  <a:gd name="T19" fmla="*/ 242 h 770"/>
                  <a:gd name="T20" fmla="*/ 908 w 921"/>
                  <a:gd name="T21" fmla="*/ 388 h 770"/>
                  <a:gd name="T22" fmla="*/ 879 w 921"/>
                  <a:gd name="T23" fmla="*/ 631 h 770"/>
                  <a:gd name="T24" fmla="*/ 798 w 921"/>
                  <a:gd name="T25" fmla="*/ 760 h 770"/>
                  <a:gd name="T26" fmla="*/ 773 w 921"/>
                  <a:gd name="T27" fmla="*/ 770 h 770"/>
                  <a:gd name="T28" fmla="*/ 685 w 921"/>
                  <a:gd name="T29" fmla="*/ 770 h 770"/>
                  <a:gd name="T30" fmla="*/ 458 w 921"/>
                  <a:gd name="T31" fmla="*/ 770 h 770"/>
                  <a:gd name="T32" fmla="*/ 458 w 921"/>
                  <a:gd name="T33" fmla="*/ 713 h 770"/>
                  <a:gd name="T34" fmla="*/ 654 w 921"/>
                  <a:gd name="T35" fmla="*/ 713 h 770"/>
                  <a:gd name="T36" fmla="*/ 683 w 921"/>
                  <a:gd name="T37" fmla="*/ 697 h 770"/>
                  <a:gd name="T38" fmla="*/ 680 w 921"/>
                  <a:gd name="T39" fmla="*/ 666 h 770"/>
                  <a:gd name="T40" fmla="*/ 627 w 921"/>
                  <a:gd name="T41" fmla="*/ 587 h 770"/>
                  <a:gd name="T42" fmla="*/ 596 w 921"/>
                  <a:gd name="T43" fmla="*/ 570 h 770"/>
                  <a:gd name="T44" fmla="*/ 383 w 921"/>
                  <a:gd name="T45" fmla="*/ 570 h 770"/>
                  <a:gd name="T46" fmla="*/ 318 w 921"/>
                  <a:gd name="T47" fmla="*/ 570 h 770"/>
                  <a:gd name="T48" fmla="*/ 292 w 921"/>
                  <a:gd name="T49" fmla="*/ 583 h 770"/>
                  <a:gd name="T50" fmla="*/ 235 w 921"/>
                  <a:gd name="T51" fmla="*/ 669 h 770"/>
                  <a:gd name="T52" fmla="*/ 231 w 921"/>
                  <a:gd name="T53" fmla="*/ 690 h 770"/>
                  <a:gd name="T54" fmla="*/ 262 w 921"/>
                  <a:gd name="T55" fmla="*/ 713 h 770"/>
                  <a:gd name="T56" fmla="*/ 458 w 921"/>
                  <a:gd name="T57" fmla="*/ 713 h 770"/>
                  <a:gd name="T58" fmla="*/ 174 w 921"/>
                  <a:gd name="T59" fmla="*/ 474 h 770"/>
                  <a:gd name="T60" fmla="*/ 252 w 921"/>
                  <a:gd name="T61" fmla="*/ 261 h 770"/>
                  <a:gd name="T62" fmla="*/ 202 w 921"/>
                  <a:gd name="T63" fmla="*/ 190 h 770"/>
                  <a:gd name="T64" fmla="*/ 111 w 921"/>
                  <a:gd name="T65" fmla="*/ 328 h 770"/>
                  <a:gd name="T66" fmla="*/ 90 w 921"/>
                  <a:gd name="T67" fmla="*/ 496 h 770"/>
                  <a:gd name="T68" fmla="*/ 174 w 921"/>
                  <a:gd name="T69" fmla="*/ 474 h 770"/>
                  <a:gd name="T70" fmla="*/ 665 w 921"/>
                  <a:gd name="T71" fmla="*/ 261 h 770"/>
                  <a:gd name="T72" fmla="*/ 742 w 921"/>
                  <a:gd name="T73" fmla="*/ 474 h 770"/>
                  <a:gd name="T74" fmla="*/ 826 w 921"/>
                  <a:gd name="T75" fmla="*/ 496 h 770"/>
                  <a:gd name="T76" fmla="*/ 715 w 921"/>
                  <a:gd name="T77" fmla="*/ 190 h 770"/>
                  <a:gd name="T78" fmla="*/ 665 w 921"/>
                  <a:gd name="T79" fmla="*/ 261 h 770"/>
                  <a:gd name="T80" fmla="*/ 295 w 921"/>
                  <a:gd name="T81" fmla="*/ 124 h 770"/>
                  <a:gd name="T82" fmla="*/ 340 w 921"/>
                  <a:gd name="T83" fmla="*/ 189 h 770"/>
                  <a:gd name="T84" fmla="*/ 353 w 921"/>
                  <a:gd name="T85" fmla="*/ 193 h 770"/>
                  <a:gd name="T86" fmla="*/ 540 w 921"/>
                  <a:gd name="T87" fmla="*/ 184 h 770"/>
                  <a:gd name="T88" fmla="*/ 572 w 921"/>
                  <a:gd name="T89" fmla="*/ 195 h 770"/>
                  <a:gd name="T90" fmla="*/ 621 w 921"/>
                  <a:gd name="T91" fmla="*/ 124 h 770"/>
                  <a:gd name="T92" fmla="*/ 295 w 921"/>
                  <a:gd name="T93" fmla="*/ 12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1" h="770">
                    <a:moveTo>
                      <a:pt x="458" y="770"/>
                    </a:moveTo>
                    <a:cubicBezTo>
                      <a:pt x="354" y="770"/>
                      <a:pt x="250" y="770"/>
                      <a:pt x="147" y="770"/>
                    </a:cubicBezTo>
                    <a:cubicBezTo>
                      <a:pt x="133" y="770"/>
                      <a:pt x="123" y="766"/>
                      <a:pt x="115" y="755"/>
                    </a:cubicBezTo>
                    <a:cubicBezTo>
                      <a:pt x="65" y="698"/>
                      <a:pt x="32" y="633"/>
                      <a:pt x="15" y="560"/>
                    </a:cubicBezTo>
                    <a:cubicBezTo>
                      <a:pt x="2" y="506"/>
                      <a:pt x="0" y="452"/>
                      <a:pt x="7" y="397"/>
                    </a:cubicBezTo>
                    <a:cubicBezTo>
                      <a:pt x="22" y="288"/>
                      <a:pt x="70" y="196"/>
                      <a:pt x="150" y="122"/>
                    </a:cubicBezTo>
                    <a:cubicBezTo>
                      <a:pt x="215" y="61"/>
                      <a:pt x="292" y="23"/>
                      <a:pt x="380" y="8"/>
                    </a:cubicBezTo>
                    <a:cubicBezTo>
                      <a:pt x="414" y="2"/>
                      <a:pt x="448" y="0"/>
                      <a:pt x="482" y="2"/>
                    </a:cubicBezTo>
                    <a:cubicBezTo>
                      <a:pt x="571" y="7"/>
                      <a:pt x="652" y="35"/>
                      <a:pt x="725" y="88"/>
                    </a:cubicBezTo>
                    <a:cubicBezTo>
                      <a:pt x="782" y="129"/>
                      <a:pt x="827" y="181"/>
                      <a:pt x="860" y="242"/>
                    </a:cubicBezTo>
                    <a:cubicBezTo>
                      <a:pt x="884" y="288"/>
                      <a:pt x="900" y="336"/>
                      <a:pt x="908" y="388"/>
                    </a:cubicBezTo>
                    <a:cubicBezTo>
                      <a:pt x="921" y="471"/>
                      <a:pt x="911" y="552"/>
                      <a:pt x="879" y="631"/>
                    </a:cubicBezTo>
                    <a:cubicBezTo>
                      <a:pt x="859" y="678"/>
                      <a:pt x="832" y="722"/>
                      <a:pt x="798" y="760"/>
                    </a:cubicBezTo>
                    <a:cubicBezTo>
                      <a:pt x="791" y="768"/>
                      <a:pt x="782" y="770"/>
                      <a:pt x="773" y="770"/>
                    </a:cubicBezTo>
                    <a:cubicBezTo>
                      <a:pt x="744" y="770"/>
                      <a:pt x="714" y="770"/>
                      <a:pt x="685" y="770"/>
                    </a:cubicBezTo>
                    <a:cubicBezTo>
                      <a:pt x="610" y="770"/>
                      <a:pt x="534" y="770"/>
                      <a:pt x="458" y="770"/>
                    </a:cubicBezTo>
                    <a:close/>
                    <a:moveTo>
                      <a:pt x="458" y="713"/>
                    </a:moveTo>
                    <a:cubicBezTo>
                      <a:pt x="524" y="713"/>
                      <a:pt x="589" y="713"/>
                      <a:pt x="654" y="713"/>
                    </a:cubicBezTo>
                    <a:cubicBezTo>
                      <a:pt x="667" y="713"/>
                      <a:pt x="677" y="708"/>
                      <a:pt x="683" y="697"/>
                    </a:cubicBezTo>
                    <a:cubicBezTo>
                      <a:pt x="688" y="687"/>
                      <a:pt x="686" y="676"/>
                      <a:pt x="680" y="666"/>
                    </a:cubicBezTo>
                    <a:cubicBezTo>
                      <a:pt x="662" y="640"/>
                      <a:pt x="644" y="613"/>
                      <a:pt x="627" y="587"/>
                    </a:cubicBezTo>
                    <a:cubicBezTo>
                      <a:pt x="619" y="575"/>
                      <a:pt x="610" y="570"/>
                      <a:pt x="596" y="570"/>
                    </a:cubicBezTo>
                    <a:cubicBezTo>
                      <a:pt x="525" y="570"/>
                      <a:pt x="454" y="570"/>
                      <a:pt x="383" y="570"/>
                    </a:cubicBezTo>
                    <a:cubicBezTo>
                      <a:pt x="362" y="570"/>
                      <a:pt x="340" y="570"/>
                      <a:pt x="318" y="570"/>
                    </a:cubicBezTo>
                    <a:cubicBezTo>
                      <a:pt x="307" y="570"/>
                      <a:pt x="298" y="574"/>
                      <a:pt x="292" y="583"/>
                    </a:cubicBezTo>
                    <a:cubicBezTo>
                      <a:pt x="273" y="612"/>
                      <a:pt x="254" y="640"/>
                      <a:pt x="235" y="669"/>
                    </a:cubicBezTo>
                    <a:cubicBezTo>
                      <a:pt x="231" y="676"/>
                      <a:pt x="230" y="683"/>
                      <a:pt x="231" y="690"/>
                    </a:cubicBezTo>
                    <a:cubicBezTo>
                      <a:pt x="234" y="704"/>
                      <a:pt x="246" y="713"/>
                      <a:pt x="262" y="713"/>
                    </a:cubicBezTo>
                    <a:cubicBezTo>
                      <a:pt x="327" y="713"/>
                      <a:pt x="393" y="713"/>
                      <a:pt x="458" y="713"/>
                    </a:cubicBezTo>
                    <a:close/>
                    <a:moveTo>
                      <a:pt x="174" y="474"/>
                    </a:moveTo>
                    <a:cubicBezTo>
                      <a:pt x="171" y="392"/>
                      <a:pt x="196" y="321"/>
                      <a:pt x="252" y="261"/>
                    </a:cubicBezTo>
                    <a:cubicBezTo>
                      <a:pt x="235" y="237"/>
                      <a:pt x="219" y="214"/>
                      <a:pt x="202" y="190"/>
                    </a:cubicBezTo>
                    <a:cubicBezTo>
                      <a:pt x="161" y="230"/>
                      <a:pt x="131" y="276"/>
                      <a:pt x="111" y="328"/>
                    </a:cubicBezTo>
                    <a:cubicBezTo>
                      <a:pt x="91" y="382"/>
                      <a:pt x="85" y="438"/>
                      <a:pt x="90" y="496"/>
                    </a:cubicBezTo>
                    <a:cubicBezTo>
                      <a:pt x="119" y="489"/>
                      <a:pt x="146" y="481"/>
                      <a:pt x="174" y="474"/>
                    </a:cubicBezTo>
                    <a:close/>
                    <a:moveTo>
                      <a:pt x="665" y="261"/>
                    </a:moveTo>
                    <a:cubicBezTo>
                      <a:pt x="720" y="321"/>
                      <a:pt x="746" y="392"/>
                      <a:pt x="742" y="474"/>
                    </a:cubicBezTo>
                    <a:cubicBezTo>
                      <a:pt x="771" y="481"/>
                      <a:pt x="798" y="489"/>
                      <a:pt x="826" y="496"/>
                    </a:cubicBezTo>
                    <a:cubicBezTo>
                      <a:pt x="836" y="377"/>
                      <a:pt x="799" y="275"/>
                      <a:pt x="715" y="190"/>
                    </a:cubicBezTo>
                    <a:cubicBezTo>
                      <a:pt x="698" y="214"/>
                      <a:pt x="681" y="237"/>
                      <a:pt x="665" y="261"/>
                    </a:cubicBezTo>
                    <a:close/>
                    <a:moveTo>
                      <a:pt x="295" y="124"/>
                    </a:moveTo>
                    <a:cubicBezTo>
                      <a:pt x="311" y="146"/>
                      <a:pt x="325" y="168"/>
                      <a:pt x="340" y="189"/>
                    </a:cubicBezTo>
                    <a:cubicBezTo>
                      <a:pt x="345" y="196"/>
                      <a:pt x="345" y="196"/>
                      <a:pt x="353" y="193"/>
                    </a:cubicBezTo>
                    <a:cubicBezTo>
                      <a:pt x="414" y="168"/>
                      <a:pt x="476" y="166"/>
                      <a:pt x="540" y="184"/>
                    </a:cubicBezTo>
                    <a:cubicBezTo>
                      <a:pt x="551" y="187"/>
                      <a:pt x="561" y="191"/>
                      <a:pt x="572" y="195"/>
                    </a:cubicBezTo>
                    <a:cubicBezTo>
                      <a:pt x="588" y="172"/>
                      <a:pt x="605" y="148"/>
                      <a:pt x="621" y="124"/>
                    </a:cubicBezTo>
                    <a:cubicBezTo>
                      <a:pt x="512" y="74"/>
                      <a:pt x="404" y="74"/>
                      <a:pt x="295" y="124"/>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25" name="Freeform 22"/>
              <p:cNvSpPr>
                <a:spLocks/>
              </p:cNvSpPr>
              <p:nvPr/>
            </p:nvSpPr>
            <p:spPr bwMode="auto">
              <a:xfrm>
                <a:off x="-4281488" y="4181475"/>
                <a:ext cx="1501775" cy="320675"/>
              </a:xfrm>
              <a:custGeom>
                <a:avLst/>
                <a:gdLst>
                  <a:gd name="T0" fmla="*/ 0 w 398"/>
                  <a:gd name="T1" fmla="*/ 85 h 85"/>
                  <a:gd name="T2" fmla="*/ 31 w 398"/>
                  <a:gd name="T3" fmla="*/ 39 h 85"/>
                  <a:gd name="T4" fmla="*/ 54 w 398"/>
                  <a:gd name="T5" fmla="*/ 4 h 85"/>
                  <a:gd name="T6" fmla="*/ 62 w 398"/>
                  <a:gd name="T7" fmla="*/ 0 h 85"/>
                  <a:gd name="T8" fmla="*/ 337 w 398"/>
                  <a:gd name="T9" fmla="*/ 0 h 85"/>
                  <a:gd name="T10" fmla="*/ 343 w 398"/>
                  <a:gd name="T11" fmla="*/ 3 h 85"/>
                  <a:gd name="T12" fmla="*/ 397 w 398"/>
                  <a:gd name="T13" fmla="*/ 83 h 85"/>
                  <a:gd name="T14" fmla="*/ 398 w 398"/>
                  <a:gd name="T15" fmla="*/ 85 h 85"/>
                  <a:gd name="T16" fmla="*/ 0 w 398"/>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85">
                    <a:moveTo>
                      <a:pt x="0" y="85"/>
                    </a:moveTo>
                    <a:cubicBezTo>
                      <a:pt x="11" y="69"/>
                      <a:pt x="21" y="54"/>
                      <a:pt x="31" y="39"/>
                    </a:cubicBezTo>
                    <a:cubicBezTo>
                      <a:pt x="39" y="27"/>
                      <a:pt x="47" y="16"/>
                      <a:pt x="54" y="4"/>
                    </a:cubicBezTo>
                    <a:cubicBezTo>
                      <a:pt x="56" y="1"/>
                      <a:pt x="58" y="0"/>
                      <a:pt x="62" y="0"/>
                    </a:cubicBezTo>
                    <a:cubicBezTo>
                      <a:pt x="154" y="0"/>
                      <a:pt x="245" y="0"/>
                      <a:pt x="337" y="0"/>
                    </a:cubicBezTo>
                    <a:cubicBezTo>
                      <a:pt x="339" y="0"/>
                      <a:pt x="342" y="1"/>
                      <a:pt x="343" y="3"/>
                    </a:cubicBezTo>
                    <a:cubicBezTo>
                      <a:pt x="361" y="29"/>
                      <a:pt x="379" y="56"/>
                      <a:pt x="397" y="83"/>
                    </a:cubicBezTo>
                    <a:cubicBezTo>
                      <a:pt x="397" y="83"/>
                      <a:pt x="397" y="84"/>
                      <a:pt x="398" y="85"/>
                    </a:cubicBezTo>
                    <a:cubicBezTo>
                      <a:pt x="265" y="85"/>
                      <a:pt x="133" y="85"/>
                      <a:pt x="0" y="85"/>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799" dirty="0"/>
              </a:p>
            </p:txBody>
          </p:sp>
        </p:grpSp>
        <p:sp>
          <p:nvSpPr>
            <p:cNvPr id="189" name="Freeform 11"/>
            <p:cNvSpPr>
              <a:spLocks/>
            </p:cNvSpPr>
            <p:nvPr/>
          </p:nvSpPr>
          <p:spPr bwMode="auto">
            <a:xfrm rot="19500000">
              <a:off x="-1631373" y="2786329"/>
              <a:ext cx="225715" cy="225019"/>
            </a:xfrm>
            <a:custGeom>
              <a:avLst/>
              <a:gdLst>
                <a:gd name="T0" fmla="*/ 199 w 273"/>
                <a:gd name="T1" fmla="*/ 271 h 272"/>
                <a:gd name="T2" fmla="*/ 150 w 273"/>
                <a:gd name="T3" fmla="*/ 248 h 272"/>
                <a:gd name="T4" fmla="*/ 84 w 273"/>
                <a:gd name="T5" fmla="*/ 155 h 272"/>
                <a:gd name="T6" fmla="*/ 5 w 273"/>
                <a:gd name="T7" fmla="*/ 33 h 272"/>
                <a:gd name="T8" fmla="*/ 0 w 273"/>
                <a:gd name="T9" fmla="*/ 20 h 272"/>
                <a:gd name="T10" fmla="*/ 23 w 273"/>
                <a:gd name="T11" fmla="*/ 5 h 272"/>
                <a:gd name="T12" fmla="*/ 28 w 273"/>
                <a:gd name="T13" fmla="*/ 7 h 272"/>
                <a:gd name="T14" fmla="*/ 201 w 273"/>
                <a:gd name="T15" fmla="*/ 120 h 272"/>
                <a:gd name="T16" fmla="*/ 247 w 273"/>
                <a:gd name="T17" fmla="*/ 156 h 272"/>
                <a:gd name="T18" fmla="*/ 264 w 273"/>
                <a:gd name="T19" fmla="*/ 229 h 272"/>
                <a:gd name="T20" fmla="*/ 199 w 273"/>
                <a:gd name="T21"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272">
                  <a:moveTo>
                    <a:pt x="199" y="271"/>
                  </a:moveTo>
                  <a:cubicBezTo>
                    <a:pt x="180" y="271"/>
                    <a:pt x="164" y="263"/>
                    <a:pt x="150" y="248"/>
                  </a:cubicBezTo>
                  <a:cubicBezTo>
                    <a:pt x="125" y="219"/>
                    <a:pt x="104" y="187"/>
                    <a:pt x="84" y="155"/>
                  </a:cubicBezTo>
                  <a:cubicBezTo>
                    <a:pt x="57" y="115"/>
                    <a:pt x="31" y="74"/>
                    <a:pt x="5" y="33"/>
                  </a:cubicBezTo>
                  <a:cubicBezTo>
                    <a:pt x="3" y="29"/>
                    <a:pt x="0" y="24"/>
                    <a:pt x="0" y="20"/>
                  </a:cubicBezTo>
                  <a:cubicBezTo>
                    <a:pt x="0" y="8"/>
                    <a:pt x="12" y="0"/>
                    <a:pt x="23" y="5"/>
                  </a:cubicBezTo>
                  <a:cubicBezTo>
                    <a:pt x="25" y="6"/>
                    <a:pt x="26" y="6"/>
                    <a:pt x="28" y="7"/>
                  </a:cubicBezTo>
                  <a:cubicBezTo>
                    <a:pt x="86" y="45"/>
                    <a:pt x="144" y="82"/>
                    <a:pt x="201" y="120"/>
                  </a:cubicBezTo>
                  <a:cubicBezTo>
                    <a:pt x="217" y="131"/>
                    <a:pt x="232" y="143"/>
                    <a:pt x="247" y="156"/>
                  </a:cubicBezTo>
                  <a:cubicBezTo>
                    <a:pt x="267" y="173"/>
                    <a:pt x="273" y="203"/>
                    <a:pt x="264" y="229"/>
                  </a:cubicBezTo>
                  <a:cubicBezTo>
                    <a:pt x="254" y="255"/>
                    <a:pt x="229" y="272"/>
                    <a:pt x="199" y="271"/>
                  </a:cubicBezTo>
                  <a:close/>
                </a:path>
              </a:pathLst>
            </a:custGeom>
            <a:solidFill>
              <a:schemeClr val="tx1">
                <a:lumMod val="50000"/>
                <a:lumOff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grpSp>
      <p:sp>
        <p:nvSpPr>
          <p:cNvPr id="94" name="TextBox 93">
            <a:extLst>
              <a:ext uri="{FF2B5EF4-FFF2-40B4-BE49-F238E27FC236}">
                <a16:creationId xmlns:a16="http://schemas.microsoft.com/office/drawing/2014/main" id="{1DCE31B3-2170-6DCD-76F5-E87E591FB55C}"/>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fr-FR" dirty="0">
                <a:latin typeface="+mn-lt"/>
                <a:ea typeface="Calibri" panose="020F0502020204030204" pitchFamily="34" charset="0"/>
                <a:cs typeface="Times New Roman" panose="02020603050405020304" pitchFamily="18" charset="0"/>
              </a:rPr>
              <a:t>Shin HW. Chung SJ. </a:t>
            </a:r>
            <a:r>
              <a:rPr lang="fr-FR" i="1" dirty="0">
                <a:latin typeface="+mn-lt"/>
                <a:ea typeface="Calibri" panose="020F0502020204030204" pitchFamily="34" charset="0"/>
                <a:cs typeface="Times New Roman" panose="02020603050405020304" pitchFamily="18" charset="0"/>
              </a:rPr>
              <a:t>J Clin Neurol</a:t>
            </a:r>
            <a:r>
              <a:rPr lang="fr-FR" dirty="0">
                <a:latin typeface="+mn-lt"/>
                <a:ea typeface="Calibri" panose="020F0502020204030204" pitchFamily="34" charset="0"/>
                <a:cs typeface="Times New Roman" panose="02020603050405020304" pitchFamily="18" charset="0"/>
              </a:rPr>
              <a:t>. 2012;8(1):15-21. </a:t>
            </a:r>
            <a:r>
              <a:rPr lang="fr-FR" b="1" dirty="0">
                <a:latin typeface="+mn-lt"/>
                <a:ea typeface="Calibri" panose="020F0502020204030204" pitchFamily="34" charset="0"/>
                <a:cs typeface="Times New Roman" panose="02020603050405020304" pitchFamily="18" charset="0"/>
              </a:rPr>
              <a:t>2. </a:t>
            </a:r>
            <a:r>
              <a:rPr lang="fr-FR" dirty="0">
                <a:latin typeface="+mn-lt"/>
                <a:ea typeface="Calibri" panose="020F0502020204030204" pitchFamily="34" charset="0"/>
                <a:cs typeface="Times New Roman" panose="02020603050405020304" pitchFamily="18" charset="0"/>
              </a:rPr>
              <a:t>Stahl SM, et al. </a:t>
            </a:r>
            <a:r>
              <a:rPr lang="fr-FR" i="1" dirty="0">
                <a:latin typeface="+mn-lt"/>
                <a:ea typeface="Calibri" panose="020F0502020204030204" pitchFamily="34" charset="0"/>
                <a:cs typeface="Times New Roman" panose="02020603050405020304" pitchFamily="18" charset="0"/>
              </a:rPr>
              <a:t>CNS Spectr</a:t>
            </a:r>
            <a:r>
              <a:rPr lang="fr-FR" dirty="0">
                <a:latin typeface="+mn-lt"/>
                <a:ea typeface="Calibri" panose="020F0502020204030204" pitchFamily="34" charset="0"/>
                <a:cs typeface="Times New Roman" panose="02020603050405020304" pitchFamily="18" charset="0"/>
              </a:rPr>
              <a:t>. 2017;22(6):427-434. </a:t>
            </a:r>
            <a:r>
              <a:rPr lang="fr-FR" b="1" dirty="0">
                <a:latin typeface="+mn-lt"/>
                <a:ea typeface="Calibri" panose="020F0502020204030204" pitchFamily="34" charset="0"/>
                <a:cs typeface="Times New Roman" panose="02020603050405020304" pitchFamily="18" charset="0"/>
              </a:rPr>
              <a:t>3. </a:t>
            </a:r>
            <a:r>
              <a:rPr lang="fr-FR" dirty="0">
                <a:latin typeface="+mn-lt"/>
                <a:ea typeface="Calibri" panose="020F0502020204030204" pitchFamily="34" charset="0"/>
                <a:cs typeface="Times New Roman" panose="02020603050405020304" pitchFamily="18" charset="0"/>
              </a:rPr>
              <a:t>Calabresi P, et al. </a:t>
            </a:r>
            <a:r>
              <a:rPr lang="fr-FR" i="1" dirty="0">
                <a:latin typeface="+mn-lt"/>
                <a:ea typeface="Calibri" panose="020F0502020204030204" pitchFamily="34" charset="0"/>
                <a:cs typeface="Times New Roman" panose="02020603050405020304" pitchFamily="18" charset="0"/>
              </a:rPr>
              <a:t>Nat Neurosci</a:t>
            </a:r>
            <a:r>
              <a:rPr lang="fr-FR" dirty="0">
                <a:latin typeface="+mn-lt"/>
                <a:ea typeface="Calibri" panose="020F0502020204030204" pitchFamily="34" charset="0"/>
                <a:cs typeface="Times New Roman" panose="02020603050405020304" pitchFamily="18" charset="0"/>
              </a:rPr>
              <a:t>. 2014;17(8):1022-1030. </a:t>
            </a:r>
            <a:br>
              <a:rPr lang="fr-FR" dirty="0">
                <a:latin typeface="+mn-lt"/>
                <a:ea typeface="Calibri" panose="020F0502020204030204" pitchFamily="34" charset="0"/>
                <a:cs typeface="Times New Roman" panose="02020603050405020304" pitchFamily="18" charset="0"/>
              </a:rPr>
            </a:br>
            <a:r>
              <a:rPr lang="fr-FR" b="1" dirty="0">
                <a:latin typeface="+mn-lt"/>
                <a:ea typeface="Calibri" panose="020F0502020204030204" pitchFamily="34" charset="0"/>
                <a:cs typeface="Times New Roman" panose="02020603050405020304" pitchFamily="18" charset="0"/>
              </a:rPr>
              <a:t>4.</a:t>
            </a:r>
            <a:r>
              <a:rPr lang="fr-FR" dirty="0">
                <a:latin typeface="+mn-lt"/>
                <a:ea typeface="Calibri" panose="020F0502020204030204" pitchFamily="34" charset="0"/>
                <a:cs typeface="Times New Roman" panose="02020603050405020304" pitchFamily="18" charset="0"/>
              </a:rPr>
              <a:t> Stahl S. Antipsychotic agents. </a:t>
            </a:r>
            <a:r>
              <a:rPr lang="fr-FR" i="1" dirty="0">
                <a:latin typeface="+mn-lt"/>
                <a:ea typeface="Calibri" panose="020F0502020204030204" pitchFamily="34" charset="0"/>
                <a:cs typeface="Times New Roman" panose="02020603050405020304" pitchFamily="18" charset="0"/>
              </a:rPr>
              <a:t>Stahl’s Essential Pharmacology</a:t>
            </a:r>
            <a:r>
              <a:rPr lang="fr-FR" dirty="0">
                <a:latin typeface="+mn-lt"/>
                <a:ea typeface="Calibri" panose="020F0502020204030204" pitchFamily="34" charset="0"/>
                <a:cs typeface="Times New Roman" panose="02020603050405020304" pitchFamily="18" charset="0"/>
              </a:rPr>
              <a:t>. 4th ed. Cambridge University Press; 2013:145-252</a:t>
            </a:r>
            <a:r>
              <a:rPr lang="en-US" dirty="0"/>
              <a:t>.</a:t>
            </a:r>
          </a:p>
        </p:txBody>
      </p:sp>
    </p:spTree>
    <p:extLst>
      <p:ext uri="{BB962C8B-B14F-4D97-AF65-F5344CB8AC3E}">
        <p14:creationId xmlns:p14="http://schemas.microsoft.com/office/powerpoint/2010/main" val="247323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grpId="0" nodeType="clickEffect">
                                  <p:stCondLst>
                                    <p:cond delay="0"/>
                                  </p:stCondLst>
                                  <p:childTnLst>
                                    <p:animMotion origin="layout" path="M -4.61839E-6 1.11111E-6 L 0.0521 0.06944 " pathEditMode="relative" rAng="0" ptsTypes="AA">
                                      <p:cBhvr>
                                        <p:cTn id="6" dur="2000" fill="hold"/>
                                        <p:tgtEl>
                                          <p:spTgt spid="122"/>
                                        </p:tgtEl>
                                        <p:attrNameLst>
                                          <p:attrName>ppt_x</p:attrName>
                                          <p:attrName>ppt_y</p:attrName>
                                        </p:attrNameLst>
                                      </p:cBhvr>
                                      <p:rCtr x="2605" y="3472"/>
                                    </p:animMotion>
                                  </p:childTnLst>
                                </p:cTn>
                              </p:par>
                              <p:par>
                                <p:cTn id="7" presetID="0" presetClass="path" presetSubtype="0" accel="50000" decel="50000" fill="hold" grpId="0" nodeType="withEffect">
                                  <p:stCondLst>
                                    <p:cond delay="200"/>
                                  </p:stCondLst>
                                  <p:childTnLst>
                                    <p:animMotion origin="layout" path="M 2.02917E-6 0 L 2.02917E-6 0.00023 C 0.00195 0.00116 0.00377 0.00278 0.00586 0.0037 C 0.01055 0.00625 0.02513 0.00648 0.02566 0.00648 C 0.02787 0.00903 0.02761 0.00926 0.03008 0.01042 C 0.03178 0.01111 0.03438 0.01134 0.03594 0.01296 C 0.03686 0.01366 0.03738 0.01505 0.03816 0.01551 C 0.03933 0.01644 0.04063 0.01644 0.04194 0.0169 C 0.04285 0.01713 0.04389 0.01759 0.0448 0.01806 C 0.04636 0.01898 0.04793 0.01921 0.04923 0.02083 C 0.05001 0.02153 0.05066 0.02269 0.05144 0.02338 C 0.05288 0.02454 0.05457 0.02454 0.05587 0.02593 C 0.05665 0.02685 0.05743 0.02755 0.05809 0.0287 C 0.05861 0.0294 0.059 0.03056 0.05952 0.03125 C 0.06017 0.03194 0.06108 0.03218 0.06173 0.03241 C 0.06199 0.0338 0.06212 0.03519 0.06251 0.03634 C 0.0633 0.03912 0.06551 0.04421 0.06551 0.04444 C 0.06525 0.05208 0.06564 0.06019 0.06473 0.06782 C 0.06434 0.07014 0.06277 0.0713 0.06173 0.07292 C 0.05822 0.0794 0.06277 0.07153 0.05809 0.07824 C 0.05757 0.07894 0.05717 0.08009 0.05665 0.08079 C 0.056 0.08148 0.05509 0.08171 0.05444 0.08218 C 0.05392 0.08333 0.05353 0.08495 0.05288 0.08611 C 0.05183 0.08843 0.05027 0.09005 0.04923 0.09259 L 0.04636 0.10046 C 0.04441 0.11019 0.04702 0.09815 0.04415 0.10833 C 0.04376 0.10949 0.04337 0.11227 0.04337 0.1125 L 0.04337 0.11227 L 0.04337 0.1125 " pathEditMode="relative" rAng="0" ptsTypes="AAAAAAAAAAAAAAAAAAAAAAAAAAAAA">
                                      <p:cBhvr>
                                        <p:cTn id="8" dur="2000" fill="hold"/>
                                        <p:tgtEl>
                                          <p:spTgt spid="124"/>
                                        </p:tgtEl>
                                        <p:attrNameLst>
                                          <p:attrName>ppt_x</p:attrName>
                                          <p:attrName>ppt_y</p:attrName>
                                        </p:attrNameLst>
                                      </p:cBhvr>
                                      <p:rCtr x="3269" y="5625"/>
                                    </p:animMotion>
                                  </p:childTnLst>
                                </p:cTn>
                              </p:par>
                              <p:par>
                                <p:cTn id="9" presetID="0" presetClass="path" presetSubtype="0" accel="50000" decel="50000" fill="hold" grpId="0" nodeType="withEffect">
                                  <p:stCondLst>
                                    <p:cond delay="0"/>
                                  </p:stCondLst>
                                  <p:childTnLst>
                                    <p:animMotion origin="layout" path="M -3.93071E-6 2.96296E-6 L -3.93071E-6 0.00023 C 0.00066 0.00347 0.00131 0.00694 0.00209 0.01041 C 0.00248 0.0118 0.00326 0.01273 0.00365 0.01435 C 0.00391 0.01551 0.00404 0.0169 0.0043 0.01805 C 0.00704 0.02777 0.00469 0.01504 0.0073 0.0287 C 0.00756 0.03032 0.00782 0.03217 0.00808 0.03379 C 0.0086 0.0375 0.00912 0.03958 0.01029 0.04305 C 0.01068 0.04444 0.01107 0.04583 0.01173 0.04699 C 0.01238 0.04791 0.01329 0.04838 0.01394 0.04953 C 0.02319 0.06389 0.01407 0.05 0.01902 0.05995 C 0.02045 0.06273 0.02254 0.06458 0.02345 0.06782 C 0.02397 0.06944 0.02423 0.07152 0.02501 0.07291 C 0.02631 0.07592 0.02762 0.0787 0.02944 0.08078 C 0.03087 0.08264 0.03322 0.08518 0.03452 0.08727 C 0.04038 0.09676 0.0366 0.09375 0.04116 0.09652 L 0.04416 0.10185 L 0.04416 0.10208 " pathEditMode="relative" rAng="0" ptsTypes="AAAAAAAAAAAAAAAAAA">
                                      <p:cBhvr>
                                        <p:cTn id="10" dur="2000" fill="hold"/>
                                        <p:tgtEl>
                                          <p:spTgt spid="126"/>
                                        </p:tgtEl>
                                        <p:attrNameLst>
                                          <p:attrName>ppt_x</p:attrName>
                                          <p:attrName>ppt_y</p:attrName>
                                        </p:attrNameLst>
                                      </p:cBhvr>
                                      <p:rCtr x="2201" y="5093"/>
                                    </p:animMotion>
                                  </p:childTnLst>
                                </p:cTn>
                              </p:par>
                              <p:par>
                                <p:cTn id="11" presetID="0" presetClass="path" presetSubtype="0" accel="50000" decel="50000" fill="hold" grpId="0" nodeType="withEffect">
                                  <p:stCondLst>
                                    <p:cond delay="200"/>
                                  </p:stCondLst>
                                  <p:childTnLst>
                                    <p:animMotion origin="layout" path="M -0.003 1.85185E-6 L -0.003 0.00023 C -0.00104 0.00208 0.00091 0.0044 0.00312 0.00648 C 0.00378 0.00717 0.00456 0.00741 0.00534 0.00764 C 0.01198 0.01111 0.00521 0.00717 0.01068 0.01041 C 0.01459 0.0169 0.00964 0.00926 0.01446 0.01435 C 0.01511 0.01481 0.0155 0.0162 0.01615 0.0169 C 0.0168 0.01759 0.01758 0.01759 0.01849 0.01829 C 0.01927 0.01898 0.01993 0.01991 0.02058 0.02083 C 0.02123 0.02153 0.02162 0.02291 0.02227 0.02338 C 0.02318 0.0243 0.02422 0.0243 0.02527 0.02477 C 0.02605 0.025 0.02683 0.02546 0.02748 0.02592 C 0.02839 0.02662 0.02904 0.02801 0.02982 0.0287 C 0.03048 0.02916 0.03152 0.0294 0.03217 0.02986 C 0.03751 0.03472 0.03126 0.03125 0.03764 0.03403 C 0.03829 0.03541 0.03894 0.03704 0.03972 0.03796 C 0.0405 0.03866 0.04155 0.03842 0.04207 0.03935 C 0.04663 0.04467 0.04363 0.04375 0.04754 0.04722 C 0.04819 0.04768 0.04897 0.04791 0.04988 0.04838 C 0.05574 0.05833 0.04884 0.04791 0.05444 0.0537 C 0.05757 0.05694 0.05431 0.05602 0.05744 0.06018 C 0.05809 0.06111 0.05913 0.06088 0.05978 0.06157 C 0.06108 0.06273 0.06265 0.06504 0.06356 0.0669 C 0.06577 0.07153 0.06551 0.07245 0.06668 0.0787 L 0.06759 0.08264 C 0.0672 0.08634 0.06733 0.10046 0.06356 0.10254 C 0.05574 0.10694 0.06238 0.1037 0.05366 0.10648 C 0.05262 0.10671 0.05157 0.10741 0.05053 0.10764 C 0.03582 0.11065 0.04558 0.10741 0.03295 0.11041 C 0.02943 0.11111 0.02631 0.11319 0.02292 0.11435 C 0.02175 0.11458 0.02032 0.11504 0.01914 0.11551 C 0.01823 0.11597 0.01758 0.11666 0.0168 0.1169 C 0.01537 0.11736 0.0138 0.11759 0.01211 0.11829 C 0.01146 0.11852 0.01068 0.11921 0.0099 0.11944 C 0.00807 0.12014 0.00638 0.12037 0.00456 0.12083 C -0.00117 0.12407 0.00508 0.12083 -0.00703 0.12338 C -0.00795 0.12361 -0.00899 0.1243 -0.01003 0.12477 C -0.01563 0.12685 -0.01198 0.125 -0.01615 0.12731 C -0.01667 0.12847 -0.01732 0.12916 -0.01771 0.13009 C -0.01915 0.13426 -0.01824 0.13866 -0.01771 0.14329 C -0.01498 0.16342 -0.01706 0.14028 -0.01537 0.15764 C -0.01524 0.1581 -0.01537 0.15856 -0.01537 0.15903 L -0.01537 0.15949 L -0.01537 0.15903 " pathEditMode="relative" rAng="0" ptsTypes="AAAAAAAAAAAAAAAAAAAAAAAAAAAAAAAAAAAAAAAAAAAA">
                                      <p:cBhvr>
                                        <p:cTn id="12" dur="2000" fill="hold"/>
                                        <p:tgtEl>
                                          <p:spTgt spid="127"/>
                                        </p:tgtEl>
                                        <p:attrNameLst>
                                          <p:attrName>ppt_x</p:attrName>
                                          <p:attrName>ppt_y</p:attrName>
                                        </p:attrNameLst>
                                      </p:cBhvr>
                                      <p:rCtr x="2748" y="7963"/>
                                    </p:animMotion>
                                  </p:childTnLst>
                                </p:cTn>
                              </p:par>
                              <p:par>
                                <p:cTn id="13" presetID="0" presetClass="path" presetSubtype="0" accel="50000" decel="50000" fill="hold" grpId="0" nodeType="withEffect">
                                  <p:stCondLst>
                                    <p:cond delay="0"/>
                                  </p:stCondLst>
                                  <p:childTnLst>
                                    <p:animMotion origin="layout" path="M 3.99583E-6 -3.7037E-7 L 3.99583E-6 0.00023 C 0.0013 0.00532 0.00273 0.01065 0.00442 0.01597 C 0.00534 0.01829 0.00703 0.01944 0.00794 0.02199 C 0.00859 0.02384 0.00885 0.02593 0.00937 0.02778 C 0.01536 0.04306 0.01015 0.02315 0.01602 0.04421 C 0.01654 0.04676 0.01719 0.04977 0.01771 0.05208 C 0.01888 0.0581 0.02005 0.06134 0.02266 0.06667 C 0.02344 0.06875 0.02435 0.07107 0.02578 0.07269 C 0.02722 0.07431 0.02917 0.07477 0.0306 0.07662 C 0.05105 0.09907 0.03099 0.07755 0.0418 0.09282 C 0.04506 0.09699 0.04962 0.1 0.0517 0.10486 C 0.05287 0.10764 0.0534 0.11088 0.05509 0.11296 C 0.05808 0.11759 0.06082 0.12176 0.06486 0.125 C 0.06811 0.12801 0.07332 0.13194 0.07606 0.13495 C 0.08908 0.14977 0.08075 0.14537 0.09077 0.14954 L 0.09755 0.15764 L 0.09755 0.15833 " pathEditMode="relative" rAng="0" ptsTypes="AAAAAAAAAAAAAAAAAA">
                                      <p:cBhvr>
                                        <p:cTn id="14" dur="2000" fill="hold"/>
                                        <p:tgtEl>
                                          <p:spTgt spid="128"/>
                                        </p:tgtEl>
                                        <p:attrNameLst>
                                          <p:attrName>ppt_x</p:attrName>
                                          <p:attrName>ppt_y</p:attrName>
                                        </p:attrNameLst>
                                      </p:cBhvr>
                                      <p:rCtr x="4871" y="7917"/>
                                    </p:animMotion>
                                  </p:childTnLst>
                                </p:cTn>
                              </p:par>
                              <p:par>
                                <p:cTn id="15" presetID="0" presetClass="path" presetSubtype="0" accel="50000" decel="50000" fill="hold" grpId="0" nodeType="withEffect">
                                  <p:stCondLst>
                                    <p:cond delay="0"/>
                                  </p:stCondLst>
                                  <p:childTnLst>
                                    <p:animMotion origin="layout" path="M 3.61813E-6 -3.7037E-7 L 3.61813E-6 0.00023 C 0.00195 0.00162 0.0039 0.00301 0.00586 0.00509 C 0.00768 0.00694 0.00729 0.00903 0.00872 0.01157 C 0.00963 0.01319 0.01068 0.01435 0.01172 0.01551 C 0.01406 0.01829 0.01667 0.0206 0.01901 0.02338 C 0.01979 0.02431 0.02044 0.02523 0.02123 0.02593 C 0.02696 0.03102 0.01862 0.02014 0.02787 0.03264 C 0.02878 0.0338 0.02982 0.03519 0.03073 0.03657 C 0.03125 0.03727 0.03165 0.03843 0.0323 0.03912 C 0.03295 0.04005 0.03373 0.04074 0.03438 0.04167 C 0.03503 0.04236 0.03529 0.04375 0.03594 0.04421 C 0.03659 0.04491 0.03738 0.04514 0.03816 0.0456 C 0.04246 0.05324 0.04037 0.05046 0.04402 0.05486 C 0.04662 0.06181 0.04662 0.06042 0.04767 0.06644 C 0.04793 0.06829 0.04819 0.06991 0.04845 0.07176 C 0.04819 0.07384 0.04806 0.07616 0.04767 0.07824 C 0.04727 0.08009 0.04675 0.08171 0.04623 0.08357 C 0.04519 0.08681 0.04337 0.09074 0.0418 0.09259 C 0.04102 0.09352 0.04037 0.09468 0.03959 0.09537 C 0.03777 0.09676 0.03555 0.09815 0.03373 0.09931 C 0.03125 0.10579 0.03295 0.10232 0.02787 0.10833 C 0.02709 0.10926 0.02644 0.11042 0.02565 0.11088 C 0.02344 0.11227 0.0211 0.11296 0.01901 0.11482 C 0.01732 0.11644 0.01354 0.12014 0.01172 0.12014 L 0.01094 0.12014 L 0.01315 0.12153 " pathEditMode="relative" rAng="0" ptsTypes="AAAAAAAAAAAAAAAAAAAAAAAAAAA">
                                      <p:cBhvr>
                                        <p:cTn id="16" dur="2000" fill="hold"/>
                                        <p:tgtEl>
                                          <p:spTgt spid="125"/>
                                        </p:tgtEl>
                                        <p:attrNameLst>
                                          <p:attrName>ppt_x</p:attrName>
                                          <p:attrName>ppt_y</p:attrName>
                                        </p:attrNameLst>
                                      </p:cBhvr>
                                      <p:rCtr x="2423" y="6065"/>
                                    </p:animMotion>
                                  </p:childTnLst>
                                </p:cTn>
                              </p:par>
                              <p:par>
                                <p:cTn id="17" presetID="0" presetClass="path" presetSubtype="0" accel="50000" decel="50000" fill="hold" grpId="0" nodeType="withEffect">
                                  <p:stCondLst>
                                    <p:cond delay="0"/>
                                  </p:stCondLst>
                                  <p:childTnLst>
                                    <p:animMotion origin="layout" path="M -1.33368E-6 -4.07407E-6 L -1.33368E-6 0.00024 C 0.00143 0.0051 0.00261 0.01088 0.00456 0.01574 C 0.00508 0.01713 0.00547 0.01875 0.00612 0.01968 C 0.00677 0.02107 0.00769 0.02176 0.00847 0.02269 C 0.01394 0.03704 0.00534 0.01505 0.01237 0.03056 C 0.01342 0.03311 0.01446 0.03588 0.0155 0.03843 C 0.01602 0.03982 0.01628 0.04167 0.01706 0.0426 L 0.03113 0.05857 L 0.03347 0.06135 C 0.03426 0.06227 0.03491 0.06343 0.03582 0.06389 C 0.03738 0.06505 0.03907 0.06551 0.04051 0.0669 C 0.04376 0.06945 0.04441 0.07037 0.04832 0.07223 C 0.04936 0.07246 0.05054 0.07292 0.05145 0.07338 C 0.05314 0.07431 0.05444 0.0757 0.05614 0.07616 C 0.05744 0.07662 0.05874 0.07686 0.06004 0.07732 C 0.06161 0.07801 0.06317 0.07917 0.06486 0.0801 L 0.06708 0.08149 L 0.06942 0.08264 C 0.0702 0.08403 0.07085 0.08588 0.07176 0.08681 C 0.07242 0.0875 0.07359 0.08704 0.07411 0.0882 C 0.07554 0.09051 0.07619 0.09352 0.07723 0.0963 L 0.07893 0.10024 C 0.08062 0.10926 0.08049 0.10695 0.07893 0.12292 C 0.07867 0.12454 0.07776 0.12547 0.07723 0.12686 C 0.07697 0.12778 0.07671 0.12871 0.07645 0.12987 L 0.07645 0.1301 " pathEditMode="relative" rAng="0" ptsTypes="AAAAAAAAAAAAAAAAAAAAAAAAAAA">
                                      <p:cBhvr>
                                        <p:cTn id="18" dur="2000" fill="hold"/>
                                        <p:tgtEl>
                                          <p:spTgt spid="129"/>
                                        </p:tgtEl>
                                        <p:attrNameLst>
                                          <p:attrName>ppt_x</p:attrName>
                                          <p:attrName>ppt_y</p:attrName>
                                        </p:attrNameLst>
                                      </p:cBhvr>
                                      <p:rCtr x="3998" y="6505"/>
                                    </p:animMotion>
                                  </p:childTnLst>
                                </p:cTn>
                              </p:par>
                            </p:childTnLst>
                          </p:cTn>
                        </p:par>
                        <p:par>
                          <p:cTn id="19" fill="hold">
                            <p:stCondLst>
                              <p:cond delay="2200"/>
                            </p:stCondLst>
                            <p:childTnLst>
                              <p:par>
                                <p:cTn id="20" presetID="19" presetClass="emph" presetSubtype="0" fill="hold" grpId="0" nodeType="afterEffect">
                                  <p:stCondLst>
                                    <p:cond delay="0"/>
                                  </p:stCondLst>
                                  <p:childTnLst>
                                    <p:animClr clrSpc="rgb" dir="cw">
                                      <p:cBhvr override="childStyle">
                                        <p:cTn id="21" dur="500" fill="hold"/>
                                        <p:tgtEl>
                                          <p:spTgt spid="117"/>
                                        </p:tgtEl>
                                        <p:attrNameLst>
                                          <p:attrName>style.color</p:attrName>
                                        </p:attrNameLst>
                                      </p:cBhvr>
                                      <p:to>
                                        <a:srgbClr val="CC0066"/>
                                      </p:to>
                                    </p:animClr>
                                    <p:animClr clrSpc="rgb" dir="cw">
                                      <p:cBhvr>
                                        <p:cTn id="22" dur="500" fill="hold"/>
                                        <p:tgtEl>
                                          <p:spTgt spid="117"/>
                                        </p:tgtEl>
                                        <p:attrNameLst>
                                          <p:attrName>fillcolor</p:attrName>
                                        </p:attrNameLst>
                                      </p:cBhvr>
                                      <p:to>
                                        <a:srgbClr val="CC0066"/>
                                      </p:to>
                                    </p:animClr>
                                    <p:set>
                                      <p:cBhvr>
                                        <p:cTn id="23" dur="500" fill="hold"/>
                                        <p:tgtEl>
                                          <p:spTgt spid="117"/>
                                        </p:tgtEl>
                                        <p:attrNameLst>
                                          <p:attrName>fill.type</p:attrName>
                                        </p:attrNameLst>
                                      </p:cBhvr>
                                      <p:to>
                                        <p:strVal val="solid"/>
                                      </p:to>
                                    </p:set>
                                    <p:set>
                                      <p:cBhvr>
                                        <p:cTn id="24" dur="500" fill="hold"/>
                                        <p:tgtEl>
                                          <p:spTgt spid="117"/>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118"/>
                                        </p:tgtEl>
                                        <p:attrNameLst>
                                          <p:attrName>style.color</p:attrName>
                                        </p:attrNameLst>
                                      </p:cBhvr>
                                      <p:to>
                                        <a:srgbClr val="CC0066"/>
                                      </p:to>
                                    </p:animClr>
                                    <p:animClr clrSpc="rgb" dir="cw">
                                      <p:cBhvr>
                                        <p:cTn id="27" dur="500" fill="hold"/>
                                        <p:tgtEl>
                                          <p:spTgt spid="118"/>
                                        </p:tgtEl>
                                        <p:attrNameLst>
                                          <p:attrName>fillcolor</p:attrName>
                                        </p:attrNameLst>
                                      </p:cBhvr>
                                      <p:to>
                                        <a:srgbClr val="CC0066"/>
                                      </p:to>
                                    </p:animClr>
                                    <p:set>
                                      <p:cBhvr>
                                        <p:cTn id="28" dur="500" fill="hold"/>
                                        <p:tgtEl>
                                          <p:spTgt spid="118"/>
                                        </p:tgtEl>
                                        <p:attrNameLst>
                                          <p:attrName>fill.type</p:attrName>
                                        </p:attrNameLst>
                                      </p:cBhvr>
                                      <p:to>
                                        <p:strVal val="solid"/>
                                      </p:to>
                                    </p:set>
                                    <p:set>
                                      <p:cBhvr>
                                        <p:cTn id="29" dur="500" fill="hold"/>
                                        <p:tgtEl>
                                          <p:spTgt spid="118"/>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119"/>
                                        </p:tgtEl>
                                        <p:attrNameLst>
                                          <p:attrName>style.color</p:attrName>
                                        </p:attrNameLst>
                                      </p:cBhvr>
                                      <p:to>
                                        <a:srgbClr val="CC0066"/>
                                      </p:to>
                                    </p:animClr>
                                    <p:animClr clrSpc="rgb" dir="cw">
                                      <p:cBhvr>
                                        <p:cTn id="32" dur="500" fill="hold"/>
                                        <p:tgtEl>
                                          <p:spTgt spid="119"/>
                                        </p:tgtEl>
                                        <p:attrNameLst>
                                          <p:attrName>fillcolor</p:attrName>
                                        </p:attrNameLst>
                                      </p:cBhvr>
                                      <p:to>
                                        <a:srgbClr val="CC0066"/>
                                      </p:to>
                                    </p:animClr>
                                    <p:set>
                                      <p:cBhvr>
                                        <p:cTn id="33" dur="500" fill="hold"/>
                                        <p:tgtEl>
                                          <p:spTgt spid="119"/>
                                        </p:tgtEl>
                                        <p:attrNameLst>
                                          <p:attrName>fill.type</p:attrName>
                                        </p:attrNameLst>
                                      </p:cBhvr>
                                      <p:to>
                                        <p:strVal val="solid"/>
                                      </p:to>
                                    </p:set>
                                    <p:set>
                                      <p:cBhvr>
                                        <p:cTn id="34" dur="500" fill="hold"/>
                                        <p:tgtEl>
                                          <p:spTgt spid="119"/>
                                        </p:tgtEl>
                                        <p:attrNameLst>
                                          <p:attrName>fill.on</p:attrName>
                                        </p:attrNameLst>
                                      </p:cBhvr>
                                      <p:to>
                                        <p:strVal val="true"/>
                                      </p:to>
                                    </p:set>
                                  </p:childTnLst>
                                </p:cTn>
                              </p:par>
                            </p:childTnLst>
                          </p:cTn>
                        </p:par>
                        <p:par>
                          <p:cTn id="35" fill="hold">
                            <p:stCondLst>
                              <p:cond delay="2700"/>
                            </p:stCondLst>
                            <p:childTnLst>
                              <p:par>
                                <p:cTn id="36" presetID="22" presetClass="entr" presetSubtype="1" repeatCount="3000" fill="hold" grpId="0"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wipe(up)">
                                      <p:cBhvr>
                                        <p:cTn id="38" dur="10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59"/>
                                        </p:tgtEl>
                                        <p:attrNameLst>
                                          <p:attrName>style.visibility</p:attrName>
                                        </p:attrNameLst>
                                      </p:cBhvr>
                                      <p:to>
                                        <p:strVal val="visible"/>
                                      </p:to>
                                    </p:set>
                                    <p:animEffect transition="in" filter="fade">
                                      <p:cBhvr>
                                        <p:cTn id="43" dur="500"/>
                                        <p:tgtEl>
                                          <p:spTgt spid="15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1"/>
                                        </p:tgtEl>
                                        <p:attrNameLst>
                                          <p:attrName>style.visibility</p:attrName>
                                        </p:attrNameLst>
                                      </p:cBhvr>
                                      <p:to>
                                        <p:strVal val="visible"/>
                                      </p:to>
                                    </p:set>
                                    <p:animEffect transition="in" filter="fade">
                                      <p:cBhvr>
                                        <p:cTn id="46" dur="500"/>
                                        <p:tgtEl>
                                          <p:spTgt spid="161"/>
                                        </p:tgtEl>
                                      </p:cBhvr>
                                    </p:animEffect>
                                  </p:childTnLst>
                                </p:cTn>
                              </p:par>
                              <p:par>
                                <p:cTn id="47" presetID="10" presetClass="entr" presetSubtype="0" fill="hold" nodeType="withEffect">
                                  <p:stCondLst>
                                    <p:cond delay="0"/>
                                  </p:stCondLst>
                                  <p:childTnLst>
                                    <p:set>
                                      <p:cBhvr>
                                        <p:cTn id="48" dur="1" fill="hold">
                                          <p:stCondLst>
                                            <p:cond delay="0"/>
                                          </p:stCondLst>
                                        </p:cTn>
                                        <p:tgtEl>
                                          <p:spTgt spid="160"/>
                                        </p:tgtEl>
                                        <p:attrNameLst>
                                          <p:attrName>style.visibility</p:attrName>
                                        </p:attrNameLst>
                                      </p:cBhvr>
                                      <p:to>
                                        <p:strVal val="visible"/>
                                      </p:to>
                                    </p:set>
                                    <p:animEffect transition="in" filter="fade">
                                      <p:cBhvr>
                                        <p:cTn id="49" dur="500"/>
                                        <p:tgtEl>
                                          <p:spTgt spid="160"/>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childTnLst>
                                </p:cTn>
                              </p:par>
                              <p:par>
                                <p:cTn id="56" presetID="10" presetClass="entr" presetSubtype="0" fill="hold" grpId="1" nodeType="withEffect">
                                  <p:stCondLst>
                                    <p:cond delay="0"/>
                                  </p:stCondLst>
                                  <p:childTnLst>
                                    <p:set>
                                      <p:cBhvr>
                                        <p:cTn id="57" dur="1" fill="hold">
                                          <p:stCondLst>
                                            <p:cond delay="0"/>
                                          </p:stCondLst>
                                        </p:cTn>
                                        <p:tgtEl>
                                          <p:spTgt spid="137"/>
                                        </p:tgtEl>
                                        <p:attrNameLst>
                                          <p:attrName>style.visibility</p:attrName>
                                        </p:attrNameLst>
                                      </p:cBhvr>
                                      <p:to>
                                        <p:strVal val="visible"/>
                                      </p:to>
                                    </p:set>
                                    <p:animEffect transition="in" filter="fade">
                                      <p:cBhvr>
                                        <p:cTn id="58" dur="500"/>
                                        <p:tgtEl>
                                          <p:spTgt spid="137"/>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136"/>
                                        </p:tgtEl>
                                        <p:attrNameLst>
                                          <p:attrName>style.visibility</p:attrName>
                                        </p:attrNameLst>
                                      </p:cBhvr>
                                      <p:to>
                                        <p:strVal val="visible"/>
                                      </p:to>
                                    </p:set>
                                    <p:animEffect transition="in" filter="fade">
                                      <p:cBhvr>
                                        <p:cTn id="61" dur="500"/>
                                        <p:tgtEl>
                                          <p:spTgt spid="13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39"/>
                                        </p:tgtEl>
                                        <p:attrNameLst>
                                          <p:attrName>style.visibility</p:attrName>
                                        </p:attrNameLst>
                                      </p:cBhvr>
                                      <p:to>
                                        <p:strVal val="visible"/>
                                      </p:to>
                                    </p:set>
                                    <p:animEffect transition="in" filter="fade">
                                      <p:cBhvr>
                                        <p:cTn id="64" dur="500"/>
                                        <p:tgtEl>
                                          <p:spTgt spid="139"/>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500"/>
                                        <p:tgtEl>
                                          <p:spTgt spid="138"/>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500"/>
                                        <p:tgtEl>
                                          <p:spTgt spid="140"/>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213"/>
                                        </p:tgtEl>
                                        <p:attrNameLst>
                                          <p:attrName>style.visibility</p:attrName>
                                        </p:attrNameLst>
                                      </p:cBhvr>
                                      <p:to>
                                        <p:strVal val="visible"/>
                                      </p:to>
                                    </p:set>
                                    <p:animEffect transition="in" filter="fade">
                                      <p:cBhvr>
                                        <p:cTn id="73" dur="500"/>
                                        <p:tgtEl>
                                          <p:spTgt spid="2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02"/>
                                        </p:tgtEl>
                                        <p:attrNameLst>
                                          <p:attrName>style.visibility</p:attrName>
                                        </p:attrNameLst>
                                      </p:cBhvr>
                                      <p:to>
                                        <p:strVal val="visible"/>
                                      </p:to>
                                    </p:set>
                                    <p:animEffect transition="in" filter="fade">
                                      <p:cBhvr>
                                        <p:cTn id="76" dur="500"/>
                                        <p:tgtEl>
                                          <p:spTgt spid="10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500"/>
                                        <p:tgtEl>
                                          <p:spTgt spid="103"/>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1"/>
                                        </p:tgtEl>
                                        <p:attrNameLst>
                                          <p:attrName>style.visibility</p:attrName>
                                        </p:attrNameLst>
                                      </p:cBhvr>
                                      <p:to>
                                        <p:strVal val="visible"/>
                                      </p:to>
                                    </p:set>
                                    <p:animEffect transition="in" filter="fade">
                                      <p:cBhvr>
                                        <p:cTn id="82" dur="500"/>
                                        <p:tgtEl>
                                          <p:spTgt spid="13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2"/>
                                        </p:tgtEl>
                                        <p:attrNameLst>
                                          <p:attrName>style.visibility</p:attrName>
                                        </p:attrNameLst>
                                      </p:cBhvr>
                                      <p:to>
                                        <p:strVal val="visible"/>
                                      </p:to>
                                    </p:set>
                                    <p:animEffect transition="in" filter="fade">
                                      <p:cBhvr>
                                        <p:cTn id="85" dur="500"/>
                                        <p:tgtEl>
                                          <p:spTgt spid="13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72"/>
                                        </p:tgtEl>
                                        <p:attrNameLst>
                                          <p:attrName>style.visibility</p:attrName>
                                        </p:attrNameLst>
                                      </p:cBhvr>
                                      <p:to>
                                        <p:strVal val="visible"/>
                                      </p:to>
                                    </p:set>
                                    <p:animEffect transition="in" filter="fade">
                                      <p:cBhvr>
                                        <p:cTn id="88" dur="500"/>
                                        <p:tgtEl>
                                          <p:spTgt spid="17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73"/>
                                        </p:tgtEl>
                                        <p:attrNameLst>
                                          <p:attrName>style.visibility</p:attrName>
                                        </p:attrNameLst>
                                      </p:cBhvr>
                                      <p:to>
                                        <p:strVal val="visible"/>
                                      </p:to>
                                    </p:set>
                                    <p:animEffect transition="in" filter="fade">
                                      <p:cBhvr>
                                        <p:cTn id="91" dur="500"/>
                                        <p:tgtEl>
                                          <p:spTgt spid="173"/>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0"/>
                                        </p:tgtEl>
                                        <p:attrNameLst>
                                          <p:attrName>style.visibility</p:attrName>
                                        </p:attrNameLst>
                                      </p:cBhvr>
                                      <p:to>
                                        <p:strVal val="visible"/>
                                      </p:to>
                                    </p:set>
                                    <p:animEffect transition="in" filter="fade">
                                      <p:cBhvr>
                                        <p:cTn id="94" dur="500"/>
                                        <p:tgtEl>
                                          <p:spTgt spid="18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91"/>
                                        </p:tgtEl>
                                        <p:attrNameLst>
                                          <p:attrName>style.visibility</p:attrName>
                                        </p:attrNameLst>
                                      </p:cBhvr>
                                      <p:to>
                                        <p:strVal val="visible"/>
                                      </p:to>
                                    </p:set>
                                    <p:animEffect transition="in" filter="fade">
                                      <p:cBhvr>
                                        <p:cTn id="97" dur="500"/>
                                        <p:tgtEl>
                                          <p:spTgt spid="191"/>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3"/>
                                        </p:tgtEl>
                                        <p:attrNameLst>
                                          <p:attrName>style.visibility</p:attrName>
                                        </p:attrNameLst>
                                      </p:cBhvr>
                                      <p:to>
                                        <p:strVal val="visible"/>
                                      </p:to>
                                    </p:set>
                                    <p:animEffect transition="in" filter="fade">
                                      <p:cBhvr>
                                        <p:cTn id="100" dur="500"/>
                                        <p:tgtEl>
                                          <p:spTgt spid="13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71"/>
                                        </p:tgtEl>
                                        <p:attrNameLst>
                                          <p:attrName>style.visibility</p:attrName>
                                        </p:attrNameLst>
                                      </p:cBhvr>
                                      <p:to>
                                        <p:strVal val="visible"/>
                                      </p:to>
                                    </p:set>
                                    <p:animEffect transition="in" filter="fade">
                                      <p:cBhvr>
                                        <p:cTn id="103" dur="500"/>
                                        <p:tgtEl>
                                          <p:spTgt spid="171"/>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11"/>
                                        </p:tgtEl>
                                        <p:attrNameLst>
                                          <p:attrName>style.visibility</p:attrName>
                                        </p:attrNameLst>
                                      </p:cBhvr>
                                      <p:to>
                                        <p:strVal val="visible"/>
                                      </p:to>
                                    </p:set>
                                    <p:animEffect transition="in" filter="fade">
                                      <p:cBhvr>
                                        <p:cTn id="106" dur="500"/>
                                        <p:tgtEl>
                                          <p:spTgt spid="21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12"/>
                                        </p:tgtEl>
                                        <p:attrNameLst>
                                          <p:attrName>style.visibility</p:attrName>
                                        </p:attrNameLst>
                                      </p:cBhvr>
                                      <p:to>
                                        <p:strVal val="visible"/>
                                      </p:to>
                                    </p:set>
                                    <p:animEffect transition="in" filter="fade">
                                      <p:cBhvr>
                                        <p:cTn id="109" dur="500"/>
                                        <p:tgtEl>
                                          <p:spTgt spid="212"/>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215"/>
                                        </p:tgtEl>
                                        <p:attrNameLst>
                                          <p:attrName>style.visibility</p:attrName>
                                        </p:attrNameLst>
                                      </p:cBhvr>
                                      <p:to>
                                        <p:strVal val="visible"/>
                                      </p:to>
                                    </p:set>
                                    <p:animEffect transition="in" filter="fade">
                                      <p:cBhvr>
                                        <p:cTn id="112" dur="500"/>
                                        <p:tgtEl>
                                          <p:spTgt spid="215"/>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17"/>
                                        </p:tgtEl>
                                        <p:attrNameLst>
                                          <p:attrName>style.visibility</p:attrName>
                                        </p:attrNameLst>
                                      </p:cBhvr>
                                      <p:to>
                                        <p:strVal val="visible"/>
                                      </p:to>
                                    </p:set>
                                    <p:animEffect transition="in" filter="fade">
                                      <p:cBhvr>
                                        <p:cTn id="115" dur="500"/>
                                        <p:tgtEl>
                                          <p:spTgt spid="21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219"/>
                                        </p:tgtEl>
                                        <p:attrNameLst>
                                          <p:attrName>style.visibility</p:attrName>
                                        </p:attrNameLst>
                                      </p:cBhvr>
                                      <p:to>
                                        <p:strVal val="visible"/>
                                      </p:to>
                                    </p:set>
                                    <p:animEffect transition="in" filter="fade">
                                      <p:cBhvr>
                                        <p:cTn id="118" dur="500"/>
                                        <p:tgtEl>
                                          <p:spTgt spid="21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30"/>
                                        </p:tgtEl>
                                        <p:attrNameLst>
                                          <p:attrName>style.visibility</p:attrName>
                                        </p:attrNameLst>
                                      </p:cBhvr>
                                      <p:to>
                                        <p:strVal val="visible"/>
                                      </p:to>
                                    </p:set>
                                    <p:animEffect transition="in" filter="fade">
                                      <p:cBhvr>
                                        <p:cTn id="121" dur="500"/>
                                        <p:tgtEl>
                                          <p:spTgt spid="230"/>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31"/>
                                        </p:tgtEl>
                                        <p:attrNameLst>
                                          <p:attrName>style.visibility</p:attrName>
                                        </p:attrNameLst>
                                      </p:cBhvr>
                                      <p:to>
                                        <p:strVal val="visible"/>
                                      </p:to>
                                    </p:set>
                                    <p:animEffect transition="in" filter="fade">
                                      <p:cBhvr>
                                        <p:cTn id="124" dur="500"/>
                                        <p:tgtEl>
                                          <p:spTgt spid="231"/>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232"/>
                                        </p:tgtEl>
                                        <p:attrNameLst>
                                          <p:attrName>style.visibility</p:attrName>
                                        </p:attrNameLst>
                                      </p:cBhvr>
                                      <p:to>
                                        <p:strVal val="visible"/>
                                      </p:to>
                                    </p:set>
                                    <p:animEffect transition="in" filter="fade">
                                      <p:cBhvr>
                                        <p:cTn id="127" dur="500"/>
                                        <p:tgtEl>
                                          <p:spTgt spid="232"/>
                                        </p:tgtEl>
                                      </p:cBhvr>
                                    </p:animEffect>
                                  </p:childTnLst>
                                </p:cTn>
                              </p:par>
                              <p:par>
                                <p:cTn id="128" presetID="10" presetClass="entr" presetSubtype="0" fill="hold" nodeType="withEffect">
                                  <p:stCondLst>
                                    <p:cond delay="0"/>
                                  </p:stCondLst>
                                  <p:childTnLst>
                                    <p:set>
                                      <p:cBhvr>
                                        <p:cTn id="129" dur="1" fill="hold">
                                          <p:stCondLst>
                                            <p:cond delay="0"/>
                                          </p:stCondLst>
                                        </p:cTn>
                                        <p:tgtEl>
                                          <p:spTgt spid="227"/>
                                        </p:tgtEl>
                                        <p:attrNameLst>
                                          <p:attrName>style.visibility</p:attrName>
                                        </p:attrNameLst>
                                      </p:cBhvr>
                                      <p:to>
                                        <p:strVal val="visible"/>
                                      </p:to>
                                    </p:set>
                                    <p:animEffect transition="in" filter="fade">
                                      <p:cBhvr>
                                        <p:cTn id="130" dur="500"/>
                                        <p:tgtEl>
                                          <p:spTgt spid="227"/>
                                        </p:tgtEl>
                                      </p:cBhvr>
                                    </p:animEffect>
                                  </p:childTnLst>
                                </p:cTn>
                              </p:par>
                              <p:par>
                                <p:cTn id="131" presetID="10" presetClass="entr" presetSubtype="0"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animEffect transition="in" filter="fade">
                                      <p:cBhvr>
                                        <p:cTn id="133" dur="500"/>
                                        <p:tgtEl>
                                          <p:spTgt spid="158"/>
                                        </p:tgtEl>
                                      </p:cBhvr>
                                    </p:animEffect>
                                  </p:childTnLst>
                                </p:cTn>
                              </p:par>
                            </p:childTnLst>
                          </p:cTn>
                        </p:par>
                      </p:childTnLst>
                    </p:cTn>
                  </p:par>
                  <p:par>
                    <p:cTn id="134" fill="hold">
                      <p:stCondLst>
                        <p:cond delay="indefinite"/>
                      </p:stCondLst>
                      <p:childTnLst>
                        <p:par>
                          <p:cTn id="135" fill="hold">
                            <p:stCondLst>
                              <p:cond delay="0"/>
                            </p:stCondLst>
                            <p:childTnLst>
                              <p:par>
                                <p:cTn id="136" presetID="49" presetClass="path" presetSubtype="0" accel="50000" decel="50000" fill="hold" grpId="0" nodeType="clickEffect">
                                  <p:stCondLst>
                                    <p:cond delay="0"/>
                                  </p:stCondLst>
                                  <p:childTnLst>
                                    <p:animMotion origin="layout" path="M -8.46575E-7 7.40741E-7 L 0.0521 0.06944 " pathEditMode="relative" rAng="0" ptsTypes="AA">
                                      <p:cBhvr>
                                        <p:cTn id="137" dur="2000" fill="hold"/>
                                        <p:tgtEl>
                                          <p:spTgt spid="134"/>
                                        </p:tgtEl>
                                        <p:attrNameLst>
                                          <p:attrName>ppt_x</p:attrName>
                                          <p:attrName>ppt_y</p:attrName>
                                        </p:attrNameLst>
                                      </p:cBhvr>
                                      <p:rCtr x="2605" y="3472"/>
                                    </p:animMotion>
                                  </p:childTnLst>
                                </p:cTn>
                              </p:par>
                              <p:par>
                                <p:cTn id="138" presetID="0" presetClass="path" presetSubtype="0" accel="50000" decel="50000" fill="hold" grpId="0" nodeType="withEffect">
                                  <p:stCondLst>
                                    <p:cond delay="200"/>
                                  </p:stCondLst>
                                  <p:childTnLst>
                                    <p:animMotion origin="layout" path="M -4.19901E-6 -3.7037E-7 L -4.19901E-6 0.00023 C 0.00196 0.00116 0.00378 0.00278 0.00587 0.0037 C 0.01055 0.00625 0.02514 0.00648 0.02566 0.00648 C 0.02788 0.00903 0.02762 0.00926 0.03009 0.01042 C 0.03178 0.01111 0.03439 0.01134 0.03595 0.01296 C 0.03686 0.01366 0.03738 0.01505 0.03817 0.01551 C 0.03934 0.01644 0.04064 0.01644 0.04194 0.0169 C 0.04285 0.01713 0.0439 0.01759 0.04481 0.01806 C 0.04637 0.01898 0.04793 0.01921 0.04924 0.02083 C 0.05002 0.02153 0.05067 0.02269 0.05145 0.02338 C 0.05288 0.02454 0.05458 0.02454 0.05588 0.02593 C 0.05666 0.02685 0.05744 0.02755 0.05809 0.0287 C 0.05861 0.0294 0.059 0.03056 0.05952 0.03125 C 0.06018 0.03194 0.06109 0.03218 0.06174 0.03241 C 0.062 0.0338 0.06213 0.03519 0.06252 0.03634 C 0.0633 0.03912 0.06552 0.04421 0.06552 0.04444 C 0.06526 0.05208 0.06565 0.06019 0.06473 0.06782 C 0.06434 0.07014 0.06278 0.0713 0.06174 0.07292 C 0.05822 0.0794 0.06278 0.07153 0.05809 0.07824 C 0.05757 0.07894 0.05718 0.08009 0.05666 0.08079 C 0.05601 0.08148 0.0551 0.08171 0.05445 0.08218 C 0.05392 0.08333 0.05353 0.08495 0.05288 0.08611 C 0.05184 0.08843 0.05028 0.09005 0.04924 0.09259 L 0.04637 0.10046 C 0.04442 0.11019 0.04702 0.09815 0.04416 0.10833 C 0.04377 0.10949 0.04337 0.11227 0.04337 0.1125 L 0.04337 0.11227 L 0.04337 0.1125 " pathEditMode="relative" rAng="0" ptsTypes="AAAAAAAAAAAAAAAAAAAAAAAAAAAAA">
                                      <p:cBhvr>
                                        <p:cTn id="139" dur="2000" fill="hold"/>
                                        <p:tgtEl>
                                          <p:spTgt spid="135"/>
                                        </p:tgtEl>
                                        <p:attrNameLst>
                                          <p:attrName>ppt_x</p:attrName>
                                          <p:attrName>ppt_y</p:attrName>
                                        </p:attrNameLst>
                                      </p:cBhvr>
                                      <p:rCtr x="3269" y="5625"/>
                                    </p:animMotion>
                                  </p:childTnLst>
                                </p:cTn>
                              </p:par>
                              <p:par>
                                <p:cTn id="140" presetID="0" presetClass="path" presetSubtype="0" accel="50000" decel="50000" fill="hold" grpId="0" nodeType="withEffect">
                                  <p:stCondLst>
                                    <p:cond delay="0"/>
                                  </p:stCondLst>
                                  <p:childTnLst>
                                    <p:animMotion origin="layout" path="M 8.3355E-8 2.59259E-6 L 8.3355E-8 0.00023 C 0.00065 0.00347 0.0013 0.00694 0.00208 0.01041 C 0.00247 0.0118 0.00326 0.01273 0.00365 0.01435 C 0.00391 0.01551 0.00404 0.0169 0.0043 0.01805 C 0.00703 0.02778 0.00469 0.01504 0.00729 0.0287 C 0.00755 0.03032 0.00781 0.03217 0.00807 0.03379 C 0.0086 0.0375 0.00912 0.03958 0.01029 0.04305 C 0.01068 0.04444 0.01107 0.04583 0.01172 0.04699 C 0.01237 0.04791 0.01328 0.04838 0.01394 0.04953 C 0.02318 0.06389 0.01407 0.05 0.01902 0.05995 C 0.02045 0.06273 0.02253 0.06458 0.02344 0.06782 C 0.02396 0.06944 0.02422 0.07153 0.02501 0.07291 C 0.02631 0.07592 0.02761 0.0787 0.02943 0.08078 C 0.03087 0.08264 0.03321 0.08518 0.03451 0.08727 C 0.04038 0.09676 0.0366 0.09375 0.04116 0.09653 L 0.04415 0.10185 L 0.04415 0.10208 " pathEditMode="relative" rAng="0" ptsTypes="AAAAAAAAAAAAAAAAAA">
                                      <p:cBhvr>
                                        <p:cTn id="141" dur="2000" fill="hold"/>
                                        <p:tgtEl>
                                          <p:spTgt spid="137"/>
                                        </p:tgtEl>
                                        <p:attrNameLst>
                                          <p:attrName>ppt_x</p:attrName>
                                          <p:attrName>ppt_y</p:attrName>
                                        </p:attrNameLst>
                                      </p:cBhvr>
                                      <p:rCtr x="2201" y="5093"/>
                                    </p:animMotion>
                                  </p:childTnLst>
                                </p:cTn>
                              </p:par>
                              <p:par>
                                <p:cTn id="142" presetID="0" presetClass="path" presetSubtype="0" accel="50000" decel="50000" fill="hold" grpId="0" nodeType="withEffect">
                                  <p:stCondLst>
                                    <p:cond delay="0"/>
                                  </p:stCondLst>
                                  <p:childTnLst>
                                    <p:animMotion origin="layout" path="M -2.61005E-6 -7.40741E-7 L -2.61005E-6 0.00023 C 0.00196 0.00162 0.00391 0.00301 0.00586 0.00509 C 0.00769 0.00695 0.0073 0.00903 0.00873 0.01157 C 0.00964 0.0132 0.01068 0.01435 0.01172 0.01551 C 0.01407 0.01829 0.01667 0.0206 0.01902 0.02338 C 0.0198 0.02431 0.02045 0.02523 0.02123 0.02593 C 0.02696 0.03102 0.01863 0.02014 0.02787 0.03264 C 0.02879 0.0338 0.02983 0.03519 0.03074 0.03657 C 0.03126 0.03727 0.03165 0.03843 0.0323 0.03912 C 0.03295 0.04005 0.03374 0.04074 0.03439 0.04167 C 0.03504 0.04236 0.0353 0.04375 0.03595 0.04421 C 0.0366 0.04491 0.03738 0.04514 0.03816 0.0456 C 0.04246 0.05324 0.04038 0.05046 0.04402 0.05486 C 0.04663 0.06181 0.04663 0.06042 0.04767 0.06644 C 0.04793 0.06829 0.04819 0.06991 0.04845 0.07176 C 0.04819 0.07384 0.04806 0.07616 0.04767 0.07824 C 0.04728 0.08009 0.04676 0.08171 0.04624 0.08357 C 0.0452 0.08681 0.04337 0.09074 0.04181 0.09259 C 0.04103 0.09352 0.04038 0.09468 0.0396 0.09537 C 0.03777 0.09676 0.03556 0.09815 0.03374 0.09931 C 0.03126 0.10579 0.03295 0.10232 0.02787 0.10833 C 0.02709 0.10926 0.02644 0.11042 0.02566 0.11088 C 0.02345 0.11227 0.0211 0.11296 0.01902 0.11482 C 0.01732 0.11644 0.01355 0.12014 0.01172 0.12014 L 0.01094 0.12014 L 0.01316 0.12153 " pathEditMode="relative" rAng="0" ptsTypes="AAAAAAAAAAAAAAAAAAAAAAAAAAA">
                                      <p:cBhvr>
                                        <p:cTn id="143" dur="2000" fill="hold"/>
                                        <p:tgtEl>
                                          <p:spTgt spid="136"/>
                                        </p:tgtEl>
                                        <p:attrNameLst>
                                          <p:attrName>ppt_x</p:attrName>
                                          <p:attrName>ppt_y</p:attrName>
                                        </p:attrNameLst>
                                      </p:cBhvr>
                                      <p:rCtr x="2423" y="6065"/>
                                    </p:animMotion>
                                  </p:childTnLst>
                                </p:cTn>
                              </p:par>
                              <p:par>
                                <p:cTn id="144" presetID="0" presetClass="path" presetSubtype="0" accel="50000" decel="50000" fill="hold" grpId="0" nodeType="withEffect">
                                  <p:stCondLst>
                                    <p:cond delay="0"/>
                                  </p:stCondLst>
                                  <p:childTnLst>
                                    <p:animMotion origin="layout" path="M -2.23235E-6 -7.40741E-7 L -2.23235E-6 0.00023 C 0.00117 0.00301 0.00261 0.00602 0.00378 0.00926 C 0.00417 0.01042 0.00417 0.01204 0.00443 0.01343 C 0.00743 0.02384 0.00482 0.01134 0.00677 0.02153 C 0.00795 0.0412 0.00664 0.02755 0.00834 0.0375 C 0.0086 0.03935 0.0086 0.0412 0.00899 0.04306 C 0.00938 0.04445 0.01003 0.0456 0.01055 0.04699 C 0.01107 0.04977 0.0112 0.05278 0.01211 0.05509 L 0.01511 0.0632 C 0.01589 0.06713 0.01576 0.06782 0.01732 0.0713 C 0.01811 0.07269 0.01902 0.07384 0.01967 0.07523 C 0.02227 0.08079 0.01967 0.07847 0.02345 0.08056 C 0.02423 0.08195 0.02488 0.08357 0.02566 0.08472 C 0.02709 0.08657 0.02879 0.0882 0.03022 0.09005 L 0.03478 0.09537 L 0.04168 0.10347 C 0.04246 0.1044 0.04311 0.10579 0.04389 0.10625 C 0.04468 0.10671 0.04546 0.10695 0.04624 0.10764 C 0.04702 0.10833 0.04767 0.10949 0.04845 0.11019 C 0.04923 0.11088 0.05002 0.11111 0.0508 0.11157 C 0.05184 0.11227 0.05275 0.1132 0.05379 0.11435 C 0.05457 0.11505 0.05522 0.1162 0.05601 0.1169 C 0.05757 0.11806 0.05913 0.11875 0.06056 0.11968 L 0.06291 0.12107 C 0.06343 0.12222 0.06369 0.12407 0.06434 0.125 C 0.06525 0.12616 0.06643 0.1257 0.06747 0.12639 C 0.06825 0.12708 0.0689 0.12824 0.06968 0.12917 C 0.07242 0.13657 0.06968 0.13009 0.07346 0.13588 C 0.07437 0.13704 0.07502 0.13843 0.0758 0.13982 C 0.07632 0.14097 0.07658 0.14282 0.07724 0.14375 C 0.07789 0.14468 0.0788 0.14468 0.07958 0.14514 C 0.0814 0.15532 0.07893 0.14282 0.08179 0.15324 C 0.08219 0.15463 0.08232 0.15602 0.08258 0.15741 C 0.08284 0.15903 0.08271 0.16111 0.08336 0.16273 C 0.08388 0.16412 0.08492 0.16458 0.08557 0.16551 C 0.08961 0.15463 0.0844 0.16759 0.08948 0.15857 C 0.09 0.15741 0.09026 0.15556 0.09091 0.15463 C 0.09182 0.15324 0.093 0.15301 0.09391 0.15185 C 0.09612 0.14954 0.09807 0.14583 0.10081 0.14514 C 0.10354 0.14445 0.10641 0.14421 0.10915 0.14375 C 0.10993 0.14352 0.11058 0.14282 0.11136 0.14259 C 0.11683 0.14051 0.11761 0.1412 0.1236 0.1412 L 0.1236 0.14259 " pathEditMode="relative" rAng="0" ptsTypes="AAAAAAAAAAAAAAAAAAAAAAAAAAAAAAAAAAAAAAAAAAAA">
                                      <p:cBhvr>
                                        <p:cTn id="145" dur="2000" fill="hold"/>
                                        <p:tgtEl>
                                          <p:spTgt spid="139"/>
                                        </p:tgtEl>
                                        <p:attrNameLst>
                                          <p:attrName>ppt_x</p:attrName>
                                          <p:attrName>ppt_y</p:attrName>
                                        </p:attrNameLst>
                                      </p:cBhvr>
                                      <p:rCtr x="6173" y="8264"/>
                                    </p:animMotion>
                                  </p:childTnLst>
                                </p:cTn>
                              </p:par>
                              <p:par>
                                <p:cTn id="146" presetID="0" presetClass="path" presetSubtype="0" accel="50000" decel="50000" fill="hold" grpId="0" nodeType="withEffect">
                                  <p:stCondLst>
                                    <p:cond delay="0"/>
                                  </p:stCondLst>
                                  <p:childTnLst>
                                    <p:animMotion origin="layout" path="M -4.92576E-6 1.48148E-6 L -4.92576E-6 0.00023 C 0.00222 0.00208 0.00456 0.00417 0.00678 0.00671 C 0.00769 0.00764 0.00821 0.00949 0.00912 0.01065 C 0.00977 0.01134 0.01068 0.01134 0.01134 0.01204 C 0.01264 0.01319 0.01394 0.01458 0.01511 0.01597 C 0.01589 0.0169 0.01655 0.01805 0.01746 0.01875 C 0.01811 0.01944 0.01902 0.01944 0.01967 0.02014 C 0.02045 0.02083 0.0211 0.02199 0.02202 0.02268 C 0.02462 0.02546 0.02475 0.02523 0.02723 0.02685 C 0.02801 0.02778 0.02866 0.0287 0.02957 0.0294 C 0.03022 0.03009 0.03113 0.03009 0.03178 0.03079 C 0.03791 0.03866 0.03178 0.03495 0.03791 0.0375 C 0.03869 0.03842 0.03934 0.03958 0.04012 0.04028 C 0.04116 0.04097 0.0422 0.0412 0.04325 0.04167 C 0.0439 0.04213 0.04468 0.04259 0.04546 0.04305 C 0.04976 0.05463 0.04403 0.04097 0.04924 0.04838 C 0.05002 0.0493 0.05015 0.05116 0.0508 0.05231 C 0.05145 0.05347 0.05236 0.05417 0.05301 0.05509 C 0.05887 0.06366 0.05197 0.05509 0.05757 0.0618 C 0.05783 0.06319 0.05783 0.06481 0.05835 0.06597 C 0.05887 0.06713 0.06005 0.06736 0.0607 0.06852 C 0.06148 0.07014 0.06213 0.07222 0.06291 0.07384 C 0.06395 0.07662 0.06539 0.07893 0.06591 0.08194 C 0.06773 0.09167 0.06656 0.08773 0.06903 0.09421 C 0.06942 0.09676 0.06955 0.09977 0.07047 0.10231 C 0.07099 0.10347 0.07164 0.10486 0.07203 0.10625 C 0.07255 0.1081 0.07333 0.11389 0.07359 0.11574 C 0.07333 0.11829 0.07359 0.12129 0.07281 0.12384 C 0.07242 0.125 0.07125 0.12454 0.07047 0.12523 C 0.065 0.1294 0.07008 0.12662 0.06447 0.12917 C 0.05705 0.1287 0.04976 0.1287 0.04246 0.12778 C 0.04168 0.12778 0.0409 0.12685 0.04012 0.12639 C 0.03895 0.12592 0.03764 0.12569 0.03634 0.12523 C 0.03556 0.12477 0.03491 0.12407 0.03413 0.12384 C 0.03309 0.12315 0.03204 0.12292 0.031 0.12245 C 0.03035 0.12199 0.02957 0.12153 0.02879 0.12106 C 0.02345 0.11829 0.02788 0.12106 0.02123 0.11829 C 0.02045 0.11805 0.01967 0.11759 0.01889 0.11713 C 0.01342 0.11759 0.00782 0.11736 0.00222 0.11829 C 0.00066 0.11875 -0.00234 0.12106 -0.00234 0.12129 C -0.00377 0.12292 -0.00625 0.12338 -0.0069 0.12639 C -0.00794 0.13194 -0.0069 0.12963 -0.00989 0.1331 C -0.01041 0.13565 -0.01067 0.14004 -0.01289 0.14004 C -0.01406 0.14004 -0.01497 0.13819 -0.01601 0.13727 C -0.02044 0.13264 -0.01588 0.13588 -0.02201 0.13194 C -0.03047 0.12639 -0.02318 0.13125 -0.02956 0.12778 C -0.03112 0.12708 -0.03269 0.12592 -0.03412 0.12523 C -0.03542 0.1243 -0.03829 0.12245 -0.03946 0.12245 C -0.04324 0.12199 -0.04701 0.12245 -0.05079 0.12245 L -0.05079 0.12268 " pathEditMode="relative" rAng="0" ptsTypes="AAAAAAAAAAAAAAAAAAAAAAAAAAAAAAAAAAAAAAAAAAAAAAAAAAA">
                                      <p:cBhvr>
                                        <p:cTn id="147" dur="2000" fill="hold"/>
                                        <p:tgtEl>
                                          <p:spTgt spid="138"/>
                                        </p:tgtEl>
                                        <p:attrNameLst>
                                          <p:attrName>ppt_x</p:attrName>
                                          <p:attrName>ppt_y</p:attrName>
                                        </p:attrNameLst>
                                      </p:cBhvr>
                                      <p:rCtr x="1133" y="6991"/>
                                    </p:animMotion>
                                  </p:childTnLst>
                                </p:cTn>
                              </p:par>
                              <p:par>
                                <p:cTn id="148" presetID="0" presetClass="path" presetSubtype="0" accel="50000" decel="50000" fill="hold" grpId="0" nodeType="withEffect">
                                  <p:stCondLst>
                                    <p:cond delay="200"/>
                                  </p:stCondLst>
                                  <p:childTnLst>
                                    <p:animMotion origin="layout" path="M 2.68039E-6 4.07407E-6 L 2.68039E-6 0.00023 C 0.00104 0.00347 0.00195 0.00763 0.00338 0.01111 C 0.00377 0.01203 0.00403 0.01319 0.00456 0.01388 C 0.00508 0.01504 0.00573 0.01551 0.00638 0.0162 C 0.01055 0.02638 0.00403 0.01064 0.00937 0.02176 C 0.01016 0.02361 0.01094 0.02546 0.01172 0.02731 C 0.01211 0.02847 0.01237 0.02963 0.01289 0.03032 L 0.02357 0.04166 L 0.02539 0.04375 C 0.02605 0.04444 0.02644 0.04513 0.02722 0.0456 C 0.02839 0.04652 0.02969 0.04676 0.03073 0.04768 C 0.03321 0.04953 0.03373 0.05023 0.03673 0.05162 C 0.03751 0.05162 0.03842 0.05208 0.03907 0.05231 C 0.04037 0.05301 0.04128 0.05393 0.04259 0.05439 C 0.04363 0.05463 0.04467 0.05486 0.04558 0.05509 C 0.04675 0.05578 0.04793 0.05648 0.04923 0.05717 L 0.05092 0.0581 L 0.05275 0.05902 C 0.05327 0.05995 0.05379 0.06134 0.05457 0.06203 C 0.05496 0.0625 0.05587 0.06203 0.05626 0.06296 C 0.05743 0.06458 0.05782 0.06666 0.05874 0.06875 L 0.05991 0.07152 C 0.06134 0.07801 0.06121 0.07638 0.05991 0.08773 C 0.05978 0.08888 0.05913 0.08958 0.05874 0.09051 C 0.05848 0.0912 0.05822 0.09189 0.05809 0.09282 L 0.05809 0.09305 " pathEditMode="relative" rAng="0" ptsTypes="AAAAAAAAAAAAAAAAAAAAAAAAAAA">
                                      <p:cBhvr>
                                        <p:cTn id="149" dur="2000" fill="hold"/>
                                        <p:tgtEl>
                                          <p:spTgt spid="140"/>
                                        </p:tgtEl>
                                        <p:attrNameLst>
                                          <p:attrName>ppt_x</p:attrName>
                                          <p:attrName>ppt_y</p:attrName>
                                        </p:attrNameLst>
                                      </p:cBhvr>
                                      <p:rCtr x="3035" y="4653"/>
                                    </p:animMotion>
                                  </p:childTnLst>
                                </p:cTn>
                              </p:par>
                            </p:childTnLst>
                          </p:cTn>
                        </p:par>
                        <p:par>
                          <p:cTn id="150" fill="hold">
                            <p:stCondLst>
                              <p:cond delay="2200"/>
                            </p:stCondLst>
                            <p:childTnLst>
                              <p:par>
                                <p:cTn id="151" presetID="19" presetClass="emph" presetSubtype="0" fill="hold" grpId="0" nodeType="afterEffect">
                                  <p:stCondLst>
                                    <p:cond delay="0"/>
                                  </p:stCondLst>
                                  <p:childTnLst>
                                    <p:animClr clrSpc="rgb" dir="cw">
                                      <p:cBhvr override="childStyle">
                                        <p:cTn id="152" dur="500" fill="hold"/>
                                        <p:tgtEl>
                                          <p:spTgt spid="213"/>
                                        </p:tgtEl>
                                        <p:attrNameLst>
                                          <p:attrName>style.color</p:attrName>
                                        </p:attrNameLst>
                                      </p:cBhvr>
                                      <p:to>
                                        <a:srgbClr val="CC0066"/>
                                      </p:to>
                                    </p:animClr>
                                    <p:animClr clrSpc="rgb" dir="cw">
                                      <p:cBhvr>
                                        <p:cTn id="153" dur="500" fill="hold"/>
                                        <p:tgtEl>
                                          <p:spTgt spid="213"/>
                                        </p:tgtEl>
                                        <p:attrNameLst>
                                          <p:attrName>fillcolor</p:attrName>
                                        </p:attrNameLst>
                                      </p:cBhvr>
                                      <p:to>
                                        <a:srgbClr val="CC0066"/>
                                      </p:to>
                                    </p:animClr>
                                    <p:set>
                                      <p:cBhvr>
                                        <p:cTn id="154" dur="500" fill="hold"/>
                                        <p:tgtEl>
                                          <p:spTgt spid="213"/>
                                        </p:tgtEl>
                                        <p:attrNameLst>
                                          <p:attrName>fill.type</p:attrName>
                                        </p:attrNameLst>
                                      </p:cBhvr>
                                      <p:to>
                                        <p:strVal val="solid"/>
                                      </p:to>
                                    </p:set>
                                    <p:set>
                                      <p:cBhvr>
                                        <p:cTn id="155" dur="500" fill="hold"/>
                                        <p:tgtEl>
                                          <p:spTgt spid="213"/>
                                        </p:tgtEl>
                                        <p:attrNameLst>
                                          <p:attrName>fill.on</p:attrName>
                                        </p:attrNameLst>
                                      </p:cBhvr>
                                      <p:to>
                                        <p:strVal val="true"/>
                                      </p:to>
                                    </p:set>
                                  </p:childTnLst>
                                </p:cTn>
                              </p:par>
                            </p:childTnLst>
                          </p:cTn>
                        </p:par>
                        <p:par>
                          <p:cTn id="156" fill="hold">
                            <p:stCondLst>
                              <p:cond delay="2700"/>
                            </p:stCondLst>
                            <p:childTnLst>
                              <p:par>
                                <p:cTn id="157" presetID="22" presetClass="entr" presetSubtype="1" repeatCount="3000" fill="hold" grpId="0" nodeType="afterEffect">
                                  <p:stCondLst>
                                    <p:cond delay="0"/>
                                  </p:stCondLst>
                                  <p:childTnLst>
                                    <p:set>
                                      <p:cBhvr>
                                        <p:cTn id="158" dur="1" fill="hold">
                                          <p:stCondLst>
                                            <p:cond delay="0"/>
                                          </p:stCondLst>
                                        </p:cTn>
                                        <p:tgtEl>
                                          <p:spTgt spid="170"/>
                                        </p:tgtEl>
                                        <p:attrNameLst>
                                          <p:attrName>style.visibility</p:attrName>
                                        </p:attrNameLst>
                                      </p:cBhvr>
                                      <p:to>
                                        <p:strVal val="visible"/>
                                      </p:to>
                                    </p:set>
                                    <p:animEffect transition="in" filter="wipe(up)">
                                      <p:cBhvr>
                                        <p:cTn id="159" dur="1000"/>
                                        <p:tgtEl>
                                          <p:spTgt spid="170"/>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48"/>
                                        </p:tgtEl>
                                        <p:attrNameLst>
                                          <p:attrName>style.visibility</p:attrName>
                                        </p:attrNameLst>
                                      </p:cBhvr>
                                      <p:to>
                                        <p:strVal val="visible"/>
                                      </p:to>
                                    </p:set>
                                    <p:animEffect transition="in" filter="fade">
                                      <p:cBhvr>
                                        <p:cTn id="162" dur="500"/>
                                        <p:tgtEl>
                                          <p:spTgt spid="148"/>
                                        </p:tgtEl>
                                      </p:cBhvr>
                                    </p:animEffect>
                                  </p:childTnLst>
                                </p:cTn>
                              </p:par>
                              <p:par>
                                <p:cTn id="163" presetID="10" presetClass="entr" presetSubtype="0" fill="hold" nodeType="withEffect">
                                  <p:stCondLst>
                                    <p:cond delay="0"/>
                                  </p:stCondLst>
                                  <p:childTnLst>
                                    <p:set>
                                      <p:cBhvr>
                                        <p:cTn id="164" dur="1" fill="hold">
                                          <p:stCondLst>
                                            <p:cond delay="0"/>
                                          </p:stCondLst>
                                        </p:cTn>
                                        <p:tgtEl>
                                          <p:spTgt spid="142"/>
                                        </p:tgtEl>
                                        <p:attrNameLst>
                                          <p:attrName>style.visibility</p:attrName>
                                        </p:attrNameLst>
                                      </p:cBhvr>
                                      <p:to>
                                        <p:strVal val="visible"/>
                                      </p:to>
                                    </p:set>
                                    <p:animEffect transition="in" filter="fade">
                                      <p:cBhvr>
                                        <p:cTn id="165" dur="500"/>
                                        <p:tgtEl>
                                          <p:spTgt spid="142"/>
                                        </p:tgtEl>
                                      </p:cBhvr>
                                    </p:animEffect>
                                  </p:childTnLst>
                                </p:cTn>
                              </p:par>
                              <p:par>
                                <p:cTn id="166" presetID="10" presetClass="entr" presetSubtype="0" fill="hold" nodeType="withEffect">
                                  <p:stCondLst>
                                    <p:cond delay="0"/>
                                  </p:stCondLst>
                                  <p:childTnLst>
                                    <p:set>
                                      <p:cBhvr>
                                        <p:cTn id="167" dur="1" fill="hold">
                                          <p:stCondLst>
                                            <p:cond delay="0"/>
                                          </p:stCondLst>
                                        </p:cTn>
                                        <p:tgtEl>
                                          <p:spTgt spid="141"/>
                                        </p:tgtEl>
                                        <p:attrNameLst>
                                          <p:attrName>style.visibility</p:attrName>
                                        </p:attrNameLst>
                                      </p:cBhvr>
                                      <p:to>
                                        <p:strVal val="visible"/>
                                      </p:to>
                                    </p:set>
                                    <p:animEffect transition="in" filter="fade">
                                      <p:cBhvr>
                                        <p:cTn id="168"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09" grpId="0" animBg="1"/>
      <p:bldP spid="117" grpId="0" animBg="1"/>
      <p:bldP spid="118" grpId="0" animBg="1"/>
      <p:bldP spid="119" grpId="0" animBg="1"/>
      <p:bldP spid="122" grpId="0" animBg="1"/>
      <p:bldP spid="124" grpId="0" animBg="1"/>
      <p:bldP spid="125" grpId="0" animBg="1"/>
      <p:bldP spid="126" grpId="0" animBg="1"/>
      <p:bldP spid="127" grpId="0" animBg="1"/>
      <p:bldP spid="128" grpId="0" animBg="1"/>
      <p:bldP spid="129" grpId="0" animBg="1"/>
      <p:bldP spid="131" grpId="0"/>
      <p:bldP spid="132" grpId="0" animBg="1"/>
      <p:bldP spid="133" grpId="0"/>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39" grpId="0" animBg="1"/>
      <p:bldP spid="139" grpId="1" animBg="1"/>
      <p:bldP spid="140" grpId="0" animBg="1"/>
      <p:bldP spid="140" grpId="1" animBg="1"/>
      <p:bldP spid="148" grpId="0"/>
      <p:bldP spid="159" grpId="0"/>
      <p:bldP spid="161" grpId="0" animBg="1"/>
      <p:bldP spid="170" grpId="0" animBg="1"/>
      <p:bldP spid="171" grpId="0"/>
      <p:bldP spid="172" grpId="0" animBg="1"/>
      <p:bldP spid="173" grpId="0" animBg="1"/>
      <p:bldP spid="180" grpId="0" animBg="1"/>
      <p:bldP spid="191" grpId="0" animBg="1"/>
      <p:bldP spid="211" grpId="0" animBg="1"/>
      <p:bldP spid="212" grpId="0" animBg="1"/>
      <p:bldP spid="213" grpId="0" animBg="1"/>
      <p:bldP spid="213" grpId="1" animBg="1"/>
      <p:bldP spid="215" grpId="0" animBg="1"/>
      <p:bldP spid="217" grpId="0" animBg="1"/>
      <p:bldP spid="219" grpId="0" animBg="1"/>
      <p:bldP spid="230" grpId="0" animBg="1"/>
      <p:bldP spid="231" grpId="0" animBg="1"/>
      <p:bldP spid="23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50" dirty="0"/>
              <a:t>TD May Occur When Long-Term Antipsychotic Use Causes D2 Receptor Upregulation and Supersensitivity in the Nigrostriatal Pathway</a:t>
            </a:r>
            <a:r>
              <a:rPr lang="en-US" sz="2050" baseline="30000" dirty="0"/>
              <a:t>1-4</a:t>
            </a:r>
          </a:p>
        </p:txBody>
      </p:sp>
      <p:sp>
        <p:nvSpPr>
          <p:cNvPr id="5" name="Slide Number Placeholder 4"/>
          <p:cNvSpPr>
            <a:spLocks noGrp="1"/>
          </p:cNvSpPr>
          <p:nvPr>
            <p:ph type="sldNum" sz="quarter" idx="4"/>
          </p:nvPr>
        </p:nvSpPr>
        <p:spPr/>
        <p:txBody>
          <a:bodyPr/>
          <a:lstStyle/>
          <a:p>
            <a:fld id="{F3C1FD0B-2342-48FB-A867-BE1FD0EAA53B}" type="slidenum">
              <a:rPr lang="en-US" smtClean="0"/>
              <a:pPr/>
              <a:t>35</a:t>
            </a:fld>
            <a:endParaRPr lang="en-US" dirty="0"/>
          </a:p>
        </p:txBody>
      </p:sp>
      <p:sp>
        <p:nvSpPr>
          <p:cNvPr id="108" name="Text Placeholder 4"/>
          <p:cNvSpPr>
            <a:spLocks noGrp="1"/>
          </p:cNvSpPr>
          <p:nvPr>
            <p:ph type="body" sz="quarter" idx="10"/>
          </p:nvPr>
        </p:nvSpPr>
        <p:spPr/>
        <p:txBody>
          <a:bodyPr/>
          <a:lstStyle/>
          <a:p>
            <a:r>
              <a:rPr lang="en-US" dirty="0"/>
              <a:t>Proposed Neurobiology of Tardive Dyskinesia and drug-induced parkinsonism</a:t>
            </a:r>
          </a:p>
        </p:txBody>
      </p:sp>
      <p:pic>
        <p:nvPicPr>
          <p:cNvPr id="124" name="Picture 123"/>
          <p:cNvPicPr>
            <a:picLocks noChangeAspect="1"/>
          </p:cNvPicPr>
          <p:nvPr/>
        </p:nvPicPr>
        <p:blipFill>
          <a:blip r:embed="rId3"/>
          <a:stretch>
            <a:fillRect/>
          </a:stretch>
        </p:blipFill>
        <p:spPr>
          <a:xfrm>
            <a:off x="472399" y="1832091"/>
            <a:ext cx="1825534" cy="1426315"/>
          </a:xfrm>
          <a:prstGeom prst="rect">
            <a:avLst/>
          </a:prstGeom>
        </p:spPr>
      </p:pic>
      <p:sp>
        <p:nvSpPr>
          <p:cNvPr id="129" name="Isosceles Triangle 4"/>
          <p:cNvSpPr/>
          <p:nvPr/>
        </p:nvSpPr>
        <p:spPr>
          <a:xfrm rot="18000000">
            <a:off x="433013" y="2316465"/>
            <a:ext cx="3091929" cy="2747491"/>
          </a:xfrm>
          <a:custGeom>
            <a:avLst/>
            <a:gdLst>
              <a:gd name="connsiteX0" fmla="*/ 0 w 1884934"/>
              <a:gd name="connsiteY0" fmla="*/ 1122436 h 1122436"/>
              <a:gd name="connsiteX1" fmla="*/ 942467 w 1884934"/>
              <a:gd name="connsiteY1" fmla="*/ 0 h 1122436"/>
              <a:gd name="connsiteX2" fmla="*/ 1884934 w 1884934"/>
              <a:gd name="connsiteY2" fmla="*/ 1122436 h 1122436"/>
              <a:gd name="connsiteX3" fmla="*/ 0 w 1884934"/>
              <a:gd name="connsiteY3" fmla="*/ 1122436 h 1122436"/>
              <a:gd name="connsiteX0" fmla="*/ 0 w 3170210"/>
              <a:gd name="connsiteY0" fmla="*/ 2744372 h 2744372"/>
              <a:gd name="connsiteX1" fmla="*/ 2227743 w 3170210"/>
              <a:gd name="connsiteY1" fmla="*/ 0 h 2744372"/>
              <a:gd name="connsiteX2" fmla="*/ 3170210 w 3170210"/>
              <a:gd name="connsiteY2" fmla="*/ 1122436 h 2744372"/>
              <a:gd name="connsiteX3" fmla="*/ 0 w 3170210"/>
              <a:gd name="connsiteY3" fmla="*/ 2744372 h 2744372"/>
              <a:gd name="connsiteX0" fmla="*/ 0 w 3089248"/>
              <a:gd name="connsiteY0" fmla="*/ 2744372 h 2744372"/>
              <a:gd name="connsiteX1" fmla="*/ 2227743 w 3089248"/>
              <a:gd name="connsiteY1" fmla="*/ 0 h 2744372"/>
              <a:gd name="connsiteX2" fmla="*/ 3089248 w 3089248"/>
              <a:gd name="connsiteY2" fmla="*/ 982205 h 2744372"/>
              <a:gd name="connsiteX3" fmla="*/ 0 w 3089248"/>
              <a:gd name="connsiteY3" fmla="*/ 2744372 h 2744372"/>
              <a:gd name="connsiteX0" fmla="*/ 0 w 3089248"/>
              <a:gd name="connsiteY0" fmla="*/ 2757042 h 2757042"/>
              <a:gd name="connsiteX1" fmla="*/ 2154437 w 3089248"/>
              <a:gd name="connsiteY1" fmla="*/ 0 h 2757042"/>
              <a:gd name="connsiteX2" fmla="*/ 3089248 w 3089248"/>
              <a:gd name="connsiteY2" fmla="*/ 994875 h 2757042"/>
              <a:gd name="connsiteX3" fmla="*/ 0 w 3089248"/>
              <a:gd name="connsiteY3" fmla="*/ 2757042 h 2757042"/>
              <a:gd name="connsiteX0" fmla="*/ 0 w 3454409"/>
              <a:gd name="connsiteY0" fmla="*/ 2757042 h 2757042"/>
              <a:gd name="connsiteX1" fmla="*/ 2154437 w 3454409"/>
              <a:gd name="connsiteY1" fmla="*/ 0 h 2757042"/>
              <a:gd name="connsiteX2" fmla="*/ 3454409 w 3454409"/>
              <a:gd name="connsiteY2" fmla="*/ 751054 h 2757042"/>
              <a:gd name="connsiteX3" fmla="*/ 0 w 3454409"/>
              <a:gd name="connsiteY3" fmla="*/ 2757042 h 2757042"/>
              <a:gd name="connsiteX0" fmla="*/ 0 w 3092734"/>
              <a:gd name="connsiteY0" fmla="*/ 2526232 h 2526232"/>
              <a:gd name="connsiteX1" fmla="*/ 1792762 w 3092734"/>
              <a:gd name="connsiteY1" fmla="*/ 0 h 2526232"/>
              <a:gd name="connsiteX2" fmla="*/ 3092734 w 3092734"/>
              <a:gd name="connsiteY2" fmla="*/ 751054 h 2526232"/>
              <a:gd name="connsiteX3" fmla="*/ 0 w 3092734"/>
              <a:gd name="connsiteY3" fmla="*/ 2526232 h 2526232"/>
              <a:gd name="connsiteX0" fmla="*/ 0 w 3092734"/>
              <a:gd name="connsiteY0" fmla="*/ 2748207 h 2748207"/>
              <a:gd name="connsiteX1" fmla="*/ 2142728 w 3092734"/>
              <a:gd name="connsiteY1" fmla="*/ 0 h 2748207"/>
              <a:gd name="connsiteX2" fmla="*/ 3092734 w 3092734"/>
              <a:gd name="connsiteY2" fmla="*/ 973029 h 2748207"/>
              <a:gd name="connsiteX3" fmla="*/ 0 w 3092734"/>
              <a:gd name="connsiteY3" fmla="*/ 2748207 h 2748207"/>
            </a:gdLst>
            <a:ahLst/>
            <a:cxnLst>
              <a:cxn ang="0">
                <a:pos x="connsiteX0" y="connsiteY0"/>
              </a:cxn>
              <a:cxn ang="0">
                <a:pos x="connsiteX1" y="connsiteY1"/>
              </a:cxn>
              <a:cxn ang="0">
                <a:pos x="connsiteX2" y="connsiteY2"/>
              </a:cxn>
              <a:cxn ang="0">
                <a:pos x="connsiteX3" y="connsiteY3"/>
              </a:cxn>
            </a:cxnLst>
            <a:rect l="l" t="t" r="r" b="b"/>
            <a:pathLst>
              <a:path w="3092734" h="2748207">
                <a:moveTo>
                  <a:pt x="0" y="2748207"/>
                </a:moveTo>
                <a:lnTo>
                  <a:pt x="2142728" y="0"/>
                </a:lnTo>
                <a:lnTo>
                  <a:pt x="3092734" y="973029"/>
                </a:lnTo>
                <a:lnTo>
                  <a:pt x="0" y="2748207"/>
                </a:lnTo>
                <a:close/>
              </a:path>
            </a:pathLst>
          </a:custGeom>
          <a:solidFill>
            <a:srgbClr val="E1BA33">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0" name="Rectangle 129"/>
          <p:cNvSpPr/>
          <p:nvPr/>
        </p:nvSpPr>
        <p:spPr>
          <a:xfrm>
            <a:off x="2392566" y="2135128"/>
            <a:ext cx="3200023" cy="3557617"/>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1" name="Freeform 130"/>
          <p:cNvSpPr/>
          <p:nvPr/>
        </p:nvSpPr>
        <p:spPr>
          <a:xfrm rot="10800000">
            <a:off x="2395801" y="4405910"/>
            <a:ext cx="3203472" cy="128583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41998"/>
              <a:gd name="connsiteY0" fmla="*/ 0 h 1475818"/>
              <a:gd name="connsiteX1" fmla="*/ 51759 w 4141998"/>
              <a:gd name="connsiteY1" fmla="*/ 362310 h 1475818"/>
              <a:gd name="connsiteX2" fmla="*/ 267419 w 4141998"/>
              <a:gd name="connsiteY2" fmla="*/ 793630 h 1475818"/>
              <a:gd name="connsiteX3" fmla="*/ 854016 w 4141998"/>
              <a:gd name="connsiteY3" fmla="*/ 1207698 h 1475818"/>
              <a:gd name="connsiteX4" fmla="*/ 1466491 w 4141998"/>
              <a:gd name="connsiteY4" fmla="*/ 1406106 h 1475818"/>
              <a:gd name="connsiteX5" fmla="*/ 2078966 w 4141998"/>
              <a:gd name="connsiteY5" fmla="*/ 1475117 h 1475818"/>
              <a:gd name="connsiteX6" fmla="*/ 2846717 w 4141998"/>
              <a:gd name="connsiteY6" fmla="*/ 1371600 h 1475818"/>
              <a:gd name="connsiteX7" fmla="*/ 3545457 w 4141998"/>
              <a:gd name="connsiteY7" fmla="*/ 1043796 h 1475818"/>
              <a:gd name="connsiteX8" fmla="*/ 3976778 w 4141998"/>
              <a:gd name="connsiteY8" fmla="*/ 595223 h 1475818"/>
              <a:gd name="connsiteX9" fmla="*/ 4123427 w 4141998"/>
              <a:gd name="connsiteY9" fmla="*/ 112144 h 1475818"/>
              <a:gd name="connsiteX10" fmla="*/ 4132846 w 4141998"/>
              <a:gd name="connsiteY10" fmla="*/ 4713 h 1475818"/>
              <a:gd name="connsiteX0" fmla="*/ 0 w 4141998"/>
              <a:gd name="connsiteY0" fmla="*/ 0 h 1475818"/>
              <a:gd name="connsiteX1" fmla="*/ 51759 w 4141998"/>
              <a:gd name="connsiteY1" fmla="*/ 362310 h 1475818"/>
              <a:gd name="connsiteX2" fmla="*/ 267419 w 4141998"/>
              <a:gd name="connsiteY2" fmla="*/ 793630 h 1475818"/>
              <a:gd name="connsiteX3" fmla="*/ 854016 w 4141998"/>
              <a:gd name="connsiteY3" fmla="*/ 1207698 h 1475818"/>
              <a:gd name="connsiteX4" fmla="*/ 1466491 w 4141998"/>
              <a:gd name="connsiteY4" fmla="*/ 1406106 h 1475818"/>
              <a:gd name="connsiteX5" fmla="*/ 2078966 w 4141998"/>
              <a:gd name="connsiteY5" fmla="*/ 1475117 h 1475818"/>
              <a:gd name="connsiteX6" fmla="*/ 2846717 w 4141998"/>
              <a:gd name="connsiteY6" fmla="*/ 1371600 h 1475818"/>
              <a:gd name="connsiteX7" fmla="*/ 3545457 w 4141998"/>
              <a:gd name="connsiteY7" fmla="*/ 1043796 h 1475818"/>
              <a:gd name="connsiteX8" fmla="*/ 3976778 w 4141998"/>
              <a:gd name="connsiteY8" fmla="*/ 595223 h 1475818"/>
              <a:gd name="connsiteX9" fmla="*/ 4123427 w 4141998"/>
              <a:gd name="connsiteY9" fmla="*/ 112144 h 1475818"/>
              <a:gd name="connsiteX10" fmla="*/ 4132846 w 4141998"/>
              <a:gd name="connsiteY10" fmla="*/ 532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199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45067" y="-187"/>
                  <a:pt x="4132846" y="532"/>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32" name="Rectangle 131"/>
          <p:cNvSpPr/>
          <p:nvPr/>
        </p:nvSpPr>
        <p:spPr>
          <a:xfrm>
            <a:off x="6973839" y="2141556"/>
            <a:ext cx="3200023" cy="3539627"/>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34" name="Freeform 133"/>
          <p:cNvSpPr/>
          <p:nvPr/>
        </p:nvSpPr>
        <p:spPr>
          <a:xfrm>
            <a:off x="6980579" y="2139614"/>
            <a:ext cx="3200022" cy="132783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3338 h 1479156"/>
              <a:gd name="connsiteX1" fmla="*/ 51759 w 4137538"/>
              <a:gd name="connsiteY1" fmla="*/ 365648 h 1479156"/>
              <a:gd name="connsiteX2" fmla="*/ 267419 w 4137538"/>
              <a:gd name="connsiteY2" fmla="*/ 796968 h 1479156"/>
              <a:gd name="connsiteX3" fmla="*/ 854016 w 4137538"/>
              <a:gd name="connsiteY3" fmla="*/ 1211036 h 1479156"/>
              <a:gd name="connsiteX4" fmla="*/ 1466491 w 4137538"/>
              <a:gd name="connsiteY4" fmla="*/ 1409444 h 1479156"/>
              <a:gd name="connsiteX5" fmla="*/ 2078966 w 4137538"/>
              <a:gd name="connsiteY5" fmla="*/ 1478455 h 1479156"/>
              <a:gd name="connsiteX6" fmla="*/ 2846717 w 4137538"/>
              <a:gd name="connsiteY6" fmla="*/ 1374938 h 1479156"/>
              <a:gd name="connsiteX7" fmla="*/ 3545457 w 4137538"/>
              <a:gd name="connsiteY7" fmla="*/ 1047134 h 1479156"/>
              <a:gd name="connsiteX8" fmla="*/ 3976778 w 4137538"/>
              <a:gd name="connsiteY8" fmla="*/ 598561 h 1479156"/>
              <a:gd name="connsiteX9" fmla="*/ 4123427 w 4137538"/>
              <a:gd name="connsiteY9" fmla="*/ 115482 h 1479156"/>
              <a:gd name="connsiteX10" fmla="*/ 4123428 w 4137538"/>
              <a:gd name="connsiteY10" fmla="*/ 18 h 147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9156">
                <a:moveTo>
                  <a:pt x="0" y="3338"/>
                </a:moveTo>
                <a:cubicBezTo>
                  <a:pt x="3594" y="118357"/>
                  <a:pt x="7189" y="233376"/>
                  <a:pt x="51759" y="365648"/>
                </a:cubicBezTo>
                <a:cubicBezTo>
                  <a:pt x="96329" y="497920"/>
                  <a:pt x="133710" y="656070"/>
                  <a:pt x="267419" y="796968"/>
                </a:cubicBezTo>
                <a:cubicBezTo>
                  <a:pt x="401128" y="937866"/>
                  <a:pt x="654171" y="1108957"/>
                  <a:pt x="854016" y="1211036"/>
                </a:cubicBezTo>
                <a:cubicBezTo>
                  <a:pt x="1053861" y="1313115"/>
                  <a:pt x="1262333" y="1364874"/>
                  <a:pt x="1466491" y="1409444"/>
                </a:cubicBezTo>
                <a:cubicBezTo>
                  <a:pt x="1670649" y="1454014"/>
                  <a:pt x="1848928" y="1484206"/>
                  <a:pt x="2078966" y="1478455"/>
                </a:cubicBezTo>
                <a:cubicBezTo>
                  <a:pt x="2309004" y="1472704"/>
                  <a:pt x="2602302" y="1446825"/>
                  <a:pt x="2846717" y="1374938"/>
                </a:cubicBezTo>
                <a:cubicBezTo>
                  <a:pt x="3091132" y="1303051"/>
                  <a:pt x="3357114" y="1176530"/>
                  <a:pt x="3545457" y="1047134"/>
                </a:cubicBezTo>
                <a:cubicBezTo>
                  <a:pt x="3733801" y="917738"/>
                  <a:pt x="3880450" y="753836"/>
                  <a:pt x="3976778" y="598561"/>
                </a:cubicBezTo>
                <a:cubicBezTo>
                  <a:pt x="4073106" y="443286"/>
                  <a:pt x="4098986" y="211810"/>
                  <a:pt x="4123427" y="115482"/>
                </a:cubicBezTo>
                <a:cubicBezTo>
                  <a:pt x="4147869" y="19154"/>
                  <a:pt x="4135649" y="-701"/>
                  <a:pt x="4123428" y="18"/>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cxnSp>
        <p:nvCxnSpPr>
          <p:cNvPr id="135" name="Straight Connector 134"/>
          <p:cNvCxnSpPr/>
          <p:nvPr/>
        </p:nvCxnSpPr>
        <p:spPr>
          <a:xfrm>
            <a:off x="6986037" y="2186042"/>
            <a:ext cx="0" cy="0"/>
          </a:xfrm>
          <a:prstGeom prst="line">
            <a:avLst/>
          </a:prstGeom>
          <a:noFill/>
          <a:ln w="6350" cap="flat" cmpd="sng" algn="ctr">
            <a:solidFill>
              <a:srgbClr val="AAC27F"/>
            </a:solidFill>
            <a:prstDash val="solid"/>
            <a:miter lim="800000"/>
          </a:ln>
          <a:effectLst/>
        </p:spPr>
      </p:cxnSp>
      <p:sp>
        <p:nvSpPr>
          <p:cNvPr id="147" name="Freeform 146"/>
          <p:cNvSpPr/>
          <p:nvPr/>
        </p:nvSpPr>
        <p:spPr>
          <a:xfrm>
            <a:off x="2399306" y="2135128"/>
            <a:ext cx="3200022" cy="132484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6967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10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35649" y="-610"/>
                  <a:pt x="4123428" y="10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cxnSp>
        <p:nvCxnSpPr>
          <p:cNvPr id="148" name="Straight Connector 147"/>
          <p:cNvCxnSpPr/>
          <p:nvPr/>
        </p:nvCxnSpPr>
        <p:spPr>
          <a:xfrm>
            <a:off x="2404764" y="2178559"/>
            <a:ext cx="0" cy="0"/>
          </a:xfrm>
          <a:prstGeom prst="line">
            <a:avLst/>
          </a:prstGeom>
          <a:noFill/>
          <a:ln w="6350" cap="flat" cmpd="sng" algn="ctr">
            <a:solidFill>
              <a:srgbClr val="AAC27F"/>
            </a:solidFill>
            <a:prstDash val="solid"/>
            <a:miter lim="800000"/>
          </a:ln>
          <a:effectLst/>
        </p:spPr>
      </p:cxnSp>
      <p:sp>
        <p:nvSpPr>
          <p:cNvPr id="176" name="Oval 175"/>
          <p:cNvSpPr/>
          <p:nvPr/>
        </p:nvSpPr>
        <p:spPr>
          <a:xfrm rot="4587712">
            <a:off x="3417947" y="2643803"/>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77" name="Oval 176"/>
          <p:cNvSpPr/>
          <p:nvPr/>
        </p:nvSpPr>
        <p:spPr>
          <a:xfrm>
            <a:off x="3482594" y="2982143"/>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78" name="Oval 177"/>
          <p:cNvSpPr/>
          <p:nvPr/>
        </p:nvSpPr>
        <p:spPr>
          <a:xfrm>
            <a:off x="3603534" y="2820887"/>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79" name="Oval 178"/>
          <p:cNvSpPr/>
          <p:nvPr/>
        </p:nvSpPr>
        <p:spPr>
          <a:xfrm>
            <a:off x="3848730" y="2806967"/>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80" name="Oval 179"/>
          <p:cNvSpPr/>
          <p:nvPr/>
        </p:nvSpPr>
        <p:spPr>
          <a:xfrm>
            <a:off x="3487394" y="2754909"/>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81" name="Oval 180"/>
          <p:cNvSpPr/>
          <p:nvPr/>
        </p:nvSpPr>
        <p:spPr>
          <a:xfrm>
            <a:off x="3732590" y="2649357"/>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82" name="Oval 181"/>
          <p:cNvSpPr/>
          <p:nvPr/>
        </p:nvSpPr>
        <p:spPr>
          <a:xfrm>
            <a:off x="3766243" y="3018956"/>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83" name="Rectangle 182"/>
          <p:cNvSpPr/>
          <p:nvPr/>
        </p:nvSpPr>
        <p:spPr>
          <a:xfrm>
            <a:off x="2890617" y="1486713"/>
            <a:ext cx="2223108" cy="645906"/>
          </a:xfrm>
          <a:prstGeom prst="rect">
            <a:avLst/>
          </a:prstGeom>
        </p:spPr>
        <p:txBody>
          <a:bodyPr wrap="none" anchor="b" anchorCtr="0">
            <a:spAutoFit/>
          </a:bodyPr>
          <a:lstStyle/>
          <a:p>
            <a:pPr algn="ctr"/>
            <a:r>
              <a:rPr lang="en-US" sz="1799" b="1" cap="all" dirty="0"/>
              <a:t>Striatum with</a:t>
            </a:r>
            <a:br>
              <a:rPr lang="en-US" sz="1799" b="1" cap="all" dirty="0"/>
            </a:br>
            <a:r>
              <a:rPr lang="en-US" sz="1799" b="1" cap="all" dirty="0"/>
              <a:t>Antipsychotics</a:t>
            </a:r>
          </a:p>
        </p:txBody>
      </p:sp>
      <p:sp>
        <p:nvSpPr>
          <p:cNvPr id="184" name="Rectangle 183"/>
          <p:cNvSpPr/>
          <p:nvPr/>
        </p:nvSpPr>
        <p:spPr>
          <a:xfrm>
            <a:off x="7146484" y="1486713"/>
            <a:ext cx="2757281" cy="645906"/>
          </a:xfrm>
          <a:prstGeom prst="rect">
            <a:avLst/>
          </a:prstGeom>
        </p:spPr>
        <p:txBody>
          <a:bodyPr wrap="none" anchor="b" anchorCtr="0">
            <a:spAutoFit/>
          </a:bodyPr>
          <a:lstStyle/>
          <a:p>
            <a:pPr algn="ctr"/>
            <a:r>
              <a:rPr lang="en-US" sz="1799" b="1" cap="all" dirty="0">
                <a:solidFill>
                  <a:schemeClr val="accent2"/>
                </a:solidFill>
              </a:rPr>
              <a:t>TD: </a:t>
            </a:r>
            <a:r>
              <a:rPr lang="en-US" sz="1799" b="1" cap="all" dirty="0"/>
              <a:t>Increased</a:t>
            </a:r>
            <a:br>
              <a:rPr lang="en-US" sz="1799" b="1" cap="all" dirty="0"/>
            </a:br>
            <a:r>
              <a:rPr lang="en-US" sz="1799" b="1" cap="all" dirty="0"/>
              <a:t>Dopamine Signaling</a:t>
            </a:r>
          </a:p>
        </p:txBody>
      </p:sp>
      <p:grpSp>
        <p:nvGrpSpPr>
          <p:cNvPr id="185" name="Group 184"/>
          <p:cNvGrpSpPr/>
          <p:nvPr/>
        </p:nvGrpSpPr>
        <p:grpSpPr>
          <a:xfrm>
            <a:off x="10197315" y="3207730"/>
            <a:ext cx="1456927" cy="647572"/>
            <a:chOff x="10560012" y="3316319"/>
            <a:chExt cx="1457307" cy="647741"/>
          </a:xfrm>
        </p:grpSpPr>
        <p:cxnSp>
          <p:nvCxnSpPr>
            <p:cNvPr id="186" name="Straight Arrow Connector 185"/>
            <p:cNvCxnSpPr/>
            <p:nvPr/>
          </p:nvCxnSpPr>
          <p:spPr>
            <a:xfrm>
              <a:off x="10560012" y="3964060"/>
              <a:ext cx="475989" cy="0"/>
            </a:xfrm>
            <a:prstGeom prst="straightConnector1">
              <a:avLst/>
            </a:prstGeom>
            <a:noFill/>
            <a:ln w="28575" cap="flat" cmpd="sng" algn="ctr">
              <a:solidFill>
                <a:srgbClr val="3D3935"/>
              </a:solidFill>
              <a:prstDash val="solid"/>
              <a:miter lim="800000"/>
              <a:tailEnd type="triangle" w="lg" len="lg"/>
            </a:ln>
            <a:effectLst/>
          </p:spPr>
        </p:cxnSp>
        <p:sp>
          <p:nvSpPr>
            <p:cNvPr id="190" name="Rectangle 189"/>
            <p:cNvSpPr/>
            <p:nvPr/>
          </p:nvSpPr>
          <p:spPr>
            <a:xfrm>
              <a:off x="10951001" y="3316319"/>
              <a:ext cx="1066318" cy="646331"/>
            </a:xfrm>
            <a:prstGeom prst="rect">
              <a:avLst/>
            </a:prstGeom>
          </p:spPr>
          <p:txBody>
            <a:bodyPr wrap="none">
              <a:spAutoFit/>
            </a:bodyPr>
            <a:lstStyle/>
            <a:p>
              <a:pPr algn="ctr" defTabSz="914126">
                <a:defRPr/>
              </a:pPr>
              <a:r>
                <a:rPr lang="en-US" sz="1200" kern="0" cap="all" dirty="0"/>
                <a:t>Motor</a:t>
              </a:r>
              <a:br>
                <a:rPr lang="en-US" sz="1200" kern="0" cap="all" dirty="0"/>
              </a:br>
              <a:r>
                <a:rPr lang="en-US" sz="1200" kern="0" cap="all" dirty="0"/>
                <a:t>Symptoms</a:t>
              </a:r>
              <a:br>
                <a:rPr lang="en-US" sz="1200" kern="0" cap="all" dirty="0"/>
              </a:br>
              <a:r>
                <a:rPr lang="en-US" sz="1200" kern="0" cap="all" dirty="0"/>
                <a:t>of TD</a:t>
              </a:r>
            </a:p>
          </p:txBody>
        </p:sp>
      </p:grpSp>
      <p:sp>
        <p:nvSpPr>
          <p:cNvPr id="193" name="Rectangle 192"/>
          <p:cNvSpPr/>
          <p:nvPr/>
        </p:nvSpPr>
        <p:spPr>
          <a:xfrm>
            <a:off x="5679554" y="3139283"/>
            <a:ext cx="1139759" cy="646163"/>
          </a:xfrm>
          <a:prstGeom prst="rect">
            <a:avLst/>
          </a:prstGeom>
        </p:spPr>
        <p:txBody>
          <a:bodyPr wrap="none">
            <a:spAutoFit/>
          </a:bodyPr>
          <a:lstStyle/>
          <a:p>
            <a:pPr algn="ctr"/>
            <a:r>
              <a:rPr lang="en-US" sz="1200" cap="all" dirty="0"/>
              <a:t>Chronic D2</a:t>
            </a:r>
          </a:p>
          <a:p>
            <a:pPr algn="ctr"/>
            <a:r>
              <a:rPr lang="en-US" sz="1200" cap="all" dirty="0"/>
              <a:t>Receptor</a:t>
            </a:r>
          </a:p>
          <a:p>
            <a:pPr algn="ctr"/>
            <a:r>
              <a:rPr lang="en-US" sz="1200" cap="all" dirty="0"/>
              <a:t>Blockade</a:t>
            </a:r>
          </a:p>
        </p:txBody>
      </p:sp>
      <p:cxnSp>
        <p:nvCxnSpPr>
          <p:cNvPr id="194" name="Straight Arrow Connector 193"/>
          <p:cNvCxnSpPr/>
          <p:nvPr/>
        </p:nvCxnSpPr>
        <p:spPr>
          <a:xfrm>
            <a:off x="5930509" y="3842853"/>
            <a:ext cx="637850" cy="0"/>
          </a:xfrm>
          <a:prstGeom prst="straightConnector1">
            <a:avLst/>
          </a:prstGeom>
          <a:noFill/>
          <a:ln w="28575" cap="flat" cmpd="sng" algn="ctr">
            <a:solidFill>
              <a:srgbClr val="3D3935"/>
            </a:solidFill>
            <a:prstDash val="solid"/>
            <a:miter lim="800000"/>
            <a:tailEnd type="triangle" w="lg" len="lg"/>
          </a:ln>
          <a:effectLst/>
        </p:spPr>
      </p:cxnSp>
      <p:grpSp>
        <p:nvGrpSpPr>
          <p:cNvPr id="206" name="Group 205"/>
          <p:cNvGrpSpPr/>
          <p:nvPr/>
        </p:nvGrpSpPr>
        <p:grpSpPr>
          <a:xfrm>
            <a:off x="10822238" y="3890809"/>
            <a:ext cx="597968" cy="744213"/>
            <a:chOff x="-12633325" y="3592513"/>
            <a:chExt cx="1389063" cy="1728787"/>
          </a:xfrm>
          <a:solidFill>
            <a:schemeClr val="accent2"/>
          </a:solidFill>
        </p:grpSpPr>
        <p:sp>
          <p:nvSpPr>
            <p:cNvPr id="207" name="Freeform 32"/>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09" name="Freeform 33"/>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10" name="Freeform 35"/>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19" name="Freeform 36"/>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0" name="Freeform 37"/>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1" name="Freeform 38"/>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2" name="Freeform 39"/>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3" name="Freeform 40"/>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4" name="Freeform 41"/>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5" name="Freeform 42"/>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6" name="Freeform 43"/>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sp>
          <p:nvSpPr>
            <p:cNvPr id="237" name="Freeform 44"/>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799" kern="0" dirty="0">
                <a:solidFill>
                  <a:srgbClr val="3D3935"/>
                </a:solidFill>
              </a:endParaRPr>
            </a:p>
          </p:txBody>
        </p:sp>
      </p:grpSp>
      <p:sp>
        <p:nvSpPr>
          <p:cNvPr id="246" name="Freeform 245"/>
          <p:cNvSpPr/>
          <p:nvPr/>
        </p:nvSpPr>
        <p:spPr>
          <a:xfrm rot="10800000">
            <a:off x="2395801" y="4405910"/>
            <a:ext cx="3203472" cy="1285837"/>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41998"/>
              <a:gd name="connsiteY0" fmla="*/ 0 h 1475818"/>
              <a:gd name="connsiteX1" fmla="*/ 51759 w 4141998"/>
              <a:gd name="connsiteY1" fmla="*/ 362310 h 1475818"/>
              <a:gd name="connsiteX2" fmla="*/ 267419 w 4141998"/>
              <a:gd name="connsiteY2" fmla="*/ 793630 h 1475818"/>
              <a:gd name="connsiteX3" fmla="*/ 854016 w 4141998"/>
              <a:gd name="connsiteY3" fmla="*/ 1207698 h 1475818"/>
              <a:gd name="connsiteX4" fmla="*/ 1466491 w 4141998"/>
              <a:gd name="connsiteY4" fmla="*/ 1406106 h 1475818"/>
              <a:gd name="connsiteX5" fmla="*/ 2078966 w 4141998"/>
              <a:gd name="connsiteY5" fmla="*/ 1475117 h 1475818"/>
              <a:gd name="connsiteX6" fmla="*/ 2846717 w 4141998"/>
              <a:gd name="connsiteY6" fmla="*/ 1371600 h 1475818"/>
              <a:gd name="connsiteX7" fmla="*/ 3545457 w 4141998"/>
              <a:gd name="connsiteY7" fmla="*/ 1043796 h 1475818"/>
              <a:gd name="connsiteX8" fmla="*/ 3976778 w 4141998"/>
              <a:gd name="connsiteY8" fmla="*/ 595223 h 1475818"/>
              <a:gd name="connsiteX9" fmla="*/ 4123427 w 4141998"/>
              <a:gd name="connsiteY9" fmla="*/ 112144 h 1475818"/>
              <a:gd name="connsiteX10" fmla="*/ 4132846 w 4141998"/>
              <a:gd name="connsiteY10" fmla="*/ 4713 h 1475818"/>
              <a:gd name="connsiteX0" fmla="*/ 0 w 4141998"/>
              <a:gd name="connsiteY0" fmla="*/ 0 h 1475818"/>
              <a:gd name="connsiteX1" fmla="*/ 51759 w 4141998"/>
              <a:gd name="connsiteY1" fmla="*/ 362310 h 1475818"/>
              <a:gd name="connsiteX2" fmla="*/ 267419 w 4141998"/>
              <a:gd name="connsiteY2" fmla="*/ 793630 h 1475818"/>
              <a:gd name="connsiteX3" fmla="*/ 854016 w 4141998"/>
              <a:gd name="connsiteY3" fmla="*/ 1207698 h 1475818"/>
              <a:gd name="connsiteX4" fmla="*/ 1466491 w 4141998"/>
              <a:gd name="connsiteY4" fmla="*/ 1406106 h 1475818"/>
              <a:gd name="connsiteX5" fmla="*/ 2078966 w 4141998"/>
              <a:gd name="connsiteY5" fmla="*/ 1475117 h 1475818"/>
              <a:gd name="connsiteX6" fmla="*/ 2846717 w 4141998"/>
              <a:gd name="connsiteY6" fmla="*/ 1371600 h 1475818"/>
              <a:gd name="connsiteX7" fmla="*/ 3545457 w 4141998"/>
              <a:gd name="connsiteY7" fmla="*/ 1043796 h 1475818"/>
              <a:gd name="connsiteX8" fmla="*/ 3976778 w 4141998"/>
              <a:gd name="connsiteY8" fmla="*/ 595223 h 1475818"/>
              <a:gd name="connsiteX9" fmla="*/ 4123427 w 4141998"/>
              <a:gd name="connsiteY9" fmla="*/ 112144 h 1475818"/>
              <a:gd name="connsiteX10" fmla="*/ 4132846 w 4141998"/>
              <a:gd name="connsiteY10" fmla="*/ 532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199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45067" y="-187"/>
                  <a:pt x="4132846" y="532"/>
                </a:cubicBezTo>
              </a:path>
            </a:pathLst>
          </a:custGeom>
          <a:gradFill>
            <a:gsLst>
              <a:gs pos="0">
                <a:srgbClr val="3D3935"/>
              </a:gs>
              <a:gs pos="60000">
                <a:srgbClr val="3D3935"/>
              </a:gs>
              <a:gs pos="100000">
                <a:srgbClr val="CC0066"/>
              </a:gs>
            </a:gsLst>
            <a:lin ang="5400000" scaled="1"/>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47" name="TextBox 246"/>
          <p:cNvSpPr txBox="1"/>
          <p:nvPr/>
        </p:nvSpPr>
        <p:spPr>
          <a:xfrm>
            <a:off x="2798825" y="5267803"/>
            <a:ext cx="2400994" cy="307697"/>
          </a:xfrm>
          <a:prstGeom prst="rect">
            <a:avLst/>
          </a:prstGeom>
          <a:noFill/>
        </p:spPr>
        <p:txBody>
          <a:bodyPr wrap="none" rtlCol="0">
            <a:spAutoFit/>
          </a:bodyPr>
          <a:lstStyle/>
          <a:p>
            <a:pPr algn="ctr">
              <a:defRPr/>
            </a:pPr>
            <a:r>
              <a:rPr lang="en-US" sz="1400" cap="all" dirty="0">
                <a:solidFill>
                  <a:srgbClr val="FFFFFF"/>
                </a:solidFill>
              </a:rPr>
              <a:t>Postsynaptic Neuron</a:t>
            </a:r>
          </a:p>
        </p:txBody>
      </p:sp>
      <p:sp>
        <p:nvSpPr>
          <p:cNvPr id="248" name="Oval 247"/>
          <p:cNvSpPr/>
          <p:nvPr/>
        </p:nvSpPr>
        <p:spPr>
          <a:xfrm rot="335930">
            <a:off x="4161159" y="4073407"/>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49" name="Oval 248"/>
          <p:cNvSpPr/>
          <p:nvPr/>
        </p:nvSpPr>
        <p:spPr>
          <a:xfrm rot="20533921">
            <a:off x="3334215" y="4141887"/>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0" name="Oval 249"/>
          <p:cNvSpPr/>
          <p:nvPr/>
        </p:nvSpPr>
        <p:spPr>
          <a:xfrm rot="19794428">
            <a:off x="2688454" y="4444489"/>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1" name="Oval 250"/>
          <p:cNvSpPr/>
          <p:nvPr/>
        </p:nvSpPr>
        <p:spPr>
          <a:xfrm rot="1378786">
            <a:off x="4911646" y="4319469"/>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2" name="Isosceles Triangle 251"/>
          <p:cNvSpPr/>
          <p:nvPr/>
        </p:nvSpPr>
        <p:spPr>
          <a:xfrm rot="9284100">
            <a:off x="2673731" y="4226487"/>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3" name="Isosceles Triangle 252"/>
          <p:cNvSpPr/>
          <p:nvPr/>
        </p:nvSpPr>
        <p:spPr>
          <a:xfrm rot="10070615">
            <a:off x="3314546" y="3925392"/>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4" name="Isosceles Triangle 253"/>
          <p:cNvSpPr/>
          <p:nvPr/>
        </p:nvSpPr>
        <p:spPr>
          <a:xfrm rot="13256922">
            <a:off x="5303906" y="4336456"/>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5" name="Freeform 254"/>
          <p:cNvSpPr/>
          <p:nvPr/>
        </p:nvSpPr>
        <p:spPr>
          <a:xfrm rot="3193631">
            <a:off x="2609802" y="4249133"/>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6" name="Freeform 255"/>
          <p:cNvSpPr/>
          <p:nvPr/>
        </p:nvSpPr>
        <p:spPr>
          <a:xfrm rot="3989628">
            <a:off x="3216125" y="3975520"/>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7" name="Freeform 256"/>
          <p:cNvSpPr/>
          <p:nvPr/>
        </p:nvSpPr>
        <p:spPr>
          <a:xfrm rot="5127766">
            <a:off x="3822448" y="3902403"/>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59" name="Freeform 258"/>
          <p:cNvSpPr/>
          <p:nvPr/>
        </p:nvSpPr>
        <p:spPr>
          <a:xfrm rot="6220424">
            <a:off x="4428770" y="4039222"/>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0" name="Freeform 259"/>
          <p:cNvSpPr/>
          <p:nvPr/>
        </p:nvSpPr>
        <p:spPr>
          <a:xfrm rot="7220587">
            <a:off x="5035092" y="4364318"/>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grpSp>
        <p:nvGrpSpPr>
          <p:cNvPr id="278" name="Group 277"/>
          <p:cNvGrpSpPr/>
          <p:nvPr/>
        </p:nvGrpSpPr>
        <p:grpSpPr>
          <a:xfrm>
            <a:off x="8221826" y="5830211"/>
            <a:ext cx="3434084" cy="271508"/>
            <a:chOff x="3832588" y="6079460"/>
            <a:chExt cx="3434979" cy="271579"/>
          </a:xfrm>
        </p:grpSpPr>
        <p:sp>
          <p:nvSpPr>
            <p:cNvPr id="279" name="Oval 278"/>
            <p:cNvSpPr/>
            <p:nvPr/>
          </p:nvSpPr>
          <p:spPr>
            <a:xfrm>
              <a:off x="3832588" y="6108335"/>
              <a:ext cx="213830" cy="213830"/>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80" name="TextBox 279"/>
            <p:cNvSpPr txBox="1"/>
            <p:nvPr/>
          </p:nvSpPr>
          <p:spPr>
            <a:xfrm>
              <a:off x="4046424" y="6084445"/>
              <a:ext cx="801823" cy="253916"/>
            </a:xfrm>
            <a:prstGeom prst="rect">
              <a:avLst/>
            </a:prstGeom>
            <a:noFill/>
          </p:spPr>
          <p:txBody>
            <a:bodyPr wrap="none" rtlCol="0">
              <a:spAutoFit/>
            </a:bodyPr>
            <a:lstStyle/>
            <a:p>
              <a:pPr algn="ctr" defTabSz="914126">
                <a:defRPr/>
              </a:pPr>
              <a:r>
                <a:rPr lang="en-US" sz="1050" kern="0" dirty="0">
                  <a:solidFill>
                    <a:srgbClr val="3D3935"/>
                  </a:solidFill>
                </a:rPr>
                <a:t>Dopamine</a:t>
              </a:r>
            </a:p>
          </p:txBody>
        </p:sp>
        <p:sp>
          <p:nvSpPr>
            <p:cNvPr id="281" name="Freeform 280"/>
            <p:cNvSpPr/>
            <p:nvPr/>
          </p:nvSpPr>
          <p:spPr>
            <a:xfrm rot="5127766">
              <a:off x="4891385" y="6094930"/>
              <a:ext cx="271579" cy="240640"/>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82" name="TextBox 281"/>
            <p:cNvSpPr txBox="1"/>
            <p:nvPr/>
          </p:nvSpPr>
          <p:spPr>
            <a:xfrm>
              <a:off x="5152896" y="6084445"/>
              <a:ext cx="942887" cy="253916"/>
            </a:xfrm>
            <a:prstGeom prst="rect">
              <a:avLst/>
            </a:prstGeom>
            <a:noFill/>
          </p:spPr>
          <p:txBody>
            <a:bodyPr wrap="none" rtlCol="0">
              <a:spAutoFit/>
            </a:bodyPr>
            <a:lstStyle/>
            <a:p>
              <a:pPr algn="ctr" defTabSz="914126">
                <a:defRPr/>
              </a:pPr>
              <a:r>
                <a:rPr lang="en-US" sz="1050" kern="0" dirty="0">
                  <a:solidFill>
                    <a:srgbClr val="3D3935"/>
                  </a:solidFill>
                </a:rPr>
                <a:t>D2 Receptor</a:t>
              </a:r>
            </a:p>
          </p:txBody>
        </p:sp>
        <p:sp>
          <p:nvSpPr>
            <p:cNvPr id="283" name="Isosceles Triangle 282"/>
            <p:cNvSpPr/>
            <p:nvPr/>
          </p:nvSpPr>
          <p:spPr>
            <a:xfrm rot="10800000">
              <a:off x="6107065" y="6095267"/>
              <a:ext cx="229727" cy="239965"/>
            </a:xfrm>
            <a:prstGeom prst="triangle">
              <a:avLst/>
            </a:prstGeom>
            <a:solidFill>
              <a:srgbClr val="007DA5"/>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84" name="TextBox 283"/>
            <p:cNvSpPr txBox="1"/>
            <p:nvPr/>
          </p:nvSpPr>
          <p:spPr>
            <a:xfrm>
              <a:off x="6287812" y="6084445"/>
              <a:ext cx="979755" cy="253916"/>
            </a:xfrm>
            <a:prstGeom prst="rect">
              <a:avLst/>
            </a:prstGeom>
            <a:noFill/>
          </p:spPr>
          <p:txBody>
            <a:bodyPr wrap="none" rtlCol="0">
              <a:spAutoFit/>
            </a:bodyPr>
            <a:lstStyle/>
            <a:p>
              <a:pPr algn="ctr" defTabSz="914126">
                <a:defRPr/>
              </a:pPr>
              <a:r>
                <a:rPr lang="en-US" sz="1050" kern="0" dirty="0">
                  <a:solidFill>
                    <a:srgbClr val="3D3935"/>
                  </a:solidFill>
                </a:rPr>
                <a:t>Antipsychotic</a:t>
              </a:r>
            </a:p>
          </p:txBody>
        </p:sp>
      </p:grpSp>
      <p:sp>
        <p:nvSpPr>
          <p:cNvPr id="100" name="Oval 99"/>
          <p:cNvSpPr/>
          <p:nvPr/>
        </p:nvSpPr>
        <p:spPr>
          <a:xfrm rot="4587712">
            <a:off x="7980008" y="2620980"/>
            <a:ext cx="693793" cy="651539"/>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101" name="Oval 100"/>
          <p:cNvSpPr/>
          <p:nvPr/>
        </p:nvSpPr>
        <p:spPr>
          <a:xfrm>
            <a:off x="8044655" y="2959320"/>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2" name="Oval 101"/>
          <p:cNvSpPr/>
          <p:nvPr/>
        </p:nvSpPr>
        <p:spPr>
          <a:xfrm>
            <a:off x="8165596" y="2798064"/>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3" name="Oval 102"/>
          <p:cNvSpPr/>
          <p:nvPr/>
        </p:nvSpPr>
        <p:spPr>
          <a:xfrm>
            <a:off x="8410792" y="2784144"/>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4" name="Oval 103"/>
          <p:cNvSpPr/>
          <p:nvPr/>
        </p:nvSpPr>
        <p:spPr>
          <a:xfrm>
            <a:off x="8049455" y="2732085"/>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5" name="Oval 104"/>
          <p:cNvSpPr/>
          <p:nvPr/>
        </p:nvSpPr>
        <p:spPr>
          <a:xfrm>
            <a:off x="8294651" y="2626534"/>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06" name="Oval 105"/>
          <p:cNvSpPr/>
          <p:nvPr/>
        </p:nvSpPr>
        <p:spPr>
          <a:xfrm>
            <a:off x="8328305" y="2996133"/>
            <a:ext cx="213774" cy="21377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grpSp>
        <p:nvGrpSpPr>
          <p:cNvPr id="114" name="Group 113"/>
          <p:cNvGrpSpPr/>
          <p:nvPr/>
        </p:nvGrpSpPr>
        <p:grpSpPr>
          <a:xfrm>
            <a:off x="10227835" y="2053095"/>
            <a:ext cx="1650028" cy="1059514"/>
            <a:chOff x="-2286000" y="2202650"/>
            <a:chExt cx="1650458" cy="1059790"/>
          </a:xfrm>
        </p:grpSpPr>
        <p:sp>
          <p:nvSpPr>
            <p:cNvPr id="115" name="TextBox 114"/>
            <p:cNvSpPr txBox="1"/>
            <p:nvPr/>
          </p:nvSpPr>
          <p:spPr>
            <a:xfrm>
              <a:off x="-1803400" y="2202650"/>
              <a:ext cx="684716" cy="275272"/>
            </a:xfrm>
            <a:prstGeom prst="rect">
              <a:avLst/>
            </a:prstGeom>
            <a:noFill/>
          </p:spPr>
          <p:txBody>
            <a:bodyPr wrap="none" lIns="0" tIns="0" rIns="0" bIns="0" rtlCol="0" anchor="ctr" anchorCtr="0">
              <a:noAutofit/>
            </a:bodyPr>
            <a:lstStyle/>
            <a:p>
              <a:pPr algn="ctr"/>
              <a:r>
                <a:rPr lang="en-US" sz="1000" b="1" cap="all" dirty="0"/>
                <a:t>Dopamine</a:t>
              </a:r>
              <a:br>
                <a:rPr lang="en-US" sz="1000" b="1" cap="all" dirty="0"/>
              </a:br>
              <a:r>
                <a:rPr lang="en-US" sz="1000" b="1" cap="all" dirty="0"/>
                <a:t>Signaling</a:t>
              </a:r>
            </a:p>
          </p:txBody>
        </p:sp>
        <p:sp>
          <p:nvSpPr>
            <p:cNvPr id="116" name="TextBox 115"/>
            <p:cNvSpPr txBox="1"/>
            <p:nvPr/>
          </p:nvSpPr>
          <p:spPr>
            <a:xfrm>
              <a:off x="-1017626" y="2757127"/>
              <a:ext cx="382084" cy="275272"/>
            </a:xfrm>
            <a:prstGeom prst="rect">
              <a:avLst/>
            </a:prstGeom>
            <a:noFill/>
          </p:spPr>
          <p:txBody>
            <a:bodyPr wrap="none" lIns="0" tIns="0" rIns="0" bIns="0" rtlCol="0" anchor="ctr" anchorCtr="0">
              <a:noAutofit/>
            </a:bodyPr>
            <a:lstStyle/>
            <a:p>
              <a:pPr algn="ctr"/>
              <a:r>
                <a:rPr lang="en-US" sz="1000" b="1" cap="all" dirty="0"/>
                <a:t>TOO</a:t>
              </a:r>
              <a:br>
                <a:rPr lang="en-US" sz="1000" b="1" cap="all" dirty="0"/>
              </a:br>
              <a:r>
                <a:rPr lang="en-US" sz="1000" b="1" cap="all" dirty="0"/>
                <a:t>HIGH</a:t>
              </a:r>
            </a:p>
          </p:txBody>
        </p:sp>
        <p:sp>
          <p:nvSpPr>
            <p:cNvPr id="117" name="TextBox 116"/>
            <p:cNvSpPr txBox="1"/>
            <p:nvPr/>
          </p:nvSpPr>
          <p:spPr>
            <a:xfrm>
              <a:off x="-2286000" y="2743200"/>
              <a:ext cx="382084" cy="275272"/>
            </a:xfrm>
            <a:prstGeom prst="rect">
              <a:avLst/>
            </a:prstGeom>
            <a:noFill/>
          </p:spPr>
          <p:txBody>
            <a:bodyPr wrap="none" lIns="0" tIns="0" rIns="0" bIns="0" rtlCol="0" anchor="ctr" anchorCtr="0">
              <a:noAutofit/>
            </a:bodyPr>
            <a:lstStyle/>
            <a:p>
              <a:pPr algn="ctr"/>
              <a:r>
                <a:rPr lang="en-US" sz="1000" b="1" cap="all" dirty="0"/>
                <a:t>TOO</a:t>
              </a:r>
              <a:br>
                <a:rPr lang="en-US" sz="1000" b="1" cap="all" dirty="0"/>
              </a:br>
              <a:r>
                <a:rPr lang="en-US" sz="1000" b="1" cap="all" dirty="0"/>
                <a:t>LOW</a:t>
              </a:r>
            </a:p>
          </p:txBody>
        </p:sp>
        <p:grpSp>
          <p:nvGrpSpPr>
            <p:cNvPr id="118" name="Group 117"/>
            <p:cNvGrpSpPr>
              <a:grpSpLocks noChangeAspect="1"/>
            </p:cNvGrpSpPr>
            <p:nvPr/>
          </p:nvGrpSpPr>
          <p:grpSpPr>
            <a:xfrm>
              <a:off x="-1917184" y="2503488"/>
              <a:ext cx="907921" cy="758952"/>
              <a:chOff x="-5257800" y="1905000"/>
              <a:chExt cx="3473450" cy="2903538"/>
            </a:xfrm>
          </p:grpSpPr>
          <p:sp>
            <p:nvSpPr>
              <p:cNvPr id="120" name="Freeform 19"/>
              <p:cNvSpPr>
                <a:spLocks/>
              </p:cNvSpPr>
              <p:nvPr/>
            </p:nvSpPr>
            <p:spPr bwMode="auto">
              <a:xfrm>
                <a:off x="-4937125" y="2638425"/>
                <a:ext cx="630238" cy="1154113"/>
              </a:xfrm>
              <a:custGeom>
                <a:avLst/>
                <a:gdLst>
                  <a:gd name="T0" fmla="*/ 89 w 167"/>
                  <a:gd name="T1" fmla="*/ 284 h 306"/>
                  <a:gd name="T2" fmla="*/ 5 w 167"/>
                  <a:gd name="T3" fmla="*/ 306 h 306"/>
                  <a:gd name="T4" fmla="*/ 26 w 167"/>
                  <a:gd name="T5" fmla="*/ 138 h 306"/>
                  <a:gd name="T6" fmla="*/ 117 w 167"/>
                  <a:gd name="T7" fmla="*/ 0 h 306"/>
                  <a:gd name="T8" fmla="*/ 167 w 167"/>
                  <a:gd name="T9" fmla="*/ 71 h 306"/>
                  <a:gd name="T10" fmla="*/ 89 w 167"/>
                  <a:gd name="T11" fmla="*/ 284 h 306"/>
                </a:gdLst>
                <a:ahLst/>
                <a:cxnLst>
                  <a:cxn ang="0">
                    <a:pos x="T0" y="T1"/>
                  </a:cxn>
                  <a:cxn ang="0">
                    <a:pos x="T2" y="T3"/>
                  </a:cxn>
                  <a:cxn ang="0">
                    <a:pos x="T4" y="T5"/>
                  </a:cxn>
                  <a:cxn ang="0">
                    <a:pos x="T6" y="T7"/>
                  </a:cxn>
                  <a:cxn ang="0">
                    <a:pos x="T8" y="T9"/>
                  </a:cxn>
                  <a:cxn ang="0">
                    <a:pos x="T10" y="T11"/>
                  </a:cxn>
                </a:cxnLst>
                <a:rect l="0" t="0" r="r" b="b"/>
                <a:pathLst>
                  <a:path w="167" h="306">
                    <a:moveTo>
                      <a:pt x="89" y="284"/>
                    </a:moveTo>
                    <a:cubicBezTo>
                      <a:pt x="61" y="291"/>
                      <a:pt x="34" y="299"/>
                      <a:pt x="5" y="306"/>
                    </a:cubicBezTo>
                    <a:cubicBezTo>
                      <a:pt x="0" y="248"/>
                      <a:pt x="6" y="192"/>
                      <a:pt x="26" y="138"/>
                    </a:cubicBezTo>
                    <a:cubicBezTo>
                      <a:pt x="46" y="86"/>
                      <a:pt x="76" y="40"/>
                      <a:pt x="117" y="0"/>
                    </a:cubicBezTo>
                    <a:cubicBezTo>
                      <a:pt x="134" y="24"/>
                      <a:pt x="150" y="47"/>
                      <a:pt x="167" y="71"/>
                    </a:cubicBezTo>
                    <a:cubicBezTo>
                      <a:pt x="111" y="131"/>
                      <a:pt x="86" y="202"/>
                      <a:pt x="89" y="284"/>
                    </a:cubicBezTo>
                    <a:close/>
                  </a:path>
                </a:pathLst>
              </a:custGeom>
              <a:solidFill>
                <a:srgbClr val="21B1F4"/>
              </a:solidFill>
              <a:ln w="15875">
                <a:solidFill>
                  <a:srgbClr val="21B1F4"/>
                </a:solidFill>
              </a:ln>
            </p:spPr>
            <p:txBody>
              <a:bodyPr vert="horz" wrap="square" lIns="91416" tIns="45708" rIns="91416" bIns="45708" numCol="1" anchor="t" anchorCtr="0" compatLnSpc="1">
                <a:prstTxWarp prst="textNoShape">
                  <a:avLst/>
                </a:prstTxWarp>
              </a:bodyPr>
              <a:lstStyle/>
              <a:p>
                <a:endParaRPr lang="en-US" sz="1799" dirty="0"/>
              </a:p>
            </p:txBody>
          </p:sp>
          <p:sp>
            <p:nvSpPr>
              <p:cNvPr id="121" name="Freeform 20"/>
              <p:cNvSpPr>
                <a:spLocks/>
              </p:cNvSpPr>
              <p:nvPr/>
            </p:nvSpPr>
            <p:spPr bwMode="auto">
              <a:xfrm>
                <a:off x="-2749550" y="2638425"/>
                <a:ext cx="644525" cy="1154113"/>
              </a:xfrm>
              <a:custGeom>
                <a:avLst/>
                <a:gdLst>
                  <a:gd name="T0" fmla="*/ 0 w 171"/>
                  <a:gd name="T1" fmla="*/ 71 h 306"/>
                  <a:gd name="T2" fmla="*/ 50 w 171"/>
                  <a:gd name="T3" fmla="*/ 0 h 306"/>
                  <a:gd name="T4" fmla="*/ 161 w 171"/>
                  <a:gd name="T5" fmla="*/ 306 h 306"/>
                  <a:gd name="T6" fmla="*/ 77 w 171"/>
                  <a:gd name="T7" fmla="*/ 284 h 306"/>
                  <a:gd name="T8" fmla="*/ 0 w 171"/>
                  <a:gd name="T9" fmla="*/ 71 h 306"/>
                </a:gdLst>
                <a:ahLst/>
                <a:cxnLst>
                  <a:cxn ang="0">
                    <a:pos x="T0" y="T1"/>
                  </a:cxn>
                  <a:cxn ang="0">
                    <a:pos x="T2" y="T3"/>
                  </a:cxn>
                  <a:cxn ang="0">
                    <a:pos x="T4" y="T5"/>
                  </a:cxn>
                  <a:cxn ang="0">
                    <a:pos x="T6" y="T7"/>
                  </a:cxn>
                  <a:cxn ang="0">
                    <a:pos x="T8" y="T9"/>
                  </a:cxn>
                </a:cxnLst>
                <a:rect l="0" t="0" r="r" b="b"/>
                <a:pathLst>
                  <a:path w="171" h="306">
                    <a:moveTo>
                      <a:pt x="0" y="71"/>
                    </a:moveTo>
                    <a:cubicBezTo>
                      <a:pt x="16" y="47"/>
                      <a:pt x="33" y="24"/>
                      <a:pt x="50" y="0"/>
                    </a:cubicBezTo>
                    <a:cubicBezTo>
                      <a:pt x="134" y="85"/>
                      <a:pt x="171" y="187"/>
                      <a:pt x="161" y="306"/>
                    </a:cubicBezTo>
                    <a:cubicBezTo>
                      <a:pt x="133" y="299"/>
                      <a:pt x="106" y="291"/>
                      <a:pt x="77" y="284"/>
                    </a:cubicBezTo>
                    <a:cubicBezTo>
                      <a:pt x="81" y="202"/>
                      <a:pt x="55" y="131"/>
                      <a:pt x="0" y="71"/>
                    </a:cubicBezTo>
                    <a:close/>
                  </a:path>
                </a:pathLst>
              </a:custGeom>
              <a:solidFill>
                <a:srgbClr val="D50205"/>
              </a:solidFill>
              <a:ln w="15875">
                <a:solidFill>
                  <a:srgbClr val="D50205"/>
                </a:solidFill>
              </a:ln>
            </p:spPr>
            <p:txBody>
              <a:bodyPr vert="horz" wrap="square" lIns="91416" tIns="45708" rIns="91416" bIns="45708" numCol="1" anchor="t" anchorCtr="0" compatLnSpc="1">
                <a:prstTxWarp prst="textNoShape">
                  <a:avLst/>
                </a:prstTxWarp>
              </a:bodyPr>
              <a:lstStyle/>
              <a:p>
                <a:endParaRPr lang="en-US" sz="1799" dirty="0"/>
              </a:p>
            </p:txBody>
          </p:sp>
          <p:sp>
            <p:nvSpPr>
              <p:cNvPr id="122" name="Freeform 21"/>
              <p:cNvSpPr>
                <a:spLocks/>
              </p:cNvSpPr>
              <p:nvPr/>
            </p:nvSpPr>
            <p:spPr bwMode="auto">
              <a:xfrm>
                <a:off x="-4144963" y="2192135"/>
                <a:ext cx="1228725" cy="458788"/>
              </a:xfrm>
              <a:custGeom>
                <a:avLst/>
                <a:gdLst>
                  <a:gd name="T0" fmla="*/ 0 w 326"/>
                  <a:gd name="T1" fmla="*/ 50 h 122"/>
                  <a:gd name="T2" fmla="*/ 326 w 326"/>
                  <a:gd name="T3" fmla="*/ 50 h 122"/>
                  <a:gd name="T4" fmla="*/ 277 w 326"/>
                  <a:gd name="T5" fmla="*/ 121 h 122"/>
                  <a:gd name="T6" fmla="*/ 245 w 326"/>
                  <a:gd name="T7" fmla="*/ 110 h 122"/>
                  <a:gd name="T8" fmla="*/ 58 w 326"/>
                  <a:gd name="T9" fmla="*/ 119 h 122"/>
                  <a:gd name="T10" fmla="*/ 45 w 326"/>
                  <a:gd name="T11" fmla="*/ 115 h 122"/>
                  <a:gd name="T12" fmla="*/ 0 w 326"/>
                  <a:gd name="T13" fmla="*/ 50 h 122"/>
                </a:gdLst>
                <a:ahLst/>
                <a:cxnLst>
                  <a:cxn ang="0">
                    <a:pos x="T0" y="T1"/>
                  </a:cxn>
                  <a:cxn ang="0">
                    <a:pos x="T2" y="T3"/>
                  </a:cxn>
                  <a:cxn ang="0">
                    <a:pos x="T4" y="T5"/>
                  </a:cxn>
                  <a:cxn ang="0">
                    <a:pos x="T6" y="T7"/>
                  </a:cxn>
                  <a:cxn ang="0">
                    <a:pos x="T8" y="T9"/>
                  </a:cxn>
                  <a:cxn ang="0">
                    <a:pos x="T10" y="T11"/>
                  </a:cxn>
                  <a:cxn ang="0">
                    <a:pos x="T12" y="T13"/>
                  </a:cxn>
                </a:cxnLst>
                <a:rect l="0" t="0" r="r" b="b"/>
                <a:pathLst>
                  <a:path w="326" h="122">
                    <a:moveTo>
                      <a:pt x="0" y="50"/>
                    </a:moveTo>
                    <a:cubicBezTo>
                      <a:pt x="109" y="0"/>
                      <a:pt x="217" y="0"/>
                      <a:pt x="326" y="50"/>
                    </a:cubicBezTo>
                    <a:cubicBezTo>
                      <a:pt x="310" y="74"/>
                      <a:pt x="293" y="98"/>
                      <a:pt x="277" y="121"/>
                    </a:cubicBezTo>
                    <a:cubicBezTo>
                      <a:pt x="266" y="117"/>
                      <a:pt x="256" y="113"/>
                      <a:pt x="245" y="110"/>
                    </a:cubicBezTo>
                    <a:cubicBezTo>
                      <a:pt x="181" y="92"/>
                      <a:pt x="119" y="94"/>
                      <a:pt x="58" y="119"/>
                    </a:cubicBezTo>
                    <a:cubicBezTo>
                      <a:pt x="50" y="122"/>
                      <a:pt x="50" y="122"/>
                      <a:pt x="45" y="115"/>
                    </a:cubicBezTo>
                    <a:cubicBezTo>
                      <a:pt x="30" y="94"/>
                      <a:pt x="16" y="72"/>
                      <a:pt x="0" y="50"/>
                    </a:cubicBezTo>
                    <a:close/>
                  </a:path>
                </a:pathLst>
              </a:custGeom>
              <a:solidFill>
                <a:srgbClr val="F08D18"/>
              </a:solidFill>
              <a:ln w="15875">
                <a:solidFill>
                  <a:srgbClr val="F08D18"/>
                </a:solidFill>
              </a:ln>
            </p:spPr>
            <p:txBody>
              <a:bodyPr vert="horz" wrap="square" lIns="91416" tIns="45708" rIns="91416" bIns="45708" numCol="1" anchor="t" anchorCtr="0" compatLnSpc="1">
                <a:prstTxWarp prst="textNoShape">
                  <a:avLst/>
                </a:prstTxWarp>
              </a:bodyPr>
              <a:lstStyle/>
              <a:p>
                <a:endParaRPr lang="en-US" sz="1799" dirty="0"/>
              </a:p>
            </p:txBody>
          </p:sp>
          <p:sp>
            <p:nvSpPr>
              <p:cNvPr id="123" name="Freeform 17"/>
              <p:cNvSpPr>
                <a:spLocks noEditPoints="1"/>
              </p:cNvSpPr>
              <p:nvPr/>
            </p:nvSpPr>
            <p:spPr bwMode="auto">
              <a:xfrm>
                <a:off x="-5257800" y="1905000"/>
                <a:ext cx="3473450" cy="2903538"/>
              </a:xfrm>
              <a:custGeom>
                <a:avLst/>
                <a:gdLst>
                  <a:gd name="T0" fmla="*/ 458 w 921"/>
                  <a:gd name="T1" fmla="*/ 770 h 770"/>
                  <a:gd name="T2" fmla="*/ 147 w 921"/>
                  <a:gd name="T3" fmla="*/ 770 h 770"/>
                  <a:gd name="T4" fmla="*/ 115 w 921"/>
                  <a:gd name="T5" fmla="*/ 755 h 770"/>
                  <a:gd name="T6" fmla="*/ 15 w 921"/>
                  <a:gd name="T7" fmla="*/ 560 h 770"/>
                  <a:gd name="T8" fmla="*/ 7 w 921"/>
                  <a:gd name="T9" fmla="*/ 397 h 770"/>
                  <a:gd name="T10" fmla="*/ 150 w 921"/>
                  <a:gd name="T11" fmla="*/ 122 h 770"/>
                  <a:gd name="T12" fmla="*/ 380 w 921"/>
                  <a:gd name="T13" fmla="*/ 8 h 770"/>
                  <a:gd name="T14" fmla="*/ 482 w 921"/>
                  <a:gd name="T15" fmla="*/ 2 h 770"/>
                  <a:gd name="T16" fmla="*/ 725 w 921"/>
                  <a:gd name="T17" fmla="*/ 88 h 770"/>
                  <a:gd name="T18" fmla="*/ 860 w 921"/>
                  <a:gd name="T19" fmla="*/ 242 h 770"/>
                  <a:gd name="T20" fmla="*/ 908 w 921"/>
                  <a:gd name="T21" fmla="*/ 388 h 770"/>
                  <a:gd name="T22" fmla="*/ 879 w 921"/>
                  <a:gd name="T23" fmla="*/ 631 h 770"/>
                  <a:gd name="T24" fmla="*/ 798 w 921"/>
                  <a:gd name="T25" fmla="*/ 760 h 770"/>
                  <a:gd name="T26" fmla="*/ 773 w 921"/>
                  <a:gd name="T27" fmla="*/ 770 h 770"/>
                  <a:gd name="T28" fmla="*/ 685 w 921"/>
                  <a:gd name="T29" fmla="*/ 770 h 770"/>
                  <a:gd name="T30" fmla="*/ 458 w 921"/>
                  <a:gd name="T31" fmla="*/ 770 h 770"/>
                  <a:gd name="T32" fmla="*/ 458 w 921"/>
                  <a:gd name="T33" fmla="*/ 713 h 770"/>
                  <a:gd name="T34" fmla="*/ 654 w 921"/>
                  <a:gd name="T35" fmla="*/ 713 h 770"/>
                  <a:gd name="T36" fmla="*/ 683 w 921"/>
                  <a:gd name="T37" fmla="*/ 697 h 770"/>
                  <a:gd name="T38" fmla="*/ 680 w 921"/>
                  <a:gd name="T39" fmla="*/ 666 h 770"/>
                  <a:gd name="T40" fmla="*/ 627 w 921"/>
                  <a:gd name="T41" fmla="*/ 587 h 770"/>
                  <a:gd name="T42" fmla="*/ 596 w 921"/>
                  <a:gd name="T43" fmla="*/ 570 h 770"/>
                  <a:gd name="T44" fmla="*/ 383 w 921"/>
                  <a:gd name="T45" fmla="*/ 570 h 770"/>
                  <a:gd name="T46" fmla="*/ 318 w 921"/>
                  <a:gd name="T47" fmla="*/ 570 h 770"/>
                  <a:gd name="T48" fmla="*/ 292 w 921"/>
                  <a:gd name="T49" fmla="*/ 583 h 770"/>
                  <a:gd name="T50" fmla="*/ 235 w 921"/>
                  <a:gd name="T51" fmla="*/ 669 h 770"/>
                  <a:gd name="T52" fmla="*/ 231 w 921"/>
                  <a:gd name="T53" fmla="*/ 690 h 770"/>
                  <a:gd name="T54" fmla="*/ 262 w 921"/>
                  <a:gd name="T55" fmla="*/ 713 h 770"/>
                  <a:gd name="T56" fmla="*/ 458 w 921"/>
                  <a:gd name="T57" fmla="*/ 713 h 770"/>
                  <a:gd name="T58" fmla="*/ 174 w 921"/>
                  <a:gd name="T59" fmla="*/ 474 h 770"/>
                  <a:gd name="T60" fmla="*/ 252 w 921"/>
                  <a:gd name="T61" fmla="*/ 261 h 770"/>
                  <a:gd name="T62" fmla="*/ 202 w 921"/>
                  <a:gd name="T63" fmla="*/ 190 h 770"/>
                  <a:gd name="T64" fmla="*/ 111 w 921"/>
                  <a:gd name="T65" fmla="*/ 328 h 770"/>
                  <a:gd name="T66" fmla="*/ 90 w 921"/>
                  <a:gd name="T67" fmla="*/ 496 h 770"/>
                  <a:gd name="T68" fmla="*/ 174 w 921"/>
                  <a:gd name="T69" fmla="*/ 474 h 770"/>
                  <a:gd name="T70" fmla="*/ 665 w 921"/>
                  <a:gd name="T71" fmla="*/ 261 h 770"/>
                  <a:gd name="T72" fmla="*/ 742 w 921"/>
                  <a:gd name="T73" fmla="*/ 474 h 770"/>
                  <a:gd name="T74" fmla="*/ 826 w 921"/>
                  <a:gd name="T75" fmla="*/ 496 h 770"/>
                  <a:gd name="T76" fmla="*/ 715 w 921"/>
                  <a:gd name="T77" fmla="*/ 190 h 770"/>
                  <a:gd name="T78" fmla="*/ 665 w 921"/>
                  <a:gd name="T79" fmla="*/ 261 h 770"/>
                  <a:gd name="T80" fmla="*/ 295 w 921"/>
                  <a:gd name="T81" fmla="*/ 124 h 770"/>
                  <a:gd name="T82" fmla="*/ 340 w 921"/>
                  <a:gd name="T83" fmla="*/ 189 h 770"/>
                  <a:gd name="T84" fmla="*/ 353 w 921"/>
                  <a:gd name="T85" fmla="*/ 193 h 770"/>
                  <a:gd name="T86" fmla="*/ 540 w 921"/>
                  <a:gd name="T87" fmla="*/ 184 h 770"/>
                  <a:gd name="T88" fmla="*/ 572 w 921"/>
                  <a:gd name="T89" fmla="*/ 195 h 770"/>
                  <a:gd name="T90" fmla="*/ 621 w 921"/>
                  <a:gd name="T91" fmla="*/ 124 h 770"/>
                  <a:gd name="T92" fmla="*/ 295 w 921"/>
                  <a:gd name="T93" fmla="*/ 12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1" h="770">
                    <a:moveTo>
                      <a:pt x="458" y="770"/>
                    </a:moveTo>
                    <a:cubicBezTo>
                      <a:pt x="354" y="770"/>
                      <a:pt x="250" y="770"/>
                      <a:pt x="147" y="770"/>
                    </a:cubicBezTo>
                    <a:cubicBezTo>
                      <a:pt x="133" y="770"/>
                      <a:pt x="123" y="766"/>
                      <a:pt x="115" y="755"/>
                    </a:cubicBezTo>
                    <a:cubicBezTo>
                      <a:pt x="65" y="698"/>
                      <a:pt x="32" y="633"/>
                      <a:pt x="15" y="560"/>
                    </a:cubicBezTo>
                    <a:cubicBezTo>
                      <a:pt x="2" y="506"/>
                      <a:pt x="0" y="452"/>
                      <a:pt x="7" y="397"/>
                    </a:cubicBezTo>
                    <a:cubicBezTo>
                      <a:pt x="22" y="288"/>
                      <a:pt x="70" y="196"/>
                      <a:pt x="150" y="122"/>
                    </a:cubicBezTo>
                    <a:cubicBezTo>
                      <a:pt x="215" y="61"/>
                      <a:pt x="292" y="23"/>
                      <a:pt x="380" y="8"/>
                    </a:cubicBezTo>
                    <a:cubicBezTo>
                      <a:pt x="414" y="2"/>
                      <a:pt x="448" y="0"/>
                      <a:pt x="482" y="2"/>
                    </a:cubicBezTo>
                    <a:cubicBezTo>
                      <a:pt x="571" y="7"/>
                      <a:pt x="652" y="35"/>
                      <a:pt x="725" y="88"/>
                    </a:cubicBezTo>
                    <a:cubicBezTo>
                      <a:pt x="782" y="129"/>
                      <a:pt x="827" y="181"/>
                      <a:pt x="860" y="242"/>
                    </a:cubicBezTo>
                    <a:cubicBezTo>
                      <a:pt x="884" y="288"/>
                      <a:pt x="900" y="336"/>
                      <a:pt x="908" y="388"/>
                    </a:cubicBezTo>
                    <a:cubicBezTo>
                      <a:pt x="921" y="471"/>
                      <a:pt x="911" y="552"/>
                      <a:pt x="879" y="631"/>
                    </a:cubicBezTo>
                    <a:cubicBezTo>
                      <a:pt x="859" y="678"/>
                      <a:pt x="832" y="722"/>
                      <a:pt x="798" y="760"/>
                    </a:cubicBezTo>
                    <a:cubicBezTo>
                      <a:pt x="791" y="768"/>
                      <a:pt x="782" y="770"/>
                      <a:pt x="773" y="770"/>
                    </a:cubicBezTo>
                    <a:cubicBezTo>
                      <a:pt x="744" y="770"/>
                      <a:pt x="714" y="770"/>
                      <a:pt x="685" y="770"/>
                    </a:cubicBezTo>
                    <a:cubicBezTo>
                      <a:pt x="610" y="770"/>
                      <a:pt x="534" y="770"/>
                      <a:pt x="458" y="770"/>
                    </a:cubicBezTo>
                    <a:close/>
                    <a:moveTo>
                      <a:pt x="458" y="713"/>
                    </a:moveTo>
                    <a:cubicBezTo>
                      <a:pt x="524" y="713"/>
                      <a:pt x="589" y="713"/>
                      <a:pt x="654" y="713"/>
                    </a:cubicBezTo>
                    <a:cubicBezTo>
                      <a:pt x="667" y="713"/>
                      <a:pt x="677" y="708"/>
                      <a:pt x="683" y="697"/>
                    </a:cubicBezTo>
                    <a:cubicBezTo>
                      <a:pt x="688" y="687"/>
                      <a:pt x="686" y="676"/>
                      <a:pt x="680" y="666"/>
                    </a:cubicBezTo>
                    <a:cubicBezTo>
                      <a:pt x="662" y="640"/>
                      <a:pt x="644" y="613"/>
                      <a:pt x="627" y="587"/>
                    </a:cubicBezTo>
                    <a:cubicBezTo>
                      <a:pt x="619" y="575"/>
                      <a:pt x="610" y="570"/>
                      <a:pt x="596" y="570"/>
                    </a:cubicBezTo>
                    <a:cubicBezTo>
                      <a:pt x="525" y="570"/>
                      <a:pt x="454" y="570"/>
                      <a:pt x="383" y="570"/>
                    </a:cubicBezTo>
                    <a:cubicBezTo>
                      <a:pt x="362" y="570"/>
                      <a:pt x="340" y="570"/>
                      <a:pt x="318" y="570"/>
                    </a:cubicBezTo>
                    <a:cubicBezTo>
                      <a:pt x="307" y="570"/>
                      <a:pt x="298" y="574"/>
                      <a:pt x="292" y="583"/>
                    </a:cubicBezTo>
                    <a:cubicBezTo>
                      <a:pt x="273" y="612"/>
                      <a:pt x="254" y="640"/>
                      <a:pt x="235" y="669"/>
                    </a:cubicBezTo>
                    <a:cubicBezTo>
                      <a:pt x="231" y="676"/>
                      <a:pt x="230" y="683"/>
                      <a:pt x="231" y="690"/>
                    </a:cubicBezTo>
                    <a:cubicBezTo>
                      <a:pt x="234" y="704"/>
                      <a:pt x="246" y="713"/>
                      <a:pt x="262" y="713"/>
                    </a:cubicBezTo>
                    <a:cubicBezTo>
                      <a:pt x="327" y="713"/>
                      <a:pt x="393" y="713"/>
                      <a:pt x="458" y="713"/>
                    </a:cubicBezTo>
                    <a:close/>
                    <a:moveTo>
                      <a:pt x="174" y="474"/>
                    </a:moveTo>
                    <a:cubicBezTo>
                      <a:pt x="171" y="392"/>
                      <a:pt x="196" y="321"/>
                      <a:pt x="252" y="261"/>
                    </a:cubicBezTo>
                    <a:cubicBezTo>
                      <a:pt x="235" y="237"/>
                      <a:pt x="219" y="214"/>
                      <a:pt x="202" y="190"/>
                    </a:cubicBezTo>
                    <a:cubicBezTo>
                      <a:pt x="161" y="230"/>
                      <a:pt x="131" y="276"/>
                      <a:pt x="111" y="328"/>
                    </a:cubicBezTo>
                    <a:cubicBezTo>
                      <a:pt x="91" y="382"/>
                      <a:pt x="85" y="438"/>
                      <a:pt x="90" y="496"/>
                    </a:cubicBezTo>
                    <a:cubicBezTo>
                      <a:pt x="119" y="489"/>
                      <a:pt x="146" y="481"/>
                      <a:pt x="174" y="474"/>
                    </a:cubicBezTo>
                    <a:close/>
                    <a:moveTo>
                      <a:pt x="665" y="261"/>
                    </a:moveTo>
                    <a:cubicBezTo>
                      <a:pt x="720" y="321"/>
                      <a:pt x="746" y="392"/>
                      <a:pt x="742" y="474"/>
                    </a:cubicBezTo>
                    <a:cubicBezTo>
                      <a:pt x="771" y="481"/>
                      <a:pt x="798" y="489"/>
                      <a:pt x="826" y="496"/>
                    </a:cubicBezTo>
                    <a:cubicBezTo>
                      <a:pt x="836" y="377"/>
                      <a:pt x="799" y="275"/>
                      <a:pt x="715" y="190"/>
                    </a:cubicBezTo>
                    <a:cubicBezTo>
                      <a:pt x="698" y="214"/>
                      <a:pt x="681" y="237"/>
                      <a:pt x="665" y="261"/>
                    </a:cubicBezTo>
                    <a:close/>
                    <a:moveTo>
                      <a:pt x="295" y="124"/>
                    </a:moveTo>
                    <a:cubicBezTo>
                      <a:pt x="311" y="146"/>
                      <a:pt x="325" y="168"/>
                      <a:pt x="340" y="189"/>
                    </a:cubicBezTo>
                    <a:cubicBezTo>
                      <a:pt x="345" y="196"/>
                      <a:pt x="345" y="196"/>
                      <a:pt x="353" y="193"/>
                    </a:cubicBezTo>
                    <a:cubicBezTo>
                      <a:pt x="414" y="168"/>
                      <a:pt x="476" y="166"/>
                      <a:pt x="540" y="184"/>
                    </a:cubicBezTo>
                    <a:cubicBezTo>
                      <a:pt x="551" y="187"/>
                      <a:pt x="561" y="191"/>
                      <a:pt x="572" y="195"/>
                    </a:cubicBezTo>
                    <a:cubicBezTo>
                      <a:pt x="588" y="172"/>
                      <a:pt x="605" y="148"/>
                      <a:pt x="621" y="124"/>
                    </a:cubicBezTo>
                    <a:cubicBezTo>
                      <a:pt x="512" y="74"/>
                      <a:pt x="404" y="74"/>
                      <a:pt x="295" y="124"/>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25" name="Freeform 22"/>
              <p:cNvSpPr>
                <a:spLocks/>
              </p:cNvSpPr>
              <p:nvPr/>
            </p:nvSpPr>
            <p:spPr bwMode="auto">
              <a:xfrm>
                <a:off x="-4281488" y="4181475"/>
                <a:ext cx="1501775" cy="320675"/>
              </a:xfrm>
              <a:custGeom>
                <a:avLst/>
                <a:gdLst>
                  <a:gd name="T0" fmla="*/ 0 w 398"/>
                  <a:gd name="T1" fmla="*/ 85 h 85"/>
                  <a:gd name="T2" fmla="*/ 31 w 398"/>
                  <a:gd name="T3" fmla="*/ 39 h 85"/>
                  <a:gd name="T4" fmla="*/ 54 w 398"/>
                  <a:gd name="T5" fmla="*/ 4 h 85"/>
                  <a:gd name="T6" fmla="*/ 62 w 398"/>
                  <a:gd name="T7" fmla="*/ 0 h 85"/>
                  <a:gd name="T8" fmla="*/ 337 w 398"/>
                  <a:gd name="T9" fmla="*/ 0 h 85"/>
                  <a:gd name="T10" fmla="*/ 343 w 398"/>
                  <a:gd name="T11" fmla="*/ 3 h 85"/>
                  <a:gd name="T12" fmla="*/ 397 w 398"/>
                  <a:gd name="T13" fmla="*/ 83 h 85"/>
                  <a:gd name="T14" fmla="*/ 398 w 398"/>
                  <a:gd name="T15" fmla="*/ 85 h 85"/>
                  <a:gd name="T16" fmla="*/ 0 w 398"/>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85">
                    <a:moveTo>
                      <a:pt x="0" y="85"/>
                    </a:moveTo>
                    <a:cubicBezTo>
                      <a:pt x="11" y="69"/>
                      <a:pt x="21" y="54"/>
                      <a:pt x="31" y="39"/>
                    </a:cubicBezTo>
                    <a:cubicBezTo>
                      <a:pt x="39" y="27"/>
                      <a:pt x="47" y="16"/>
                      <a:pt x="54" y="4"/>
                    </a:cubicBezTo>
                    <a:cubicBezTo>
                      <a:pt x="56" y="1"/>
                      <a:pt x="58" y="0"/>
                      <a:pt x="62" y="0"/>
                    </a:cubicBezTo>
                    <a:cubicBezTo>
                      <a:pt x="154" y="0"/>
                      <a:pt x="245" y="0"/>
                      <a:pt x="337" y="0"/>
                    </a:cubicBezTo>
                    <a:cubicBezTo>
                      <a:pt x="339" y="0"/>
                      <a:pt x="342" y="1"/>
                      <a:pt x="343" y="3"/>
                    </a:cubicBezTo>
                    <a:cubicBezTo>
                      <a:pt x="361" y="29"/>
                      <a:pt x="379" y="56"/>
                      <a:pt x="397" y="83"/>
                    </a:cubicBezTo>
                    <a:cubicBezTo>
                      <a:pt x="397" y="83"/>
                      <a:pt x="397" y="84"/>
                      <a:pt x="398" y="85"/>
                    </a:cubicBezTo>
                    <a:cubicBezTo>
                      <a:pt x="265" y="85"/>
                      <a:pt x="133" y="85"/>
                      <a:pt x="0" y="85"/>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799" dirty="0"/>
              </a:p>
            </p:txBody>
          </p:sp>
        </p:grpSp>
        <p:sp>
          <p:nvSpPr>
            <p:cNvPr id="119" name="Freeform 11"/>
            <p:cNvSpPr>
              <a:spLocks/>
            </p:cNvSpPr>
            <p:nvPr/>
          </p:nvSpPr>
          <p:spPr bwMode="auto">
            <a:xfrm rot="7080000">
              <a:off x="-1534096" y="2786329"/>
              <a:ext cx="225715" cy="225019"/>
            </a:xfrm>
            <a:custGeom>
              <a:avLst/>
              <a:gdLst>
                <a:gd name="T0" fmla="*/ 199 w 273"/>
                <a:gd name="T1" fmla="*/ 271 h 272"/>
                <a:gd name="T2" fmla="*/ 150 w 273"/>
                <a:gd name="T3" fmla="*/ 248 h 272"/>
                <a:gd name="T4" fmla="*/ 84 w 273"/>
                <a:gd name="T5" fmla="*/ 155 h 272"/>
                <a:gd name="T6" fmla="*/ 5 w 273"/>
                <a:gd name="T7" fmla="*/ 33 h 272"/>
                <a:gd name="T8" fmla="*/ 0 w 273"/>
                <a:gd name="T9" fmla="*/ 20 h 272"/>
                <a:gd name="T10" fmla="*/ 23 w 273"/>
                <a:gd name="T11" fmla="*/ 5 h 272"/>
                <a:gd name="T12" fmla="*/ 28 w 273"/>
                <a:gd name="T13" fmla="*/ 7 h 272"/>
                <a:gd name="T14" fmla="*/ 201 w 273"/>
                <a:gd name="T15" fmla="*/ 120 h 272"/>
                <a:gd name="T16" fmla="*/ 247 w 273"/>
                <a:gd name="T17" fmla="*/ 156 h 272"/>
                <a:gd name="T18" fmla="*/ 264 w 273"/>
                <a:gd name="T19" fmla="*/ 229 h 272"/>
                <a:gd name="T20" fmla="*/ 199 w 273"/>
                <a:gd name="T21"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272">
                  <a:moveTo>
                    <a:pt x="199" y="271"/>
                  </a:moveTo>
                  <a:cubicBezTo>
                    <a:pt x="180" y="271"/>
                    <a:pt x="164" y="263"/>
                    <a:pt x="150" y="248"/>
                  </a:cubicBezTo>
                  <a:cubicBezTo>
                    <a:pt x="125" y="219"/>
                    <a:pt x="104" y="187"/>
                    <a:pt x="84" y="155"/>
                  </a:cubicBezTo>
                  <a:cubicBezTo>
                    <a:pt x="57" y="115"/>
                    <a:pt x="31" y="74"/>
                    <a:pt x="5" y="33"/>
                  </a:cubicBezTo>
                  <a:cubicBezTo>
                    <a:pt x="3" y="29"/>
                    <a:pt x="0" y="24"/>
                    <a:pt x="0" y="20"/>
                  </a:cubicBezTo>
                  <a:cubicBezTo>
                    <a:pt x="0" y="8"/>
                    <a:pt x="12" y="0"/>
                    <a:pt x="23" y="5"/>
                  </a:cubicBezTo>
                  <a:cubicBezTo>
                    <a:pt x="25" y="6"/>
                    <a:pt x="26" y="6"/>
                    <a:pt x="28" y="7"/>
                  </a:cubicBezTo>
                  <a:cubicBezTo>
                    <a:pt x="86" y="45"/>
                    <a:pt x="144" y="82"/>
                    <a:pt x="201" y="120"/>
                  </a:cubicBezTo>
                  <a:cubicBezTo>
                    <a:pt x="217" y="131"/>
                    <a:pt x="232" y="143"/>
                    <a:pt x="247" y="156"/>
                  </a:cubicBezTo>
                  <a:cubicBezTo>
                    <a:pt x="267" y="173"/>
                    <a:pt x="273" y="203"/>
                    <a:pt x="264" y="229"/>
                  </a:cubicBezTo>
                  <a:cubicBezTo>
                    <a:pt x="254" y="255"/>
                    <a:pt x="229" y="272"/>
                    <a:pt x="199" y="271"/>
                  </a:cubicBezTo>
                  <a:close/>
                </a:path>
              </a:pathLst>
            </a:custGeom>
            <a:solidFill>
              <a:schemeClr val="tx1">
                <a:lumMod val="50000"/>
                <a:lumOff val="5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grpSp>
      <p:sp>
        <p:nvSpPr>
          <p:cNvPr id="109" name="Rectangle 108"/>
          <p:cNvSpPr/>
          <p:nvPr/>
        </p:nvSpPr>
        <p:spPr>
          <a:xfrm>
            <a:off x="2358825" y="2141144"/>
            <a:ext cx="3277096" cy="307697"/>
          </a:xfrm>
          <a:prstGeom prst="rect">
            <a:avLst/>
          </a:prstGeom>
        </p:spPr>
        <p:txBody>
          <a:bodyPr wrap="none">
            <a:spAutoFit/>
          </a:bodyPr>
          <a:lstStyle/>
          <a:p>
            <a:pPr algn="ctr"/>
            <a:r>
              <a:rPr lang="en-US" sz="1400" cap="all" dirty="0">
                <a:solidFill>
                  <a:srgbClr val="FFFFFF"/>
                </a:solidFill>
              </a:rPr>
              <a:t>Presynaptic Dopamine Neuron</a:t>
            </a:r>
          </a:p>
        </p:txBody>
      </p:sp>
      <p:sp>
        <p:nvSpPr>
          <p:cNvPr id="111" name="Rectangle 110"/>
          <p:cNvSpPr/>
          <p:nvPr/>
        </p:nvSpPr>
        <p:spPr>
          <a:xfrm>
            <a:off x="6941114" y="2141614"/>
            <a:ext cx="3277096" cy="307697"/>
          </a:xfrm>
          <a:prstGeom prst="rect">
            <a:avLst/>
          </a:prstGeom>
        </p:spPr>
        <p:txBody>
          <a:bodyPr wrap="none">
            <a:spAutoFit/>
          </a:bodyPr>
          <a:lstStyle/>
          <a:p>
            <a:pPr algn="ctr"/>
            <a:r>
              <a:rPr lang="en-US" sz="1400" cap="all" dirty="0">
                <a:solidFill>
                  <a:srgbClr val="FFFFFF"/>
                </a:solidFill>
              </a:rPr>
              <a:t>Presynaptic Dopamine Neuron</a:t>
            </a:r>
          </a:p>
        </p:txBody>
      </p:sp>
      <p:sp>
        <p:nvSpPr>
          <p:cNvPr id="133" name="Freeform 132"/>
          <p:cNvSpPr/>
          <p:nvPr/>
        </p:nvSpPr>
        <p:spPr>
          <a:xfrm rot="10800000">
            <a:off x="6971452" y="4396139"/>
            <a:ext cx="3210041" cy="1287646"/>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50491"/>
              <a:gd name="connsiteY0" fmla="*/ 2076 h 1477894"/>
              <a:gd name="connsiteX1" fmla="*/ 51759 w 4150491"/>
              <a:gd name="connsiteY1" fmla="*/ 364386 h 1477894"/>
              <a:gd name="connsiteX2" fmla="*/ 267419 w 4150491"/>
              <a:gd name="connsiteY2" fmla="*/ 795706 h 1477894"/>
              <a:gd name="connsiteX3" fmla="*/ 854016 w 4150491"/>
              <a:gd name="connsiteY3" fmla="*/ 1209774 h 1477894"/>
              <a:gd name="connsiteX4" fmla="*/ 1466491 w 4150491"/>
              <a:gd name="connsiteY4" fmla="*/ 1408182 h 1477894"/>
              <a:gd name="connsiteX5" fmla="*/ 2078966 w 4150491"/>
              <a:gd name="connsiteY5" fmla="*/ 1477193 h 1477894"/>
              <a:gd name="connsiteX6" fmla="*/ 2846717 w 4150491"/>
              <a:gd name="connsiteY6" fmla="*/ 1373676 h 1477894"/>
              <a:gd name="connsiteX7" fmla="*/ 3545457 w 4150491"/>
              <a:gd name="connsiteY7" fmla="*/ 1045872 h 1477894"/>
              <a:gd name="connsiteX8" fmla="*/ 3976778 w 4150491"/>
              <a:gd name="connsiteY8" fmla="*/ 597299 h 1477894"/>
              <a:gd name="connsiteX9" fmla="*/ 4123427 w 4150491"/>
              <a:gd name="connsiteY9" fmla="*/ 114220 h 1477894"/>
              <a:gd name="connsiteX10" fmla="*/ 4145181 w 4150491"/>
              <a:gd name="connsiteY10" fmla="*/ 19 h 14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0491" h="1477894">
                <a:moveTo>
                  <a:pt x="0" y="2076"/>
                </a:moveTo>
                <a:cubicBezTo>
                  <a:pt x="3594" y="117095"/>
                  <a:pt x="7189" y="232114"/>
                  <a:pt x="51759" y="364386"/>
                </a:cubicBezTo>
                <a:cubicBezTo>
                  <a:pt x="96329" y="496658"/>
                  <a:pt x="133710" y="654808"/>
                  <a:pt x="267419" y="795706"/>
                </a:cubicBezTo>
                <a:cubicBezTo>
                  <a:pt x="401128" y="936604"/>
                  <a:pt x="654171" y="1107695"/>
                  <a:pt x="854016" y="1209774"/>
                </a:cubicBezTo>
                <a:cubicBezTo>
                  <a:pt x="1053861" y="1311853"/>
                  <a:pt x="1262333" y="1363612"/>
                  <a:pt x="1466491" y="1408182"/>
                </a:cubicBezTo>
                <a:cubicBezTo>
                  <a:pt x="1670649" y="1452752"/>
                  <a:pt x="1848928" y="1482944"/>
                  <a:pt x="2078966" y="1477193"/>
                </a:cubicBezTo>
                <a:cubicBezTo>
                  <a:pt x="2309004" y="1471442"/>
                  <a:pt x="2602302" y="1445563"/>
                  <a:pt x="2846717" y="1373676"/>
                </a:cubicBezTo>
                <a:cubicBezTo>
                  <a:pt x="3091132" y="1301789"/>
                  <a:pt x="3357114" y="1175268"/>
                  <a:pt x="3545457" y="1045872"/>
                </a:cubicBezTo>
                <a:cubicBezTo>
                  <a:pt x="3733801" y="916476"/>
                  <a:pt x="3880450" y="752574"/>
                  <a:pt x="3976778" y="597299"/>
                </a:cubicBezTo>
                <a:cubicBezTo>
                  <a:pt x="4073106" y="442024"/>
                  <a:pt x="4098986" y="210548"/>
                  <a:pt x="4123427" y="114220"/>
                </a:cubicBezTo>
                <a:cubicBezTo>
                  <a:pt x="4147869" y="17892"/>
                  <a:pt x="4157402" y="-700"/>
                  <a:pt x="4145181" y="1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38" name="Freeform 237"/>
          <p:cNvSpPr/>
          <p:nvPr/>
        </p:nvSpPr>
        <p:spPr>
          <a:xfrm rot="4733256">
            <a:off x="8093553" y="3895450"/>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1" name="Freeform 260"/>
          <p:cNvSpPr/>
          <p:nvPr/>
        </p:nvSpPr>
        <p:spPr>
          <a:xfrm rot="10800000">
            <a:off x="6971452" y="4396139"/>
            <a:ext cx="3210041" cy="1287646"/>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50491"/>
              <a:gd name="connsiteY0" fmla="*/ 2076 h 1477894"/>
              <a:gd name="connsiteX1" fmla="*/ 51759 w 4150491"/>
              <a:gd name="connsiteY1" fmla="*/ 364386 h 1477894"/>
              <a:gd name="connsiteX2" fmla="*/ 267419 w 4150491"/>
              <a:gd name="connsiteY2" fmla="*/ 795706 h 1477894"/>
              <a:gd name="connsiteX3" fmla="*/ 854016 w 4150491"/>
              <a:gd name="connsiteY3" fmla="*/ 1209774 h 1477894"/>
              <a:gd name="connsiteX4" fmla="*/ 1466491 w 4150491"/>
              <a:gd name="connsiteY4" fmla="*/ 1408182 h 1477894"/>
              <a:gd name="connsiteX5" fmla="*/ 2078966 w 4150491"/>
              <a:gd name="connsiteY5" fmla="*/ 1477193 h 1477894"/>
              <a:gd name="connsiteX6" fmla="*/ 2846717 w 4150491"/>
              <a:gd name="connsiteY6" fmla="*/ 1373676 h 1477894"/>
              <a:gd name="connsiteX7" fmla="*/ 3545457 w 4150491"/>
              <a:gd name="connsiteY7" fmla="*/ 1045872 h 1477894"/>
              <a:gd name="connsiteX8" fmla="*/ 3976778 w 4150491"/>
              <a:gd name="connsiteY8" fmla="*/ 597299 h 1477894"/>
              <a:gd name="connsiteX9" fmla="*/ 4123427 w 4150491"/>
              <a:gd name="connsiteY9" fmla="*/ 114220 h 1477894"/>
              <a:gd name="connsiteX10" fmla="*/ 4145181 w 4150491"/>
              <a:gd name="connsiteY10" fmla="*/ 19 h 147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50491" h="1477894">
                <a:moveTo>
                  <a:pt x="0" y="2076"/>
                </a:moveTo>
                <a:cubicBezTo>
                  <a:pt x="3594" y="117095"/>
                  <a:pt x="7189" y="232114"/>
                  <a:pt x="51759" y="364386"/>
                </a:cubicBezTo>
                <a:cubicBezTo>
                  <a:pt x="96329" y="496658"/>
                  <a:pt x="133710" y="654808"/>
                  <a:pt x="267419" y="795706"/>
                </a:cubicBezTo>
                <a:cubicBezTo>
                  <a:pt x="401128" y="936604"/>
                  <a:pt x="654171" y="1107695"/>
                  <a:pt x="854016" y="1209774"/>
                </a:cubicBezTo>
                <a:cubicBezTo>
                  <a:pt x="1053861" y="1311853"/>
                  <a:pt x="1262333" y="1363612"/>
                  <a:pt x="1466491" y="1408182"/>
                </a:cubicBezTo>
                <a:cubicBezTo>
                  <a:pt x="1670649" y="1452752"/>
                  <a:pt x="1848928" y="1482944"/>
                  <a:pt x="2078966" y="1477193"/>
                </a:cubicBezTo>
                <a:cubicBezTo>
                  <a:pt x="2309004" y="1471442"/>
                  <a:pt x="2602302" y="1445563"/>
                  <a:pt x="2846717" y="1373676"/>
                </a:cubicBezTo>
                <a:cubicBezTo>
                  <a:pt x="3091132" y="1301789"/>
                  <a:pt x="3357114" y="1175268"/>
                  <a:pt x="3545457" y="1045872"/>
                </a:cubicBezTo>
                <a:cubicBezTo>
                  <a:pt x="3733801" y="916476"/>
                  <a:pt x="3880450" y="752574"/>
                  <a:pt x="3976778" y="597299"/>
                </a:cubicBezTo>
                <a:cubicBezTo>
                  <a:pt x="4073106" y="442024"/>
                  <a:pt x="4098986" y="210548"/>
                  <a:pt x="4123427" y="114220"/>
                </a:cubicBezTo>
                <a:cubicBezTo>
                  <a:pt x="4147869" y="17892"/>
                  <a:pt x="4157402" y="-700"/>
                  <a:pt x="4145181" y="19"/>
                </a:cubicBezTo>
              </a:path>
            </a:pathLst>
          </a:custGeom>
          <a:gradFill>
            <a:gsLst>
              <a:gs pos="0">
                <a:srgbClr val="3D3935"/>
              </a:gs>
              <a:gs pos="0">
                <a:srgbClr val="3D3935"/>
              </a:gs>
              <a:gs pos="100000">
                <a:srgbClr val="CC0066"/>
              </a:gs>
            </a:gsLst>
            <a:lin ang="5400000" scaled="1"/>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endParaRPr>
          </a:p>
        </p:txBody>
      </p:sp>
      <p:sp>
        <p:nvSpPr>
          <p:cNvPr id="262" name="TextBox 261"/>
          <p:cNvSpPr txBox="1"/>
          <p:nvPr/>
        </p:nvSpPr>
        <p:spPr>
          <a:xfrm>
            <a:off x="7380099" y="5265294"/>
            <a:ext cx="2400994" cy="307697"/>
          </a:xfrm>
          <a:prstGeom prst="rect">
            <a:avLst/>
          </a:prstGeom>
          <a:noFill/>
        </p:spPr>
        <p:txBody>
          <a:bodyPr wrap="none" rtlCol="0">
            <a:spAutoFit/>
          </a:bodyPr>
          <a:lstStyle/>
          <a:p>
            <a:pPr algn="ctr">
              <a:defRPr/>
            </a:pPr>
            <a:r>
              <a:rPr lang="en-US" sz="1400" cap="all" dirty="0">
                <a:solidFill>
                  <a:srgbClr val="FFFFFF"/>
                </a:solidFill>
              </a:rPr>
              <a:t>Postsynaptic Neuron</a:t>
            </a:r>
          </a:p>
        </p:txBody>
      </p:sp>
      <p:sp>
        <p:nvSpPr>
          <p:cNvPr id="263" name="Oval 262"/>
          <p:cNvSpPr/>
          <p:nvPr/>
        </p:nvSpPr>
        <p:spPr>
          <a:xfrm rot="335930">
            <a:off x="8742431" y="4070898"/>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4" name="Oval 263"/>
          <p:cNvSpPr/>
          <p:nvPr/>
        </p:nvSpPr>
        <p:spPr>
          <a:xfrm rot="20533921">
            <a:off x="7915488" y="4139378"/>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5" name="Oval 264"/>
          <p:cNvSpPr/>
          <p:nvPr/>
        </p:nvSpPr>
        <p:spPr>
          <a:xfrm rot="19794428">
            <a:off x="7269727" y="4441980"/>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6" name="Oval 265"/>
          <p:cNvSpPr/>
          <p:nvPr/>
        </p:nvSpPr>
        <p:spPr>
          <a:xfrm rot="1378786">
            <a:off x="9492919" y="4316960"/>
            <a:ext cx="200220" cy="23239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7" name="Isosceles Triangle 266"/>
          <p:cNvSpPr/>
          <p:nvPr/>
        </p:nvSpPr>
        <p:spPr>
          <a:xfrm rot="9284100">
            <a:off x="7255004" y="4223978"/>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8" name="Isosceles Triangle 267"/>
          <p:cNvSpPr/>
          <p:nvPr/>
        </p:nvSpPr>
        <p:spPr>
          <a:xfrm rot="10070615">
            <a:off x="7895819" y="3922882"/>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69" name="Isosceles Triangle 268"/>
          <p:cNvSpPr/>
          <p:nvPr/>
        </p:nvSpPr>
        <p:spPr>
          <a:xfrm rot="13256922">
            <a:off x="9885178" y="4333946"/>
            <a:ext cx="229667" cy="239903"/>
          </a:xfrm>
          <a:prstGeom prst="triangle">
            <a:avLst/>
          </a:prstGeom>
          <a:solidFill>
            <a:schemeClr val="accent3"/>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0" name="Freeform 269"/>
          <p:cNvSpPr/>
          <p:nvPr/>
        </p:nvSpPr>
        <p:spPr>
          <a:xfrm rot="3193631">
            <a:off x="7191075" y="4246623"/>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1" name="Freeform 270"/>
          <p:cNvSpPr/>
          <p:nvPr/>
        </p:nvSpPr>
        <p:spPr>
          <a:xfrm rot="3989628">
            <a:off x="7797398" y="3973011"/>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2" name="Freeform 271"/>
          <p:cNvSpPr/>
          <p:nvPr/>
        </p:nvSpPr>
        <p:spPr>
          <a:xfrm rot="5127766">
            <a:off x="8403721" y="3899894"/>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3" name="Freeform 272"/>
          <p:cNvSpPr/>
          <p:nvPr/>
        </p:nvSpPr>
        <p:spPr>
          <a:xfrm rot="6220424">
            <a:off x="9010043" y="4036713"/>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4" name="Freeform 273"/>
          <p:cNvSpPr/>
          <p:nvPr/>
        </p:nvSpPr>
        <p:spPr>
          <a:xfrm rot="7220587">
            <a:off x="9616365" y="4361808"/>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5" name="Freeform 274"/>
          <p:cNvSpPr/>
          <p:nvPr/>
        </p:nvSpPr>
        <p:spPr>
          <a:xfrm rot="3533724">
            <a:off x="7462290" y="4052717"/>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6" name="Freeform 275"/>
          <p:cNvSpPr/>
          <p:nvPr/>
        </p:nvSpPr>
        <p:spPr>
          <a:xfrm rot="5865393">
            <a:off x="8723306" y="3930494"/>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277" name="Freeform 276"/>
          <p:cNvSpPr/>
          <p:nvPr/>
        </p:nvSpPr>
        <p:spPr>
          <a:xfrm rot="6923577">
            <a:off x="9354611" y="4156958"/>
            <a:ext cx="554647" cy="491461"/>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endParaRPr>
          </a:p>
        </p:txBody>
      </p:sp>
      <p:sp>
        <p:nvSpPr>
          <p:cNvPr id="110" name="TextBox 109">
            <a:extLst>
              <a:ext uri="{FF2B5EF4-FFF2-40B4-BE49-F238E27FC236}">
                <a16:creationId xmlns:a16="http://schemas.microsoft.com/office/drawing/2014/main" id="{BC2C5A10-934E-30B6-BED1-24F9CFAC9574}"/>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fr-FR" dirty="0">
                <a:latin typeface="+mn-lt"/>
                <a:ea typeface="Calibri" panose="020F0502020204030204" pitchFamily="34" charset="0"/>
                <a:cs typeface="Times New Roman" panose="02020603050405020304" pitchFamily="18" charset="0"/>
              </a:rPr>
              <a:t>Shin HW. Chung SJ. </a:t>
            </a:r>
            <a:r>
              <a:rPr lang="fr-FR" i="1" dirty="0">
                <a:latin typeface="+mn-lt"/>
                <a:ea typeface="Calibri" panose="020F0502020204030204" pitchFamily="34" charset="0"/>
                <a:cs typeface="Times New Roman" panose="02020603050405020304" pitchFamily="18" charset="0"/>
              </a:rPr>
              <a:t>J Clin Neurol</a:t>
            </a:r>
            <a:r>
              <a:rPr lang="fr-FR" dirty="0">
                <a:latin typeface="+mn-lt"/>
                <a:ea typeface="Calibri" panose="020F0502020204030204" pitchFamily="34" charset="0"/>
                <a:cs typeface="Times New Roman" panose="02020603050405020304" pitchFamily="18" charset="0"/>
              </a:rPr>
              <a:t>. 2012;8(1):15-21. </a:t>
            </a:r>
            <a:r>
              <a:rPr lang="fr-FR" b="1" dirty="0">
                <a:latin typeface="+mn-lt"/>
                <a:ea typeface="Calibri" panose="020F0502020204030204" pitchFamily="34" charset="0"/>
                <a:cs typeface="Times New Roman" panose="02020603050405020304" pitchFamily="18" charset="0"/>
              </a:rPr>
              <a:t>2.</a:t>
            </a:r>
            <a:r>
              <a:rPr lang="fr-FR" b="1" dirty="0">
                <a:solidFill>
                  <a:schemeClr val="accent1"/>
                </a:solidFill>
                <a:latin typeface="+mn-lt"/>
                <a:ea typeface="Calibri" panose="020F0502020204030204" pitchFamily="34" charset="0"/>
                <a:cs typeface="Times New Roman" panose="02020603050405020304" pitchFamily="18" charset="0"/>
              </a:rPr>
              <a:t> </a:t>
            </a:r>
            <a:r>
              <a:rPr lang="fr-FR" dirty="0">
                <a:latin typeface="+mn-lt"/>
                <a:ea typeface="Calibri" panose="020F0502020204030204" pitchFamily="34" charset="0"/>
                <a:cs typeface="Times New Roman" panose="02020603050405020304" pitchFamily="18" charset="0"/>
              </a:rPr>
              <a:t>Stahl SM, et al. </a:t>
            </a:r>
            <a:r>
              <a:rPr lang="fr-FR" i="1" dirty="0">
                <a:latin typeface="+mn-lt"/>
                <a:ea typeface="Calibri" panose="020F0502020204030204" pitchFamily="34" charset="0"/>
                <a:cs typeface="Times New Roman" panose="02020603050405020304" pitchFamily="18" charset="0"/>
              </a:rPr>
              <a:t>CNS Spectr</a:t>
            </a:r>
            <a:r>
              <a:rPr lang="fr-FR" dirty="0">
                <a:latin typeface="+mn-lt"/>
                <a:ea typeface="Calibri" panose="020F0502020204030204" pitchFamily="34" charset="0"/>
                <a:cs typeface="Times New Roman" panose="02020603050405020304" pitchFamily="18" charset="0"/>
              </a:rPr>
              <a:t>. 2017;22(6):427-434. </a:t>
            </a:r>
            <a:r>
              <a:rPr lang="fr-FR" b="1" dirty="0">
                <a:latin typeface="+mn-lt"/>
                <a:ea typeface="Calibri" panose="020F0502020204030204" pitchFamily="34" charset="0"/>
                <a:cs typeface="Times New Roman" panose="02020603050405020304" pitchFamily="18" charset="0"/>
              </a:rPr>
              <a:t>3.</a:t>
            </a:r>
            <a:r>
              <a:rPr lang="fr-FR" b="1" dirty="0">
                <a:solidFill>
                  <a:schemeClr val="accent1"/>
                </a:solidFill>
                <a:latin typeface="+mn-lt"/>
                <a:ea typeface="Calibri" panose="020F0502020204030204" pitchFamily="34" charset="0"/>
                <a:cs typeface="Times New Roman" panose="02020603050405020304" pitchFamily="18" charset="0"/>
              </a:rPr>
              <a:t> </a:t>
            </a:r>
            <a:r>
              <a:rPr lang="fr-FR" dirty="0">
                <a:latin typeface="+mn-lt"/>
                <a:ea typeface="Calibri" panose="020F0502020204030204" pitchFamily="34" charset="0"/>
                <a:cs typeface="Times New Roman" panose="02020603050405020304" pitchFamily="18" charset="0"/>
              </a:rPr>
              <a:t>Calabresi P, et al. </a:t>
            </a:r>
            <a:r>
              <a:rPr lang="fr-FR" i="1" dirty="0">
                <a:latin typeface="+mn-lt"/>
                <a:ea typeface="Calibri" panose="020F0502020204030204" pitchFamily="34" charset="0"/>
                <a:cs typeface="Times New Roman" panose="02020603050405020304" pitchFamily="18" charset="0"/>
              </a:rPr>
              <a:t>Nat Neurosci</a:t>
            </a:r>
            <a:r>
              <a:rPr lang="fr-FR" dirty="0">
                <a:latin typeface="+mn-lt"/>
                <a:ea typeface="Calibri" panose="020F0502020204030204" pitchFamily="34" charset="0"/>
                <a:cs typeface="Times New Roman" panose="02020603050405020304" pitchFamily="18" charset="0"/>
              </a:rPr>
              <a:t>. 2014;17(8):1022-1030. </a:t>
            </a:r>
            <a:br>
              <a:rPr lang="fr-FR" dirty="0">
                <a:latin typeface="+mn-lt"/>
                <a:ea typeface="Calibri" panose="020F0502020204030204" pitchFamily="34" charset="0"/>
                <a:cs typeface="Times New Roman" panose="02020603050405020304" pitchFamily="18" charset="0"/>
              </a:rPr>
            </a:br>
            <a:r>
              <a:rPr lang="fr-FR" b="1" dirty="0">
                <a:latin typeface="+mn-lt"/>
                <a:ea typeface="Calibri" panose="020F0502020204030204" pitchFamily="34" charset="0"/>
                <a:cs typeface="Times New Roman" panose="02020603050405020304" pitchFamily="18" charset="0"/>
              </a:rPr>
              <a:t>4.</a:t>
            </a:r>
            <a:r>
              <a:rPr lang="fr-FR" dirty="0">
                <a:latin typeface="+mn-lt"/>
                <a:ea typeface="Calibri" panose="020F0502020204030204" pitchFamily="34" charset="0"/>
                <a:cs typeface="Times New Roman" panose="02020603050405020304" pitchFamily="18" charset="0"/>
              </a:rPr>
              <a:t> Stahl S. Antipsychotic agents. </a:t>
            </a:r>
            <a:r>
              <a:rPr lang="fr-FR" i="1" dirty="0">
                <a:latin typeface="+mn-lt"/>
                <a:ea typeface="Calibri" panose="020F0502020204030204" pitchFamily="34" charset="0"/>
                <a:cs typeface="Times New Roman" panose="02020603050405020304" pitchFamily="18" charset="0"/>
              </a:rPr>
              <a:t>Stahl’s Essential Pharmacology</a:t>
            </a:r>
            <a:r>
              <a:rPr lang="fr-FR" dirty="0">
                <a:latin typeface="+mn-lt"/>
                <a:ea typeface="Calibri" panose="020F0502020204030204" pitchFamily="34" charset="0"/>
                <a:cs typeface="Times New Roman" panose="02020603050405020304" pitchFamily="18" charset="0"/>
              </a:rPr>
              <a:t>. 4th ed. Cambridge University Press; 2013:145-252</a:t>
            </a:r>
            <a:r>
              <a:rPr lang="en-US" dirty="0"/>
              <a:t>.</a:t>
            </a:r>
          </a:p>
        </p:txBody>
      </p:sp>
    </p:spTree>
    <p:extLst>
      <p:ext uri="{BB962C8B-B14F-4D97-AF65-F5344CB8AC3E}">
        <p14:creationId xmlns:p14="http://schemas.microsoft.com/office/powerpoint/2010/main" val="94487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4.37614E-6 -3.7037E-7 L -4.37614E-6 0.00023 C 0.00066 -3.7037E-7 0.00587 -3.7037E-7 0.00782 0.00185 C 0.01355 0.00764 0.00899 0.00463 0.01277 0.00694 C 0.01316 0.00787 0.01342 0.00903 0.01394 0.00995 C 0.01446 0.01042 0.01511 0.01042 0.01563 0.01088 C 0.01628 0.01134 0.01681 0.01204 0.01733 0.01273 C 0.02306 0.0213 0.01459 0.01042 0.02123 0.01782 C 0.02202 0.01875 0.02267 0.01991 0.02345 0.02083 C 0.02397 0.02153 0.02462 0.02222 0.02514 0.02292 C 0.02592 0.02384 0.02657 0.025 0.02736 0.02569 C 0.02788 0.02639 0.02853 0.02639 0.02905 0.02685 C 0.03283 0.03333 0.02879 0.02708 0.03243 0.03079 C 0.03243 0.03102 0.0366 0.03565 0.03751 0.03681 L 0.0409 0.04074 L 0.04246 0.04282 C 0.0452 0.05 0.04377 0.04699 0.0465 0.05162 C 0.04715 0.05556 0.04663 0.05394 0.04819 0.05671 L 0.04819 0.0588 " pathEditMode="relative" rAng="0" ptsTypes="AAAAAAAAAAAAAAAAAAA">
                                      <p:cBhvr>
                                        <p:cTn id="6" dur="2000" fill="hold"/>
                                        <p:tgtEl>
                                          <p:spTgt spid="176"/>
                                        </p:tgtEl>
                                        <p:attrNameLst>
                                          <p:attrName>ppt_x</p:attrName>
                                          <p:attrName>ppt_y</p:attrName>
                                        </p:attrNameLst>
                                      </p:cBhvr>
                                      <p:rCtr x="2409" y="2940"/>
                                    </p:animMotion>
                                  </p:childTnLst>
                                </p:cTn>
                              </p:par>
                              <p:par>
                                <p:cTn id="7" presetID="0" presetClass="path" presetSubtype="0" accel="50000" decel="50000" fill="hold" grpId="0" nodeType="withEffect">
                                  <p:stCondLst>
                                    <p:cond delay="300"/>
                                  </p:stCondLst>
                                  <p:childTnLst>
                                    <p:animMotion origin="layout" path="M -8.49179E-7 2.96296E-6 L -8.49179E-7 0.00023 C 0.00143 0.00115 0.00287 0.00277 0.00443 0.00393 C 0.00508 0.0044 0.00586 0.0044 0.00664 0.00509 C 0.00716 0.00532 0.00769 0.00578 0.00834 0.00602 C 0.01055 0.00694 0.01276 0.0074 0.01498 0.0081 C 0.01615 0.00879 0.01732 0.00902 0.01837 0.01018 C 0.0211 0.01273 0.0198 0.0118 0.02227 0.01319 C 0.02279 0.01389 0.0254 0.01782 0.02618 0.01852 C 0.0267 0.01898 0.02735 0.01898 0.02787 0.01944 C 0.03217 0.02361 0.02696 0.0199 0.03126 0.02268 C 0.03178 0.02361 0.0323 0.025 0.03295 0.02592 C 0.03347 0.02639 0.03412 0.02615 0.03465 0.02685 C 0.04025 0.03495 0.03569 0.03171 0.03959 0.03402 C 0.03999 0.03541 0.04025 0.03657 0.04077 0.03727 C 0.04116 0.03796 0.04207 0.0375 0.04246 0.03842 C 0.04546 0.04375 0.04025 0.03958 0.04467 0.04259 C 0.04506 0.04352 0.04533 0.04467 0.04572 0.04583 C 0.04949 0.05254 0.04559 0.04259 0.04858 0.05092 C 0.04936 0.05509 0.04975 0.05648 0.04975 0.06227 C 0.04975 0.06458 0.04962 0.06736 0.0491 0.06944 C 0.04884 0.07083 0.04793 0.07106 0.04741 0.07176 C 0.04624 0.07361 0.04546 0.07639 0.04415 0.07801 C 0.03816 0.08541 0.04715 0.07384 0.04077 0.0831 C 0.03972 0.08472 0.03855 0.08611 0.03738 0.08727 C 0.03686 0.08796 0.03634 0.08889 0.03569 0.08935 C 0.03295 0.0912 0.03269 0.09166 0.03009 0.09259 C 0.02918 0.09305 0.02826 0.09305 0.02735 0.09352 C 0.02566 0.09444 0.02227 0.09676 0.02227 0.09699 C 0.01823 0.10416 0.0211 0.09768 0.02006 0.11759 C 0.01928 0.13217 0.01954 0.1118 0.01954 0.12592 L 0.01954 0.12639 " pathEditMode="relative" rAng="0" ptsTypes="AAAAAAAAAAAAAAAAAAAAAAAAAAAAAAAA">
                                      <p:cBhvr>
                                        <p:cTn id="8" dur="2000" fill="hold"/>
                                        <p:tgtEl>
                                          <p:spTgt spid="182"/>
                                        </p:tgtEl>
                                        <p:attrNameLst>
                                          <p:attrName>ppt_x</p:attrName>
                                          <p:attrName>ppt_y</p:attrName>
                                        </p:attrNameLst>
                                      </p:cBhvr>
                                      <p:rCtr x="2488" y="6319"/>
                                    </p:animMotion>
                                  </p:childTnLst>
                                </p:cTn>
                              </p:par>
                              <p:par>
                                <p:cTn id="9" presetID="0" presetClass="path" presetSubtype="0" accel="50000" decel="50000" fill="hold" grpId="0" nodeType="withEffect">
                                  <p:stCondLst>
                                    <p:cond delay="300"/>
                                  </p:stCondLst>
                                  <p:childTnLst>
                                    <p:animMotion origin="layout" path="M -0.00013 1.48148E-6 L -0.00013 0.00023 C -0.00078 0.00301 -0.00182 0.00648 -0.00195 0.00972 C -0.00208 0.01435 -0.00169 0.01898 -0.0013 0.02315 C -0.0013 0.02523 -0.00117 0.02708 -0.00078 0.0287 C -0.00052 0.02963 0.00013 0.03009 0.00039 0.03125 C 0.00092 0.03217 0.00118 0.03356 0.0017 0.03449 C 0.00313 0.03727 0.00352 0.03634 0.00521 0.03773 C 0.0112 0.04282 0.00313 0.03727 0.01107 0.04213 L 0.0129 0.04352 L 0.01472 0.04444 C 0.01615 0.04722 0.01707 0.04954 0.01876 0.05116 C 0.01941 0.05162 0.02006 0.05185 0.02058 0.05231 C 0.02214 0.05417 0.02332 0.05555 0.02475 0.05787 C 0.02514 0.05856 0.0254 0.05949 0.02592 0.05995 C 0.02709 0.06134 0.02853 0.06111 0.02957 0.0625 C 0.03009 0.06319 0.03061 0.06389 0.03126 0.06458 C 0.03374 0.06713 0.0379 0.06898 0.04025 0.07014 C 0.04103 0.07129 0.04181 0.07245 0.04259 0.07361 C 0.04363 0.07523 0.04494 0.07639 0.04611 0.07801 C 0.0491 0.08217 0.04754 0.08079 0.05028 0.08241 C 0.05236 0.09467 0.04897 0.07616 0.05197 0.08912 C 0.05314 0.09398 0.05314 0.09583 0.05379 0.10046 C 0.05405 0.10139 0.05418 0.10254 0.05444 0.10393 C 0.05484 0.10532 0.05692 0.10949 0.05731 0.11157 C 0.06018 0.12361 0.05705 0.11389 0.05978 0.12153 C 0.06083 0.12731 0.05965 0.12315 0.06213 0.12847 C 0.06643 0.1375 0.06213 0.12917 0.06512 0.13518 L 0.0663 0.14167 C 0.06643 0.14282 0.06669 0.14398 0.06695 0.14491 C 0.06708 0.14676 0.06721 0.14815 0.06747 0.14954 C 0.06786 0.15162 0.06877 0.15625 0.06877 0.15648 C 0.06851 0.15995 0.06851 0.16366 0.06812 0.16736 C 0.06786 0.16967 0.06773 0.17245 0.06695 0.17407 L 0.06565 0.17639 L 0.06565 0.17685 " pathEditMode="relative" rAng="0" ptsTypes="AAAAAAAAAAAAAAAAAAAAAAAAAAAAAAAAAAAA">
                                      <p:cBhvr>
                                        <p:cTn id="10" dur="2000" fill="hold"/>
                                        <p:tgtEl>
                                          <p:spTgt spid="179"/>
                                        </p:tgtEl>
                                        <p:attrNameLst>
                                          <p:attrName>ppt_x</p:attrName>
                                          <p:attrName>ppt_y</p:attrName>
                                        </p:attrNameLst>
                                      </p:cBhvr>
                                      <p:rCtr x="3347" y="8843"/>
                                    </p:animMotion>
                                  </p:childTnLst>
                                </p:cTn>
                              </p:par>
                              <p:par>
                                <p:cTn id="11" presetID="0" presetClass="path" presetSubtype="0" accel="50000" decel="50000" fill="hold" grpId="0" nodeType="withEffect">
                                  <p:stCondLst>
                                    <p:cond delay="100"/>
                                  </p:stCondLst>
                                  <p:childTnLst>
                                    <p:animMotion origin="layout" path="M 4.23808E-6 -1.85185E-6 L 4.23808E-6 0.00023 C -0.00118 0.00278 -0.00261 0.00556 -0.00365 0.00857 C -0.00404 0.00949 -0.00404 0.01065 -0.0043 0.01181 C -0.00456 0.0132 -0.00508 0.01459 -0.00547 0.01597 C -0.00639 0.02477 -0.00639 0.02176 -0.00547 0.03426 C -0.00534 0.03611 -0.00443 0.03959 -0.00365 0.04074 C -0.003 0.0419 -0.00196 0.04213 -0.00118 0.04283 L 0.00117 0.04722 C 0.00156 0.04792 0.00182 0.04908 0.00247 0.04931 L 0.00429 0.05046 C 0.00833 0.05764 0.00364 0.05046 0.00846 0.05486 C 0.01458 0.06019 0.00742 0.05648 0.01328 0.05903 C 0.01445 0.06111 0.01484 0.06204 0.01628 0.06343 C 0.01693 0.06389 0.01758 0.06412 0.0181 0.06435 C 0.02031 0.06829 0.01888 0.06621 0.02305 0.06875 L 0.02657 0.07084 C 0.02722 0.0713 0.02787 0.07176 0.02839 0.07199 L 0.03204 0.07315 L 0.03751 0.07616 L 0.03933 0.07732 C 0.03959 0.07847 0.03959 0.07963 0.03998 0.08056 C 0.04024 0.08148 0.04063 0.08218 0.04115 0.08264 C 0.04441 0.08727 0.04376 0.08634 0.04662 0.0882 L 0.04962 0.09352 C 0.05001 0.09421 0.0504 0.09514 0.05079 0.0956 L 0.05261 0.09769 C 0.05287 0.09931 0.053 0.1007 0.05326 0.10209 C 0.0534 0.10324 0.05392 0.10417 0.05392 0.10533 C 0.05392 0.1169 0.05379 0.11065 0.05209 0.11713 C 0.0517 0.11806 0.0517 0.11945 0.05144 0.12037 C 0.05118 0.1213 0.05066 0.12199 0.05027 0.12246 C 0.04858 0.125 0.04845 0.12454 0.04662 0.1257 C 0.04597 0.12639 0.04545 0.12732 0.0448 0.12801 C 0.04363 0.12894 0.04115 0.13009 0.04115 0.13033 C 0.03907 0.13357 0.04089 0.13125 0.03816 0.13334 C 0.03373 0.13658 0.03777 0.13449 0.03334 0.13658 C 0.03282 0.1375 0.03269 0.13912 0.03204 0.13982 C 0.03099 0.14097 0.02956 0.14097 0.02839 0.1419 C 0.0263 0.14375 0.0263 0.14398 0.02422 0.14514 C 0.02344 0.1456 0.02253 0.14584 0.02175 0.1463 C 0.01875 0.14769 0.02096 0.14722 0.01693 0.14838 C 0.01393 0.14908 0.01133 0.14931 0.00846 0.15046 C 0.00781 0.1507 0.00729 0.15139 0.00664 0.15162 C 0.00586 0.15185 -0.0043 0.15371 -0.00482 0.15371 C -0.01407 0.1544 -0.02345 0.1544 -0.0327 0.15486 C -0.03686 0.15718 -0.0327 0.15371 -0.03504 0.16551 C -0.0353 0.16667 -0.03634 0.1669 -0.03686 0.16783 C -0.04311 0.16736 -0.0495 0.16736 -0.05562 0.16667 C -0.05783 0.16644 -0.05913 0.1625 -0.06109 0.16134 L -0.06291 0.16019 L -0.06408 0.1581 L -0.06408 0.15834 " pathEditMode="relative" rAng="0" ptsTypes="AAAAAAAAAAAAAAAAAAAAAAAAAAAAAAAAAAAAAAAAAAAAAAAAAAAAA">
                                      <p:cBhvr>
                                        <p:cTn id="12" dur="2000" fill="hold"/>
                                        <p:tgtEl>
                                          <p:spTgt spid="181"/>
                                        </p:tgtEl>
                                        <p:attrNameLst>
                                          <p:attrName>ppt_x</p:attrName>
                                          <p:attrName>ppt_y</p:attrName>
                                        </p:attrNameLst>
                                      </p:cBhvr>
                                      <p:rCtr x="-508" y="8380"/>
                                    </p:animMotion>
                                  </p:childTnLst>
                                </p:cTn>
                              </p:par>
                              <p:par>
                                <p:cTn id="13" presetID="0" presetClass="path" presetSubtype="0" accel="50000" decel="50000" fill="hold" grpId="0" nodeType="withEffect">
                                  <p:stCondLst>
                                    <p:cond delay="200"/>
                                  </p:stCondLst>
                                  <p:childTnLst>
                                    <p:animMotion origin="layout" path="M 3.86038E-6 -1.85185E-6 L 3.86038E-6 0.00023 C 0.00273 0.00093 0.0056 0.00185 0.00846 0.00301 C 0.0095 0.00371 0.0125 0.00579 0.01328 0.00625 C 0.01654 0.01505 0.0112 0.00162 0.01927 0.01597 C 0.02331 0.02315 0.01875 0.01574 0.02357 0.0213 C 0.02396 0.02199 0.02422 0.02315 0.02474 0.02361 C 0.02565 0.02454 0.02683 0.02477 0.02774 0.0257 C 0.02813 0.02616 0.03178 0.02986 0.03256 0.03102 C 0.03308 0.03171 0.03334 0.03264 0.03386 0.03334 C 0.03477 0.03426 0.03581 0.03449 0.03685 0.03542 C 0.04389 0.04121 0.03933 0.03843 0.0435 0.04074 C 0.04467 0.04213 0.04597 0.04352 0.04714 0.04514 C 0.04753 0.0456 0.04793 0.04676 0.04832 0.04722 C 0.04988 0.04908 0.05157 0.0507 0.05313 0.05255 C 0.05795 0.05834 0.05379 0.05347 0.05678 0.0581 C 0.06186 0.06551 0.05665 0.05648 0.0616 0.06551 L 0.06342 0.06875 C 0.06381 0.06945 0.06434 0.07014 0.06473 0.07084 C 0.06551 0.07315 0.06616 0.07523 0.06707 0.07732 C 0.06746 0.07824 0.06798 0.07871 0.06824 0.0794 C 0.06876 0.08056 0.06902 0.08171 0.06955 0.08264 C 0.0702 0.08426 0.07124 0.08542 0.07189 0.08704 C 0.07645 0.09653 0.0702 0.08519 0.07436 0.09236 C 0.07515 0.09653 0.07489 0.0963 0.07671 0.1 C 0.07931 0.10509 0.08023 0.10741 0.08348 0.10972 C 0.08426 0.11019 0.08504 0.11042 0.08583 0.11065 C 0.08726 0.11111 0.08869 0.11134 0.09012 0.11181 C 0.09064 0.11204 0.0913 0.1125 0.09195 0.11296 C 0.09638 0.11482 0.09703 0.11482 0.10093 0.11621 C 0.10406 0.11783 0.10719 0.11898 0.11005 0.12153 C 0.11161 0.12292 0.11318 0.12477 0.11487 0.1257 C 0.11604 0.12639 0.11734 0.12685 0.11852 0.12801 C 0.12021 0.1294 0.12138 0.13009 0.12281 0.13218 C 0.12321 0.13287 0.12347 0.1338 0.12399 0.13449 C 0.12451 0.13496 0.12516 0.13519 0.12581 0.13542 C 0.12815 0.13658 0.13063 0.13773 0.1331 0.13773 L 0.1331 0.13796 " pathEditMode="relative" rAng="0" ptsTypes="AAAAAAAAAAAAAAAAAAAAAAAAAAAAAAAAAAAAAA">
                                      <p:cBhvr>
                                        <p:cTn id="14" dur="2000" fill="hold"/>
                                        <p:tgtEl>
                                          <p:spTgt spid="178"/>
                                        </p:tgtEl>
                                        <p:attrNameLst>
                                          <p:attrName>ppt_x</p:attrName>
                                          <p:attrName>ppt_y</p:attrName>
                                        </p:attrNameLst>
                                      </p:cBhvr>
                                      <p:rCtr x="6655" y="6898"/>
                                    </p:animMotion>
                                  </p:childTnLst>
                                </p:cTn>
                              </p:par>
                              <p:par>
                                <p:cTn id="15" presetID="0" presetClass="path" presetSubtype="0" accel="50000" decel="50000" fill="hold" grpId="0" nodeType="withEffect">
                                  <p:stCondLst>
                                    <p:cond delay="0"/>
                                  </p:stCondLst>
                                  <p:childTnLst>
                                    <p:animMotion origin="layout" path="M 1.54467E-6 3.7037E-7 L 1.54467E-6 0.00023 C 0.00052 0.00301 0.00091 0.00648 0.00169 0.00949 C 0.00195 0.01042 0.0026 0.01088 0.00299 0.01181 C 0.00325 0.01273 0.00325 0.01389 0.00351 0.01505 C 0.00391 0.01574 0.00443 0.0162 0.00482 0.01713 C 0.00521 0.01806 0.00547 0.01944 0.00599 0.02037 C 0.01029 0.02917 0.00742 0.02292 0.01081 0.02778 C 0.0112 0.02847 0.01159 0.0294 0.01198 0.03009 C 0.01511 0.03449 0.0125 0.02986 0.01628 0.03426 C 0.01953 0.03819 0.01511 0.03495 0.01927 0.0375 C 0.01993 0.03819 0.02045 0.03912 0.0211 0.03958 C 0.02162 0.04028 0.0224 0.04005 0.02292 0.04074 C 0.02787 0.04722 0.02305 0.04375 0.02709 0.04606 C 0.02774 0.04676 0.02839 0.04745 0.02891 0.04838 C 0.02943 0.04884 0.02969 0.05 0.03021 0.05046 C 0.03074 0.05093 0.03139 0.05116 0.03204 0.05162 C 0.03568 0.0581 0.03034 0.04907 0.03503 0.05463 C 0.03568 0.05556 0.03608 0.05718 0.03686 0.05787 C 0.03738 0.05856 0.03803 0.05856 0.03868 0.05903 C 0.03946 0.05972 0.04024 0.06042 0.04102 0.06111 C 0.04168 0.06181 0.0422 0.06273 0.04285 0.06343 C 0.04389 0.06435 0.0448 0.06551 0.04584 0.06667 C 0.04663 0.06736 0.04754 0.06782 0.04832 0.06875 C 0.0491 0.06968 0.05001 0.07083 0.05066 0.07199 C 0.05118 0.07268 0.05144 0.07361 0.05197 0.07407 C 0.05561 0.07847 0.05314 0.07407 0.05613 0.07847 C 0.05848 0.08171 0.056 0.07986 0.05913 0.08171 C 0.05939 0.08264 0.05939 0.08403 0.05978 0.08495 C 0.06043 0.08611 0.06147 0.08704 0.06225 0.08796 C 0.06264 0.08866 0.06304 0.08935 0.06343 0.09028 C 0.06642 0.09699 0.06291 0.09051 0.0659 0.0956 L 0.06707 0.10208 L 0.06772 0.10532 C 0.0672 0.1088 0.06759 0.11296 0.06642 0.11597 C 0.06577 0.11782 0.06408 0.11782 0.06278 0.11829 C 0.05574 0.11968 0.05965 0.11898 0.05131 0.12037 C 0.05079 0.1206 0.05014 0.12153 0.04949 0.12153 C 0.04793 0.12153 0.04467 0.12014 0.04285 0.11921 C 0.04168 0.11852 0.0405 0.11759 0.0392 0.11713 C 0.03842 0.11667 0.03764 0.11643 0.03686 0.11597 C 0.03503 0.11505 0.03412 0.11412 0.03204 0.11389 C 0.02709 0.11366 0.02227 0.11389 0.01745 0.11389 L 0.01745 0.11412 " pathEditMode="relative" rAng="0" ptsTypes="AAAAAAAAAAAAAAAAAAAAAAAAAAAAAAAAAAAAAAAAAAAA">
                                      <p:cBhvr>
                                        <p:cTn id="16" dur="2000" fill="hold"/>
                                        <p:tgtEl>
                                          <p:spTgt spid="180"/>
                                        </p:tgtEl>
                                        <p:attrNameLst>
                                          <p:attrName>ppt_x</p:attrName>
                                          <p:attrName>ppt_y</p:attrName>
                                        </p:attrNameLst>
                                      </p:cBhvr>
                                      <p:rCtr x="3386" y="6065"/>
                                    </p:animMotion>
                                  </p:childTnLst>
                                </p:cTn>
                              </p:par>
                              <p:par>
                                <p:cTn id="17" presetID="0" presetClass="path" presetSubtype="0" accel="50000" decel="50000" fill="hold" grpId="0" nodeType="withEffect">
                                  <p:stCondLst>
                                    <p:cond delay="200"/>
                                  </p:stCondLst>
                                  <p:childTnLst>
                                    <p:animMotion origin="layout" path="M 2.27142E-6 -2.96296E-6 L 2.27142E-6 0.00023 L 0.00482 0.00301 C 0.00547 0.00348 0.00612 0.00371 0.00664 0.00417 C 0.00768 0.0051 0.00859 0.00672 0.00964 0.00741 C 0.0112 0.00857 0.01289 0.00903 0.01445 0.00949 C 0.01654 0.01019 0.01849 0.01158 0.02058 0.01181 C 0.03126 0.01297 0.0267 0.01204 0.03451 0.01389 C 0.04311 0.01898 0.03412 0.01389 0.0405 0.01713 C 0.04181 0.01783 0.04337 0.01898 0.0448 0.01922 C 0.04858 0.01991 0.05249 0.01991 0.05626 0.02037 C 0.05913 0.02547 0.05548 0.01922 0.05926 0.02454 C 0.05978 0.02523 0.06004 0.02616 0.06043 0.02685 C 0.06121 0.02778 0.06212 0.02801 0.0629 0.02894 C 0.06343 0.0294 0.06369 0.03056 0.06408 0.03102 C 0.06473 0.03195 0.06538 0.03241 0.0659 0.03334 C 0.06681 0.03426 0.06746 0.03565 0.06837 0.03658 C 0.06994 0.03797 0.07319 0.04074 0.07319 0.04098 C 0.07424 0.0426 0.0758 0.04375 0.07619 0.04607 L 0.07749 0.05255 C 0.07736 0.05371 0.07658 0.06366 0.07619 0.06551 C 0.07593 0.06667 0.07554 0.06783 0.07502 0.06875 C 0.07345 0.07199 0.06942 0.07824 0.06772 0.0794 C 0.06668 0.08033 0.06564 0.08079 0.06473 0.08172 C 0.06382 0.08241 0.06317 0.08403 0.06225 0.08496 C 0.0616 0.08565 0.06069 0.08565 0.05991 0.08588 C 0.05926 0.08635 0.05874 0.08681 0.05809 0.08704 C 0.05431 0.0882 0.04571 0.08889 0.04298 0.08912 C 0.03686 0.08959 0.03087 0.08982 0.02474 0.09028 C 0.0237 0.09074 0.02123 0.09121 0.01992 0.09236 C 0.01927 0.09306 0.01888 0.09422 0.0181 0.09445 C 0.01719 0.09514 0.01615 0.09514 0.01511 0.0956 C 0.01445 0.09584 0.01393 0.09653 0.01328 0.09676 C 0.01185 0.09723 0.01042 0.09746 0.00911 0.09769 C 0.00807 0.09815 0.00703 0.09861 0.00599 0.09885 C 0.00221 0.09954 -0.00157 0.09954 -0.00547 0.1 C -0.01329 0.10278 -0.00352 0.09885 -0.01146 0.10324 C -0.01251 0.10371 -0.01355 0.10394 -0.01446 0.10417 C -0.01798 0.10834 -0.01459 0.10486 -0.01811 0.10741 C -0.02345 0.11158 -0.01745 0.10787 -0.02358 0.11181 C -0.02475 0.1125 -0.02592 0.11389 -0.02722 0.11389 L -0.03686 0.11505 C -0.04702 0.11713 -0.04884 0.11806 -0.06356 0.11505 C -0.06499 0.11459 -0.06708 0.11065 -0.06708 0.11088 L -0.06708 0.11065 " pathEditMode="relative" rAng="0" ptsTypes="AAAAAAAAAAAAAAAAAAAAAAAAAAAAAAAAAAAAAAAAAAAAA">
                                      <p:cBhvr>
                                        <p:cTn id="18" dur="2000" fill="hold"/>
                                        <p:tgtEl>
                                          <p:spTgt spid="177"/>
                                        </p:tgtEl>
                                        <p:attrNameLst>
                                          <p:attrName>ppt_x</p:attrName>
                                          <p:attrName>ppt_y</p:attrName>
                                        </p:attrNameLst>
                                      </p:cBhvr>
                                      <p:rCtr x="521" y="5833"/>
                                    </p:animMotion>
                                  </p:childTnLst>
                                </p:cTn>
                              </p:par>
                            </p:childTnLst>
                          </p:cTn>
                        </p:par>
                        <p:par>
                          <p:cTn id="19" fill="hold">
                            <p:stCondLst>
                              <p:cond delay="2300"/>
                            </p:stCondLst>
                            <p:childTnLst>
                              <p:par>
                                <p:cTn id="20" presetID="19" presetClass="emph" presetSubtype="0" fill="hold" grpId="0" nodeType="afterEffect">
                                  <p:stCondLst>
                                    <p:cond delay="0"/>
                                  </p:stCondLst>
                                  <p:childTnLst>
                                    <p:animClr clrSpc="rgb" dir="cw">
                                      <p:cBhvr override="childStyle">
                                        <p:cTn id="21" dur="500" fill="hold"/>
                                        <p:tgtEl>
                                          <p:spTgt spid="257"/>
                                        </p:tgtEl>
                                        <p:attrNameLst>
                                          <p:attrName>style.color</p:attrName>
                                        </p:attrNameLst>
                                      </p:cBhvr>
                                      <p:to>
                                        <a:srgbClr val="CC0066"/>
                                      </p:to>
                                    </p:animClr>
                                    <p:animClr clrSpc="rgb" dir="cw">
                                      <p:cBhvr>
                                        <p:cTn id="22" dur="500" fill="hold"/>
                                        <p:tgtEl>
                                          <p:spTgt spid="257"/>
                                        </p:tgtEl>
                                        <p:attrNameLst>
                                          <p:attrName>fillcolor</p:attrName>
                                        </p:attrNameLst>
                                      </p:cBhvr>
                                      <p:to>
                                        <a:srgbClr val="CC0066"/>
                                      </p:to>
                                    </p:animClr>
                                    <p:set>
                                      <p:cBhvr>
                                        <p:cTn id="23" dur="500" fill="hold"/>
                                        <p:tgtEl>
                                          <p:spTgt spid="257"/>
                                        </p:tgtEl>
                                        <p:attrNameLst>
                                          <p:attrName>fill.type</p:attrName>
                                        </p:attrNameLst>
                                      </p:cBhvr>
                                      <p:to>
                                        <p:strVal val="solid"/>
                                      </p:to>
                                    </p:set>
                                    <p:set>
                                      <p:cBhvr>
                                        <p:cTn id="24" dur="500" fill="hold"/>
                                        <p:tgtEl>
                                          <p:spTgt spid="257"/>
                                        </p:tgtEl>
                                        <p:attrNameLst>
                                          <p:attrName>fill.on</p:attrName>
                                        </p:attrNameLst>
                                      </p:cBhvr>
                                      <p:to>
                                        <p:strVal val="true"/>
                                      </p:to>
                                    </p:set>
                                  </p:childTnLst>
                                </p:cTn>
                              </p:par>
                              <p:par>
                                <p:cTn id="25" presetID="19" presetClass="emph" presetSubtype="0" fill="hold" grpId="0" nodeType="withEffect">
                                  <p:stCondLst>
                                    <p:cond delay="0"/>
                                  </p:stCondLst>
                                  <p:childTnLst>
                                    <p:animClr clrSpc="rgb" dir="cw">
                                      <p:cBhvr override="childStyle">
                                        <p:cTn id="26" dur="500" fill="hold"/>
                                        <p:tgtEl>
                                          <p:spTgt spid="259"/>
                                        </p:tgtEl>
                                        <p:attrNameLst>
                                          <p:attrName>style.color</p:attrName>
                                        </p:attrNameLst>
                                      </p:cBhvr>
                                      <p:to>
                                        <a:srgbClr val="CC0066"/>
                                      </p:to>
                                    </p:animClr>
                                    <p:animClr clrSpc="rgb" dir="cw">
                                      <p:cBhvr>
                                        <p:cTn id="27" dur="500" fill="hold"/>
                                        <p:tgtEl>
                                          <p:spTgt spid="259"/>
                                        </p:tgtEl>
                                        <p:attrNameLst>
                                          <p:attrName>fillcolor</p:attrName>
                                        </p:attrNameLst>
                                      </p:cBhvr>
                                      <p:to>
                                        <a:srgbClr val="CC0066"/>
                                      </p:to>
                                    </p:animClr>
                                    <p:set>
                                      <p:cBhvr>
                                        <p:cTn id="28" dur="500" fill="hold"/>
                                        <p:tgtEl>
                                          <p:spTgt spid="259"/>
                                        </p:tgtEl>
                                        <p:attrNameLst>
                                          <p:attrName>fill.type</p:attrName>
                                        </p:attrNameLst>
                                      </p:cBhvr>
                                      <p:to>
                                        <p:strVal val="solid"/>
                                      </p:to>
                                    </p:set>
                                    <p:set>
                                      <p:cBhvr>
                                        <p:cTn id="29" dur="500" fill="hold"/>
                                        <p:tgtEl>
                                          <p:spTgt spid="259"/>
                                        </p:tgtEl>
                                        <p:attrNameLst>
                                          <p:attrName>fill.on</p:attrName>
                                        </p:attrNameLst>
                                      </p:cBhvr>
                                      <p:to>
                                        <p:strVal val="true"/>
                                      </p:to>
                                    </p:set>
                                  </p:childTnLst>
                                </p:cTn>
                              </p:par>
                            </p:childTnLst>
                          </p:cTn>
                        </p:par>
                        <p:par>
                          <p:cTn id="30" fill="hold">
                            <p:stCondLst>
                              <p:cond delay="2800"/>
                            </p:stCondLst>
                            <p:childTnLst>
                              <p:par>
                                <p:cTn id="31" presetID="22" presetClass="entr" presetSubtype="1" repeatCount="3000" fill="hold" grpId="0" nodeType="afterEffect">
                                  <p:stCondLst>
                                    <p:cond delay="0"/>
                                  </p:stCondLst>
                                  <p:childTnLst>
                                    <p:set>
                                      <p:cBhvr>
                                        <p:cTn id="32" dur="1" fill="hold">
                                          <p:stCondLst>
                                            <p:cond delay="0"/>
                                          </p:stCondLst>
                                        </p:cTn>
                                        <p:tgtEl>
                                          <p:spTgt spid="246"/>
                                        </p:tgtEl>
                                        <p:attrNameLst>
                                          <p:attrName>style.visibility</p:attrName>
                                        </p:attrNameLst>
                                      </p:cBhvr>
                                      <p:to>
                                        <p:strVal val="visible"/>
                                      </p:to>
                                    </p:set>
                                    <p:animEffect transition="in" filter="wipe(up)">
                                      <p:cBhvr>
                                        <p:cTn id="33" dur="1000"/>
                                        <p:tgtEl>
                                          <p:spTgt spid="2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93"/>
                                        </p:tgtEl>
                                        <p:attrNameLst>
                                          <p:attrName>style.visibility</p:attrName>
                                        </p:attrNameLst>
                                      </p:cBhvr>
                                      <p:to>
                                        <p:strVal val="visible"/>
                                      </p:to>
                                    </p:set>
                                    <p:animEffect transition="in" filter="fade">
                                      <p:cBhvr>
                                        <p:cTn id="38" dur="500"/>
                                        <p:tgtEl>
                                          <p:spTgt spid="193"/>
                                        </p:tgtEl>
                                      </p:cBhvr>
                                    </p:animEffect>
                                  </p:childTnLst>
                                </p:cTn>
                              </p:par>
                              <p:par>
                                <p:cTn id="39" presetID="10" presetClass="entr" presetSubtype="0" fill="hold" nodeType="withEffect">
                                  <p:stCondLst>
                                    <p:cond delay="0"/>
                                  </p:stCondLst>
                                  <p:childTnLst>
                                    <p:set>
                                      <p:cBhvr>
                                        <p:cTn id="40" dur="1" fill="hold">
                                          <p:stCondLst>
                                            <p:cond delay="0"/>
                                          </p:stCondLst>
                                        </p:cTn>
                                        <p:tgtEl>
                                          <p:spTgt spid="194"/>
                                        </p:tgtEl>
                                        <p:attrNameLst>
                                          <p:attrName>style.visibility</p:attrName>
                                        </p:attrNameLst>
                                      </p:cBhvr>
                                      <p:to>
                                        <p:strVal val="visible"/>
                                      </p:to>
                                    </p:set>
                                    <p:animEffect transition="in" filter="fade">
                                      <p:cBhvr>
                                        <p:cTn id="41" dur="500"/>
                                        <p:tgtEl>
                                          <p:spTgt spid="19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2" nodeType="clickEffect">
                                  <p:stCondLst>
                                    <p:cond delay="0"/>
                                  </p:stCondLst>
                                  <p:childTnLst>
                                    <p:set>
                                      <p:cBhvr>
                                        <p:cTn id="45" dur="1" fill="hold">
                                          <p:stCondLst>
                                            <p:cond delay="0"/>
                                          </p:stCondLst>
                                        </p:cTn>
                                        <p:tgtEl>
                                          <p:spTgt spid="272"/>
                                        </p:tgtEl>
                                        <p:attrNameLst>
                                          <p:attrName>style.visibility</p:attrName>
                                        </p:attrNameLst>
                                      </p:cBhvr>
                                      <p:to>
                                        <p:strVal val="visible"/>
                                      </p:to>
                                    </p:set>
                                    <p:animEffect transition="in" filter="fade">
                                      <p:cBhvr>
                                        <p:cTn id="46" dur="500"/>
                                        <p:tgtEl>
                                          <p:spTgt spid="27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73"/>
                                        </p:tgtEl>
                                        <p:attrNameLst>
                                          <p:attrName>style.visibility</p:attrName>
                                        </p:attrNameLst>
                                      </p:cBhvr>
                                      <p:to>
                                        <p:strVal val="visible"/>
                                      </p:to>
                                    </p:set>
                                    <p:animEffect transition="in" filter="fade">
                                      <p:cBhvr>
                                        <p:cTn id="49" dur="500"/>
                                        <p:tgtEl>
                                          <p:spTgt spid="27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500"/>
                                        <p:tgtEl>
                                          <p:spTgt spid="1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4"/>
                                        </p:tgtEl>
                                        <p:attrNameLst>
                                          <p:attrName>style.visibility</p:attrName>
                                        </p:attrNameLst>
                                      </p:cBhvr>
                                      <p:to>
                                        <p:strVal val="visible"/>
                                      </p:to>
                                    </p:set>
                                    <p:animEffect transition="in" filter="fade">
                                      <p:cBhvr>
                                        <p:cTn id="55" dur="500"/>
                                        <p:tgtEl>
                                          <p:spTgt spid="134"/>
                                        </p:tgtEl>
                                      </p:cBhvr>
                                    </p:animEffect>
                                  </p:childTnLst>
                                </p:cTn>
                              </p:par>
                              <p:par>
                                <p:cTn id="56" presetID="10" presetClass="entr" presetSubtype="0" fill="hold" nodeType="withEffect">
                                  <p:stCondLst>
                                    <p:cond delay="0"/>
                                  </p:stCondLst>
                                  <p:childTnLst>
                                    <p:set>
                                      <p:cBhvr>
                                        <p:cTn id="57" dur="1" fill="hold">
                                          <p:stCondLst>
                                            <p:cond delay="0"/>
                                          </p:stCondLst>
                                        </p:cTn>
                                        <p:tgtEl>
                                          <p:spTgt spid="135"/>
                                        </p:tgtEl>
                                        <p:attrNameLst>
                                          <p:attrName>style.visibility</p:attrName>
                                        </p:attrNameLst>
                                      </p:cBhvr>
                                      <p:to>
                                        <p:strVal val="visible"/>
                                      </p:to>
                                    </p:set>
                                    <p:animEffect transition="in" filter="fade">
                                      <p:cBhvr>
                                        <p:cTn id="58" dur="500"/>
                                        <p:tgtEl>
                                          <p:spTgt spid="13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3"/>
                                        </p:tgtEl>
                                        <p:attrNameLst>
                                          <p:attrName>style.visibility</p:attrName>
                                        </p:attrNameLst>
                                      </p:cBhvr>
                                      <p:to>
                                        <p:strVal val="visible"/>
                                      </p:to>
                                    </p:set>
                                    <p:animEffect transition="in" filter="fade">
                                      <p:cBhvr>
                                        <p:cTn id="61" dur="500"/>
                                        <p:tgtEl>
                                          <p:spTgt spid="26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4"/>
                                        </p:tgtEl>
                                        <p:attrNameLst>
                                          <p:attrName>style.visibility</p:attrName>
                                        </p:attrNameLst>
                                      </p:cBhvr>
                                      <p:to>
                                        <p:strVal val="visible"/>
                                      </p:to>
                                    </p:set>
                                    <p:animEffect transition="in" filter="fade">
                                      <p:cBhvr>
                                        <p:cTn id="64" dur="500"/>
                                        <p:tgtEl>
                                          <p:spTgt spid="26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5"/>
                                        </p:tgtEl>
                                        <p:attrNameLst>
                                          <p:attrName>style.visibility</p:attrName>
                                        </p:attrNameLst>
                                      </p:cBhvr>
                                      <p:to>
                                        <p:strVal val="visible"/>
                                      </p:to>
                                    </p:set>
                                    <p:animEffect transition="in" filter="fade">
                                      <p:cBhvr>
                                        <p:cTn id="67" dur="500"/>
                                        <p:tgtEl>
                                          <p:spTgt spid="2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6"/>
                                        </p:tgtEl>
                                        <p:attrNameLst>
                                          <p:attrName>style.visibility</p:attrName>
                                        </p:attrNameLst>
                                      </p:cBhvr>
                                      <p:to>
                                        <p:strVal val="visible"/>
                                      </p:to>
                                    </p:set>
                                    <p:animEffect transition="in" filter="fade">
                                      <p:cBhvr>
                                        <p:cTn id="70" dur="500"/>
                                        <p:tgtEl>
                                          <p:spTgt spid="26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62"/>
                                        </p:tgtEl>
                                        <p:attrNameLst>
                                          <p:attrName>style.visibility</p:attrName>
                                        </p:attrNameLst>
                                      </p:cBhvr>
                                      <p:to>
                                        <p:strVal val="visible"/>
                                      </p:to>
                                    </p:set>
                                    <p:animEffect transition="in" filter="fade">
                                      <p:cBhvr>
                                        <p:cTn id="73" dur="500"/>
                                        <p:tgtEl>
                                          <p:spTgt spid="2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67"/>
                                        </p:tgtEl>
                                        <p:attrNameLst>
                                          <p:attrName>style.visibility</p:attrName>
                                        </p:attrNameLst>
                                      </p:cBhvr>
                                      <p:to>
                                        <p:strVal val="visible"/>
                                      </p:to>
                                    </p:set>
                                    <p:animEffect transition="in" filter="fade">
                                      <p:cBhvr>
                                        <p:cTn id="76" dur="500"/>
                                        <p:tgtEl>
                                          <p:spTgt spid="26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68"/>
                                        </p:tgtEl>
                                        <p:attrNameLst>
                                          <p:attrName>style.visibility</p:attrName>
                                        </p:attrNameLst>
                                      </p:cBhvr>
                                      <p:to>
                                        <p:strVal val="visible"/>
                                      </p:to>
                                    </p:set>
                                    <p:animEffect transition="in" filter="fade">
                                      <p:cBhvr>
                                        <p:cTn id="79" dur="500"/>
                                        <p:tgtEl>
                                          <p:spTgt spid="26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69"/>
                                        </p:tgtEl>
                                        <p:attrNameLst>
                                          <p:attrName>style.visibility</p:attrName>
                                        </p:attrNameLst>
                                      </p:cBhvr>
                                      <p:to>
                                        <p:strVal val="visible"/>
                                      </p:to>
                                    </p:set>
                                    <p:animEffect transition="in" filter="fade">
                                      <p:cBhvr>
                                        <p:cTn id="82" dur="500"/>
                                        <p:tgtEl>
                                          <p:spTgt spid="26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0"/>
                                        </p:tgtEl>
                                        <p:attrNameLst>
                                          <p:attrName>style.visibility</p:attrName>
                                        </p:attrNameLst>
                                      </p:cBhvr>
                                      <p:to>
                                        <p:strVal val="visible"/>
                                      </p:to>
                                    </p:set>
                                    <p:animEffect transition="in" filter="fade">
                                      <p:cBhvr>
                                        <p:cTn id="85" dur="500"/>
                                        <p:tgtEl>
                                          <p:spTgt spid="27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71"/>
                                        </p:tgtEl>
                                        <p:attrNameLst>
                                          <p:attrName>style.visibility</p:attrName>
                                        </p:attrNameLst>
                                      </p:cBhvr>
                                      <p:to>
                                        <p:strVal val="visible"/>
                                      </p:to>
                                    </p:set>
                                    <p:animEffect transition="in" filter="fade">
                                      <p:cBhvr>
                                        <p:cTn id="88" dur="500"/>
                                        <p:tgtEl>
                                          <p:spTgt spid="27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74"/>
                                        </p:tgtEl>
                                        <p:attrNameLst>
                                          <p:attrName>style.visibility</p:attrName>
                                        </p:attrNameLst>
                                      </p:cBhvr>
                                      <p:to>
                                        <p:strVal val="visible"/>
                                      </p:to>
                                    </p:set>
                                    <p:animEffect transition="in" filter="fade">
                                      <p:cBhvr>
                                        <p:cTn id="91" dur="500"/>
                                        <p:tgtEl>
                                          <p:spTgt spid="27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84"/>
                                        </p:tgtEl>
                                        <p:attrNameLst>
                                          <p:attrName>style.visibility</p:attrName>
                                        </p:attrNameLst>
                                      </p:cBhvr>
                                      <p:to>
                                        <p:strVal val="visible"/>
                                      </p:to>
                                    </p:set>
                                    <p:animEffect transition="in" filter="fade">
                                      <p:cBhvr>
                                        <p:cTn id="94" dur="500"/>
                                        <p:tgtEl>
                                          <p:spTgt spid="184"/>
                                        </p:tgtEl>
                                      </p:cBhvr>
                                    </p:animEffect>
                                  </p:childTnLst>
                                </p:cTn>
                              </p:par>
                              <p:par>
                                <p:cTn id="95" presetID="10" presetClass="entr" presetSubtype="0" fill="hold" nodeType="withEffect">
                                  <p:stCondLst>
                                    <p:cond delay="0"/>
                                  </p:stCondLst>
                                  <p:childTnLst>
                                    <p:set>
                                      <p:cBhvr>
                                        <p:cTn id="96" dur="1" fill="hold">
                                          <p:stCondLst>
                                            <p:cond delay="0"/>
                                          </p:stCondLst>
                                        </p:cTn>
                                        <p:tgtEl>
                                          <p:spTgt spid="114"/>
                                        </p:tgtEl>
                                        <p:attrNameLst>
                                          <p:attrName>style.visibility</p:attrName>
                                        </p:attrNameLst>
                                      </p:cBhvr>
                                      <p:to>
                                        <p:strVal val="visible"/>
                                      </p:to>
                                    </p:set>
                                    <p:animEffect transition="in" filter="fade">
                                      <p:cBhvr>
                                        <p:cTn id="97" dur="500"/>
                                        <p:tgtEl>
                                          <p:spTgt spid="114"/>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32"/>
                                        </p:tgtEl>
                                        <p:attrNameLst>
                                          <p:attrName>style.visibility</p:attrName>
                                        </p:attrNameLst>
                                      </p:cBhvr>
                                      <p:to>
                                        <p:strVal val="visible"/>
                                      </p:to>
                                    </p:set>
                                    <p:animEffect transition="in" filter="fade">
                                      <p:cBhvr>
                                        <p:cTn id="100" dur="500"/>
                                        <p:tgtEl>
                                          <p:spTgt spid="132"/>
                                        </p:tgtEl>
                                      </p:cBhvr>
                                    </p:animEffect>
                                  </p:childTnLst>
                                </p:cTn>
                              </p:par>
                              <p:par>
                                <p:cTn id="101" presetID="10" presetClass="entr" presetSubtype="0" fill="hold" grpId="1" nodeType="withEffect">
                                  <p:stCondLst>
                                    <p:cond delay="0"/>
                                  </p:stCondLst>
                                  <p:childTnLst>
                                    <p:set>
                                      <p:cBhvr>
                                        <p:cTn id="102" dur="1" fill="hold">
                                          <p:stCondLst>
                                            <p:cond delay="0"/>
                                          </p:stCondLst>
                                        </p:cTn>
                                        <p:tgtEl>
                                          <p:spTgt spid="100"/>
                                        </p:tgtEl>
                                        <p:attrNameLst>
                                          <p:attrName>style.visibility</p:attrName>
                                        </p:attrNameLst>
                                      </p:cBhvr>
                                      <p:to>
                                        <p:strVal val="visible"/>
                                      </p:to>
                                    </p:set>
                                    <p:animEffect transition="in" filter="fade">
                                      <p:cBhvr>
                                        <p:cTn id="103" dur="500"/>
                                        <p:tgtEl>
                                          <p:spTgt spid="100"/>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101"/>
                                        </p:tgtEl>
                                        <p:attrNameLst>
                                          <p:attrName>style.visibility</p:attrName>
                                        </p:attrNameLst>
                                      </p:cBhvr>
                                      <p:to>
                                        <p:strVal val="visible"/>
                                      </p:to>
                                    </p:set>
                                    <p:animEffect transition="in" filter="fade">
                                      <p:cBhvr>
                                        <p:cTn id="106" dur="500"/>
                                        <p:tgtEl>
                                          <p:spTgt spid="101"/>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103"/>
                                        </p:tgtEl>
                                        <p:attrNameLst>
                                          <p:attrName>style.visibility</p:attrName>
                                        </p:attrNameLst>
                                      </p:cBhvr>
                                      <p:to>
                                        <p:strVal val="visible"/>
                                      </p:to>
                                    </p:set>
                                    <p:animEffect transition="in" filter="fade">
                                      <p:cBhvr>
                                        <p:cTn id="109" dur="500"/>
                                        <p:tgtEl>
                                          <p:spTgt spid="103"/>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102"/>
                                        </p:tgtEl>
                                        <p:attrNameLst>
                                          <p:attrName>style.visibility</p:attrName>
                                        </p:attrNameLst>
                                      </p:cBhvr>
                                      <p:to>
                                        <p:strVal val="visible"/>
                                      </p:to>
                                    </p:set>
                                    <p:animEffect transition="in" filter="fade">
                                      <p:cBhvr>
                                        <p:cTn id="112" dur="500"/>
                                        <p:tgtEl>
                                          <p:spTgt spid="102"/>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05"/>
                                        </p:tgtEl>
                                        <p:attrNameLst>
                                          <p:attrName>style.visibility</p:attrName>
                                        </p:attrNameLst>
                                      </p:cBhvr>
                                      <p:to>
                                        <p:strVal val="visible"/>
                                      </p:to>
                                    </p:set>
                                    <p:animEffect transition="in" filter="fade">
                                      <p:cBhvr>
                                        <p:cTn id="115" dur="500"/>
                                        <p:tgtEl>
                                          <p:spTgt spid="105"/>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fade">
                                      <p:cBhvr>
                                        <p:cTn id="118" dur="500"/>
                                        <p:tgtEl>
                                          <p:spTgt spid="104"/>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106"/>
                                        </p:tgtEl>
                                        <p:attrNameLst>
                                          <p:attrName>style.visibility</p:attrName>
                                        </p:attrNameLst>
                                      </p:cBhvr>
                                      <p:to>
                                        <p:strVal val="visible"/>
                                      </p:to>
                                    </p:set>
                                    <p:animEffect transition="in" filter="fade">
                                      <p:cBhvr>
                                        <p:cTn id="121" dur="500"/>
                                        <p:tgtEl>
                                          <p:spTgt spid="106"/>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277"/>
                                        </p:tgtEl>
                                        <p:attrNameLst>
                                          <p:attrName>style.visibility</p:attrName>
                                        </p:attrNameLst>
                                      </p:cBhvr>
                                      <p:to>
                                        <p:strVal val="visible"/>
                                      </p:to>
                                    </p:set>
                                    <p:animEffect transition="in" filter="wipe(down)">
                                      <p:cBhvr>
                                        <p:cTn id="126" dur="500"/>
                                        <p:tgtEl>
                                          <p:spTgt spid="277"/>
                                        </p:tgtEl>
                                      </p:cBhvr>
                                    </p:animEffect>
                                  </p:childTnLst>
                                </p:cTn>
                              </p:par>
                              <p:par>
                                <p:cTn id="127" presetID="22" presetClass="entr" presetSubtype="4" fill="hold" grpId="0" nodeType="withEffect">
                                  <p:stCondLst>
                                    <p:cond delay="0"/>
                                  </p:stCondLst>
                                  <p:childTnLst>
                                    <p:set>
                                      <p:cBhvr>
                                        <p:cTn id="128" dur="1" fill="hold">
                                          <p:stCondLst>
                                            <p:cond delay="0"/>
                                          </p:stCondLst>
                                        </p:cTn>
                                        <p:tgtEl>
                                          <p:spTgt spid="276"/>
                                        </p:tgtEl>
                                        <p:attrNameLst>
                                          <p:attrName>style.visibility</p:attrName>
                                        </p:attrNameLst>
                                      </p:cBhvr>
                                      <p:to>
                                        <p:strVal val="visible"/>
                                      </p:to>
                                    </p:set>
                                    <p:animEffect transition="in" filter="wipe(down)">
                                      <p:cBhvr>
                                        <p:cTn id="129" dur="500"/>
                                        <p:tgtEl>
                                          <p:spTgt spid="276"/>
                                        </p:tgtEl>
                                      </p:cBhvr>
                                    </p:animEffect>
                                  </p:childTnLst>
                                </p:cTn>
                              </p:par>
                              <p:par>
                                <p:cTn id="130" presetID="22" presetClass="entr" presetSubtype="4" fill="hold" grpId="0" nodeType="withEffect">
                                  <p:stCondLst>
                                    <p:cond delay="0"/>
                                  </p:stCondLst>
                                  <p:childTnLst>
                                    <p:set>
                                      <p:cBhvr>
                                        <p:cTn id="131" dur="1" fill="hold">
                                          <p:stCondLst>
                                            <p:cond delay="0"/>
                                          </p:stCondLst>
                                        </p:cTn>
                                        <p:tgtEl>
                                          <p:spTgt spid="238"/>
                                        </p:tgtEl>
                                        <p:attrNameLst>
                                          <p:attrName>style.visibility</p:attrName>
                                        </p:attrNameLst>
                                      </p:cBhvr>
                                      <p:to>
                                        <p:strVal val="visible"/>
                                      </p:to>
                                    </p:set>
                                    <p:animEffect transition="in" filter="wipe(down)">
                                      <p:cBhvr>
                                        <p:cTn id="132" dur="500"/>
                                        <p:tgtEl>
                                          <p:spTgt spid="238"/>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275"/>
                                        </p:tgtEl>
                                        <p:attrNameLst>
                                          <p:attrName>style.visibility</p:attrName>
                                        </p:attrNameLst>
                                      </p:cBhvr>
                                      <p:to>
                                        <p:strVal val="visible"/>
                                      </p:to>
                                    </p:set>
                                    <p:animEffect transition="in" filter="wipe(down)">
                                      <p:cBhvr>
                                        <p:cTn id="135" dur="500"/>
                                        <p:tgtEl>
                                          <p:spTgt spid="275"/>
                                        </p:tgtEl>
                                      </p:cBhvr>
                                    </p:animEffect>
                                  </p:childTnLst>
                                </p:cTn>
                              </p:par>
                            </p:childTnLst>
                          </p:cTn>
                        </p:par>
                      </p:childTnLst>
                    </p:cTn>
                  </p:par>
                  <p:par>
                    <p:cTn id="136" fill="hold">
                      <p:stCondLst>
                        <p:cond delay="indefinite"/>
                      </p:stCondLst>
                      <p:childTnLst>
                        <p:par>
                          <p:cTn id="137" fill="hold">
                            <p:stCondLst>
                              <p:cond delay="0"/>
                            </p:stCondLst>
                            <p:childTnLst>
                              <p:par>
                                <p:cTn id="138" presetID="49" presetClass="path" presetSubtype="0" accel="50000" decel="50000" fill="hold" grpId="0" nodeType="clickEffect">
                                  <p:stCondLst>
                                    <p:cond delay="0"/>
                                  </p:stCondLst>
                                  <p:childTnLst>
                                    <p:animMotion origin="layout" path="M -6.04324E-7 3.7037E-7 L 0.0521 0.06944 " pathEditMode="relative" rAng="0" ptsTypes="AA">
                                      <p:cBhvr>
                                        <p:cTn id="139" dur="2000" fill="hold"/>
                                        <p:tgtEl>
                                          <p:spTgt spid="100"/>
                                        </p:tgtEl>
                                        <p:attrNameLst>
                                          <p:attrName>ppt_x</p:attrName>
                                          <p:attrName>ppt_y</p:attrName>
                                        </p:attrNameLst>
                                      </p:cBhvr>
                                      <p:rCtr x="2605" y="3472"/>
                                    </p:animMotion>
                                  </p:childTnLst>
                                </p:cTn>
                              </p:par>
                              <p:par>
                                <p:cTn id="140" presetID="0" presetClass="path" presetSubtype="0" accel="50000" decel="50000" fill="hold" grpId="0" nodeType="withEffect">
                                  <p:stCondLst>
                                    <p:cond delay="200"/>
                                  </p:stCondLst>
                                  <p:childTnLst>
                                    <p:animMotion origin="layout" path="M -3.71451E-6 -7.40741E-7 L -3.71451E-6 0.00023 C 0.00183 0.00116 0.00378 0.00278 0.00586 0.00347 C 0.01042 0.00625 0.02514 0.00625 0.02566 0.00625 C 0.02775 0.0088 0.02762 0.00903 0.02996 0.01042 C 0.03178 0.01111 0.03439 0.01111 0.03582 0.01273 C 0.03673 0.01366 0.03738 0.01482 0.03803 0.01551 C 0.03934 0.01644 0.04064 0.01644 0.04194 0.01667 C 0.04285 0.01713 0.0439 0.01759 0.04481 0.01806 C 0.04637 0.01875 0.0478 0.01921 0.04924 0.02083 C 0.04989 0.02153 0.05067 0.02245 0.05145 0.02315 C 0.05288 0.02454 0.05444 0.02454 0.05588 0.02593 C 0.05653 0.02685 0.05731 0.02755 0.05809 0.02847 C 0.05848 0.02917 0.059 0.03056 0.05939 0.03125 C 0.06018 0.03195 0.06096 0.03218 0.06161 0.03241 C 0.06187 0.03357 0.062 0.03519 0.06252 0.03611 C 0.06317 0.03889 0.06552 0.04421 0.06552 0.04445 C 0.06512 0.05208 0.06565 0.06019 0.06473 0.06782 C 0.06421 0.07014 0.06278 0.07107 0.06161 0.07269 C 0.05822 0.0794 0.06278 0.07153 0.05809 0.07824 C 0.05744 0.0787 0.05718 0.07986 0.05653 0.08079 C 0.05601 0.08148 0.0551 0.08148 0.05431 0.08218 C 0.05392 0.0831 0.05353 0.08472 0.05288 0.08588 C 0.05184 0.08843 0.05028 0.09005 0.04924 0.09236 L 0.04637 0.10046 C 0.04429 0.11019 0.04702 0.09815 0.04416 0.10833 C 0.04377 0.10949 0.04324 0.11204 0.04324 0.1125 L 0.04324 0.11204 L 0.04324 0.13195 " pathEditMode="relative" rAng="0" ptsTypes="AAAAAAAAAAAAAAAAAAAAAAAAAAAAA">
                                      <p:cBhvr>
                                        <p:cTn id="141" dur="2000" fill="hold"/>
                                        <p:tgtEl>
                                          <p:spTgt spid="101"/>
                                        </p:tgtEl>
                                        <p:attrNameLst>
                                          <p:attrName>ppt_x</p:attrName>
                                          <p:attrName>ppt_y</p:attrName>
                                        </p:attrNameLst>
                                      </p:cBhvr>
                                      <p:rCtr x="3269" y="6597"/>
                                    </p:animMotion>
                                  </p:childTnLst>
                                </p:cTn>
                              </p:par>
                              <p:par>
                                <p:cTn id="142" presetID="0" presetClass="path" presetSubtype="0" accel="50000" decel="50000" fill="hold" grpId="0" nodeType="withEffect">
                                  <p:stCondLst>
                                    <p:cond delay="0"/>
                                  </p:stCondLst>
                                  <p:childTnLst>
                                    <p:animMotion origin="layout" path="M 3.25606E-7 2.22222E-6 L 3.25606E-7 0.00023 C 0.00052 0.00324 0.0013 0.00625 0.00208 0.00995 C 0.00234 0.01111 0.00313 0.0125 0.00365 0.01366 C 0.00391 0.01504 0.00391 0.0162 0.00417 0.01736 C 0.0069 0.02754 0.00469 0.01504 0.00716 0.0287 C 0.00742 0.03009 0.00768 0.03217 0.00794 0.03379 C 0.00847 0.03727 0.00899 0.03958 0.01003 0.04259 C 0.01055 0.04375 0.01081 0.04583 0.01159 0.04629 C 0.01211 0.04768 0.01328 0.04768 0.01381 0.04884 C 0.02305 0.06389 0.01407 0.05 0.01902 0.05995 C 0.02019 0.06273 0.02227 0.06389 0.02331 0.06759 C 0.02383 0.06898 0.02409 0.07153 0.02488 0.07268 C 0.02631 0.07523 0.02761 0.0787 0.02943 0.08032 C 0.03074 0.08241 0.03152 0.08148 0.03425 0.08727 C 0.03582 0.09028 0.03959 0.09491 0.04142 0.0993 C 0.04311 0.10393 0.04389 0.10787 0.04506 0.11412 C 0.04598 0.11574 0.04454 0.13541 0.04571 0.13773 C 0.04571 0.13796 0.04246 0.16296 0.04246 0.16319 " pathEditMode="relative" rAng="0" ptsTypes="AAAAAAAAAAAAAAAAAAA">
                                      <p:cBhvr>
                                        <p:cTn id="143" dur="2000" fill="hold"/>
                                        <p:tgtEl>
                                          <p:spTgt spid="103"/>
                                        </p:tgtEl>
                                        <p:attrNameLst>
                                          <p:attrName>ppt_x</p:attrName>
                                          <p:attrName>ppt_y</p:attrName>
                                        </p:attrNameLst>
                                      </p:cBhvr>
                                      <p:rCtr x="2279" y="8148"/>
                                    </p:animMotion>
                                  </p:childTnLst>
                                </p:cTn>
                              </p:par>
                              <p:par>
                                <p:cTn id="144" presetID="0" presetClass="path" presetSubtype="0" accel="50000" decel="50000" fill="hold" grpId="0" nodeType="withEffect">
                                  <p:stCondLst>
                                    <p:cond delay="0"/>
                                  </p:stCondLst>
                                  <p:childTnLst>
                                    <p:animMotion origin="layout" path="M -2.3678E-6 -1.11111E-6 L -2.3678E-6 0.00023 C 0.0017 0.00139 0.00378 0.00301 0.00586 0.00463 C 0.00743 0.00648 0.00704 0.00903 0.00847 0.01111 C 0.00938 0.0132 0.01042 0.01435 0.01146 0.01505 C 0.01381 0.01829 0.01667 0.02037 0.01902 0.02315 C 0.01954 0.02408 0.02032 0.02477 0.02123 0.0257 C 0.02696 0.03056 0.01837 0.01991 0.02787 0.03264 C 0.02879 0.0338 0.02983 0.03495 0.03048 0.03658 C 0.03126 0.03704 0.03139 0.0382 0.0323 0.03866 C 0.03269 0.03982 0.03347 0.04028 0.03439 0.04144 C 0.03478 0.04236 0.0353 0.04352 0.03569 0.04398 C 0.0366 0.04468 0.03712 0.04468 0.0379 0.04514 C 0.04233 0.05324 0.04012 0.05 0.04376 0.0544 C 0.04663 0.06181 0.04663 0.06019 0.04767 0.0662 C 0.0478 0.06783 0.04793 0.06945 0.04845 0.07153 C 0.04793 0.07361 0.0478 0.07593 0.04767 0.07801 C 0.04702 0.07963 0.04676 0.08171 0.04598 0.08333 C 0.0452 0.08658 0.04337 0.09074 0.04155 0.09236 C 0.04103 0.09306 0.04012 0.09421 0.03934 0.09514 C 0.03777 0.09676 0.03556 0.09792 0.03347 0.09884 C 0.03126 0.10579 0.03269 0.10208 0.02787 0.1081 C 0.02696 0.10903 0.02644 0.11019 0.02566 0.11088 C 0.02345 0.11181 0.0211 0.1125 0.01902 0.11458 C 0.01706 0.1162 0.01355 0.11991 0.01146 0.11991 L 0.00691 0.11991 C 0.00756 0.12037 0.00521 0.15972 0.00599 0.16042 " pathEditMode="relative" rAng="0" ptsTypes="AAAAAAAAAAAAAAAAAAAAAAAAAAA">
                                      <p:cBhvr>
                                        <p:cTn id="145" dur="2000" fill="hold"/>
                                        <p:tgtEl>
                                          <p:spTgt spid="102"/>
                                        </p:tgtEl>
                                        <p:attrNameLst>
                                          <p:attrName>ppt_x</p:attrName>
                                          <p:attrName>ppt_y</p:attrName>
                                        </p:attrNameLst>
                                      </p:cBhvr>
                                      <p:rCtr x="2423" y="8009"/>
                                    </p:animMotion>
                                  </p:childTnLst>
                                </p:cTn>
                              </p:par>
                              <p:par>
                                <p:cTn id="146" presetID="0" presetClass="path" presetSubtype="0" accel="50000" decel="50000" fill="hold" grpId="0" nodeType="withEffect">
                                  <p:stCondLst>
                                    <p:cond delay="0"/>
                                  </p:stCondLst>
                                  <p:childTnLst>
                                    <p:animMotion origin="layout" path="M -1.9901E-6 -1.11111E-6 L -1.9901E-6 0.00023 C 0.00091 0.00301 0.00261 0.00579 0.00365 0.00903 C 0.00378 0.00995 0.00378 0.01181 0.00417 0.0132 C 0.0073 0.02384 0.00456 0.01088 0.00638 0.02153 C 0.00782 0.0412 0.00638 0.02708 0.00782 0.0375 C 0.00808 0.03935 0.00808 0.0412 0.0086 0.04259 C 0.00938 0.04398 0.00964 0.04537 0.01016 0.04676 C 0.01094 0.04954 0.01094 0.05278 0.01211 0.05509 C 0.01303 0.05764 0.01368 0.06042 0.01472 0.0632 C 0.01589 0.0669 0.01524 0.06783 0.01693 0.07107 C 0.01798 0.07245 0.01863 0.07384 0.01941 0.07477 C 0.02201 0.08079 0.01941 0.07801 0.02319 0.08033 C 0.02423 0.08171 0.02475 0.08333 0.0254 0.08472 C 0.02696 0.08658 0.02853 0.08796 0.0297 0.08982 L 0.03452 0.09537 L 0.04129 0.10324 C 0.04194 0.10417 0.04298 0.10556 0.0435 0.10602 C 0.04441 0.10648 0.04533 0.10695 0.04611 0.10741 C 0.04663 0.10787 0.04754 0.10926 0.04819 0.11019 C 0.0491 0.11088 0.04975 0.11088 0.05067 0.11134 C 0.05132 0.11227 0.05236 0.1132 0.05353 0.11412 C 0.05431 0.11505 0.05509 0.11597 0.05562 0.1169 C 0.05731 0.11783 0.05887 0.11875 0.0603 0.11968 L 0.06252 0.12107 C 0.06304 0.12199 0.06356 0.12384 0.06408 0.12477 C 0.06512 0.12616 0.06617 0.12523 0.06682 0.12616 C 0.06786 0.12708 0.06864 0.12801 0.06929 0.12894 C 0.07216 0.13634 0.06929 0.12986 0.07307 0.13588 C 0.07411 0.13681 0.07502 0.13843 0.07567 0.13982 C 0.07619 0.14074 0.07619 0.14259 0.07724 0.14352 C 0.07776 0.14445 0.07841 0.14445 0.07919 0.14491 C 0.08101 0.15509 0.07867 0.14259 0.0814 0.15324 C 0.08192 0.15463 0.08192 0.15602 0.08245 0.15741 C 0.08245 0.1588 0.08245 0.16111 0.08297 0.1625 C 0.08349 0.16389 0.08466 0.16435 0.08518 0.16551 C 0.08948 0.15463 0.08414 0.16736 0.08896 0.15833 C 0.08948 0.15741 0.09 0.15556 0.09052 0.15463 C 0.09169 0.15324 0.09273 0.15278 0.09352 0.15185 C 0.09599 0.14954 0.09794 0.14583 0.10055 0.14491 L 0.10888 0.14352 C 0.10954 0.14352 0.1081 0.13889 0.1111 0.14259 C 0.11305 0.14398 0.11475 0.15208 0.11735 0.15556 C 0.11982 0.15926 0.12647 0.15926 0.12647 0.16435 C 0.12842 0.17014 0.12503 0.17384 0.12191 0.18357 C 0.12009 0.19283 0.10941 0.21343 0.1068 0.22037 " pathEditMode="relative" rAng="0" ptsTypes="AAAAAAAAAAAAAAAAAAAAAAAAAAAAAAAAAAAAAAAAAAAAAA">
                                      <p:cBhvr>
                                        <p:cTn id="147" dur="2000" fill="hold"/>
                                        <p:tgtEl>
                                          <p:spTgt spid="105"/>
                                        </p:tgtEl>
                                        <p:attrNameLst>
                                          <p:attrName>ppt_x</p:attrName>
                                          <p:attrName>ppt_y</p:attrName>
                                        </p:attrNameLst>
                                      </p:cBhvr>
                                      <p:rCtr x="6343" y="11019"/>
                                    </p:animMotion>
                                  </p:childTnLst>
                                </p:cTn>
                              </p:par>
                              <p:par>
                                <p:cTn id="148" presetID="0" presetClass="path" presetSubtype="0" accel="50000" decel="50000" fill="hold" grpId="0" nodeType="withEffect">
                                  <p:stCondLst>
                                    <p:cond delay="0"/>
                                  </p:stCondLst>
                                  <p:childTnLst>
                                    <p:animMotion origin="layout" path="M -0.00039 1.11111E-6 L -0.00039 0.00023 C 0.00157 0.00162 0.00404 0.0037 0.006 0.00602 C 0.00717 0.00717 0.00743 0.00926 0.0086 0.01042 C 0.00899 0.01134 0.01003 0.01134 0.01095 0.01157 C 0.01173 0.01273 0.01316 0.01389 0.01433 0.01505 C 0.01537 0.0169 0.01589 0.01713 0.01707 0.01829 C 0.01733 0.01921 0.01863 0.01921 0.01902 0.02014 C 0.02006 0.0206 0.02032 0.02153 0.02149 0.02268 C 0.02423 0.025 0.02423 0.02523 0.0267 0.02616 C 0.02723 0.02731 0.02814 0.02824 0.02892 0.02824 C 0.0297 0.0294 0.03035 0.0294 0.03139 0.03055 C 0.03725 0.03842 0.03139 0.03472 0.03725 0.03727 C 0.0383 0.03842 0.03869 0.03935 0.03973 0.03958 C 0.04051 0.04051 0.04155 0.04051 0.04272 0.04051 C 0.04325 0.04167 0.04416 0.04167 0.04468 0.04259 C 0.04911 0.05393 0.04325 0.04051 0.04872 0.04815 C 0.04963 0.04907 0.04963 0.05069 0.05015 0.05185 C 0.05106 0.05278 0.05158 0.05393 0.05262 0.05509 C 0.05848 0.06296 0.05158 0.05509 0.05705 0.06157 C 0.05731 0.06273 0.05731 0.06481 0.0577 0.06505 C 0.05848 0.0662 0.05979 0.06713 0.06018 0.06829 C 0.0607 0.06967 0.06174 0.07176 0.06213 0.07361 C 0.0633 0.07639 0.0646 0.07847 0.06552 0.08171 C 0.06747 0.09074 0.06591 0.08727 0.0689 0.09421 C 0.0689 0.0963 0.0689 0.09977 0.07021 0.10185 C 0.07047 0.10301 0.07138 0.10417 0.07164 0.10625 C 0.07177 0.10741 0.0732 0.11319 0.07359 0.11528 C 0.0732 0.11829 0.07359 0.12083 0.07203 0.12384 C 0.07177 0.1243 0.07086 0.1243 0.07021 0.125 C 0.06447 0.1294 0.06942 0.12639 0.06421 0.1287 C 0.05627 0.1287 0.04911 0.1287 0.04168 0.12755 C 0.04129 0.12755 0.04025 0.12639 0.03973 0.12616 C 0.03856 0.12546 0.03725 0.12546 0.03582 0.125 C 0.03478 0.1243 0.03439 0.12384 0.03335 0.12384 C 0.03257 0.12315 0.03152 0.12292 0.03035 0.12199 C 0.02996 0.12176 0.02892 0.12083 0.0284 0.12083 C 0.02293 0.11829 0.02723 0.12083 0.02058 0.11829 C 0.02006 0.11759 0.01902 0.11736 0.01837 0.11643 C 0.0129 0.11736 0.00717 0.11736 0.00157 0.11829 C -4.68351E-6 0.11852 -0.00286 0.12083 -0.00286 0.12106 C -0.00429 0.12292 -0.00703 0.12315 -0.00729 0.12616 C -0.00859 0.13171 -0.00729 0.1294 -0.01028 0.13287 C -0.0112 0.13542 -0.01146 0.13981 -0.01341 0.13981 C -0.01445 0.13981 -0.01562 0.13773 -0.01641 0.13727 C -0.02109 0.13194 -0.01641 0.13542 -0.02279 0.13171 C -0.03112 0.12616 -0.02357 0.13102 -0.03008 0.12755 C -0.03164 0.12639 -0.03724 0.12407 -0.03868 0.12315 C -0.03985 0.12268 -0.04571 0.1243 -0.04871 0.12755 C -0.05157 0.13055 -0.05209 0.14282 -0.05587 0.14282 C -0.05626 0.14768 -0.05509 0.15092 -0.05274 0.15995 C -0.05105 0.1662 -0.04975 0.17315 -0.04792 0.17893 C -0.0461 0.18542 -0.04141 0.18634 -0.04076 0.18935 " pathEditMode="relative" rAng="0" ptsTypes="AAAAAAAAAAAAAAAAAAAAAAAAAAAAAAAAAAAAAAAAAAAAAAAAAAAAA">
                                      <p:cBhvr>
                                        <p:cTn id="149" dur="2000" fill="hold"/>
                                        <p:tgtEl>
                                          <p:spTgt spid="104"/>
                                        </p:tgtEl>
                                        <p:attrNameLst>
                                          <p:attrName>ppt_x</p:attrName>
                                          <p:attrName>ppt_y</p:attrName>
                                        </p:attrNameLst>
                                      </p:cBhvr>
                                      <p:rCtr x="912" y="9468"/>
                                    </p:animMotion>
                                  </p:childTnLst>
                                </p:cTn>
                              </p:par>
                              <p:par>
                                <p:cTn id="150" presetID="0" presetClass="path" presetSubtype="0" accel="50000" decel="50000" fill="hold" grpId="0" nodeType="withEffect">
                                  <p:stCondLst>
                                    <p:cond delay="200"/>
                                  </p:stCondLst>
                                  <p:childTnLst>
                                    <p:animMotion origin="layout" path="M 2.92264E-6 -4.81481E-6 L 2.92264E-6 0.00024 C 0.00052 0.00301 0.0013 0.00741 0.00299 0.01112 C 0.00338 0.01158 0.00403 0.0132 0.00416 0.01389 C 0.00469 0.01482 0.00508 0.01551 0.0056 0.01598 C 0.00977 0.02616 0.00403 0.00996 0.00898 0.0213 L 0.01094 0.02709 C 0.01133 0.02825 0.01159 0.0294 0.01224 0.03033 L 0.02292 0.04167 L 0.02474 0.04329 C 0.02539 0.04445 0.02579 0.04491 0.02644 0.04538 C 0.02761 0.04653 0.02891 0.04653 0.03008 0.04746 C 0.03243 0.04908 0.03295 0.05024 0.03607 0.05139 C 0.03673 0.05139 0.03777 0.05186 0.03829 0.05232 C 0.03959 0.05301 0.0405 0.05394 0.0418 0.0544 L 0.04493 0.05463 C 0.04597 0.05556 0.04714 0.05625 0.04845 0.05672 L 0.05027 0.05764 L 0.05196 0.0588 C 0.05248 0.05996 0.05314 0.06135 0.05379 0.06204 C 0.05418 0.06204 0.05509 0.06204 0.05561 0.06297 C 0.05665 0.06413 0.05704 0.06621 0.05795 0.06852 C 0.05835 0.06945 0.05887 0.07061 0.05913 0.07153 C 0.06043 0.07801 0.06043 0.07639 0.05913 0.08774 C 0.05913 0.08889 0.05848 0.08936 0.05795 0.09028 C 0.05782 0.09098 0.06616 0.09051 0.0659 0.09098 C 0.06811 0.09422 0.0715 0.10487 0.07293 0.11019 C 0.0745 0.11528 0.0745 0.11551 0.07489 0.12246 C 0.07762 0.13218 0.07163 0.14445 0.07306 0.15 " pathEditMode="relative" rAng="0" ptsTypes="AAAAAAAAAAAAAAAAAAAAAAAAAAAAA">
                                      <p:cBhvr>
                                        <p:cTn id="151" dur="2000" fill="hold"/>
                                        <p:tgtEl>
                                          <p:spTgt spid="106"/>
                                        </p:tgtEl>
                                        <p:attrNameLst>
                                          <p:attrName>ppt_x</p:attrName>
                                          <p:attrName>ppt_y</p:attrName>
                                        </p:attrNameLst>
                                      </p:cBhvr>
                                      <p:rCtr x="3777" y="7500"/>
                                    </p:animMotion>
                                  </p:childTnLst>
                                </p:cTn>
                              </p:par>
                            </p:childTnLst>
                          </p:cTn>
                        </p:par>
                        <p:par>
                          <p:cTn id="152" fill="hold">
                            <p:stCondLst>
                              <p:cond delay="2200"/>
                            </p:stCondLst>
                            <p:childTnLst>
                              <p:par>
                                <p:cTn id="153" presetID="19" presetClass="emph" presetSubtype="0" fill="hold" grpId="0" nodeType="afterEffect">
                                  <p:stCondLst>
                                    <p:cond delay="0"/>
                                  </p:stCondLst>
                                  <p:childTnLst>
                                    <p:animClr clrSpc="rgb" dir="cw">
                                      <p:cBhvr override="childStyle">
                                        <p:cTn id="154" dur="500" fill="hold"/>
                                        <p:tgtEl>
                                          <p:spTgt spid="272"/>
                                        </p:tgtEl>
                                        <p:attrNameLst>
                                          <p:attrName>style.color</p:attrName>
                                        </p:attrNameLst>
                                      </p:cBhvr>
                                      <p:to>
                                        <a:srgbClr val="CC0066"/>
                                      </p:to>
                                    </p:animClr>
                                    <p:animClr clrSpc="rgb" dir="cw">
                                      <p:cBhvr>
                                        <p:cTn id="155" dur="500" fill="hold"/>
                                        <p:tgtEl>
                                          <p:spTgt spid="272"/>
                                        </p:tgtEl>
                                        <p:attrNameLst>
                                          <p:attrName>fillcolor</p:attrName>
                                        </p:attrNameLst>
                                      </p:cBhvr>
                                      <p:to>
                                        <a:srgbClr val="CC0066"/>
                                      </p:to>
                                    </p:animClr>
                                    <p:set>
                                      <p:cBhvr>
                                        <p:cTn id="156" dur="500" fill="hold"/>
                                        <p:tgtEl>
                                          <p:spTgt spid="272"/>
                                        </p:tgtEl>
                                        <p:attrNameLst>
                                          <p:attrName>fill.type</p:attrName>
                                        </p:attrNameLst>
                                      </p:cBhvr>
                                      <p:to>
                                        <p:strVal val="solid"/>
                                      </p:to>
                                    </p:set>
                                    <p:set>
                                      <p:cBhvr>
                                        <p:cTn id="157" dur="500" fill="hold"/>
                                        <p:tgtEl>
                                          <p:spTgt spid="272"/>
                                        </p:tgtEl>
                                        <p:attrNameLst>
                                          <p:attrName>fill.on</p:attrName>
                                        </p:attrNameLst>
                                      </p:cBhvr>
                                      <p:to>
                                        <p:strVal val="true"/>
                                      </p:to>
                                    </p:set>
                                  </p:childTnLst>
                                </p:cTn>
                              </p:par>
                              <p:par>
                                <p:cTn id="158" presetID="19" presetClass="emph" presetSubtype="0" fill="hold" grpId="0" nodeType="withEffect">
                                  <p:stCondLst>
                                    <p:cond delay="0"/>
                                  </p:stCondLst>
                                  <p:childTnLst>
                                    <p:animClr clrSpc="rgb" dir="cw">
                                      <p:cBhvr override="childStyle">
                                        <p:cTn id="159" dur="500" fill="hold"/>
                                        <p:tgtEl>
                                          <p:spTgt spid="273"/>
                                        </p:tgtEl>
                                        <p:attrNameLst>
                                          <p:attrName>style.color</p:attrName>
                                        </p:attrNameLst>
                                      </p:cBhvr>
                                      <p:to>
                                        <a:srgbClr val="CC0066"/>
                                      </p:to>
                                    </p:animClr>
                                    <p:animClr clrSpc="rgb" dir="cw">
                                      <p:cBhvr>
                                        <p:cTn id="160" dur="500" fill="hold"/>
                                        <p:tgtEl>
                                          <p:spTgt spid="273"/>
                                        </p:tgtEl>
                                        <p:attrNameLst>
                                          <p:attrName>fillcolor</p:attrName>
                                        </p:attrNameLst>
                                      </p:cBhvr>
                                      <p:to>
                                        <a:srgbClr val="CC0066"/>
                                      </p:to>
                                    </p:animClr>
                                    <p:set>
                                      <p:cBhvr>
                                        <p:cTn id="161" dur="500" fill="hold"/>
                                        <p:tgtEl>
                                          <p:spTgt spid="273"/>
                                        </p:tgtEl>
                                        <p:attrNameLst>
                                          <p:attrName>fill.type</p:attrName>
                                        </p:attrNameLst>
                                      </p:cBhvr>
                                      <p:to>
                                        <p:strVal val="solid"/>
                                      </p:to>
                                    </p:set>
                                    <p:set>
                                      <p:cBhvr>
                                        <p:cTn id="162" dur="500" fill="hold"/>
                                        <p:tgtEl>
                                          <p:spTgt spid="273"/>
                                        </p:tgtEl>
                                        <p:attrNameLst>
                                          <p:attrName>fill.on</p:attrName>
                                        </p:attrNameLst>
                                      </p:cBhvr>
                                      <p:to>
                                        <p:strVal val="true"/>
                                      </p:to>
                                    </p:set>
                                  </p:childTnLst>
                                </p:cTn>
                              </p:par>
                              <p:par>
                                <p:cTn id="163" presetID="19" presetClass="emph" presetSubtype="0" fill="hold" nodeType="withEffect">
                                  <p:stCondLst>
                                    <p:cond delay="0"/>
                                  </p:stCondLst>
                                  <p:childTnLst>
                                    <p:animClr clrSpc="rgb" dir="cw">
                                      <p:cBhvr override="childStyle">
                                        <p:cTn id="164" dur="500" fill="hold"/>
                                        <p:tgtEl>
                                          <p:spTgt spid="277"/>
                                        </p:tgtEl>
                                        <p:attrNameLst>
                                          <p:attrName>style.color</p:attrName>
                                        </p:attrNameLst>
                                      </p:cBhvr>
                                      <p:to>
                                        <a:srgbClr val="CC0066"/>
                                      </p:to>
                                    </p:animClr>
                                    <p:animClr clrSpc="rgb" dir="cw">
                                      <p:cBhvr>
                                        <p:cTn id="165" dur="500" fill="hold"/>
                                        <p:tgtEl>
                                          <p:spTgt spid="277"/>
                                        </p:tgtEl>
                                        <p:attrNameLst>
                                          <p:attrName>fillcolor</p:attrName>
                                        </p:attrNameLst>
                                      </p:cBhvr>
                                      <p:to>
                                        <a:srgbClr val="CC0066"/>
                                      </p:to>
                                    </p:animClr>
                                    <p:set>
                                      <p:cBhvr>
                                        <p:cTn id="166" dur="500" fill="hold"/>
                                        <p:tgtEl>
                                          <p:spTgt spid="277"/>
                                        </p:tgtEl>
                                        <p:attrNameLst>
                                          <p:attrName>fill.type</p:attrName>
                                        </p:attrNameLst>
                                      </p:cBhvr>
                                      <p:to>
                                        <p:strVal val="solid"/>
                                      </p:to>
                                    </p:set>
                                    <p:set>
                                      <p:cBhvr>
                                        <p:cTn id="167" dur="500" fill="hold"/>
                                        <p:tgtEl>
                                          <p:spTgt spid="277"/>
                                        </p:tgtEl>
                                        <p:attrNameLst>
                                          <p:attrName>fill.on</p:attrName>
                                        </p:attrNameLst>
                                      </p:cBhvr>
                                      <p:to>
                                        <p:strVal val="true"/>
                                      </p:to>
                                    </p:set>
                                  </p:childTnLst>
                                </p:cTn>
                              </p:par>
                              <p:par>
                                <p:cTn id="168" presetID="19" presetClass="emph" presetSubtype="0" fill="hold" grpId="1" nodeType="withEffect">
                                  <p:stCondLst>
                                    <p:cond delay="0"/>
                                  </p:stCondLst>
                                  <p:childTnLst>
                                    <p:animClr clrSpc="rgb" dir="cw">
                                      <p:cBhvr override="childStyle">
                                        <p:cTn id="169" dur="500" fill="hold"/>
                                        <p:tgtEl>
                                          <p:spTgt spid="272"/>
                                        </p:tgtEl>
                                        <p:attrNameLst>
                                          <p:attrName>style.color</p:attrName>
                                        </p:attrNameLst>
                                      </p:cBhvr>
                                      <p:to>
                                        <a:srgbClr val="CC0066"/>
                                      </p:to>
                                    </p:animClr>
                                    <p:animClr clrSpc="rgb" dir="cw">
                                      <p:cBhvr>
                                        <p:cTn id="170" dur="500" fill="hold"/>
                                        <p:tgtEl>
                                          <p:spTgt spid="272"/>
                                        </p:tgtEl>
                                        <p:attrNameLst>
                                          <p:attrName>fillcolor</p:attrName>
                                        </p:attrNameLst>
                                      </p:cBhvr>
                                      <p:to>
                                        <a:srgbClr val="CC0066"/>
                                      </p:to>
                                    </p:animClr>
                                    <p:set>
                                      <p:cBhvr>
                                        <p:cTn id="171" dur="500" fill="hold"/>
                                        <p:tgtEl>
                                          <p:spTgt spid="272"/>
                                        </p:tgtEl>
                                        <p:attrNameLst>
                                          <p:attrName>fill.type</p:attrName>
                                        </p:attrNameLst>
                                      </p:cBhvr>
                                      <p:to>
                                        <p:strVal val="solid"/>
                                      </p:to>
                                    </p:set>
                                    <p:set>
                                      <p:cBhvr>
                                        <p:cTn id="172" dur="500" fill="hold"/>
                                        <p:tgtEl>
                                          <p:spTgt spid="272"/>
                                        </p:tgtEl>
                                        <p:attrNameLst>
                                          <p:attrName>fill.on</p:attrName>
                                        </p:attrNameLst>
                                      </p:cBhvr>
                                      <p:to>
                                        <p:strVal val="true"/>
                                      </p:to>
                                    </p:set>
                                  </p:childTnLst>
                                </p:cTn>
                              </p:par>
                              <p:par>
                                <p:cTn id="173" presetID="19" presetClass="emph" presetSubtype="0" fill="hold" grpId="1" nodeType="withEffect">
                                  <p:stCondLst>
                                    <p:cond delay="0"/>
                                  </p:stCondLst>
                                  <p:childTnLst>
                                    <p:animClr clrSpc="rgb" dir="cw">
                                      <p:cBhvr override="childStyle">
                                        <p:cTn id="174" dur="500" fill="hold"/>
                                        <p:tgtEl>
                                          <p:spTgt spid="275"/>
                                        </p:tgtEl>
                                        <p:attrNameLst>
                                          <p:attrName>style.color</p:attrName>
                                        </p:attrNameLst>
                                      </p:cBhvr>
                                      <p:to>
                                        <a:srgbClr val="CC0066"/>
                                      </p:to>
                                    </p:animClr>
                                    <p:animClr clrSpc="rgb" dir="cw">
                                      <p:cBhvr>
                                        <p:cTn id="175" dur="500" fill="hold"/>
                                        <p:tgtEl>
                                          <p:spTgt spid="275"/>
                                        </p:tgtEl>
                                        <p:attrNameLst>
                                          <p:attrName>fillcolor</p:attrName>
                                        </p:attrNameLst>
                                      </p:cBhvr>
                                      <p:to>
                                        <a:srgbClr val="CC0066"/>
                                      </p:to>
                                    </p:animClr>
                                    <p:set>
                                      <p:cBhvr>
                                        <p:cTn id="176" dur="500" fill="hold"/>
                                        <p:tgtEl>
                                          <p:spTgt spid="275"/>
                                        </p:tgtEl>
                                        <p:attrNameLst>
                                          <p:attrName>fill.type</p:attrName>
                                        </p:attrNameLst>
                                      </p:cBhvr>
                                      <p:to>
                                        <p:strVal val="solid"/>
                                      </p:to>
                                    </p:set>
                                    <p:set>
                                      <p:cBhvr>
                                        <p:cTn id="177" dur="500" fill="hold"/>
                                        <p:tgtEl>
                                          <p:spTgt spid="275"/>
                                        </p:tgtEl>
                                        <p:attrNameLst>
                                          <p:attrName>fill.on</p:attrName>
                                        </p:attrNameLst>
                                      </p:cBhvr>
                                      <p:to>
                                        <p:strVal val="true"/>
                                      </p:to>
                                    </p:set>
                                  </p:childTnLst>
                                </p:cTn>
                              </p:par>
                              <p:par>
                                <p:cTn id="178" presetID="19" presetClass="emph" presetSubtype="0" fill="hold" grpId="1" nodeType="withEffect">
                                  <p:stCondLst>
                                    <p:cond delay="0"/>
                                  </p:stCondLst>
                                  <p:childTnLst>
                                    <p:animClr clrSpc="rgb" dir="cw">
                                      <p:cBhvr override="childStyle">
                                        <p:cTn id="179" dur="500" fill="hold"/>
                                        <p:tgtEl>
                                          <p:spTgt spid="276"/>
                                        </p:tgtEl>
                                        <p:attrNameLst>
                                          <p:attrName>style.color</p:attrName>
                                        </p:attrNameLst>
                                      </p:cBhvr>
                                      <p:to>
                                        <a:srgbClr val="CC0066"/>
                                      </p:to>
                                    </p:animClr>
                                    <p:animClr clrSpc="rgb" dir="cw">
                                      <p:cBhvr>
                                        <p:cTn id="180" dur="500" fill="hold"/>
                                        <p:tgtEl>
                                          <p:spTgt spid="276"/>
                                        </p:tgtEl>
                                        <p:attrNameLst>
                                          <p:attrName>fillcolor</p:attrName>
                                        </p:attrNameLst>
                                      </p:cBhvr>
                                      <p:to>
                                        <a:srgbClr val="CC0066"/>
                                      </p:to>
                                    </p:animClr>
                                    <p:set>
                                      <p:cBhvr>
                                        <p:cTn id="181" dur="500" fill="hold"/>
                                        <p:tgtEl>
                                          <p:spTgt spid="276"/>
                                        </p:tgtEl>
                                        <p:attrNameLst>
                                          <p:attrName>fill.type</p:attrName>
                                        </p:attrNameLst>
                                      </p:cBhvr>
                                      <p:to>
                                        <p:strVal val="solid"/>
                                      </p:to>
                                    </p:set>
                                    <p:set>
                                      <p:cBhvr>
                                        <p:cTn id="182" dur="500" fill="hold"/>
                                        <p:tgtEl>
                                          <p:spTgt spid="276"/>
                                        </p:tgtEl>
                                        <p:attrNameLst>
                                          <p:attrName>fill.on</p:attrName>
                                        </p:attrNameLst>
                                      </p:cBhvr>
                                      <p:to>
                                        <p:strVal val="true"/>
                                      </p:to>
                                    </p:set>
                                  </p:childTnLst>
                                </p:cTn>
                              </p:par>
                              <p:par>
                                <p:cTn id="183" presetID="19" presetClass="emph" presetSubtype="0" fill="hold" grpId="1" nodeType="withEffect">
                                  <p:stCondLst>
                                    <p:cond delay="0"/>
                                  </p:stCondLst>
                                  <p:childTnLst>
                                    <p:animClr clrSpc="rgb" dir="cw">
                                      <p:cBhvr override="childStyle">
                                        <p:cTn id="184" dur="500" fill="hold"/>
                                        <p:tgtEl>
                                          <p:spTgt spid="238"/>
                                        </p:tgtEl>
                                        <p:attrNameLst>
                                          <p:attrName>style.color</p:attrName>
                                        </p:attrNameLst>
                                      </p:cBhvr>
                                      <p:to>
                                        <a:srgbClr val="CC0066"/>
                                      </p:to>
                                    </p:animClr>
                                    <p:animClr clrSpc="rgb" dir="cw">
                                      <p:cBhvr>
                                        <p:cTn id="185" dur="500" fill="hold"/>
                                        <p:tgtEl>
                                          <p:spTgt spid="238"/>
                                        </p:tgtEl>
                                        <p:attrNameLst>
                                          <p:attrName>fillcolor</p:attrName>
                                        </p:attrNameLst>
                                      </p:cBhvr>
                                      <p:to>
                                        <a:srgbClr val="CC0066"/>
                                      </p:to>
                                    </p:animClr>
                                    <p:set>
                                      <p:cBhvr>
                                        <p:cTn id="186" dur="500" fill="hold"/>
                                        <p:tgtEl>
                                          <p:spTgt spid="238"/>
                                        </p:tgtEl>
                                        <p:attrNameLst>
                                          <p:attrName>fill.type</p:attrName>
                                        </p:attrNameLst>
                                      </p:cBhvr>
                                      <p:to>
                                        <p:strVal val="solid"/>
                                      </p:to>
                                    </p:set>
                                    <p:set>
                                      <p:cBhvr>
                                        <p:cTn id="187" dur="500" fill="hold"/>
                                        <p:tgtEl>
                                          <p:spTgt spid="238"/>
                                        </p:tgtEl>
                                        <p:attrNameLst>
                                          <p:attrName>fill.on</p:attrName>
                                        </p:attrNameLst>
                                      </p:cBhvr>
                                      <p:to>
                                        <p:strVal val="true"/>
                                      </p:to>
                                    </p:set>
                                  </p:childTnLst>
                                </p:cTn>
                              </p:par>
                            </p:childTnLst>
                          </p:cTn>
                        </p:par>
                        <p:par>
                          <p:cTn id="188" fill="hold">
                            <p:stCondLst>
                              <p:cond delay="2700"/>
                            </p:stCondLst>
                            <p:childTnLst>
                              <p:par>
                                <p:cTn id="189" presetID="22" presetClass="entr" presetSubtype="1" repeatCount="3000" fill="hold" grpId="0" nodeType="afterEffect">
                                  <p:stCondLst>
                                    <p:cond delay="0"/>
                                  </p:stCondLst>
                                  <p:childTnLst>
                                    <p:set>
                                      <p:cBhvr>
                                        <p:cTn id="190" dur="1" fill="hold">
                                          <p:stCondLst>
                                            <p:cond delay="0"/>
                                          </p:stCondLst>
                                        </p:cTn>
                                        <p:tgtEl>
                                          <p:spTgt spid="261"/>
                                        </p:tgtEl>
                                        <p:attrNameLst>
                                          <p:attrName>style.visibility</p:attrName>
                                        </p:attrNameLst>
                                      </p:cBhvr>
                                      <p:to>
                                        <p:strVal val="visible"/>
                                      </p:to>
                                    </p:set>
                                    <p:animEffect transition="in" filter="wipe(up)">
                                      <p:cBhvr>
                                        <p:cTn id="191" dur="1000"/>
                                        <p:tgtEl>
                                          <p:spTgt spid="261"/>
                                        </p:tgtEl>
                                      </p:cBhvr>
                                    </p:animEffect>
                                  </p:childTnLst>
                                </p:cTn>
                              </p:par>
                            </p:childTnLst>
                          </p:cTn>
                        </p:par>
                        <p:par>
                          <p:cTn id="192" fill="hold">
                            <p:stCondLst>
                              <p:cond delay="5700"/>
                            </p:stCondLst>
                            <p:childTnLst>
                              <p:par>
                                <p:cTn id="193" presetID="10" presetClass="entr" presetSubtype="0" fill="hold" nodeType="afterEffect">
                                  <p:stCondLst>
                                    <p:cond delay="0"/>
                                  </p:stCondLst>
                                  <p:childTnLst>
                                    <p:set>
                                      <p:cBhvr>
                                        <p:cTn id="194" dur="1" fill="hold">
                                          <p:stCondLst>
                                            <p:cond delay="0"/>
                                          </p:stCondLst>
                                        </p:cTn>
                                        <p:tgtEl>
                                          <p:spTgt spid="185"/>
                                        </p:tgtEl>
                                        <p:attrNameLst>
                                          <p:attrName>style.visibility</p:attrName>
                                        </p:attrNameLst>
                                      </p:cBhvr>
                                      <p:to>
                                        <p:strVal val="visible"/>
                                      </p:to>
                                    </p:set>
                                    <p:animEffect transition="in" filter="fade">
                                      <p:cBhvr>
                                        <p:cTn id="195" dur="500"/>
                                        <p:tgtEl>
                                          <p:spTgt spid="185"/>
                                        </p:tgtEl>
                                      </p:cBhvr>
                                    </p:animEffect>
                                  </p:childTnLst>
                                </p:cTn>
                              </p:par>
                              <p:par>
                                <p:cTn id="196" presetID="10" presetClass="entr" presetSubtype="0" fill="hold" nodeType="withEffect">
                                  <p:stCondLst>
                                    <p:cond delay="0"/>
                                  </p:stCondLst>
                                  <p:childTnLst>
                                    <p:set>
                                      <p:cBhvr>
                                        <p:cTn id="197" dur="1" fill="hold">
                                          <p:stCondLst>
                                            <p:cond delay="0"/>
                                          </p:stCondLst>
                                        </p:cTn>
                                        <p:tgtEl>
                                          <p:spTgt spid="206"/>
                                        </p:tgtEl>
                                        <p:attrNameLst>
                                          <p:attrName>style.visibility</p:attrName>
                                        </p:attrNameLst>
                                      </p:cBhvr>
                                      <p:to>
                                        <p:strVal val="visible"/>
                                      </p:to>
                                    </p:set>
                                    <p:animEffect transition="in" filter="fade">
                                      <p:cBhvr>
                                        <p:cTn id="198" dur="5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animBg="1"/>
      <p:bldP spid="134" grpId="0" animBg="1"/>
      <p:bldP spid="176" grpId="0" animBg="1"/>
      <p:bldP spid="177" grpId="0" animBg="1"/>
      <p:bldP spid="178" grpId="0" animBg="1"/>
      <p:bldP spid="179" grpId="0" animBg="1"/>
      <p:bldP spid="180" grpId="0" animBg="1"/>
      <p:bldP spid="181" grpId="0" animBg="1"/>
      <p:bldP spid="182" grpId="0" animBg="1"/>
      <p:bldP spid="184" grpId="0"/>
      <p:bldP spid="193" grpId="0"/>
      <p:bldP spid="246" grpId="0" animBg="1"/>
      <p:bldP spid="257" grpId="0" animBg="1"/>
      <p:bldP spid="259" grpId="0"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33" grpId="0" animBg="1"/>
      <p:bldP spid="238" grpId="0" animBg="1"/>
      <p:bldP spid="238" grpId="1" animBg="1"/>
      <p:bldP spid="261" grpId="0" animBg="1"/>
      <p:bldP spid="262" grpId="0"/>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2" grpId="1" animBg="1"/>
      <p:bldP spid="272" grpId="2" animBg="1"/>
      <p:bldP spid="273" grpId="0" animBg="1"/>
      <p:bldP spid="273" grpId="1" animBg="1"/>
      <p:bldP spid="274" grpId="0" animBg="1"/>
      <p:bldP spid="275" grpId="0" animBg="1"/>
      <p:bldP spid="275" grpId="1" animBg="1"/>
      <p:bldP spid="276" grpId="0" animBg="1"/>
      <p:bldP spid="276" grpId="1" animBg="1"/>
      <p:bldP spid="2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Antipsychotic Dose Changes Might Have Opposite Effects</a:t>
            </a:r>
            <a:br>
              <a:rPr lang="en-US" dirty="0"/>
            </a:br>
            <a:r>
              <a:rPr lang="en-US" dirty="0"/>
              <a:t>on the Symptoms of TD and Drug-Induced Parkinsonism</a:t>
            </a:r>
            <a:r>
              <a:rPr lang="en-US" baseline="30000" dirty="0"/>
              <a:t>1</a:t>
            </a:r>
          </a:p>
        </p:txBody>
      </p:sp>
      <p:sp>
        <p:nvSpPr>
          <p:cNvPr id="12" name="Content Placeholder 11"/>
          <p:cNvSpPr>
            <a:spLocks noGrp="1"/>
          </p:cNvSpPr>
          <p:nvPr>
            <p:ph idx="1"/>
          </p:nvPr>
        </p:nvSpPr>
        <p:spPr>
          <a:xfrm>
            <a:off x="978596" y="1699418"/>
            <a:ext cx="10573642" cy="549260"/>
          </a:xfrm>
        </p:spPr>
        <p:txBody>
          <a:bodyPr>
            <a:normAutofit/>
          </a:bodyPr>
          <a:lstStyle/>
          <a:p>
            <a:pPr marL="0" indent="0">
              <a:buNone/>
            </a:pPr>
            <a:r>
              <a:rPr lang="en-US" sz="1600" b="1" dirty="0"/>
              <a:t>Because TD is thought to involve too much dopamine signaling,</a:t>
            </a:r>
            <a:r>
              <a:rPr lang="en-US" sz="1600" b="1" baseline="30000" dirty="0"/>
              <a:t>1</a:t>
            </a:r>
            <a:r>
              <a:rPr lang="en-US" sz="1600" b="1" dirty="0"/>
              <a:t> increasing the antipsychotic dose might improve symptoms temporarily, whereas decreasing the dose might worsen symptoms temporarily</a:t>
            </a:r>
            <a:r>
              <a:rPr lang="en-US" sz="1600" b="1" baseline="30000" dirty="0"/>
              <a:t>2</a:t>
            </a:r>
          </a:p>
        </p:txBody>
      </p:sp>
      <p:sp>
        <p:nvSpPr>
          <p:cNvPr id="3" name="Slide Number Placeholder 2"/>
          <p:cNvSpPr>
            <a:spLocks noGrp="1"/>
          </p:cNvSpPr>
          <p:nvPr>
            <p:ph type="sldNum" sz="quarter" idx="4"/>
          </p:nvPr>
        </p:nvSpPr>
        <p:spPr/>
        <p:txBody>
          <a:bodyPr/>
          <a:lstStyle/>
          <a:p>
            <a:fld id="{F3C1FD0B-2342-48FB-A867-BE1FD0EAA53B}" type="slidenum">
              <a:rPr lang="en-US" smtClean="0"/>
              <a:pPr/>
              <a:t>36</a:t>
            </a:fld>
            <a:endParaRPr lang="en-US" dirty="0"/>
          </a:p>
        </p:txBody>
      </p:sp>
      <p:sp>
        <p:nvSpPr>
          <p:cNvPr id="108" name="Text Placeholder 4"/>
          <p:cNvSpPr>
            <a:spLocks noGrp="1"/>
          </p:cNvSpPr>
          <p:nvPr>
            <p:ph type="body" sz="quarter" idx="10"/>
          </p:nvPr>
        </p:nvSpPr>
        <p:spPr/>
        <p:txBody>
          <a:bodyPr/>
          <a:lstStyle/>
          <a:p>
            <a:r>
              <a:rPr lang="en-US" dirty="0"/>
              <a:t>Proposed Neurobiology of Tardive Dyskinesia and drug-induced parkinsonism</a:t>
            </a:r>
          </a:p>
        </p:txBody>
      </p:sp>
      <p:grpSp>
        <p:nvGrpSpPr>
          <p:cNvPr id="4" name="Group 3">
            <a:extLst>
              <a:ext uri="{FF2B5EF4-FFF2-40B4-BE49-F238E27FC236}">
                <a16:creationId xmlns:a16="http://schemas.microsoft.com/office/drawing/2014/main" id="{4C9D509F-103F-18D7-FEF2-CB47EE98383E}"/>
              </a:ext>
            </a:extLst>
          </p:cNvPr>
          <p:cNvGrpSpPr/>
          <p:nvPr/>
        </p:nvGrpSpPr>
        <p:grpSpPr>
          <a:xfrm>
            <a:off x="977900" y="2297699"/>
            <a:ext cx="10574338" cy="3602052"/>
            <a:chOff x="624815" y="2297698"/>
            <a:chExt cx="11293709" cy="3847099"/>
          </a:xfrm>
        </p:grpSpPr>
        <p:sp>
          <p:nvSpPr>
            <p:cNvPr id="149" name="Rectangle 148"/>
            <p:cNvSpPr/>
            <p:nvPr/>
          </p:nvSpPr>
          <p:spPr>
            <a:xfrm>
              <a:off x="624815" y="2297698"/>
              <a:ext cx="5570674" cy="3847099"/>
            </a:xfrm>
            <a:prstGeom prst="rect">
              <a:avLst/>
            </a:prstGeom>
            <a:noFill/>
            <a:ln w="3175" cap="flat" cmpd="sng" algn="ctr">
              <a:solidFill>
                <a:srgbClr val="919191"/>
              </a:solidFill>
              <a:prstDash val="solid"/>
              <a:miter lim="800000"/>
            </a:ln>
            <a:effectLst/>
          </p:spPr>
          <p:txBody>
            <a:bodyPr rtlCol="0" anchor="ctr"/>
            <a:lstStyle/>
            <a:p>
              <a:pPr algn="ctr" defTabSz="914126">
                <a:defRPr/>
              </a:pPr>
              <a:endParaRPr lang="en-US" sz="1600" kern="0" dirty="0">
                <a:solidFill>
                  <a:srgbClr val="FFFFFF"/>
                </a:solidFill>
              </a:endParaRPr>
            </a:p>
          </p:txBody>
        </p:sp>
        <p:sp>
          <p:nvSpPr>
            <p:cNvPr id="150" name="Rectangle 149"/>
            <p:cNvSpPr/>
            <p:nvPr/>
          </p:nvSpPr>
          <p:spPr>
            <a:xfrm>
              <a:off x="6424030" y="2297698"/>
              <a:ext cx="5494494" cy="3847099"/>
            </a:xfrm>
            <a:prstGeom prst="rect">
              <a:avLst/>
            </a:prstGeom>
            <a:noFill/>
            <a:ln w="3175" cap="flat" cmpd="sng" algn="ctr">
              <a:solidFill>
                <a:srgbClr val="919191"/>
              </a:solidFill>
              <a:prstDash val="solid"/>
              <a:miter lim="800000"/>
            </a:ln>
            <a:effectLst/>
          </p:spPr>
          <p:txBody>
            <a:bodyPr rtlCol="0" anchor="ctr"/>
            <a:lstStyle/>
            <a:p>
              <a:pPr algn="ctr" defTabSz="914126">
                <a:defRPr/>
              </a:pPr>
              <a:endParaRPr lang="en-US" sz="1600" kern="0" dirty="0">
                <a:solidFill>
                  <a:srgbClr val="FFFFFF"/>
                </a:solidFill>
              </a:endParaRPr>
            </a:p>
          </p:txBody>
        </p:sp>
        <p:grpSp>
          <p:nvGrpSpPr>
            <p:cNvPr id="151" name="Group 150"/>
            <p:cNvGrpSpPr/>
            <p:nvPr/>
          </p:nvGrpSpPr>
          <p:grpSpPr>
            <a:xfrm>
              <a:off x="726873" y="2472802"/>
              <a:ext cx="1020814" cy="1020814"/>
              <a:chOff x="887317" y="2618232"/>
              <a:chExt cx="1021080" cy="1021080"/>
            </a:xfrm>
          </p:grpSpPr>
          <p:sp>
            <p:nvSpPr>
              <p:cNvPr id="152" name="Freeform 151"/>
              <p:cNvSpPr/>
              <p:nvPr/>
            </p:nvSpPr>
            <p:spPr>
              <a:xfrm>
                <a:off x="887317" y="2618232"/>
                <a:ext cx="1021080" cy="10210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919191"/>
              </a:solidFill>
              <a:ln w="12700" cap="flat" cmpd="sng" algn="ctr">
                <a:noFill/>
                <a:prstDash val="solid"/>
                <a:miter lim="800000"/>
              </a:ln>
              <a:effectLst/>
            </p:spPr>
            <p:txBody>
              <a:bodyPr spcFirstLastPara="0" vert="horz" wrap="none" lIns="257171" tIns="257171" rIns="257171" bIns="257171" numCol="1" spcCol="1270" anchor="ctr" anchorCtr="0">
                <a:noAutofit/>
              </a:bodyPr>
              <a:lstStyle/>
              <a:p>
                <a:pPr algn="ctr" defTabSz="622113">
                  <a:lnSpc>
                    <a:spcPct val="90000"/>
                  </a:lnSpc>
                  <a:spcBef>
                    <a:spcPct val="0"/>
                  </a:spcBef>
                  <a:spcAft>
                    <a:spcPct val="35000"/>
                  </a:spcAft>
                  <a:defRPr/>
                </a:pPr>
                <a:endParaRPr lang="en-US" sz="1100" b="1" kern="0" cap="all" dirty="0">
                  <a:solidFill>
                    <a:srgbClr val="FFFFFF"/>
                  </a:solidFill>
                </a:endParaRPr>
              </a:p>
            </p:txBody>
          </p:sp>
          <p:sp>
            <p:nvSpPr>
              <p:cNvPr id="153" name="Freeform 25"/>
              <p:cNvSpPr>
                <a:spLocks/>
              </p:cNvSpPr>
              <p:nvPr/>
            </p:nvSpPr>
            <p:spPr bwMode="auto">
              <a:xfrm>
                <a:off x="1041464" y="2667840"/>
                <a:ext cx="631888" cy="869870"/>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nvGrpSpPr>
              <p:cNvPr id="154" name="Group 153"/>
              <p:cNvGrpSpPr/>
              <p:nvPr/>
            </p:nvGrpSpPr>
            <p:grpSpPr>
              <a:xfrm>
                <a:off x="1274065" y="3026521"/>
                <a:ext cx="316991" cy="342472"/>
                <a:chOff x="4429125" y="1658938"/>
                <a:chExt cx="3317875" cy="3584576"/>
              </a:xfrm>
              <a:solidFill>
                <a:srgbClr val="007DA5"/>
              </a:solidFill>
            </p:grpSpPr>
            <p:grpSp>
              <p:nvGrpSpPr>
                <p:cNvPr id="155" name="Group 154"/>
                <p:cNvGrpSpPr/>
                <p:nvPr/>
              </p:nvGrpSpPr>
              <p:grpSpPr>
                <a:xfrm>
                  <a:off x="4429125" y="1658938"/>
                  <a:ext cx="2073276" cy="2043113"/>
                  <a:chOff x="4429125" y="1658938"/>
                  <a:chExt cx="2073276" cy="2043113"/>
                </a:xfrm>
                <a:grpFill/>
              </p:grpSpPr>
              <p:sp>
                <p:nvSpPr>
                  <p:cNvPr id="162" name="Freeform 6"/>
                  <p:cNvSpPr>
                    <a:spLocks/>
                  </p:cNvSpPr>
                  <p:nvPr/>
                </p:nvSpPr>
                <p:spPr bwMode="auto">
                  <a:xfrm>
                    <a:off x="4429125" y="2036763"/>
                    <a:ext cx="1663700" cy="1665288"/>
                  </a:xfrm>
                  <a:custGeom>
                    <a:avLst/>
                    <a:gdLst>
                      <a:gd name="T0" fmla="*/ 86 w 441"/>
                      <a:gd name="T1" fmla="*/ 0 h 442"/>
                      <a:gd name="T2" fmla="*/ 441 w 441"/>
                      <a:gd name="T3" fmla="*/ 356 h 442"/>
                      <a:gd name="T4" fmla="*/ 101 w 441"/>
                      <a:gd name="T5" fmla="*/ 341 h 442"/>
                      <a:gd name="T6" fmla="*/ 86 w 441"/>
                      <a:gd name="T7" fmla="*/ 0 h 442"/>
                    </a:gdLst>
                    <a:ahLst/>
                    <a:cxnLst>
                      <a:cxn ang="0">
                        <a:pos x="T0" y="T1"/>
                      </a:cxn>
                      <a:cxn ang="0">
                        <a:pos x="T2" y="T3"/>
                      </a:cxn>
                      <a:cxn ang="0">
                        <a:pos x="T4" y="T5"/>
                      </a:cxn>
                      <a:cxn ang="0">
                        <a:pos x="T6" y="T7"/>
                      </a:cxn>
                    </a:cxnLst>
                    <a:rect l="0" t="0" r="r" b="b"/>
                    <a:pathLst>
                      <a:path w="441" h="442">
                        <a:moveTo>
                          <a:pt x="86" y="0"/>
                        </a:moveTo>
                        <a:cubicBezTo>
                          <a:pt x="204" y="119"/>
                          <a:pt x="323" y="237"/>
                          <a:pt x="441" y="356"/>
                        </a:cubicBezTo>
                        <a:cubicBezTo>
                          <a:pt x="354" y="433"/>
                          <a:pt x="203" y="442"/>
                          <a:pt x="101" y="341"/>
                        </a:cubicBezTo>
                        <a:cubicBezTo>
                          <a:pt x="0" y="240"/>
                          <a:pt x="9" y="88"/>
                          <a:pt x="86"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63" name="Freeform 7"/>
                  <p:cNvSpPr>
                    <a:spLocks/>
                  </p:cNvSpPr>
                  <p:nvPr/>
                </p:nvSpPr>
                <p:spPr bwMode="auto">
                  <a:xfrm>
                    <a:off x="4878388" y="1658938"/>
                    <a:ext cx="1624013" cy="1595438"/>
                  </a:xfrm>
                  <a:custGeom>
                    <a:avLst/>
                    <a:gdLst>
                      <a:gd name="T0" fmla="*/ 356 w 431"/>
                      <a:gd name="T1" fmla="*/ 423 h 423"/>
                      <a:gd name="T2" fmla="*/ 0 w 431"/>
                      <a:gd name="T3" fmla="*/ 66 h 423"/>
                      <a:gd name="T4" fmla="*/ 185 w 431"/>
                      <a:gd name="T5" fmla="*/ 8 h 423"/>
                      <a:gd name="T6" fmla="*/ 405 w 431"/>
                      <a:gd name="T7" fmla="*/ 189 h 423"/>
                      <a:gd name="T8" fmla="*/ 356 w 431"/>
                      <a:gd name="T9" fmla="*/ 423 h 423"/>
                    </a:gdLst>
                    <a:ahLst/>
                    <a:cxnLst>
                      <a:cxn ang="0">
                        <a:pos x="T0" y="T1"/>
                      </a:cxn>
                      <a:cxn ang="0">
                        <a:pos x="T2" y="T3"/>
                      </a:cxn>
                      <a:cxn ang="0">
                        <a:pos x="T4" y="T5"/>
                      </a:cxn>
                      <a:cxn ang="0">
                        <a:pos x="T6" y="T7"/>
                      </a:cxn>
                      <a:cxn ang="0">
                        <a:pos x="T8" y="T9"/>
                      </a:cxn>
                    </a:cxnLst>
                    <a:rect l="0" t="0" r="r" b="b"/>
                    <a:pathLst>
                      <a:path w="431" h="423">
                        <a:moveTo>
                          <a:pt x="356" y="423"/>
                        </a:moveTo>
                        <a:cubicBezTo>
                          <a:pt x="237" y="304"/>
                          <a:pt x="119" y="186"/>
                          <a:pt x="0" y="66"/>
                        </a:cubicBezTo>
                        <a:cubicBezTo>
                          <a:pt x="54" y="22"/>
                          <a:pt x="116" y="0"/>
                          <a:pt x="185" y="8"/>
                        </a:cubicBezTo>
                        <a:cubicBezTo>
                          <a:pt x="296" y="21"/>
                          <a:pt x="372" y="82"/>
                          <a:pt x="405" y="189"/>
                        </a:cubicBezTo>
                        <a:cubicBezTo>
                          <a:pt x="431" y="274"/>
                          <a:pt x="412" y="352"/>
                          <a:pt x="356" y="423"/>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nvGrpSpPr>
                <p:cNvPr id="156" name="Group 155"/>
                <p:cNvGrpSpPr/>
                <p:nvPr/>
              </p:nvGrpSpPr>
              <p:grpSpPr>
                <a:xfrm>
                  <a:off x="6019800" y="3521076"/>
                  <a:ext cx="1727200" cy="1722438"/>
                  <a:chOff x="6019800" y="3521076"/>
                  <a:chExt cx="1727200" cy="1722438"/>
                </a:xfrm>
                <a:grpFill/>
              </p:grpSpPr>
              <p:sp>
                <p:nvSpPr>
                  <p:cNvPr id="160" name="Freeform 8"/>
                  <p:cNvSpPr>
                    <a:spLocks/>
                  </p:cNvSpPr>
                  <p:nvPr/>
                </p:nvSpPr>
                <p:spPr bwMode="auto">
                  <a:xfrm>
                    <a:off x="6400800" y="3902076"/>
                    <a:ext cx="1346200" cy="1341438"/>
                  </a:xfrm>
                  <a:custGeom>
                    <a:avLst/>
                    <a:gdLst>
                      <a:gd name="T0" fmla="*/ 0 w 357"/>
                      <a:gd name="T1" fmla="*/ 290 h 356"/>
                      <a:gd name="T2" fmla="*/ 290 w 357"/>
                      <a:gd name="T3" fmla="*/ 0 h 356"/>
                      <a:gd name="T4" fmla="*/ 280 w 357"/>
                      <a:gd name="T5" fmla="*/ 270 h 356"/>
                      <a:gd name="T6" fmla="*/ 0 w 357"/>
                      <a:gd name="T7" fmla="*/ 290 h 356"/>
                    </a:gdLst>
                    <a:ahLst/>
                    <a:cxnLst>
                      <a:cxn ang="0">
                        <a:pos x="T0" y="T1"/>
                      </a:cxn>
                      <a:cxn ang="0">
                        <a:pos x="T2" y="T3"/>
                      </a:cxn>
                      <a:cxn ang="0">
                        <a:pos x="T4" y="T5"/>
                      </a:cxn>
                      <a:cxn ang="0">
                        <a:pos x="T6" y="T7"/>
                      </a:cxn>
                    </a:cxnLst>
                    <a:rect l="0" t="0" r="r" b="b"/>
                    <a:pathLst>
                      <a:path w="357" h="356">
                        <a:moveTo>
                          <a:pt x="0" y="290"/>
                        </a:moveTo>
                        <a:cubicBezTo>
                          <a:pt x="97" y="194"/>
                          <a:pt x="193" y="97"/>
                          <a:pt x="290" y="0"/>
                        </a:cubicBezTo>
                        <a:cubicBezTo>
                          <a:pt x="348" y="67"/>
                          <a:pt x="357" y="187"/>
                          <a:pt x="280" y="270"/>
                        </a:cubicBezTo>
                        <a:cubicBezTo>
                          <a:pt x="199" y="356"/>
                          <a:pt x="73" y="353"/>
                          <a:pt x="0" y="29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61" name="Freeform 9"/>
                  <p:cNvSpPr>
                    <a:spLocks/>
                  </p:cNvSpPr>
                  <p:nvPr/>
                </p:nvSpPr>
                <p:spPr bwMode="auto">
                  <a:xfrm>
                    <a:off x="6019800" y="3521076"/>
                    <a:ext cx="1343025" cy="1346200"/>
                  </a:xfrm>
                  <a:custGeom>
                    <a:avLst/>
                    <a:gdLst>
                      <a:gd name="T0" fmla="*/ 356 w 356"/>
                      <a:gd name="T1" fmla="*/ 67 h 357"/>
                      <a:gd name="T2" fmla="*/ 67 w 356"/>
                      <a:gd name="T3" fmla="*/ 357 h 357"/>
                      <a:gd name="T4" fmla="*/ 80 w 356"/>
                      <a:gd name="T5" fmla="*/ 83 h 357"/>
                      <a:gd name="T6" fmla="*/ 356 w 356"/>
                      <a:gd name="T7" fmla="*/ 67 h 357"/>
                    </a:gdLst>
                    <a:ahLst/>
                    <a:cxnLst>
                      <a:cxn ang="0">
                        <a:pos x="T0" y="T1"/>
                      </a:cxn>
                      <a:cxn ang="0">
                        <a:pos x="T2" y="T3"/>
                      </a:cxn>
                      <a:cxn ang="0">
                        <a:pos x="T4" y="T5"/>
                      </a:cxn>
                      <a:cxn ang="0">
                        <a:pos x="T6" y="T7"/>
                      </a:cxn>
                    </a:cxnLst>
                    <a:rect l="0" t="0" r="r" b="b"/>
                    <a:pathLst>
                      <a:path w="356" h="357">
                        <a:moveTo>
                          <a:pt x="356" y="67"/>
                        </a:moveTo>
                        <a:cubicBezTo>
                          <a:pt x="260" y="164"/>
                          <a:pt x="163" y="260"/>
                          <a:pt x="67" y="357"/>
                        </a:cubicBezTo>
                        <a:cubicBezTo>
                          <a:pt x="6" y="287"/>
                          <a:pt x="0" y="165"/>
                          <a:pt x="80" y="83"/>
                        </a:cubicBezTo>
                        <a:cubicBezTo>
                          <a:pt x="162" y="0"/>
                          <a:pt x="286" y="6"/>
                          <a:pt x="356" y="67"/>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nvGrpSpPr>
                <p:cNvPr id="157" name="Group 156"/>
                <p:cNvGrpSpPr/>
                <p:nvPr/>
              </p:nvGrpSpPr>
              <p:grpSpPr>
                <a:xfrm>
                  <a:off x="4507992" y="3752088"/>
                  <a:ext cx="1093216" cy="1090202"/>
                  <a:chOff x="6019800" y="3521076"/>
                  <a:chExt cx="1727200" cy="1722438"/>
                </a:xfrm>
                <a:grpFill/>
              </p:grpSpPr>
              <p:sp>
                <p:nvSpPr>
                  <p:cNvPr id="158" name="Freeform 8"/>
                  <p:cNvSpPr>
                    <a:spLocks/>
                  </p:cNvSpPr>
                  <p:nvPr/>
                </p:nvSpPr>
                <p:spPr bwMode="auto">
                  <a:xfrm>
                    <a:off x="6400800" y="3902076"/>
                    <a:ext cx="1346200" cy="1341438"/>
                  </a:xfrm>
                  <a:custGeom>
                    <a:avLst/>
                    <a:gdLst>
                      <a:gd name="T0" fmla="*/ 0 w 357"/>
                      <a:gd name="T1" fmla="*/ 290 h 356"/>
                      <a:gd name="T2" fmla="*/ 290 w 357"/>
                      <a:gd name="T3" fmla="*/ 0 h 356"/>
                      <a:gd name="T4" fmla="*/ 280 w 357"/>
                      <a:gd name="T5" fmla="*/ 270 h 356"/>
                      <a:gd name="T6" fmla="*/ 0 w 357"/>
                      <a:gd name="T7" fmla="*/ 290 h 356"/>
                    </a:gdLst>
                    <a:ahLst/>
                    <a:cxnLst>
                      <a:cxn ang="0">
                        <a:pos x="T0" y="T1"/>
                      </a:cxn>
                      <a:cxn ang="0">
                        <a:pos x="T2" y="T3"/>
                      </a:cxn>
                      <a:cxn ang="0">
                        <a:pos x="T4" y="T5"/>
                      </a:cxn>
                      <a:cxn ang="0">
                        <a:pos x="T6" y="T7"/>
                      </a:cxn>
                    </a:cxnLst>
                    <a:rect l="0" t="0" r="r" b="b"/>
                    <a:pathLst>
                      <a:path w="357" h="356">
                        <a:moveTo>
                          <a:pt x="0" y="290"/>
                        </a:moveTo>
                        <a:cubicBezTo>
                          <a:pt x="97" y="194"/>
                          <a:pt x="193" y="97"/>
                          <a:pt x="290" y="0"/>
                        </a:cubicBezTo>
                        <a:cubicBezTo>
                          <a:pt x="348" y="67"/>
                          <a:pt x="357" y="187"/>
                          <a:pt x="280" y="270"/>
                        </a:cubicBezTo>
                        <a:cubicBezTo>
                          <a:pt x="199" y="356"/>
                          <a:pt x="73" y="353"/>
                          <a:pt x="0" y="29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59" name="Freeform 9"/>
                  <p:cNvSpPr>
                    <a:spLocks/>
                  </p:cNvSpPr>
                  <p:nvPr/>
                </p:nvSpPr>
                <p:spPr bwMode="auto">
                  <a:xfrm>
                    <a:off x="6019800" y="3521076"/>
                    <a:ext cx="1343025" cy="1346200"/>
                  </a:xfrm>
                  <a:custGeom>
                    <a:avLst/>
                    <a:gdLst>
                      <a:gd name="T0" fmla="*/ 356 w 356"/>
                      <a:gd name="T1" fmla="*/ 67 h 357"/>
                      <a:gd name="T2" fmla="*/ 67 w 356"/>
                      <a:gd name="T3" fmla="*/ 357 h 357"/>
                      <a:gd name="T4" fmla="*/ 80 w 356"/>
                      <a:gd name="T5" fmla="*/ 83 h 357"/>
                      <a:gd name="T6" fmla="*/ 356 w 356"/>
                      <a:gd name="T7" fmla="*/ 67 h 357"/>
                    </a:gdLst>
                    <a:ahLst/>
                    <a:cxnLst>
                      <a:cxn ang="0">
                        <a:pos x="T0" y="T1"/>
                      </a:cxn>
                      <a:cxn ang="0">
                        <a:pos x="T2" y="T3"/>
                      </a:cxn>
                      <a:cxn ang="0">
                        <a:pos x="T4" y="T5"/>
                      </a:cxn>
                      <a:cxn ang="0">
                        <a:pos x="T6" y="T7"/>
                      </a:cxn>
                    </a:cxnLst>
                    <a:rect l="0" t="0" r="r" b="b"/>
                    <a:pathLst>
                      <a:path w="356" h="357">
                        <a:moveTo>
                          <a:pt x="356" y="67"/>
                        </a:moveTo>
                        <a:cubicBezTo>
                          <a:pt x="260" y="164"/>
                          <a:pt x="163" y="260"/>
                          <a:pt x="67" y="357"/>
                        </a:cubicBezTo>
                        <a:cubicBezTo>
                          <a:pt x="6" y="287"/>
                          <a:pt x="0" y="165"/>
                          <a:pt x="80" y="83"/>
                        </a:cubicBezTo>
                        <a:cubicBezTo>
                          <a:pt x="162" y="0"/>
                          <a:pt x="286" y="6"/>
                          <a:pt x="356" y="67"/>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grpSp>
        <p:sp>
          <p:nvSpPr>
            <p:cNvPr id="164" name="Freeform 163"/>
            <p:cNvSpPr/>
            <p:nvPr/>
          </p:nvSpPr>
          <p:spPr>
            <a:xfrm>
              <a:off x="1625736" y="2535315"/>
              <a:ext cx="1976538" cy="895787"/>
            </a:xfrm>
            <a:custGeom>
              <a:avLst/>
              <a:gdLst>
                <a:gd name="connsiteX0" fmla="*/ 0 w 1950720"/>
                <a:gd name="connsiteY0" fmla="*/ 108373 h 1083733"/>
                <a:gd name="connsiteX1" fmla="*/ 108373 w 1950720"/>
                <a:gd name="connsiteY1" fmla="*/ 0 h 1083733"/>
                <a:gd name="connsiteX2" fmla="*/ 1842347 w 1950720"/>
                <a:gd name="connsiteY2" fmla="*/ 0 h 1083733"/>
                <a:gd name="connsiteX3" fmla="*/ 1950720 w 1950720"/>
                <a:gd name="connsiteY3" fmla="*/ 108373 h 1083733"/>
                <a:gd name="connsiteX4" fmla="*/ 1950720 w 1950720"/>
                <a:gd name="connsiteY4" fmla="*/ 975360 h 1083733"/>
                <a:gd name="connsiteX5" fmla="*/ 1842347 w 1950720"/>
                <a:gd name="connsiteY5" fmla="*/ 1083733 h 1083733"/>
                <a:gd name="connsiteX6" fmla="*/ 108373 w 1950720"/>
                <a:gd name="connsiteY6" fmla="*/ 1083733 h 1083733"/>
                <a:gd name="connsiteX7" fmla="*/ 0 w 1950720"/>
                <a:gd name="connsiteY7" fmla="*/ 975360 h 1083733"/>
                <a:gd name="connsiteX8" fmla="*/ 0 w 1950720"/>
                <a:gd name="connsiteY8" fmla="*/ 108373 h 10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1083733">
                  <a:moveTo>
                    <a:pt x="0" y="108373"/>
                  </a:moveTo>
                  <a:cubicBezTo>
                    <a:pt x="0" y="48520"/>
                    <a:pt x="48520" y="0"/>
                    <a:pt x="108373" y="0"/>
                  </a:cubicBezTo>
                  <a:lnTo>
                    <a:pt x="1842347" y="0"/>
                  </a:lnTo>
                  <a:cubicBezTo>
                    <a:pt x="1902200" y="0"/>
                    <a:pt x="1950720" y="48520"/>
                    <a:pt x="1950720" y="108373"/>
                  </a:cubicBezTo>
                  <a:lnTo>
                    <a:pt x="1950720" y="975360"/>
                  </a:lnTo>
                  <a:cubicBezTo>
                    <a:pt x="1950720" y="1035213"/>
                    <a:pt x="1902200" y="1083733"/>
                    <a:pt x="1842347" y="1083733"/>
                  </a:cubicBezTo>
                  <a:lnTo>
                    <a:pt x="108373" y="1083733"/>
                  </a:lnTo>
                  <a:cubicBezTo>
                    <a:pt x="48520" y="1083733"/>
                    <a:pt x="0" y="1035213"/>
                    <a:pt x="0" y="975360"/>
                  </a:cubicBezTo>
                  <a:lnTo>
                    <a:pt x="0" y="108373"/>
                  </a:lnTo>
                  <a:close/>
                </a:path>
              </a:pathLst>
            </a:custGeom>
            <a:noFill/>
            <a:ln w="12700" cap="flat" cmpd="sng" algn="ctr">
              <a:noFill/>
              <a:prstDash val="solid"/>
              <a:miter lim="800000"/>
            </a:ln>
            <a:effectLst/>
          </p:spPr>
          <p:txBody>
            <a:bodyPr spcFirstLastPara="0" vert="horz" wrap="square" lIns="218374" tIns="218374" rIns="218374" bIns="218374" numCol="1" spcCol="1270" anchor="ctr" anchorCtr="0">
              <a:noAutofit/>
            </a:bodyPr>
            <a:lstStyle/>
            <a:p>
              <a:pPr defTabSz="2177397">
                <a:lnSpc>
                  <a:spcPct val="90000"/>
                </a:lnSpc>
                <a:spcBef>
                  <a:spcPct val="0"/>
                </a:spcBef>
                <a:spcAft>
                  <a:spcPct val="35000"/>
                </a:spcAft>
                <a:defRPr/>
              </a:pPr>
              <a:r>
                <a:rPr lang="en-US" b="1" kern="0" dirty="0"/>
                <a:t>Increase</a:t>
              </a:r>
              <a:br>
                <a:rPr lang="en-US" b="1" kern="0" dirty="0"/>
              </a:br>
              <a:r>
                <a:rPr lang="en-US" kern="0" dirty="0"/>
                <a:t>Antipsychotic </a:t>
              </a:r>
              <a:endParaRPr lang="en-US" b="1" kern="0" dirty="0"/>
            </a:p>
          </p:txBody>
        </p:sp>
        <p:grpSp>
          <p:nvGrpSpPr>
            <p:cNvPr id="165" name="Group 164"/>
            <p:cNvGrpSpPr/>
            <p:nvPr/>
          </p:nvGrpSpPr>
          <p:grpSpPr>
            <a:xfrm>
              <a:off x="6515963" y="2472802"/>
              <a:ext cx="1020814" cy="1020814"/>
              <a:chOff x="6400800" y="2618232"/>
              <a:chExt cx="1021080" cy="1021080"/>
            </a:xfrm>
          </p:grpSpPr>
          <p:sp>
            <p:nvSpPr>
              <p:cNvPr id="166" name="Freeform 165"/>
              <p:cNvSpPr/>
              <p:nvPr/>
            </p:nvSpPr>
            <p:spPr>
              <a:xfrm>
                <a:off x="6400800" y="2618232"/>
                <a:ext cx="1021080" cy="1021080"/>
              </a:xfrm>
              <a:custGeom>
                <a:avLst/>
                <a:gdLst>
                  <a:gd name="connsiteX0" fmla="*/ 0 w 1635124"/>
                  <a:gd name="connsiteY0" fmla="*/ 817562 h 1635124"/>
                  <a:gd name="connsiteX1" fmla="*/ 817562 w 1635124"/>
                  <a:gd name="connsiteY1" fmla="*/ 0 h 1635124"/>
                  <a:gd name="connsiteX2" fmla="*/ 1635124 w 1635124"/>
                  <a:gd name="connsiteY2" fmla="*/ 817562 h 1635124"/>
                  <a:gd name="connsiteX3" fmla="*/ 817562 w 1635124"/>
                  <a:gd name="connsiteY3" fmla="*/ 1635124 h 1635124"/>
                  <a:gd name="connsiteX4" fmla="*/ 0 w 1635124"/>
                  <a:gd name="connsiteY4" fmla="*/ 817562 h 163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124" h="1635124">
                    <a:moveTo>
                      <a:pt x="0" y="817562"/>
                    </a:moveTo>
                    <a:cubicBezTo>
                      <a:pt x="0" y="366035"/>
                      <a:pt x="366035" y="0"/>
                      <a:pt x="817562" y="0"/>
                    </a:cubicBezTo>
                    <a:cubicBezTo>
                      <a:pt x="1269089" y="0"/>
                      <a:pt x="1635124" y="366035"/>
                      <a:pt x="1635124" y="817562"/>
                    </a:cubicBezTo>
                    <a:cubicBezTo>
                      <a:pt x="1635124" y="1269089"/>
                      <a:pt x="1269089" y="1635124"/>
                      <a:pt x="817562" y="1635124"/>
                    </a:cubicBezTo>
                    <a:cubicBezTo>
                      <a:pt x="366035" y="1635124"/>
                      <a:pt x="0" y="1269089"/>
                      <a:pt x="0" y="817562"/>
                    </a:cubicBezTo>
                    <a:close/>
                  </a:path>
                </a:pathLst>
              </a:custGeom>
              <a:solidFill>
                <a:srgbClr val="919191"/>
              </a:solidFill>
              <a:ln w="12700" cap="flat" cmpd="sng" algn="ctr">
                <a:noFill/>
                <a:prstDash val="solid"/>
                <a:miter lim="800000"/>
              </a:ln>
              <a:effectLst/>
            </p:spPr>
            <p:txBody>
              <a:bodyPr spcFirstLastPara="0" vert="horz" wrap="none" lIns="257171" tIns="257171" rIns="257171" bIns="257171" numCol="1" spcCol="1270" anchor="ctr" anchorCtr="0">
                <a:noAutofit/>
              </a:bodyPr>
              <a:lstStyle/>
              <a:p>
                <a:pPr algn="ctr" defTabSz="622113">
                  <a:lnSpc>
                    <a:spcPct val="90000"/>
                  </a:lnSpc>
                  <a:spcBef>
                    <a:spcPct val="0"/>
                  </a:spcBef>
                  <a:spcAft>
                    <a:spcPct val="35000"/>
                  </a:spcAft>
                  <a:defRPr/>
                </a:pPr>
                <a:endParaRPr lang="en-US" sz="1100" b="1" kern="0" cap="all" dirty="0">
                  <a:solidFill>
                    <a:srgbClr val="FFFFFF"/>
                  </a:solidFill>
                </a:endParaRPr>
              </a:p>
            </p:txBody>
          </p:sp>
          <p:sp>
            <p:nvSpPr>
              <p:cNvPr id="167" name="Freeform 25"/>
              <p:cNvSpPr>
                <a:spLocks/>
              </p:cNvSpPr>
              <p:nvPr/>
            </p:nvSpPr>
            <p:spPr bwMode="auto">
              <a:xfrm>
                <a:off x="6554947" y="2667840"/>
                <a:ext cx="631888" cy="869870"/>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solidFill>
                <a:srgbClr val="FFFFFF"/>
              </a:solidFill>
              <a:ln>
                <a:noFill/>
              </a:ln>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nvGrpSpPr>
              <p:cNvPr id="168" name="Group 167"/>
              <p:cNvGrpSpPr/>
              <p:nvPr/>
            </p:nvGrpSpPr>
            <p:grpSpPr>
              <a:xfrm>
                <a:off x="6805836" y="3081385"/>
                <a:ext cx="198082" cy="195200"/>
                <a:chOff x="4429125" y="1658938"/>
                <a:chExt cx="2073276" cy="2043113"/>
              </a:xfrm>
              <a:solidFill>
                <a:srgbClr val="007DA5"/>
              </a:solidFill>
            </p:grpSpPr>
            <p:sp>
              <p:nvSpPr>
                <p:cNvPr id="169" name="Freeform 6"/>
                <p:cNvSpPr>
                  <a:spLocks/>
                </p:cNvSpPr>
                <p:nvPr/>
              </p:nvSpPr>
              <p:spPr bwMode="auto">
                <a:xfrm>
                  <a:off x="4429125" y="2036763"/>
                  <a:ext cx="1663700" cy="1665288"/>
                </a:xfrm>
                <a:custGeom>
                  <a:avLst/>
                  <a:gdLst>
                    <a:gd name="T0" fmla="*/ 86 w 441"/>
                    <a:gd name="T1" fmla="*/ 0 h 442"/>
                    <a:gd name="T2" fmla="*/ 441 w 441"/>
                    <a:gd name="T3" fmla="*/ 356 h 442"/>
                    <a:gd name="T4" fmla="*/ 101 w 441"/>
                    <a:gd name="T5" fmla="*/ 341 h 442"/>
                    <a:gd name="T6" fmla="*/ 86 w 441"/>
                    <a:gd name="T7" fmla="*/ 0 h 442"/>
                  </a:gdLst>
                  <a:ahLst/>
                  <a:cxnLst>
                    <a:cxn ang="0">
                      <a:pos x="T0" y="T1"/>
                    </a:cxn>
                    <a:cxn ang="0">
                      <a:pos x="T2" y="T3"/>
                    </a:cxn>
                    <a:cxn ang="0">
                      <a:pos x="T4" y="T5"/>
                    </a:cxn>
                    <a:cxn ang="0">
                      <a:pos x="T6" y="T7"/>
                    </a:cxn>
                  </a:cxnLst>
                  <a:rect l="0" t="0" r="r" b="b"/>
                  <a:pathLst>
                    <a:path w="441" h="442">
                      <a:moveTo>
                        <a:pt x="86" y="0"/>
                      </a:moveTo>
                      <a:cubicBezTo>
                        <a:pt x="204" y="119"/>
                        <a:pt x="323" y="237"/>
                        <a:pt x="441" y="356"/>
                      </a:cubicBezTo>
                      <a:cubicBezTo>
                        <a:pt x="354" y="433"/>
                        <a:pt x="203" y="442"/>
                        <a:pt x="101" y="341"/>
                      </a:cubicBezTo>
                      <a:cubicBezTo>
                        <a:pt x="0" y="240"/>
                        <a:pt x="9" y="88"/>
                        <a:pt x="86"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70" name="Freeform 7"/>
                <p:cNvSpPr>
                  <a:spLocks/>
                </p:cNvSpPr>
                <p:nvPr/>
              </p:nvSpPr>
              <p:spPr bwMode="auto">
                <a:xfrm>
                  <a:off x="4878388" y="1658938"/>
                  <a:ext cx="1624013" cy="1595438"/>
                </a:xfrm>
                <a:custGeom>
                  <a:avLst/>
                  <a:gdLst>
                    <a:gd name="T0" fmla="*/ 356 w 431"/>
                    <a:gd name="T1" fmla="*/ 423 h 423"/>
                    <a:gd name="T2" fmla="*/ 0 w 431"/>
                    <a:gd name="T3" fmla="*/ 66 h 423"/>
                    <a:gd name="T4" fmla="*/ 185 w 431"/>
                    <a:gd name="T5" fmla="*/ 8 h 423"/>
                    <a:gd name="T6" fmla="*/ 405 w 431"/>
                    <a:gd name="T7" fmla="*/ 189 h 423"/>
                    <a:gd name="T8" fmla="*/ 356 w 431"/>
                    <a:gd name="T9" fmla="*/ 423 h 423"/>
                  </a:gdLst>
                  <a:ahLst/>
                  <a:cxnLst>
                    <a:cxn ang="0">
                      <a:pos x="T0" y="T1"/>
                    </a:cxn>
                    <a:cxn ang="0">
                      <a:pos x="T2" y="T3"/>
                    </a:cxn>
                    <a:cxn ang="0">
                      <a:pos x="T4" y="T5"/>
                    </a:cxn>
                    <a:cxn ang="0">
                      <a:pos x="T6" y="T7"/>
                    </a:cxn>
                    <a:cxn ang="0">
                      <a:pos x="T8" y="T9"/>
                    </a:cxn>
                  </a:cxnLst>
                  <a:rect l="0" t="0" r="r" b="b"/>
                  <a:pathLst>
                    <a:path w="431" h="423">
                      <a:moveTo>
                        <a:pt x="356" y="423"/>
                      </a:moveTo>
                      <a:cubicBezTo>
                        <a:pt x="237" y="304"/>
                        <a:pt x="119" y="186"/>
                        <a:pt x="0" y="66"/>
                      </a:cubicBezTo>
                      <a:cubicBezTo>
                        <a:pt x="54" y="22"/>
                        <a:pt x="116" y="0"/>
                        <a:pt x="185" y="8"/>
                      </a:cubicBezTo>
                      <a:cubicBezTo>
                        <a:pt x="296" y="21"/>
                        <a:pt x="372" y="82"/>
                        <a:pt x="405" y="189"/>
                      </a:cubicBezTo>
                      <a:cubicBezTo>
                        <a:pt x="431" y="274"/>
                        <a:pt x="412" y="352"/>
                        <a:pt x="356" y="423"/>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sp>
          <p:nvSpPr>
            <p:cNvPr id="171" name="Freeform 170"/>
            <p:cNvSpPr/>
            <p:nvPr/>
          </p:nvSpPr>
          <p:spPr>
            <a:xfrm>
              <a:off x="7396532" y="2535315"/>
              <a:ext cx="2019845" cy="895787"/>
            </a:xfrm>
            <a:custGeom>
              <a:avLst/>
              <a:gdLst>
                <a:gd name="connsiteX0" fmla="*/ 0 w 1950720"/>
                <a:gd name="connsiteY0" fmla="*/ 108373 h 1083733"/>
                <a:gd name="connsiteX1" fmla="*/ 108373 w 1950720"/>
                <a:gd name="connsiteY1" fmla="*/ 0 h 1083733"/>
                <a:gd name="connsiteX2" fmla="*/ 1842347 w 1950720"/>
                <a:gd name="connsiteY2" fmla="*/ 0 h 1083733"/>
                <a:gd name="connsiteX3" fmla="*/ 1950720 w 1950720"/>
                <a:gd name="connsiteY3" fmla="*/ 108373 h 1083733"/>
                <a:gd name="connsiteX4" fmla="*/ 1950720 w 1950720"/>
                <a:gd name="connsiteY4" fmla="*/ 975360 h 1083733"/>
                <a:gd name="connsiteX5" fmla="*/ 1842347 w 1950720"/>
                <a:gd name="connsiteY5" fmla="*/ 1083733 h 1083733"/>
                <a:gd name="connsiteX6" fmla="*/ 108373 w 1950720"/>
                <a:gd name="connsiteY6" fmla="*/ 1083733 h 1083733"/>
                <a:gd name="connsiteX7" fmla="*/ 0 w 1950720"/>
                <a:gd name="connsiteY7" fmla="*/ 975360 h 1083733"/>
                <a:gd name="connsiteX8" fmla="*/ 0 w 1950720"/>
                <a:gd name="connsiteY8" fmla="*/ 108373 h 10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720" h="1083733">
                  <a:moveTo>
                    <a:pt x="0" y="108373"/>
                  </a:moveTo>
                  <a:cubicBezTo>
                    <a:pt x="0" y="48520"/>
                    <a:pt x="48520" y="0"/>
                    <a:pt x="108373" y="0"/>
                  </a:cubicBezTo>
                  <a:lnTo>
                    <a:pt x="1842347" y="0"/>
                  </a:lnTo>
                  <a:cubicBezTo>
                    <a:pt x="1902200" y="0"/>
                    <a:pt x="1950720" y="48520"/>
                    <a:pt x="1950720" y="108373"/>
                  </a:cubicBezTo>
                  <a:lnTo>
                    <a:pt x="1950720" y="975360"/>
                  </a:lnTo>
                  <a:cubicBezTo>
                    <a:pt x="1950720" y="1035213"/>
                    <a:pt x="1902200" y="1083733"/>
                    <a:pt x="1842347" y="1083733"/>
                  </a:cubicBezTo>
                  <a:lnTo>
                    <a:pt x="108373" y="1083733"/>
                  </a:lnTo>
                  <a:cubicBezTo>
                    <a:pt x="48520" y="1083733"/>
                    <a:pt x="0" y="1035213"/>
                    <a:pt x="0" y="975360"/>
                  </a:cubicBezTo>
                  <a:lnTo>
                    <a:pt x="0" y="108373"/>
                  </a:lnTo>
                  <a:close/>
                </a:path>
              </a:pathLst>
            </a:custGeom>
            <a:noFill/>
            <a:ln w="12700" cap="flat" cmpd="sng" algn="ctr">
              <a:noFill/>
              <a:prstDash val="solid"/>
              <a:miter lim="800000"/>
            </a:ln>
            <a:effectLst/>
          </p:spPr>
          <p:txBody>
            <a:bodyPr spcFirstLastPara="0" vert="horz" wrap="square" lIns="218374" tIns="218374" rIns="218374" bIns="218374" numCol="1" spcCol="1270" anchor="ctr" anchorCtr="0">
              <a:noAutofit/>
            </a:bodyPr>
            <a:lstStyle/>
            <a:p>
              <a:pPr defTabSz="2177397">
                <a:lnSpc>
                  <a:spcPct val="90000"/>
                </a:lnSpc>
                <a:spcBef>
                  <a:spcPct val="0"/>
                </a:spcBef>
                <a:spcAft>
                  <a:spcPct val="35000"/>
                </a:spcAft>
                <a:defRPr/>
              </a:pPr>
              <a:r>
                <a:rPr lang="en-US" b="1" kern="0" dirty="0"/>
                <a:t>Decrease</a:t>
              </a:r>
              <a:br>
                <a:rPr lang="en-US" kern="0" dirty="0"/>
              </a:br>
              <a:r>
                <a:rPr lang="en-US" kern="0" dirty="0"/>
                <a:t>Antipsychotic</a:t>
              </a:r>
              <a:endParaRPr lang="en-US" b="1" kern="0" dirty="0"/>
            </a:p>
          </p:txBody>
        </p:sp>
        <p:sp>
          <p:nvSpPr>
            <p:cNvPr id="172" name="Freeform 171"/>
            <p:cNvSpPr/>
            <p:nvPr/>
          </p:nvSpPr>
          <p:spPr>
            <a:xfrm>
              <a:off x="3113208" y="3913985"/>
              <a:ext cx="2267663" cy="798776"/>
            </a:xfrm>
            <a:custGeom>
              <a:avLst/>
              <a:gdLst>
                <a:gd name="connsiteX0" fmla="*/ 0 w 2198659"/>
                <a:gd name="connsiteY0" fmla="*/ 0 h 1256376"/>
                <a:gd name="connsiteX1" fmla="*/ 2198659 w 2198659"/>
                <a:gd name="connsiteY1" fmla="*/ 0 h 1256376"/>
                <a:gd name="connsiteX2" fmla="*/ 2198659 w 2198659"/>
                <a:gd name="connsiteY2" fmla="*/ 1256376 h 1256376"/>
                <a:gd name="connsiteX3" fmla="*/ 0 w 2198659"/>
                <a:gd name="connsiteY3" fmla="*/ 1256376 h 1256376"/>
                <a:gd name="connsiteX4" fmla="*/ 0 w 2198659"/>
                <a:gd name="connsiteY4" fmla="*/ 0 h 125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659" h="1256376">
                  <a:moveTo>
                    <a:pt x="0" y="0"/>
                  </a:moveTo>
                  <a:lnTo>
                    <a:pt x="2198659" y="0"/>
                  </a:lnTo>
                  <a:lnTo>
                    <a:pt x="2198659" y="1256376"/>
                  </a:lnTo>
                  <a:lnTo>
                    <a:pt x="0" y="1256376"/>
                  </a:lnTo>
                  <a:lnTo>
                    <a:pt x="0" y="0"/>
                  </a:lnTo>
                  <a:close/>
                </a:path>
              </a:pathLst>
            </a:custGeom>
            <a:noFill/>
            <a:ln>
              <a:noFill/>
            </a:ln>
            <a:effectLst/>
          </p:spPr>
          <p:txBody>
            <a:bodyPr spcFirstLastPara="0" vert="horz" wrap="square" lIns="0" tIns="0" rIns="0" bIns="0" numCol="1" spcCol="1270" anchor="ctr" anchorCtr="0">
              <a:spAutoFit/>
            </a:bodyPr>
            <a:lstStyle/>
            <a:p>
              <a:pPr algn="ctr" defTabSz="1466410">
                <a:lnSpc>
                  <a:spcPct val="90000"/>
                </a:lnSpc>
                <a:spcBef>
                  <a:spcPct val="0"/>
                </a:spcBef>
                <a:spcAft>
                  <a:spcPct val="35000"/>
                </a:spcAft>
                <a:defRPr/>
              </a:pPr>
              <a:r>
                <a:rPr lang="en-US" b="1" kern="0" cap="all" dirty="0"/>
                <a:t>TD </a:t>
              </a:r>
              <a:r>
                <a:rPr lang="en-US" b="1" dirty="0"/>
                <a:t>IMPROVES TEMPORARILY/</a:t>
              </a:r>
              <a:br>
                <a:rPr lang="en-US" b="1" kern="0" cap="all" dirty="0"/>
              </a:br>
              <a:r>
                <a:rPr lang="en-US" b="1" kern="0" cap="all" dirty="0"/>
                <a:t>Is masked</a:t>
              </a:r>
            </a:p>
          </p:txBody>
        </p:sp>
        <p:sp>
          <p:nvSpPr>
            <p:cNvPr id="173" name="Freeform 172"/>
            <p:cNvSpPr/>
            <p:nvPr/>
          </p:nvSpPr>
          <p:spPr>
            <a:xfrm>
              <a:off x="3247027" y="4840403"/>
              <a:ext cx="2000027" cy="830396"/>
            </a:xfrm>
            <a:custGeom>
              <a:avLst/>
              <a:gdLst>
                <a:gd name="connsiteX0" fmla="*/ 0 w 2198659"/>
                <a:gd name="connsiteY0" fmla="*/ 0 h 1256376"/>
                <a:gd name="connsiteX1" fmla="*/ 2198659 w 2198659"/>
                <a:gd name="connsiteY1" fmla="*/ 0 h 1256376"/>
                <a:gd name="connsiteX2" fmla="*/ 2198659 w 2198659"/>
                <a:gd name="connsiteY2" fmla="*/ 1256376 h 1256376"/>
                <a:gd name="connsiteX3" fmla="*/ 0 w 2198659"/>
                <a:gd name="connsiteY3" fmla="*/ 1256376 h 1256376"/>
                <a:gd name="connsiteX4" fmla="*/ 0 w 2198659"/>
                <a:gd name="connsiteY4" fmla="*/ 0 h 125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659" h="1256376">
                  <a:moveTo>
                    <a:pt x="0" y="0"/>
                  </a:moveTo>
                  <a:lnTo>
                    <a:pt x="2198659" y="0"/>
                  </a:lnTo>
                  <a:lnTo>
                    <a:pt x="2198659" y="1256376"/>
                  </a:lnTo>
                  <a:lnTo>
                    <a:pt x="0" y="1256376"/>
                  </a:lnTo>
                  <a:lnTo>
                    <a:pt x="0" y="0"/>
                  </a:lnTo>
                  <a:close/>
                </a:path>
              </a:pathLst>
            </a:custGeom>
            <a:noFill/>
            <a:ln>
              <a:noFill/>
            </a:ln>
            <a:effectLst/>
          </p:spPr>
          <p:txBody>
            <a:bodyPr spcFirstLastPara="0" vert="horz" wrap="none" lIns="0" tIns="0" rIns="0" bIns="0" numCol="1" spcCol="1270" anchor="ctr" anchorCtr="0">
              <a:spAutoFit/>
            </a:bodyPr>
            <a:lstStyle/>
            <a:p>
              <a:pPr algn="ctr" defTabSz="1466410">
                <a:lnSpc>
                  <a:spcPct val="90000"/>
                </a:lnSpc>
                <a:spcBef>
                  <a:spcPct val="0"/>
                </a:spcBef>
                <a:spcAft>
                  <a:spcPct val="35000"/>
                </a:spcAft>
                <a:defRPr/>
              </a:pPr>
              <a:r>
                <a:rPr lang="en-US" b="1" kern="0" cap="all" dirty="0"/>
                <a:t>Drug-Induced</a:t>
              </a:r>
              <a:br>
                <a:rPr lang="en-US" b="1" kern="0" cap="all" dirty="0"/>
              </a:br>
              <a:r>
                <a:rPr lang="en-US" b="1" kern="0" cap="all" dirty="0"/>
                <a:t>Parkinsonism</a:t>
              </a:r>
              <a:br>
                <a:rPr lang="en-US" b="1" kern="0" cap="all" dirty="0"/>
              </a:br>
              <a:r>
                <a:rPr lang="en-US" b="1" kern="0" cap="all" dirty="0"/>
                <a:t> worsens</a:t>
              </a:r>
            </a:p>
          </p:txBody>
        </p:sp>
        <p:sp>
          <p:nvSpPr>
            <p:cNvPr id="174" name="Freeform 173"/>
            <p:cNvSpPr/>
            <p:nvPr/>
          </p:nvSpPr>
          <p:spPr>
            <a:xfrm>
              <a:off x="9050020" y="3900476"/>
              <a:ext cx="2000027" cy="830396"/>
            </a:xfrm>
            <a:custGeom>
              <a:avLst/>
              <a:gdLst>
                <a:gd name="connsiteX0" fmla="*/ 0 w 2198659"/>
                <a:gd name="connsiteY0" fmla="*/ 0 h 1256376"/>
                <a:gd name="connsiteX1" fmla="*/ 2198659 w 2198659"/>
                <a:gd name="connsiteY1" fmla="*/ 0 h 1256376"/>
                <a:gd name="connsiteX2" fmla="*/ 2198659 w 2198659"/>
                <a:gd name="connsiteY2" fmla="*/ 1256376 h 1256376"/>
                <a:gd name="connsiteX3" fmla="*/ 0 w 2198659"/>
                <a:gd name="connsiteY3" fmla="*/ 1256376 h 1256376"/>
                <a:gd name="connsiteX4" fmla="*/ 0 w 2198659"/>
                <a:gd name="connsiteY4" fmla="*/ 0 h 125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659" h="1256376">
                  <a:moveTo>
                    <a:pt x="0" y="0"/>
                  </a:moveTo>
                  <a:lnTo>
                    <a:pt x="2198659" y="0"/>
                  </a:lnTo>
                  <a:lnTo>
                    <a:pt x="2198659" y="1256376"/>
                  </a:lnTo>
                  <a:lnTo>
                    <a:pt x="0" y="1256376"/>
                  </a:lnTo>
                  <a:lnTo>
                    <a:pt x="0" y="0"/>
                  </a:lnTo>
                  <a:close/>
                </a:path>
              </a:pathLst>
            </a:custGeom>
            <a:noFill/>
            <a:ln>
              <a:noFill/>
            </a:ln>
            <a:effectLst/>
          </p:spPr>
          <p:txBody>
            <a:bodyPr spcFirstLastPara="0" vert="horz" wrap="none" lIns="0" tIns="0" rIns="0" bIns="0" numCol="1" spcCol="1270" anchor="ctr" anchorCtr="0">
              <a:spAutoFit/>
            </a:bodyPr>
            <a:lstStyle/>
            <a:p>
              <a:pPr algn="ctr" defTabSz="1466410">
                <a:lnSpc>
                  <a:spcPct val="90000"/>
                </a:lnSpc>
                <a:spcBef>
                  <a:spcPct val="0"/>
                </a:spcBef>
                <a:spcAft>
                  <a:spcPct val="35000"/>
                </a:spcAft>
                <a:defRPr/>
              </a:pPr>
              <a:r>
                <a:rPr lang="en-US" b="1" kern="0" cap="all" dirty="0"/>
                <a:t>Drug-Induced</a:t>
              </a:r>
              <a:br>
                <a:rPr lang="en-US" b="1" kern="0" cap="all" dirty="0"/>
              </a:br>
              <a:r>
                <a:rPr lang="en-US" b="1" kern="0" cap="all" dirty="0"/>
                <a:t>Parkinsonism</a:t>
              </a:r>
              <a:br>
                <a:rPr lang="en-US" b="1" kern="0" cap="all" dirty="0"/>
              </a:br>
              <a:r>
                <a:rPr lang="en-US" b="1" kern="0" cap="all" dirty="0"/>
                <a:t>improves</a:t>
              </a:r>
            </a:p>
          </p:txBody>
        </p:sp>
        <p:sp>
          <p:nvSpPr>
            <p:cNvPr id="175" name="Freeform 174"/>
            <p:cNvSpPr/>
            <p:nvPr/>
          </p:nvSpPr>
          <p:spPr>
            <a:xfrm>
              <a:off x="9146976" y="4960797"/>
              <a:ext cx="1806115" cy="553597"/>
            </a:xfrm>
            <a:custGeom>
              <a:avLst/>
              <a:gdLst>
                <a:gd name="connsiteX0" fmla="*/ 0 w 2198659"/>
                <a:gd name="connsiteY0" fmla="*/ 0 h 1256376"/>
                <a:gd name="connsiteX1" fmla="*/ 2198659 w 2198659"/>
                <a:gd name="connsiteY1" fmla="*/ 0 h 1256376"/>
                <a:gd name="connsiteX2" fmla="*/ 2198659 w 2198659"/>
                <a:gd name="connsiteY2" fmla="*/ 1256376 h 1256376"/>
                <a:gd name="connsiteX3" fmla="*/ 0 w 2198659"/>
                <a:gd name="connsiteY3" fmla="*/ 1256376 h 1256376"/>
                <a:gd name="connsiteX4" fmla="*/ 0 w 2198659"/>
                <a:gd name="connsiteY4" fmla="*/ 0 h 1256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8659" h="1256376">
                  <a:moveTo>
                    <a:pt x="0" y="0"/>
                  </a:moveTo>
                  <a:lnTo>
                    <a:pt x="2198659" y="0"/>
                  </a:lnTo>
                  <a:lnTo>
                    <a:pt x="2198659" y="1256376"/>
                  </a:lnTo>
                  <a:lnTo>
                    <a:pt x="0" y="1256376"/>
                  </a:lnTo>
                  <a:lnTo>
                    <a:pt x="0" y="0"/>
                  </a:lnTo>
                  <a:close/>
                </a:path>
              </a:pathLst>
            </a:custGeom>
            <a:noFill/>
            <a:ln>
              <a:noFill/>
            </a:ln>
            <a:effectLst/>
          </p:spPr>
          <p:txBody>
            <a:bodyPr spcFirstLastPara="0" vert="horz" wrap="none" lIns="0" tIns="0" rIns="0" bIns="0" numCol="1" spcCol="1270" anchor="ctr" anchorCtr="0">
              <a:spAutoFit/>
            </a:bodyPr>
            <a:lstStyle/>
            <a:p>
              <a:pPr algn="ctr" defTabSz="1466410">
                <a:lnSpc>
                  <a:spcPct val="90000"/>
                </a:lnSpc>
                <a:spcBef>
                  <a:spcPct val="0"/>
                </a:spcBef>
                <a:spcAft>
                  <a:spcPct val="35000"/>
                </a:spcAft>
                <a:defRPr/>
              </a:pPr>
              <a:r>
                <a:rPr lang="en-US" b="1" kern="0" cap="all" dirty="0"/>
                <a:t>TD worsens/</a:t>
              </a:r>
              <a:br>
                <a:rPr lang="en-US" b="1" kern="0" cap="all" dirty="0"/>
              </a:br>
              <a:r>
                <a:rPr lang="en-US" b="1" kern="0" cap="all" dirty="0"/>
                <a:t>is revealed</a:t>
              </a:r>
            </a:p>
          </p:txBody>
        </p:sp>
        <p:grpSp>
          <p:nvGrpSpPr>
            <p:cNvPr id="186" name="Group 185"/>
            <p:cNvGrpSpPr/>
            <p:nvPr/>
          </p:nvGrpSpPr>
          <p:grpSpPr>
            <a:xfrm>
              <a:off x="1796159" y="4812068"/>
              <a:ext cx="1630181" cy="1256049"/>
              <a:chOff x="1752674" y="4922945"/>
              <a:chExt cx="1630606" cy="1256376"/>
            </a:xfrm>
          </p:grpSpPr>
          <p:sp>
            <p:nvSpPr>
              <p:cNvPr id="187" name="Up Arrow 186"/>
              <p:cNvSpPr/>
              <p:nvPr/>
            </p:nvSpPr>
            <p:spPr>
              <a:xfrm rot="10800000">
                <a:off x="1752674" y="4922945"/>
                <a:ext cx="1630606" cy="1256376"/>
              </a:xfrm>
              <a:prstGeom prst="upArrow">
                <a:avLst>
                  <a:gd name="adj1" fmla="val 66938"/>
                  <a:gd name="adj2" fmla="val 31077"/>
                </a:avLst>
              </a:prstGeom>
              <a:solidFill>
                <a:schemeClr val="accent3"/>
              </a:solidFill>
              <a:ln w="12700" cap="flat" cmpd="sng" algn="ctr">
                <a:noFill/>
                <a:prstDash val="solid"/>
                <a:miter lim="800000"/>
              </a:ln>
              <a:effectLst/>
            </p:spPr>
          </p:sp>
          <p:grpSp>
            <p:nvGrpSpPr>
              <p:cNvPr id="188" name="Group 187"/>
              <p:cNvGrpSpPr/>
              <p:nvPr/>
            </p:nvGrpSpPr>
            <p:grpSpPr>
              <a:xfrm>
                <a:off x="2180464" y="5101544"/>
                <a:ext cx="756739" cy="557665"/>
                <a:chOff x="6559295" y="2284446"/>
                <a:chExt cx="756739" cy="557665"/>
              </a:xfrm>
              <a:solidFill>
                <a:srgbClr val="E5F4FF"/>
              </a:solidFill>
            </p:grpSpPr>
            <p:sp>
              <p:nvSpPr>
                <p:cNvPr id="189" name="Freeform 9"/>
                <p:cNvSpPr>
                  <a:spLocks/>
                </p:cNvSpPr>
                <p:nvPr/>
              </p:nvSpPr>
              <p:spPr bwMode="auto">
                <a:xfrm>
                  <a:off x="7166008"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90" name="Freeform 25"/>
                <p:cNvSpPr>
                  <a:spLocks/>
                </p:cNvSpPr>
                <p:nvPr/>
              </p:nvSpPr>
              <p:spPr bwMode="auto">
                <a:xfrm>
                  <a:off x="6734379" y="2284446"/>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grpFill/>
                <a:ln>
                  <a:noFill/>
                </a:ln>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91" name="Freeform 9"/>
                <p:cNvSpPr>
                  <a:spLocks/>
                </p:cNvSpPr>
                <p:nvPr/>
              </p:nvSpPr>
              <p:spPr bwMode="auto">
                <a:xfrm>
                  <a:off x="7239680"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92" name="Freeform 9"/>
                <p:cNvSpPr>
                  <a:spLocks/>
                </p:cNvSpPr>
                <p:nvPr/>
              </p:nvSpPr>
              <p:spPr bwMode="auto">
                <a:xfrm>
                  <a:off x="6559295"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93" name="Freeform 9"/>
                <p:cNvSpPr>
                  <a:spLocks/>
                </p:cNvSpPr>
                <p:nvPr/>
              </p:nvSpPr>
              <p:spPr bwMode="auto">
                <a:xfrm>
                  <a:off x="6632967"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grpSp>
          <p:nvGrpSpPr>
            <p:cNvPr id="194" name="Group 193"/>
            <p:cNvGrpSpPr/>
            <p:nvPr/>
          </p:nvGrpSpPr>
          <p:grpSpPr>
            <a:xfrm>
              <a:off x="1796159" y="3504817"/>
              <a:ext cx="1630181" cy="1256049"/>
              <a:chOff x="1752674" y="3615353"/>
              <a:chExt cx="1630606" cy="1256376"/>
            </a:xfrm>
          </p:grpSpPr>
          <p:sp>
            <p:nvSpPr>
              <p:cNvPr id="195" name="Up Arrow 194"/>
              <p:cNvSpPr/>
              <p:nvPr/>
            </p:nvSpPr>
            <p:spPr>
              <a:xfrm>
                <a:off x="1752674" y="3615353"/>
                <a:ext cx="1630606" cy="1256376"/>
              </a:xfrm>
              <a:prstGeom prst="upArrow">
                <a:avLst>
                  <a:gd name="adj1" fmla="val 66938"/>
                  <a:gd name="adj2" fmla="val 31077"/>
                </a:avLst>
              </a:prstGeom>
              <a:solidFill>
                <a:schemeClr val="accent2"/>
              </a:solidFill>
              <a:ln w="12700" cap="flat" cmpd="sng" algn="ctr">
                <a:noFill/>
                <a:prstDash val="solid"/>
                <a:miter lim="800000"/>
              </a:ln>
              <a:effectLst/>
            </p:spPr>
          </p:sp>
          <p:grpSp>
            <p:nvGrpSpPr>
              <p:cNvPr id="196" name="Group 195"/>
              <p:cNvGrpSpPr/>
              <p:nvPr/>
            </p:nvGrpSpPr>
            <p:grpSpPr>
              <a:xfrm>
                <a:off x="2248809" y="3995618"/>
                <a:ext cx="598124" cy="744407"/>
                <a:chOff x="-12633325" y="3592513"/>
                <a:chExt cx="1389063" cy="1728787"/>
              </a:xfrm>
              <a:solidFill>
                <a:srgbClr val="EDF7F6"/>
              </a:solidFill>
            </p:grpSpPr>
            <p:sp>
              <p:nvSpPr>
                <p:cNvPr id="197" name="Freeform 32"/>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98" name="Freeform 33"/>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199" name="Freeform 35"/>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0" name="Freeform 36"/>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1" name="Freeform 37"/>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2" name="Freeform 38"/>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3" name="Freeform 39"/>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4" name="Freeform 40"/>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5" name="Freeform 41"/>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6" name="Freeform 42"/>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7" name="Freeform 43"/>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08" name="Freeform 44"/>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grpSp>
          <p:nvGrpSpPr>
            <p:cNvPr id="209" name="Group 208"/>
            <p:cNvGrpSpPr/>
            <p:nvPr/>
          </p:nvGrpSpPr>
          <p:grpSpPr>
            <a:xfrm>
              <a:off x="7512465" y="3504817"/>
              <a:ext cx="1630181" cy="1256049"/>
              <a:chOff x="7248218" y="3615353"/>
              <a:chExt cx="1630606" cy="1256376"/>
            </a:xfrm>
          </p:grpSpPr>
          <p:sp>
            <p:nvSpPr>
              <p:cNvPr id="210" name="Up Arrow 209"/>
              <p:cNvSpPr/>
              <p:nvPr/>
            </p:nvSpPr>
            <p:spPr>
              <a:xfrm>
                <a:off x="7248218" y="3615353"/>
                <a:ext cx="1630606" cy="1256376"/>
              </a:xfrm>
              <a:prstGeom prst="upArrow">
                <a:avLst>
                  <a:gd name="adj1" fmla="val 66938"/>
                  <a:gd name="adj2" fmla="val 31077"/>
                </a:avLst>
              </a:prstGeom>
              <a:solidFill>
                <a:schemeClr val="accent3"/>
              </a:solidFill>
              <a:ln w="12700" cap="flat" cmpd="sng" algn="ctr">
                <a:noFill/>
                <a:prstDash val="solid"/>
                <a:miter lim="800000"/>
              </a:ln>
              <a:effectLst/>
            </p:spPr>
          </p:sp>
          <p:grpSp>
            <p:nvGrpSpPr>
              <p:cNvPr id="211" name="Group 210"/>
              <p:cNvGrpSpPr/>
              <p:nvPr/>
            </p:nvGrpSpPr>
            <p:grpSpPr>
              <a:xfrm>
                <a:off x="7669850" y="4068272"/>
                <a:ext cx="756739" cy="557665"/>
                <a:chOff x="6559295" y="2284446"/>
                <a:chExt cx="756739" cy="557665"/>
              </a:xfrm>
              <a:solidFill>
                <a:srgbClr val="E5F4FF"/>
              </a:solidFill>
            </p:grpSpPr>
            <p:sp>
              <p:nvSpPr>
                <p:cNvPr id="212" name="Freeform 9"/>
                <p:cNvSpPr>
                  <a:spLocks/>
                </p:cNvSpPr>
                <p:nvPr/>
              </p:nvSpPr>
              <p:spPr bwMode="auto">
                <a:xfrm>
                  <a:off x="7166008"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13" name="Freeform 25"/>
                <p:cNvSpPr>
                  <a:spLocks/>
                </p:cNvSpPr>
                <p:nvPr/>
              </p:nvSpPr>
              <p:spPr bwMode="auto">
                <a:xfrm>
                  <a:off x="6734379" y="2284446"/>
                  <a:ext cx="405096" cy="557665"/>
                </a:xfrm>
                <a:custGeom>
                  <a:avLst/>
                  <a:gdLst>
                    <a:gd name="T0" fmla="*/ 293 w 368"/>
                    <a:gd name="T1" fmla="*/ 122 h 506"/>
                    <a:gd name="T2" fmla="*/ 290 w 368"/>
                    <a:gd name="T3" fmla="*/ 190 h 506"/>
                    <a:gd name="T4" fmla="*/ 290 w 368"/>
                    <a:gd name="T5" fmla="*/ 195 h 506"/>
                    <a:gd name="T6" fmla="*/ 297 w 368"/>
                    <a:gd name="T7" fmla="*/ 203 h 506"/>
                    <a:gd name="T8" fmla="*/ 306 w 368"/>
                    <a:gd name="T9" fmla="*/ 196 h 506"/>
                    <a:gd name="T10" fmla="*/ 313 w 368"/>
                    <a:gd name="T11" fmla="*/ 131 h 506"/>
                    <a:gd name="T12" fmla="*/ 319 w 368"/>
                    <a:gd name="T13" fmla="*/ 84 h 506"/>
                    <a:gd name="T14" fmla="*/ 342 w 368"/>
                    <a:gd name="T15" fmla="*/ 63 h 506"/>
                    <a:gd name="T16" fmla="*/ 367 w 368"/>
                    <a:gd name="T17" fmla="*/ 81 h 506"/>
                    <a:gd name="T18" fmla="*/ 368 w 368"/>
                    <a:gd name="T19" fmla="*/ 95 h 506"/>
                    <a:gd name="T20" fmla="*/ 354 w 368"/>
                    <a:gd name="T21" fmla="*/ 199 h 506"/>
                    <a:gd name="T22" fmla="*/ 342 w 368"/>
                    <a:gd name="T23" fmla="*/ 293 h 506"/>
                    <a:gd name="T24" fmla="*/ 333 w 368"/>
                    <a:gd name="T25" fmla="*/ 351 h 506"/>
                    <a:gd name="T26" fmla="*/ 321 w 368"/>
                    <a:gd name="T27" fmla="*/ 388 h 506"/>
                    <a:gd name="T28" fmla="*/ 303 w 368"/>
                    <a:gd name="T29" fmla="*/ 405 h 506"/>
                    <a:gd name="T30" fmla="*/ 300 w 368"/>
                    <a:gd name="T31" fmla="*/ 409 h 506"/>
                    <a:gd name="T32" fmla="*/ 293 w 368"/>
                    <a:gd name="T33" fmla="*/ 487 h 506"/>
                    <a:gd name="T34" fmla="*/ 273 w 368"/>
                    <a:gd name="T35" fmla="*/ 506 h 506"/>
                    <a:gd name="T36" fmla="*/ 165 w 368"/>
                    <a:gd name="T37" fmla="*/ 506 h 506"/>
                    <a:gd name="T38" fmla="*/ 144 w 368"/>
                    <a:gd name="T39" fmla="*/ 486 h 506"/>
                    <a:gd name="T40" fmla="*/ 137 w 368"/>
                    <a:gd name="T41" fmla="*/ 411 h 506"/>
                    <a:gd name="T42" fmla="*/ 135 w 368"/>
                    <a:gd name="T43" fmla="*/ 408 h 506"/>
                    <a:gd name="T44" fmla="*/ 96 w 368"/>
                    <a:gd name="T45" fmla="*/ 376 h 506"/>
                    <a:gd name="T46" fmla="*/ 29 w 368"/>
                    <a:gd name="T47" fmla="*/ 282 h 506"/>
                    <a:gd name="T48" fmla="*/ 11 w 368"/>
                    <a:gd name="T49" fmla="*/ 252 h 506"/>
                    <a:gd name="T50" fmla="*/ 33 w 368"/>
                    <a:gd name="T51" fmla="*/ 211 h 506"/>
                    <a:gd name="T52" fmla="*/ 55 w 368"/>
                    <a:gd name="T53" fmla="*/ 221 h 506"/>
                    <a:gd name="T54" fmla="*/ 84 w 368"/>
                    <a:gd name="T55" fmla="*/ 254 h 506"/>
                    <a:gd name="T56" fmla="*/ 91 w 368"/>
                    <a:gd name="T57" fmla="*/ 262 h 506"/>
                    <a:gd name="T58" fmla="*/ 93 w 368"/>
                    <a:gd name="T59" fmla="*/ 264 h 506"/>
                    <a:gd name="T60" fmla="*/ 106 w 368"/>
                    <a:gd name="T61" fmla="*/ 268 h 506"/>
                    <a:gd name="T62" fmla="*/ 112 w 368"/>
                    <a:gd name="T63" fmla="*/ 256 h 506"/>
                    <a:gd name="T64" fmla="*/ 110 w 368"/>
                    <a:gd name="T65" fmla="*/ 222 h 506"/>
                    <a:gd name="T66" fmla="*/ 87 w 368"/>
                    <a:gd name="T67" fmla="*/ 82 h 506"/>
                    <a:gd name="T68" fmla="*/ 84 w 368"/>
                    <a:gd name="T69" fmla="*/ 68 h 506"/>
                    <a:gd name="T70" fmla="*/ 104 w 368"/>
                    <a:gd name="T71" fmla="*/ 39 h 506"/>
                    <a:gd name="T72" fmla="*/ 133 w 368"/>
                    <a:gd name="T73" fmla="*/ 60 h 506"/>
                    <a:gd name="T74" fmla="*/ 156 w 368"/>
                    <a:gd name="T75" fmla="*/ 190 h 506"/>
                    <a:gd name="T76" fmla="*/ 170 w 368"/>
                    <a:gd name="T77" fmla="*/ 197 h 506"/>
                    <a:gd name="T78" fmla="*/ 174 w 368"/>
                    <a:gd name="T79" fmla="*/ 190 h 506"/>
                    <a:gd name="T80" fmla="*/ 171 w 368"/>
                    <a:gd name="T81" fmla="*/ 150 h 506"/>
                    <a:gd name="T82" fmla="*/ 167 w 368"/>
                    <a:gd name="T83" fmla="*/ 83 h 506"/>
                    <a:gd name="T84" fmla="*/ 164 w 368"/>
                    <a:gd name="T85" fmla="*/ 35 h 506"/>
                    <a:gd name="T86" fmla="*/ 169 w 368"/>
                    <a:gd name="T87" fmla="*/ 12 h 506"/>
                    <a:gd name="T88" fmla="*/ 196 w 368"/>
                    <a:gd name="T89" fmla="*/ 3 h 506"/>
                    <a:gd name="T90" fmla="*/ 213 w 368"/>
                    <a:gd name="T91" fmla="*/ 23 h 506"/>
                    <a:gd name="T92" fmla="*/ 217 w 368"/>
                    <a:gd name="T93" fmla="*/ 70 h 506"/>
                    <a:gd name="T94" fmla="*/ 221 w 368"/>
                    <a:gd name="T95" fmla="*/ 147 h 506"/>
                    <a:gd name="T96" fmla="*/ 224 w 368"/>
                    <a:gd name="T97" fmla="*/ 191 h 506"/>
                    <a:gd name="T98" fmla="*/ 225 w 368"/>
                    <a:gd name="T99" fmla="*/ 196 h 506"/>
                    <a:gd name="T100" fmla="*/ 233 w 368"/>
                    <a:gd name="T101" fmla="*/ 201 h 506"/>
                    <a:gd name="T102" fmla="*/ 240 w 368"/>
                    <a:gd name="T103" fmla="*/ 194 h 506"/>
                    <a:gd name="T104" fmla="*/ 242 w 368"/>
                    <a:gd name="T105" fmla="*/ 154 h 506"/>
                    <a:gd name="T106" fmla="*/ 246 w 368"/>
                    <a:gd name="T107" fmla="*/ 49 h 506"/>
                    <a:gd name="T108" fmla="*/ 262 w 368"/>
                    <a:gd name="T109" fmla="*/ 27 h 506"/>
                    <a:gd name="T110" fmla="*/ 288 w 368"/>
                    <a:gd name="T111" fmla="*/ 32 h 506"/>
                    <a:gd name="T112" fmla="*/ 296 w 368"/>
                    <a:gd name="T113" fmla="*/ 49 h 506"/>
                    <a:gd name="T114" fmla="*/ 295 w 368"/>
                    <a:gd name="T115" fmla="*/ 86 h 506"/>
                    <a:gd name="T116" fmla="*/ 293 w 368"/>
                    <a:gd name="T117" fmla="*/ 122 h 506"/>
                    <a:gd name="T118" fmla="*/ 293 w 368"/>
                    <a:gd name="T119" fmla="*/ 12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506">
                      <a:moveTo>
                        <a:pt x="293" y="122"/>
                      </a:moveTo>
                      <a:cubicBezTo>
                        <a:pt x="292" y="145"/>
                        <a:pt x="291" y="167"/>
                        <a:pt x="290" y="190"/>
                      </a:cubicBezTo>
                      <a:cubicBezTo>
                        <a:pt x="290" y="192"/>
                        <a:pt x="290" y="194"/>
                        <a:pt x="290" y="195"/>
                      </a:cubicBezTo>
                      <a:cubicBezTo>
                        <a:pt x="290" y="200"/>
                        <a:pt x="293" y="203"/>
                        <a:pt x="297" y="203"/>
                      </a:cubicBezTo>
                      <a:cubicBezTo>
                        <a:pt x="302" y="204"/>
                        <a:pt x="305" y="201"/>
                        <a:pt x="306" y="196"/>
                      </a:cubicBezTo>
                      <a:cubicBezTo>
                        <a:pt x="308" y="175"/>
                        <a:pt x="311" y="153"/>
                        <a:pt x="313" y="131"/>
                      </a:cubicBezTo>
                      <a:cubicBezTo>
                        <a:pt x="315" y="115"/>
                        <a:pt x="317" y="100"/>
                        <a:pt x="319" y="84"/>
                      </a:cubicBezTo>
                      <a:cubicBezTo>
                        <a:pt x="321" y="72"/>
                        <a:pt x="330" y="64"/>
                        <a:pt x="342" y="63"/>
                      </a:cubicBezTo>
                      <a:cubicBezTo>
                        <a:pt x="353" y="63"/>
                        <a:pt x="363" y="69"/>
                        <a:pt x="367" y="81"/>
                      </a:cubicBezTo>
                      <a:cubicBezTo>
                        <a:pt x="368" y="85"/>
                        <a:pt x="368" y="90"/>
                        <a:pt x="368" y="95"/>
                      </a:cubicBezTo>
                      <a:cubicBezTo>
                        <a:pt x="363" y="130"/>
                        <a:pt x="359" y="164"/>
                        <a:pt x="354" y="199"/>
                      </a:cubicBezTo>
                      <a:cubicBezTo>
                        <a:pt x="350" y="230"/>
                        <a:pt x="346" y="261"/>
                        <a:pt x="342" y="293"/>
                      </a:cubicBezTo>
                      <a:cubicBezTo>
                        <a:pt x="339" y="312"/>
                        <a:pt x="336" y="332"/>
                        <a:pt x="333" y="351"/>
                      </a:cubicBezTo>
                      <a:cubicBezTo>
                        <a:pt x="331" y="364"/>
                        <a:pt x="327" y="377"/>
                        <a:pt x="321" y="388"/>
                      </a:cubicBezTo>
                      <a:cubicBezTo>
                        <a:pt x="316" y="395"/>
                        <a:pt x="310" y="401"/>
                        <a:pt x="303" y="405"/>
                      </a:cubicBezTo>
                      <a:cubicBezTo>
                        <a:pt x="301" y="406"/>
                        <a:pt x="300" y="407"/>
                        <a:pt x="300" y="409"/>
                      </a:cubicBezTo>
                      <a:cubicBezTo>
                        <a:pt x="298" y="435"/>
                        <a:pt x="296" y="461"/>
                        <a:pt x="293" y="487"/>
                      </a:cubicBezTo>
                      <a:cubicBezTo>
                        <a:pt x="292" y="499"/>
                        <a:pt x="284" y="506"/>
                        <a:pt x="273" y="506"/>
                      </a:cubicBezTo>
                      <a:cubicBezTo>
                        <a:pt x="237" y="506"/>
                        <a:pt x="201" y="506"/>
                        <a:pt x="165" y="506"/>
                      </a:cubicBezTo>
                      <a:cubicBezTo>
                        <a:pt x="153" y="506"/>
                        <a:pt x="145" y="498"/>
                        <a:pt x="144" y="486"/>
                      </a:cubicBezTo>
                      <a:cubicBezTo>
                        <a:pt x="141" y="461"/>
                        <a:pt x="139" y="436"/>
                        <a:pt x="137" y="411"/>
                      </a:cubicBezTo>
                      <a:cubicBezTo>
                        <a:pt x="137" y="410"/>
                        <a:pt x="136" y="408"/>
                        <a:pt x="135" y="408"/>
                      </a:cubicBezTo>
                      <a:cubicBezTo>
                        <a:pt x="119" y="400"/>
                        <a:pt x="107" y="389"/>
                        <a:pt x="96" y="376"/>
                      </a:cubicBezTo>
                      <a:cubicBezTo>
                        <a:pt x="71" y="346"/>
                        <a:pt x="50" y="314"/>
                        <a:pt x="29" y="282"/>
                      </a:cubicBezTo>
                      <a:cubicBezTo>
                        <a:pt x="23" y="272"/>
                        <a:pt x="17" y="262"/>
                        <a:pt x="11" y="252"/>
                      </a:cubicBezTo>
                      <a:cubicBezTo>
                        <a:pt x="0" y="235"/>
                        <a:pt x="13" y="212"/>
                        <a:pt x="33" y="211"/>
                      </a:cubicBezTo>
                      <a:cubicBezTo>
                        <a:pt x="41" y="211"/>
                        <a:pt x="49" y="215"/>
                        <a:pt x="55" y="221"/>
                      </a:cubicBezTo>
                      <a:cubicBezTo>
                        <a:pt x="65" y="232"/>
                        <a:pt x="75" y="243"/>
                        <a:pt x="84" y="254"/>
                      </a:cubicBezTo>
                      <a:cubicBezTo>
                        <a:pt x="87" y="257"/>
                        <a:pt x="89" y="259"/>
                        <a:pt x="91" y="262"/>
                      </a:cubicBezTo>
                      <a:cubicBezTo>
                        <a:pt x="92" y="263"/>
                        <a:pt x="92" y="263"/>
                        <a:pt x="93" y="264"/>
                      </a:cubicBezTo>
                      <a:cubicBezTo>
                        <a:pt x="96" y="267"/>
                        <a:pt x="101" y="270"/>
                        <a:pt x="106" y="268"/>
                      </a:cubicBezTo>
                      <a:cubicBezTo>
                        <a:pt x="111" y="266"/>
                        <a:pt x="113" y="261"/>
                        <a:pt x="112" y="256"/>
                      </a:cubicBezTo>
                      <a:cubicBezTo>
                        <a:pt x="112" y="245"/>
                        <a:pt x="111" y="233"/>
                        <a:pt x="110" y="222"/>
                      </a:cubicBezTo>
                      <a:cubicBezTo>
                        <a:pt x="105" y="175"/>
                        <a:pt x="95" y="128"/>
                        <a:pt x="87" y="82"/>
                      </a:cubicBezTo>
                      <a:cubicBezTo>
                        <a:pt x="86" y="77"/>
                        <a:pt x="85" y="73"/>
                        <a:pt x="84" y="68"/>
                      </a:cubicBezTo>
                      <a:cubicBezTo>
                        <a:pt x="82" y="54"/>
                        <a:pt x="90" y="42"/>
                        <a:pt x="104" y="39"/>
                      </a:cubicBezTo>
                      <a:cubicBezTo>
                        <a:pt x="118" y="37"/>
                        <a:pt x="131" y="46"/>
                        <a:pt x="133" y="60"/>
                      </a:cubicBezTo>
                      <a:cubicBezTo>
                        <a:pt x="141" y="103"/>
                        <a:pt x="148" y="146"/>
                        <a:pt x="156" y="190"/>
                      </a:cubicBezTo>
                      <a:cubicBezTo>
                        <a:pt x="157" y="198"/>
                        <a:pt x="163" y="199"/>
                        <a:pt x="170" y="197"/>
                      </a:cubicBezTo>
                      <a:cubicBezTo>
                        <a:pt x="173" y="196"/>
                        <a:pt x="174" y="193"/>
                        <a:pt x="174" y="190"/>
                      </a:cubicBezTo>
                      <a:cubicBezTo>
                        <a:pt x="173" y="176"/>
                        <a:pt x="172" y="163"/>
                        <a:pt x="171" y="150"/>
                      </a:cubicBezTo>
                      <a:cubicBezTo>
                        <a:pt x="170" y="127"/>
                        <a:pt x="169" y="105"/>
                        <a:pt x="167" y="83"/>
                      </a:cubicBezTo>
                      <a:cubicBezTo>
                        <a:pt x="166" y="67"/>
                        <a:pt x="165" y="51"/>
                        <a:pt x="164" y="35"/>
                      </a:cubicBezTo>
                      <a:cubicBezTo>
                        <a:pt x="164" y="27"/>
                        <a:pt x="164" y="19"/>
                        <a:pt x="169" y="12"/>
                      </a:cubicBezTo>
                      <a:cubicBezTo>
                        <a:pt x="175" y="4"/>
                        <a:pt x="185" y="0"/>
                        <a:pt x="196" y="3"/>
                      </a:cubicBezTo>
                      <a:cubicBezTo>
                        <a:pt x="205" y="5"/>
                        <a:pt x="212" y="14"/>
                        <a:pt x="213" y="23"/>
                      </a:cubicBezTo>
                      <a:cubicBezTo>
                        <a:pt x="215" y="39"/>
                        <a:pt x="216" y="55"/>
                        <a:pt x="217" y="70"/>
                      </a:cubicBezTo>
                      <a:cubicBezTo>
                        <a:pt x="218" y="96"/>
                        <a:pt x="220" y="121"/>
                        <a:pt x="221" y="147"/>
                      </a:cubicBezTo>
                      <a:cubicBezTo>
                        <a:pt x="222" y="161"/>
                        <a:pt x="223" y="176"/>
                        <a:pt x="224" y="191"/>
                      </a:cubicBezTo>
                      <a:cubicBezTo>
                        <a:pt x="224" y="193"/>
                        <a:pt x="225" y="195"/>
                        <a:pt x="225" y="196"/>
                      </a:cubicBezTo>
                      <a:cubicBezTo>
                        <a:pt x="227" y="200"/>
                        <a:pt x="230" y="201"/>
                        <a:pt x="233" y="201"/>
                      </a:cubicBezTo>
                      <a:cubicBezTo>
                        <a:pt x="237" y="200"/>
                        <a:pt x="240" y="197"/>
                        <a:pt x="240" y="194"/>
                      </a:cubicBezTo>
                      <a:cubicBezTo>
                        <a:pt x="240" y="181"/>
                        <a:pt x="241" y="168"/>
                        <a:pt x="242" y="154"/>
                      </a:cubicBezTo>
                      <a:cubicBezTo>
                        <a:pt x="243" y="119"/>
                        <a:pt x="244" y="84"/>
                        <a:pt x="246" y="49"/>
                      </a:cubicBezTo>
                      <a:cubicBezTo>
                        <a:pt x="247" y="39"/>
                        <a:pt x="252" y="31"/>
                        <a:pt x="262" y="27"/>
                      </a:cubicBezTo>
                      <a:cubicBezTo>
                        <a:pt x="272" y="23"/>
                        <a:pt x="281" y="25"/>
                        <a:pt x="288" y="32"/>
                      </a:cubicBezTo>
                      <a:cubicBezTo>
                        <a:pt x="293" y="36"/>
                        <a:pt x="296" y="43"/>
                        <a:pt x="296" y="49"/>
                      </a:cubicBezTo>
                      <a:cubicBezTo>
                        <a:pt x="296" y="62"/>
                        <a:pt x="295" y="74"/>
                        <a:pt x="295" y="86"/>
                      </a:cubicBezTo>
                      <a:cubicBezTo>
                        <a:pt x="294" y="98"/>
                        <a:pt x="293" y="110"/>
                        <a:pt x="293" y="122"/>
                      </a:cubicBezTo>
                      <a:cubicBezTo>
                        <a:pt x="293" y="122"/>
                        <a:pt x="293" y="122"/>
                        <a:pt x="293" y="122"/>
                      </a:cubicBezTo>
                      <a:close/>
                    </a:path>
                  </a:pathLst>
                </a:custGeom>
                <a:grpFill/>
                <a:ln>
                  <a:noFill/>
                </a:ln>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14" name="Freeform 9"/>
                <p:cNvSpPr>
                  <a:spLocks/>
                </p:cNvSpPr>
                <p:nvPr/>
              </p:nvSpPr>
              <p:spPr bwMode="auto">
                <a:xfrm>
                  <a:off x="7239680"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15" name="Freeform 9"/>
                <p:cNvSpPr>
                  <a:spLocks/>
                </p:cNvSpPr>
                <p:nvPr/>
              </p:nvSpPr>
              <p:spPr bwMode="auto">
                <a:xfrm>
                  <a:off x="6559295"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16" name="Freeform 9"/>
                <p:cNvSpPr>
                  <a:spLocks/>
                </p:cNvSpPr>
                <p:nvPr/>
              </p:nvSpPr>
              <p:spPr bwMode="auto">
                <a:xfrm>
                  <a:off x="6632967" y="2497001"/>
                  <a:ext cx="76354" cy="211494"/>
                </a:xfrm>
                <a:custGeom>
                  <a:avLst/>
                  <a:gdLst>
                    <a:gd name="T0" fmla="*/ 54 w 54"/>
                    <a:gd name="T1" fmla="*/ 34 h 149"/>
                    <a:gd name="T2" fmla="*/ 27 w 54"/>
                    <a:gd name="T3" fmla="*/ 61 h 149"/>
                    <a:gd name="T4" fmla="*/ 54 w 54"/>
                    <a:gd name="T5" fmla="*/ 88 h 149"/>
                    <a:gd name="T6" fmla="*/ 27 w 54"/>
                    <a:gd name="T7" fmla="*/ 116 h 149"/>
                    <a:gd name="T8" fmla="*/ 48 w 54"/>
                    <a:gd name="T9" fmla="*/ 136 h 149"/>
                    <a:gd name="T10" fmla="*/ 35 w 54"/>
                    <a:gd name="T11" fmla="*/ 149 h 149"/>
                    <a:gd name="T12" fmla="*/ 1 w 54"/>
                    <a:gd name="T13" fmla="*/ 116 h 149"/>
                    <a:gd name="T14" fmla="*/ 29 w 54"/>
                    <a:gd name="T15" fmla="*/ 89 h 149"/>
                    <a:gd name="T16" fmla="*/ 0 w 54"/>
                    <a:gd name="T17" fmla="*/ 61 h 149"/>
                    <a:gd name="T18" fmla="*/ 28 w 54"/>
                    <a:gd name="T19" fmla="*/ 34 h 149"/>
                    <a:gd name="T20" fmla="*/ 7 w 54"/>
                    <a:gd name="T21" fmla="*/ 13 h 149"/>
                    <a:gd name="T22" fmla="*/ 20 w 54"/>
                    <a:gd name="T23" fmla="*/ 0 h 149"/>
                    <a:gd name="T24" fmla="*/ 54 w 54"/>
                    <a:gd name="T25" fmla="*/ 34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49">
                      <a:moveTo>
                        <a:pt x="54" y="34"/>
                      </a:moveTo>
                      <a:cubicBezTo>
                        <a:pt x="45" y="43"/>
                        <a:pt x="36" y="52"/>
                        <a:pt x="27" y="61"/>
                      </a:cubicBezTo>
                      <a:cubicBezTo>
                        <a:pt x="36" y="70"/>
                        <a:pt x="45" y="79"/>
                        <a:pt x="54" y="88"/>
                      </a:cubicBezTo>
                      <a:cubicBezTo>
                        <a:pt x="45" y="97"/>
                        <a:pt x="36" y="106"/>
                        <a:pt x="27" y="116"/>
                      </a:cubicBezTo>
                      <a:cubicBezTo>
                        <a:pt x="34" y="123"/>
                        <a:pt x="41" y="130"/>
                        <a:pt x="48" y="136"/>
                      </a:cubicBezTo>
                      <a:cubicBezTo>
                        <a:pt x="43" y="141"/>
                        <a:pt x="39" y="145"/>
                        <a:pt x="35" y="149"/>
                      </a:cubicBezTo>
                      <a:cubicBezTo>
                        <a:pt x="24" y="138"/>
                        <a:pt x="13" y="127"/>
                        <a:pt x="1" y="116"/>
                      </a:cubicBezTo>
                      <a:cubicBezTo>
                        <a:pt x="10" y="107"/>
                        <a:pt x="19" y="98"/>
                        <a:pt x="29" y="89"/>
                      </a:cubicBezTo>
                      <a:cubicBezTo>
                        <a:pt x="19" y="80"/>
                        <a:pt x="10" y="71"/>
                        <a:pt x="0" y="61"/>
                      </a:cubicBezTo>
                      <a:cubicBezTo>
                        <a:pt x="10" y="52"/>
                        <a:pt x="19" y="43"/>
                        <a:pt x="28" y="34"/>
                      </a:cubicBezTo>
                      <a:cubicBezTo>
                        <a:pt x="21" y="27"/>
                        <a:pt x="14" y="20"/>
                        <a:pt x="7" y="13"/>
                      </a:cubicBezTo>
                      <a:cubicBezTo>
                        <a:pt x="12" y="8"/>
                        <a:pt x="16" y="4"/>
                        <a:pt x="20" y="0"/>
                      </a:cubicBezTo>
                      <a:cubicBezTo>
                        <a:pt x="31" y="11"/>
                        <a:pt x="42" y="22"/>
                        <a:pt x="5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grpSp>
          <p:nvGrpSpPr>
            <p:cNvPr id="217" name="Group 216"/>
            <p:cNvGrpSpPr/>
            <p:nvPr/>
          </p:nvGrpSpPr>
          <p:grpSpPr>
            <a:xfrm>
              <a:off x="7512465" y="4812068"/>
              <a:ext cx="1630181" cy="1256049"/>
              <a:chOff x="7248218" y="4922945"/>
              <a:chExt cx="1630606" cy="1256376"/>
            </a:xfrm>
          </p:grpSpPr>
          <p:sp>
            <p:nvSpPr>
              <p:cNvPr id="218" name="Up Arrow 217"/>
              <p:cNvSpPr/>
              <p:nvPr/>
            </p:nvSpPr>
            <p:spPr>
              <a:xfrm rot="10800000">
                <a:off x="7248218" y="4922945"/>
                <a:ext cx="1630606" cy="1256376"/>
              </a:xfrm>
              <a:prstGeom prst="upArrow">
                <a:avLst>
                  <a:gd name="adj1" fmla="val 66938"/>
                  <a:gd name="adj2" fmla="val 31077"/>
                </a:avLst>
              </a:prstGeom>
              <a:solidFill>
                <a:schemeClr val="accent2"/>
              </a:solidFill>
              <a:ln w="12700" cap="flat" cmpd="sng" algn="ctr">
                <a:noFill/>
                <a:prstDash val="solid"/>
                <a:miter lim="800000"/>
              </a:ln>
              <a:effectLst/>
            </p:spPr>
          </p:sp>
          <p:grpSp>
            <p:nvGrpSpPr>
              <p:cNvPr id="219" name="Group 218"/>
              <p:cNvGrpSpPr/>
              <p:nvPr/>
            </p:nvGrpSpPr>
            <p:grpSpPr>
              <a:xfrm>
                <a:off x="7747152" y="5074610"/>
                <a:ext cx="598124" cy="744407"/>
                <a:chOff x="-12633325" y="3592513"/>
                <a:chExt cx="1389063" cy="1728787"/>
              </a:xfrm>
              <a:solidFill>
                <a:srgbClr val="EDF7F6"/>
              </a:solidFill>
            </p:grpSpPr>
            <p:sp>
              <p:nvSpPr>
                <p:cNvPr id="220" name="Freeform 32"/>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1" name="Freeform 33"/>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2" name="Freeform 35"/>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3" name="Freeform 36"/>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4" name="Freeform 37"/>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5" name="Freeform 38"/>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6" name="Freeform 39"/>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7" name="Freeform 40"/>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8" name="Freeform 41"/>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29" name="Freeform 42"/>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30" name="Freeform 43"/>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sp>
              <p:nvSpPr>
                <p:cNvPr id="231" name="Freeform 44"/>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4126">
                    <a:defRPr/>
                  </a:pPr>
                  <a:endParaRPr lang="en-US" sz="1600" kern="0" dirty="0">
                    <a:solidFill>
                      <a:srgbClr val="3D3935"/>
                    </a:solidFill>
                  </a:endParaRPr>
                </a:p>
              </p:txBody>
            </p:sp>
          </p:grpSp>
        </p:grpSp>
        <p:sp>
          <p:nvSpPr>
            <p:cNvPr id="232" name="Rectangle 231"/>
            <p:cNvSpPr/>
            <p:nvPr/>
          </p:nvSpPr>
          <p:spPr>
            <a:xfrm>
              <a:off x="9787067" y="3389513"/>
              <a:ext cx="1729687" cy="313850"/>
            </a:xfrm>
            <a:prstGeom prst="rect">
              <a:avLst/>
            </a:prstGeom>
          </p:spPr>
          <p:txBody>
            <a:bodyPr wrap="square">
              <a:spAutoFit/>
            </a:bodyPr>
            <a:lstStyle/>
            <a:p>
              <a:pPr algn="ctr" defTabSz="2177397">
                <a:lnSpc>
                  <a:spcPct val="90000"/>
                </a:lnSpc>
                <a:spcBef>
                  <a:spcPct val="0"/>
                </a:spcBef>
                <a:spcAft>
                  <a:spcPct val="35000"/>
                </a:spcAft>
                <a:defRPr/>
              </a:pPr>
              <a:r>
                <a:rPr lang="en-US" sz="1400" b="1" dirty="0"/>
                <a:t>More </a:t>
              </a:r>
              <a:r>
                <a:rPr lang="en-US" sz="1400" dirty="0"/>
                <a:t>Dopamine</a:t>
              </a:r>
              <a:endParaRPr lang="en-US" sz="1400" b="1" dirty="0"/>
            </a:p>
          </p:txBody>
        </p:sp>
        <p:cxnSp>
          <p:nvCxnSpPr>
            <p:cNvPr id="244" name="Straight Arrow Connector 243"/>
            <p:cNvCxnSpPr/>
            <p:nvPr/>
          </p:nvCxnSpPr>
          <p:spPr>
            <a:xfrm>
              <a:off x="3426340" y="2983209"/>
              <a:ext cx="407014" cy="0"/>
            </a:xfrm>
            <a:prstGeom prst="straightConnector1">
              <a:avLst/>
            </a:prstGeom>
            <a:noFill/>
            <a:ln w="28575" cap="flat" cmpd="sng" algn="ctr">
              <a:solidFill>
                <a:srgbClr val="3D3935"/>
              </a:solidFill>
              <a:prstDash val="solid"/>
              <a:miter lim="800000"/>
              <a:tailEnd type="triangle" w="lg" len="lg"/>
            </a:ln>
            <a:effectLst/>
          </p:spPr>
        </p:cxnSp>
        <p:cxnSp>
          <p:nvCxnSpPr>
            <p:cNvPr id="245" name="Straight Arrow Connector 244"/>
            <p:cNvCxnSpPr/>
            <p:nvPr/>
          </p:nvCxnSpPr>
          <p:spPr>
            <a:xfrm>
              <a:off x="9211122" y="2983209"/>
              <a:ext cx="407014" cy="0"/>
            </a:xfrm>
            <a:prstGeom prst="straightConnector1">
              <a:avLst/>
            </a:prstGeom>
            <a:noFill/>
            <a:ln w="28575" cap="flat" cmpd="sng" algn="ctr">
              <a:solidFill>
                <a:srgbClr val="3D3935"/>
              </a:solidFill>
              <a:prstDash val="solid"/>
              <a:miter lim="800000"/>
              <a:tailEnd type="triangle" w="lg" len="lg"/>
            </a:ln>
            <a:effectLst/>
          </p:spPr>
        </p:cxnSp>
        <p:grpSp>
          <p:nvGrpSpPr>
            <p:cNvPr id="117" name="Group 116"/>
            <p:cNvGrpSpPr/>
            <p:nvPr/>
          </p:nvGrpSpPr>
          <p:grpSpPr>
            <a:xfrm>
              <a:off x="9827823" y="2324644"/>
              <a:ext cx="1650028" cy="1022236"/>
              <a:chOff x="-2286000" y="2239938"/>
              <a:chExt cx="1650458" cy="1022502"/>
            </a:xfrm>
          </p:grpSpPr>
          <p:sp>
            <p:nvSpPr>
              <p:cNvPr id="118" name="TextBox 117"/>
              <p:cNvSpPr txBox="1"/>
              <p:nvPr/>
            </p:nvSpPr>
            <p:spPr>
              <a:xfrm>
                <a:off x="-1803400" y="2239938"/>
                <a:ext cx="684716" cy="275272"/>
              </a:xfrm>
              <a:prstGeom prst="rect">
                <a:avLst/>
              </a:prstGeom>
              <a:noFill/>
            </p:spPr>
            <p:txBody>
              <a:bodyPr wrap="none" lIns="0" tIns="0" rIns="0" bIns="0" rtlCol="0" anchor="ctr" anchorCtr="0">
                <a:noAutofit/>
              </a:bodyPr>
              <a:lstStyle/>
              <a:p>
                <a:pPr algn="ctr"/>
                <a:r>
                  <a:rPr lang="en-US" sz="900" b="1" cap="all" dirty="0"/>
                  <a:t>Dopamine Signaling</a:t>
                </a:r>
              </a:p>
            </p:txBody>
          </p:sp>
          <p:sp>
            <p:nvSpPr>
              <p:cNvPr id="119" name="TextBox 118"/>
              <p:cNvSpPr txBox="1"/>
              <p:nvPr/>
            </p:nvSpPr>
            <p:spPr>
              <a:xfrm>
                <a:off x="-1017626" y="2757127"/>
                <a:ext cx="382084" cy="275272"/>
              </a:xfrm>
              <a:prstGeom prst="rect">
                <a:avLst/>
              </a:prstGeom>
              <a:noFill/>
            </p:spPr>
            <p:txBody>
              <a:bodyPr wrap="none" lIns="0" tIns="0" rIns="0" bIns="0" rtlCol="0" anchor="ctr" anchorCtr="0">
                <a:noAutofit/>
              </a:bodyPr>
              <a:lstStyle/>
              <a:p>
                <a:pPr algn="ctr"/>
                <a:r>
                  <a:rPr lang="en-US" sz="900" b="1" cap="all" dirty="0"/>
                  <a:t>MORE</a:t>
                </a:r>
              </a:p>
            </p:txBody>
          </p:sp>
          <p:sp>
            <p:nvSpPr>
              <p:cNvPr id="120" name="TextBox 119"/>
              <p:cNvSpPr txBox="1"/>
              <p:nvPr/>
            </p:nvSpPr>
            <p:spPr>
              <a:xfrm>
                <a:off x="-2286000" y="2743200"/>
                <a:ext cx="382084" cy="275272"/>
              </a:xfrm>
              <a:prstGeom prst="rect">
                <a:avLst/>
              </a:prstGeom>
              <a:noFill/>
            </p:spPr>
            <p:txBody>
              <a:bodyPr wrap="none" lIns="0" tIns="0" rIns="0" bIns="0" rtlCol="0" anchor="ctr" anchorCtr="0">
                <a:noAutofit/>
              </a:bodyPr>
              <a:lstStyle/>
              <a:p>
                <a:pPr algn="ctr"/>
                <a:r>
                  <a:rPr lang="en-US" sz="900" b="1" cap="all" dirty="0"/>
                  <a:t>LESS</a:t>
                </a:r>
              </a:p>
            </p:txBody>
          </p:sp>
          <p:grpSp>
            <p:nvGrpSpPr>
              <p:cNvPr id="121" name="Group 120"/>
              <p:cNvGrpSpPr>
                <a:grpSpLocks noChangeAspect="1"/>
              </p:cNvGrpSpPr>
              <p:nvPr/>
            </p:nvGrpSpPr>
            <p:grpSpPr>
              <a:xfrm>
                <a:off x="-1917184" y="2503488"/>
                <a:ext cx="907921" cy="758952"/>
                <a:chOff x="-5257800" y="1905000"/>
                <a:chExt cx="3473450" cy="2903538"/>
              </a:xfrm>
            </p:grpSpPr>
            <p:sp>
              <p:nvSpPr>
                <p:cNvPr id="123" name="Freeform 19"/>
                <p:cNvSpPr>
                  <a:spLocks/>
                </p:cNvSpPr>
                <p:nvPr/>
              </p:nvSpPr>
              <p:spPr bwMode="auto">
                <a:xfrm>
                  <a:off x="-4937125" y="2638425"/>
                  <a:ext cx="630238" cy="1154113"/>
                </a:xfrm>
                <a:custGeom>
                  <a:avLst/>
                  <a:gdLst>
                    <a:gd name="T0" fmla="*/ 89 w 167"/>
                    <a:gd name="T1" fmla="*/ 284 h 306"/>
                    <a:gd name="T2" fmla="*/ 5 w 167"/>
                    <a:gd name="T3" fmla="*/ 306 h 306"/>
                    <a:gd name="T4" fmla="*/ 26 w 167"/>
                    <a:gd name="T5" fmla="*/ 138 h 306"/>
                    <a:gd name="T6" fmla="*/ 117 w 167"/>
                    <a:gd name="T7" fmla="*/ 0 h 306"/>
                    <a:gd name="T8" fmla="*/ 167 w 167"/>
                    <a:gd name="T9" fmla="*/ 71 h 306"/>
                    <a:gd name="T10" fmla="*/ 89 w 167"/>
                    <a:gd name="T11" fmla="*/ 284 h 306"/>
                  </a:gdLst>
                  <a:ahLst/>
                  <a:cxnLst>
                    <a:cxn ang="0">
                      <a:pos x="T0" y="T1"/>
                    </a:cxn>
                    <a:cxn ang="0">
                      <a:pos x="T2" y="T3"/>
                    </a:cxn>
                    <a:cxn ang="0">
                      <a:pos x="T4" y="T5"/>
                    </a:cxn>
                    <a:cxn ang="0">
                      <a:pos x="T6" y="T7"/>
                    </a:cxn>
                    <a:cxn ang="0">
                      <a:pos x="T8" y="T9"/>
                    </a:cxn>
                    <a:cxn ang="0">
                      <a:pos x="T10" y="T11"/>
                    </a:cxn>
                  </a:cxnLst>
                  <a:rect l="0" t="0" r="r" b="b"/>
                  <a:pathLst>
                    <a:path w="167" h="306">
                      <a:moveTo>
                        <a:pt x="89" y="284"/>
                      </a:moveTo>
                      <a:cubicBezTo>
                        <a:pt x="61" y="291"/>
                        <a:pt x="34" y="299"/>
                        <a:pt x="5" y="306"/>
                      </a:cubicBezTo>
                      <a:cubicBezTo>
                        <a:pt x="0" y="248"/>
                        <a:pt x="6" y="192"/>
                        <a:pt x="26" y="138"/>
                      </a:cubicBezTo>
                      <a:cubicBezTo>
                        <a:pt x="46" y="86"/>
                        <a:pt x="76" y="40"/>
                        <a:pt x="117" y="0"/>
                      </a:cubicBezTo>
                      <a:cubicBezTo>
                        <a:pt x="134" y="24"/>
                        <a:pt x="150" y="47"/>
                        <a:pt x="167" y="71"/>
                      </a:cubicBezTo>
                      <a:cubicBezTo>
                        <a:pt x="111" y="131"/>
                        <a:pt x="86" y="202"/>
                        <a:pt x="89" y="284"/>
                      </a:cubicBezTo>
                      <a:close/>
                    </a:path>
                  </a:pathLst>
                </a:custGeom>
                <a:solidFill>
                  <a:srgbClr val="21B1F4"/>
                </a:solidFill>
                <a:ln w="15875">
                  <a:solidFill>
                    <a:srgbClr val="21B1F4"/>
                  </a:solidFill>
                </a:ln>
              </p:spPr>
              <p:txBody>
                <a:bodyPr vert="horz" wrap="square" lIns="91416" tIns="45708" rIns="91416" bIns="45708" numCol="1" anchor="t" anchorCtr="0" compatLnSpc="1">
                  <a:prstTxWarp prst="textNoShape">
                    <a:avLst/>
                  </a:prstTxWarp>
                </a:bodyPr>
                <a:lstStyle/>
                <a:p>
                  <a:endParaRPr lang="en-US" sz="1600" dirty="0"/>
                </a:p>
              </p:txBody>
            </p:sp>
            <p:sp>
              <p:nvSpPr>
                <p:cNvPr id="124" name="Freeform 20"/>
                <p:cNvSpPr>
                  <a:spLocks/>
                </p:cNvSpPr>
                <p:nvPr/>
              </p:nvSpPr>
              <p:spPr bwMode="auto">
                <a:xfrm>
                  <a:off x="-2749550" y="2638425"/>
                  <a:ext cx="644525" cy="1154113"/>
                </a:xfrm>
                <a:custGeom>
                  <a:avLst/>
                  <a:gdLst>
                    <a:gd name="T0" fmla="*/ 0 w 171"/>
                    <a:gd name="T1" fmla="*/ 71 h 306"/>
                    <a:gd name="T2" fmla="*/ 50 w 171"/>
                    <a:gd name="T3" fmla="*/ 0 h 306"/>
                    <a:gd name="T4" fmla="*/ 161 w 171"/>
                    <a:gd name="T5" fmla="*/ 306 h 306"/>
                    <a:gd name="T6" fmla="*/ 77 w 171"/>
                    <a:gd name="T7" fmla="*/ 284 h 306"/>
                    <a:gd name="T8" fmla="*/ 0 w 171"/>
                    <a:gd name="T9" fmla="*/ 71 h 306"/>
                  </a:gdLst>
                  <a:ahLst/>
                  <a:cxnLst>
                    <a:cxn ang="0">
                      <a:pos x="T0" y="T1"/>
                    </a:cxn>
                    <a:cxn ang="0">
                      <a:pos x="T2" y="T3"/>
                    </a:cxn>
                    <a:cxn ang="0">
                      <a:pos x="T4" y="T5"/>
                    </a:cxn>
                    <a:cxn ang="0">
                      <a:pos x="T6" y="T7"/>
                    </a:cxn>
                    <a:cxn ang="0">
                      <a:pos x="T8" y="T9"/>
                    </a:cxn>
                  </a:cxnLst>
                  <a:rect l="0" t="0" r="r" b="b"/>
                  <a:pathLst>
                    <a:path w="171" h="306">
                      <a:moveTo>
                        <a:pt x="0" y="71"/>
                      </a:moveTo>
                      <a:cubicBezTo>
                        <a:pt x="16" y="47"/>
                        <a:pt x="33" y="24"/>
                        <a:pt x="50" y="0"/>
                      </a:cubicBezTo>
                      <a:cubicBezTo>
                        <a:pt x="134" y="85"/>
                        <a:pt x="171" y="187"/>
                        <a:pt x="161" y="306"/>
                      </a:cubicBezTo>
                      <a:cubicBezTo>
                        <a:pt x="133" y="299"/>
                        <a:pt x="106" y="291"/>
                        <a:pt x="77" y="284"/>
                      </a:cubicBezTo>
                      <a:cubicBezTo>
                        <a:pt x="81" y="202"/>
                        <a:pt x="55" y="131"/>
                        <a:pt x="0" y="71"/>
                      </a:cubicBezTo>
                      <a:close/>
                    </a:path>
                  </a:pathLst>
                </a:custGeom>
                <a:solidFill>
                  <a:srgbClr val="D50205"/>
                </a:solidFill>
                <a:ln w="15875">
                  <a:solidFill>
                    <a:srgbClr val="D50205"/>
                  </a:solidFill>
                </a:ln>
              </p:spPr>
              <p:txBody>
                <a:bodyPr vert="horz" wrap="square" lIns="91416" tIns="45708" rIns="91416" bIns="45708" numCol="1" anchor="t" anchorCtr="0" compatLnSpc="1">
                  <a:prstTxWarp prst="textNoShape">
                    <a:avLst/>
                  </a:prstTxWarp>
                </a:bodyPr>
                <a:lstStyle/>
                <a:p>
                  <a:endParaRPr lang="en-US" sz="1600" dirty="0"/>
                </a:p>
              </p:txBody>
            </p:sp>
            <p:sp>
              <p:nvSpPr>
                <p:cNvPr id="125" name="Freeform 21"/>
                <p:cNvSpPr>
                  <a:spLocks/>
                </p:cNvSpPr>
                <p:nvPr/>
              </p:nvSpPr>
              <p:spPr bwMode="auto">
                <a:xfrm>
                  <a:off x="-4144963" y="2192135"/>
                  <a:ext cx="1228725" cy="458788"/>
                </a:xfrm>
                <a:custGeom>
                  <a:avLst/>
                  <a:gdLst>
                    <a:gd name="T0" fmla="*/ 0 w 326"/>
                    <a:gd name="T1" fmla="*/ 50 h 122"/>
                    <a:gd name="T2" fmla="*/ 326 w 326"/>
                    <a:gd name="T3" fmla="*/ 50 h 122"/>
                    <a:gd name="T4" fmla="*/ 277 w 326"/>
                    <a:gd name="T5" fmla="*/ 121 h 122"/>
                    <a:gd name="T6" fmla="*/ 245 w 326"/>
                    <a:gd name="T7" fmla="*/ 110 h 122"/>
                    <a:gd name="T8" fmla="*/ 58 w 326"/>
                    <a:gd name="T9" fmla="*/ 119 h 122"/>
                    <a:gd name="T10" fmla="*/ 45 w 326"/>
                    <a:gd name="T11" fmla="*/ 115 h 122"/>
                    <a:gd name="T12" fmla="*/ 0 w 326"/>
                    <a:gd name="T13" fmla="*/ 50 h 122"/>
                  </a:gdLst>
                  <a:ahLst/>
                  <a:cxnLst>
                    <a:cxn ang="0">
                      <a:pos x="T0" y="T1"/>
                    </a:cxn>
                    <a:cxn ang="0">
                      <a:pos x="T2" y="T3"/>
                    </a:cxn>
                    <a:cxn ang="0">
                      <a:pos x="T4" y="T5"/>
                    </a:cxn>
                    <a:cxn ang="0">
                      <a:pos x="T6" y="T7"/>
                    </a:cxn>
                    <a:cxn ang="0">
                      <a:pos x="T8" y="T9"/>
                    </a:cxn>
                    <a:cxn ang="0">
                      <a:pos x="T10" y="T11"/>
                    </a:cxn>
                    <a:cxn ang="0">
                      <a:pos x="T12" y="T13"/>
                    </a:cxn>
                  </a:cxnLst>
                  <a:rect l="0" t="0" r="r" b="b"/>
                  <a:pathLst>
                    <a:path w="326" h="122">
                      <a:moveTo>
                        <a:pt x="0" y="50"/>
                      </a:moveTo>
                      <a:cubicBezTo>
                        <a:pt x="109" y="0"/>
                        <a:pt x="217" y="0"/>
                        <a:pt x="326" y="50"/>
                      </a:cubicBezTo>
                      <a:cubicBezTo>
                        <a:pt x="310" y="74"/>
                        <a:pt x="293" y="98"/>
                        <a:pt x="277" y="121"/>
                      </a:cubicBezTo>
                      <a:cubicBezTo>
                        <a:pt x="266" y="117"/>
                        <a:pt x="256" y="113"/>
                        <a:pt x="245" y="110"/>
                      </a:cubicBezTo>
                      <a:cubicBezTo>
                        <a:pt x="181" y="92"/>
                        <a:pt x="119" y="94"/>
                        <a:pt x="58" y="119"/>
                      </a:cubicBezTo>
                      <a:cubicBezTo>
                        <a:pt x="50" y="122"/>
                        <a:pt x="50" y="122"/>
                        <a:pt x="45" y="115"/>
                      </a:cubicBezTo>
                      <a:cubicBezTo>
                        <a:pt x="30" y="94"/>
                        <a:pt x="16" y="72"/>
                        <a:pt x="0" y="50"/>
                      </a:cubicBezTo>
                      <a:close/>
                    </a:path>
                  </a:pathLst>
                </a:custGeom>
                <a:solidFill>
                  <a:srgbClr val="F08D18"/>
                </a:solidFill>
                <a:ln w="15875">
                  <a:solidFill>
                    <a:srgbClr val="F08D18"/>
                  </a:solidFill>
                </a:ln>
              </p:spPr>
              <p:txBody>
                <a:bodyPr vert="horz" wrap="square" lIns="91416" tIns="45708" rIns="91416" bIns="45708" numCol="1" anchor="t" anchorCtr="0" compatLnSpc="1">
                  <a:prstTxWarp prst="textNoShape">
                    <a:avLst/>
                  </a:prstTxWarp>
                </a:bodyPr>
                <a:lstStyle/>
                <a:p>
                  <a:endParaRPr lang="en-US" sz="1600" dirty="0"/>
                </a:p>
              </p:txBody>
            </p:sp>
            <p:sp>
              <p:nvSpPr>
                <p:cNvPr id="126" name="Freeform 17"/>
                <p:cNvSpPr>
                  <a:spLocks noEditPoints="1"/>
                </p:cNvSpPr>
                <p:nvPr/>
              </p:nvSpPr>
              <p:spPr bwMode="auto">
                <a:xfrm>
                  <a:off x="-5257800" y="1905000"/>
                  <a:ext cx="3473450" cy="2903538"/>
                </a:xfrm>
                <a:custGeom>
                  <a:avLst/>
                  <a:gdLst>
                    <a:gd name="T0" fmla="*/ 458 w 921"/>
                    <a:gd name="T1" fmla="*/ 770 h 770"/>
                    <a:gd name="T2" fmla="*/ 147 w 921"/>
                    <a:gd name="T3" fmla="*/ 770 h 770"/>
                    <a:gd name="T4" fmla="*/ 115 w 921"/>
                    <a:gd name="T5" fmla="*/ 755 h 770"/>
                    <a:gd name="T6" fmla="*/ 15 w 921"/>
                    <a:gd name="T7" fmla="*/ 560 h 770"/>
                    <a:gd name="T8" fmla="*/ 7 w 921"/>
                    <a:gd name="T9" fmla="*/ 397 h 770"/>
                    <a:gd name="T10" fmla="*/ 150 w 921"/>
                    <a:gd name="T11" fmla="*/ 122 h 770"/>
                    <a:gd name="T12" fmla="*/ 380 w 921"/>
                    <a:gd name="T13" fmla="*/ 8 h 770"/>
                    <a:gd name="T14" fmla="*/ 482 w 921"/>
                    <a:gd name="T15" fmla="*/ 2 h 770"/>
                    <a:gd name="T16" fmla="*/ 725 w 921"/>
                    <a:gd name="T17" fmla="*/ 88 h 770"/>
                    <a:gd name="T18" fmla="*/ 860 w 921"/>
                    <a:gd name="T19" fmla="*/ 242 h 770"/>
                    <a:gd name="T20" fmla="*/ 908 w 921"/>
                    <a:gd name="T21" fmla="*/ 388 h 770"/>
                    <a:gd name="T22" fmla="*/ 879 w 921"/>
                    <a:gd name="T23" fmla="*/ 631 h 770"/>
                    <a:gd name="T24" fmla="*/ 798 w 921"/>
                    <a:gd name="T25" fmla="*/ 760 h 770"/>
                    <a:gd name="T26" fmla="*/ 773 w 921"/>
                    <a:gd name="T27" fmla="*/ 770 h 770"/>
                    <a:gd name="T28" fmla="*/ 685 w 921"/>
                    <a:gd name="T29" fmla="*/ 770 h 770"/>
                    <a:gd name="T30" fmla="*/ 458 w 921"/>
                    <a:gd name="T31" fmla="*/ 770 h 770"/>
                    <a:gd name="T32" fmla="*/ 458 w 921"/>
                    <a:gd name="T33" fmla="*/ 713 h 770"/>
                    <a:gd name="T34" fmla="*/ 654 w 921"/>
                    <a:gd name="T35" fmla="*/ 713 h 770"/>
                    <a:gd name="T36" fmla="*/ 683 w 921"/>
                    <a:gd name="T37" fmla="*/ 697 h 770"/>
                    <a:gd name="T38" fmla="*/ 680 w 921"/>
                    <a:gd name="T39" fmla="*/ 666 h 770"/>
                    <a:gd name="T40" fmla="*/ 627 w 921"/>
                    <a:gd name="T41" fmla="*/ 587 h 770"/>
                    <a:gd name="T42" fmla="*/ 596 w 921"/>
                    <a:gd name="T43" fmla="*/ 570 h 770"/>
                    <a:gd name="T44" fmla="*/ 383 w 921"/>
                    <a:gd name="T45" fmla="*/ 570 h 770"/>
                    <a:gd name="T46" fmla="*/ 318 w 921"/>
                    <a:gd name="T47" fmla="*/ 570 h 770"/>
                    <a:gd name="T48" fmla="*/ 292 w 921"/>
                    <a:gd name="T49" fmla="*/ 583 h 770"/>
                    <a:gd name="T50" fmla="*/ 235 w 921"/>
                    <a:gd name="T51" fmla="*/ 669 h 770"/>
                    <a:gd name="T52" fmla="*/ 231 w 921"/>
                    <a:gd name="T53" fmla="*/ 690 h 770"/>
                    <a:gd name="T54" fmla="*/ 262 w 921"/>
                    <a:gd name="T55" fmla="*/ 713 h 770"/>
                    <a:gd name="T56" fmla="*/ 458 w 921"/>
                    <a:gd name="T57" fmla="*/ 713 h 770"/>
                    <a:gd name="T58" fmla="*/ 174 w 921"/>
                    <a:gd name="T59" fmla="*/ 474 h 770"/>
                    <a:gd name="T60" fmla="*/ 252 w 921"/>
                    <a:gd name="T61" fmla="*/ 261 h 770"/>
                    <a:gd name="T62" fmla="*/ 202 w 921"/>
                    <a:gd name="T63" fmla="*/ 190 h 770"/>
                    <a:gd name="T64" fmla="*/ 111 w 921"/>
                    <a:gd name="T65" fmla="*/ 328 h 770"/>
                    <a:gd name="T66" fmla="*/ 90 w 921"/>
                    <a:gd name="T67" fmla="*/ 496 h 770"/>
                    <a:gd name="T68" fmla="*/ 174 w 921"/>
                    <a:gd name="T69" fmla="*/ 474 h 770"/>
                    <a:gd name="T70" fmla="*/ 665 w 921"/>
                    <a:gd name="T71" fmla="*/ 261 h 770"/>
                    <a:gd name="T72" fmla="*/ 742 w 921"/>
                    <a:gd name="T73" fmla="*/ 474 h 770"/>
                    <a:gd name="T74" fmla="*/ 826 w 921"/>
                    <a:gd name="T75" fmla="*/ 496 h 770"/>
                    <a:gd name="T76" fmla="*/ 715 w 921"/>
                    <a:gd name="T77" fmla="*/ 190 h 770"/>
                    <a:gd name="T78" fmla="*/ 665 w 921"/>
                    <a:gd name="T79" fmla="*/ 261 h 770"/>
                    <a:gd name="T80" fmla="*/ 295 w 921"/>
                    <a:gd name="T81" fmla="*/ 124 h 770"/>
                    <a:gd name="T82" fmla="*/ 340 w 921"/>
                    <a:gd name="T83" fmla="*/ 189 h 770"/>
                    <a:gd name="T84" fmla="*/ 353 w 921"/>
                    <a:gd name="T85" fmla="*/ 193 h 770"/>
                    <a:gd name="T86" fmla="*/ 540 w 921"/>
                    <a:gd name="T87" fmla="*/ 184 h 770"/>
                    <a:gd name="T88" fmla="*/ 572 w 921"/>
                    <a:gd name="T89" fmla="*/ 195 h 770"/>
                    <a:gd name="T90" fmla="*/ 621 w 921"/>
                    <a:gd name="T91" fmla="*/ 124 h 770"/>
                    <a:gd name="T92" fmla="*/ 295 w 921"/>
                    <a:gd name="T93" fmla="*/ 12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1" h="770">
                      <a:moveTo>
                        <a:pt x="458" y="770"/>
                      </a:moveTo>
                      <a:cubicBezTo>
                        <a:pt x="354" y="770"/>
                        <a:pt x="250" y="770"/>
                        <a:pt x="147" y="770"/>
                      </a:cubicBezTo>
                      <a:cubicBezTo>
                        <a:pt x="133" y="770"/>
                        <a:pt x="123" y="766"/>
                        <a:pt x="115" y="755"/>
                      </a:cubicBezTo>
                      <a:cubicBezTo>
                        <a:pt x="65" y="698"/>
                        <a:pt x="32" y="633"/>
                        <a:pt x="15" y="560"/>
                      </a:cubicBezTo>
                      <a:cubicBezTo>
                        <a:pt x="2" y="506"/>
                        <a:pt x="0" y="452"/>
                        <a:pt x="7" y="397"/>
                      </a:cubicBezTo>
                      <a:cubicBezTo>
                        <a:pt x="22" y="288"/>
                        <a:pt x="70" y="196"/>
                        <a:pt x="150" y="122"/>
                      </a:cubicBezTo>
                      <a:cubicBezTo>
                        <a:pt x="215" y="61"/>
                        <a:pt x="292" y="23"/>
                        <a:pt x="380" y="8"/>
                      </a:cubicBezTo>
                      <a:cubicBezTo>
                        <a:pt x="414" y="2"/>
                        <a:pt x="448" y="0"/>
                        <a:pt x="482" y="2"/>
                      </a:cubicBezTo>
                      <a:cubicBezTo>
                        <a:pt x="571" y="7"/>
                        <a:pt x="652" y="35"/>
                        <a:pt x="725" y="88"/>
                      </a:cubicBezTo>
                      <a:cubicBezTo>
                        <a:pt x="782" y="129"/>
                        <a:pt x="827" y="181"/>
                        <a:pt x="860" y="242"/>
                      </a:cubicBezTo>
                      <a:cubicBezTo>
                        <a:pt x="884" y="288"/>
                        <a:pt x="900" y="336"/>
                        <a:pt x="908" y="388"/>
                      </a:cubicBezTo>
                      <a:cubicBezTo>
                        <a:pt x="921" y="471"/>
                        <a:pt x="911" y="552"/>
                        <a:pt x="879" y="631"/>
                      </a:cubicBezTo>
                      <a:cubicBezTo>
                        <a:pt x="859" y="678"/>
                        <a:pt x="832" y="722"/>
                        <a:pt x="798" y="760"/>
                      </a:cubicBezTo>
                      <a:cubicBezTo>
                        <a:pt x="791" y="768"/>
                        <a:pt x="782" y="770"/>
                        <a:pt x="773" y="770"/>
                      </a:cubicBezTo>
                      <a:cubicBezTo>
                        <a:pt x="744" y="770"/>
                        <a:pt x="714" y="770"/>
                        <a:pt x="685" y="770"/>
                      </a:cubicBezTo>
                      <a:cubicBezTo>
                        <a:pt x="610" y="770"/>
                        <a:pt x="534" y="770"/>
                        <a:pt x="458" y="770"/>
                      </a:cubicBezTo>
                      <a:close/>
                      <a:moveTo>
                        <a:pt x="458" y="713"/>
                      </a:moveTo>
                      <a:cubicBezTo>
                        <a:pt x="524" y="713"/>
                        <a:pt x="589" y="713"/>
                        <a:pt x="654" y="713"/>
                      </a:cubicBezTo>
                      <a:cubicBezTo>
                        <a:pt x="667" y="713"/>
                        <a:pt x="677" y="708"/>
                        <a:pt x="683" y="697"/>
                      </a:cubicBezTo>
                      <a:cubicBezTo>
                        <a:pt x="688" y="687"/>
                        <a:pt x="686" y="676"/>
                        <a:pt x="680" y="666"/>
                      </a:cubicBezTo>
                      <a:cubicBezTo>
                        <a:pt x="662" y="640"/>
                        <a:pt x="644" y="613"/>
                        <a:pt x="627" y="587"/>
                      </a:cubicBezTo>
                      <a:cubicBezTo>
                        <a:pt x="619" y="575"/>
                        <a:pt x="610" y="570"/>
                        <a:pt x="596" y="570"/>
                      </a:cubicBezTo>
                      <a:cubicBezTo>
                        <a:pt x="525" y="570"/>
                        <a:pt x="454" y="570"/>
                        <a:pt x="383" y="570"/>
                      </a:cubicBezTo>
                      <a:cubicBezTo>
                        <a:pt x="362" y="570"/>
                        <a:pt x="340" y="570"/>
                        <a:pt x="318" y="570"/>
                      </a:cubicBezTo>
                      <a:cubicBezTo>
                        <a:pt x="307" y="570"/>
                        <a:pt x="298" y="574"/>
                        <a:pt x="292" y="583"/>
                      </a:cubicBezTo>
                      <a:cubicBezTo>
                        <a:pt x="273" y="612"/>
                        <a:pt x="254" y="640"/>
                        <a:pt x="235" y="669"/>
                      </a:cubicBezTo>
                      <a:cubicBezTo>
                        <a:pt x="231" y="676"/>
                        <a:pt x="230" y="683"/>
                        <a:pt x="231" y="690"/>
                      </a:cubicBezTo>
                      <a:cubicBezTo>
                        <a:pt x="234" y="704"/>
                        <a:pt x="246" y="713"/>
                        <a:pt x="262" y="713"/>
                      </a:cubicBezTo>
                      <a:cubicBezTo>
                        <a:pt x="327" y="713"/>
                        <a:pt x="393" y="713"/>
                        <a:pt x="458" y="713"/>
                      </a:cubicBezTo>
                      <a:close/>
                      <a:moveTo>
                        <a:pt x="174" y="474"/>
                      </a:moveTo>
                      <a:cubicBezTo>
                        <a:pt x="171" y="392"/>
                        <a:pt x="196" y="321"/>
                        <a:pt x="252" y="261"/>
                      </a:cubicBezTo>
                      <a:cubicBezTo>
                        <a:pt x="235" y="237"/>
                        <a:pt x="219" y="214"/>
                        <a:pt x="202" y="190"/>
                      </a:cubicBezTo>
                      <a:cubicBezTo>
                        <a:pt x="161" y="230"/>
                        <a:pt x="131" y="276"/>
                        <a:pt x="111" y="328"/>
                      </a:cubicBezTo>
                      <a:cubicBezTo>
                        <a:pt x="91" y="382"/>
                        <a:pt x="85" y="438"/>
                        <a:pt x="90" y="496"/>
                      </a:cubicBezTo>
                      <a:cubicBezTo>
                        <a:pt x="119" y="489"/>
                        <a:pt x="146" y="481"/>
                        <a:pt x="174" y="474"/>
                      </a:cubicBezTo>
                      <a:close/>
                      <a:moveTo>
                        <a:pt x="665" y="261"/>
                      </a:moveTo>
                      <a:cubicBezTo>
                        <a:pt x="720" y="321"/>
                        <a:pt x="746" y="392"/>
                        <a:pt x="742" y="474"/>
                      </a:cubicBezTo>
                      <a:cubicBezTo>
                        <a:pt x="771" y="481"/>
                        <a:pt x="798" y="489"/>
                        <a:pt x="826" y="496"/>
                      </a:cubicBezTo>
                      <a:cubicBezTo>
                        <a:pt x="836" y="377"/>
                        <a:pt x="799" y="275"/>
                        <a:pt x="715" y="190"/>
                      </a:cubicBezTo>
                      <a:cubicBezTo>
                        <a:pt x="698" y="214"/>
                        <a:pt x="681" y="237"/>
                        <a:pt x="665" y="261"/>
                      </a:cubicBezTo>
                      <a:close/>
                      <a:moveTo>
                        <a:pt x="295" y="124"/>
                      </a:moveTo>
                      <a:cubicBezTo>
                        <a:pt x="311" y="146"/>
                        <a:pt x="325" y="168"/>
                        <a:pt x="340" y="189"/>
                      </a:cubicBezTo>
                      <a:cubicBezTo>
                        <a:pt x="345" y="196"/>
                        <a:pt x="345" y="196"/>
                        <a:pt x="353" y="193"/>
                      </a:cubicBezTo>
                      <a:cubicBezTo>
                        <a:pt x="414" y="168"/>
                        <a:pt x="476" y="166"/>
                        <a:pt x="540" y="184"/>
                      </a:cubicBezTo>
                      <a:cubicBezTo>
                        <a:pt x="551" y="187"/>
                        <a:pt x="561" y="191"/>
                        <a:pt x="572" y="195"/>
                      </a:cubicBezTo>
                      <a:cubicBezTo>
                        <a:pt x="588" y="172"/>
                        <a:pt x="605" y="148"/>
                        <a:pt x="621" y="124"/>
                      </a:cubicBezTo>
                      <a:cubicBezTo>
                        <a:pt x="512" y="74"/>
                        <a:pt x="404" y="74"/>
                        <a:pt x="295" y="124"/>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600" dirty="0"/>
                </a:p>
              </p:txBody>
            </p:sp>
            <p:sp>
              <p:nvSpPr>
                <p:cNvPr id="127" name="Freeform 22"/>
                <p:cNvSpPr>
                  <a:spLocks/>
                </p:cNvSpPr>
                <p:nvPr/>
              </p:nvSpPr>
              <p:spPr bwMode="auto">
                <a:xfrm>
                  <a:off x="-4281488" y="4181475"/>
                  <a:ext cx="1501775" cy="320675"/>
                </a:xfrm>
                <a:custGeom>
                  <a:avLst/>
                  <a:gdLst>
                    <a:gd name="T0" fmla="*/ 0 w 398"/>
                    <a:gd name="T1" fmla="*/ 85 h 85"/>
                    <a:gd name="T2" fmla="*/ 31 w 398"/>
                    <a:gd name="T3" fmla="*/ 39 h 85"/>
                    <a:gd name="T4" fmla="*/ 54 w 398"/>
                    <a:gd name="T5" fmla="*/ 4 h 85"/>
                    <a:gd name="T6" fmla="*/ 62 w 398"/>
                    <a:gd name="T7" fmla="*/ 0 h 85"/>
                    <a:gd name="T8" fmla="*/ 337 w 398"/>
                    <a:gd name="T9" fmla="*/ 0 h 85"/>
                    <a:gd name="T10" fmla="*/ 343 w 398"/>
                    <a:gd name="T11" fmla="*/ 3 h 85"/>
                    <a:gd name="T12" fmla="*/ 397 w 398"/>
                    <a:gd name="T13" fmla="*/ 83 h 85"/>
                    <a:gd name="T14" fmla="*/ 398 w 398"/>
                    <a:gd name="T15" fmla="*/ 85 h 85"/>
                    <a:gd name="T16" fmla="*/ 0 w 398"/>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85">
                      <a:moveTo>
                        <a:pt x="0" y="85"/>
                      </a:moveTo>
                      <a:cubicBezTo>
                        <a:pt x="11" y="69"/>
                        <a:pt x="21" y="54"/>
                        <a:pt x="31" y="39"/>
                      </a:cubicBezTo>
                      <a:cubicBezTo>
                        <a:pt x="39" y="27"/>
                        <a:pt x="47" y="16"/>
                        <a:pt x="54" y="4"/>
                      </a:cubicBezTo>
                      <a:cubicBezTo>
                        <a:pt x="56" y="1"/>
                        <a:pt x="58" y="0"/>
                        <a:pt x="62" y="0"/>
                      </a:cubicBezTo>
                      <a:cubicBezTo>
                        <a:pt x="154" y="0"/>
                        <a:pt x="245" y="0"/>
                        <a:pt x="337" y="0"/>
                      </a:cubicBezTo>
                      <a:cubicBezTo>
                        <a:pt x="339" y="0"/>
                        <a:pt x="342" y="1"/>
                        <a:pt x="343" y="3"/>
                      </a:cubicBezTo>
                      <a:cubicBezTo>
                        <a:pt x="361" y="29"/>
                        <a:pt x="379" y="56"/>
                        <a:pt x="397" y="83"/>
                      </a:cubicBezTo>
                      <a:cubicBezTo>
                        <a:pt x="397" y="83"/>
                        <a:pt x="397" y="84"/>
                        <a:pt x="398" y="85"/>
                      </a:cubicBezTo>
                      <a:cubicBezTo>
                        <a:pt x="265" y="85"/>
                        <a:pt x="133" y="85"/>
                        <a:pt x="0" y="85"/>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600" dirty="0"/>
                </a:p>
              </p:txBody>
            </p:sp>
          </p:grpSp>
          <p:sp>
            <p:nvSpPr>
              <p:cNvPr id="122" name="Freeform 11"/>
              <p:cNvSpPr>
                <a:spLocks/>
              </p:cNvSpPr>
              <p:nvPr/>
            </p:nvSpPr>
            <p:spPr bwMode="auto">
              <a:xfrm rot="7080000">
                <a:off x="-1534096" y="2786329"/>
                <a:ext cx="225715" cy="225019"/>
              </a:xfrm>
              <a:custGeom>
                <a:avLst/>
                <a:gdLst>
                  <a:gd name="T0" fmla="*/ 199 w 273"/>
                  <a:gd name="T1" fmla="*/ 271 h 272"/>
                  <a:gd name="T2" fmla="*/ 150 w 273"/>
                  <a:gd name="T3" fmla="*/ 248 h 272"/>
                  <a:gd name="T4" fmla="*/ 84 w 273"/>
                  <a:gd name="T5" fmla="*/ 155 h 272"/>
                  <a:gd name="T6" fmla="*/ 5 w 273"/>
                  <a:gd name="T7" fmla="*/ 33 h 272"/>
                  <a:gd name="T8" fmla="*/ 0 w 273"/>
                  <a:gd name="T9" fmla="*/ 20 h 272"/>
                  <a:gd name="T10" fmla="*/ 23 w 273"/>
                  <a:gd name="T11" fmla="*/ 5 h 272"/>
                  <a:gd name="T12" fmla="*/ 28 w 273"/>
                  <a:gd name="T13" fmla="*/ 7 h 272"/>
                  <a:gd name="T14" fmla="*/ 201 w 273"/>
                  <a:gd name="T15" fmla="*/ 120 h 272"/>
                  <a:gd name="T16" fmla="*/ 247 w 273"/>
                  <a:gd name="T17" fmla="*/ 156 h 272"/>
                  <a:gd name="T18" fmla="*/ 264 w 273"/>
                  <a:gd name="T19" fmla="*/ 229 h 272"/>
                  <a:gd name="T20" fmla="*/ 199 w 273"/>
                  <a:gd name="T21"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272">
                    <a:moveTo>
                      <a:pt x="199" y="271"/>
                    </a:moveTo>
                    <a:cubicBezTo>
                      <a:pt x="180" y="271"/>
                      <a:pt x="164" y="263"/>
                      <a:pt x="150" y="248"/>
                    </a:cubicBezTo>
                    <a:cubicBezTo>
                      <a:pt x="125" y="219"/>
                      <a:pt x="104" y="187"/>
                      <a:pt x="84" y="155"/>
                    </a:cubicBezTo>
                    <a:cubicBezTo>
                      <a:pt x="57" y="115"/>
                      <a:pt x="31" y="74"/>
                      <a:pt x="5" y="33"/>
                    </a:cubicBezTo>
                    <a:cubicBezTo>
                      <a:pt x="3" y="29"/>
                      <a:pt x="0" y="24"/>
                      <a:pt x="0" y="20"/>
                    </a:cubicBezTo>
                    <a:cubicBezTo>
                      <a:pt x="0" y="8"/>
                      <a:pt x="12" y="0"/>
                      <a:pt x="23" y="5"/>
                    </a:cubicBezTo>
                    <a:cubicBezTo>
                      <a:pt x="25" y="6"/>
                      <a:pt x="26" y="6"/>
                      <a:pt x="28" y="7"/>
                    </a:cubicBezTo>
                    <a:cubicBezTo>
                      <a:pt x="86" y="45"/>
                      <a:pt x="144" y="82"/>
                      <a:pt x="201" y="120"/>
                    </a:cubicBezTo>
                    <a:cubicBezTo>
                      <a:pt x="217" y="131"/>
                      <a:pt x="232" y="143"/>
                      <a:pt x="247" y="156"/>
                    </a:cubicBezTo>
                    <a:cubicBezTo>
                      <a:pt x="267" y="173"/>
                      <a:pt x="273" y="203"/>
                      <a:pt x="264" y="229"/>
                    </a:cubicBezTo>
                    <a:cubicBezTo>
                      <a:pt x="254" y="255"/>
                      <a:pt x="229" y="272"/>
                      <a:pt x="199" y="271"/>
                    </a:cubicBezTo>
                    <a:close/>
                  </a:path>
                </a:pathLst>
              </a:custGeom>
              <a:solidFill>
                <a:schemeClr val="tx1">
                  <a:lumMod val="50000"/>
                  <a:lumOff val="50000"/>
                </a:schemeClr>
              </a:solidFill>
              <a:ln>
                <a:noFill/>
              </a:ln>
            </p:spPr>
            <p:txBody>
              <a:bodyPr vert="horz" wrap="square" lIns="91416" tIns="45708" rIns="91416" bIns="45708" numCol="1" anchor="t" anchorCtr="0" compatLnSpc="1">
                <a:prstTxWarp prst="textNoShape">
                  <a:avLst/>
                </a:prstTxWarp>
              </a:bodyPr>
              <a:lstStyle/>
              <a:p>
                <a:endParaRPr lang="en-US" sz="1600" dirty="0"/>
              </a:p>
            </p:txBody>
          </p:sp>
        </p:grpSp>
        <p:sp>
          <p:nvSpPr>
            <p:cNvPr id="128" name="Rectangle 127"/>
            <p:cNvSpPr/>
            <p:nvPr/>
          </p:nvSpPr>
          <p:spPr>
            <a:xfrm>
              <a:off x="4049242" y="3389513"/>
              <a:ext cx="1729687" cy="313850"/>
            </a:xfrm>
            <a:prstGeom prst="rect">
              <a:avLst/>
            </a:prstGeom>
          </p:spPr>
          <p:txBody>
            <a:bodyPr wrap="square">
              <a:spAutoFit/>
            </a:bodyPr>
            <a:lstStyle/>
            <a:p>
              <a:pPr algn="ctr" defTabSz="2177397">
                <a:lnSpc>
                  <a:spcPct val="90000"/>
                </a:lnSpc>
                <a:spcBef>
                  <a:spcPct val="0"/>
                </a:spcBef>
                <a:spcAft>
                  <a:spcPct val="35000"/>
                </a:spcAft>
                <a:defRPr/>
              </a:pPr>
              <a:r>
                <a:rPr lang="en-US" sz="1400" b="1" dirty="0"/>
                <a:t>Less </a:t>
              </a:r>
              <a:r>
                <a:rPr lang="en-US" sz="1400" dirty="0"/>
                <a:t>Dopamine</a:t>
              </a:r>
              <a:endParaRPr lang="en-US" sz="1400" b="1" dirty="0"/>
            </a:p>
          </p:txBody>
        </p:sp>
        <p:grpSp>
          <p:nvGrpSpPr>
            <p:cNvPr id="129" name="Group 128"/>
            <p:cNvGrpSpPr/>
            <p:nvPr/>
          </p:nvGrpSpPr>
          <p:grpSpPr>
            <a:xfrm>
              <a:off x="4089998" y="2324644"/>
              <a:ext cx="1650028" cy="1022236"/>
              <a:chOff x="-2286000" y="2239938"/>
              <a:chExt cx="1650458" cy="1022502"/>
            </a:xfrm>
          </p:grpSpPr>
          <p:sp>
            <p:nvSpPr>
              <p:cNvPr id="130" name="TextBox 129"/>
              <p:cNvSpPr txBox="1"/>
              <p:nvPr/>
            </p:nvSpPr>
            <p:spPr>
              <a:xfrm>
                <a:off x="-1803400" y="2239938"/>
                <a:ext cx="684716" cy="275272"/>
              </a:xfrm>
              <a:prstGeom prst="rect">
                <a:avLst/>
              </a:prstGeom>
              <a:noFill/>
            </p:spPr>
            <p:txBody>
              <a:bodyPr wrap="none" lIns="0" tIns="0" rIns="0" bIns="0" rtlCol="0" anchor="ctr" anchorCtr="0">
                <a:noAutofit/>
              </a:bodyPr>
              <a:lstStyle/>
              <a:p>
                <a:pPr algn="ctr"/>
                <a:r>
                  <a:rPr lang="en-US" sz="900" b="1" cap="all" dirty="0"/>
                  <a:t>Dopamine Signaling</a:t>
                </a:r>
              </a:p>
            </p:txBody>
          </p:sp>
          <p:sp>
            <p:nvSpPr>
              <p:cNvPr id="131" name="TextBox 130"/>
              <p:cNvSpPr txBox="1"/>
              <p:nvPr/>
            </p:nvSpPr>
            <p:spPr>
              <a:xfrm>
                <a:off x="-1017626" y="2757127"/>
                <a:ext cx="382084" cy="275272"/>
              </a:xfrm>
              <a:prstGeom prst="rect">
                <a:avLst/>
              </a:prstGeom>
              <a:noFill/>
            </p:spPr>
            <p:txBody>
              <a:bodyPr wrap="none" lIns="0" tIns="0" rIns="0" bIns="0" rtlCol="0" anchor="ctr" anchorCtr="0">
                <a:noAutofit/>
              </a:bodyPr>
              <a:lstStyle/>
              <a:p>
                <a:pPr algn="ctr"/>
                <a:r>
                  <a:rPr lang="en-US" sz="900" b="1" cap="all" dirty="0"/>
                  <a:t>MORE</a:t>
                </a:r>
              </a:p>
            </p:txBody>
          </p:sp>
          <p:sp>
            <p:nvSpPr>
              <p:cNvPr id="132" name="TextBox 131"/>
              <p:cNvSpPr txBox="1"/>
              <p:nvPr/>
            </p:nvSpPr>
            <p:spPr>
              <a:xfrm>
                <a:off x="-2286000" y="2743200"/>
                <a:ext cx="382084" cy="275272"/>
              </a:xfrm>
              <a:prstGeom prst="rect">
                <a:avLst/>
              </a:prstGeom>
              <a:noFill/>
            </p:spPr>
            <p:txBody>
              <a:bodyPr wrap="none" lIns="0" tIns="0" rIns="0" bIns="0" rtlCol="0" anchor="ctr" anchorCtr="0">
                <a:noAutofit/>
              </a:bodyPr>
              <a:lstStyle/>
              <a:p>
                <a:pPr algn="ctr"/>
                <a:r>
                  <a:rPr lang="en-US" sz="900" b="1" cap="all" dirty="0"/>
                  <a:t>LESS</a:t>
                </a:r>
              </a:p>
            </p:txBody>
          </p:sp>
          <p:grpSp>
            <p:nvGrpSpPr>
              <p:cNvPr id="133" name="Group 132"/>
              <p:cNvGrpSpPr>
                <a:grpSpLocks noChangeAspect="1"/>
              </p:cNvGrpSpPr>
              <p:nvPr/>
            </p:nvGrpSpPr>
            <p:grpSpPr>
              <a:xfrm>
                <a:off x="-1917184" y="2503488"/>
                <a:ext cx="907921" cy="758952"/>
                <a:chOff x="-5257800" y="1905000"/>
                <a:chExt cx="3473450" cy="2903538"/>
              </a:xfrm>
            </p:grpSpPr>
            <p:sp>
              <p:nvSpPr>
                <p:cNvPr id="135" name="Freeform 19"/>
                <p:cNvSpPr>
                  <a:spLocks/>
                </p:cNvSpPr>
                <p:nvPr/>
              </p:nvSpPr>
              <p:spPr bwMode="auto">
                <a:xfrm>
                  <a:off x="-4937125" y="2638425"/>
                  <a:ext cx="630238" cy="1154113"/>
                </a:xfrm>
                <a:custGeom>
                  <a:avLst/>
                  <a:gdLst>
                    <a:gd name="T0" fmla="*/ 89 w 167"/>
                    <a:gd name="T1" fmla="*/ 284 h 306"/>
                    <a:gd name="T2" fmla="*/ 5 w 167"/>
                    <a:gd name="T3" fmla="*/ 306 h 306"/>
                    <a:gd name="T4" fmla="*/ 26 w 167"/>
                    <a:gd name="T5" fmla="*/ 138 h 306"/>
                    <a:gd name="T6" fmla="*/ 117 w 167"/>
                    <a:gd name="T7" fmla="*/ 0 h 306"/>
                    <a:gd name="T8" fmla="*/ 167 w 167"/>
                    <a:gd name="T9" fmla="*/ 71 h 306"/>
                    <a:gd name="T10" fmla="*/ 89 w 167"/>
                    <a:gd name="T11" fmla="*/ 284 h 306"/>
                  </a:gdLst>
                  <a:ahLst/>
                  <a:cxnLst>
                    <a:cxn ang="0">
                      <a:pos x="T0" y="T1"/>
                    </a:cxn>
                    <a:cxn ang="0">
                      <a:pos x="T2" y="T3"/>
                    </a:cxn>
                    <a:cxn ang="0">
                      <a:pos x="T4" y="T5"/>
                    </a:cxn>
                    <a:cxn ang="0">
                      <a:pos x="T6" y="T7"/>
                    </a:cxn>
                    <a:cxn ang="0">
                      <a:pos x="T8" y="T9"/>
                    </a:cxn>
                    <a:cxn ang="0">
                      <a:pos x="T10" y="T11"/>
                    </a:cxn>
                  </a:cxnLst>
                  <a:rect l="0" t="0" r="r" b="b"/>
                  <a:pathLst>
                    <a:path w="167" h="306">
                      <a:moveTo>
                        <a:pt x="89" y="284"/>
                      </a:moveTo>
                      <a:cubicBezTo>
                        <a:pt x="61" y="291"/>
                        <a:pt x="34" y="299"/>
                        <a:pt x="5" y="306"/>
                      </a:cubicBezTo>
                      <a:cubicBezTo>
                        <a:pt x="0" y="248"/>
                        <a:pt x="6" y="192"/>
                        <a:pt x="26" y="138"/>
                      </a:cubicBezTo>
                      <a:cubicBezTo>
                        <a:pt x="46" y="86"/>
                        <a:pt x="76" y="40"/>
                        <a:pt x="117" y="0"/>
                      </a:cubicBezTo>
                      <a:cubicBezTo>
                        <a:pt x="134" y="24"/>
                        <a:pt x="150" y="47"/>
                        <a:pt x="167" y="71"/>
                      </a:cubicBezTo>
                      <a:cubicBezTo>
                        <a:pt x="111" y="131"/>
                        <a:pt x="86" y="202"/>
                        <a:pt x="89" y="284"/>
                      </a:cubicBezTo>
                      <a:close/>
                    </a:path>
                  </a:pathLst>
                </a:custGeom>
                <a:solidFill>
                  <a:srgbClr val="21B1F4"/>
                </a:solidFill>
                <a:ln w="15875">
                  <a:solidFill>
                    <a:srgbClr val="21B1F4"/>
                  </a:solidFill>
                </a:ln>
              </p:spPr>
              <p:txBody>
                <a:bodyPr vert="horz" wrap="square" lIns="91416" tIns="45708" rIns="91416" bIns="45708" numCol="1" anchor="t" anchorCtr="0" compatLnSpc="1">
                  <a:prstTxWarp prst="textNoShape">
                    <a:avLst/>
                  </a:prstTxWarp>
                </a:bodyPr>
                <a:lstStyle/>
                <a:p>
                  <a:endParaRPr lang="en-US" sz="1600" dirty="0"/>
                </a:p>
              </p:txBody>
            </p:sp>
            <p:sp>
              <p:nvSpPr>
                <p:cNvPr id="136" name="Freeform 20"/>
                <p:cNvSpPr>
                  <a:spLocks/>
                </p:cNvSpPr>
                <p:nvPr/>
              </p:nvSpPr>
              <p:spPr bwMode="auto">
                <a:xfrm>
                  <a:off x="-2749550" y="2638425"/>
                  <a:ext cx="644525" cy="1154113"/>
                </a:xfrm>
                <a:custGeom>
                  <a:avLst/>
                  <a:gdLst>
                    <a:gd name="T0" fmla="*/ 0 w 171"/>
                    <a:gd name="T1" fmla="*/ 71 h 306"/>
                    <a:gd name="T2" fmla="*/ 50 w 171"/>
                    <a:gd name="T3" fmla="*/ 0 h 306"/>
                    <a:gd name="T4" fmla="*/ 161 w 171"/>
                    <a:gd name="T5" fmla="*/ 306 h 306"/>
                    <a:gd name="T6" fmla="*/ 77 w 171"/>
                    <a:gd name="T7" fmla="*/ 284 h 306"/>
                    <a:gd name="T8" fmla="*/ 0 w 171"/>
                    <a:gd name="T9" fmla="*/ 71 h 306"/>
                  </a:gdLst>
                  <a:ahLst/>
                  <a:cxnLst>
                    <a:cxn ang="0">
                      <a:pos x="T0" y="T1"/>
                    </a:cxn>
                    <a:cxn ang="0">
                      <a:pos x="T2" y="T3"/>
                    </a:cxn>
                    <a:cxn ang="0">
                      <a:pos x="T4" y="T5"/>
                    </a:cxn>
                    <a:cxn ang="0">
                      <a:pos x="T6" y="T7"/>
                    </a:cxn>
                    <a:cxn ang="0">
                      <a:pos x="T8" y="T9"/>
                    </a:cxn>
                  </a:cxnLst>
                  <a:rect l="0" t="0" r="r" b="b"/>
                  <a:pathLst>
                    <a:path w="171" h="306">
                      <a:moveTo>
                        <a:pt x="0" y="71"/>
                      </a:moveTo>
                      <a:cubicBezTo>
                        <a:pt x="16" y="47"/>
                        <a:pt x="33" y="24"/>
                        <a:pt x="50" y="0"/>
                      </a:cubicBezTo>
                      <a:cubicBezTo>
                        <a:pt x="134" y="85"/>
                        <a:pt x="171" y="187"/>
                        <a:pt x="161" y="306"/>
                      </a:cubicBezTo>
                      <a:cubicBezTo>
                        <a:pt x="133" y="299"/>
                        <a:pt x="106" y="291"/>
                        <a:pt x="77" y="284"/>
                      </a:cubicBezTo>
                      <a:cubicBezTo>
                        <a:pt x="81" y="202"/>
                        <a:pt x="55" y="131"/>
                        <a:pt x="0" y="71"/>
                      </a:cubicBezTo>
                      <a:close/>
                    </a:path>
                  </a:pathLst>
                </a:custGeom>
                <a:solidFill>
                  <a:srgbClr val="D50205"/>
                </a:solidFill>
                <a:ln w="15875">
                  <a:solidFill>
                    <a:srgbClr val="D50205"/>
                  </a:solidFill>
                </a:ln>
              </p:spPr>
              <p:txBody>
                <a:bodyPr vert="horz" wrap="square" lIns="91416" tIns="45708" rIns="91416" bIns="45708" numCol="1" anchor="t" anchorCtr="0" compatLnSpc="1">
                  <a:prstTxWarp prst="textNoShape">
                    <a:avLst/>
                  </a:prstTxWarp>
                </a:bodyPr>
                <a:lstStyle/>
                <a:p>
                  <a:endParaRPr lang="en-US" sz="1600" dirty="0"/>
                </a:p>
              </p:txBody>
            </p:sp>
            <p:sp>
              <p:nvSpPr>
                <p:cNvPr id="137" name="Freeform 21"/>
                <p:cNvSpPr>
                  <a:spLocks/>
                </p:cNvSpPr>
                <p:nvPr/>
              </p:nvSpPr>
              <p:spPr bwMode="auto">
                <a:xfrm>
                  <a:off x="-4144963" y="2192135"/>
                  <a:ext cx="1228725" cy="458788"/>
                </a:xfrm>
                <a:custGeom>
                  <a:avLst/>
                  <a:gdLst>
                    <a:gd name="T0" fmla="*/ 0 w 326"/>
                    <a:gd name="T1" fmla="*/ 50 h 122"/>
                    <a:gd name="T2" fmla="*/ 326 w 326"/>
                    <a:gd name="T3" fmla="*/ 50 h 122"/>
                    <a:gd name="T4" fmla="*/ 277 w 326"/>
                    <a:gd name="T5" fmla="*/ 121 h 122"/>
                    <a:gd name="T6" fmla="*/ 245 w 326"/>
                    <a:gd name="T7" fmla="*/ 110 h 122"/>
                    <a:gd name="T8" fmla="*/ 58 w 326"/>
                    <a:gd name="T9" fmla="*/ 119 h 122"/>
                    <a:gd name="T10" fmla="*/ 45 w 326"/>
                    <a:gd name="T11" fmla="*/ 115 h 122"/>
                    <a:gd name="T12" fmla="*/ 0 w 326"/>
                    <a:gd name="T13" fmla="*/ 50 h 122"/>
                  </a:gdLst>
                  <a:ahLst/>
                  <a:cxnLst>
                    <a:cxn ang="0">
                      <a:pos x="T0" y="T1"/>
                    </a:cxn>
                    <a:cxn ang="0">
                      <a:pos x="T2" y="T3"/>
                    </a:cxn>
                    <a:cxn ang="0">
                      <a:pos x="T4" y="T5"/>
                    </a:cxn>
                    <a:cxn ang="0">
                      <a:pos x="T6" y="T7"/>
                    </a:cxn>
                    <a:cxn ang="0">
                      <a:pos x="T8" y="T9"/>
                    </a:cxn>
                    <a:cxn ang="0">
                      <a:pos x="T10" y="T11"/>
                    </a:cxn>
                    <a:cxn ang="0">
                      <a:pos x="T12" y="T13"/>
                    </a:cxn>
                  </a:cxnLst>
                  <a:rect l="0" t="0" r="r" b="b"/>
                  <a:pathLst>
                    <a:path w="326" h="122">
                      <a:moveTo>
                        <a:pt x="0" y="50"/>
                      </a:moveTo>
                      <a:cubicBezTo>
                        <a:pt x="109" y="0"/>
                        <a:pt x="217" y="0"/>
                        <a:pt x="326" y="50"/>
                      </a:cubicBezTo>
                      <a:cubicBezTo>
                        <a:pt x="310" y="74"/>
                        <a:pt x="293" y="98"/>
                        <a:pt x="277" y="121"/>
                      </a:cubicBezTo>
                      <a:cubicBezTo>
                        <a:pt x="266" y="117"/>
                        <a:pt x="256" y="113"/>
                        <a:pt x="245" y="110"/>
                      </a:cubicBezTo>
                      <a:cubicBezTo>
                        <a:pt x="181" y="92"/>
                        <a:pt x="119" y="94"/>
                        <a:pt x="58" y="119"/>
                      </a:cubicBezTo>
                      <a:cubicBezTo>
                        <a:pt x="50" y="122"/>
                        <a:pt x="50" y="122"/>
                        <a:pt x="45" y="115"/>
                      </a:cubicBezTo>
                      <a:cubicBezTo>
                        <a:pt x="30" y="94"/>
                        <a:pt x="16" y="72"/>
                        <a:pt x="0" y="50"/>
                      </a:cubicBezTo>
                      <a:close/>
                    </a:path>
                  </a:pathLst>
                </a:custGeom>
                <a:solidFill>
                  <a:srgbClr val="F08D18"/>
                </a:solidFill>
                <a:ln w="15875">
                  <a:solidFill>
                    <a:srgbClr val="F08D18"/>
                  </a:solidFill>
                </a:ln>
              </p:spPr>
              <p:txBody>
                <a:bodyPr vert="horz" wrap="square" lIns="91416" tIns="45708" rIns="91416" bIns="45708" numCol="1" anchor="t" anchorCtr="0" compatLnSpc="1">
                  <a:prstTxWarp prst="textNoShape">
                    <a:avLst/>
                  </a:prstTxWarp>
                </a:bodyPr>
                <a:lstStyle/>
                <a:p>
                  <a:endParaRPr lang="en-US" sz="1600" dirty="0"/>
                </a:p>
              </p:txBody>
            </p:sp>
            <p:sp>
              <p:nvSpPr>
                <p:cNvPr id="138" name="Freeform 17"/>
                <p:cNvSpPr>
                  <a:spLocks noEditPoints="1"/>
                </p:cNvSpPr>
                <p:nvPr/>
              </p:nvSpPr>
              <p:spPr bwMode="auto">
                <a:xfrm>
                  <a:off x="-5257800" y="1905000"/>
                  <a:ext cx="3473450" cy="2903538"/>
                </a:xfrm>
                <a:custGeom>
                  <a:avLst/>
                  <a:gdLst>
                    <a:gd name="T0" fmla="*/ 458 w 921"/>
                    <a:gd name="T1" fmla="*/ 770 h 770"/>
                    <a:gd name="T2" fmla="*/ 147 w 921"/>
                    <a:gd name="T3" fmla="*/ 770 h 770"/>
                    <a:gd name="T4" fmla="*/ 115 w 921"/>
                    <a:gd name="T5" fmla="*/ 755 h 770"/>
                    <a:gd name="T6" fmla="*/ 15 w 921"/>
                    <a:gd name="T7" fmla="*/ 560 h 770"/>
                    <a:gd name="T8" fmla="*/ 7 w 921"/>
                    <a:gd name="T9" fmla="*/ 397 h 770"/>
                    <a:gd name="T10" fmla="*/ 150 w 921"/>
                    <a:gd name="T11" fmla="*/ 122 h 770"/>
                    <a:gd name="T12" fmla="*/ 380 w 921"/>
                    <a:gd name="T13" fmla="*/ 8 h 770"/>
                    <a:gd name="T14" fmla="*/ 482 w 921"/>
                    <a:gd name="T15" fmla="*/ 2 h 770"/>
                    <a:gd name="T16" fmla="*/ 725 w 921"/>
                    <a:gd name="T17" fmla="*/ 88 h 770"/>
                    <a:gd name="T18" fmla="*/ 860 w 921"/>
                    <a:gd name="T19" fmla="*/ 242 h 770"/>
                    <a:gd name="T20" fmla="*/ 908 w 921"/>
                    <a:gd name="T21" fmla="*/ 388 h 770"/>
                    <a:gd name="T22" fmla="*/ 879 w 921"/>
                    <a:gd name="T23" fmla="*/ 631 h 770"/>
                    <a:gd name="T24" fmla="*/ 798 w 921"/>
                    <a:gd name="T25" fmla="*/ 760 h 770"/>
                    <a:gd name="T26" fmla="*/ 773 w 921"/>
                    <a:gd name="T27" fmla="*/ 770 h 770"/>
                    <a:gd name="T28" fmla="*/ 685 w 921"/>
                    <a:gd name="T29" fmla="*/ 770 h 770"/>
                    <a:gd name="T30" fmla="*/ 458 w 921"/>
                    <a:gd name="T31" fmla="*/ 770 h 770"/>
                    <a:gd name="T32" fmla="*/ 458 w 921"/>
                    <a:gd name="T33" fmla="*/ 713 h 770"/>
                    <a:gd name="T34" fmla="*/ 654 w 921"/>
                    <a:gd name="T35" fmla="*/ 713 h 770"/>
                    <a:gd name="T36" fmla="*/ 683 w 921"/>
                    <a:gd name="T37" fmla="*/ 697 h 770"/>
                    <a:gd name="T38" fmla="*/ 680 w 921"/>
                    <a:gd name="T39" fmla="*/ 666 h 770"/>
                    <a:gd name="T40" fmla="*/ 627 w 921"/>
                    <a:gd name="T41" fmla="*/ 587 h 770"/>
                    <a:gd name="T42" fmla="*/ 596 w 921"/>
                    <a:gd name="T43" fmla="*/ 570 h 770"/>
                    <a:gd name="T44" fmla="*/ 383 w 921"/>
                    <a:gd name="T45" fmla="*/ 570 h 770"/>
                    <a:gd name="T46" fmla="*/ 318 w 921"/>
                    <a:gd name="T47" fmla="*/ 570 h 770"/>
                    <a:gd name="T48" fmla="*/ 292 w 921"/>
                    <a:gd name="T49" fmla="*/ 583 h 770"/>
                    <a:gd name="T50" fmla="*/ 235 w 921"/>
                    <a:gd name="T51" fmla="*/ 669 h 770"/>
                    <a:gd name="T52" fmla="*/ 231 w 921"/>
                    <a:gd name="T53" fmla="*/ 690 h 770"/>
                    <a:gd name="T54" fmla="*/ 262 w 921"/>
                    <a:gd name="T55" fmla="*/ 713 h 770"/>
                    <a:gd name="T56" fmla="*/ 458 w 921"/>
                    <a:gd name="T57" fmla="*/ 713 h 770"/>
                    <a:gd name="T58" fmla="*/ 174 w 921"/>
                    <a:gd name="T59" fmla="*/ 474 h 770"/>
                    <a:gd name="T60" fmla="*/ 252 w 921"/>
                    <a:gd name="T61" fmla="*/ 261 h 770"/>
                    <a:gd name="T62" fmla="*/ 202 w 921"/>
                    <a:gd name="T63" fmla="*/ 190 h 770"/>
                    <a:gd name="T64" fmla="*/ 111 w 921"/>
                    <a:gd name="T65" fmla="*/ 328 h 770"/>
                    <a:gd name="T66" fmla="*/ 90 w 921"/>
                    <a:gd name="T67" fmla="*/ 496 h 770"/>
                    <a:gd name="T68" fmla="*/ 174 w 921"/>
                    <a:gd name="T69" fmla="*/ 474 h 770"/>
                    <a:gd name="T70" fmla="*/ 665 w 921"/>
                    <a:gd name="T71" fmla="*/ 261 h 770"/>
                    <a:gd name="T72" fmla="*/ 742 w 921"/>
                    <a:gd name="T73" fmla="*/ 474 h 770"/>
                    <a:gd name="T74" fmla="*/ 826 w 921"/>
                    <a:gd name="T75" fmla="*/ 496 h 770"/>
                    <a:gd name="T76" fmla="*/ 715 w 921"/>
                    <a:gd name="T77" fmla="*/ 190 h 770"/>
                    <a:gd name="T78" fmla="*/ 665 w 921"/>
                    <a:gd name="T79" fmla="*/ 261 h 770"/>
                    <a:gd name="T80" fmla="*/ 295 w 921"/>
                    <a:gd name="T81" fmla="*/ 124 h 770"/>
                    <a:gd name="T82" fmla="*/ 340 w 921"/>
                    <a:gd name="T83" fmla="*/ 189 h 770"/>
                    <a:gd name="T84" fmla="*/ 353 w 921"/>
                    <a:gd name="T85" fmla="*/ 193 h 770"/>
                    <a:gd name="T86" fmla="*/ 540 w 921"/>
                    <a:gd name="T87" fmla="*/ 184 h 770"/>
                    <a:gd name="T88" fmla="*/ 572 w 921"/>
                    <a:gd name="T89" fmla="*/ 195 h 770"/>
                    <a:gd name="T90" fmla="*/ 621 w 921"/>
                    <a:gd name="T91" fmla="*/ 124 h 770"/>
                    <a:gd name="T92" fmla="*/ 295 w 921"/>
                    <a:gd name="T93" fmla="*/ 124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21" h="770">
                      <a:moveTo>
                        <a:pt x="458" y="770"/>
                      </a:moveTo>
                      <a:cubicBezTo>
                        <a:pt x="354" y="770"/>
                        <a:pt x="250" y="770"/>
                        <a:pt x="147" y="770"/>
                      </a:cubicBezTo>
                      <a:cubicBezTo>
                        <a:pt x="133" y="770"/>
                        <a:pt x="123" y="766"/>
                        <a:pt x="115" y="755"/>
                      </a:cubicBezTo>
                      <a:cubicBezTo>
                        <a:pt x="65" y="698"/>
                        <a:pt x="32" y="633"/>
                        <a:pt x="15" y="560"/>
                      </a:cubicBezTo>
                      <a:cubicBezTo>
                        <a:pt x="2" y="506"/>
                        <a:pt x="0" y="452"/>
                        <a:pt x="7" y="397"/>
                      </a:cubicBezTo>
                      <a:cubicBezTo>
                        <a:pt x="22" y="288"/>
                        <a:pt x="70" y="196"/>
                        <a:pt x="150" y="122"/>
                      </a:cubicBezTo>
                      <a:cubicBezTo>
                        <a:pt x="215" y="61"/>
                        <a:pt x="292" y="23"/>
                        <a:pt x="380" y="8"/>
                      </a:cubicBezTo>
                      <a:cubicBezTo>
                        <a:pt x="414" y="2"/>
                        <a:pt x="448" y="0"/>
                        <a:pt x="482" y="2"/>
                      </a:cubicBezTo>
                      <a:cubicBezTo>
                        <a:pt x="571" y="7"/>
                        <a:pt x="652" y="35"/>
                        <a:pt x="725" y="88"/>
                      </a:cubicBezTo>
                      <a:cubicBezTo>
                        <a:pt x="782" y="129"/>
                        <a:pt x="827" y="181"/>
                        <a:pt x="860" y="242"/>
                      </a:cubicBezTo>
                      <a:cubicBezTo>
                        <a:pt x="884" y="288"/>
                        <a:pt x="900" y="336"/>
                        <a:pt x="908" y="388"/>
                      </a:cubicBezTo>
                      <a:cubicBezTo>
                        <a:pt x="921" y="471"/>
                        <a:pt x="911" y="552"/>
                        <a:pt x="879" y="631"/>
                      </a:cubicBezTo>
                      <a:cubicBezTo>
                        <a:pt x="859" y="678"/>
                        <a:pt x="832" y="722"/>
                        <a:pt x="798" y="760"/>
                      </a:cubicBezTo>
                      <a:cubicBezTo>
                        <a:pt x="791" y="768"/>
                        <a:pt x="782" y="770"/>
                        <a:pt x="773" y="770"/>
                      </a:cubicBezTo>
                      <a:cubicBezTo>
                        <a:pt x="744" y="770"/>
                        <a:pt x="714" y="770"/>
                        <a:pt x="685" y="770"/>
                      </a:cubicBezTo>
                      <a:cubicBezTo>
                        <a:pt x="610" y="770"/>
                        <a:pt x="534" y="770"/>
                        <a:pt x="458" y="770"/>
                      </a:cubicBezTo>
                      <a:close/>
                      <a:moveTo>
                        <a:pt x="458" y="713"/>
                      </a:moveTo>
                      <a:cubicBezTo>
                        <a:pt x="524" y="713"/>
                        <a:pt x="589" y="713"/>
                        <a:pt x="654" y="713"/>
                      </a:cubicBezTo>
                      <a:cubicBezTo>
                        <a:pt x="667" y="713"/>
                        <a:pt x="677" y="708"/>
                        <a:pt x="683" y="697"/>
                      </a:cubicBezTo>
                      <a:cubicBezTo>
                        <a:pt x="688" y="687"/>
                        <a:pt x="686" y="676"/>
                        <a:pt x="680" y="666"/>
                      </a:cubicBezTo>
                      <a:cubicBezTo>
                        <a:pt x="662" y="640"/>
                        <a:pt x="644" y="613"/>
                        <a:pt x="627" y="587"/>
                      </a:cubicBezTo>
                      <a:cubicBezTo>
                        <a:pt x="619" y="575"/>
                        <a:pt x="610" y="570"/>
                        <a:pt x="596" y="570"/>
                      </a:cubicBezTo>
                      <a:cubicBezTo>
                        <a:pt x="525" y="570"/>
                        <a:pt x="454" y="570"/>
                        <a:pt x="383" y="570"/>
                      </a:cubicBezTo>
                      <a:cubicBezTo>
                        <a:pt x="362" y="570"/>
                        <a:pt x="340" y="570"/>
                        <a:pt x="318" y="570"/>
                      </a:cubicBezTo>
                      <a:cubicBezTo>
                        <a:pt x="307" y="570"/>
                        <a:pt x="298" y="574"/>
                        <a:pt x="292" y="583"/>
                      </a:cubicBezTo>
                      <a:cubicBezTo>
                        <a:pt x="273" y="612"/>
                        <a:pt x="254" y="640"/>
                        <a:pt x="235" y="669"/>
                      </a:cubicBezTo>
                      <a:cubicBezTo>
                        <a:pt x="231" y="676"/>
                        <a:pt x="230" y="683"/>
                        <a:pt x="231" y="690"/>
                      </a:cubicBezTo>
                      <a:cubicBezTo>
                        <a:pt x="234" y="704"/>
                        <a:pt x="246" y="713"/>
                        <a:pt x="262" y="713"/>
                      </a:cubicBezTo>
                      <a:cubicBezTo>
                        <a:pt x="327" y="713"/>
                        <a:pt x="393" y="713"/>
                        <a:pt x="458" y="713"/>
                      </a:cubicBezTo>
                      <a:close/>
                      <a:moveTo>
                        <a:pt x="174" y="474"/>
                      </a:moveTo>
                      <a:cubicBezTo>
                        <a:pt x="171" y="392"/>
                        <a:pt x="196" y="321"/>
                        <a:pt x="252" y="261"/>
                      </a:cubicBezTo>
                      <a:cubicBezTo>
                        <a:pt x="235" y="237"/>
                        <a:pt x="219" y="214"/>
                        <a:pt x="202" y="190"/>
                      </a:cubicBezTo>
                      <a:cubicBezTo>
                        <a:pt x="161" y="230"/>
                        <a:pt x="131" y="276"/>
                        <a:pt x="111" y="328"/>
                      </a:cubicBezTo>
                      <a:cubicBezTo>
                        <a:pt x="91" y="382"/>
                        <a:pt x="85" y="438"/>
                        <a:pt x="90" y="496"/>
                      </a:cubicBezTo>
                      <a:cubicBezTo>
                        <a:pt x="119" y="489"/>
                        <a:pt x="146" y="481"/>
                        <a:pt x="174" y="474"/>
                      </a:cubicBezTo>
                      <a:close/>
                      <a:moveTo>
                        <a:pt x="665" y="261"/>
                      </a:moveTo>
                      <a:cubicBezTo>
                        <a:pt x="720" y="321"/>
                        <a:pt x="746" y="392"/>
                        <a:pt x="742" y="474"/>
                      </a:cubicBezTo>
                      <a:cubicBezTo>
                        <a:pt x="771" y="481"/>
                        <a:pt x="798" y="489"/>
                        <a:pt x="826" y="496"/>
                      </a:cubicBezTo>
                      <a:cubicBezTo>
                        <a:pt x="836" y="377"/>
                        <a:pt x="799" y="275"/>
                        <a:pt x="715" y="190"/>
                      </a:cubicBezTo>
                      <a:cubicBezTo>
                        <a:pt x="698" y="214"/>
                        <a:pt x="681" y="237"/>
                        <a:pt x="665" y="261"/>
                      </a:cubicBezTo>
                      <a:close/>
                      <a:moveTo>
                        <a:pt x="295" y="124"/>
                      </a:moveTo>
                      <a:cubicBezTo>
                        <a:pt x="311" y="146"/>
                        <a:pt x="325" y="168"/>
                        <a:pt x="340" y="189"/>
                      </a:cubicBezTo>
                      <a:cubicBezTo>
                        <a:pt x="345" y="196"/>
                        <a:pt x="345" y="196"/>
                        <a:pt x="353" y="193"/>
                      </a:cubicBezTo>
                      <a:cubicBezTo>
                        <a:pt x="414" y="168"/>
                        <a:pt x="476" y="166"/>
                        <a:pt x="540" y="184"/>
                      </a:cubicBezTo>
                      <a:cubicBezTo>
                        <a:pt x="551" y="187"/>
                        <a:pt x="561" y="191"/>
                        <a:pt x="572" y="195"/>
                      </a:cubicBezTo>
                      <a:cubicBezTo>
                        <a:pt x="588" y="172"/>
                        <a:pt x="605" y="148"/>
                        <a:pt x="621" y="124"/>
                      </a:cubicBezTo>
                      <a:cubicBezTo>
                        <a:pt x="512" y="74"/>
                        <a:pt x="404" y="74"/>
                        <a:pt x="295" y="124"/>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600" dirty="0"/>
                </a:p>
              </p:txBody>
            </p:sp>
            <p:sp>
              <p:nvSpPr>
                <p:cNvPr id="139" name="Freeform 22"/>
                <p:cNvSpPr>
                  <a:spLocks/>
                </p:cNvSpPr>
                <p:nvPr/>
              </p:nvSpPr>
              <p:spPr bwMode="auto">
                <a:xfrm>
                  <a:off x="-4281488" y="4181475"/>
                  <a:ext cx="1501775" cy="320675"/>
                </a:xfrm>
                <a:custGeom>
                  <a:avLst/>
                  <a:gdLst>
                    <a:gd name="T0" fmla="*/ 0 w 398"/>
                    <a:gd name="T1" fmla="*/ 85 h 85"/>
                    <a:gd name="T2" fmla="*/ 31 w 398"/>
                    <a:gd name="T3" fmla="*/ 39 h 85"/>
                    <a:gd name="T4" fmla="*/ 54 w 398"/>
                    <a:gd name="T5" fmla="*/ 4 h 85"/>
                    <a:gd name="T6" fmla="*/ 62 w 398"/>
                    <a:gd name="T7" fmla="*/ 0 h 85"/>
                    <a:gd name="T8" fmla="*/ 337 w 398"/>
                    <a:gd name="T9" fmla="*/ 0 h 85"/>
                    <a:gd name="T10" fmla="*/ 343 w 398"/>
                    <a:gd name="T11" fmla="*/ 3 h 85"/>
                    <a:gd name="T12" fmla="*/ 397 w 398"/>
                    <a:gd name="T13" fmla="*/ 83 h 85"/>
                    <a:gd name="T14" fmla="*/ 398 w 398"/>
                    <a:gd name="T15" fmla="*/ 85 h 85"/>
                    <a:gd name="T16" fmla="*/ 0 w 398"/>
                    <a:gd name="T1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8" h="85">
                      <a:moveTo>
                        <a:pt x="0" y="85"/>
                      </a:moveTo>
                      <a:cubicBezTo>
                        <a:pt x="11" y="69"/>
                        <a:pt x="21" y="54"/>
                        <a:pt x="31" y="39"/>
                      </a:cubicBezTo>
                      <a:cubicBezTo>
                        <a:pt x="39" y="27"/>
                        <a:pt x="47" y="16"/>
                        <a:pt x="54" y="4"/>
                      </a:cubicBezTo>
                      <a:cubicBezTo>
                        <a:pt x="56" y="1"/>
                        <a:pt x="58" y="0"/>
                        <a:pt x="62" y="0"/>
                      </a:cubicBezTo>
                      <a:cubicBezTo>
                        <a:pt x="154" y="0"/>
                        <a:pt x="245" y="0"/>
                        <a:pt x="337" y="0"/>
                      </a:cubicBezTo>
                      <a:cubicBezTo>
                        <a:pt x="339" y="0"/>
                        <a:pt x="342" y="1"/>
                        <a:pt x="343" y="3"/>
                      </a:cubicBezTo>
                      <a:cubicBezTo>
                        <a:pt x="361" y="29"/>
                        <a:pt x="379" y="56"/>
                        <a:pt x="397" y="83"/>
                      </a:cubicBezTo>
                      <a:cubicBezTo>
                        <a:pt x="397" y="83"/>
                        <a:pt x="397" y="84"/>
                        <a:pt x="398" y="85"/>
                      </a:cubicBezTo>
                      <a:cubicBezTo>
                        <a:pt x="265" y="85"/>
                        <a:pt x="133" y="85"/>
                        <a:pt x="0" y="85"/>
                      </a:cubicBezTo>
                      <a:close/>
                    </a:path>
                  </a:pathLst>
                </a:custGeom>
                <a:solidFill>
                  <a:srgbClr val="D3D3D3"/>
                </a:solidFill>
                <a:ln>
                  <a:noFill/>
                </a:ln>
              </p:spPr>
              <p:txBody>
                <a:bodyPr vert="horz" wrap="square" lIns="91416" tIns="45708" rIns="91416" bIns="45708" numCol="1" anchor="t" anchorCtr="0" compatLnSpc="1">
                  <a:prstTxWarp prst="textNoShape">
                    <a:avLst/>
                  </a:prstTxWarp>
                </a:bodyPr>
                <a:lstStyle/>
                <a:p>
                  <a:endParaRPr lang="en-US" sz="1600" dirty="0"/>
                </a:p>
              </p:txBody>
            </p:sp>
          </p:grpSp>
          <p:sp>
            <p:nvSpPr>
              <p:cNvPr id="134" name="Freeform 11"/>
              <p:cNvSpPr>
                <a:spLocks/>
              </p:cNvSpPr>
              <p:nvPr/>
            </p:nvSpPr>
            <p:spPr bwMode="auto">
              <a:xfrm rot="20160000">
                <a:off x="-1621648" y="2786329"/>
                <a:ext cx="225715" cy="225019"/>
              </a:xfrm>
              <a:custGeom>
                <a:avLst/>
                <a:gdLst>
                  <a:gd name="T0" fmla="*/ 199 w 273"/>
                  <a:gd name="T1" fmla="*/ 271 h 272"/>
                  <a:gd name="T2" fmla="*/ 150 w 273"/>
                  <a:gd name="T3" fmla="*/ 248 h 272"/>
                  <a:gd name="T4" fmla="*/ 84 w 273"/>
                  <a:gd name="T5" fmla="*/ 155 h 272"/>
                  <a:gd name="T6" fmla="*/ 5 w 273"/>
                  <a:gd name="T7" fmla="*/ 33 h 272"/>
                  <a:gd name="T8" fmla="*/ 0 w 273"/>
                  <a:gd name="T9" fmla="*/ 20 h 272"/>
                  <a:gd name="T10" fmla="*/ 23 w 273"/>
                  <a:gd name="T11" fmla="*/ 5 h 272"/>
                  <a:gd name="T12" fmla="*/ 28 w 273"/>
                  <a:gd name="T13" fmla="*/ 7 h 272"/>
                  <a:gd name="T14" fmla="*/ 201 w 273"/>
                  <a:gd name="T15" fmla="*/ 120 h 272"/>
                  <a:gd name="T16" fmla="*/ 247 w 273"/>
                  <a:gd name="T17" fmla="*/ 156 h 272"/>
                  <a:gd name="T18" fmla="*/ 264 w 273"/>
                  <a:gd name="T19" fmla="*/ 229 h 272"/>
                  <a:gd name="T20" fmla="*/ 199 w 273"/>
                  <a:gd name="T21" fmla="*/ 27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272">
                    <a:moveTo>
                      <a:pt x="199" y="271"/>
                    </a:moveTo>
                    <a:cubicBezTo>
                      <a:pt x="180" y="271"/>
                      <a:pt x="164" y="263"/>
                      <a:pt x="150" y="248"/>
                    </a:cubicBezTo>
                    <a:cubicBezTo>
                      <a:pt x="125" y="219"/>
                      <a:pt x="104" y="187"/>
                      <a:pt x="84" y="155"/>
                    </a:cubicBezTo>
                    <a:cubicBezTo>
                      <a:pt x="57" y="115"/>
                      <a:pt x="31" y="74"/>
                      <a:pt x="5" y="33"/>
                    </a:cubicBezTo>
                    <a:cubicBezTo>
                      <a:pt x="3" y="29"/>
                      <a:pt x="0" y="24"/>
                      <a:pt x="0" y="20"/>
                    </a:cubicBezTo>
                    <a:cubicBezTo>
                      <a:pt x="0" y="8"/>
                      <a:pt x="12" y="0"/>
                      <a:pt x="23" y="5"/>
                    </a:cubicBezTo>
                    <a:cubicBezTo>
                      <a:pt x="25" y="6"/>
                      <a:pt x="26" y="6"/>
                      <a:pt x="28" y="7"/>
                    </a:cubicBezTo>
                    <a:cubicBezTo>
                      <a:pt x="86" y="45"/>
                      <a:pt x="144" y="82"/>
                      <a:pt x="201" y="120"/>
                    </a:cubicBezTo>
                    <a:cubicBezTo>
                      <a:pt x="217" y="131"/>
                      <a:pt x="232" y="143"/>
                      <a:pt x="247" y="156"/>
                    </a:cubicBezTo>
                    <a:cubicBezTo>
                      <a:pt x="267" y="173"/>
                      <a:pt x="273" y="203"/>
                      <a:pt x="264" y="229"/>
                    </a:cubicBezTo>
                    <a:cubicBezTo>
                      <a:pt x="254" y="255"/>
                      <a:pt x="229" y="272"/>
                      <a:pt x="199" y="271"/>
                    </a:cubicBezTo>
                    <a:close/>
                  </a:path>
                </a:pathLst>
              </a:custGeom>
              <a:solidFill>
                <a:schemeClr val="tx1">
                  <a:lumMod val="50000"/>
                  <a:lumOff val="50000"/>
                </a:schemeClr>
              </a:solidFill>
              <a:ln>
                <a:noFill/>
              </a:ln>
            </p:spPr>
            <p:txBody>
              <a:bodyPr vert="horz" wrap="square" lIns="91416" tIns="45708" rIns="91416" bIns="45708" numCol="1" anchor="t" anchorCtr="0" compatLnSpc="1">
                <a:prstTxWarp prst="textNoShape">
                  <a:avLst/>
                </a:prstTxWarp>
              </a:bodyPr>
              <a:lstStyle/>
              <a:p>
                <a:endParaRPr lang="en-US" sz="1600" dirty="0"/>
              </a:p>
            </p:txBody>
          </p:sp>
        </p:grpSp>
      </p:grpSp>
      <p:sp>
        <p:nvSpPr>
          <p:cNvPr id="110" name="TextBox 109">
            <a:extLst>
              <a:ext uri="{FF2B5EF4-FFF2-40B4-BE49-F238E27FC236}">
                <a16:creationId xmlns:a16="http://schemas.microsoft.com/office/drawing/2014/main" id="{267DCE4B-675A-A041-2012-83691DC120AE}"/>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latin typeface="+mn-lt"/>
                <a:ea typeface="Calibri" panose="020F0502020204030204" pitchFamily="34" charset="0"/>
                <a:cs typeface="Times New Roman" panose="02020603050405020304" pitchFamily="18" charset="0"/>
              </a:rPr>
              <a:t>Stahl SM, et al. CNS Spectr. 2017;22(6):427-434 </a:t>
            </a:r>
            <a:r>
              <a:rPr lang="en-US" b="1" dirty="0">
                <a:latin typeface="+mn-lt"/>
                <a:ea typeface="Calibri" panose="020F0502020204030204" pitchFamily="34" charset="0"/>
                <a:cs typeface="Times New Roman" panose="02020603050405020304" pitchFamily="18" charset="0"/>
              </a:rPr>
              <a:t>2</a:t>
            </a:r>
            <a:r>
              <a:rPr lang="en-US" dirty="0">
                <a:latin typeface="+mn-lt"/>
                <a:ea typeface="Calibri" panose="020F0502020204030204" pitchFamily="34" charset="0"/>
                <a:cs typeface="Times New Roman" panose="02020603050405020304" pitchFamily="18" charset="0"/>
              </a:rPr>
              <a:t>. Ward MW, Citrome L. </a:t>
            </a:r>
            <a:r>
              <a:rPr lang="en-US" i="1" dirty="0">
                <a:latin typeface="+mn-lt"/>
                <a:ea typeface="Calibri" panose="020F0502020204030204" pitchFamily="34" charset="0"/>
                <a:cs typeface="Times New Roman" panose="02020603050405020304" pitchFamily="18" charset="0"/>
              </a:rPr>
              <a:t>Neurol Ther. </a:t>
            </a:r>
            <a:r>
              <a:rPr lang="en-US" dirty="0">
                <a:latin typeface="+mn-lt"/>
                <a:ea typeface="Calibri" panose="020F0502020204030204" pitchFamily="34" charset="0"/>
                <a:cs typeface="Times New Roman" panose="02020603050405020304" pitchFamily="18" charset="0"/>
              </a:rPr>
              <a:t>2018;7(2):233-248</a:t>
            </a:r>
            <a:r>
              <a:rPr lang="en-US" dirty="0"/>
              <a:t>.</a:t>
            </a:r>
          </a:p>
        </p:txBody>
      </p:sp>
    </p:spTree>
    <p:extLst>
      <p:ext uri="{BB962C8B-B14F-4D97-AF65-F5344CB8AC3E}">
        <p14:creationId xmlns:p14="http://schemas.microsoft.com/office/powerpoint/2010/main" val="2823787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Anticholinergic Drugs May Not Help TD Symptoms Due to Worsening of Dopamine/Acetylcholine Imbalance</a:t>
            </a:r>
          </a:p>
        </p:txBody>
      </p:sp>
      <p:sp>
        <p:nvSpPr>
          <p:cNvPr id="3" name="Content Placeholder 2"/>
          <p:cNvSpPr>
            <a:spLocks noGrp="1"/>
          </p:cNvSpPr>
          <p:nvPr>
            <p:ph idx="1"/>
          </p:nvPr>
        </p:nvSpPr>
        <p:spPr>
          <a:xfrm>
            <a:off x="977901" y="4515839"/>
            <a:ext cx="5178424" cy="1667406"/>
          </a:xfrm>
        </p:spPr>
        <p:txBody>
          <a:bodyPr>
            <a:noAutofit/>
          </a:bodyPr>
          <a:lstStyle/>
          <a:p>
            <a:r>
              <a:rPr lang="en-US" sz="1500" dirty="0"/>
              <a:t>In the striatum, dopamine and acetylcholine have a mutually antagonistic relationship, where dopamine signaling normally suppresses the activity of acetylcholine</a:t>
            </a:r>
          </a:p>
          <a:p>
            <a:r>
              <a:rPr lang="en-US" sz="1500" dirty="0"/>
              <a:t>This occurs via dopamine release from nigrostriatal dopamine neurons binding to D2 receptors on cholinergic interneurons, which reduced their activity</a:t>
            </a:r>
          </a:p>
        </p:txBody>
      </p:sp>
      <p:sp>
        <p:nvSpPr>
          <p:cNvPr id="4" name="Slide Number Placeholder 3"/>
          <p:cNvSpPr>
            <a:spLocks noGrp="1"/>
          </p:cNvSpPr>
          <p:nvPr>
            <p:ph type="sldNum" sz="quarter" idx="4"/>
          </p:nvPr>
        </p:nvSpPr>
        <p:spPr/>
        <p:txBody>
          <a:bodyPr/>
          <a:lstStyle/>
          <a:p>
            <a:fld id="{F3C1FD0B-2342-48FB-A867-BE1FD0EAA53B}" type="slidenum">
              <a:rPr lang="en-US" smtClean="0"/>
              <a:t>37</a:t>
            </a:fld>
            <a:endParaRPr lang="en-US" dirty="0"/>
          </a:p>
        </p:txBody>
      </p:sp>
      <p:sp>
        <p:nvSpPr>
          <p:cNvPr id="157" name="Text Placeholder 4"/>
          <p:cNvSpPr>
            <a:spLocks noGrp="1"/>
          </p:cNvSpPr>
          <p:nvPr>
            <p:ph type="body" sz="quarter" idx="10"/>
          </p:nvPr>
        </p:nvSpPr>
        <p:spPr/>
        <p:txBody>
          <a:bodyPr>
            <a:normAutofit/>
          </a:bodyPr>
          <a:lstStyle/>
          <a:p>
            <a:r>
              <a:rPr lang="en-US" dirty="0"/>
              <a:t>Proposed Neurobiology of Tardive Dyskinesia and drug-induced parkinsonism</a:t>
            </a:r>
          </a:p>
        </p:txBody>
      </p:sp>
      <p:sp>
        <p:nvSpPr>
          <p:cNvPr id="66" name="Content Placeholder 2"/>
          <p:cNvSpPr txBox="1">
            <a:spLocks/>
          </p:cNvSpPr>
          <p:nvPr/>
        </p:nvSpPr>
        <p:spPr>
          <a:xfrm>
            <a:off x="6373813" y="4515839"/>
            <a:ext cx="5259890" cy="1574579"/>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1500" dirty="0"/>
              <a:t>When antipsychotics reduce dopamine signaling by blocking D2 receptors, acetylcholine signaling can increase, which has been associated with motor symptoms</a:t>
            </a:r>
          </a:p>
        </p:txBody>
      </p:sp>
      <p:grpSp>
        <p:nvGrpSpPr>
          <p:cNvPr id="5" name="Group 4">
            <a:extLst>
              <a:ext uri="{FF2B5EF4-FFF2-40B4-BE49-F238E27FC236}">
                <a16:creationId xmlns:a16="http://schemas.microsoft.com/office/drawing/2014/main" id="{F243359C-50D5-18BA-9C62-93D79CEF4BF1}"/>
              </a:ext>
            </a:extLst>
          </p:cNvPr>
          <p:cNvGrpSpPr/>
          <p:nvPr/>
        </p:nvGrpSpPr>
        <p:grpSpPr>
          <a:xfrm>
            <a:off x="952800" y="1468632"/>
            <a:ext cx="10599438" cy="2804710"/>
            <a:chOff x="546761" y="1468632"/>
            <a:chExt cx="11322343" cy="2995998"/>
          </a:xfrm>
        </p:grpSpPr>
        <p:sp>
          <p:nvSpPr>
            <p:cNvPr id="64" name="Content Placeholder 11"/>
            <p:cNvSpPr txBox="1">
              <a:spLocks/>
            </p:cNvSpPr>
            <p:nvPr/>
          </p:nvSpPr>
          <p:spPr>
            <a:xfrm>
              <a:off x="575397" y="1468632"/>
              <a:ext cx="5534171" cy="356589"/>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99" b="1" cap="all" dirty="0"/>
                <a:t>Striatum</a:t>
              </a:r>
            </a:p>
          </p:txBody>
        </p:sp>
        <p:sp>
          <p:nvSpPr>
            <p:cNvPr id="65" name="Content Placeholder 11"/>
            <p:cNvSpPr txBox="1">
              <a:spLocks/>
            </p:cNvSpPr>
            <p:nvPr/>
          </p:nvSpPr>
          <p:spPr>
            <a:xfrm>
              <a:off x="6334933" y="1468632"/>
              <a:ext cx="5534171" cy="356589"/>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99" b="1" cap="all" dirty="0"/>
                <a:t>Striatum with antipsychotics</a:t>
              </a:r>
            </a:p>
          </p:txBody>
        </p:sp>
        <p:grpSp>
          <p:nvGrpSpPr>
            <p:cNvPr id="11" name="Group 10"/>
            <p:cNvGrpSpPr/>
            <p:nvPr/>
          </p:nvGrpSpPr>
          <p:grpSpPr>
            <a:xfrm>
              <a:off x="546761" y="1825220"/>
              <a:ext cx="5570109" cy="2639410"/>
              <a:chOff x="419033" y="2033080"/>
              <a:chExt cx="5571560" cy="2640098"/>
            </a:xfrm>
          </p:grpSpPr>
          <p:sp>
            <p:nvSpPr>
              <p:cNvPr id="62" name="Rectangle 61"/>
              <p:cNvSpPr/>
              <p:nvPr/>
            </p:nvSpPr>
            <p:spPr>
              <a:xfrm>
                <a:off x="447675" y="2033080"/>
                <a:ext cx="5535613" cy="2615119"/>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68" name="Freeform 67"/>
              <p:cNvSpPr/>
              <p:nvPr/>
            </p:nvSpPr>
            <p:spPr>
              <a:xfrm rot="16200000">
                <a:off x="262444" y="3238121"/>
                <a:ext cx="940398" cy="56004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chemeClr val="accent4">
                  <a:lumMod val="75000"/>
                </a:schemeClr>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grpSp>
            <p:nvGrpSpPr>
              <p:cNvPr id="282" name="Group 281"/>
              <p:cNvGrpSpPr/>
              <p:nvPr/>
            </p:nvGrpSpPr>
            <p:grpSpPr>
              <a:xfrm>
                <a:off x="622572" y="3376814"/>
                <a:ext cx="279334" cy="295870"/>
                <a:chOff x="622572" y="3376814"/>
                <a:chExt cx="279334" cy="295870"/>
              </a:xfrm>
            </p:grpSpPr>
            <p:sp>
              <p:nvSpPr>
                <p:cNvPr id="72" name="Oval 71"/>
                <p:cNvSpPr/>
                <p:nvPr/>
              </p:nvSpPr>
              <p:spPr>
                <a:xfrm rot="20787712">
                  <a:off x="622572" y="3376814"/>
                  <a:ext cx="279334" cy="295870"/>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73" name="Oval 72"/>
                <p:cNvSpPr/>
                <p:nvPr/>
              </p:nvSpPr>
              <p:spPr>
                <a:xfrm rot="16200000">
                  <a:off x="769054" y="3554090"/>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4" name="Oval 73"/>
                <p:cNvSpPr/>
                <p:nvPr/>
              </p:nvSpPr>
              <p:spPr>
                <a:xfrm rot="16200000">
                  <a:off x="704129" y="3499170"/>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5" name="Oval 74"/>
                <p:cNvSpPr/>
                <p:nvPr/>
              </p:nvSpPr>
              <p:spPr>
                <a:xfrm rot="16200000">
                  <a:off x="698525" y="3387824"/>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6" name="Oval 75"/>
                <p:cNvSpPr/>
                <p:nvPr/>
              </p:nvSpPr>
              <p:spPr>
                <a:xfrm rot="16200000">
                  <a:off x="677565" y="3551910"/>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9" name="Oval 78"/>
                <p:cNvSpPr/>
                <p:nvPr/>
              </p:nvSpPr>
              <p:spPr>
                <a:xfrm rot="16200000">
                  <a:off x="635068" y="3440564"/>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0" name="Oval 79"/>
                <p:cNvSpPr/>
                <p:nvPr/>
              </p:nvSpPr>
              <p:spPr>
                <a:xfrm rot="16200000">
                  <a:off x="783875" y="3425282"/>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grpSp>
            <p:nvGrpSpPr>
              <p:cNvPr id="33" name="Group 32"/>
              <p:cNvGrpSpPr/>
              <p:nvPr/>
            </p:nvGrpSpPr>
            <p:grpSpPr>
              <a:xfrm>
                <a:off x="5181529" y="3031877"/>
                <a:ext cx="801759" cy="948502"/>
                <a:chOff x="4834647" y="2826690"/>
                <a:chExt cx="1148642" cy="1358875"/>
              </a:xfrm>
            </p:grpSpPr>
            <p:sp>
              <p:nvSpPr>
                <p:cNvPr id="95" name="Freeform 94"/>
                <p:cNvSpPr/>
                <p:nvPr/>
              </p:nvSpPr>
              <p:spPr>
                <a:xfrm rot="5400000">
                  <a:off x="4895806" y="3098082"/>
                  <a:ext cx="1358875" cy="81609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chemeClr val="accent6"/>
                    </a:gs>
                    <a:gs pos="25000">
                      <a:schemeClr val="accent6">
                        <a:lumMod val="75000"/>
                      </a:schemeClr>
                    </a:gs>
                    <a:gs pos="100000">
                      <a:schemeClr val="accent6">
                        <a:lumMod val="50000"/>
                      </a:schemeClr>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85" name="Oval 84"/>
                <p:cNvSpPr/>
                <p:nvPr/>
              </p:nvSpPr>
              <p:spPr>
                <a:xfrm rot="15133921">
                  <a:off x="5037445" y="3670224"/>
                  <a:ext cx="85424" cy="14732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6" name="Oval 85"/>
                <p:cNvSpPr/>
                <p:nvPr/>
              </p:nvSpPr>
              <p:spPr>
                <a:xfrm rot="14394428">
                  <a:off x="5229277" y="3945739"/>
                  <a:ext cx="85424" cy="14732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7" name="Oval 86"/>
                <p:cNvSpPr/>
                <p:nvPr/>
              </p:nvSpPr>
              <p:spPr>
                <a:xfrm rot="17578786">
                  <a:off x="5150021" y="2997211"/>
                  <a:ext cx="85424" cy="14732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8" name="Freeform 87"/>
                <p:cNvSpPr/>
                <p:nvPr/>
              </p:nvSpPr>
              <p:spPr>
                <a:xfrm rot="19393631">
                  <a:off x="5054454" y="3872509"/>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9" name="Freeform 88"/>
                <p:cNvSpPr/>
                <p:nvPr/>
              </p:nvSpPr>
              <p:spPr>
                <a:xfrm rot="20189628">
                  <a:off x="4880999" y="3613820"/>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0" name="Freeform 89"/>
                <p:cNvSpPr/>
                <p:nvPr/>
              </p:nvSpPr>
              <p:spPr>
                <a:xfrm rot="21327766">
                  <a:off x="4834647" y="3355132"/>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1" name="Freeform 90"/>
                <p:cNvSpPr/>
                <p:nvPr/>
              </p:nvSpPr>
              <p:spPr>
                <a:xfrm rot="820424">
                  <a:off x="4921383" y="3096443"/>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2" name="Freeform 91"/>
                <p:cNvSpPr/>
                <p:nvPr/>
              </p:nvSpPr>
              <p:spPr>
                <a:xfrm rot="1820587">
                  <a:off x="5127475" y="2837756"/>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sp>
            <p:nvSpPr>
              <p:cNvPr id="99" name="Rectangle 98"/>
              <p:cNvSpPr/>
              <p:nvPr/>
            </p:nvSpPr>
            <p:spPr>
              <a:xfrm>
                <a:off x="419033" y="2628780"/>
                <a:ext cx="1013419" cy="338554"/>
              </a:xfrm>
              <a:prstGeom prst="rect">
                <a:avLst/>
              </a:prstGeom>
            </p:spPr>
            <p:txBody>
              <a:bodyPr wrap="none">
                <a:spAutoFit/>
              </a:bodyPr>
              <a:lstStyle/>
              <a:p>
                <a:pPr algn="ctr"/>
                <a:r>
                  <a:rPr lang="en-US" sz="800" cap="all" dirty="0">
                    <a:latin typeface="Arial" panose="020B0604020202020204"/>
                  </a:rPr>
                  <a:t>NIGROSTRIATAL</a:t>
                </a:r>
              </a:p>
              <a:p>
                <a:pPr algn="ctr"/>
                <a:r>
                  <a:rPr lang="en-US" sz="800" cap="all" dirty="0">
                    <a:latin typeface="Arial" panose="020B0604020202020204"/>
                  </a:rPr>
                  <a:t>DA Neuron</a:t>
                </a:r>
              </a:p>
            </p:txBody>
          </p:sp>
          <p:sp>
            <p:nvSpPr>
              <p:cNvPr id="111" name="Freeform 110"/>
              <p:cNvSpPr/>
              <p:nvPr/>
            </p:nvSpPr>
            <p:spPr>
              <a:xfrm rot="16990685">
                <a:off x="1960071" y="1634754"/>
                <a:ext cx="2302014" cy="3774834"/>
              </a:xfrm>
              <a:custGeom>
                <a:avLst/>
                <a:gdLst>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33097 w 2302014"/>
                  <a:gd name="connsiteY10" fmla="*/ 2058939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84889 w 2302014"/>
                  <a:gd name="connsiteY10" fmla="*/ 2066793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84889 w 2302014"/>
                  <a:gd name="connsiteY9" fmla="*/ 2066793 h 3774834"/>
                  <a:gd name="connsiteX10" fmla="*/ 2232900 w 2302014"/>
                  <a:gd name="connsiteY10" fmla="*/ 3484405 h 3774834"/>
                  <a:gd name="connsiteX11" fmla="*/ 1777791 w 2302014"/>
                  <a:gd name="connsiteY11" fmla="*/ 3768969 h 3774834"/>
                  <a:gd name="connsiteX12" fmla="*/ 1300229 w 2302014"/>
                  <a:gd name="connsiteY12" fmla="*/ 3616849 h 3774834"/>
                  <a:gd name="connsiteX13" fmla="*/ 1493707 w 2302014"/>
                  <a:gd name="connsiteY13" fmla="*/ 3184847 h 3774834"/>
                  <a:gd name="connsiteX14" fmla="*/ 1302707 w 2302014"/>
                  <a:gd name="connsiteY14" fmla="*/ 2108907 h 3774834"/>
                  <a:gd name="connsiteX15" fmla="*/ 1245145 w 2302014"/>
                  <a:gd name="connsiteY15" fmla="*/ 1959276 h 3774834"/>
                  <a:gd name="connsiteX16" fmla="*/ 1184742 w 2302014"/>
                  <a:gd name="connsiteY16" fmla="*/ 1954982 h 3774834"/>
                  <a:gd name="connsiteX17" fmla="*/ 747080 w 2302014"/>
                  <a:gd name="connsiteY17" fmla="*/ 1542785 h 3774834"/>
                  <a:gd name="connsiteX18" fmla="*/ 768192 w 2302014"/>
                  <a:gd name="connsiteY18" fmla="*/ 1225540 h 3774834"/>
                  <a:gd name="connsiteX19" fmla="*/ 775975 w 2302014"/>
                  <a:gd name="connsiteY19" fmla="*/ 1209827 h 3774834"/>
                  <a:gd name="connsiteX20" fmla="*/ 748698 w 2302014"/>
                  <a:gd name="connsiteY20" fmla="*/ 1187615 h 3774834"/>
                  <a:gd name="connsiteX21" fmla="*/ 299333 w 2302014"/>
                  <a:gd name="connsiteY21" fmla="*/ 886817 h 3774834"/>
                  <a:gd name="connsiteX22" fmla="*/ 54770 w 2302014"/>
                  <a:gd name="connsiteY22" fmla="*/ 874760 h 3774834"/>
                  <a:gd name="connsiteX23" fmla="*/ 33304 w 2302014"/>
                  <a:gd name="connsiteY23" fmla="*/ 641665 h 3774834"/>
                  <a:gd name="connsiteX24" fmla="*/ 219100 w 2302014"/>
                  <a:gd name="connsiteY24" fmla="*/ 503058 h 3774834"/>
                  <a:gd name="connsiteX25" fmla="*/ 796087 w 2302014"/>
                  <a:gd name="connsiteY25" fmla="*/ 1002007 h 3774834"/>
                  <a:gd name="connsiteX26" fmla="*/ 885320 w 2302014"/>
                  <a:gd name="connsiteY26" fmla="*/ 1042266 h 3774834"/>
                  <a:gd name="connsiteX27" fmla="*/ 956252 w 2302014"/>
                  <a:gd name="connsiteY27" fmla="*/ 979134 h 3774834"/>
                  <a:gd name="connsiteX28" fmla="*/ 989963 w 2302014"/>
                  <a:gd name="connsiteY28" fmla="*/ 959339 h 3774834"/>
                  <a:gd name="connsiteX29" fmla="*/ 972447 w 2302014"/>
                  <a:gd name="connsiteY29" fmla="*/ 901620 h 3774834"/>
                  <a:gd name="connsiteX30" fmla="*/ 767780 w 2302014"/>
                  <a:gd name="connsiteY30" fmla="*/ 401100 h 3774834"/>
                  <a:gd name="connsiteX31" fmla="*/ 571674 w 2302014"/>
                  <a:gd name="connsiteY31" fmla="*/ 254477 h 3774834"/>
                  <a:gd name="connsiteX32" fmla="*/ 684089 w 2302014"/>
                  <a:gd name="connsiteY32" fmla="*/ 49153 h 3774834"/>
                  <a:gd name="connsiteX33" fmla="*/ 915621 w 2302014"/>
                  <a:gd name="connsiteY33" fmla="*/ 37986 h 3774834"/>
                  <a:gd name="connsiteX34" fmla="*/ 1172959 w 2302014"/>
                  <a:gd name="connsiteY34" fmla="*/ 867083 h 3774834"/>
                  <a:gd name="connsiteX35" fmla="*/ 1185616 w 2302014"/>
                  <a:gd name="connsiteY35" fmla="*/ 884962 h 3774834"/>
                  <a:gd name="connsiteX36" fmla="*/ 1317321 w 2302014"/>
                  <a:gd name="connsiteY36" fmla="*/ 874851 h 3774834"/>
                  <a:gd name="connsiteX37" fmla="*/ 1445588 w 2302014"/>
                  <a:gd name="connsiteY37" fmla="*/ 903722 h 3774834"/>
                  <a:gd name="connsiteX38" fmla="*/ 1457203 w 2302014"/>
                  <a:gd name="connsiteY38" fmla="*/ 893529 h 3774834"/>
                  <a:gd name="connsiteX39" fmla="*/ 1758741 w 2302014"/>
                  <a:gd name="connsiteY39" fmla="*/ 275741 h 3774834"/>
                  <a:gd name="connsiteX40" fmla="*/ 1975140 w 2302014"/>
                  <a:gd name="connsiteY40" fmla="*/ 342431 h 3774834"/>
                  <a:gd name="connsiteX41" fmla="*/ 2081069 w 2302014"/>
                  <a:gd name="connsiteY41" fmla="*/ 499000 h 3774834"/>
                  <a:gd name="connsiteX42" fmla="*/ 2065711 w 2302014"/>
                  <a:gd name="connsiteY42" fmla="*/ 539175 h 3774834"/>
                  <a:gd name="connsiteX43" fmla="*/ 1871105 w 2302014"/>
                  <a:gd name="connsiteY43" fmla="*/ 611024 h 3774834"/>
                  <a:gd name="connsiteX44" fmla="*/ 1642807 w 2302014"/>
                  <a:gd name="connsiteY44" fmla="*/ 971729 h 3774834"/>
                  <a:gd name="connsiteX45" fmla="*/ 1749837 w 2302014"/>
                  <a:gd name="connsiteY45" fmla="*/ 1137114 h 3774834"/>
                  <a:gd name="connsiteX46" fmla="*/ 1785723 w 2302014"/>
                  <a:gd name="connsiteY46" fmla="*/ 1203371 h 3774834"/>
                  <a:gd name="connsiteX47" fmla="*/ 1838381 w 2302014"/>
                  <a:gd name="connsiteY47" fmla="*/ 1203277 h 3774834"/>
                  <a:gd name="connsiteX48" fmla="*/ 2236425 w 2302014"/>
                  <a:gd name="connsiteY48" fmla="*/ 1090137 h 3774834"/>
                  <a:gd name="connsiteX49" fmla="*/ 2297158 w 2302014"/>
                  <a:gd name="connsiteY49" fmla="*/ 1178651 h 377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02014" h="3774834">
                    <a:moveTo>
                      <a:pt x="2297158" y="1178651"/>
                    </a:moveTo>
                    <a:cubicBezTo>
                      <a:pt x="2304348" y="1216038"/>
                      <a:pt x="2301914" y="1260136"/>
                      <a:pt x="2300144" y="1307429"/>
                    </a:cubicBezTo>
                    <a:cubicBezTo>
                      <a:pt x="2297489" y="1376451"/>
                      <a:pt x="2267455" y="1454102"/>
                      <a:pt x="2227962" y="1482142"/>
                    </a:cubicBezTo>
                    <a:cubicBezTo>
                      <a:pt x="2214798" y="1491489"/>
                      <a:pt x="2200583" y="1495323"/>
                      <a:pt x="2185980" y="1491488"/>
                    </a:cubicBezTo>
                    <a:cubicBezTo>
                      <a:pt x="2119606" y="1463368"/>
                      <a:pt x="2074471" y="1409684"/>
                      <a:pt x="2018717" y="1368782"/>
                    </a:cubicBezTo>
                    <a:cubicBezTo>
                      <a:pt x="1978466" y="1357429"/>
                      <a:pt x="1912729" y="1354380"/>
                      <a:pt x="1836574" y="1356756"/>
                    </a:cubicBezTo>
                    <a:lnTo>
                      <a:pt x="1797296" y="1359134"/>
                    </a:lnTo>
                    <a:lnTo>
                      <a:pt x="1793818" y="1384717"/>
                    </a:lnTo>
                    <a:cubicBezTo>
                      <a:pt x="1773878" y="1520439"/>
                      <a:pt x="1725408" y="1764791"/>
                      <a:pt x="1596981" y="1858459"/>
                    </a:cubicBezTo>
                    <a:lnTo>
                      <a:pt x="1584889" y="2066793"/>
                    </a:lnTo>
                    <a:cubicBezTo>
                      <a:pt x="1595130" y="3098586"/>
                      <a:pt x="2286469" y="3295389"/>
                      <a:pt x="2232900" y="3484405"/>
                    </a:cubicBezTo>
                    <a:cubicBezTo>
                      <a:pt x="2177491" y="3667200"/>
                      <a:pt x="1933236" y="3746895"/>
                      <a:pt x="1777791" y="3768969"/>
                    </a:cubicBezTo>
                    <a:cubicBezTo>
                      <a:pt x="1622346" y="3791043"/>
                      <a:pt x="1295288" y="3753044"/>
                      <a:pt x="1300229" y="3616849"/>
                    </a:cubicBezTo>
                    <a:cubicBezTo>
                      <a:pt x="1330176" y="3456384"/>
                      <a:pt x="1429215" y="3328848"/>
                      <a:pt x="1493707" y="3184847"/>
                    </a:cubicBezTo>
                    <a:cubicBezTo>
                      <a:pt x="1533820" y="3103843"/>
                      <a:pt x="1440602" y="2513616"/>
                      <a:pt x="1302707" y="2108907"/>
                    </a:cubicBezTo>
                    <a:lnTo>
                      <a:pt x="1245145" y="1959276"/>
                    </a:lnTo>
                    <a:lnTo>
                      <a:pt x="1184742" y="1954982"/>
                    </a:lnTo>
                    <a:cubicBezTo>
                      <a:pt x="975860" y="1919094"/>
                      <a:pt x="823666" y="1760487"/>
                      <a:pt x="747080" y="1542785"/>
                    </a:cubicBezTo>
                    <a:cubicBezTo>
                      <a:pt x="721400" y="1433113"/>
                      <a:pt x="730884" y="1323424"/>
                      <a:pt x="768192" y="1225540"/>
                    </a:cubicBezTo>
                    <a:lnTo>
                      <a:pt x="775975" y="1209827"/>
                    </a:lnTo>
                    <a:lnTo>
                      <a:pt x="748698" y="1187615"/>
                    </a:lnTo>
                    <a:cubicBezTo>
                      <a:pt x="585652" y="1057500"/>
                      <a:pt x="397293" y="923140"/>
                      <a:pt x="299333" y="886817"/>
                    </a:cubicBezTo>
                    <a:cubicBezTo>
                      <a:pt x="217812" y="882798"/>
                      <a:pt x="140645" y="896819"/>
                      <a:pt x="54770" y="874760"/>
                    </a:cubicBezTo>
                    <a:cubicBezTo>
                      <a:pt x="-15690" y="847451"/>
                      <a:pt x="-12915" y="721373"/>
                      <a:pt x="33304" y="641665"/>
                    </a:cubicBezTo>
                    <a:cubicBezTo>
                      <a:pt x="80910" y="559810"/>
                      <a:pt x="118751" y="486860"/>
                      <a:pt x="219100" y="503058"/>
                    </a:cubicBezTo>
                    <a:cubicBezTo>
                      <a:pt x="315533" y="520148"/>
                      <a:pt x="359921" y="787898"/>
                      <a:pt x="796087" y="1002007"/>
                    </a:cubicBezTo>
                    <a:lnTo>
                      <a:pt x="885320" y="1042266"/>
                    </a:lnTo>
                    <a:lnTo>
                      <a:pt x="956252" y="979134"/>
                    </a:lnTo>
                    <a:lnTo>
                      <a:pt x="989963" y="959339"/>
                    </a:lnTo>
                    <a:lnTo>
                      <a:pt x="972447" y="901620"/>
                    </a:lnTo>
                    <a:cubicBezTo>
                      <a:pt x="909904" y="702616"/>
                      <a:pt x="828738" y="485952"/>
                      <a:pt x="767780" y="401100"/>
                    </a:cubicBezTo>
                    <a:cubicBezTo>
                      <a:pt x="702411" y="352226"/>
                      <a:pt x="630576" y="320746"/>
                      <a:pt x="571674" y="254477"/>
                    </a:cubicBezTo>
                    <a:cubicBezTo>
                      <a:pt x="528490" y="192464"/>
                      <a:pt x="601225" y="89444"/>
                      <a:pt x="684089" y="49153"/>
                    </a:cubicBezTo>
                    <a:cubicBezTo>
                      <a:pt x="769301" y="7858"/>
                      <a:pt x="841439" y="-31508"/>
                      <a:pt x="915621" y="37986"/>
                    </a:cubicBezTo>
                    <a:cubicBezTo>
                      <a:pt x="991085" y="110893"/>
                      <a:pt x="856248" y="389083"/>
                      <a:pt x="1172959" y="867083"/>
                    </a:cubicBezTo>
                    <a:lnTo>
                      <a:pt x="1185616" y="884962"/>
                    </a:lnTo>
                    <a:cubicBezTo>
                      <a:pt x="1229517" y="881591"/>
                      <a:pt x="1271524" y="870128"/>
                      <a:pt x="1317321" y="874851"/>
                    </a:cubicBezTo>
                    <a:cubicBezTo>
                      <a:pt x="1360649" y="877978"/>
                      <a:pt x="1413033" y="900639"/>
                      <a:pt x="1445588" y="903722"/>
                    </a:cubicBezTo>
                    <a:lnTo>
                      <a:pt x="1457203" y="893529"/>
                    </a:lnTo>
                    <a:cubicBezTo>
                      <a:pt x="1788981" y="579169"/>
                      <a:pt x="1682658" y="316943"/>
                      <a:pt x="1758741" y="275741"/>
                    </a:cubicBezTo>
                    <a:cubicBezTo>
                      <a:pt x="1833372" y="237026"/>
                      <a:pt x="1898193" y="287311"/>
                      <a:pt x="1975140" y="342431"/>
                    </a:cubicBezTo>
                    <a:cubicBezTo>
                      <a:pt x="2031251" y="382713"/>
                      <a:pt x="2079460" y="450592"/>
                      <a:pt x="2081069" y="499000"/>
                    </a:cubicBezTo>
                    <a:cubicBezTo>
                      <a:pt x="2081605" y="515136"/>
                      <a:pt x="2076963" y="529108"/>
                      <a:pt x="2065711" y="539175"/>
                    </a:cubicBezTo>
                    <a:cubicBezTo>
                      <a:pt x="2005647" y="579032"/>
                      <a:pt x="1935973" y="587074"/>
                      <a:pt x="1871105" y="611024"/>
                    </a:cubicBezTo>
                    <a:cubicBezTo>
                      <a:pt x="1807765" y="665651"/>
                      <a:pt x="1715911" y="823638"/>
                      <a:pt x="1642807" y="971729"/>
                    </a:cubicBezTo>
                    <a:cubicBezTo>
                      <a:pt x="1670031" y="1025576"/>
                      <a:pt x="1714160" y="1081986"/>
                      <a:pt x="1749837" y="1137114"/>
                    </a:cubicBezTo>
                    <a:lnTo>
                      <a:pt x="1785723" y="1203371"/>
                    </a:lnTo>
                    <a:lnTo>
                      <a:pt x="1838381" y="1203277"/>
                    </a:lnTo>
                    <a:cubicBezTo>
                      <a:pt x="2074809" y="1183181"/>
                      <a:pt x="2179177" y="1059580"/>
                      <a:pt x="2236425" y="1090137"/>
                    </a:cubicBezTo>
                    <a:cubicBezTo>
                      <a:pt x="2273152" y="1110588"/>
                      <a:pt x="2289967" y="1141265"/>
                      <a:pt x="2297158" y="1178651"/>
                    </a:cubicBezTo>
                    <a:close/>
                  </a:path>
                </a:pathLst>
              </a:custGeom>
              <a:solidFill>
                <a:srgbClr val="3D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2" name="Rectangle 111"/>
              <p:cNvSpPr/>
              <p:nvPr/>
            </p:nvSpPr>
            <p:spPr>
              <a:xfrm>
                <a:off x="5095191" y="2516523"/>
                <a:ext cx="755335" cy="338554"/>
              </a:xfrm>
              <a:prstGeom prst="rect">
                <a:avLst/>
              </a:prstGeom>
            </p:spPr>
            <p:txBody>
              <a:bodyPr wrap="none">
                <a:spAutoFit/>
              </a:bodyPr>
              <a:lstStyle/>
              <a:p>
                <a:pPr algn="ctr"/>
                <a:r>
                  <a:rPr lang="en-US" sz="800" cap="all" dirty="0">
                    <a:latin typeface="Arial" panose="020B0604020202020204"/>
                  </a:rPr>
                  <a:t>M1</a:t>
                </a:r>
                <a:br>
                  <a:rPr lang="en-US" sz="800" cap="all" dirty="0">
                    <a:latin typeface="Arial" panose="020B0604020202020204"/>
                  </a:rPr>
                </a:br>
                <a:r>
                  <a:rPr lang="en-US" sz="800" cap="all" dirty="0">
                    <a:latin typeface="Arial" panose="020B0604020202020204"/>
                  </a:rPr>
                  <a:t>RECEPTOR</a:t>
                </a:r>
              </a:p>
            </p:txBody>
          </p:sp>
          <p:sp>
            <p:nvSpPr>
              <p:cNvPr id="123" name="Freeform 122"/>
              <p:cNvSpPr/>
              <p:nvPr/>
            </p:nvSpPr>
            <p:spPr>
              <a:xfrm rot="16990685">
                <a:off x="1337251" y="3020573"/>
                <a:ext cx="614141" cy="901620"/>
              </a:xfrm>
              <a:custGeom>
                <a:avLst/>
                <a:gdLst>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33097 w 2302014"/>
                  <a:gd name="connsiteY10" fmla="*/ 2058939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84889 w 2302014"/>
                  <a:gd name="connsiteY10" fmla="*/ 2066793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84889 w 2302014"/>
                  <a:gd name="connsiteY9" fmla="*/ 2066793 h 3774834"/>
                  <a:gd name="connsiteX10" fmla="*/ 2232900 w 2302014"/>
                  <a:gd name="connsiteY10" fmla="*/ 3484405 h 3774834"/>
                  <a:gd name="connsiteX11" fmla="*/ 1777791 w 2302014"/>
                  <a:gd name="connsiteY11" fmla="*/ 3768969 h 3774834"/>
                  <a:gd name="connsiteX12" fmla="*/ 1300229 w 2302014"/>
                  <a:gd name="connsiteY12" fmla="*/ 3616849 h 3774834"/>
                  <a:gd name="connsiteX13" fmla="*/ 1493707 w 2302014"/>
                  <a:gd name="connsiteY13" fmla="*/ 3184847 h 3774834"/>
                  <a:gd name="connsiteX14" fmla="*/ 1302707 w 2302014"/>
                  <a:gd name="connsiteY14" fmla="*/ 2108907 h 3774834"/>
                  <a:gd name="connsiteX15" fmla="*/ 1245145 w 2302014"/>
                  <a:gd name="connsiteY15" fmla="*/ 1959276 h 3774834"/>
                  <a:gd name="connsiteX16" fmla="*/ 1184742 w 2302014"/>
                  <a:gd name="connsiteY16" fmla="*/ 1954982 h 3774834"/>
                  <a:gd name="connsiteX17" fmla="*/ 747080 w 2302014"/>
                  <a:gd name="connsiteY17" fmla="*/ 1542785 h 3774834"/>
                  <a:gd name="connsiteX18" fmla="*/ 768192 w 2302014"/>
                  <a:gd name="connsiteY18" fmla="*/ 1225540 h 3774834"/>
                  <a:gd name="connsiteX19" fmla="*/ 775975 w 2302014"/>
                  <a:gd name="connsiteY19" fmla="*/ 1209827 h 3774834"/>
                  <a:gd name="connsiteX20" fmla="*/ 748698 w 2302014"/>
                  <a:gd name="connsiteY20" fmla="*/ 1187615 h 3774834"/>
                  <a:gd name="connsiteX21" fmla="*/ 299333 w 2302014"/>
                  <a:gd name="connsiteY21" fmla="*/ 886817 h 3774834"/>
                  <a:gd name="connsiteX22" fmla="*/ 54770 w 2302014"/>
                  <a:gd name="connsiteY22" fmla="*/ 874760 h 3774834"/>
                  <a:gd name="connsiteX23" fmla="*/ 33304 w 2302014"/>
                  <a:gd name="connsiteY23" fmla="*/ 641665 h 3774834"/>
                  <a:gd name="connsiteX24" fmla="*/ 219100 w 2302014"/>
                  <a:gd name="connsiteY24" fmla="*/ 503058 h 3774834"/>
                  <a:gd name="connsiteX25" fmla="*/ 796087 w 2302014"/>
                  <a:gd name="connsiteY25" fmla="*/ 1002007 h 3774834"/>
                  <a:gd name="connsiteX26" fmla="*/ 885320 w 2302014"/>
                  <a:gd name="connsiteY26" fmla="*/ 1042266 h 3774834"/>
                  <a:gd name="connsiteX27" fmla="*/ 956252 w 2302014"/>
                  <a:gd name="connsiteY27" fmla="*/ 979134 h 3774834"/>
                  <a:gd name="connsiteX28" fmla="*/ 989963 w 2302014"/>
                  <a:gd name="connsiteY28" fmla="*/ 959339 h 3774834"/>
                  <a:gd name="connsiteX29" fmla="*/ 972447 w 2302014"/>
                  <a:gd name="connsiteY29" fmla="*/ 901620 h 3774834"/>
                  <a:gd name="connsiteX30" fmla="*/ 767780 w 2302014"/>
                  <a:gd name="connsiteY30" fmla="*/ 401100 h 3774834"/>
                  <a:gd name="connsiteX31" fmla="*/ 571674 w 2302014"/>
                  <a:gd name="connsiteY31" fmla="*/ 254477 h 3774834"/>
                  <a:gd name="connsiteX32" fmla="*/ 684089 w 2302014"/>
                  <a:gd name="connsiteY32" fmla="*/ 49153 h 3774834"/>
                  <a:gd name="connsiteX33" fmla="*/ 915621 w 2302014"/>
                  <a:gd name="connsiteY33" fmla="*/ 37986 h 3774834"/>
                  <a:gd name="connsiteX34" fmla="*/ 1172959 w 2302014"/>
                  <a:gd name="connsiteY34" fmla="*/ 867083 h 3774834"/>
                  <a:gd name="connsiteX35" fmla="*/ 1185616 w 2302014"/>
                  <a:gd name="connsiteY35" fmla="*/ 884962 h 3774834"/>
                  <a:gd name="connsiteX36" fmla="*/ 1317321 w 2302014"/>
                  <a:gd name="connsiteY36" fmla="*/ 874851 h 3774834"/>
                  <a:gd name="connsiteX37" fmla="*/ 1445588 w 2302014"/>
                  <a:gd name="connsiteY37" fmla="*/ 903722 h 3774834"/>
                  <a:gd name="connsiteX38" fmla="*/ 1457203 w 2302014"/>
                  <a:gd name="connsiteY38" fmla="*/ 893529 h 3774834"/>
                  <a:gd name="connsiteX39" fmla="*/ 1758741 w 2302014"/>
                  <a:gd name="connsiteY39" fmla="*/ 275741 h 3774834"/>
                  <a:gd name="connsiteX40" fmla="*/ 1975140 w 2302014"/>
                  <a:gd name="connsiteY40" fmla="*/ 342431 h 3774834"/>
                  <a:gd name="connsiteX41" fmla="*/ 2081069 w 2302014"/>
                  <a:gd name="connsiteY41" fmla="*/ 499000 h 3774834"/>
                  <a:gd name="connsiteX42" fmla="*/ 2065711 w 2302014"/>
                  <a:gd name="connsiteY42" fmla="*/ 539175 h 3774834"/>
                  <a:gd name="connsiteX43" fmla="*/ 1871105 w 2302014"/>
                  <a:gd name="connsiteY43" fmla="*/ 611024 h 3774834"/>
                  <a:gd name="connsiteX44" fmla="*/ 1642807 w 2302014"/>
                  <a:gd name="connsiteY44" fmla="*/ 971729 h 3774834"/>
                  <a:gd name="connsiteX45" fmla="*/ 1749837 w 2302014"/>
                  <a:gd name="connsiteY45" fmla="*/ 1137114 h 3774834"/>
                  <a:gd name="connsiteX46" fmla="*/ 1785723 w 2302014"/>
                  <a:gd name="connsiteY46" fmla="*/ 1203371 h 3774834"/>
                  <a:gd name="connsiteX47" fmla="*/ 1838381 w 2302014"/>
                  <a:gd name="connsiteY47" fmla="*/ 1203277 h 3774834"/>
                  <a:gd name="connsiteX48" fmla="*/ 2236425 w 2302014"/>
                  <a:gd name="connsiteY48" fmla="*/ 1090137 h 3774834"/>
                  <a:gd name="connsiteX49" fmla="*/ 2297158 w 2302014"/>
                  <a:gd name="connsiteY49" fmla="*/ 1178651 h 3774834"/>
                  <a:gd name="connsiteX0" fmla="*/ 2297158 w 2302014"/>
                  <a:gd name="connsiteY0" fmla="*/ 1178651 h 3667235"/>
                  <a:gd name="connsiteX1" fmla="*/ 2300144 w 2302014"/>
                  <a:gd name="connsiteY1" fmla="*/ 1307429 h 3667235"/>
                  <a:gd name="connsiteX2" fmla="*/ 2227962 w 2302014"/>
                  <a:gd name="connsiteY2" fmla="*/ 1482142 h 3667235"/>
                  <a:gd name="connsiteX3" fmla="*/ 2185980 w 2302014"/>
                  <a:gd name="connsiteY3" fmla="*/ 1491488 h 3667235"/>
                  <a:gd name="connsiteX4" fmla="*/ 2018717 w 2302014"/>
                  <a:gd name="connsiteY4" fmla="*/ 1368782 h 3667235"/>
                  <a:gd name="connsiteX5" fmla="*/ 1836574 w 2302014"/>
                  <a:gd name="connsiteY5" fmla="*/ 1356756 h 3667235"/>
                  <a:gd name="connsiteX6" fmla="*/ 1797296 w 2302014"/>
                  <a:gd name="connsiteY6" fmla="*/ 1359134 h 3667235"/>
                  <a:gd name="connsiteX7" fmla="*/ 1793818 w 2302014"/>
                  <a:gd name="connsiteY7" fmla="*/ 1384717 h 3667235"/>
                  <a:gd name="connsiteX8" fmla="*/ 1596981 w 2302014"/>
                  <a:gd name="connsiteY8" fmla="*/ 1858459 h 3667235"/>
                  <a:gd name="connsiteX9" fmla="*/ 1584889 w 2302014"/>
                  <a:gd name="connsiteY9" fmla="*/ 2066793 h 3667235"/>
                  <a:gd name="connsiteX10" fmla="*/ 2232900 w 2302014"/>
                  <a:gd name="connsiteY10" fmla="*/ 3484405 h 3667235"/>
                  <a:gd name="connsiteX11" fmla="*/ 1300229 w 2302014"/>
                  <a:gd name="connsiteY11" fmla="*/ 3616849 h 3667235"/>
                  <a:gd name="connsiteX12" fmla="*/ 1493707 w 2302014"/>
                  <a:gd name="connsiteY12" fmla="*/ 3184847 h 3667235"/>
                  <a:gd name="connsiteX13" fmla="*/ 1302707 w 2302014"/>
                  <a:gd name="connsiteY13" fmla="*/ 2108907 h 3667235"/>
                  <a:gd name="connsiteX14" fmla="*/ 1245145 w 2302014"/>
                  <a:gd name="connsiteY14" fmla="*/ 1959276 h 3667235"/>
                  <a:gd name="connsiteX15" fmla="*/ 1184742 w 2302014"/>
                  <a:gd name="connsiteY15" fmla="*/ 1954982 h 3667235"/>
                  <a:gd name="connsiteX16" fmla="*/ 747080 w 2302014"/>
                  <a:gd name="connsiteY16" fmla="*/ 1542785 h 3667235"/>
                  <a:gd name="connsiteX17" fmla="*/ 768192 w 2302014"/>
                  <a:gd name="connsiteY17" fmla="*/ 1225540 h 3667235"/>
                  <a:gd name="connsiteX18" fmla="*/ 775975 w 2302014"/>
                  <a:gd name="connsiteY18" fmla="*/ 1209827 h 3667235"/>
                  <a:gd name="connsiteX19" fmla="*/ 748698 w 2302014"/>
                  <a:gd name="connsiteY19" fmla="*/ 1187615 h 3667235"/>
                  <a:gd name="connsiteX20" fmla="*/ 299333 w 2302014"/>
                  <a:gd name="connsiteY20" fmla="*/ 886817 h 3667235"/>
                  <a:gd name="connsiteX21" fmla="*/ 54770 w 2302014"/>
                  <a:gd name="connsiteY21" fmla="*/ 874760 h 3667235"/>
                  <a:gd name="connsiteX22" fmla="*/ 33304 w 2302014"/>
                  <a:gd name="connsiteY22" fmla="*/ 641665 h 3667235"/>
                  <a:gd name="connsiteX23" fmla="*/ 219100 w 2302014"/>
                  <a:gd name="connsiteY23" fmla="*/ 503058 h 3667235"/>
                  <a:gd name="connsiteX24" fmla="*/ 796087 w 2302014"/>
                  <a:gd name="connsiteY24" fmla="*/ 1002007 h 3667235"/>
                  <a:gd name="connsiteX25" fmla="*/ 885320 w 2302014"/>
                  <a:gd name="connsiteY25" fmla="*/ 1042266 h 3667235"/>
                  <a:gd name="connsiteX26" fmla="*/ 956252 w 2302014"/>
                  <a:gd name="connsiteY26" fmla="*/ 979134 h 3667235"/>
                  <a:gd name="connsiteX27" fmla="*/ 989963 w 2302014"/>
                  <a:gd name="connsiteY27" fmla="*/ 959339 h 3667235"/>
                  <a:gd name="connsiteX28" fmla="*/ 972447 w 2302014"/>
                  <a:gd name="connsiteY28" fmla="*/ 901620 h 3667235"/>
                  <a:gd name="connsiteX29" fmla="*/ 767780 w 2302014"/>
                  <a:gd name="connsiteY29" fmla="*/ 401100 h 3667235"/>
                  <a:gd name="connsiteX30" fmla="*/ 571674 w 2302014"/>
                  <a:gd name="connsiteY30" fmla="*/ 254477 h 3667235"/>
                  <a:gd name="connsiteX31" fmla="*/ 684089 w 2302014"/>
                  <a:gd name="connsiteY31" fmla="*/ 49153 h 3667235"/>
                  <a:gd name="connsiteX32" fmla="*/ 915621 w 2302014"/>
                  <a:gd name="connsiteY32" fmla="*/ 37986 h 3667235"/>
                  <a:gd name="connsiteX33" fmla="*/ 1172959 w 2302014"/>
                  <a:gd name="connsiteY33" fmla="*/ 867083 h 3667235"/>
                  <a:gd name="connsiteX34" fmla="*/ 1185616 w 2302014"/>
                  <a:gd name="connsiteY34" fmla="*/ 884962 h 3667235"/>
                  <a:gd name="connsiteX35" fmla="*/ 1317321 w 2302014"/>
                  <a:gd name="connsiteY35" fmla="*/ 874851 h 3667235"/>
                  <a:gd name="connsiteX36" fmla="*/ 1445588 w 2302014"/>
                  <a:gd name="connsiteY36" fmla="*/ 903722 h 3667235"/>
                  <a:gd name="connsiteX37" fmla="*/ 1457203 w 2302014"/>
                  <a:gd name="connsiteY37" fmla="*/ 893529 h 3667235"/>
                  <a:gd name="connsiteX38" fmla="*/ 1758741 w 2302014"/>
                  <a:gd name="connsiteY38" fmla="*/ 275741 h 3667235"/>
                  <a:gd name="connsiteX39" fmla="*/ 1975140 w 2302014"/>
                  <a:gd name="connsiteY39" fmla="*/ 342431 h 3667235"/>
                  <a:gd name="connsiteX40" fmla="*/ 2081069 w 2302014"/>
                  <a:gd name="connsiteY40" fmla="*/ 499000 h 3667235"/>
                  <a:gd name="connsiteX41" fmla="*/ 2065711 w 2302014"/>
                  <a:gd name="connsiteY41" fmla="*/ 539175 h 3667235"/>
                  <a:gd name="connsiteX42" fmla="*/ 1871105 w 2302014"/>
                  <a:gd name="connsiteY42" fmla="*/ 611024 h 3667235"/>
                  <a:gd name="connsiteX43" fmla="*/ 1642807 w 2302014"/>
                  <a:gd name="connsiteY43" fmla="*/ 971729 h 3667235"/>
                  <a:gd name="connsiteX44" fmla="*/ 1749837 w 2302014"/>
                  <a:gd name="connsiteY44" fmla="*/ 1137114 h 3667235"/>
                  <a:gd name="connsiteX45" fmla="*/ 1785723 w 2302014"/>
                  <a:gd name="connsiteY45" fmla="*/ 1203371 h 3667235"/>
                  <a:gd name="connsiteX46" fmla="*/ 1838381 w 2302014"/>
                  <a:gd name="connsiteY46" fmla="*/ 1203277 h 3667235"/>
                  <a:gd name="connsiteX47" fmla="*/ 2236425 w 2302014"/>
                  <a:gd name="connsiteY47" fmla="*/ 1090137 h 3667235"/>
                  <a:gd name="connsiteX48" fmla="*/ 2297158 w 2302014"/>
                  <a:gd name="connsiteY48" fmla="*/ 1178651 h 3667235"/>
                  <a:gd name="connsiteX0" fmla="*/ 2297158 w 2302014"/>
                  <a:gd name="connsiteY0" fmla="*/ 1178651 h 3616849"/>
                  <a:gd name="connsiteX1" fmla="*/ 2300144 w 2302014"/>
                  <a:gd name="connsiteY1" fmla="*/ 1307429 h 3616849"/>
                  <a:gd name="connsiteX2" fmla="*/ 2227962 w 2302014"/>
                  <a:gd name="connsiteY2" fmla="*/ 1482142 h 3616849"/>
                  <a:gd name="connsiteX3" fmla="*/ 2185980 w 2302014"/>
                  <a:gd name="connsiteY3" fmla="*/ 1491488 h 3616849"/>
                  <a:gd name="connsiteX4" fmla="*/ 2018717 w 2302014"/>
                  <a:gd name="connsiteY4" fmla="*/ 1368782 h 3616849"/>
                  <a:gd name="connsiteX5" fmla="*/ 1836574 w 2302014"/>
                  <a:gd name="connsiteY5" fmla="*/ 1356756 h 3616849"/>
                  <a:gd name="connsiteX6" fmla="*/ 1797296 w 2302014"/>
                  <a:gd name="connsiteY6" fmla="*/ 1359134 h 3616849"/>
                  <a:gd name="connsiteX7" fmla="*/ 1793818 w 2302014"/>
                  <a:gd name="connsiteY7" fmla="*/ 1384717 h 3616849"/>
                  <a:gd name="connsiteX8" fmla="*/ 1596981 w 2302014"/>
                  <a:gd name="connsiteY8" fmla="*/ 1858459 h 3616849"/>
                  <a:gd name="connsiteX9" fmla="*/ 1584889 w 2302014"/>
                  <a:gd name="connsiteY9" fmla="*/ 2066793 h 3616849"/>
                  <a:gd name="connsiteX10" fmla="*/ 1300229 w 2302014"/>
                  <a:gd name="connsiteY10" fmla="*/ 3616849 h 3616849"/>
                  <a:gd name="connsiteX11" fmla="*/ 1493707 w 2302014"/>
                  <a:gd name="connsiteY11" fmla="*/ 3184847 h 3616849"/>
                  <a:gd name="connsiteX12" fmla="*/ 1302707 w 2302014"/>
                  <a:gd name="connsiteY12" fmla="*/ 2108907 h 3616849"/>
                  <a:gd name="connsiteX13" fmla="*/ 1245145 w 2302014"/>
                  <a:gd name="connsiteY13" fmla="*/ 1959276 h 3616849"/>
                  <a:gd name="connsiteX14" fmla="*/ 1184742 w 2302014"/>
                  <a:gd name="connsiteY14" fmla="*/ 1954982 h 3616849"/>
                  <a:gd name="connsiteX15" fmla="*/ 747080 w 2302014"/>
                  <a:gd name="connsiteY15" fmla="*/ 1542785 h 3616849"/>
                  <a:gd name="connsiteX16" fmla="*/ 768192 w 2302014"/>
                  <a:gd name="connsiteY16" fmla="*/ 1225540 h 3616849"/>
                  <a:gd name="connsiteX17" fmla="*/ 775975 w 2302014"/>
                  <a:gd name="connsiteY17" fmla="*/ 1209827 h 3616849"/>
                  <a:gd name="connsiteX18" fmla="*/ 748698 w 2302014"/>
                  <a:gd name="connsiteY18" fmla="*/ 1187615 h 3616849"/>
                  <a:gd name="connsiteX19" fmla="*/ 299333 w 2302014"/>
                  <a:gd name="connsiteY19" fmla="*/ 886817 h 3616849"/>
                  <a:gd name="connsiteX20" fmla="*/ 54770 w 2302014"/>
                  <a:gd name="connsiteY20" fmla="*/ 874760 h 3616849"/>
                  <a:gd name="connsiteX21" fmla="*/ 33304 w 2302014"/>
                  <a:gd name="connsiteY21" fmla="*/ 641665 h 3616849"/>
                  <a:gd name="connsiteX22" fmla="*/ 219100 w 2302014"/>
                  <a:gd name="connsiteY22" fmla="*/ 503058 h 3616849"/>
                  <a:gd name="connsiteX23" fmla="*/ 796087 w 2302014"/>
                  <a:gd name="connsiteY23" fmla="*/ 1002007 h 3616849"/>
                  <a:gd name="connsiteX24" fmla="*/ 885320 w 2302014"/>
                  <a:gd name="connsiteY24" fmla="*/ 1042266 h 3616849"/>
                  <a:gd name="connsiteX25" fmla="*/ 956252 w 2302014"/>
                  <a:gd name="connsiteY25" fmla="*/ 979134 h 3616849"/>
                  <a:gd name="connsiteX26" fmla="*/ 989963 w 2302014"/>
                  <a:gd name="connsiteY26" fmla="*/ 959339 h 3616849"/>
                  <a:gd name="connsiteX27" fmla="*/ 972447 w 2302014"/>
                  <a:gd name="connsiteY27" fmla="*/ 901620 h 3616849"/>
                  <a:gd name="connsiteX28" fmla="*/ 767780 w 2302014"/>
                  <a:gd name="connsiteY28" fmla="*/ 401100 h 3616849"/>
                  <a:gd name="connsiteX29" fmla="*/ 571674 w 2302014"/>
                  <a:gd name="connsiteY29" fmla="*/ 254477 h 3616849"/>
                  <a:gd name="connsiteX30" fmla="*/ 684089 w 2302014"/>
                  <a:gd name="connsiteY30" fmla="*/ 49153 h 3616849"/>
                  <a:gd name="connsiteX31" fmla="*/ 915621 w 2302014"/>
                  <a:gd name="connsiteY31" fmla="*/ 37986 h 3616849"/>
                  <a:gd name="connsiteX32" fmla="*/ 1172959 w 2302014"/>
                  <a:gd name="connsiteY32" fmla="*/ 867083 h 3616849"/>
                  <a:gd name="connsiteX33" fmla="*/ 1185616 w 2302014"/>
                  <a:gd name="connsiteY33" fmla="*/ 884962 h 3616849"/>
                  <a:gd name="connsiteX34" fmla="*/ 1317321 w 2302014"/>
                  <a:gd name="connsiteY34" fmla="*/ 874851 h 3616849"/>
                  <a:gd name="connsiteX35" fmla="*/ 1445588 w 2302014"/>
                  <a:gd name="connsiteY35" fmla="*/ 903722 h 3616849"/>
                  <a:gd name="connsiteX36" fmla="*/ 1457203 w 2302014"/>
                  <a:gd name="connsiteY36" fmla="*/ 893529 h 3616849"/>
                  <a:gd name="connsiteX37" fmla="*/ 1758741 w 2302014"/>
                  <a:gd name="connsiteY37" fmla="*/ 275741 h 3616849"/>
                  <a:gd name="connsiteX38" fmla="*/ 1975140 w 2302014"/>
                  <a:gd name="connsiteY38" fmla="*/ 342431 h 3616849"/>
                  <a:gd name="connsiteX39" fmla="*/ 2081069 w 2302014"/>
                  <a:gd name="connsiteY39" fmla="*/ 499000 h 3616849"/>
                  <a:gd name="connsiteX40" fmla="*/ 2065711 w 2302014"/>
                  <a:gd name="connsiteY40" fmla="*/ 539175 h 3616849"/>
                  <a:gd name="connsiteX41" fmla="*/ 1871105 w 2302014"/>
                  <a:gd name="connsiteY41" fmla="*/ 611024 h 3616849"/>
                  <a:gd name="connsiteX42" fmla="*/ 1642807 w 2302014"/>
                  <a:gd name="connsiteY42" fmla="*/ 971729 h 3616849"/>
                  <a:gd name="connsiteX43" fmla="*/ 1749837 w 2302014"/>
                  <a:gd name="connsiteY43" fmla="*/ 1137114 h 3616849"/>
                  <a:gd name="connsiteX44" fmla="*/ 1785723 w 2302014"/>
                  <a:gd name="connsiteY44" fmla="*/ 1203371 h 3616849"/>
                  <a:gd name="connsiteX45" fmla="*/ 1838381 w 2302014"/>
                  <a:gd name="connsiteY45" fmla="*/ 1203277 h 3616849"/>
                  <a:gd name="connsiteX46" fmla="*/ 2236425 w 2302014"/>
                  <a:gd name="connsiteY46" fmla="*/ 1090137 h 3616849"/>
                  <a:gd name="connsiteX47" fmla="*/ 2297158 w 2302014"/>
                  <a:gd name="connsiteY47" fmla="*/ 1178651 h 3616849"/>
                  <a:gd name="connsiteX0" fmla="*/ 2297158 w 2302014"/>
                  <a:gd name="connsiteY0" fmla="*/ 1178651 h 3184847"/>
                  <a:gd name="connsiteX1" fmla="*/ 2300144 w 2302014"/>
                  <a:gd name="connsiteY1" fmla="*/ 1307429 h 3184847"/>
                  <a:gd name="connsiteX2" fmla="*/ 2227962 w 2302014"/>
                  <a:gd name="connsiteY2" fmla="*/ 1482142 h 3184847"/>
                  <a:gd name="connsiteX3" fmla="*/ 2185980 w 2302014"/>
                  <a:gd name="connsiteY3" fmla="*/ 1491488 h 3184847"/>
                  <a:gd name="connsiteX4" fmla="*/ 2018717 w 2302014"/>
                  <a:gd name="connsiteY4" fmla="*/ 1368782 h 3184847"/>
                  <a:gd name="connsiteX5" fmla="*/ 1836574 w 2302014"/>
                  <a:gd name="connsiteY5" fmla="*/ 1356756 h 3184847"/>
                  <a:gd name="connsiteX6" fmla="*/ 1797296 w 2302014"/>
                  <a:gd name="connsiteY6" fmla="*/ 1359134 h 3184847"/>
                  <a:gd name="connsiteX7" fmla="*/ 1793818 w 2302014"/>
                  <a:gd name="connsiteY7" fmla="*/ 1384717 h 3184847"/>
                  <a:gd name="connsiteX8" fmla="*/ 1596981 w 2302014"/>
                  <a:gd name="connsiteY8" fmla="*/ 1858459 h 3184847"/>
                  <a:gd name="connsiteX9" fmla="*/ 1584889 w 2302014"/>
                  <a:gd name="connsiteY9" fmla="*/ 2066793 h 3184847"/>
                  <a:gd name="connsiteX10" fmla="*/ 1493707 w 2302014"/>
                  <a:gd name="connsiteY10" fmla="*/ 3184847 h 3184847"/>
                  <a:gd name="connsiteX11" fmla="*/ 1302707 w 2302014"/>
                  <a:gd name="connsiteY11" fmla="*/ 2108907 h 3184847"/>
                  <a:gd name="connsiteX12" fmla="*/ 1245145 w 2302014"/>
                  <a:gd name="connsiteY12" fmla="*/ 1959276 h 3184847"/>
                  <a:gd name="connsiteX13" fmla="*/ 1184742 w 2302014"/>
                  <a:gd name="connsiteY13" fmla="*/ 1954982 h 3184847"/>
                  <a:gd name="connsiteX14" fmla="*/ 747080 w 2302014"/>
                  <a:gd name="connsiteY14" fmla="*/ 1542785 h 3184847"/>
                  <a:gd name="connsiteX15" fmla="*/ 768192 w 2302014"/>
                  <a:gd name="connsiteY15" fmla="*/ 1225540 h 3184847"/>
                  <a:gd name="connsiteX16" fmla="*/ 775975 w 2302014"/>
                  <a:gd name="connsiteY16" fmla="*/ 1209827 h 3184847"/>
                  <a:gd name="connsiteX17" fmla="*/ 748698 w 2302014"/>
                  <a:gd name="connsiteY17" fmla="*/ 1187615 h 3184847"/>
                  <a:gd name="connsiteX18" fmla="*/ 299333 w 2302014"/>
                  <a:gd name="connsiteY18" fmla="*/ 886817 h 3184847"/>
                  <a:gd name="connsiteX19" fmla="*/ 54770 w 2302014"/>
                  <a:gd name="connsiteY19" fmla="*/ 874760 h 3184847"/>
                  <a:gd name="connsiteX20" fmla="*/ 33304 w 2302014"/>
                  <a:gd name="connsiteY20" fmla="*/ 641665 h 3184847"/>
                  <a:gd name="connsiteX21" fmla="*/ 219100 w 2302014"/>
                  <a:gd name="connsiteY21" fmla="*/ 503058 h 3184847"/>
                  <a:gd name="connsiteX22" fmla="*/ 796087 w 2302014"/>
                  <a:gd name="connsiteY22" fmla="*/ 1002007 h 3184847"/>
                  <a:gd name="connsiteX23" fmla="*/ 885320 w 2302014"/>
                  <a:gd name="connsiteY23" fmla="*/ 1042266 h 3184847"/>
                  <a:gd name="connsiteX24" fmla="*/ 956252 w 2302014"/>
                  <a:gd name="connsiteY24" fmla="*/ 979134 h 3184847"/>
                  <a:gd name="connsiteX25" fmla="*/ 989963 w 2302014"/>
                  <a:gd name="connsiteY25" fmla="*/ 959339 h 3184847"/>
                  <a:gd name="connsiteX26" fmla="*/ 972447 w 2302014"/>
                  <a:gd name="connsiteY26" fmla="*/ 901620 h 3184847"/>
                  <a:gd name="connsiteX27" fmla="*/ 767780 w 2302014"/>
                  <a:gd name="connsiteY27" fmla="*/ 401100 h 3184847"/>
                  <a:gd name="connsiteX28" fmla="*/ 571674 w 2302014"/>
                  <a:gd name="connsiteY28" fmla="*/ 254477 h 3184847"/>
                  <a:gd name="connsiteX29" fmla="*/ 684089 w 2302014"/>
                  <a:gd name="connsiteY29" fmla="*/ 49153 h 3184847"/>
                  <a:gd name="connsiteX30" fmla="*/ 915621 w 2302014"/>
                  <a:gd name="connsiteY30" fmla="*/ 37986 h 3184847"/>
                  <a:gd name="connsiteX31" fmla="*/ 1172959 w 2302014"/>
                  <a:gd name="connsiteY31" fmla="*/ 867083 h 3184847"/>
                  <a:gd name="connsiteX32" fmla="*/ 1185616 w 2302014"/>
                  <a:gd name="connsiteY32" fmla="*/ 884962 h 3184847"/>
                  <a:gd name="connsiteX33" fmla="*/ 1317321 w 2302014"/>
                  <a:gd name="connsiteY33" fmla="*/ 874851 h 3184847"/>
                  <a:gd name="connsiteX34" fmla="*/ 1445588 w 2302014"/>
                  <a:gd name="connsiteY34" fmla="*/ 903722 h 3184847"/>
                  <a:gd name="connsiteX35" fmla="*/ 1457203 w 2302014"/>
                  <a:gd name="connsiteY35" fmla="*/ 893529 h 3184847"/>
                  <a:gd name="connsiteX36" fmla="*/ 1758741 w 2302014"/>
                  <a:gd name="connsiteY36" fmla="*/ 275741 h 3184847"/>
                  <a:gd name="connsiteX37" fmla="*/ 1975140 w 2302014"/>
                  <a:gd name="connsiteY37" fmla="*/ 342431 h 3184847"/>
                  <a:gd name="connsiteX38" fmla="*/ 2081069 w 2302014"/>
                  <a:gd name="connsiteY38" fmla="*/ 499000 h 3184847"/>
                  <a:gd name="connsiteX39" fmla="*/ 2065711 w 2302014"/>
                  <a:gd name="connsiteY39" fmla="*/ 539175 h 3184847"/>
                  <a:gd name="connsiteX40" fmla="*/ 1871105 w 2302014"/>
                  <a:gd name="connsiteY40" fmla="*/ 611024 h 3184847"/>
                  <a:gd name="connsiteX41" fmla="*/ 1642807 w 2302014"/>
                  <a:gd name="connsiteY41" fmla="*/ 971729 h 3184847"/>
                  <a:gd name="connsiteX42" fmla="*/ 1749837 w 2302014"/>
                  <a:gd name="connsiteY42" fmla="*/ 1137114 h 3184847"/>
                  <a:gd name="connsiteX43" fmla="*/ 1785723 w 2302014"/>
                  <a:gd name="connsiteY43" fmla="*/ 1203371 h 3184847"/>
                  <a:gd name="connsiteX44" fmla="*/ 1838381 w 2302014"/>
                  <a:gd name="connsiteY44" fmla="*/ 1203277 h 3184847"/>
                  <a:gd name="connsiteX45" fmla="*/ 2236425 w 2302014"/>
                  <a:gd name="connsiteY45" fmla="*/ 1090137 h 3184847"/>
                  <a:gd name="connsiteX46" fmla="*/ 2297158 w 2302014"/>
                  <a:gd name="connsiteY46" fmla="*/ 1178651 h 3184847"/>
                  <a:gd name="connsiteX0" fmla="*/ 2297158 w 2302014"/>
                  <a:gd name="connsiteY0" fmla="*/ 1178651 h 2115764"/>
                  <a:gd name="connsiteX1" fmla="*/ 2300144 w 2302014"/>
                  <a:gd name="connsiteY1" fmla="*/ 1307429 h 2115764"/>
                  <a:gd name="connsiteX2" fmla="*/ 2227962 w 2302014"/>
                  <a:gd name="connsiteY2" fmla="*/ 1482142 h 2115764"/>
                  <a:gd name="connsiteX3" fmla="*/ 2185980 w 2302014"/>
                  <a:gd name="connsiteY3" fmla="*/ 1491488 h 2115764"/>
                  <a:gd name="connsiteX4" fmla="*/ 2018717 w 2302014"/>
                  <a:gd name="connsiteY4" fmla="*/ 1368782 h 2115764"/>
                  <a:gd name="connsiteX5" fmla="*/ 1836574 w 2302014"/>
                  <a:gd name="connsiteY5" fmla="*/ 1356756 h 2115764"/>
                  <a:gd name="connsiteX6" fmla="*/ 1797296 w 2302014"/>
                  <a:gd name="connsiteY6" fmla="*/ 1359134 h 2115764"/>
                  <a:gd name="connsiteX7" fmla="*/ 1793818 w 2302014"/>
                  <a:gd name="connsiteY7" fmla="*/ 1384717 h 2115764"/>
                  <a:gd name="connsiteX8" fmla="*/ 1596981 w 2302014"/>
                  <a:gd name="connsiteY8" fmla="*/ 1858459 h 2115764"/>
                  <a:gd name="connsiteX9" fmla="*/ 1584889 w 2302014"/>
                  <a:gd name="connsiteY9" fmla="*/ 2066793 h 2115764"/>
                  <a:gd name="connsiteX10" fmla="*/ 1302707 w 2302014"/>
                  <a:gd name="connsiteY10" fmla="*/ 2108907 h 2115764"/>
                  <a:gd name="connsiteX11" fmla="*/ 1245145 w 2302014"/>
                  <a:gd name="connsiteY11" fmla="*/ 1959276 h 2115764"/>
                  <a:gd name="connsiteX12" fmla="*/ 1184742 w 2302014"/>
                  <a:gd name="connsiteY12" fmla="*/ 1954982 h 2115764"/>
                  <a:gd name="connsiteX13" fmla="*/ 747080 w 2302014"/>
                  <a:gd name="connsiteY13" fmla="*/ 1542785 h 2115764"/>
                  <a:gd name="connsiteX14" fmla="*/ 768192 w 2302014"/>
                  <a:gd name="connsiteY14" fmla="*/ 1225540 h 2115764"/>
                  <a:gd name="connsiteX15" fmla="*/ 775975 w 2302014"/>
                  <a:gd name="connsiteY15" fmla="*/ 1209827 h 2115764"/>
                  <a:gd name="connsiteX16" fmla="*/ 748698 w 2302014"/>
                  <a:gd name="connsiteY16" fmla="*/ 1187615 h 2115764"/>
                  <a:gd name="connsiteX17" fmla="*/ 299333 w 2302014"/>
                  <a:gd name="connsiteY17" fmla="*/ 886817 h 2115764"/>
                  <a:gd name="connsiteX18" fmla="*/ 54770 w 2302014"/>
                  <a:gd name="connsiteY18" fmla="*/ 874760 h 2115764"/>
                  <a:gd name="connsiteX19" fmla="*/ 33304 w 2302014"/>
                  <a:gd name="connsiteY19" fmla="*/ 641665 h 2115764"/>
                  <a:gd name="connsiteX20" fmla="*/ 219100 w 2302014"/>
                  <a:gd name="connsiteY20" fmla="*/ 503058 h 2115764"/>
                  <a:gd name="connsiteX21" fmla="*/ 796087 w 2302014"/>
                  <a:gd name="connsiteY21" fmla="*/ 1002007 h 2115764"/>
                  <a:gd name="connsiteX22" fmla="*/ 885320 w 2302014"/>
                  <a:gd name="connsiteY22" fmla="*/ 1042266 h 2115764"/>
                  <a:gd name="connsiteX23" fmla="*/ 956252 w 2302014"/>
                  <a:gd name="connsiteY23" fmla="*/ 979134 h 2115764"/>
                  <a:gd name="connsiteX24" fmla="*/ 989963 w 2302014"/>
                  <a:gd name="connsiteY24" fmla="*/ 959339 h 2115764"/>
                  <a:gd name="connsiteX25" fmla="*/ 972447 w 2302014"/>
                  <a:gd name="connsiteY25" fmla="*/ 901620 h 2115764"/>
                  <a:gd name="connsiteX26" fmla="*/ 767780 w 2302014"/>
                  <a:gd name="connsiteY26" fmla="*/ 401100 h 2115764"/>
                  <a:gd name="connsiteX27" fmla="*/ 571674 w 2302014"/>
                  <a:gd name="connsiteY27" fmla="*/ 254477 h 2115764"/>
                  <a:gd name="connsiteX28" fmla="*/ 684089 w 2302014"/>
                  <a:gd name="connsiteY28" fmla="*/ 49153 h 2115764"/>
                  <a:gd name="connsiteX29" fmla="*/ 915621 w 2302014"/>
                  <a:gd name="connsiteY29" fmla="*/ 37986 h 2115764"/>
                  <a:gd name="connsiteX30" fmla="*/ 1172959 w 2302014"/>
                  <a:gd name="connsiteY30" fmla="*/ 867083 h 2115764"/>
                  <a:gd name="connsiteX31" fmla="*/ 1185616 w 2302014"/>
                  <a:gd name="connsiteY31" fmla="*/ 884962 h 2115764"/>
                  <a:gd name="connsiteX32" fmla="*/ 1317321 w 2302014"/>
                  <a:gd name="connsiteY32" fmla="*/ 874851 h 2115764"/>
                  <a:gd name="connsiteX33" fmla="*/ 1445588 w 2302014"/>
                  <a:gd name="connsiteY33" fmla="*/ 903722 h 2115764"/>
                  <a:gd name="connsiteX34" fmla="*/ 1457203 w 2302014"/>
                  <a:gd name="connsiteY34" fmla="*/ 893529 h 2115764"/>
                  <a:gd name="connsiteX35" fmla="*/ 1758741 w 2302014"/>
                  <a:gd name="connsiteY35" fmla="*/ 275741 h 2115764"/>
                  <a:gd name="connsiteX36" fmla="*/ 1975140 w 2302014"/>
                  <a:gd name="connsiteY36" fmla="*/ 342431 h 2115764"/>
                  <a:gd name="connsiteX37" fmla="*/ 2081069 w 2302014"/>
                  <a:gd name="connsiteY37" fmla="*/ 499000 h 2115764"/>
                  <a:gd name="connsiteX38" fmla="*/ 2065711 w 2302014"/>
                  <a:gd name="connsiteY38" fmla="*/ 539175 h 2115764"/>
                  <a:gd name="connsiteX39" fmla="*/ 1871105 w 2302014"/>
                  <a:gd name="connsiteY39" fmla="*/ 611024 h 2115764"/>
                  <a:gd name="connsiteX40" fmla="*/ 1642807 w 2302014"/>
                  <a:gd name="connsiteY40" fmla="*/ 971729 h 2115764"/>
                  <a:gd name="connsiteX41" fmla="*/ 1749837 w 2302014"/>
                  <a:gd name="connsiteY41" fmla="*/ 1137114 h 2115764"/>
                  <a:gd name="connsiteX42" fmla="*/ 1785723 w 2302014"/>
                  <a:gd name="connsiteY42" fmla="*/ 1203371 h 2115764"/>
                  <a:gd name="connsiteX43" fmla="*/ 1838381 w 2302014"/>
                  <a:gd name="connsiteY43" fmla="*/ 1203277 h 2115764"/>
                  <a:gd name="connsiteX44" fmla="*/ 2236425 w 2302014"/>
                  <a:gd name="connsiteY44" fmla="*/ 1090137 h 2115764"/>
                  <a:gd name="connsiteX45" fmla="*/ 2297158 w 2302014"/>
                  <a:gd name="connsiteY45" fmla="*/ 1178651 h 2115764"/>
                  <a:gd name="connsiteX0" fmla="*/ 2297158 w 2302014"/>
                  <a:gd name="connsiteY0" fmla="*/ 1178651 h 2108907"/>
                  <a:gd name="connsiteX1" fmla="*/ 2300144 w 2302014"/>
                  <a:gd name="connsiteY1" fmla="*/ 1307429 h 2108907"/>
                  <a:gd name="connsiteX2" fmla="*/ 2227962 w 2302014"/>
                  <a:gd name="connsiteY2" fmla="*/ 1482142 h 2108907"/>
                  <a:gd name="connsiteX3" fmla="*/ 2185980 w 2302014"/>
                  <a:gd name="connsiteY3" fmla="*/ 1491488 h 2108907"/>
                  <a:gd name="connsiteX4" fmla="*/ 2018717 w 2302014"/>
                  <a:gd name="connsiteY4" fmla="*/ 1368782 h 2108907"/>
                  <a:gd name="connsiteX5" fmla="*/ 1836574 w 2302014"/>
                  <a:gd name="connsiteY5" fmla="*/ 1356756 h 2108907"/>
                  <a:gd name="connsiteX6" fmla="*/ 1797296 w 2302014"/>
                  <a:gd name="connsiteY6" fmla="*/ 1359134 h 2108907"/>
                  <a:gd name="connsiteX7" fmla="*/ 1793818 w 2302014"/>
                  <a:gd name="connsiteY7" fmla="*/ 1384717 h 2108907"/>
                  <a:gd name="connsiteX8" fmla="*/ 1596981 w 2302014"/>
                  <a:gd name="connsiteY8" fmla="*/ 1858459 h 2108907"/>
                  <a:gd name="connsiteX9" fmla="*/ 1302707 w 2302014"/>
                  <a:gd name="connsiteY9" fmla="*/ 2108907 h 2108907"/>
                  <a:gd name="connsiteX10" fmla="*/ 1245145 w 2302014"/>
                  <a:gd name="connsiteY10" fmla="*/ 1959276 h 2108907"/>
                  <a:gd name="connsiteX11" fmla="*/ 1184742 w 2302014"/>
                  <a:gd name="connsiteY11" fmla="*/ 1954982 h 2108907"/>
                  <a:gd name="connsiteX12" fmla="*/ 747080 w 2302014"/>
                  <a:gd name="connsiteY12" fmla="*/ 1542785 h 2108907"/>
                  <a:gd name="connsiteX13" fmla="*/ 768192 w 2302014"/>
                  <a:gd name="connsiteY13" fmla="*/ 1225540 h 2108907"/>
                  <a:gd name="connsiteX14" fmla="*/ 775975 w 2302014"/>
                  <a:gd name="connsiteY14" fmla="*/ 1209827 h 2108907"/>
                  <a:gd name="connsiteX15" fmla="*/ 748698 w 2302014"/>
                  <a:gd name="connsiteY15" fmla="*/ 1187615 h 2108907"/>
                  <a:gd name="connsiteX16" fmla="*/ 299333 w 2302014"/>
                  <a:gd name="connsiteY16" fmla="*/ 886817 h 2108907"/>
                  <a:gd name="connsiteX17" fmla="*/ 54770 w 2302014"/>
                  <a:gd name="connsiteY17" fmla="*/ 874760 h 2108907"/>
                  <a:gd name="connsiteX18" fmla="*/ 33304 w 2302014"/>
                  <a:gd name="connsiteY18" fmla="*/ 641665 h 2108907"/>
                  <a:gd name="connsiteX19" fmla="*/ 219100 w 2302014"/>
                  <a:gd name="connsiteY19" fmla="*/ 503058 h 2108907"/>
                  <a:gd name="connsiteX20" fmla="*/ 796087 w 2302014"/>
                  <a:gd name="connsiteY20" fmla="*/ 1002007 h 2108907"/>
                  <a:gd name="connsiteX21" fmla="*/ 885320 w 2302014"/>
                  <a:gd name="connsiteY21" fmla="*/ 1042266 h 2108907"/>
                  <a:gd name="connsiteX22" fmla="*/ 956252 w 2302014"/>
                  <a:gd name="connsiteY22" fmla="*/ 979134 h 2108907"/>
                  <a:gd name="connsiteX23" fmla="*/ 989963 w 2302014"/>
                  <a:gd name="connsiteY23" fmla="*/ 959339 h 2108907"/>
                  <a:gd name="connsiteX24" fmla="*/ 972447 w 2302014"/>
                  <a:gd name="connsiteY24" fmla="*/ 901620 h 2108907"/>
                  <a:gd name="connsiteX25" fmla="*/ 767780 w 2302014"/>
                  <a:gd name="connsiteY25" fmla="*/ 401100 h 2108907"/>
                  <a:gd name="connsiteX26" fmla="*/ 571674 w 2302014"/>
                  <a:gd name="connsiteY26" fmla="*/ 254477 h 2108907"/>
                  <a:gd name="connsiteX27" fmla="*/ 684089 w 2302014"/>
                  <a:gd name="connsiteY27" fmla="*/ 49153 h 2108907"/>
                  <a:gd name="connsiteX28" fmla="*/ 915621 w 2302014"/>
                  <a:gd name="connsiteY28" fmla="*/ 37986 h 2108907"/>
                  <a:gd name="connsiteX29" fmla="*/ 1172959 w 2302014"/>
                  <a:gd name="connsiteY29" fmla="*/ 867083 h 2108907"/>
                  <a:gd name="connsiteX30" fmla="*/ 1185616 w 2302014"/>
                  <a:gd name="connsiteY30" fmla="*/ 884962 h 2108907"/>
                  <a:gd name="connsiteX31" fmla="*/ 1317321 w 2302014"/>
                  <a:gd name="connsiteY31" fmla="*/ 874851 h 2108907"/>
                  <a:gd name="connsiteX32" fmla="*/ 1445588 w 2302014"/>
                  <a:gd name="connsiteY32" fmla="*/ 903722 h 2108907"/>
                  <a:gd name="connsiteX33" fmla="*/ 1457203 w 2302014"/>
                  <a:gd name="connsiteY33" fmla="*/ 893529 h 2108907"/>
                  <a:gd name="connsiteX34" fmla="*/ 1758741 w 2302014"/>
                  <a:gd name="connsiteY34" fmla="*/ 275741 h 2108907"/>
                  <a:gd name="connsiteX35" fmla="*/ 1975140 w 2302014"/>
                  <a:gd name="connsiteY35" fmla="*/ 342431 h 2108907"/>
                  <a:gd name="connsiteX36" fmla="*/ 2081069 w 2302014"/>
                  <a:gd name="connsiteY36" fmla="*/ 499000 h 2108907"/>
                  <a:gd name="connsiteX37" fmla="*/ 2065711 w 2302014"/>
                  <a:gd name="connsiteY37" fmla="*/ 539175 h 2108907"/>
                  <a:gd name="connsiteX38" fmla="*/ 1871105 w 2302014"/>
                  <a:gd name="connsiteY38" fmla="*/ 611024 h 2108907"/>
                  <a:gd name="connsiteX39" fmla="*/ 1642807 w 2302014"/>
                  <a:gd name="connsiteY39" fmla="*/ 971729 h 2108907"/>
                  <a:gd name="connsiteX40" fmla="*/ 1749837 w 2302014"/>
                  <a:gd name="connsiteY40" fmla="*/ 1137114 h 2108907"/>
                  <a:gd name="connsiteX41" fmla="*/ 1785723 w 2302014"/>
                  <a:gd name="connsiteY41" fmla="*/ 1203371 h 2108907"/>
                  <a:gd name="connsiteX42" fmla="*/ 1838381 w 2302014"/>
                  <a:gd name="connsiteY42" fmla="*/ 1203277 h 2108907"/>
                  <a:gd name="connsiteX43" fmla="*/ 2236425 w 2302014"/>
                  <a:gd name="connsiteY43" fmla="*/ 1090137 h 2108907"/>
                  <a:gd name="connsiteX44" fmla="*/ 2297158 w 2302014"/>
                  <a:gd name="connsiteY44" fmla="*/ 1178651 h 2108907"/>
                  <a:gd name="connsiteX0" fmla="*/ 2297158 w 2302014"/>
                  <a:gd name="connsiteY0" fmla="*/ 1178651 h 1959276"/>
                  <a:gd name="connsiteX1" fmla="*/ 2300144 w 2302014"/>
                  <a:gd name="connsiteY1" fmla="*/ 1307429 h 1959276"/>
                  <a:gd name="connsiteX2" fmla="*/ 2227962 w 2302014"/>
                  <a:gd name="connsiteY2" fmla="*/ 1482142 h 1959276"/>
                  <a:gd name="connsiteX3" fmla="*/ 2185980 w 2302014"/>
                  <a:gd name="connsiteY3" fmla="*/ 1491488 h 1959276"/>
                  <a:gd name="connsiteX4" fmla="*/ 2018717 w 2302014"/>
                  <a:gd name="connsiteY4" fmla="*/ 1368782 h 1959276"/>
                  <a:gd name="connsiteX5" fmla="*/ 1836574 w 2302014"/>
                  <a:gd name="connsiteY5" fmla="*/ 1356756 h 1959276"/>
                  <a:gd name="connsiteX6" fmla="*/ 1797296 w 2302014"/>
                  <a:gd name="connsiteY6" fmla="*/ 1359134 h 1959276"/>
                  <a:gd name="connsiteX7" fmla="*/ 1793818 w 2302014"/>
                  <a:gd name="connsiteY7" fmla="*/ 1384717 h 1959276"/>
                  <a:gd name="connsiteX8" fmla="*/ 1596981 w 2302014"/>
                  <a:gd name="connsiteY8" fmla="*/ 1858459 h 1959276"/>
                  <a:gd name="connsiteX9" fmla="*/ 1245145 w 2302014"/>
                  <a:gd name="connsiteY9" fmla="*/ 1959276 h 1959276"/>
                  <a:gd name="connsiteX10" fmla="*/ 1184742 w 2302014"/>
                  <a:gd name="connsiteY10" fmla="*/ 1954982 h 1959276"/>
                  <a:gd name="connsiteX11" fmla="*/ 747080 w 2302014"/>
                  <a:gd name="connsiteY11" fmla="*/ 1542785 h 1959276"/>
                  <a:gd name="connsiteX12" fmla="*/ 768192 w 2302014"/>
                  <a:gd name="connsiteY12" fmla="*/ 1225540 h 1959276"/>
                  <a:gd name="connsiteX13" fmla="*/ 775975 w 2302014"/>
                  <a:gd name="connsiteY13" fmla="*/ 1209827 h 1959276"/>
                  <a:gd name="connsiteX14" fmla="*/ 748698 w 2302014"/>
                  <a:gd name="connsiteY14" fmla="*/ 1187615 h 1959276"/>
                  <a:gd name="connsiteX15" fmla="*/ 299333 w 2302014"/>
                  <a:gd name="connsiteY15" fmla="*/ 886817 h 1959276"/>
                  <a:gd name="connsiteX16" fmla="*/ 54770 w 2302014"/>
                  <a:gd name="connsiteY16" fmla="*/ 874760 h 1959276"/>
                  <a:gd name="connsiteX17" fmla="*/ 33304 w 2302014"/>
                  <a:gd name="connsiteY17" fmla="*/ 641665 h 1959276"/>
                  <a:gd name="connsiteX18" fmla="*/ 219100 w 2302014"/>
                  <a:gd name="connsiteY18" fmla="*/ 503058 h 1959276"/>
                  <a:gd name="connsiteX19" fmla="*/ 796087 w 2302014"/>
                  <a:gd name="connsiteY19" fmla="*/ 1002007 h 1959276"/>
                  <a:gd name="connsiteX20" fmla="*/ 885320 w 2302014"/>
                  <a:gd name="connsiteY20" fmla="*/ 1042266 h 1959276"/>
                  <a:gd name="connsiteX21" fmla="*/ 956252 w 2302014"/>
                  <a:gd name="connsiteY21" fmla="*/ 979134 h 1959276"/>
                  <a:gd name="connsiteX22" fmla="*/ 989963 w 2302014"/>
                  <a:gd name="connsiteY22" fmla="*/ 959339 h 1959276"/>
                  <a:gd name="connsiteX23" fmla="*/ 972447 w 2302014"/>
                  <a:gd name="connsiteY23" fmla="*/ 901620 h 1959276"/>
                  <a:gd name="connsiteX24" fmla="*/ 767780 w 2302014"/>
                  <a:gd name="connsiteY24" fmla="*/ 401100 h 1959276"/>
                  <a:gd name="connsiteX25" fmla="*/ 571674 w 2302014"/>
                  <a:gd name="connsiteY25" fmla="*/ 254477 h 1959276"/>
                  <a:gd name="connsiteX26" fmla="*/ 684089 w 2302014"/>
                  <a:gd name="connsiteY26" fmla="*/ 49153 h 1959276"/>
                  <a:gd name="connsiteX27" fmla="*/ 915621 w 2302014"/>
                  <a:gd name="connsiteY27" fmla="*/ 37986 h 1959276"/>
                  <a:gd name="connsiteX28" fmla="*/ 1172959 w 2302014"/>
                  <a:gd name="connsiteY28" fmla="*/ 867083 h 1959276"/>
                  <a:gd name="connsiteX29" fmla="*/ 1185616 w 2302014"/>
                  <a:gd name="connsiteY29" fmla="*/ 884962 h 1959276"/>
                  <a:gd name="connsiteX30" fmla="*/ 1317321 w 2302014"/>
                  <a:gd name="connsiteY30" fmla="*/ 874851 h 1959276"/>
                  <a:gd name="connsiteX31" fmla="*/ 1445588 w 2302014"/>
                  <a:gd name="connsiteY31" fmla="*/ 903722 h 1959276"/>
                  <a:gd name="connsiteX32" fmla="*/ 1457203 w 2302014"/>
                  <a:gd name="connsiteY32" fmla="*/ 893529 h 1959276"/>
                  <a:gd name="connsiteX33" fmla="*/ 1758741 w 2302014"/>
                  <a:gd name="connsiteY33" fmla="*/ 275741 h 1959276"/>
                  <a:gd name="connsiteX34" fmla="*/ 1975140 w 2302014"/>
                  <a:gd name="connsiteY34" fmla="*/ 342431 h 1959276"/>
                  <a:gd name="connsiteX35" fmla="*/ 2081069 w 2302014"/>
                  <a:gd name="connsiteY35" fmla="*/ 499000 h 1959276"/>
                  <a:gd name="connsiteX36" fmla="*/ 2065711 w 2302014"/>
                  <a:gd name="connsiteY36" fmla="*/ 539175 h 1959276"/>
                  <a:gd name="connsiteX37" fmla="*/ 1871105 w 2302014"/>
                  <a:gd name="connsiteY37" fmla="*/ 611024 h 1959276"/>
                  <a:gd name="connsiteX38" fmla="*/ 1642807 w 2302014"/>
                  <a:gd name="connsiteY38" fmla="*/ 971729 h 1959276"/>
                  <a:gd name="connsiteX39" fmla="*/ 1749837 w 2302014"/>
                  <a:gd name="connsiteY39" fmla="*/ 1137114 h 1959276"/>
                  <a:gd name="connsiteX40" fmla="*/ 1785723 w 2302014"/>
                  <a:gd name="connsiteY40" fmla="*/ 1203371 h 1959276"/>
                  <a:gd name="connsiteX41" fmla="*/ 1838381 w 2302014"/>
                  <a:gd name="connsiteY41" fmla="*/ 1203277 h 1959276"/>
                  <a:gd name="connsiteX42" fmla="*/ 2236425 w 2302014"/>
                  <a:gd name="connsiteY42" fmla="*/ 1090137 h 1959276"/>
                  <a:gd name="connsiteX43" fmla="*/ 2297158 w 2302014"/>
                  <a:gd name="connsiteY43" fmla="*/ 1178651 h 1959276"/>
                  <a:gd name="connsiteX0" fmla="*/ 2297158 w 2302014"/>
                  <a:gd name="connsiteY0" fmla="*/ 1178651 h 1959276"/>
                  <a:gd name="connsiteX1" fmla="*/ 2300144 w 2302014"/>
                  <a:gd name="connsiteY1" fmla="*/ 1307429 h 1959276"/>
                  <a:gd name="connsiteX2" fmla="*/ 2227962 w 2302014"/>
                  <a:gd name="connsiteY2" fmla="*/ 1482142 h 1959276"/>
                  <a:gd name="connsiteX3" fmla="*/ 2185980 w 2302014"/>
                  <a:gd name="connsiteY3" fmla="*/ 1491488 h 1959276"/>
                  <a:gd name="connsiteX4" fmla="*/ 2018717 w 2302014"/>
                  <a:gd name="connsiteY4" fmla="*/ 1368782 h 1959276"/>
                  <a:gd name="connsiteX5" fmla="*/ 1836574 w 2302014"/>
                  <a:gd name="connsiteY5" fmla="*/ 1356756 h 1959276"/>
                  <a:gd name="connsiteX6" fmla="*/ 1797296 w 2302014"/>
                  <a:gd name="connsiteY6" fmla="*/ 1359134 h 1959276"/>
                  <a:gd name="connsiteX7" fmla="*/ 1793818 w 2302014"/>
                  <a:gd name="connsiteY7" fmla="*/ 1384717 h 1959276"/>
                  <a:gd name="connsiteX8" fmla="*/ 1596981 w 2302014"/>
                  <a:gd name="connsiteY8" fmla="*/ 1858459 h 1959276"/>
                  <a:gd name="connsiteX9" fmla="*/ 1245145 w 2302014"/>
                  <a:gd name="connsiteY9" fmla="*/ 1959276 h 1959276"/>
                  <a:gd name="connsiteX10" fmla="*/ 747080 w 2302014"/>
                  <a:gd name="connsiteY10" fmla="*/ 1542785 h 1959276"/>
                  <a:gd name="connsiteX11" fmla="*/ 768192 w 2302014"/>
                  <a:gd name="connsiteY11" fmla="*/ 1225540 h 1959276"/>
                  <a:gd name="connsiteX12" fmla="*/ 775975 w 2302014"/>
                  <a:gd name="connsiteY12" fmla="*/ 1209827 h 1959276"/>
                  <a:gd name="connsiteX13" fmla="*/ 748698 w 2302014"/>
                  <a:gd name="connsiteY13" fmla="*/ 1187615 h 1959276"/>
                  <a:gd name="connsiteX14" fmla="*/ 299333 w 2302014"/>
                  <a:gd name="connsiteY14" fmla="*/ 886817 h 1959276"/>
                  <a:gd name="connsiteX15" fmla="*/ 54770 w 2302014"/>
                  <a:gd name="connsiteY15" fmla="*/ 874760 h 1959276"/>
                  <a:gd name="connsiteX16" fmla="*/ 33304 w 2302014"/>
                  <a:gd name="connsiteY16" fmla="*/ 641665 h 1959276"/>
                  <a:gd name="connsiteX17" fmla="*/ 219100 w 2302014"/>
                  <a:gd name="connsiteY17" fmla="*/ 503058 h 1959276"/>
                  <a:gd name="connsiteX18" fmla="*/ 796087 w 2302014"/>
                  <a:gd name="connsiteY18" fmla="*/ 1002007 h 1959276"/>
                  <a:gd name="connsiteX19" fmla="*/ 885320 w 2302014"/>
                  <a:gd name="connsiteY19" fmla="*/ 1042266 h 1959276"/>
                  <a:gd name="connsiteX20" fmla="*/ 956252 w 2302014"/>
                  <a:gd name="connsiteY20" fmla="*/ 979134 h 1959276"/>
                  <a:gd name="connsiteX21" fmla="*/ 989963 w 2302014"/>
                  <a:gd name="connsiteY21" fmla="*/ 959339 h 1959276"/>
                  <a:gd name="connsiteX22" fmla="*/ 972447 w 2302014"/>
                  <a:gd name="connsiteY22" fmla="*/ 901620 h 1959276"/>
                  <a:gd name="connsiteX23" fmla="*/ 767780 w 2302014"/>
                  <a:gd name="connsiteY23" fmla="*/ 401100 h 1959276"/>
                  <a:gd name="connsiteX24" fmla="*/ 571674 w 2302014"/>
                  <a:gd name="connsiteY24" fmla="*/ 254477 h 1959276"/>
                  <a:gd name="connsiteX25" fmla="*/ 684089 w 2302014"/>
                  <a:gd name="connsiteY25" fmla="*/ 49153 h 1959276"/>
                  <a:gd name="connsiteX26" fmla="*/ 915621 w 2302014"/>
                  <a:gd name="connsiteY26" fmla="*/ 37986 h 1959276"/>
                  <a:gd name="connsiteX27" fmla="*/ 1172959 w 2302014"/>
                  <a:gd name="connsiteY27" fmla="*/ 867083 h 1959276"/>
                  <a:gd name="connsiteX28" fmla="*/ 1185616 w 2302014"/>
                  <a:gd name="connsiteY28" fmla="*/ 884962 h 1959276"/>
                  <a:gd name="connsiteX29" fmla="*/ 1317321 w 2302014"/>
                  <a:gd name="connsiteY29" fmla="*/ 874851 h 1959276"/>
                  <a:gd name="connsiteX30" fmla="*/ 1445588 w 2302014"/>
                  <a:gd name="connsiteY30" fmla="*/ 903722 h 1959276"/>
                  <a:gd name="connsiteX31" fmla="*/ 1457203 w 2302014"/>
                  <a:gd name="connsiteY31" fmla="*/ 893529 h 1959276"/>
                  <a:gd name="connsiteX32" fmla="*/ 1758741 w 2302014"/>
                  <a:gd name="connsiteY32" fmla="*/ 275741 h 1959276"/>
                  <a:gd name="connsiteX33" fmla="*/ 1975140 w 2302014"/>
                  <a:gd name="connsiteY33" fmla="*/ 342431 h 1959276"/>
                  <a:gd name="connsiteX34" fmla="*/ 2081069 w 2302014"/>
                  <a:gd name="connsiteY34" fmla="*/ 499000 h 1959276"/>
                  <a:gd name="connsiteX35" fmla="*/ 2065711 w 2302014"/>
                  <a:gd name="connsiteY35" fmla="*/ 539175 h 1959276"/>
                  <a:gd name="connsiteX36" fmla="*/ 1871105 w 2302014"/>
                  <a:gd name="connsiteY36" fmla="*/ 611024 h 1959276"/>
                  <a:gd name="connsiteX37" fmla="*/ 1642807 w 2302014"/>
                  <a:gd name="connsiteY37" fmla="*/ 971729 h 1959276"/>
                  <a:gd name="connsiteX38" fmla="*/ 1749837 w 2302014"/>
                  <a:gd name="connsiteY38" fmla="*/ 1137114 h 1959276"/>
                  <a:gd name="connsiteX39" fmla="*/ 1785723 w 2302014"/>
                  <a:gd name="connsiteY39" fmla="*/ 1203371 h 1959276"/>
                  <a:gd name="connsiteX40" fmla="*/ 1838381 w 2302014"/>
                  <a:gd name="connsiteY40" fmla="*/ 1203277 h 1959276"/>
                  <a:gd name="connsiteX41" fmla="*/ 2236425 w 2302014"/>
                  <a:gd name="connsiteY41" fmla="*/ 1090137 h 1959276"/>
                  <a:gd name="connsiteX42" fmla="*/ 2297158 w 2302014"/>
                  <a:gd name="connsiteY42" fmla="*/ 1178651 h 1959276"/>
                  <a:gd name="connsiteX0" fmla="*/ 2297158 w 2302014"/>
                  <a:gd name="connsiteY0" fmla="*/ 1178651 h 1858459"/>
                  <a:gd name="connsiteX1" fmla="*/ 2300144 w 2302014"/>
                  <a:gd name="connsiteY1" fmla="*/ 1307429 h 1858459"/>
                  <a:gd name="connsiteX2" fmla="*/ 2227962 w 2302014"/>
                  <a:gd name="connsiteY2" fmla="*/ 1482142 h 1858459"/>
                  <a:gd name="connsiteX3" fmla="*/ 2185980 w 2302014"/>
                  <a:gd name="connsiteY3" fmla="*/ 1491488 h 1858459"/>
                  <a:gd name="connsiteX4" fmla="*/ 2018717 w 2302014"/>
                  <a:gd name="connsiteY4" fmla="*/ 1368782 h 1858459"/>
                  <a:gd name="connsiteX5" fmla="*/ 1836574 w 2302014"/>
                  <a:gd name="connsiteY5" fmla="*/ 1356756 h 1858459"/>
                  <a:gd name="connsiteX6" fmla="*/ 1797296 w 2302014"/>
                  <a:gd name="connsiteY6" fmla="*/ 1359134 h 1858459"/>
                  <a:gd name="connsiteX7" fmla="*/ 1793818 w 2302014"/>
                  <a:gd name="connsiteY7" fmla="*/ 1384717 h 1858459"/>
                  <a:gd name="connsiteX8" fmla="*/ 1596981 w 2302014"/>
                  <a:gd name="connsiteY8" fmla="*/ 1858459 h 1858459"/>
                  <a:gd name="connsiteX9" fmla="*/ 747080 w 2302014"/>
                  <a:gd name="connsiteY9" fmla="*/ 1542785 h 1858459"/>
                  <a:gd name="connsiteX10" fmla="*/ 768192 w 2302014"/>
                  <a:gd name="connsiteY10" fmla="*/ 1225540 h 1858459"/>
                  <a:gd name="connsiteX11" fmla="*/ 775975 w 2302014"/>
                  <a:gd name="connsiteY11" fmla="*/ 1209827 h 1858459"/>
                  <a:gd name="connsiteX12" fmla="*/ 748698 w 2302014"/>
                  <a:gd name="connsiteY12" fmla="*/ 1187615 h 1858459"/>
                  <a:gd name="connsiteX13" fmla="*/ 299333 w 2302014"/>
                  <a:gd name="connsiteY13" fmla="*/ 886817 h 1858459"/>
                  <a:gd name="connsiteX14" fmla="*/ 54770 w 2302014"/>
                  <a:gd name="connsiteY14" fmla="*/ 874760 h 1858459"/>
                  <a:gd name="connsiteX15" fmla="*/ 33304 w 2302014"/>
                  <a:gd name="connsiteY15" fmla="*/ 641665 h 1858459"/>
                  <a:gd name="connsiteX16" fmla="*/ 219100 w 2302014"/>
                  <a:gd name="connsiteY16" fmla="*/ 503058 h 1858459"/>
                  <a:gd name="connsiteX17" fmla="*/ 796087 w 2302014"/>
                  <a:gd name="connsiteY17" fmla="*/ 1002007 h 1858459"/>
                  <a:gd name="connsiteX18" fmla="*/ 885320 w 2302014"/>
                  <a:gd name="connsiteY18" fmla="*/ 1042266 h 1858459"/>
                  <a:gd name="connsiteX19" fmla="*/ 956252 w 2302014"/>
                  <a:gd name="connsiteY19" fmla="*/ 979134 h 1858459"/>
                  <a:gd name="connsiteX20" fmla="*/ 989963 w 2302014"/>
                  <a:gd name="connsiteY20" fmla="*/ 959339 h 1858459"/>
                  <a:gd name="connsiteX21" fmla="*/ 972447 w 2302014"/>
                  <a:gd name="connsiteY21" fmla="*/ 901620 h 1858459"/>
                  <a:gd name="connsiteX22" fmla="*/ 767780 w 2302014"/>
                  <a:gd name="connsiteY22" fmla="*/ 401100 h 1858459"/>
                  <a:gd name="connsiteX23" fmla="*/ 571674 w 2302014"/>
                  <a:gd name="connsiteY23" fmla="*/ 254477 h 1858459"/>
                  <a:gd name="connsiteX24" fmla="*/ 684089 w 2302014"/>
                  <a:gd name="connsiteY24" fmla="*/ 49153 h 1858459"/>
                  <a:gd name="connsiteX25" fmla="*/ 915621 w 2302014"/>
                  <a:gd name="connsiteY25" fmla="*/ 37986 h 1858459"/>
                  <a:gd name="connsiteX26" fmla="*/ 1172959 w 2302014"/>
                  <a:gd name="connsiteY26" fmla="*/ 867083 h 1858459"/>
                  <a:gd name="connsiteX27" fmla="*/ 1185616 w 2302014"/>
                  <a:gd name="connsiteY27" fmla="*/ 884962 h 1858459"/>
                  <a:gd name="connsiteX28" fmla="*/ 1317321 w 2302014"/>
                  <a:gd name="connsiteY28" fmla="*/ 874851 h 1858459"/>
                  <a:gd name="connsiteX29" fmla="*/ 1445588 w 2302014"/>
                  <a:gd name="connsiteY29" fmla="*/ 903722 h 1858459"/>
                  <a:gd name="connsiteX30" fmla="*/ 1457203 w 2302014"/>
                  <a:gd name="connsiteY30" fmla="*/ 893529 h 1858459"/>
                  <a:gd name="connsiteX31" fmla="*/ 1758741 w 2302014"/>
                  <a:gd name="connsiteY31" fmla="*/ 275741 h 1858459"/>
                  <a:gd name="connsiteX32" fmla="*/ 1975140 w 2302014"/>
                  <a:gd name="connsiteY32" fmla="*/ 342431 h 1858459"/>
                  <a:gd name="connsiteX33" fmla="*/ 2081069 w 2302014"/>
                  <a:gd name="connsiteY33" fmla="*/ 499000 h 1858459"/>
                  <a:gd name="connsiteX34" fmla="*/ 2065711 w 2302014"/>
                  <a:gd name="connsiteY34" fmla="*/ 539175 h 1858459"/>
                  <a:gd name="connsiteX35" fmla="*/ 1871105 w 2302014"/>
                  <a:gd name="connsiteY35" fmla="*/ 611024 h 1858459"/>
                  <a:gd name="connsiteX36" fmla="*/ 1642807 w 2302014"/>
                  <a:gd name="connsiteY36" fmla="*/ 971729 h 1858459"/>
                  <a:gd name="connsiteX37" fmla="*/ 1749837 w 2302014"/>
                  <a:gd name="connsiteY37" fmla="*/ 1137114 h 1858459"/>
                  <a:gd name="connsiteX38" fmla="*/ 1785723 w 2302014"/>
                  <a:gd name="connsiteY38" fmla="*/ 1203371 h 1858459"/>
                  <a:gd name="connsiteX39" fmla="*/ 1838381 w 2302014"/>
                  <a:gd name="connsiteY39" fmla="*/ 1203277 h 1858459"/>
                  <a:gd name="connsiteX40" fmla="*/ 2236425 w 2302014"/>
                  <a:gd name="connsiteY40" fmla="*/ 1090137 h 1858459"/>
                  <a:gd name="connsiteX41" fmla="*/ 2297158 w 2302014"/>
                  <a:gd name="connsiteY41" fmla="*/ 1178651 h 1858459"/>
                  <a:gd name="connsiteX0" fmla="*/ 2297158 w 2302014"/>
                  <a:gd name="connsiteY0" fmla="*/ 1178651 h 1545842"/>
                  <a:gd name="connsiteX1" fmla="*/ 2300144 w 2302014"/>
                  <a:gd name="connsiteY1" fmla="*/ 1307429 h 1545842"/>
                  <a:gd name="connsiteX2" fmla="*/ 2227962 w 2302014"/>
                  <a:gd name="connsiteY2" fmla="*/ 1482142 h 1545842"/>
                  <a:gd name="connsiteX3" fmla="*/ 2185980 w 2302014"/>
                  <a:gd name="connsiteY3" fmla="*/ 1491488 h 1545842"/>
                  <a:gd name="connsiteX4" fmla="*/ 2018717 w 2302014"/>
                  <a:gd name="connsiteY4" fmla="*/ 1368782 h 1545842"/>
                  <a:gd name="connsiteX5" fmla="*/ 1836574 w 2302014"/>
                  <a:gd name="connsiteY5" fmla="*/ 1356756 h 1545842"/>
                  <a:gd name="connsiteX6" fmla="*/ 1797296 w 2302014"/>
                  <a:gd name="connsiteY6" fmla="*/ 1359134 h 1545842"/>
                  <a:gd name="connsiteX7" fmla="*/ 1793818 w 2302014"/>
                  <a:gd name="connsiteY7" fmla="*/ 1384717 h 1545842"/>
                  <a:gd name="connsiteX8" fmla="*/ 747080 w 2302014"/>
                  <a:gd name="connsiteY8" fmla="*/ 1542785 h 1545842"/>
                  <a:gd name="connsiteX9" fmla="*/ 768192 w 2302014"/>
                  <a:gd name="connsiteY9" fmla="*/ 1225540 h 1545842"/>
                  <a:gd name="connsiteX10" fmla="*/ 775975 w 2302014"/>
                  <a:gd name="connsiteY10" fmla="*/ 1209827 h 1545842"/>
                  <a:gd name="connsiteX11" fmla="*/ 748698 w 2302014"/>
                  <a:gd name="connsiteY11" fmla="*/ 1187615 h 1545842"/>
                  <a:gd name="connsiteX12" fmla="*/ 299333 w 2302014"/>
                  <a:gd name="connsiteY12" fmla="*/ 886817 h 1545842"/>
                  <a:gd name="connsiteX13" fmla="*/ 54770 w 2302014"/>
                  <a:gd name="connsiteY13" fmla="*/ 874760 h 1545842"/>
                  <a:gd name="connsiteX14" fmla="*/ 33304 w 2302014"/>
                  <a:gd name="connsiteY14" fmla="*/ 641665 h 1545842"/>
                  <a:gd name="connsiteX15" fmla="*/ 219100 w 2302014"/>
                  <a:gd name="connsiteY15" fmla="*/ 503058 h 1545842"/>
                  <a:gd name="connsiteX16" fmla="*/ 796087 w 2302014"/>
                  <a:gd name="connsiteY16" fmla="*/ 1002007 h 1545842"/>
                  <a:gd name="connsiteX17" fmla="*/ 885320 w 2302014"/>
                  <a:gd name="connsiteY17" fmla="*/ 1042266 h 1545842"/>
                  <a:gd name="connsiteX18" fmla="*/ 956252 w 2302014"/>
                  <a:gd name="connsiteY18" fmla="*/ 979134 h 1545842"/>
                  <a:gd name="connsiteX19" fmla="*/ 989963 w 2302014"/>
                  <a:gd name="connsiteY19" fmla="*/ 959339 h 1545842"/>
                  <a:gd name="connsiteX20" fmla="*/ 972447 w 2302014"/>
                  <a:gd name="connsiteY20" fmla="*/ 901620 h 1545842"/>
                  <a:gd name="connsiteX21" fmla="*/ 767780 w 2302014"/>
                  <a:gd name="connsiteY21" fmla="*/ 401100 h 1545842"/>
                  <a:gd name="connsiteX22" fmla="*/ 571674 w 2302014"/>
                  <a:gd name="connsiteY22" fmla="*/ 254477 h 1545842"/>
                  <a:gd name="connsiteX23" fmla="*/ 684089 w 2302014"/>
                  <a:gd name="connsiteY23" fmla="*/ 49153 h 1545842"/>
                  <a:gd name="connsiteX24" fmla="*/ 915621 w 2302014"/>
                  <a:gd name="connsiteY24" fmla="*/ 37986 h 1545842"/>
                  <a:gd name="connsiteX25" fmla="*/ 1172959 w 2302014"/>
                  <a:gd name="connsiteY25" fmla="*/ 867083 h 1545842"/>
                  <a:gd name="connsiteX26" fmla="*/ 1185616 w 2302014"/>
                  <a:gd name="connsiteY26" fmla="*/ 884962 h 1545842"/>
                  <a:gd name="connsiteX27" fmla="*/ 1317321 w 2302014"/>
                  <a:gd name="connsiteY27" fmla="*/ 874851 h 1545842"/>
                  <a:gd name="connsiteX28" fmla="*/ 1445588 w 2302014"/>
                  <a:gd name="connsiteY28" fmla="*/ 903722 h 1545842"/>
                  <a:gd name="connsiteX29" fmla="*/ 1457203 w 2302014"/>
                  <a:gd name="connsiteY29" fmla="*/ 893529 h 1545842"/>
                  <a:gd name="connsiteX30" fmla="*/ 1758741 w 2302014"/>
                  <a:gd name="connsiteY30" fmla="*/ 275741 h 1545842"/>
                  <a:gd name="connsiteX31" fmla="*/ 1975140 w 2302014"/>
                  <a:gd name="connsiteY31" fmla="*/ 342431 h 1545842"/>
                  <a:gd name="connsiteX32" fmla="*/ 2081069 w 2302014"/>
                  <a:gd name="connsiteY32" fmla="*/ 499000 h 1545842"/>
                  <a:gd name="connsiteX33" fmla="*/ 2065711 w 2302014"/>
                  <a:gd name="connsiteY33" fmla="*/ 539175 h 1545842"/>
                  <a:gd name="connsiteX34" fmla="*/ 1871105 w 2302014"/>
                  <a:gd name="connsiteY34" fmla="*/ 611024 h 1545842"/>
                  <a:gd name="connsiteX35" fmla="*/ 1642807 w 2302014"/>
                  <a:gd name="connsiteY35" fmla="*/ 971729 h 1545842"/>
                  <a:gd name="connsiteX36" fmla="*/ 1749837 w 2302014"/>
                  <a:gd name="connsiteY36" fmla="*/ 1137114 h 1545842"/>
                  <a:gd name="connsiteX37" fmla="*/ 1785723 w 2302014"/>
                  <a:gd name="connsiteY37" fmla="*/ 1203371 h 1545842"/>
                  <a:gd name="connsiteX38" fmla="*/ 1838381 w 2302014"/>
                  <a:gd name="connsiteY38" fmla="*/ 1203277 h 1545842"/>
                  <a:gd name="connsiteX39" fmla="*/ 2236425 w 2302014"/>
                  <a:gd name="connsiteY39" fmla="*/ 1090137 h 1545842"/>
                  <a:gd name="connsiteX40" fmla="*/ 2297158 w 2302014"/>
                  <a:gd name="connsiteY40" fmla="*/ 1178651 h 1545842"/>
                  <a:gd name="connsiteX0" fmla="*/ 2297158 w 2302014"/>
                  <a:gd name="connsiteY0" fmla="*/ 1178651 h 1542785"/>
                  <a:gd name="connsiteX1" fmla="*/ 2300144 w 2302014"/>
                  <a:gd name="connsiteY1" fmla="*/ 1307429 h 1542785"/>
                  <a:gd name="connsiteX2" fmla="*/ 2227962 w 2302014"/>
                  <a:gd name="connsiteY2" fmla="*/ 1482142 h 1542785"/>
                  <a:gd name="connsiteX3" fmla="*/ 2185980 w 2302014"/>
                  <a:gd name="connsiteY3" fmla="*/ 1491488 h 1542785"/>
                  <a:gd name="connsiteX4" fmla="*/ 2018717 w 2302014"/>
                  <a:gd name="connsiteY4" fmla="*/ 1368782 h 1542785"/>
                  <a:gd name="connsiteX5" fmla="*/ 1836574 w 2302014"/>
                  <a:gd name="connsiteY5" fmla="*/ 1356756 h 1542785"/>
                  <a:gd name="connsiteX6" fmla="*/ 1797296 w 2302014"/>
                  <a:gd name="connsiteY6" fmla="*/ 1359134 h 1542785"/>
                  <a:gd name="connsiteX7" fmla="*/ 747080 w 2302014"/>
                  <a:gd name="connsiteY7" fmla="*/ 1542785 h 1542785"/>
                  <a:gd name="connsiteX8" fmla="*/ 768192 w 2302014"/>
                  <a:gd name="connsiteY8" fmla="*/ 1225540 h 1542785"/>
                  <a:gd name="connsiteX9" fmla="*/ 775975 w 2302014"/>
                  <a:gd name="connsiteY9" fmla="*/ 1209827 h 1542785"/>
                  <a:gd name="connsiteX10" fmla="*/ 748698 w 2302014"/>
                  <a:gd name="connsiteY10" fmla="*/ 1187615 h 1542785"/>
                  <a:gd name="connsiteX11" fmla="*/ 299333 w 2302014"/>
                  <a:gd name="connsiteY11" fmla="*/ 886817 h 1542785"/>
                  <a:gd name="connsiteX12" fmla="*/ 54770 w 2302014"/>
                  <a:gd name="connsiteY12" fmla="*/ 874760 h 1542785"/>
                  <a:gd name="connsiteX13" fmla="*/ 33304 w 2302014"/>
                  <a:gd name="connsiteY13" fmla="*/ 641665 h 1542785"/>
                  <a:gd name="connsiteX14" fmla="*/ 219100 w 2302014"/>
                  <a:gd name="connsiteY14" fmla="*/ 503058 h 1542785"/>
                  <a:gd name="connsiteX15" fmla="*/ 796087 w 2302014"/>
                  <a:gd name="connsiteY15" fmla="*/ 1002007 h 1542785"/>
                  <a:gd name="connsiteX16" fmla="*/ 885320 w 2302014"/>
                  <a:gd name="connsiteY16" fmla="*/ 1042266 h 1542785"/>
                  <a:gd name="connsiteX17" fmla="*/ 956252 w 2302014"/>
                  <a:gd name="connsiteY17" fmla="*/ 979134 h 1542785"/>
                  <a:gd name="connsiteX18" fmla="*/ 989963 w 2302014"/>
                  <a:gd name="connsiteY18" fmla="*/ 959339 h 1542785"/>
                  <a:gd name="connsiteX19" fmla="*/ 972447 w 2302014"/>
                  <a:gd name="connsiteY19" fmla="*/ 901620 h 1542785"/>
                  <a:gd name="connsiteX20" fmla="*/ 767780 w 2302014"/>
                  <a:gd name="connsiteY20" fmla="*/ 401100 h 1542785"/>
                  <a:gd name="connsiteX21" fmla="*/ 571674 w 2302014"/>
                  <a:gd name="connsiteY21" fmla="*/ 254477 h 1542785"/>
                  <a:gd name="connsiteX22" fmla="*/ 684089 w 2302014"/>
                  <a:gd name="connsiteY22" fmla="*/ 49153 h 1542785"/>
                  <a:gd name="connsiteX23" fmla="*/ 915621 w 2302014"/>
                  <a:gd name="connsiteY23" fmla="*/ 37986 h 1542785"/>
                  <a:gd name="connsiteX24" fmla="*/ 1172959 w 2302014"/>
                  <a:gd name="connsiteY24" fmla="*/ 867083 h 1542785"/>
                  <a:gd name="connsiteX25" fmla="*/ 1185616 w 2302014"/>
                  <a:gd name="connsiteY25" fmla="*/ 884962 h 1542785"/>
                  <a:gd name="connsiteX26" fmla="*/ 1317321 w 2302014"/>
                  <a:gd name="connsiteY26" fmla="*/ 874851 h 1542785"/>
                  <a:gd name="connsiteX27" fmla="*/ 1445588 w 2302014"/>
                  <a:gd name="connsiteY27" fmla="*/ 903722 h 1542785"/>
                  <a:gd name="connsiteX28" fmla="*/ 1457203 w 2302014"/>
                  <a:gd name="connsiteY28" fmla="*/ 893529 h 1542785"/>
                  <a:gd name="connsiteX29" fmla="*/ 1758741 w 2302014"/>
                  <a:gd name="connsiteY29" fmla="*/ 275741 h 1542785"/>
                  <a:gd name="connsiteX30" fmla="*/ 1975140 w 2302014"/>
                  <a:gd name="connsiteY30" fmla="*/ 342431 h 1542785"/>
                  <a:gd name="connsiteX31" fmla="*/ 2081069 w 2302014"/>
                  <a:gd name="connsiteY31" fmla="*/ 499000 h 1542785"/>
                  <a:gd name="connsiteX32" fmla="*/ 2065711 w 2302014"/>
                  <a:gd name="connsiteY32" fmla="*/ 539175 h 1542785"/>
                  <a:gd name="connsiteX33" fmla="*/ 1871105 w 2302014"/>
                  <a:gd name="connsiteY33" fmla="*/ 611024 h 1542785"/>
                  <a:gd name="connsiteX34" fmla="*/ 1642807 w 2302014"/>
                  <a:gd name="connsiteY34" fmla="*/ 971729 h 1542785"/>
                  <a:gd name="connsiteX35" fmla="*/ 1749837 w 2302014"/>
                  <a:gd name="connsiteY35" fmla="*/ 1137114 h 1542785"/>
                  <a:gd name="connsiteX36" fmla="*/ 1785723 w 2302014"/>
                  <a:gd name="connsiteY36" fmla="*/ 1203371 h 1542785"/>
                  <a:gd name="connsiteX37" fmla="*/ 1838381 w 2302014"/>
                  <a:gd name="connsiteY37" fmla="*/ 1203277 h 1542785"/>
                  <a:gd name="connsiteX38" fmla="*/ 2236425 w 2302014"/>
                  <a:gd name="connsiteY38" fmla="*/ 1090137 h 1542785"/>
                  <a:gd name="connsiteX39" fmla="*/ 2297158 w 2302014"/>
                  <a:gd name="connsiteY39" fmla="*/ 1178651 h 1542785"/>
                  <a:gd name="connsiteX0" fmla="*/ 2297158 w 2302014"/>
                  <a:gd name="connsiteY0" fmla="*/ 1178651 h 1542785"/>
                  <a:gd name="connsiteX1" fmla="*/ 2300144 w 2302014"/>
                  <a:gd name="connsiteY1" fmla="*/ 1307429 h 1542785"/>
                  <a:gd name="connsiteX2" fmla="*/ 2227962 w 2302014"/>
                  <a:gd name="connsiteY2" fmla="*/ 1482142 h 1542785"/>
                  <a:gd name="connsiteX3" fmla="*/ 2185980 w 2302014"/>
                  <a:gd name="connsiteY3" fmla="*/ 1491488 h 1542785"/>
                  <a:gd name="connsiteX4" fmla="*/ 2018717 w 2302014"/>
                  <a:gd name="connsiteY4" fmla="*/ 1368782 h 1542785"/>
                  <a:gd name="connsiteX5" fmla="*/ 1836574 w 2302014"/>
                  <a:gd name="connsiteY5" fmla="*/ 1356756 h 1542785"/>
                  <a:gd name="connsiteX6" fmla="*/ 747080 w 2302014"/>
                  <a:gd name="connsiteY6" fmla="*/ 1542785 h 1542785"/>
                  <a:gd name="connsiteX7" fmla="*/ 768192 w 2302014"/>
                  <a:gd name="connsiteY7" fmla="*/ 1225540 h 1542785"/>
                  <a:gd name="connsiteX8" fmla="*/ 775975 w 2302014"/>
                  <a:gd name="connsiteY8" fmla="*/ 1209827 h 1542785"/>
                  <a:gd name="connsiteX9" fmla="*/ 748698 w 2302014"/>
                  <a:gd name="connsiteY9" fmla="*/ 1187615 h 1542785"/>
                  <a:gd name="connsiteX10" fmla="*/ 299333 w 2302014"/>
                  <a:gd name="connsiteY10" fmla="*/ 886817 h 1542785"/>
                  <a:gd name="connsiteX11" fmla="*/ 54770 w 2302014"/>
                  <a:gd name="connsiteY11" fmla="*/ 874760 h 1542785"/>
                  <a:gd name="connsiteX12" fmla="*/ 33304 w 2302014"/>
                  <a:gd name="connsiteY12" fmla="*/ 641665 h 1542785"/>
                  <a:gd name="connsiteX13" fmla="*/ 219100 w 2302014"/>
                  <a:gd name="connsiteY13" fmla="*/ 503058 h 1542785"/>
                  <a:gd name="connsiteX14" fmla="*/ 796087 w 2302014"/>
                  <a:gd name="connsiteY14" fmla="*/ 1002007 h 1542785"/>
                  <a:gd name="connsiteX15" fmla="*/ 885320 w 2302014"/>
                  <a:gd name="connsiteY15" fmla="*/ 1042266 h 1542785"/>
                  <a:gd name="connsiteX16" fmla="*/ 956252 w 2302014"/>
                  <a:gd name="connsiteY16" fmla="*/ 979134 h 1542785"/>
                  <a:gd name="connsiteX17" fmla="*/ 989963 w 2302014"/>
                  <a:gd name="connsiteY17" fmla="*/ 959339 h 1542785"/>
                  <a:gd name="connsiteX18" fmla="*/ 972447 w 2302014"/>
                  <a:gd name="connsiteY18" fmla="*/ 901620 h 1542785"/>
                  <a:gd name="connsiteX19" fmla="*/ 767780 w 2302014"/>
                  <a:gd name="connsiteY19" fmla="*/ 401100 h 1542785"/>
                  <a:gd name="connsiteX20" fmla="*/ 571674 w 2302014"/>
                  <a:gd name="connsiteY20" fmla="*/ 254477 h 1542785"/>
                  <a:gd name="connsiteX21" fmla="*/ 684089 w 2302014"/>
                  <a:gd name="connsiteY21" fmla="*/ 49153 h 1542785"/>
                  <a:gd name="connsiteX22" fmla="*/ 915621 w 2302014"/>
                  <a:gd name="connsiteY22" fmla="*/ 37986 h 1542785"/>
                  <a:gd name="connsiteX23" fmla="*/ 1172959 w 2302014"/>
                  <a:gd name="connsiteY23" fmla="*/ 867083 h 1542785"/>
                  <a:gd name="connsiteX24" fmla="*/ 1185616 w 2302014"/>
                  <a:gd name="connsiteY24" fmla="*/ 884962 h 1542785"/>
                  <a:gd name="connsiteX25" fmla="*/ 1317321 w 2302014"/>
                  <a:gd name="connsiteY25" fmla="*/ 874851 h 1542785"/>
                  <a:gd name="connsiteX26" fmla="*/ 1445588 w 2302014"/>
                  <a:gd name="connsiteY26" fmla="*/ 903722 h 1542785"/>
                  <a:gd name="connsiteX27" fmla="*/ 1457203 w 2302014"/>
                  <a:gd name="connsiteY27" fmla="*/ 893529 h 1542785"/>
                  <a:gd name="connsiteX28" fmla="*/ 1758741 w 2302014"/>
                  <a:gd name="connsiteY28" fmla="*/ 275741 h 1542785"/>
                  <a:gd name="connsiteX29" fmla="*/ 1975140 w 2302014"/>
                  <a:gd name="connsiteY29" fmla="*/ 342431 h 1542785"/>
                  <a:gd name="connsiteX30" fmla="*/ 2081069 w 2302014"/>
                  <a:gd name="connsiteY30" fmla="*/ 499000 h 1542785"/>
                  <a:gd name="connsiteX31" fmla="*/ 2065711 w 2302014"/>
                  <a:gd name="connsiteY31" fmla="*/ 539175 h 1542785"/>
                  <a:gd name="connsiteX32" fmla="*/ 1871105 w 2302014"/>
                  <a:gd name="connsiteY32" fmla="*/ 611024 h 1542785"/>
                  <a:gd name="connsiteX33" fmla="*/ 1642807 w 2302014"/>
                  <a:gd name="connsiteY33" fmla="*/ 971729 h 1542785"/>
                  <a:gd name="connsiteX34" fmla="*/ 1749837 w 2302014"/>
                  <a:gd name="connsiteY34" fmla="*/ 1137114 h 1542785"/>
                  <a:gd name="connsiteX35" fmla="*/ 1785723 w 2302014"/>
                  <a:gd name="connsiteY35" fmla="*/ 1203371 h 1542785"/>
                  <a:gd name="connsiteX36" fmla="*/ 1838381 w 2302014"/>
                  <a:gd name="connsiteY36" fmla="*/ 1203277 h 1542785"/>
                  <a:gd name="connsiteX37" fmla="*/ 2236425 w 2302014"/>
                  <a:gd name="connsiteY37" fmla="*/ 1090137 h 1542785"/>
                  <a:gd name="connsiteX38" fmla="*/ 2297158 w 2302014"/>
                  <a:gd name="connsiteY38" fmla="*/ 1178651 h 1542785"/>
                  <a:gd name="connsiteX0" fmla="*/ 2297158 w 2302014"/>
                  <a:gd name="connsiteY0" fmla="*/ 1178651 h 1542785"/>
                  <a:gd name="connsiteX1" fmla="*/ 2300144 w 2302014"/>
                  <a:gd name="connsiteY1" fmla="*/ 1307429 h 1542785"/>
                  <a:gd name="connsiteX2" fmla="*/ 2227962 w 2302014"/>
                  <a:gd name="connsiteY2" fmla="*/ 1482142 h 1542785"/>
                  <a:gd name="connsiteX3" fmla="*/ 2185980 w 2302014"/>
                  <a:gd name="connsiteY3" fmla="*/ 1491488 h 1542785"/>
                  <a:gd name="connsiteX4" fmla="*/ 1836574 w 2302014"/>
                  <a:gd name="connsiteY4" fmla="*/ 1356756 h 1542785"/>
                  <a:gd name="connsiteX5" fmla="*/ 747080 w 2302014"/>
                  <a:gd name="connsiteY5" fmla="*/ 1542785 h 1542785"/>
                  <a:gd name="connsiteX6" fmla="*/ 768192 w 2302014"/>
                  <a:gd name="connsiteY6" fmla="*/ 1225540 h 1542785"/>
                  <a:gd name="connsiteX7" fmla="*/ 775975 w 2302014"/>
                  <a:gd name="connsiteY7" fmla="*/ 1209827 h 1542785"/>
                  <a:gd name="connsiteX8" fmla="*/ 748698 w 2302014"/>
                  <a:gd name="connsiteY8" fmla="*/ 1187615 h 1542785"/>
                  <a:gd name="connsiteX9" fmla="*/ 299333 w 2302014"/>
                  <a:gd name="connsiteY9" fmla="*/ 886817 h 1542785"/>
                  <a:gd name="connsiteX10" fmla="*/ 54770 w 2302014"/>
                  <a:gd name="connsiteY10" fmla="*/ 874760 h 1542785"/>
                  <a:gd name="connsiteX11" fmla="*/ 33304 w 2302014"/>
                  <a:gd name="connsiteY11" fmla="*/ 641665 h 1542785"/>
                  <a:gd name="connsiteX12" fmla="*/ 219100 w 2302014"/>
                  <a:gd name="connsiteY12" fmla="*/ 503058 h 1542785"/>
                  <a:gd name="connsiteX13" fmla="*/ 796087 w 2302014"/>
                  <a:gd name="connsiteY13" fmla="*/ 1002007 h 1542785"/>
                  <a:gd name="connsiteX14" fmla="*/ 885320 w 2302014"/>
                  <a:gd name="connsiteY14" fmla="*/ 1042266 h 1542785"/>
                  <a:gd name="connsiteX15" fmla="*/ 956252 w 2302014"/>
                  <a:gd name="connsiteY15" fmla="*/ 979134 h 1542785"/>
                  <a:gd name="connsiteX16" fmla="*/ 989963 w 2302014"/>
                  <a:gd name="connsiteY16" fmla="*/ 959339 h 1542785"/>
                  <a:gd name="connsiteX17" fmla="*/ 972447 w 2302014"/>
                  <a:gd name="connsiteY17" fmla="*/ 901620 h 1542785"/>
                  <a:gd name="connsiteX18" fmla="*/ 767780 w 2302014"/>
                  <a:gd name="connsiteY18" fmla="*/ 401100 h 1542785"/>
                  <a:gd name="connsiteX19" fmla="*/ 571674 w 2302014"/>
                  <a:gd name="connsiteY19" fmla="*/ 254477 h 1542785"/>
                  <a:gd name="connsiteX20" fmla="*/ 684089 w 2302014"/>
                  <a:gd name="connsiteY20" fmla="*/ 49153 h 1542785"/>
                  <a:gd name="connsiteX21" fmla="*/ 915621 w 2302014"/>
                  <a:gd name="connsiteY21" fmla="*/ 37986 h 1542785"/>
                  <a:gd name="connsiteX22" fmla="*/ 1172959 w 2302014"/>
                  <a:gd name="connsiteY22" fmla="*/ 867083 h 1542785"/>
                  <a:gd name="connsiteX23" fmla="*/ 1185616 w 2302014"/>
                  <a:gd name="connsiteY23" fmla="*/ 884962 h 1542785"/>
                  <a:gd name="connsiteX24" fmla="*/ 1317321 w 2302014"/>
                  <a:gd name="connsiteY24" fmla="*/ 874851 h 1542785"/>
                  <a:gd name="connsiteX25" fmla="*/ 1445588 w 2302014"/>
                  <a:gd name="connsiteY25" fmla="*/ 903722 h 1542785"/>
                  <a:gd name="connsiteX26" fmla="*/ 1457203 w 2302014"/>
                  <a:gd name="connsiteY26" fmla="*/ 893529 h 1542785"/>
                  <a:gd name="connsiteX27" fmla="*/ 1758741 w 2302014"/>
                  <a:gd name="connsiteY27" fmla="*/ 275741 h 1542785"/>
                  <a:gd name="connsiteX28" fmla="*/ 1975140 w 2302014"/>
                  <a:gd name="connsiteY28" fmla="*/ 342431 h 1542785"/>
                  <a:gd name="connsiteX29" fmla="*/ 2081069 w 2302014"/>
                  <a:gd name="connsiteY29" fmla="*/ 499000 h 1542785"/>
                  <a:gd name="connsiteX30" fmla="*/ 2065711 w 2302014"/>
                  <a:gd name="connsiteY30" fmla="*/ 539175 h 1542785"/>
                  <a:gd name="connsiteX31" fmla="*/ 1871105 w 2302014"/>
                  <a:gd name="connsiteY31" fmla="*/ 611024 h 1542785"/>
                  <a:gd name="connsiteX32" fmla="*/ 1642807 w 2302014"/>
                  <a:gd name="connsiteY32" fmla="*/ 971729 h 1542785"/>
                  <a:gd name="connsiteX33" fmla="*/ 1749837 w 2302014"/>
                  <a:gd name="connsiteY33" fmla="*/ 1137114 h 1542785"/>
                  <a:gd name="connsiteX34" fmla="*/ 1785723 w 2302014"/>
                  <a:gd name="connsiteY34" fmla="*/ 1203371 h 1542785"/>
                  <a:gd name="connsiteX35" fmla="*/ 1838381 w 2302014"/>
                  <a:gd name="connsiteY35" fmla="*/ 1203277 h 1542785"/>
                  <a:gd name="connsiteX36" fmla="*/ 2236425 w 2302014"/>
                  <a:gd name="connsiteY36" fmla="*/ 1090137 h 1542785"/>
                  <a:gd name="connsiteX37" fmla="*/ 2297158 w 2302014"/>
                  <a:gd name="connsiteY37" fmla="*/ 1178651 h 1542785"/>
                  <a:gd name="connsiteX0" fmla="*/ 2297158 w 2302014"/>
                  <a:gd name="connsiteY0" fmla="*/ 1178651 h 1555444"/>
                  <a:gd name="connsiteX1" fmla="*/ 2300144 w 2302014"/>
                  <a:gd name="connsiteY1" fmla="*/ 1307429 h 1555444"/>
                  <a:gd name="connsiteX2" fmla="*/ 2227962 w 2302014"/>
                  <a:gd name="connsiteY2" fmla="*/ 1482142 h 1555444"/>
                  <a:gd name="connsiteX3" fmla="*/ 2185980 w 2302014"/>
                  <a:gd name="connsiteY3" fmla="*/ 1491488 h 1555444"/>
                  <a:gd name="connsiteX4" fmla="*/ 747080 w 2302014"/>
                  <a:gd name="connsiteY4" fmla="*/ 1542785 h 1555444"/>
                  <a:gd name="connsiteX5" fmla="*/ 768192 w 2302014"/>
                  <a:gd name="connsiteY5" fmla="*/ 1225540 h 1555444"/>
                  <a:gd name="connsiteX6" fmla="*/ 775975 w 2302014"/>
                  <a:gd name="connsiteY6" fmla="*/ 1209827 h 1555444"/>
                  <a:gd name="connsiteX7" fmla="*/ 748698 w 2302014"/>
                  <a:gd name="connsiteY7" fmla="*/ 1187615 h 1555444"/>
                  <a:gd name="connsiteX8" fmla="*/ 299333 w 2302014"/>
                  <a:gd name="connsiteY8" fmla="*/ 886817 h 1555444"/>
                  <a:gd name="connsiteX9" fmla="*/ 54770 w 2302014"/>
                  <a:gd name="connsiteY9" fmla="*/ 874760 h 1555444"/>
                  <a:gd name="connsiteX10" fmla="*/ 33304 w 2302014"/>
                  <a:gd name="connsiteY10" fmla="*/ 641665 h 1555444"/>
                  <a:gd name="connsiteX11" fmla="*/ 219100 w 2302014"/>
                  <a:gd name="connsiteY11" fmla="*/ 503058 h 1555444"/>
                  <a:gd name="connsiteX12" fmla="*/ 796087 w 2302014"/>
                  <a:gd name="connsiteY12" fmla="*/ 1002007 h 1555444"/>
                  <a:gd name="connsiteX13" fmla="*/ 885320 w 2302014"/>
                  <a:gd name="connsiteY13" fmla="*/ 1042266 h 1555444"/>
                  <a:gd name="connsiteX14" fmla="*/ 956252 w 2302014"/>
                  <a:gd name="connsiteY14" fmla="*/ 979134 h 1555444"/>
                  <a:gd name="connsiteX15" fmla="*/ 989963 w 2302014"/>
                  <a:gd name="connsiteY15" fmla="*/ 959339 h 1555444"/>
                  <a:gd name="connsiteX16" fmla="*/ 972447 w 2302014"/>
                  <a:gd name="connsiteY16" fmla="*/ 901620 h 1555444"/>
                  <a:gd name="connsiteX17" fmla="*/ 767780 w 2302014"/>
                  <a:gd name="connsiteY17" fmla="*/ 401100 h 1555444"/>
                  <a:gd name="connsiteX18" fmla="*/ 571674 w 2302014"/>
                  <a:gd name="connsiteY18" fmla="*/ 254477 h 1555444"/>
                  <a:gd name="connsiteX19" fmla="*/ 684089 w 2302014"/>
                  <a:gd name="connsiteY19" fmla="*/ 49153 h 1555444"/>
                  <a:gd name="connsiteX20" fmla="*/ 915621 w 2302014"/>
                  <a:gd name="connsiteY20" fmla="*/ 37986 h 1555444"/>
                  <a:gd name="connsiteX21" fmla="*/ 1172959 w 2302014"/>
                  <a:gd name="connsiteY21" fmla="*/ 867083 h 1555444"/>
                  <a:gd name="connsiteX22" fmla="*/ 1185616 w 2302014"/>
                  <a:gd name="connsiteY22" fmla="*/ 884962 h 1555444"/>
                  <a:gd name="connsiteX23" fmla="*/ 1317321 w 2302014"/>
                  <a:gd name="connsiteY23" fmla="*/ 874851 h 1555444"/>
                  <a:gd name="connsiteX24" fmla="*/ 1445588 w 2302014"/>
                  <a:gd name="connsiteY24" fmla="*/ 903722 h 1555444"/>
                  <a:gd name="connsiteX25" fmla="*/ 1457203 w 2302014"/>
                  <a:gd name="connsiteY25" fmla="*/ 893529 h 1555444"/>
                  <a:gd name="connsiteX26" fmla="*/ 1758741 w 2302014"/>
                  <a:gd name="connsiteY26" fmla="*/ 275741 h 1555444"/>
                  <a:gd name="connsiteX27" fmla="*/ 1975140 w 2302014"/>
                  <a:gd name="connsiteY27" fmla="*/ 342431 h 1555444"/>
                  <a:gd name="connsiteX28" fmla="*/ 2081069 w 2302014"/>
                  <a:gd name="connsiteY28" fmla="*/ 499000 h 1555444"/>
                  <a:gd name="connsiteX29" fmla="*/ 2065711 w 2302014"/>
                  <a:gd name="connsiteY29" fmla="*/ 539175 h 1555444"/>
                  <a:gd name="connsiteX30" fmla="*/ 1871105 w 2302014"/>
                  <a:gd name="connsiteY30" fmla="*/ 611024 h 1555444"/>
                  <a:gd name="connsiteX31" fmla="*/ 1642807 w 2302014"/>
                  <a:gd name="connsiteY31" fmla="*/ 971729 h 1555444"/>
                  <a:gd name="connsiteX32" fmla="*/ 1749837 w 2302014"/>
                  <a:gd name="connsiteY32" fmla="*/ 1137114 h 1555444"/>
                  <a:gd name="connsiteX33" fmla="*/ 1785723 w 2302014"/>
                  <a:gd name="connsiteY33" fmla="*/ 1203371 h 1555444"/>
                  <a:gd name="connsiteX34" fmla="*/ 1838381 w 2302014"/>
                  <a:gd name="connsiteY34" fmla="*/ 1203277 h 1555444"/>
                  <a:gd name="connsiteX35" fmla="*/ 2236425 w 2302014"/>
                  <a:gd name="connsiteY35" fmla="*/ 1090137 h 1555444"/>
                  <a:gd name="connsiteX36" fmla="*/ 2297158 w 2302014"/>
                  <a:gd name="connsiteY36" fmla="*/ 1178651 h 1555444"/>
                  <a:gd name="connsiteX0" fmla="*/ 2297158 w 2364455"/>
                  <a:gd name="connsiteY0" fmla="*/ 1178651 h 1556928"/>
                  <a:gd name="connsiteX1" fmla="*/ 2300144 w 2364455"/>
                  <a:gd name="connsiteY1" fmla="*/ 1307429 h 1556928"/>
                  <a:gd name="connsiteX2" fmla="*/ 2227962 w 2364455"/>
                  <a:gd name="connsiteY2" fmla="*/ 1482142 h 1556928"/>
                  <a:gd name="connsiteX3" fmla="*/ 747080 w 2364455"/>
                  <a:gd name="connsiteY3" fmla="*/ 1542785 h 1556928"/>
                  <a:gd name="connsiteX4" fmla="*/ 768192 w 2364455"/>
                  <a:gd name="connsiteY4" fmla="*/ 1225540 h 1556928"/>
                  <a:gd name="connsiteX5" fmla="*/ 775975 w 2364455"/>
                  <a:gd name="connsiteY5" fmla="*/ 1209827 h 1556928"/>
                  <a:gd name="connsiteX6" fmla="*/ 748698 w 2364455"/>
                  <a:gd name="connsiteY6" fmla="*/ 1187615 h 1556928"/>
                  <a:gd name="connsiteX7" fmla="*/ 299333 w 2364455"/>
                  <a:gd name="connsiteY7" fmla="*/ 886817 h 1556928"/>
                  <a:gd name="connsiteX8" fmla="*/ 54770 w 2364455"/>
                  <a:gd name="connsiteY8" fmla="*/ 874760 h 1556928"/>
                  <a:gd name="connsiteX9" fmla="*/ 33304 w 2364455"/>
                  <a:gd name="connsiteY9" fmla="*/ 641665 h 1556928"/>
                  <a:gd name="connsiteX10" fmla="*/ 219100 w 2364455"/>
                  <a:gd name="connsiteY10" fmla="*/ 503058 h 1556928"/>
                  <a:gd name="connsiteX11" fmla="*/ 796087 w 2364455"/>
                  <a:gd name="connsiteY11" fmla="*/ 1002007 h 1556928"/>
                  <a:gd name="connsiteX12" fmla="*/ 885320 w 2364455"/>
                  <a:gd name="connsiteY12" fmla="*/ 1042266 h 1556928"/>
                  <a:gd name="connsiteX13" fmla="*/ 956252 w 2364455"/>
                  <a:gd name="connsiteY13" fmla="*/ 979134 h 1556928"/>
                  <a:gd name="connsiteX14" fmla="*/ 989963 w 2364455"/>
                  <a:gd name="connsiteY14" fmla="*/ 959339 h 1556928"/>
                  <a:gd name="connsiteX15" fmla="*/ 972447 w 2364455"/>
                  <a:gd name="connsiteY15" fmla="*/ 901620 h 1556928"/>
                  <a:gd name="connsiteX16" fmla="*/ 767780 w 2364455"/>
                  <a:gd name="connsiteY16" fmla="*/ 401100 h 1556928"/>
                  <a:gd name="connsiteX17" fmla="*/ 571674 w 2364455"/>
                  <a:gd name="connsiteY17" fmla="*/ 254477 h 1556928"/>
                  <a:gd name="connsiteX18" fmla="*/ 684089 w 2364455"/>
                  <a:gd name="connsiteY18" fmla="*/ 49153 h 1556928"/>
                  <a:gd name="connsiteX19" fmla="*/ 915621 w 2364455"/>
                  <a:gd name="connsiteY19" fmla="*/ 37986 h 1556928"/>
                  <a:gd name="connsiteX20" fmla="*/ 1172959 w 2364455"/>
                  <a:gd name="connsiteY20" fmla="*/ 867083 h 1556928"/>
                  <a:gd name="connsiteX21" fmla="*/ 1185616 w 2364455"/>
                  <a:gd name="connsiteY21" fmla="*/ 884962 h 1556928"/>
                  <a:gd name="connsiteX22" fmla="*/ 1317321 w 2364455"/>
                  <a:gd name="connsiteY22" fmla="*/ 874851 h 1556928"/>
                  <a:gd name="connsiteX23" fmla="*/ 1445588 w 2364455"/>
                  <a:gd name="connsiteY23" fmla="*/ 903722 h 1556928"/>
                  <a:gd name="connsiteX24" fmla="*/ 1457203 w 2364455"/>
                  <a:gd name="connsiteY24" fmla="*/ 893529 h 1556928"/>
                  <a:gd name="connsiteX25" fmla="*/ 1758741 w 2364455"/>
                  <a:gd name="connsiteY25" fmla="*/ 275741 h 1556928"/>
                  <a:gd name="connsiteX26" fmla="*/ 1975140 w 2364455"/>
                  <a:gd name="connsiteY26" fmla="*/ 342431 h 1556928"/>
                  <a:gd name="connsiteX27" fmla="*/ 2081069 w 2364455"/>
                  <a:gd name="connsiteY27" fmla="*/ 499000 h 1556928"/>
                  <a:gd name="connsiteX28" fmla="*/ 2065711 w 2364455"/>
                  <a:gd name="connsiteY28" fmla="*/ 539175 h 1556928"/>
                  <a:gd name="connsiteX29" fmla="*/ 1871105 w 2364455"/>
                  <a:gd name="connsiteY29" fmla="*/ 611024 h 1556928"/>
                  <a:gd name="connsiteX30" fmla="*/ 1642807 w 2364455"/>
                  <a:gd name="connsiteY30" fmla="*/ 971729 h 1556928"/>
                  <a:gd name="connsiteX31" fmla="*/ 1749837 w 2364455"/>
                  <a:gd name="connsiteY31" fmla="*/ 1137114 h 1556928"/>
                  <a:gd name="connsiteX32" fmla="*/ 1785723 w 2364455"/>
                  <a:gd name="connsiteY32" fmla="*/ 1203371 h 1556928"/>
                  <a:gd name="connsiteX33" fmla="*/ 1838381 w 2364455"/>
                  <a:gd name="connsiteY33" fmla="*/ 1203277 h 1556928"/>
                  <a:gd name="connsiteX34" fmla="*/ 2236425 w 2364455"/>
                  <a:gd name="connsiteY34" fmla="*/ 1090137 h 1556928"/>
                  <a:gd name="connsiteX35" fmla="*/ 2297158 w 2364455"/>
                  <a:gd name="connsiteY35" fmla="*/ 1178651 h 1556928"/>
                  <a:gd name="connsiteX0" fmla="*/ 2297158 w 2302014"/>
                  <a:gd name="connsiteY0" fmla="*/ 1178651 h 1543489"/>
                  <a:gd name="connsiteX1" fmla="*/ 2300144 w 2302014"/>
                  <a:gd name="connsiteY1" fmla="*/ 1307429 h 1543489"/>
                  <a:gd name="connsiteX2" fmla="*/ 747080 w 2302014"/>
                  <a:gd name="connsiteY2" fmla="*/ 1542785 h 1543489"/>
                  <a:gd name="connsiteX3" fmla="*/ 768192 w 2302014"/>
                  <a:gd name="connsiteY3" fmla="*/ 1225540 h 1543489"/>
                  <a:gd name="connsiteX4" fmla="*/ 775975 w 2302014"/>
                  <a:gd name="connsiteY4" fmla="*/ 1209827 h 1543489"/>
                  <a:gd name="connsiteX5" fmla="*/ 748698 w 2302014"/>
                  <a:gd name="connsiteY5" fmla="*/ 1187615 h 1543489"/>
                  <a:gd name="connsiteX6" fmla="*/ 299333 w 2302014"/>
                  <a:gd name="connsiteY6" fmla="*/ 886817 h 1543489"/>
                  <a:gd name="connsiteX7" fmla="*/ 54770 w 2302014"/>
                  <a:gd name="connsiteY7" fmla="*/ 874760 h 1543489"/>
                  <a:gd name="connsiteX8" fmla="*/ 33304 w 2302014"/>
                  <a:gd name="connsiteY8" fmla="*/ 641665 h 1543489"/>
                  <a:gd name="connsiteX9" fmla="*/ 219100 w 2302014"/>
                  <a:gd name="connsiteY9" fmla="*/ 503058 h 1543489"/>
                  <a:gd name="connsiteX10" fmla="*/ 796087 w 2302014"/>
                  <a:gd name="connsiteY10" fmla="*/ 1002007 h 1543489"/>
                  <a:gd name="connsiteX11" fmla="*/ 885320 w 2302014"/>
                  <a:gd name="connsiteY11" fmla="*/ 1042266 h 1543489"/>
                  <a:gd name="connsiteX12" fmla="*/ 956252 w 2302014"/>
                  <a:gd name="connsiteY12" fmla="*/ 979134 h 1543489"/>
                  <a:gd name="connsiteX13" fmla="*/ 989963 w 2302014"/>
                  <a:gd name="connsiteY13" fmla="*/ 959339 h 1543489"/>
                  <a:gd name="connsiteX14" fmla="*/ 972447 w 2302014"/>
                  <a:gd name="connsiteY14" fmla="*/ 901620 h 1543489"/>
                  <a:gd name="connsiteX15" fmla="*/ 767780 w 2302014"/>
                  <a:gd name="connsiteY15" fmla="*/ 401100 h 1543489"/>
                  <a:gd name="connsiteX16" fmla="*/ 571674 w 2302014"/>
                  <a:gd name="connsiteY16" fmla="*/ 254477 h 1543489"/>
                  <a:gd name="connsiteX17" fmla="*/ 684089 w 2302014"/>
                  <a:gd name="connsiteY17" fmla="*/ 49153 h 1543489"/>
                  <a:gd name="connsiteX18" fmla="*/ 915621 w 2302014"/>
                  <a:gd name="connsiteY18" fmla="*/ 37986 h 1543489"/>
                  <a:gd name="connsiteX19" fmla="*/ 1172959 w 2302014"/>
                  <a:gd name="connsiteY19" fmla="*/ 867083 h 1543489"/>
                  <a:gd name="connsiteX20" fmla="*/ 1185616 w 2302014"/>
                  <a:gd name="connsiteY20" fmla="*/ 884962 h 1543489"/>
                  <a:gd name="connsiteX21" fmla="*/ 1317321 w 2302014"/>
                  <a:gd name="connsiteY21" fmla="*/ 874851 h 1543489"/>
                  <a:gd name="connsiteX22" fmla="*/ 1445588 w 2302014"/>
                  <a:gd name="connsiteY22" fmla="*/ 903722 h 1543489"/>
                  <a:gd name="connsiteX23" fmla="*/ 1457203 w 2302014"/>
                  <a:gd name="connsiteY23" fmla="*/ 893529 h 1543489"/>
                  <a:gd name="connsiteX24" fmla="*/ 1758741 w 2302014"/>
                  <a:gd name="connsiteY24" fmla="*/ 275741 h 1543489"/>
                  <a:gd name="connsiteX25" fmla="*/ 1975140 w 2302014"/>
                  <a:gd name="connsiteY25" fmla="*/ 342431 h 1543489"/>
                  <a:gd name="connsiteX26" fmla="*/ 2081069 w 2302014"/>
                  <a:gd name="connsiteY26" fmla="*/ 499000 h 1543489"/>
                  <a:gd name="connsiteX27" fmla="*/ 2065711 w 2302014"/>
                  <a:gd name="connsiteY27" fmla="*/ 539175 h 1543489"/>
                  <a:gd name="connsiteX28" fmla="*/ 1871105 w 2302014"/>
                  <a:gd name="connsiteY28" fmla="*/ 611024 h 1543489"/>
                  <a:gd name="connsiteX29" fmla="*/ 1642807 w 2302014"/>
                  <a:gd name="connsiteY29" fmla="*/ 971729 h 1543489"/>
                  <a:gd name="connsiteX30" fmla="*/ 1749837 w 2302014"/>
                  <a:gd name="connsiteY30" fmla="*/ 1137114 h 1543489"/>
                  <a:gd name="connsiteX31" fmla="*/ 1785723 w 2302014"/>
                  <a:gd name="connsiteY31" fmla="*/ 1203371 h 1543489"/>
                  <a:gd name="connsiteX32" fmla="*/ 1838381 w 2302014"/>
                  <a:gd name="connsiteY32" fmla="*/ 1203277 h 1543489"/>
                  <a:gd name="connsiteX33" fmla="*/ 2236425 w 2302014"/>
                  <a:gd name="connsiteY33" fmla="*/ 1090137 h 1543489"/>
                  <a:gd name="connsiteX34" fmla="*/ 2297158 w 2302014"/>
                  <a:gd name="connsiteY34" fmla="*/ 1178651 h 1543489"/>
                  <a:gd name="connsiteX0" fmla="*/ 2297158 w 2297158"/>
                  <a:gd name="connsiteY0" fmla="*/ 1178651 h 1542785"/>
                  <a:gd name="connsiteX1" fmla="*/ 747080 w 2297158"/>
                  <a:gd name="connsiteY1" fmla="*/ 1542785 h 1542785"/>
                  <a:gd name="connsiteX2" fmla="*/ 768192 w 2297158"/>
                  <a:gd name="connsiteY2" fmla="*/ 1225540 h 1542785"/>
                  <a:gd name="connsiteX3" fmla="*/ 775975 w 2297158"/>
                  <a:gd name="connsiteY3" fmla="*/ 1209827 h 1542785"/>
                  <a:gd name="connsiteX4" fmla="*/ 748698 w 2297158"/>
                  <a:gd name="connsiteY4" fmla="*/ 1187615 h 1542785"/>
                  <a:gd name="connsiteX5" fmla="*/ 299333 w 2297158"/>
                  <a:gd name="connsiteY5" fmla="*/ 886817 h 1542785"/>
                  <a:gd name="connsiteX6" fmla="*/ 54770 w 2297158"/>
                  <a:gd name="connsiteY6" fmla="*/ 874760 h 1542785"/>
                  <a:gd name="connsiteX7" fmla="*/ 33304 w 2297158"/>
                  <a:gd name="connsiteY7" fmla="*/ 641665 h 1542785"/>
                  <a:gd name="connsiteX8" fmla="*/ 219100 w 2297158"/>
                  <a:gd name="connsiteY8" fmla="*/ 503058 h 1542785"/>
                  <a:gd name="connsiteX9" fmla="*/ 796087 w 2297158"/>
                  <a:gd name="connsiteY9" fmla="*/ 1002007 h 1542785"/>
                  <a:gd name="connsiteX10" fmla="*/ 885320 w 2297158"/>
                  <a:gd name="connsiteY10" fmla="*/ 1042266 h 1542785"/>
                  <a:gd name="connsiteX11" fmla="*/ 956252 w 2297158"/>
                  <a:gd name="connsiteY11" fmla="*/ 979134 h 1542785"/>
                  <a:gd name="connsiteX12" fmla="*/ 989963 w 2297158"/>
                  <a:gd name="connsiteY12" fmla="*/ 959339 h 1542785"/>
                  <a:gd name="connsiteX13" fmla="*/ 972447 w 2297158"/>
                  <a:gd name="connsiteY13" fmla="*/ 901620 h 1542785"/>
                  <a:gd name="connsiteX14" fmla="*/ 767780 w 2297158"/>
                  <a:gd name="connsiteY14" fmla="*/ 401100 h 1542785"/>
                  <a:gd name="connsiteX15" fmla="*/ 571674 w 2297158"/>
                  <a:gd name="connsiteY15" fmla="*/ 254477 h 1542785"/>
                  <a:gd name="connsiteX16" fmla="*/ 684089 w 2297158"/>
                  <a:gd name="connsiteY16" fmla="*/ 49153 h 1542785"/>
                  <a:gd name="connsiteX17" fmla="*/ 915621 w 2297158"/>
                  <a:gd name="connsiteY17" fmla="*/ 37986 h 1542785"/>
                  <a:gd name="connsiteX18" fmla="*/ 1172959 w 2297158"/>
                  <a:gd name="connsiteY18" fmla="*/ 867083 h 1542785"/>
                  <a:gd name="connsiteX19" fmla="*/ 1185616 w 2297158"/>
                  <a:gd name="connsiteY19" fmla="*/ 884962 h 1542785"/>
                  <a:gd name="connsiteX20" fmla="*/ 1317321 w 2297158"/>
                  <a:gd name="connsiteY20" fmla="*/ 874851 h 1542785"/>
                  <a:gd name="connsiteX21" fmla="*/ 1445588 w 2297158"/>
                  <a:gd name="connsiteY21" fmla="*/ 903722 h 1542785"/>
                  <a:gd name="connsiteX22" fmla="*/ 1457203 w 2297158"/>
                  <a:gd name="connsiteY22" fmla="*/ 893529 h 1542785"/>
                  <a:gd name="connsiteX23" fmla="*/ 1758741 w 2297158"/>
                  <a:gd name="connsiteY23" fmla="*/ 275741 h 1542785"/>
                  <a:gd name="connsiteX24" fmla="*/ 1975140 w 2297158"/>
                  <a:gd name="connsiteY24" fmla="*/ 342431 h 1542785"/>
                  <a:gd name="connsiteX25" fmla="*/ 2081069 w 2297158"/>
                  <a:gd name="connsiteY25" fmla="*/ 499000 h 1542785"/>
                  <a:gd name="connsiteX26" fmla="*/ 2065711 w 2297158"/>
                  <a:gd name="connsiteY26" fmla="*/ 539175 h 1542785"/>
                  <a:gd name="connsiteX27" fmla="*/ 1871105 w 2297158"/>
                  <a:gd name="connsiteY27" fmla="*/ 611024 h 1542785"/>
                  <a:gd name="connsiteX28" fmla="*/ 1642807 w 2297158"/>
                  <a:gd name="connsiteY28" fmla="*/ 971729 h 1542785"/>
                  <a:gd name="connsiteX29" fmla="*/ 1749837 w 2297158"/>
                  <a:gd name="connsiteY29" fmla="*/ 1137114 h 1542785"/>
                  <a:gd name="connsiteX30" fmla="*/ 1785723 w 2297158"/>
                  <a:gd name="connsiteY30" fmla="*/ 1203371 h 1542785"/>
                  <a:gd name="connsiteX31" fmla="*/ 1838381 w 2297158"/>
                  <a:gd name="connsiteY31" fmla="*/ 1203277 h 1542785"/>
                  <a:gd name="connsiteX32" fmla="*/ 2236425 w 2297158"/>
                  <a:gd name="connsiteY32" fmla="*/ 1090137 h 1542785"/>
                  <a:gd name="connsiteX33" fmla="*/ 2297158 w 2297158"/>
                  <a:gd name="connsiteY33" fmla="*/ 1178651 h 1542785"/>
                  <a:gd name="connsiteX0" fmla="*/ 2236425 w 2236425"/>
                  <a:gd name="connsiteY0" fmla="*/ 1090137 h 1542785"/>
                  <a:gd name="connsiteX1" fmla="*/ 747080 w 2236425"/>
                  <a:gd name="connsiteY1" fmla="*/ 1542785 h 1542785"/>
                  <a:gd name="connsiteX2" fmla="*/ 768192 w 2236425"/>
                  <a:gd name="connsiteY2" fmla="*/ 1225540 h 1542785"/>
                  <a:gd name="connsiteX3" fmla="*/ 775975 w 2236425"/>
                  <a:gd name="connsiteY3" fmla="*/ 1209827 h 1542785"/>
                  <a:gd name="connsiteX4" fmla="*/ 748698 w 2236425"/>
                  <a:gd name="connsiteY4" fmla="*/ 1187615 h 1542785"/>
                  <a:gd name="connsiteX5" fmla="*/ 299333 w 2236425"/>
                  <a:gd name="connsiteY5" fmla="*/ 886817 h 1542785"/>
                  <a:gd name="connsiteX6" fmla="*/ 54770 w 2236425"/>
                  <a:gd name="connsiteY6" fmla="*/ 874760 h 1542785"/>
                  <a:gd name="connsiteX7" fmla="*/ 33304 w 2236425"/>
                  <a:gd name="connsiteY7" fmla="*/ 641665 h 1542785"/>
                  <a:gd name="connsiteX8" fmla="*/ 219100 w 2236425"/>
                  <a:gd name="connsiteY8" fmla="*/ 503058 h 1542785"/>
                  <a:gd name="connsiteX9" fmla="*/ 796087 w 2236425"/>
                  <a:gd name="connsiteY9" fmla="*/ 1002007 h 1542785"/>
                  <a:gd name="connsiteX10" fmla="*/ 885320 w 2236425"/>
                  <a:gd name="connsiteY10" fmla="*/ 1042266 h 1542785"/>
                  <a:gd name="connsiteX11" fmla="*/ 956252 w 2236425"/>
                  <a:gd name="connsiteY11" fmla="*/ 979134 h 1542785"/>
                  <a:gd name="connsiteX12" fmla="*/ 989963 w 2236425"/>
                  <a:gd name="connsiteY12" fmla="*/ 959339 h 1542785"/>
                  <a:gd name="connsiteX13" fmla="*/ 972447 w 2236425"/>
                  <a:gd name="connsiteY13" fmla="*/ 901620 h 1542785"/>
                  <a:gd name="connsiteX14" fmla="*/ 767780 w 2236425"/>
                  <a:gd name="connsiteY14" fmla="*/ 401100 h 1542785"/>
                  <a:gd name="connsiteX15" fmla="*/ 571674 w 2236425"/>
                  <a:gd name="connsiteY15" fmla="*/ 254477 h 1542785"/>
                  <a:gd name="connsiteX16" fmla="*/ 684089 w 2236425"/>
                  <a:gd name="connsiteY16" fmla="*/ 49153 h 1542785"/>
                  <a:gd name="connsiteX17" fmla="*/ 915621 w 2236425"/>
                  <a:gd name="connsiteY17" fmla="*/ 37986 h 1542785"/>
                  <a:gd name="connsiteX18" fmla="*/ 1172959 w 2236425"/>
                  <a:gd name="connsiteY18" fmla="*/ 867083 h 1542785"/>
                  <a:gd name="connsiteX19" fmla="*/ 1185616 w 2236425"/>
                  <a:gd name="connsiteY19" fmla="*/ 884962 h 1542785"/>
                  <a:gd name="connsiteX20" fmla="*/ 1317321 w 2236425"/>
                  <a:gd name="connsiteY20" fmla="*/ 874851 h 1542785"/>
                  <a:gd name="connsiteX21" fmla="*/ 1445588 w 2236425"/>
                  <a:gd name="connsiteY21" fmla="*/ 903722 h 1542785"/>
                  <a:gd name="connsiteX22" fmla="*/ 1457203 w 2236425"/>
                  <a:gd name="connsiteY22" fmla="*/ 893529 h 1542785"/>
                  <a:gd name="connsiteX23" fmla="*/ 1758741 w 2236425"/>
                  <a:gd name="connsiteY23" fmla="*/ 275741 h 1542785"/>
                  <a:gd name="connsiteX24" fmla="*/ 1975140 w 2236425"/>
                  <a:gd name="connsiteY24" fmla="*/ 342431 h 1542785"/>
                  <a:gd name="connsiteX25" fmla="*/ 2081069 w 2236425"/>
                  <a:gd name="connsiteY25" fmla="*/ 499000 h 1542785"/>
                  <a:gd name="connsiteX26" fmla="*/ 2065711 w 2236425"/>
                  <a:gd name="connsiteY26" fmla="*/ 539175 h 1542785"/>
                  <a:gd name="connsiteX27" fmla="*/ 1871105 w 2236425"/>
                  <a:gd name="connsiteY27" fmla="*/ 611024 h 1542785"/>
                  <a:gd name="connsiteX28" fmla="*/ 1642807 w 2236425"/>
                  <a:gd name="connsiteY28" fmla="*/ 971729 h 1542785"/>
                  <a:gd name="connsiteX29" fmla="*/ 1749837 w 2236425"/>
                  <a:gd name="connsiteY29" fmla="*/ 1137114 h 1542785"/>
                  <a:gd name="connsiteX30" fmla="*/ 1785723 w 2236425"/>
                  <a:gd name="connsiteY30" fmla="*/ 1203371 h 1542785"/>
                  <a:gd name="connsiteX31" fmla="*/ 1838381 w 2236425"/>
                  <a:gd name="connsiteY31" fmla="*/ 1203277 h 1542785"/>
                  <a:gd name="connsiteX32" fmla="*/ 2236425 w 2236425"/>
                  <a:gd name="connsiteY32" fmla="*/ 1090137 h 1542785"/>
                  <a:gd name="connsiteX0" fmla="*/ 1838381 w 2081110"/>
                  <a:gd name="connsiteY0" fmla="*/ 1203277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29" fmla="*/ 1749837 w 2081110"/>
                  <a:gd name="connsiteY29" fmla="*/ 1137114 h 1542785"/>
                  <a:gd name="connsiteX30" fmla="*/ 1785723 w 2081110"/>
                  <a:gd name="connsiteY30" fmla="*/ 1203371 h 1542785"/>
                  <a:gd name="connsiteX31" fmla="*/ 1838381 w 2081110"/>
                  <a:gd name="connsiteY31" fmla="*/ 1203277 h 1542785"/>
                  <a:gd name="connsiteX0" fmla="*/ 1785723 w 2081110"/>
                  <a:gd name="connsiteY0" fmla="*/ 1203371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29" fmla="*/ 1749837 w 2081110"/>
                  <a:gd name="connsiteY29" fmla="*/ 1137114 h 1542785"/>
                  <a:gd name="connsiteX30" fmla="*/ 1785723 w 2081110"/>
                  <a:gd name="connsiteY30" fmla="*/ 1203371 h 1542785"/>
                  <a:gd name="connsiteX0" fmla="*/ 1749837 w 2081110"/>
                  <a:gd name="connsiteY0" fmla="*/ 1137114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29" fmla="*/ 1749837 w 2081110"/>
                  <a:gd name="connsiteY29" fmla="*/ 1137114 h 1542785"/>
                  <a:gd name="connsiteX0" fmla="*/ 1642807 w 2081110"/>
                  <a:gd name="connsiteY0" fmla="*/ 971729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0" fmla="*/ 1642807 w 2081110"/>
                  <a:gd name="connsiteY0" fmla="*/ 971729 h 1225540"/>
                  <a:gd name="connsiteX1" fmla="*/ 768192 w 2081110"/>
                  <a:gd name="connsiteY1" fmla="*/ 1225540 h 1225540"/>
                  <a:gd name="connsiteX2" fmla="*/ 775975 w 2081110"/>
                  <a:gd name="connsiteY2" fmla="*/ 1209827 h 1225540"/>
                  <a:gd name="connsiteX3" fmla="*/ 748698 w 2081110"/>
                  <a:gd name="connsiteY3" fmla="*/ 1187615 h 1225540"/>
                  <a:gd name="connsiteX4" fmla="*/ 299333 w 2081110"/>
                  <a:gd name="connsiteY4" fmla="*/ 886817 h 1225540"/>
                  <a:gd name="connsiteX5" fmla="*/ 54770 w 2081110"/>
                  <a:gd name="connsiteY5" fmla="*/ 874760 h 1225540"/>
                  <a:gd name="connsiteX6" fmla="*/ 33304 w 2081110"/>
                  <a:gd name="connsiteY6" fmla="*/ 641665 h 1225540"/>
                  <a:gd name="connsiteX7" fmla="*/ 219100 w 2081110"/>
                  <a:gd name="connsiteY7" fmla="*/ 503058 h 1225540"/>
                  <a:gd name="connsiteX8" fmla="*/ 796087 w 2081110"/>
                  <a:gd name="connsiteY8" fmla="*/ 1002007 h 1225540"/>
                  <a:gd name="connsiteX9" fmla="*/ 885320 w 2081110"/>
                  <a:gd name="connsiteY9" fmla="*/ 1042266 h 1225540"/>
                  <a:gd name="connsiteX10" fmla="*/ 956252 w 2081110"/>
                  <a:gd name="connsiteY10" fmla="*/ 979134 h 1225540"/>
                  <a:gd name="connsiteX11" fmla="*/ 989963 w 2081110"/>
                  <a:gd name="connsiteY11" fmla="*/ 959339 h 1225540"/>
                  <a:gd name="connsiteX12" fmla="*/ 972447 w 2081110"/>
                  <a:gd name="connsiteY12" fmla="*/ 901620 h 1225540"/>
                  <a:gd name="connsiteX13" fmla="*/ 767780 w 2081110"/>
                  <a:gd name="connsiteY13" fmla="*/ 401100 h 1225540"/>
                  <a:gd name="connsiteX14" fmla="*/ 571674 w 2081110"/>
                  <a:gd name="connsiteY14" fmla="*/ 254477 h 1225540"/>
                  <a:gd name="connsiteX15" fmla="*/ 684089 w 2081110"/>
                  <a:gd name="connsiteY15" fmla="*/ 49153 h 1225540"/>
                  <a:gd name="connsiteX16" fmla="*/ 915621 w 2081110"/>
                  <a:gd name="connsiteY16" fmla="*/ 37986 h 1225540"/>
                  <a:gd name="connsiteX17" fmla="*/ 1172959 w 2081110"/>
                  <a:gd name="connsiteY17" fmla="*/ 867083 h 1225540"/>
                  <a:gd name="connsiteX18" fmla="*/ 1185616 w 2081110"/>
                  <a:gd name="connsiteY18" fmla="*/ 884962 h 1225540"/>
                  <a:gd name="connsiteX19" fmla="*/ 1317321 w 2081110"/>
                  <a:gd name="connsiteY19" fmla="*/ 874851 h 1225540"/>
                  <a:gd name="connsiteX20" fmla="*/ 1445588 w 2081110"/>
                  <a:gd name="connsiteY20" fmla="*/ 903722 h 1225540"/>
                  <a:gd name="connsiteX21" fmla="*/ 1457203 w 2081110"/>
                  <a:gd name="connsiteY21" fmla="*/ 893529 h 1225540"/>
                  <a:gd name="connsiteX22" fmla="*/ 1758741 w 2081110"/>
                  <a:gd name="connsiteY22" fmla="*/ 275741 h 1225540"/>
                  <a:gd name="connsiteX23" fmla="*/ 1975140 w 2081110"/>
                  <a:gd name="connsiteY23" fmla="*/ 342431 h 1225540"/>
                  <a:gd name="connsiteX24" fmla="*/ 2081069 w 2081110"/>
                  <a:gd name="connsiteY24" fmla="*/ 499000 h 1225540"/>
                  <a:gd name="connsiteX25" fmla="*/ 2065711 w 2081110"/>
                  <a:gd name="connsiteY25" fmla="*/ 539175 h 1225540"/>
                  <a:gd name="connsiteX26" fmla="*/ 1871105 w 2081110"/>
                  <a:gd name="connsiteY26" fmla="*/ 611024 h 1225540"/>
                  <a:gd name="connsiteX27" fmla="*/ 1642807 w 2081110"/>
                  <a:gd name="connsiteY27" fmla="*/ 971729 h 1225540"/>
                  <a:gd name="connsiteX0" fmla="*/ 1642807 w 2081110"/>
                  <a:gd name="connsiteY0" fmla="*/ 971729 h 1225540"/>
                  <a:gd name="connsiteX1" fmla="*/ 768192 w 2081110"/>
                  <a:gd name="connsiteY1" fmla="*/ 1225540 h 1225540"/>
                  <a:gd name="connsiteX2" fmla="*/ 775975 w 2081110"/>
                  <a:gd name="connsiteY2" fmla="*/ 1209827 h 1225540"/>
                  <a:gd name="connsiteX3" fmla="*/ 299333 w 2081110"/>
                  <a:gd name="connsiteY3" fmla="*/ 886817 h 1225540"/>
                  <a:gd name="connsiteX4" fmla="*/ 54770 w 2081110"/>
                  <a:gd name="connsiteY4" fmla="*/ 874760 h 1225540"/>
                  <a:gd name="connsiteX5" fmla="*/ 33304 w 2081110"/>
                  <a:gd name="connsiteY5" fmla="*/ 641665 h 1225540"/>
                  <a:gd name="connsiteX6" fmla="*/ 219100 w 2081110"/>
                  <a:gd name="connsiteY6" fmla="*/ 503058 h 1225540"/>
                  <a:gd name="connsiteX7" fmla="*/ 796087 w 2081110"/>
                  <a:gd name="connsiteY7" fmla="*/ 1002007 h 1225540"/>
                  <a:gd name="connsiteX8" fmla="*/ 885320 w 2081110"/>
                  <a:gd name="connsiteY8" fmla="*/ 1042266 h 1225540"/>
                  <a:gd name="connsiteX9" fmla="*/ 956252 w 2081110"/>
                  <a:gd name="connsiteY9" fmla="*/ 979134 h 1225540"/>
                  <a:gd name="connsiteX10" fmla="*/ 989963 w 2081110"/>
                  <a:gd name="connsiteY10" fmla="*/ 959339 h 1225540"/>
                  <a:gd name="connsiteX11" fmla="*/ 972447 w 2081110"/>
                  <a:gd name="connsiteY11" fmla="*/ 901620 h 1225540"/>
                  <a:gd name="connsiteX12" fmla="*/ 767780 w 2081110"/>
                  <a:gd name="connsiteY12" fmla="*/ 401100 h 1225540"/>
                  <a:gd name="connsiteX13" fmla="*/ 571674 w 2081110"/>
                  <a:gd name="connsiteY13" fmla="*/ 254477 h 1225540"/>
                  <a:gd name="connsiteX14" fmla="*/ 684089 w 2081110"/>
                  <a:gd name="connsiteY14" fmla="*/ 49153 h 1225540"/>
                  <a:gd name="connsiteX15" fmla="*/ 915621 w 2081110"/>
                  <a:gd name="connsiteY15" fmla="*/ 37986 h 1225540"/>
                  <a:gd name="connsiteX16" fmla="*/ 1172959 w 2081110"/>
                  <a:gd name="connsiteY16" fmla="*/ 867083 h 1225540"/>
                  <a:gd name="connsiteX17" fmla="*/ 1185616 w 2081110"/>
                  <a:gd name="connsiteY17" fmla="*/ 884962 h 1225540"/>
                  <a:gd name="connsiteX18" fmla="*/ 1317321 w 2081110"/>
                  <a:gd name="connsiteY18" fmla="*/ 874851 h 1225540"/>
                  <a:gd name="connsiteX19" fmla="*/ 1445588 w 2081110"/>
                  <a:gd name="connsiteY19" fmla="*/ 903722 h 1225540"/>
                  <a:gd name="connsiteX20" fmla="*/ 1457203 w 2081110"/>
                  <a:gd name="connsiteY20" fmla="*/ 893529 h 1225540"/>
                  <a:gd name="connsiteX21" fmla="*/ 1758741 w 2081110"/>
                  <a:gd name="connsiteY21" fmla="*/ 275741 h 1225540"/>
                  <a:gd name="connsiteX22" fmla="*/ 1975140 w 2081110"/>
                  <a:gd name="connsiteY22" fmla="*/ 342431 h 1225540"/>
                  <a:gd name="connsiteX23" fmla="*/ 2081069 w 2081110"/>
                  <a:gd name="connsiteY23" fmla="*/ 499000 h 1225540"/>
                  <a:gd name="connsiteX24" fmla="*/ 2065711 w 2081110"/>
                  <a:gd name="connsiteY24" fmla="*/ 539175 h 1225540"/>
                  <a:gd name="connsiteX25" fmla="*/ 1871105 w 2081110"/>
                  <a:gd name="connsiteY25" fmla="*/ 611024 h 1225540"/>
                  <a:gd name="connsiteX26" fmla="*/ 1642807 w 2081110"/>
                  <a:gd name="connsiteY26" fmla="*/ 971729 h 1225540"/>
                  <a:gd name="connsiteX0" fmla="*/ 1642807 w 2081110"/>
                  <a:gd name="connsiteY0" fmla="*/ 971729 h 1225540"/>
                  <a:gd name="connsiteX1" fmla="*/ 768192 w 2081110"/>
                  <a:gd name="connsiteY1" fmla="*/ 1225540 h 1225540"/>
                  <a:gd name="connsiteX2" fmla="*/ 299333 w 2081110"/>
                  <a:gd name="connsiteY2" fmla="*/ 886817 h 1225540"/>
                  <a:gd name="connsiteX3" fmla="*/ 54770 w 2081110"/>
                  <a:gd name="connsiteY3" fmla="*/ 874760 h 1225540"/>
                  <a:gd name="connsiteX4" fmla="*/ 33304 w 2081110"/>
                  <a:gd name="connsiteY4" fmla="*/ 641665 h 1225540"/>
                  <a:gd name="connsiteX5" fmla="*/ 219100 w 2081110"/>
                  <a:gd name="connsiteY5" fmla="*/ 503058 h 1225540"/>
                  <a:gd name="connsiteX6" fmla="*/ 796087 w 2081110"/>
                  <a:gd name="connsiteY6" fmla="*/ 1002007 h 1225540"/>
                  <a:gd name="connsiteX7" fmla="*/ 885320 w 2081110"/>
                  <a:gd name="connsiteY7" fmla="*/ 1042266 h 1225540"/>
                  <a:gd name="connsiteX8" fmla="*/ 956252 w 2081110"/>
                  <a:gd name="connsiteY8" fmla="*/ 979134 h 1225540"/>
                  <a:gd name="connsiteX9" fmla="*/ 989963 w 2081110"/>
                  <a:gd name="connsiteY9" fmla="*/ 959339 h 1225540"/>
                  <a:gd name="connsiteX10" fmla="*/ 972447 w 2081110"/>
                  <a:gd name="connsiteY10" fmla="*/ 901620 h 1225540"/>
                  <a:gd name="connsiteX11" fmla="*/ 767780 w 2081110"/>
                  <a:gd name="connsiteY11" fmla="*/ 401100 h 1225540"/>
                  <a:gd name="connsiteX12" fmla="*/ 571674 w 2081110"/>
                  <a:gd name="connsiteY12" fmla="*/ 254477 h 1225540"/>
                  <a:gd name="connsiteX13" fmla="*/ 684089 w 2081110"/>
                  <a:gd name="connsiteY13" fmla="*/ 49153 h 1225540"/>
                  <a:gd name="connsiteX14" fmla="*/ 915621 w 2081110"/>
                  <a:gd name="connsiteY14" fmla="*/ 37986 h 1225540"/>
                  <a:gd name="connsiteX15" fmla="*/ 1172959 w 2081110"/>
                  <a:gd name="connsiteY15" fmla="*/ 867083 h 1225540"/>
                  <a:gd name="connsiteX16" fmla="*/ 1185616 w 2081110"/>
                  <a:gd name="connsiteY16" fmla="*/ 884962 h 1225540"/>
                  <a:gd name="connsiteX17" fmla="*/ 1317321 w 2081110"/>
                  <a:gd name="connsiteY17" fmla="*/ 874851 h 1225540"/>
                  <a:gd name="connsiteX18" fmla="*/ 1445588 w 2081110"/>
                  <a:gd name="connsiteY18" fmla="*/ 903722 h 1225540"/>
                  <a:gd name="connsiteX19" fmla="*/ 1457203 w 2081110"/>
                  <a:gd name="connsiteY19" fmla="*/ 893529 h 1225540"/>
                  <a:gd name="connsiteX20" fmla="*/ 1758741 w 2081110"/>
                  <a:gd name="connsiteY20" fmla="*/ 275741 h 1225540"/>
                  <a:gd name="connsiteX21" fmla="*/ 1975140 w 2081110"/>
                  <a:gd name="connsiteY21" fmla="*/ 342431 h 1225540"/>
                  <a:gd name="connsiteX22" fmla="*/ 2081069 w 2081110"/>
                  <a:gd name="connsiteY22" fmla="*/ 499000 h 1225540"/>
                  <a:gd name="connsiteX23" fmla="*/ 2065711 w 2081110"/>
                  <a:gd name="connsiteY23" fmla="*/ 539175 h 1225540"/>
                  <a:gd name="connsiteX24" fmla="*/ 1871105 w 2081110"/>
                  <a:gd name="connsiteY24" fmla="*/ 611024 h 1225540"/>
                  <a:gd name="connsiteX25" fmla="*/ 1642807 w 2081110"/>
                  <a:gd name="connsiteY25" fmla="*/ 971729 h 1225540"/>
                  <a:gd name="connsiteX0" fmla="*/ 1642807 w 2081110"/>
                  <a:gd name="connsiteY0" fmla="*/ 971729 h 1042266"/>
                  <a:gd name="connsiteX1" fmla="*/ 299333 w 2081110"/>
                  <a:gd name="connsiteY1" fmla="*/ 886817 h 1042266"/>
                  <a:gd name="connsiteX2" fmla="*/ 54770 w 2081110"/>
                  <a:gd name="connsiteY2" fmla="*/ 874760 h 1042266"/>
                  <a:gd name="connsiteX3" fmla="*/ 33304 w 2081110"/>
                  <a:gd name="connsiteY3" fmla="*/ 641665 h 1042266"/>
                  <a:gd name="connsiteX4" fmla="*/ 219100 w 2081110"/>
                  <a:gd name="connsiteY4" fmla="*/ 503058 h 1042266"/>
                  <a:gd name="connsiteX5" fmla="*/ 796087 w 2081110"/>
                  <a:gd name="connsiteY5" fmla="*/ 1002007 h 1042266"/>
                  <a:gd name="connsiteX6" fmla="*/ 885320 w 2081110"/>
                  <a:gd name="connsiteY6" fmla="*/ 1042266 h 1042266"/>
                  <a:gd name="connsiteX7" fmla="*/ 956252 w 2081110"/>
                  <a:gd name="connsiteY7" fmla="*/ 979134 h 1042266"/>
                  <a:gd name="connsiteX8" fmla="*/ 989963 w 2081110"/>
                  <a:gd name="connsiteY8" fmla="*/ 959339 h 1042266"/>
                  <a:gd name="connsiteX9" fmla="*/ 972447 w 2081110"/>
                  <a:gd name="connsiteY9" fmla="*/ 901620 h 1042266"/>
                  <a:gd name="connsiteX10" fmla="*/ 767780 w 2081110"/>
                  <a:gd name="connsiteY10" fmla="*/ 401100 h 1042266"/>
                  <a:gd name="connsiteX11" fmla="*/ 571674 w 2081110"/>
                  <a:gd name="connsiteY11" fmla="*/ 254477 h 1042266"/>
                  <a:gd name="connsiteX12" fmla="*/ 684089 w 2081110"/>
                  <a:gd name="connsiteY12" fmla="*/ 49153 h 1042266"/>
                  <a:gd name="connsiteX13" fmla="*/ 915621 w 2081110"/>
                  <a:gd name="connsiteY13" fmla="*/ 37986 h 1042266"/>
                  <a:gd name="connsiteX14" fmla="*/ 1172959 w 2081110"/>
                  <a:gd name="connsiteY14" fmla="*/ 867083 h 1042266"/>
                  <a:gd name="connsiteX15" fmla="*/ 1185616 w 2081110"/>
                  <a:gd name="connsiteY15" fmla="*/ 884962 h 1042266"/>
                  <a:gd name="connsiteX16" fmla="*/ 1317321 w 2081110"/>
                  <a:gd name="connsiteY16" fmla="*/ 874851 h 1042266"/>
                  <a:gd name="connsiteX17" fmla="*/ 1445588 w 2081110"/>
                  <a:gd name="connsiteY17" fmla="*/ 903722 h 1042266"/>
                  <a:gd name="connsiteX18" fmla="*/ 1457203 w 2081110"/>
                  <a:gd name="connsiteY18" fmla="*/ 893529 h 1042266"/>
                  <a:gd name="connsiteX19" fmla="*/ 1758741 w 2081110"/>
                  <a:gd name="connsiteY19" fmla="*/ 275741 h 1042266"/>
                  <a:gd name="connsiteX20" fmla="*/ 1975140 w 2081110"/>
                  <a:gd name="connsiteY20" fmla="*/ 342431 h 1042266"/>
                  <a:gd name="connsiteX21" fmla="*/ 2081069 w 2081110"/>
                  <a:gd name="connsiteY21" fmla="*/ 499000 h 1042266"/>
                  <a:gd name="connsiteX22" fmla="*/ 2065711 w 2081110"/>
                  <a:gd name="connsiteY22" fmla="*/ 539175 h 1042266"/>
                  <a:gd name="connsiteX23" fmla="*/ 1871105 w 2081110"/>
                  <a:gd name="connsiteY23" fmla="*/ 611024 h 1042266"/>
                  <a:gd name="connsiteX24" fmla="*/ 1642807 w 2081110"/>
                  <a:gd name="connsiteY24" fmla="*/ 971729 h 1042266"/>
                  <a:gd name="connsiteX0" fmla="*/ 1642807 w 2081110"/>
                  <a:gd name="connsiteY0" fmla="*/ 971729 h 1042266"/>
                  <a:gd name="connsiteX1" fmla="*/ 299333 w 2081110"/>
                  <a:gd name="connsiteY1" fmla="*/ 886817 h 1042266"/>
                  <a:gd name="connsiteX2" fmla="*/ 54770 w 2081110"/>
                  <a:gd name="connsiteY2" fmla="*/ 874760 h 1042266"/>
                  <a:gd name="connsiteX3" fmla="*/ 33304 w 2081110"/>
                  <a:gd name="connsiteY3" fmla="*/ 641665 h 1042266"/>
                  <a:gd name="connsiteX4" fmla="*/ 219100 w 2081110"/>
                  <a:gd name="connsiteY4" fmla="*/ 503058 h 1042266"/>
                  <a:gd name="connsiteX5" fmla="*/ 885320 w 2081110"/>
                  <a:gd name="connsiteY5" fmla="*/ 1042266 h 1042266"/>
                  <a:gd name="connsiteX6" fmla="*/ 956252 w 2081110"/>
                  <a:gd name="connsiteY6" fmla="*/ 979134 h 1042266"/>
                  <a:gd name="connsiteX7" fmla="*/ 989963 w 2081110"/>
                  <a:gd name="connsiteY7" fmla="*/ 959339 h 1042266"/>
                  <a:gd name="connsiteX8" fmla="*/ 972447 w 2081110"/>
                  <a:gd name="connsiteY8" fmla="*/ 901620 h 1042266"/>
                  <a:gd name="connsiteX9" fmla="*/ 767780 w 2081110"/>
                  <a:gd name="connsiteY9" fmla="*/ 401100 h 1042266"/>
                  <a:gd name="connsiteX10" fmla="*/ 571674 w 2081110"/>
                  <a:gd name="connsiteY10" fmla="*/ 254477 h 1042266"/>
                  <a:gd name="connsiteX11" fmla="*/ 684089 w 2081110"/>
                  <a:gd name="connsiteY11" fmla="*/ 49153 h 1042266"/>
                  <a:gd name="connsiteX12" fmla="*/ 915621 w 2081110"/>
                  <a:gd name="connsiteY12" fmla="*/ 37986 h 1042266"/>
                  <a:gd name="connsiteX13" fmla="*/ 1172959 w 2081110"/>
                  <a:gd name="connsiteY13" fmla="*/ 867083 h 1042266"/>
                  <a:gd name="connsiteX14" fmla="*/ 1185616 w 2081110"/>
                  <a:gd name="connsiteY14" fmla="*/ 884962 h 1042266"/>
                  <a:gd name="connsiteX15" fmla="*/ 1317321 w 2081110"/>
                  <a:gd name="connsiteY15" fmla="*/ 874851 h 1042266"/>
                  <a:gd name="connsiteX16" fmla="*/ 1445588 w 2081110"/>
                  <a:gd name="connsiteY16" fmla="*/ 903722 h 1042266"/>
                  <a:gd name="connsiteX17" fmla="*/ 1457203 w 2081110"/>
                  <a:gd name="connsiteY17" fmla="*/ 893529 h 1042266"/>
                  <a:gd name="connsiteX18" fmla="*/ 1758741 w 2081110"/>
                  <a:gd name="connsiteY18" fmla="*/ 275741 h 1042266"/>
                  <a:gd name="connsiteX19" fmla="*/ 1975140 w 2081110"/>
                  <a:gd name="connsiteY19" fmla="*/ 342431 h 1042266"/>
                  <a:gd name="connsiteX20" fmla="*/ 2081069 w 2081110"/>
                  <a:gd name="connsiteY20" fmla="*/ 499000 h 1042266"/>
                  <a:gd name="connsiteX21" fmla="*/ 2065711 w 2081110"/>
                  <a:gd name="connsiteY21" fmla="*/ 539175 h 1042266"/>
                  <a:gd name="connsiteX22" fmla="*/ 1871105 w 2081110"/>
                  <a:gd name="connsiteY22" fmla="*/ 611024 h 1042266"/>
                  <a:gd name="connsiteX23" fmla="*/ 1642807 w 2081110"/>
                  <a:gd name="connsiteY23" fmla="*/ 971729 h 1042266"/>
                  <a:gd name="connsiteX0" fmla="*/ 1611393 w 2049696"/>
                  <a:gd name="connsiteY0" fmla="*/ 971729 h 1042266"/>
                  <a:gd name="connsiteX1" fmla="*/ 267919 w 2049696"/>
                  <a:gd name="connsiteY1" fmla="*/ 886817 h 1042266"/>
                  <a:gd name="connsiteX2" fmla="*/ 1890 w 2049696"/>
                  <a:gd name="connsiteY2" fmla="*/ 641665 h 1042266"/>
                  <a:gd name="connsiteX3" fmla="*/ 187686 w 2049696"/>
                  <a:gd name="connsiteY3" fmla="*/ 503058 h 1042266"/>
                  <a:gd name="connsiteX4" fmla="*/ 853906 w 2049696"/>
                  <a:gd name="connsiteY4" fmla="*/ 1042266 h 1042266"/>
                  <a:gd name="connsiteX5" fmla="*/ 924838 w 2049696"/>
                  <a:gd name="connsiteY5" fmla="*/ 979134 h 1042266"/>
                  <a:gd name="connsiteX6" fmla="*/ 958549 w 2049696"/>
                  <a:gd name="connsiteY6" fmla="*/ 959339 h 1042266"/>
                  <a:gd name="connsiteX7" fmla="*/ 941033 w 2049696"/>
                  <a:gd name="connsiteY7" fmla="*/ 901620 h 1042266"/>
                  <a:gd name="connsiteX8" fmla="*/ 736366 w 2049696"/>
                  <a:gd name="connsiteY8" fmla="*/ 401100 h 1042266"/>
                  <a:gd name="connsiteX9" fmla="*/ 540260 w 2049696"/>
                  <a:gd name="connsiteY9" fmla="*/ 254477 h 1042266"/>
                  <a:gd name="connsiteX10" fmla="*/ 652675 w 2049696"/>
                  <a:gd name="connsiteY10" fmla="*/ 49153 h 1042266"/>
                  <a:gd name="connsiteX11" fmla="*/ 884207 w 2049696"/>
                  <a:gd name="connsiteY11" fmla="*/ 37986 h 1042266"/>
                  <a:gd name="connsiteX12" fmla="*/ 1141545 w 2049696"/>
                  <a:gd name="connsiteY12" fmla="*/ 867083 h 1042266"/>
                  <a:gd name="connsiteX13" fmla="*/ 1154202 w 2049696"/>
                  <a:gd name="connsiteY13" fmla="*/ 884962 h 1042266"/>
                  <a:gd name="connsiteX14" fmla="*/ 1285907 w 2049696"/>
                  <a:gd name="connsiteY14" fmla="*/ 874851 h 1042266"/>
                  <a:gd name="connsiteX15" fmla="*/ 1414174 w 2049696"/>
                  <a:gd name="connsiteY15" fmla="*/ 903722 h 1042266"/>
                  <a:gd name="connsiteX16" fmla="*/ 1425789 w 2049696"/>
                  <a:gd name="connsiteY16" fmla="*/ 893529 h 1042266"/>
                  <a:gd name="connsiteX17" fmla="*/ 1727327 w 2049696"/>
                  <a:gd name="connsiteY17" fmla="*/ 275741 h 1042266"/>
                  <a:gd name="connsiteX18" fmla="*/ 1943726 w 2049696"/>
                  <a:gd name="connsiteY18" fmla="*/ 342431 h 1042266"/>
                  <a:gd name="connsiteX19" fmla="*/ 2049655 w 2049696"/>
                  <a:gd name="connsiteY19" fmla="*/ 499000 h 1042266"/>
                  <a:gd name="connsiteX20" fmla="*/ 2034297 w 2049696"/>
                  <a:gd name="connsiteY20" fmla="*/ 539175 h 1042266"/>
                  <a:gd name="connsiteX21" fmla="*/ 1839691 w 2049696"/>
                  <a:gd name="connsiteY21" fmla="*/ 611024 h 1042266"/>
                  <a:gd name="connsiteX22" fmla="*/ 1611393 w 2049696"/>
                  <a:gd name="connsiteY22" fmla="*/ 971729 h 1042266"/>
                  <a:gd name="connsiteX0" fmla="*/ 1509320 w 1947623"/>
                  <a:gd name="connsiteY0" fmla="*/ 971729 h 1042266"/>
                  <a:gd name="connsiteX1" fmla="*/ 165846 w 1947623"/>
                  <a:gd name="connsiteY1" fmla="*/ 886817 h 1042266"/>
                  <a:gd name="connsiteX2" fmla="*/ 85613 w 1947623"/>
                  <a:gd name="connsiteY2" fmla="*/ 503058 h 1042266"/>
                  <a:gd name="connsiteX3" fmla="*/ 751833 w 1947623"/>
                  <a:gd name="connsiteY3" fmla="*/ 1042266 h 1042266"/>
                  <a:gd name="connsiteX4" fmla="*/ 822765 w 1947623"/>
                  <a:gd name="connsiteY4" fmla="*/ 979134 h 1042266"/>
                  <a:gd name="connsiteX5" fmla="*/ 856476 w 1947623"/>
                  <a:gd name="connsiteY5" fmla="*/ 959339 h 1042266"/>
                  <a:gd name="connsiteX6" fmla="*/ 838960 w 1947623"/>
                  <a:gd name="connsiteY6" fmla="*/ 901620 h 1042266"/>
                  <a:gd name="connsiteX7" fmla="*/ 634293 w 1947623"/>
                  <a:gd name="connsiteY7" fmla="*/ 401100 h 1042266"/>
                  <a:gd name="connsiteX8" fmla="*/ 438187 w 1947623"/>
                  <a:gd name="connsiteY8" fmla="*/ 254477 h 1042266"/>
                  <a:gd name="connsiteX9" fmla="*/ 550602 w 1947623"/>
                  <a:gd name="connsiteY9" fmla="*/ 49153 h 1042266"/>
                  <a:gd name="connsiteX10" fmla="*/ 782134 w 1947623"/>
                  <a:gd name="connsiteY10" fmla="*/ 37986 h 1042266"/>
                  <a:gd name="connsiteX11" fmla="*/ 1039472 w 1947623"/>
                  <a:gd name="connsiteY11" fmla="*/ 867083 h 1042266"/>
                  <a:gd name="connsiteX12" fmla="*/ 1052129 w 1947623"/>
                  <a:gd name="connsiteY12" fmla="*/ 884962 h 1042266"/>
                  <a:gd name="connsiteX13" fmla="*/ 1183834 w 1947623"/>
                  <a:gd name="connsiteY13" fmla="*/ 874851 h 1042266"/>
                  <a:gd name="connsiteX14" fmla="*/ 1312101 w 1947623"/>
                  <a:gd name="connsiteY14" fmla="*/ 903722 h 1042266"/>
                  <a:gd name="connsiteX15" fmla="*/ 1323716 w 1947623"/>
                  <a:gd name="connsiteY15" fmla="*/ 893529 h 1042266"/>
                  <a:gd name="connsiteX16" fmla="*/ 1625254 w 1947623"/>
                  <a:gd name="connsiteY16" fmla="*/ 275741 h 1042266"/>
                  <a:gd name="connsiteX17" fmla="*/ 1841653 w 1947623"/>
                  <a:gd name="connsiteY17" fmla="*/ 342431 h 1042266"/>
                  <a:gd name="connsiteX18" fmla="*/ 1947582 w 1947623"/>
                  <a:gd name="connsiteY18" fmla="*/ 499000 h 1042266"/>
                  <a:gd name="connsiteX19" fmla="*/ 1932224 w 1947623"/>
                  <a:gd name="connsiteY19" fmla="*/ 539175 h 1042266"/>
                  <a:gd name="connsiteX20" fmla="*/ 1737618 w 1947623"/>
                  <a:gd name="connsiteY20" fmla="*/ 611024 h 1042266"/>
                  <a:gd name="connsiteX21" fmla="*/ 1509320 w 1947623"/>
                  <a:gd name="connsiteY21" fmla="*/ 971729 h 1042266"/>
                  <a:gd name="connsiteX0" fmla="*/ 1360767 w 1799070"/>
                  <a:gd name="connsiteY0" fmla="*/ 971729 h 1042266"/>
                  <a:gd name="connsiteX1" fmla="*/ 17293 w 1799070"/>
                  <a:gd name="connsiteY1" fmla="*/ 886817 h 1042266"/>
                  <a:gd name="connsiteX2" fmla="*/ 603280 w 1799070"/>
                  <a:gd name="connsiteY2" fmla="*/ 1042266 h 1042266"/>
                  <a:gd name="connsiteX3" fmla="*/ 674212 w 1799070"/>
                  <a:gd name="connsiteY3" fmla="*/ 979134 h 1042266"/>
                  <a:gd name="connsiteX4" fmla="*/ 707923 w 1799070"/>
                  <a:gd name="connsiteY4" fmla="*/ 959339 h 1042266"/>
                  <a:gd name="connsiteX5" fmla="*/ 690407 w 1799070"/>
                  <a:gd name="connsiteY5" fmla="*/ 901620 h 1042266"/>
                  <a:gd name="connsiteX6" fmla="*/ 485740 w 1799070"/>
                  <a:gd name="connsiteY6" fmla="*/ 401100 h 1042266"/>
                  <a:gd name="connsiteX7" fmla="*/ 289634 w 1799070"/>
                  <a:gd name="connsiteY7" fmla="*/ 254477 h 1042266"/>
                  <a:gd name="connsiteX8" fmla="*/ 402049 w 1799070"/>
                  <a:gd name="connsiteY8" fmla="*/ 49153 h 1042266"/>
                  <a:gd name="connsiteX9" fmla="*/ 633581 w 1799070"/>
                  <a:gd name="connsiteY9" fmla="*/ 37986 h 1042266"/>
                  <a:gd name="connsiteX10" fmla="*/ 890919 w 1799070"/>
                  <a:gd name="connsiteY10" fmla="*/ 867083 h 1042266"/>
                  <a:gd name="connsiteX11" fmla="*/ 903576 w 1799070"/>
                  <a:gd name="connsiteY11" fmla="*/ 884962 h 1042266"/>
                  <a:gd name="connsiteX12" fmla="*/ 1035281 w 1799070"/>
                  <a:gd name="connsiteY12" fmla="*/ 874851 h 1042266"/>
                  <a:gd name="connsiteX13" fmla="*/ 1163548 w 1799070"/>
                  <a:gd name="connsiteY13" fmla="*/ 903722 h 1042266"/>
                  <a:gd name="connsiteX14" fmla="*/ 1175163 w 1799070"/>
                  <a:gd name="connsiteY14" fmla="*/ 893529 h 1042266"/>
                  <a:gd name="connsiteX15" fmla="*/ 1476701 w 1799070"/>
                  <a:gd name="connsiteY15" fmla="*/ 275741 h 1042266"/>
                  <a:gd name="connsiteX16" fmla="*/ 1693100 w 1799070"/>
                  <a:gd name="connsiteY16" fmla="*/ 342431 h 1042266"/>
                  <a:gd name="connsiteX17" fmla="*/ 1799029 w 1799070"/>
                  <a:gd name="connsiteY17" fmla="*/ 499000 h 1042266"/>
                  <a:gd name="connsiteX18" fmla="*/ 1783671 w 1799070"/>
                  <a:gd name="connsiteY18" fmla="*/ 539175 h 1042266"/>
                  <a:gd name="connsiteX19" fmla="*/ 1589065 w 1799070"/>
                  <a:gd name="connsiteY19" fmla="*/ 611024 h 1042266"/>
                  <a:gd name="connsiteX20" fmla="*/ 1360767 w 1799070"/>
                  <a:gd name="connsiteY20" fmla="*/ 971729 h 1042266"/>
                  <a:gd name="connsiteX0" fmla="*/ 1083989 w 1522292"/>
                  <a:gd name="connsiteY0" fmla="*/ 971729 h 1042266"/>
                  <a:gd name="connsiteX1" fmla="*/ 326502 w 1522292"/>
                  <a:gd name="connsiteY1" fmla="*/ 1042266 h 1042266"/>
                  <a:gd name="connsiteX2" fmla="*/ 397434 w 1522292"/>
                  <a:gd name="connsiteY2" fmla="*/ 979134 h 1042266"/>
                  <a:gd name="connsiteX3" fmla="*/ 431145 w 1522292"/>
                  <a:gd name="connsiteY3" fmla="*/ 959339 h 1042266"/>
                  <a:gd name="connsiteX4" fmla="*/ 413629 w 1522292"/>
                  <a:gd name="connsiteY4" fmla="*/ 901620 h 1042266"/>
                  <a:gd name="connsiteX5" fmla="*/ 208962 w 1522292"/>
                  <a:gd name="connsiteY5" fmla="*/ 401100 h 1042266"/>
                  <a:gd name="connsiteX6" fmla="*/ 12856 w 1522292"/>
                  <a:gd name="connsiteY6" fmla="*/ 254477 h 1042266"/>
                  <a:gd name="connsiteX7" fmla="*/ 125271 w 1522292"/>
                  <a:gd name="connsiteY7" fmla="*/ 49153 h 1042266"/>
                  <a:gd name="connsiteX8" fmla="*/ 356803 w 1522292"/>
                  <a:gd name="connsiteY8" fmla="*/ 37986 h 1042266"/>
                  <a:gd name="connsiteX9" fmla="*/ 614141 w 1522292"/>
                  <a:gd name="connsiteY9" fmla="*/ 867083 h 1042266"/>
                  <a:gd name="connsiteX10" fmla="*/ 626798 w 1522292"/>
                  <a:gd name="connsiteY10" fmla="*/ 884962 h 1042266"/>
                  <a:gd name="connsiteX11" fmla="*/ 758503 w 1522292"/>
                  <a:gd name="connsiteY11" fmla="*/ 874851 h 1042266"/>
                  <a:gd name="connsiteX12" fmla="*/ 886770 w 1522292"/>
                  <a:gd name="connsiteY12" fmla="*/ 903722 h 1042266"/>
                  <a:gd name="connsiteX13" fmla="*/ 898385 w 1522292"/>
                  <a:gd name="connsiteY13" fmla="*/ 893529 h 1042266"/>
                  <a:gd name="connsiteX14" fmla="*/ 1199923 w 1522292"/>
                  <a:gd name="connsiteY14" fmla="*/ 275741 h 1042266"/>
                  <a:gd name="connsiteX15" fmla="*/ 1416322 w 1522292"/>
                  <a:gd name="connsiteY15" fmla="*/ 342431 h 1042266"/>
                  <a:gd name="connsiteX16" fmla="*/ 1522251 w 1522292"/>
                  <a:gd name="connsiteY16" fmla="*/ 499000 h 1042266"/>
                  <a:gd name="connsiteX17" fmla="*/ 1506893 w 1522292"/>
                  <a:gd name="connsiteY17" fmla="*/ 539175 h 1042266"/>
                  <a:gd name="connsiteX18" fmla="*/ 1312287 w 1522292"/>
                  <a:gd name="connsiteY18" fmla="*/ 611024 h 1042266"/>
                  <a:gd name="connsiteX19" fmla="*/ 1083989 w 1522292"/>
                  <a:gd name="connsiteY19" fmla="*/ 971729 h 1042266"/>
                  <a:gd name="connsiteX0" fmla="*/ 1083989 w 1522292"/>
                  <a:gd name="connsiteY0" fmla="*/ 971729 h 1001583"/>
                  <a:gd name="connsiteX1" fmla="*/ 397434 w 1522292"/>
                  <a:gd name="connsiteY1" fmla="*/ 979134 h 1001583"/>
                  <a:gd name="connsiteX2" fmla="*/ 431145 w 1522292"/>
                  <a:gd name="connsiteY2" fmla="*/ 959339 h 1001583"/>
                  <a:gd name="connsiteX3" fmla="*/ 413629 w 1522292"/>
                  <a:gd name="connsiteY3" fmla="*/ 901620 h 1001583"/>
                  <a:gd name="connsiteX4" fmla="*/ 208962 w 1522292"/>
                  <a:gd name="connsiteY4" fmla="*/ 401100 h 1001583"/>
                  <a:gd name="connsiteX5" fmla="*/ 12856 w 1522292"/>
                  <a:gd name="connsiteY5" fmla="*/ 254477 h 1001583"/>
                  <a:gd name="connsiteX6" fmla="*/ 125271 w 1522292"/>
                  <a:gd name="connsiteY6" fmla="*/ 49153 h 1001583"/>
                  <a:gd name="connsiteX7" fmla="*/ 356803 w 1522292"/>
                  <a:gd name="connsiteY7" fmla="*/ 37986 h 1001583"/>
                  <a:gd name="connsiteX8" fmla="*/ 614141 w 1522292"/>
                  <a:gd name="connsiteY8" fmla="*/ 867083 h 1001583"/>
                  <a:gd name="connsiteX9" fmla="*/ 626798 w 1522292"/>
                  <a:gd name="connsiteY9" fmla="*/ 884962 h 1001583"/>
                  <a:gd name="connsiteX10" fmla="*/ 758503 w 1522292"/>
                  <a:gd name="connsiteY10" fmla="*/ 874851 h 1001583"/>
                  <a:gd name="connsiteX11" fmla="*/ 886770 w 1522292"/>
                  <a:gd name="connsiteY11" fmla="*/ 903722 h 1001583"/>
                  <a:gd name="connsiteX12" fmla="*/ 898385 w 1522292"/>
                  <a:gd name="connsiteY12" fmla="*/ 893529 h 1001583"/>
                  <a:gd name="connsiteX13" fmla="*/ 1199923 w 1522292"/>
                  <a:gd name="connsiteY13" fmla="*/ 275741 h 1001583"/>
                  <a:gd name="connsiteX14" fmla="*/ 1416322 w 1522292"/>
                  <a:gd name="connsiteY14" fmla="*/ 342431 h 1001583"/>
                  <a:gd name="connsiteX15" fmla="*/ 1522251 w 1522292"/>
                  <a:gd name="connsiteY15" fmla="*/ 499000 h 1001583"/>
                  <a:gd name="connsiteX16" fmla="*/ 1506893 w 1522292"/>
                  <a:gd name="connsiteY16" fmla="*/ 539175 h 1001583"/>
                  <a:gd name="connsiteX17" fmla="*/ 1312287 w 1522292"/>
                  <a:gd name="connsiteY17" fmla="*/ 611024 h 1001583"/>
                  <a:gd name="connsiteX18" fmla="*/ 1083989 w 1522292"/>
                  <a:gd name="connsiteY18" fmla="*/ 971729 h 1001583"/>
                  <a:gd name="connsiteX0" fmla="*/ 1083989 w 1522292"/>
                  <a:gd name="connsiteY0" fmla="*/ 971729 h 1001583"/>
                  <a:gd name="connsiteX1" fmla="*/ 397434 w 1522292"/>
                  <a:gd name="connsiteY1" fmla="*/ 979134 h 1001583"/>
                  <a:gd name="connsiteX2" fmla="*/ 413629 w 1522292"/>
                  <a:gd name="connsiteY2" fmla="*/ 901620 h 1001583"/>
                  <a:gd name="connsiteX3" fmla="*/ 208962 w 1522292"/>
                  <a:gd name="connsiteY3" fmla="*/ 401100 h 1001583"/>
                  <a:gd name="connsiteX4" fmla="*/ 12856 w 1522292"/>
                  <a:gd name="connsiteY4" fmla="*/ 254477 h 1001583"/>
                  <a:gd name="connsiteX5" fmla="*/ 125271 w 1522292"/>
                  <a:gd name="connsiteY5" fmla="*/ 49153 h 1001583"/>
                  <a:gd name="connsiteX6" fmla="*/ 356803 w 1522292"/>
                  <a:gd name="connsiteY6" fmla="*/ 37986 h 1001583"/>
                  <a:gd name="connsiteX7" fmla="*/ 614141 w 1522292"/>
                  <a:gd name="connsiteY7" fmla="*/ 867083 h 1001583"/>
                  <a:gd name="connsiteX8" fmla="*/ 626798 w 1522292"/>
                  <a:gd name="connsiteY8" fmla="*/ 884962 h 1001583"/>
                  <a:gd name="connsiteX9" fmla="*/ 758503 w 1522292"/>
                  <a:gd name="connsiteY9" fmla="*/ 874851 h 1001583"/>
                  <a:gd name="connsiteX10" fmla="*/ 886770 w 1522292"/>
                  <a:gd name="connsiteY10" fmla="*/ 903722 h 1001583"/>
                  <a:gd name="connsiteX11" fmla="*/ 898385 w 1522292"/>
                  <a:gd name="connsiteY11" fmla="*/ 893529 h 1001583"/>
                  <a:gd name="connsiteX12" fmla="*/ 1199923 w 1522292"/>
                  <a:gd name="connsiteY12" fmla="*/ 275741 h 1001583"/>
                  <a:gd name="connsiteX13" fmla="*/ 1416322 w 1522292"/>
                  <a:gd name="connsiteY13" fmla="*/ 342431 h 1001583"/>
                  <a:gd name="connsiteX14" fmla="*/ 1522251 w 1522292"/>
                  <a:gd name="connsiteY14" fmla="*/ 499000 h 1001583"/>
                  <a:gd name="connsiteX15" fmla="*/ 1506893 w 1522292"/>
                  <a:gd name="connsiteY15" fmla="*/ 539175 h 1001583"/>
                  <a:gd name="connsiteX16" fmla="*/ 1312287 w 1522292"/>
                  <a:gd name="connsiteY16" fmla="*/ 611024 h 1001583"/>
                  <a:gd name="connsiteX17" fmla="*/ 1083989 w 1522292"/>
                  <a:gd name="connsiteY17" fmla="*/ 971729 h 1001583"/>
                  <a:gd name="connsiteX0" fmla="*/ 1083989 w 1522251"/>
                  <a:gd name="connsiteY0" fmla="*/ 971729 h 1001583"/>
                  <a:gd name="connsiteX1" fmla="*/ 397434 w 1522251"/>
                  <a:gd name="connsiteY1" fmla="*/ 979134 h 1001583"/>
                  <a:gd name="connsiteX2" fmla="*/ 413629 w 1522251"/>
                  <a:gd name="connsiteY2" fmla="*/ 901620 h 1001583"/>
                  <a:gd name="connsiteX3" fmla="*/ 208962 w 1522251"/>
                  <a:gd name="connsiteY3" fmla="*/ 401100 h 1001583"/>
                  <a:gd name="connsiteX4" fmla="*/ 12856 w 1522251"/>
                  <a:gd name="connsiteY4" fmla="*/ 254477 h 1001583"/>
                  <a:gd name="connsiteX5" fmla="*/ 125271 w 1522251"/>
                  <a:gd name="connsiteY5" fmla="*/ 49153 h 1001583"/>
                  <a:gd name="connsiteX6" fmla="*/ 356803 w 1522251"/>
                  <a:gd name="connsiteY6" fmla="*/ 37986 h 1001583"/>
                  <a:gd name="connsiteX7" fmla="*/ 614141 w 1522251"/>
                  <a:gd name="connsiteY7" fmla="*/ 867083 h 1001583"/>
                  <a:gd name="connsiteX8" fmla="*/ 626798 w 1522251"/>
                  <a:gd name="connsiteY8" fmla="*/ 884962 h 1001583"/>
                  <a:gd name="connsiteX9" fmla="*/ 758503 w 1522251"/>
                  <a:gd name="connsiteY9" fmla="*/ 874851 h 1001583"/>
                  <a:gd name="connsiteX10" fmla="*/ 886770 w 1522251"/>
                  <a:gd name="connsiteY10" fmla="*/ 903722 h 1001583"/>
                  <a:gd name="connsiteX11" fmla="*/ 898385 w 1522251"/>
                  <a:gd name="connsiteY11" fmla="*/ 893529 h 1001583"/>
                  <a:gd name="connsiteX12" fmla="*/ 1199923 w 1522251"/>
                  <a:gd name="connsiteY12" fmla="*/ 275741 h 1001583"/>
                  <a:gd name="connsiteX13" fmla="*/ 1416322 w 1522251"/>
                  <a:gd name="connsiteY13" fmla="*/ 342431 h 1001583"/>
                  <a:gd name="connsiteX14" fmla="*/ 1522251 w 1522251"/>
                  <a:gd name="connsiteY14" fmla="*/ 499000 h 1001583"/>
                  <a:gd name="connsiteX15" fmla="*/ 1312287 w 1522251"/>
                  <a:gd name="connsiteY15" fmla="*/ 611024 h 1001583"/>
                  <a:gd name="connsiteX16" fmla="*/ 1083989 w 1522251"/>
                  <a:gd name="connsiteY16" fmla="*/ 971729 h 1001583"/>
                  <a:gd name="connsiteX0" fmla="*/ 1083989 w 1419516"/>
                  <a:gd name="connsiteY0" fmla="*/ 971729 h 1001583"/>
                  <a:gd name="connsiteX1" fmla="*/ 397434 w 1419516"/>
                  <a:gd name="connsiteY1" fmla="*/ 979134 h 1001583"/>
                  <a:gd name="connsiteX2" fmla="*/ 413629 w 1419516"/>
                  <a:gd name="connsiteY2" fmla="*/ 901620 h 1001583"/>
                  <a:gd name="connsiteX3" fmla="*/ 208962 w 1419516"/>
                  <a:gd name="connsiteY3" fmla="*/ 401100 h 1001583"/>
                  <a:gd name="connsiteX4" fmla="*/ 12856 w 1419516"/>
                  <a:gd name="connsiteY4" fmla="*/ 254477 h 1001583"/>
                  <a:gd name="connsiteX5" fmla="*/ 125271 w 1419516"/>
                  <a:gd name="connsiteY5" fmla="*/ 49153 h 1001583"/>
                  <a:gd name="connsiteX6" fmla="*/ 356803 w 1419516"/>
                  <a:gd name="connsiteY6" fmla="*/ 37986 h 1001583"/>
                  <a:gd name="connsiteX7" fmla="*/ 614141 w 1419516"/>
                  <a:gd name="connsiteY7" fmla="*/ 867083 h 1001583"/>
                  <a:gd name="connsiteX8" fmla="*/ 626798 w 1419516"/>
                  <a:gd name="connsiteY8" fmla="*/ 884962 h 1001583"/>
                  <a:gd name="connsiteX9" fmla="*/ 758503 w 1419516"/>
                  <a:gd name="connsiteY9" fmla="*/ 874851 h 1001583"/>
                  <a:gd name="connsiteX10" fmla="*/ 886770 w 1419516"/>
                  <a:gd name="connsiteY10" fmla="*/ 903722 h 1001583"/>
                  <a:gd name="connsiteX11" fmla="*/ 898385 w 1419516"/>
                  <a:gd name="connsiteY11" fmla="*/ 893529 h 1001583"/>
                  <a:gd name="connsiteX12" fmla="*/ 1199923 w 1419516"/>
                  <a:gd name="connsiteY12" fmla="*/ 275741 h 1001583"/>
                  <a:gd name="connsiteX13" fmla="*/ 1416322 w 1419516"/>
                  <a:gd name="connsiteY13" fmla="*/ 342431 h 1001583"/>
                  <a:gd name="connsiteX14" fmla="*/ 1312287 w 1419516"/>
                  <a:gd name="connsiteY14" fmla="*/ 611024 h 1001583"/>
                  <a:gd name="connsiteX15" fmla="*/ 1083989 w 1419516"/>
                  <a:gd name="connsiteY15" fmla="*/ 971729 h 1001583"/>
                  <a:gd name="connsiteX0" fmla="*/ 1083989 w 1315835"/>
                  <a:gd name="connsiteY0" fmla="*/ 971729 h 1001583"/>
                  <a:gd name="connsiteX1" fmla="*/ 397434 w 1315835"/>
                  <a:gd name="connsiteY1" fmla="*/ 979134 h 1001583"/>
                  <a:gd name="connsiteX2" fmla="*/ 413629 w 1315835"/>
                  <a:gd name="connsiteY2" fmla="*/ 901620 h 1001583"/>
                  <a:gd name="connsiteX3" fmla="*/ 208962 w 1315835"/>
                  <a:gd name="connsiteY3" fmla="*/ 401100 h 1001583"/>
                  <a:gd name="connsiteX4" fmla="*/ 12856 w 1315835"/>
                  <a:gd name="connsiteY4" fmla="*/ 254477 h 1001583"/>
                  <a:gd name="connsiteX5" fmla="*/ 125271 w 1315835"/>
                  <a:gd name="connsiteY5" fmla="*/ 49153 h 1001583"/>
                  <a:gd name="connsiteX6" fmla="*/ 356803 w 1315835"/>
                  <a:gd name="connsiteY6" fmla="*/ 37986 h 1001583"/>
                  <a:gd name="connsiteX7" fmla="*/ 614141 w 1315835"/>
                  <a:gd name="connsiteY7" fmla="*/ 867083 h 1001583"/>
                  <a:gd name="connsiteX8" fmla="*/ 626798 w 1315835"/>
                  <a:gd name="connsiteY8" fmla="*/ 884962 h 1001583"/>
                  <a:gd name="connsiteX9" fmla="*/ 758503 w 1315835"/>
                  <a:gd name="connsiteY9" fmla="*/ 874851 h 1001583"/>
                  <a:gd name="connsiteX10" fmla="*/ 886770 w 1315835"/>
                  <a:gd name="connsiteY10" fmla="*/ 903722 h 1001583"/>
                  <a:gd name="connsiteX11" fmla="*/ 898385 w 1315835"/>
                  <a:gd name="connsiteY11" fmla="*/ 893529 h 1001583"/>
                  <a:gd name="connsiteX12" fmla="*/ 1199923 w 1315835"/>
                  <a:gd name="connsiteY12" fmla="*/ 275741 h 1001583"/>
                  <a:gd name="connsiteX13" fmla="*/ 1312287 w 1315835"/>
                  <a:gd name="connsiteY13" fmla="*/ 611024 h 1001583"/>
                  <a:gd name="connsiteX14" fmla="*/ 1083989 w 1315835"/>
                  <a:gd name="connsiteY14" fmla="*/ 971729 h 1001583"/>
                  <a:gd name="connsiteX0" fmla="*/ 1083989 w 1312287"/>
                  <a:gd name="connsiteY0" fmla="*/ 971729 h 1001583"/>
                  <a:gd name="connsiteX1" fmla="*/ 397434 w 1312287"/>
                  <a:gd name="connsiteY1" fmla="*/ 979134 h 1001583"/>
                  <a:gd name="connsiteX2" fmla="*/ 413629 w 1312287"/>
                  <a:gd name="connsiteY2" fmla="*/ 901620 h 1001583"/>
                  <a:gd name="connsiteX3" fmla="*/ 208962 w 1312287"/>
                  <a:gd name="connsiteY3" fmla="*/ 401100 h 1001583"/>
                  <a:gd name="connsiteX4" fmla="*/ 12856 w 1312287"/>
                  <a:gd name="connsiteY4" fmla="*/ 254477 h 1001583"/>
                  <a:gd name="connsiteX5" fmla="*/ 125271 w 1312287"/>
                  <a:gd name="connsiteY5" fmla="*/ 49153 h 1001583"/>
                  <a:gd name="connsiteX6" fmla="*/ 356803 w 1312287"/>
                  <a:gd name="connsiteY6" fmla="*/ 37986 h 1001583"/>
                  <a:gd name="connsiteX7" fmla="*/ 614141 w 1312287"/>
                  <a:gd name="connsiteY7" fmla="*/ 867083 h 1001583"/>
                  <a:gd name="connsiteX8" fmla="*/ 626798 w 1312287"/>
                  <a:gd name="connsiteY8" fmla="*/ 884962 h 1001583"/>
                  <a:gd name="connsiteX9" fmla="*/ 758503 w 1312287"/>
                  <a:gd name="connsiteY9" fmla="*/ 874851 h 1001583"/>
                  <a:gd name="connsiteX10" fmla="*/ 886770 w 1312287"/>
                  <a:gd name="connsiteY10" fmla="*/ 903722 h 1001583"/>
                  <a:gd name="connsiteX11" fmla="*/ 898385 w 1312287"/>
                  <a:gd name="connsiteY11" fmla="*/ 893529 h 1001583"/>
                  <a:gd name="connsiteX12" fmla="*/ 1312287 w 1312287"/>
                  <a:gd name="connsiteY12" fmla="*/ 611024 h 1001583"/>
                  <a:gd name="connsiteX13" fmla="*/ 1083989 w 1312287"/>
                  <a:gd name="connsiteY13" fmla="*/ 971729 h 1001583"/>
                  <a:gd name="connsiteX0" fmla="*/ 1083989 w 1101746"/>
                  <a:gd name="connsiteY0" fmla="*/ 971729 h 1001583"/>
                  <a:gd name="connsiteX1" fmla="*/ 397434 w 1101746"/>
                  <a:gd name="connsiteY1" fmla="*/ 979134 h 1001583"/>
                  <a:gd name="connsiteX2" fmla="*/ 413629 w 1101746"/>
                  <a:gd name="connsiteY2" fmla="*/ 901620 h 1001583"/>
                  <a:gd name="connsiteX3" fmla="*/ 208962 w 1101746"/>
                  <a:gd name="connsiteY3" fmla="*/ 401100 h 1001583"/>
                  <a:gd name="connsiteX4" fmla="*/ 12856 w 1101746"/>
                  <a:gd name="connsiteY4" fmla="*/ 254477 h 1001583"/>
                  <a:gd name="connsiteX5" fmla="*/ 125271 w 1101746"/>
                  <a:gd name="connsiteY5" fmla="*/ 49153 h 1001583"/>
                  <a:gd name="connsiteX6" fmla="*/ 356803 w 1101746"/>
                  <a:gd name="connsiteY6" fmla="*/ 37986 h 1001583"/>
                  <a:gd name="connsiteX7" fmla="*/ 614141 w 1101746"/>
                  <a:gd name="connsiteY7" fmla="*/ 867083 h 1001583"/>
                  <a:gd name="connsiteX8" fmla="*/ 626798 w 1101746"/>
                  <a:gd name="connsiteY8" fmla="*/ 884962 h 1001583"/>
                  <a:gd name="connsiteX9" fmla="*/ 758503 w 1101746"/>
                  <a:gd name="connsiteY9" fmla="*/ 874851 h 1001583"/>
                  <a:gd name="connsiteX10" fmla="*/ 886770 w 1101746"/>
                  <a:gd name="connsiteY10" fmla="*/ 903722 h 1001583"/>
                  <a:gd name="connsiteX11" fmla="*/ 898385 w 1101746"/>
                  <a:gd name="connsiteY11" fmla="*/ 893529 h 1001583"/>
                  <a:gd name="connsiteX12" fmla="*/ 1083989 w 1101746"/>
                  <a:gd name="connsiteY12" fmla="*/ 971729 h 1001583"/>
                  <a:gd name="connsiteX0" fmla="*/ 898385 w 898385"/>
                  <a:gd name="connsiteY0" fmla="*/ 893529 h 979134"/>
                  <a:gd name="connsiteX1" fmla="*/ 397434 w 898385"/>
                  <a:gd name="connsiteY1" fmla="*/ 979134 h 979134"/>
                  <a:gd name="connsiteX2" fmla="*/ 413629 w 898385"/>
                  <a:gd name="connsiteY2" fmla="*/ 901620 h 979134"/>
                  <a:gd name="connsiteX3" fmla="*/ 208962 w 898385"/>
                  <a:gd name="connsiteY3" fmla="*/ 401100 h 979134"/>
                  <a:gd name="connsiteX4" fmla="*/ 12856 w 898385"/>
                  <a:gd name="connsiteY4" fmla="*/ 254477 h 979134"/>
                  <a:gd name="connsiteX5" fmla="*/ 125271 w 898385"/>
                  <a:gd name="connsiteY5" fmla="*/ 49153 h 979134"/>
                  <a:gd name="connsiteX6" fmla="*/ 356803 w 898385"/>
                  <a:gd name="connsiteY6" fmla="*/ 37986 h 979134"/>
                  <a:gd name="connsiteX7" fmla="*/ 614141 w 898385"/>
                  <a:gd name="connsiteY7" fmla="*/ 867083 h 979134"/>
                  <a:gd name="connsiteX8" fmla="*/ 626798 w 898385"/>
                  <a:gd name="connsiteY8" fmla="*/ 884962 h 979134"/>
                  <a:gd name="connsiteX9" fmla="*/ 758503 w 898385"/>
                  <a:gd name="connsiteY9" fmla="*/ 874851 h 979134"/>
                  <a:gd name="connsiteX10" fmla="*/ 886770 w 898385"/>
                  <a:gd name="connsiteY10" fmla="*/ 903722 h 979134"/>
                  <a:gd name="connsiteX11" fmla="*/ 898385 w 898385"/>
                  <a:gd name="connsiteY11" fmla="*/ 893529 h 979134"/>
                  <a:gd name="connsiteX0" fmla="*/ 886770 w 886770"/>
                  <a:gd name="connsiteY0" fmla="*/ 903722 h 979134"/>
                  <a:gd name="connsiteX1" fmla="*/ 397434 w 886770"/>
                  <a:gd name="connsiteY1" fmla="*/ 979134 h 979134"/>
                  <a:gd name="connsiteX2" fmla="*/ 413629 w 886770"/>
                  <a:gd name="connsiteY2" fmla="*/ 901620 h 979134"/>
                  <a:gd name="connsiteX3" fmla="*/ 208962 w 886770"/>
                  <a:gd name="connsiteY3" fmla="*/ 401100 h 979134"/>
                  <a:gd name="connsiteX4" fmla="*/ 12856 w 886770"/>
                  <a:gd name="connsiteY4" fmla="*/ 254477 h 979134"/>
                  <a:gd name="connsiteX5" fmla="*/ 125271 w 886770"/>
                  <a:gd name="connsiteY5" fmla="*/ 49153 h 979134"/>
                  <a:gd name="connsiteX6" fmla="*/ 356803 w 886770"/>
                  <a:gd name="connsiteY6" fmla="*/ 37986 h 979134"/>
                  <a:gd name="connsiteX7" fmla="*/ 614141 w 886770"/>
                  <a:gd name="connsiteY7" fmla="*/ 867083 h 979134"/>
                  <a:gd name="connsiteX8" fmla="*/ 626798 w 886770"/>
                  <a:gd name="connsiteY8" fmla="*/ 884962 h 979134"/>
                  <a:gd name="connsiteX9" fmla="*/ 758503 w 886770"/>
                  <a:gd name="connsiteY9" fmla="*/ 874851 h 979134"/>
                  <a:gd name="connsiteX10" fmla="*/ 886770 w 886770"/>
                  <a:gd name="connsiteY10" fmla="*/ 903722 h 979134"/>
                  <a:gd name="connsiteX0" fmla="*/ 758503 w 758503"/>
                  <a:gd name="connsiteY0" fmla="*/ 874851 h 979134"/>
                  <a:gd name="connsiteX1" fmla="*/ 397434 w 758503"/>
                  <a:gd name="connsiteY1" fmla="*/ 979134 h 979134"/>
                  <a:gd name="connsiteX2" fmla="*/ 413629 w 758503"/>
                  <a:gd name="connsiteY2" fmla="*/ 901620 h 979134"/>
                  <a:gd name="connsiteX3" fmla="*/ 208962 w 758503"/>
                  <a:gd name="connsiteY3" fmla="*/ 401100 h 979134"/>
                  <a:gd name="connsiteX4" fmla="*/ 12856 w 758503"/>
                  <a:gd name="connsiteY4" fmla="*/ 254477 h 979134"/>
                  <a:gd name="connsiteX5" fmla="*/ 125271 w 758503"/>
                  <a:gd name="connsiteY5" fmla="*/ 49153 h 979134"/>
                  <a:gd name="connsiteX6" fmla="*/ 356803 w 758503"/>
                  <a:gd name="connsiteY6" fmla="*/ 37986 h 979134"/>
                  <a:gd name="connsiteX7" fmla="*/ 614141 w 758503"/>
                  <a:gd name="connsiteY7" fmla="*/ 867083 h 979134"/>
                  <a:gd name="connsiteX8" fmla="*/ 626798 w 758503"/>
                  <a:gd name="connsiteY8" fmla="*/ 884962 h 979134"/>
                  <a:gd name="connsiteX9" fmla="*/ 758503 w 758503"/>
                  <a:gd name="connsiteY9" fmla="*/ 874851 h 979134"/>
                  <a:gd name="connsiteX0" fmla="*/ 626798 w 626798"/>
                  <a:gd name="connsiteY0" fmla="*/ 884962 h 979134"/>
                  <a:gd name="connsiteX1" fmla="*/ 397434 w 626798"/>
                  <a:gd name="connsiteY1" fmla="*/ 979134 h 979134"/>
                  <a:gd name="connsiteX2" fmla="*/ 413629 w 626798"/>
                  <a:gd name="connsiteY2" fmla="*/ 901620 h 979134"/>
                  <a:gd name="connsiteX3" fmla="*/ 208962 w 626798"/>
                  <a:gd name="connsiteY3" fmla="*/ 401100 h 979134"/>
                  <a:gd name="connsiteX4" fmla="*/ 12856 w 626798"/>
                  <a:gd name="connsiteY4" fmla="*/ 254477 h 979134"/>
                  <a:gd name="connsiteX5" fmla="*/ 125271 w 626798"/>
                  <a:gd name="connsiteY5" fmla="*/ 49153 h 979134"/>
                  <a:gd name="connsiteX6" fmla="*/ 356803 w 626798"/>
                  <a:gd name="connsiteY6" fmla="*/ 37986 h 979134"/>
                  <a:gd name="connsiteX7" fmla="*/ 614141 w 626798"/>
                  <a:gd name="connsiteY7" fmla="*/ 867083 h 979134"/>
                  <a:gd name="connsiteX8" fmla="*/ 626798 w 626798"/>
                  <a:gd name="connsiteY8" fmla="*/ 884962 h 979134"/>
                  <a:gd name="connsiteX0" fmla="*/ 626798 w 626798"/>
                  <a:gd name="connsiteY0" fmla="*/ 884962 h 934676"/>
                  <a:gd name="connsiteX1" fmla="*/ 413629 w 626798"/>
                  <a:gd name="connsiteY1" fmla="*/ 901620 h 934676"/>
                  <a:gd name="connsiteX2" fmla="*/ 208962 w 626798"/>
                  <a:gd name="connsiteY2" fmla="*/ 401100 h 934676"/>
                  <a:gd name="connsiteX3" fmla="*/ 12856 w 626798"/>
                  <a:gd name="connsiteY3" fmla="*/ 254477 h 934676"/>
                  <a:gd name="connsiteX4" fmla="*/ 125271 w 626798"/>
                  <a:gd name="connsiteY4" fmla="*/ 49153 h 934676"/>
                  <a:gd name="connsiteX5" fmla="*/ 356803 w 626798"/>
                  <a:gd name="connsiteY5" fmla="*/ 37986 h 934676"/>
                  <a:gd name="connsiteX6" fmla="*/ 614141 w 626798"/>
                  <a:gd name="connsiteY6" fmla="*/ 867083 h 934676"/>
                  <a:gd name="connsiteX7" fmla="*/ 626798 w 626798"/>
                  <a:gd name="connsiteY7" fmla="*/ 884962 h 934676"/>
                  <a:gd name="connsiteX0" fmla="*/ 614141 w 614141"/>
                  <a:gd name="connsiteY0" fmla="*/ 867083 h 901620"/>
                  <a:gd name="connsiteX1" fmla="*/ 413629 w 614141"/>
                  <a:gd name="connsiteY1" fmla="*/ 901620 h 901620"/>
                  <a:gd name="connsiteX2" fmla="*/ 208962 w 614141"/>
                  <a:gd name="connsiteY2" fmla="*/ 401100 h 901620"/>
                  <a:gd name="connsiteX3" fmla="*/ 12856 w 614141"/>
                  <a:gd name="connsiteY3" fmla="*/ 254477 h 901620"/>
                  <a:gd name="connsiteX4" fmla="*/ 125271 w 614141"/>
                  <a:gd name="connsiteY4" fmla="*/ 49153 h 901620"/>
                  <a:gd name="connsiteX5" fmla="*/ 356803 w 614141"/>
                  <a:gd name="connsiteY5" fmla="*/ 37986 h 901620"/>
                  <a:gd name="connsiteX6" fmla="*/ 614141 w 614141"/>
                  <a:gd name="connsiteY6" fmla="*/ 867083 h 9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141" h="901620">
                    <a:moveTo>
                      <a:pt x="614141" y="867083"/>
                    </a:moveTo>
                    <a:lnTo>
                      <a:pt x="413629" y="901620"/>
                    </a:lnTo>
                    <a:cubicBezTo>
                      <a:pt x="351086" y="702616"/>
                      <a:pt x="269920" y="485952"/>
                      <a:pt x="208962" y="401100"/>
                    </a:cubicBezTo>
                    <a:cubicBezTo>
                      <a:pt x="143593" y="352226"/>
                      <a:pt x="71758" y="320746"/>
                      <a:pt x="12856" y="254477"/>
                    </a:cubicBezTo>
                    <a:cubicBezTo>
                      <a:pt x="-30328" y="192464"/>
                      <a:pt x="42407" y="89444"/>
                      <a:pt x="125271" y="49153"/>
                    </a:cubicBezTo>
                    <a:cubicBezTo>
                      <a:pt x="210483" y="7858"/>
                      <a:pt x="282621" y="-31508"/>
                      <a:pt x="356803" y="37986"/>
                    </a:cubicBezTo>
                    <a:cubicBezTo>
                      <a:pt x="432267" y="110893"/>
                      <a:pt x="297430" y="389083"/>
                      <a:pt x="614141" y="867083"/>
                    </a:cubicBezTo>
                    <a:close/>
                  </a:path>
                </a:pathLst>
              </a:custGeom>
              <a:gradFill flip="none" rotWithShape="1">
                <a:gsLst>
                  <a:gs pos="0">
                    <a:srgbClr val="3D3935"/>
                  </a:gs>
                  <a:gs pos="76000">
                    <a:srgbClr val="3D3935"/>
                  </a:gs>
                  <a:gs pos="100000">
                    <a:srgbClr val="CC00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4" name="Freeform 123"/>
              <p:cNvSpPr/>
              <p:nvPr/>
            </p:nvSpPr>
            <p:spPr>
              <a:xfrm rot="16990685">
                <a:off x="3790083" y="2302977"/>
                <a:ext cx="935686" cy="1708041"/>
              </a:xfrm>
              <a:custGeom>
                <a:avLst/>
                <a:gdLst>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33097 w 2302014"/>
                  <a:gd name="connsiteY10" fmla="*/ 2058939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84889 w 2302014"/>
                  <a:gd name="connsiteY10" fmla="*/ 2066793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84889 w 2302014"/>
                  <a:gd name="connsiteY9" fmla="*/ 2066793 h 3774834"/>
                  <a:gd name="connsiteX10" fmla="*/ 2232900 w 2302014"/>
                  <a:gd name="connsiteY10" fmla="*/ 3484405 h 3774834"/>
                  <a:gd name="connsiteX11" fmla="*/ 1777791 w 2302014"/>
                  <a:gd name="connsiteY11" fmla="*/ 3768969 h 3774834"/>
                  <a:gd name="connsiteX12" fmla="*/ 1300229 w 2302014"/>
                  <a:gd name="connsiteY12" fmla="*/ 3616849 h 3774834"/>
                  <a:gd name="connsiteX13" fmla="*/ 1493707 w 2302014"/>
                  <a:gd name="connsiteY13" fmla="*/ 3184847 h 3774834"/>
                  <a:gd name="connsiteX14" fmla="*/ 1302707 w 2302014"/>
                  <a:gd name="connsiteY14" fmla="*/ 2108907 h 3774834"/>
                  <a:gd name="connsiteX15" fmla="*/ 1245145 w 2302014"/>
                  <a:gd name="connsiteY15" fmla="*/ 1959276 h 3774834"/>
                  <a:gd name="connsiteX16" fmla="*/ 1184742 w 2302014"/>
                  <a:gd name="connsiteY16" fmla="*/ 1954982 h 3774834"/>
                  <a:gd name="connsiteX17" fmla="*/ 747080 w 2302014"/>
                  <a:gd name="connsiteY17" fmla="*/ 1542785 h 3774834"/>
                  <a:gd name="connsiteX18" fmla="*/ 768192 w 2302014"/>
                  <a:gd name="connsiteY18" fmla="*/ 1225540 h 3774834"/>
                  <a:gd name="connsiteX19" fmla="*/ 775975 w 2302014"/>
                  <a:gd name="connsiteY19" fmla="*/ 1209827 h 3774834"/>
                  <a:gd name="connsiteX20" fmla="*/ 748698 w 2302014"/>
                  <a:gd name="connsiteY20" fmla="*/ 1187615 h 3774834"/>
                  <a:gd name="connsiteX21" fmla="*/ 299333 w 2302014"/>
                  <a:gd name="connsiteY21" fmla="*/ 886817 h 3774834"/>
                  <a:gd name="connsiteX22" fmla="*/ 54770 w 2302014"/>
                  <a:gd name="connsiteY22" fmla="*/ 874760 h 3774834"/>
                  <a:gd name="connsiteX23" fmla="*/ 33304 w 2302014"/>
                  <a:gd name="connsiteY23" fmla="*/ 641665 h 3774834"/>
                  <a:gd name="connsiteX24" fmla="*/ 219100 w 2302014"/>
                  <a:gd name="connsiteY24" fmla="*/ 503058 h 3774834"/>
                  <a:gd name="connsiteX25" fmla="*/ 796087 w 2302014"/>
                  <a:gd name="connsiteY25" fmla="*/ 1002007 h 3774834"/>
                  <a:gd name="connsiteX26" fmla="*/ 885320 w 2302014"/>
                  <a:gd name="connsiteY26" fmla="*/ 1042266 h 3774834"/>
                  <a:gd name="connsiteX27" fmla="*/ 956252 w 2302014"/>
                  <a:gd name="connsiteY27" fmla="*/ 979134 h 3774834"/>
                  <a:gd name="connsiteX28" fmla="*/ 989963 w 2302014"/>
                  <a:gd name="connsiteY28" fmla="*/ 959339 h 3774834"/>
                  <a:gd name="connsiteX29" fmla="*/ 972447 w 2302014"/>
                  <a:gd name="connsiteY29" fmla="*/ 901620 h 3774834"/>
                  <a:gd name="connsiteX30" fmla="*/ 767780 w 2302014"/>
                  <a:gd name="connsiteY30" fmla="*/ 401100 h 3774834"/>
                  <a:gd name="connsiteX31" fmla="*/ 571674 w 2302014"/>
                  <a:gd name="connsiteY31" fmla="*/ 254477 h 3774834"/>
                  <a:gd name="connsiteX32" fmla="*/ 684089 w 2302014"/>
                  <a:gd name="connsiteY32" fmla="*/ 49153 h 3774834"/>
                  <a:gd name="connsiteX33" fmla="*/ 915621 w 2302014"/>
                  <a:gd name="connsiteY33" fmla="*/ 37986 h 3774834"/>
                  <a:gd name="connsiteX34" fmla="*/ 1172959 w 2302014"/>
                  <a:gd name="connsiteY34" fmla="*/ 867083 h 3774834"/>
                  <a:gd name="connsiteX35" fmla="*/ 1185616 w 2302014"/>
                  <a:gd name="connsiteY35" fmla="*/ 884962 h 3774834"/>
                  <a:gd name="connsiteX36" fmla="*/ 1317321 w 2302014"/>
                  <a:gd name="connsiteY36" fmla="*/ 874851 h 3774834"/>
                  <a:gd name="connsiteX37" fmla="*/ 1445588 w 2302014"/>
                  <a:gd name="connsiteY37" fmla="*/ 903722 h 3774834"/>
                  <a:gd name="connsiteX38" fmla="*/ 1457203 w 2302014"/>
                  <a:gd name="connsiteY38" fmla="*/ 893529 h 3774834"/>
                  <a:gd name="connsiteX39" fmla="*/ 1758741 w 2302014"/>
                  <a:gd name="connsiteY39" fmla="*/ 275741 h 3774834"/>
                  <a:gd name="connsiteX40" fmla="*/ 1975140 w 2302014"/>
                  <a:gd name="connsiteY40" fmla="*/ 342431 h 3774834"/>
                  <a:gd name="connsiteX41" fmla="*/ 2081069 w 2302014"/>
                  <a:gd name="connsiteY41" fmla="*/ 499000 h 3774834"/>
                  <a:gd name="connsiteX42" fmla="*/ 2065711 w 2302014"/>
                  <a:gd name="connsiteY42" fmla="*/ 539175 h 3774834"/>
                  <a:gd name="connsiteX43" fmla="*/ 1871105 w 2302014"/>
                  <a:gd name="connsiteY43" fmla="*/ 611024 h 3774834"/>
                  <a:gd name="connsiteX44" fmla="*/ 1642807 w 2302014"/>
                  <a:gd name="connsiteY44" fmla="*/ 971729 h 3774834"/>
                  <a:gd name="connsiteX45" fmla="*/ 1749837 w 2302014"/>
                  <a:gd name="connsiteY45" fmla="*/ 1137114 h 3774834"/>
                  <a:gd name="connsiteX46" fmla="*/ 1785723 w 2302014"/>
                  <a:gd name="connsiteY46" fmla="*/ 1203371 h 3774834"/>
                  <a:gd name="connsiteX47" fmla="*/ 1838381 w 2302014"/>
                  <a:gd name="connsiteY47" fmla="*/ 1203277 h 3774834"/>
                  <a:gd name="connsiteX48" fmla="*/ 2236425 w 2302014"/>
                  <a:gd name="connsiteY48" fmla="*/ 1090137 h 3774834"/>
                  <a:gd name="connsiteX49" fmla="*/ 2297158 w 2302014"/>
                  <a:gd name="connsiteY49" fmla="*/ 1178651 h 3774834"/>
                  <a:gd name="connsiteX0" fmla="*/ 2265074 w 2269930"/>
                  <a:gd name="connsiteY0" fmla="*/ 1178651 h 3774834"/>
                  <a:gd name="connsiteX1" fmla="*/ 2268060 w 2269930"/>
                  <a:gd name="connsiteY1" fmla="*/ 1307429 h 3774834"/>
                  <a:gd name="connsiteX2" fmla="*/ 2195878 w 2269930"/>
                  <a:gd name="connsiteY2" fmla="*/ 1482142 h 3774834"/>
                  <a:gd name="connsiteX3" fmla="*/ 2153896 w 2269930"/>
                  <a:gd name="connsiteY3" fmla="*/ 1491488 h 3774834"/>
                  <a:gd name="connsiteX4" fmla="*/ 1986633 w 2269930"/>
                  <a:gd name="connsiteY4" fmla="*/ 1368782 h 3774834"/>
                  <a:gd name="connsiteX5" fmla="*/ 1804490 w 2269930"/>
                  <a:gd name="connsiteY5" fmla="*/ 1356756 h 3774834"/>
                  <a:gd name="connsiteX6" fmla="*/ 1765212 w 2269930"/>
                  <a:gd name="connsiteY6" fmla="*/ 1359134 h 3774834"/>
                  <a:gd name="connsiteX7" fmla="*/ 1761734 w 2269930"/>
                  <a:gd name="connsiteY7" fmla="*/ 1384717 h 3774834"/>
                  <a:gd name="connsiteX8" fmla="*/ 1564897 w 2269930"/>
                  <a:gd name="connsiteY8" fmla="*/ 1858459 h 3774834"/>
                  <a:gd name="connsiteX9" fmla="*/ 1552805 w 2269930"/>
                  <a:gd name="connsiteY9" fmla="*/ 2066793 h 3774834"/>
                  <a:gd name="connsiteX10" fmla="*/ 2200816 w 2269930"/>
                  <a:gd name="connsiteY10" fmla="*/ 3484405 h 3774834"/>
                  <a:gd name="connsiteX11" fmla="*/ 1745707 w 2269930"/>
                  <a:gd name="connsiteY11" fmla="*/ 3768969 h 3774834"/>
                  <a:gd name="connsiteX12" fmla="*/ 1268145 w 2269930"/>
                  <a:gd name="connsiteY12" fmla="*/ 3616849 h 3774834"/>
                  <a:gd name="connsiteX13" fmla="*/ 1461623 w 2269930"/>
                  <a:gd name="connsiteY13" fmla="*/ 3184847 h 3774834"/>
                  <a:gd name="connsiteX14" fmla="*/ 1270623 w 2269930"/>
                  <a:gd name="connsiteY14" fmla="*/ 2108907 h 3774834"/>
                  <a:gd name="connsiteX15" fmla="*/ 1213061 w 2269930"/>
                  <a:gd name="connsiteY15" fmla="*/ 1959276 h 3774834"/>
                  <a:gd name="connsiteX16" fmla="*/ 1152658 w 2269930"/>
                  <a:gd name="connsiteY16" fmla="*/ 1954982 h 3774834"/>
                  <a:gd name="connsiteX17" fmla="*/ 714996 w 2269930"/>
                  <a:gd name="connsiteY17" fmla="*/ 1542785 h 3774834"/>
                  <a:gd name="connsiteX18" fmla="*/ 736108 w 2269930"/>
                  <a:gd name="connsiteY18" fmla="*/ 1225540 h 3774834"/>
                  <a:gd name="connsiteX19" fmla="*/ 743891 w 2269930"/>
                  <a:gd name="connsiteY19" fmla="*/ 1209827 h 3774834"/>
                  <a:gd name="connsiteX20" fmla="*/ 716614 w 2269930"/>
                  <a:gd name="connsiteY20" fmla="*/ 1187615 h 3774834"/>
                  <a:gd name="connsiteX21" fmla="*/ 267249 w 2269930"/>
                  <a:gd name="connsiteY21" fmla="*/ 886817 h 3774834"/>
                  <a:gd name="connsiteX22" fmla="*/ 1220 w 2269930"/>
                  <a:gd name="connsiteY22" fmla="*/ 641665 h 3774834"/>
                  <a:gd name="connsiteX23" fmla="*/ 187016 w 2269930"/>
                  <a:gd name="connsiteY23" fmla="*/ 503058 h 3774834"/>
                  <a:gd name="connsiteX24" fmla="*/ 764003 w 2269930"/>
                  <a:gd name="connsiteY24" fmla="*/ 1002007 h 3774834"/>
                  <a:gd name="connsiteX25" fmla="*/ 853236 w 2269930"/>
                  <a:gd name="connsiteY25" fmla="*/ 1042266 h 3774834"/>
                  <a:gd name="connsiteX26" fmla="*/ 924168 w 2269930"/>
                  <a:gd name="connsiteY26" fmla="*/ 979134 h 3774834"/>
                  <a:gd name="connsiteX27" fmla="*/ 957879 w 2269930"/>
                  <a:gd name="connsiteY27" fmla="*/ 959339 h 3774834"/>
                  <a:gd name="connsiteX28" fmla="*/ 940363 w 2269930"/>
                  <a:gd name="connsiteY28" fmla="*/ 901620 h 3774834"/>
                  <a:gd name="connsiteX29" fmla="*/ 735696 w 2269930"/>
                  <a:gd name="connsiteY29" fmla="*/ 401100 h 3774834"/>
                  <a:gd name="connsiteX30" fmla="*/ 539590 w 2269930"/>
                  <a:gd name="connsiteY30" fmla="*/ 254477 h 3774834"/>
                  <a:gd name="connsiteX31" fmla="*/ 652005 w 2269930"/>
                  <a:gd name="connsiteY31" fmla="*/ 49153 h 3774834"/>
                  <a:gd name="connsiteX32" fmla="*/ 883537 w 2269930"/>
                  <a:gd name="connsiteY32" fmla="*/ 37986 h 3774834"/>
                  <a:gd name="connsiteX33" fmla="*/ 1140875 w 2269930"/>
                  <a:gd name="connsiteY33" fmla="*/ 867083 h 3774834"/>
                  <a:gd name="connsiteX34" fmla="*/ 1153532 w 2269930"/>
                  <a:gd name="connsiteY34" fmla="*/ 884962 h 3774834"/>
                  <a:gd name="connsiteX35" fmla="*/ 1285237 w 2269930"/>
                  <a:gd name="connsiteY35" fmla="*/ 874851 h 3774834"/>
                  <a:gd name="connsiteX36" fmla="*/ 1413504 w 2269930"/>
                  <a:gd name="connsiteY36" fmla="*/ 903722 h 3774834"/>
                  <a:gd name="connsiteX37" fmla="*/ 1425119 w 2269930"/>
                  <a:gd name="connsiteY37" fmla="*/ 893529 h 3774834"/>
                  <a:gd name="connsiteX38" fmla="*/ 1726657 w 2269930"/>
                  <a:gd name="connsiteY38" fmla="*/ 275741 h 3774834"/>
                  <a:gd name="connsiteX39" fmla="*/ 1943056 w 2269930"/>
                  <a:gd name="connsiteY39" fmla="*/ 342431 h 3774834"/>
                  <a:gd name="connsiteX40" fmla="*/ 2048985 w 2269930"/>
                  <a:gd name="connsiteY40" fmla="*/ 499000 h 3774834"/>
                  <a:gd name="connsiteX41" fmla="*/ 2033627 w 2269930"/>
                  <a:gd name="connsiteY41" fmla="*/ 539175 h 3774834"/>
                  <a:gd name="connsiteX42" fmla="*/ 1839021 w 2269930"/>
                  <a:gd name="connsiteY42" fmla="*/ 611024 h 3774834"/>
                  <a:gd name="connsiteX43" fmla="*/ 1610723 w 2269930"/>
                  <a:gd name="connsiteY43" fmla="*/ 971729 h 3774834"/>
                  <a:gd name="connsiteX44" fmla="*/ 1717753 w 2269930"/>
                  <a:gd name="connsiteY44" fmla="*/ 1137114 h 3774834"/>
                  <a:gd name="connsiteX45" fmla="*/ 1753639 w 2269930"/>
                  <a:gd name="connsiteY45" fmla="*/ 1203371 h 3774834"/>
                  <a:gd name="connsiteX46" fmla="*/ 1806297 w 2269930"/>
                  <a:gd name="connsiteY46" fmla="*/ 1203277 h 3774834"/>
                  <a:gd name="connsiteX47" fmla="*/ 2204341 w 2269930"/>
                  <a:gd name="connsiteY47" fmla="*/ 1090137 h 3774834"/>
                  <a:gd name="connsiteX48" fmla="*/ 2265074 w 2269930"/>
                  <a:gd name="connsiteY48" fmla="*/ 1178651 h 3774834"/>
                  <a:gd name="connsiteX0" fmla="*/ 2113932 w 2118788"/>
                  <a:gd name="connsiteY0" fmla="*/ 1178651 h 3774834"/>
                  <a:gd name="connsiteX1" fmla="*/ 2116918 w 2118788"/>
                  <a:gd name="connsiteY1" fmla="*/ 1307429 h 3774834"/>
                  <a:gd name="connsiteX2" fmla="*/ 2044736 w 2118788"/>
                  <a:gd name="connsiteY2" fmla="*/ 1482142 h 3774834"/>
                  <a:gd name="connsiteX3" fmla="*/ 2002754 w 2118788"/>
                  <a:gd name="connsiteY3" fmla="*/ 1491488 h 3774834"/>
                  <a:gd name="connsiteX4" fmla="*/ 1835491 w 2118788"/>
                  <a:gd name="connsiteY4" fmla="*/ 1368782 h 3774834"/>
                  <a:gd name="connsiteX5" fmla="*/ 1653348 w 2118788"/>
                  <a:gd name="connsiteY5" fmla="*/ 1356756 h 3774834"/>
                  <a:gd name="connsiteX6" fmla="*/ 1614070 w 2118788"/>
                  <a:gd name="connsiteY6" fmla="*/ 1359134 h 3774834"/>
                  <a:gd name="connsiteX7" fmla="*/ 1610592 w 2118788"/>
                  <a:gd name="connsiteY7" fmla="*/ 1384717 h 3774834"/>
                  <a:gd name="connsiteX8" fmla="*/ 1413755 w 2118788"/>
                  <a:gd name="connsiteY8" fmla="*/ 1858459 h 3774834"/>
                  <a:gd name="connsiteX9" fmla="*/ 1401663 w 2118788"/>
                  <a:gd name="connsiteY9" fmla="*/ 2066793 h 3774834"/>
                  <a:gd name="connsiteX10" fmla="*/ 2049674 w 2118788"/>
                  <a:gd name="connsiteY10" fmla="*/ 3484405 h 3774834"/>
                  <a:gd name="connsiteX11" fmla="*/ 1594565 w 2118788"/>
                  <a:gd name="connsiteY11" fmla="*/ 3768969 h 3774834"/>
                  <a:gd name="connsiteX12" fmla="*/ 1117003 w 2118788"/>
                  <a:gd name="connsiteY12" fmla="*/ 3616849 h 3774834"/>
                  <a:gd name="connsiteX13" fmla="*/ 1310481 w 2118788"/>
                  <a:gd name="connsiteY13" fmla="*/ 3184847 h 3774834"/>
                  <a:gd name="connsiteX14" fmla="*/ 1119481 w 2118788"/>
                  <a:gd name="connsiteY14" fmla="*/ 2108907 h 3774834"/>
                  <a:gd name="connsiteX15" fmla="*/ 1061919 w 2118788"/>
                  <a:gd name="connsiteY15" fmla="*/ 1959276 h 3774834"/>
                  <a:gd name="connsiteX16" fmla="*/ 1001516 w 2118788"/>
                  <a:gd name="connsiteY16" fmla="*/ 1954982 h 3774834"/>
                  <a:gd name="connsiteX17" fmla="*/ 563854 w 2118788"/>
                  <a:gd name="connsiteY17" fmla="*/ 1542785 h 3774834"/>
                  <a:gd name="connsiteX18" fmla="*/ 584966 w 2118788"/>
                  <a:gd name="connsiteY18" fmla="*/ 1225540 h 3774834"/>
                  <a:gd name="connsiteX19" fmla="*/ 592749 w 2118788"/>
                  <a:gd name="connsiteY19" fmla="*/ 1209827 h 3774834"/>
                  <a:gd name="connsiteX20" fmla="*/ 565472 w 2118788"/>
                  <a:gd name="connsiteY20" fmla="*/ 1187615 h 3774834"/>
                  <a:gd name="connsiteX21" fmla="*/ 116107 w 2118788"/>
                  <a:gd name="connsiteY21" fmla="*/ 886817 h 3774834"/>
                  <a:gd name="connsiteX22" fmla="*/ 35874 w 2118788"/>
                  <a:gd name="connsiteY22" fmla="*/ 503058 h 3774834"/>
                  <a:gd name="connsiteX23" fmla="*/ 612861 w 2118788"/>
                  <a:gd name="connsiteY23" fmla="*/ 1002007 h 3774834"/>
                  <a:gd name="connsiteX24" fmla="*/ 702094 w 2118788"/>
                  <a:gd name="connsiteY24" fmla="*/ 1042266 h 3774834"/>
                  <a:gd name="connsiteX25" fmla="*/ 773026 w 2118788"/>
                  <a:gd name="connsiteY25" fmla="*/ 979134 h 3774834"/>
                  <a:gd name="connsiteX26" fmla="*/ 806737 w 2118788"/>
                  <a:gd name="connsiteY26" fmla="*/ 959339 h 3774834"/>
                  <a:gd name="connsiteX27" fmla="*/ 789221 w 2118788"/>
                  <a:gd name="connsiteY27" fmla="*/ 901620 h 3774834"/>
                  <a:gd name="connsiteX28" fmla="*/ 584554 w 2118788"/>
                  <a:gd name="connsiteY28" fmla="*/ 401100 h 3774834"/>
                  <a:gd name="connsiteX29" fmla="*/ 388448 w 2118788"/>
                  <a:gd name="connsiteY29" fmla="*/ 254477 h 3774834"/>
                  <a:gd name="connsiteX30" fmla="*/ 500863 w 2118788"/>
                  <a:gd name="connsiteY30" fmla="*/ 49153 h 3774834"/>
                  <a:gd name="connsiteX31" fmla="*/ 732395 w 2118788"/>
                  <a:gd name="connsiteY31" fmla="*/ 37986 h 3774834"/>
                  <a:gd name="connsiteX32" fmla="*/ 989733 w 2118788"/>
                  <a:gd name="connsiteY32" fmla="*/ 867083 h 3774834"/>
                  <a:gd name="connsiteX33" fmla="*/ 1002390 w 2118788"/>
                  <a:gd name="connsiteY33" fmla="*/ 884962 h 3774834"/>
                  <a:gd name="connsiteX34" fmla="*/ 1134095 w 2118788"/>
                  <a:gd name="connsiteY34" fmla="*/ 874851 h 3774834"/>
                  <a:gd name="connsiteX35" fmla="*/ 1262362 w 2118788"/>
                  <a:gd name="connsiteY35" fmla="*/ 903722 h 3774834"/>
                  <a:gd name="connsiteX36" fmla="*/ 1273977 w 2118788"/>
                  <a:gd name="connsiteY36" fmla="*/ 893529 h 3774834"/>
                  <a:gd name="connsiteX37" fmla="*/ 1575515 w 2118788"/>
                  <a:gd name="connsiteY37" fmla="*/ 275741 h 3774834"/>
                  <a:gd name="connsiteX38" fmla="*/ 1791914 w 2118788"/>
                  <a:gd name="connsiteY38" fmla="*/ 342431 h 3774834"/>
                  <a:gd name="connsiteX39" fmla="*/ 1897843 w 2118788"/>
                  <a:gd name="connsiteY39" fmla="*/ 499000 h 3774834"/>
                  <a:gd name="connsiteX40" fmla="*/ 1882485 w 2118788"/>
                  <a:gd name="connsiteY40" fmla="*/ 539175 h 3774834"/>
                  <a:gd name="connsiteX41" fmla="*/ 1687879 w 2118788"/>
                  <a:gd name="connsiteY41" fmla="*/ 611024 h 3774834"/>
                  <a:gd name="connsiteX42" fmla="*/ 1459581 w 2118788"/>
                  <a:gd name="connsiteY42" fmla="*/ 971729 h 3774834"/>
                  <a:gd name="connsiteX43" fmla="*/ 1566611 w 2118788"/>
                  <a:gd name="connsiteY43" fmla="*/ 1137114 h 3774834"/>
                  <a:gd name="connsiteX44" fmla="*/ 1602497 w 2118788"/>
                  <a:gd name="connsiteY44" fmla="*/ 1203371 h 3774834"/>
                  <a:gd name="connsiteX45" fmla="*/ 1655155 w 2118788"/>
                  <a:gd name="connsiteY45" fmla="*/ 1203277 h 3774834"/>
                  <a:gd name="connsiteX46" fmla="*/ 2053199 w 2118788"/>
                  <a:gd name="connsiteY46" fmla="*/ 1090137 h 3774834"/>
                  <a:gd name="connsiteX47" fmla="*/ 2113932 w 2118788"/>
                  <a:gd name="connsiteY47" fmla="*/ 1178651 h 3774834"/>
                  <a:gd name="connsiteX0" fmla="*/ 1997825 w 2002681"/>
                  <a:gd name="connsiteY0" fmla="*/ 1178651 h 3774834"/>
                  <a:gd name="connsiteX1" fmla="*/ 2000811 w 2002681"/>
                  <a:gd name="connsiteY1" fmla="*/ 1307429 h 3774834"/>
                  <a:gd name="connsiteX2" fmla="*/ 1928629 w 2002681"/>
                  <a:gd name="connsiteY2" fmla="*/ 1482142 h 3774834"/>
                  <a:gd name="connsiteX3" fmla="*/ 1886647 w 2002681"/>
                  <a:gd name="connsiteY3" fmla="*/ 1491488 h 3774834"/>
                  <a:gd name="connsiteX4" fmla="*/ 1719384 w 2002681"/>
                  <a:gd name="connsiteY4" fmla="*/ 1368782 h 3774834"/>
                  <a:gd name="connsiteX5" fmla="*/ 1537241 w 2002681"/>
                  <a:gd name="connsiteY5" fmla="*/ 1356756 h 3774834"/>
                  <a:gd name="connsiteX6" fmla="*/ 1497963 w 2002681"/>
                  <a:gd name="connsiteY6" fmla="*/ 1359134 h 3774834"/>
                  <a:gd name="connsiteX7" fmla="*/ 1494485 w 2002681"/>
                  <a:gd name="connsiteY7" fmla="*/ 1384717 h 3774834"/>
                  <a:gd name="connsiteX8" fmla="*/ 1297648 w 2002681"/>
                  <a:gd name="connsiteY8" fmla="*/ 1858459 h 3774834"/>
                  <a:gd name="connsiteX9" fmla="*/ 1285556 w 2002681"/>
                  <a:gd name="connsiteY9" fmla="*/ 2066793 h 3774834"/>
                  <a:gd name="connsiteX10" fmla="*/ 1933567 w 2002681"/>
                  <a:gd name="connsiteY10" fmla="*/ 3484405 h 3774834"/>
                  <a:gd name="connsiteX11" fmla="*/ 1478458 w 2002681"/>
                  <a:gd name="connsiteY11" fmla="*/ 3768969 h 3774834"/>
                  <a:gd name="connsiteX12" fmla="*/ 1000896 w 2002681"/>
                  <a:gd name="connsiteY12" fmla="*/ 3616849 h 3774834"/>
                  <a:gd name="connsiteX13" fmla="*/ 1194374 w 2002681"/>
                  <a:gd name="connsiteY13" fmla="*/ 3184847 h 3774834"/>
                  <a:gd name="connsiteX14" fmla="*/ 1003374 w 2002681"/>
                  <a:gd name="connsiteY14" fmla="*/ 2108907 h 3774834"/>
                  <a:gd name="connsiteX15" fmla="*/ 945812 w 2002681"/>
                  <a:gd name="connsiteY15" fmla="*/ 1959276 h 3774834"/>
                  <a:gd name="connsiteX16" fmla="*/ 885409 w 2002681"/>
                  <a:gd name="connsiteY16" fmla="*/ 1954982 h 3774834"/>
                  <a:gd name="connsiteX17" fmla="*/ 447747 w 2002681"/>
                  <a:gd name="connsiteY17" fmla="*/ 1542785 h 3774834"/>
                  <a:gd name="connsiteX18" fmla="*/ 468859 w 2002681"/>
                  <a:gd name="connsiteY18" fmla="*/ 1225540 h 3774834"/>
                  <a:gd name="connsiteX19" fmla="*/ 476642 w 2002681"/>
                  <a:gd name="connsiteY19" fmla="*/ 1209827 h 3774834"/>
                  <a:gd name="connsiteX20" fmla="*/ 449365 w 2002681"/>
                  <a:gd name="connsiteY20" fmla="*/ 1187615 h 3774834"/>
                  <a:gd name="connsiteX21" fmla="*/ 0 w 2002681"/>
                  <a:gd name="connsiteY21" fmla="*/ 886817 h 3774834"/>
                  <a:gd name="connsiteX22" fmla="*/ 496754 w 2002681"/>
                  <a:gd name="connsiteY22" fmla="*/ 1002007 h 3774834"/>
                  <a:gd name="connsiteX23" fmla="*/ 585987 w 2002681"/>
                  <a:gd name="connsiteY23" fmla="*/ 1042266 h 3774834"/>
                  <a:gd name="connsiteX24" fmla="*/ 656919 w 2002681"/>
                  <a:gd name="connsiteY24" fmla="*/ 979134 h 3774834"/>
                  <a:gd name="connsiteX25" fmla="*/ 690630 w 2002681"/>
                  <a:gd name="connsiteY25" fmla="*/ 959339 h 3774834"/>
                  <a:gd name="connsiteX26" fmla="*/ 673114 w 2002681"/>
                  <a:gd name="connsiteY26" fmla="*/ 901620 h 3774834"/>
                  <a:gd name="connsiteX27" fmla="*/ 468447 w 2002681"/>
                  <a:gd name="connsiteY27" fmla="*/ 401100 h 3774834"/>
                  <a:gd name="connsiteX28" fmla="*/ 272341 w 2002681"/>
                  <a:gd name="connsiteY28" fmla="*/ 254477 h 3774834"/>
                  <a:gd name="connsiteX29" fmla="*/ 384756 w 2002681"/>
                  <a:gd name="connsiteY29" fmla="*/ 49153 h 3774834"/>
                  <a:gd name="connsiteX30" fmla="*/ 616288 w 2002681"/>
                  <a:gd name="connsiteY30" fmla="*/ 37986 h 3774834"/>
                  <a:gd name="connsiteX31" fmla="*/ 873626 w 2002681"/>
                  <a:gd name="connsiteY31" fmla="*/ 867083 h 3774834"/>
                  <a:gd name="connsiteX32" fmla="*/ 886283 w 2002681"/>
                  <a:gd name="connsiteY32" fmla="*/ 884962 h 3774834"/>
                  <a:gd name="connsiteX33" fmla="*/ 1017988 w 2002681"/>
                  <a:gd name="connsiteY33" fmla="*/ 874851 h 3774834"/>
                  <a:gd name="connsiteX34" fmla="*/ 1146255 w 2002681"/>
                  <a:gd name="connsiteY34" fmla="*/ 903722 h 3774834"/>
                  <a:gd name="connsiteX35" fmla="*/ 1157870 w 2002681"/>
                  <a:gd name="connsiteY35" fmla="*/ 893529 h 3774834"/>
                  <a:gd name="connsiteX36" fmla="*/ 1459408 w 2002681"/>
                  <a:gd name="connsiteY36" fmla="*/ 275741 h 3774834"/>
                  <a:gd name="connsiteX37" fmla="*/ 1675807 w 2002681"/>
                  <a:gd name="connsiteY37" fmla="*/ 342431 h 3774834"/>
                  <a:gd name="connsiteX38" fmla="*/ 1781736 w 2002681"/>
                  <a:gd name="connsiteY38" fmla="*/ 499000 h 3774834"/>
                  <a:gd name="connsiteX39" fmla="*/ 1766378 w 2002681"/>
                  <a:gd name="connsiteY39" fmla="*/ 539175 h 3774834"/>
                  <a:gd name="connsiteX40" fmla="*/ 1571772 w 2002681"/>
                  <a:gd name="connsiteY40" fmla="*/ 611024 h 3774834"/>
                  <a:gd name="connsiteX41" fmla="*/ 1343474 w 2002681"/>
                  <a:gd name="connsiteY41" fmla="*/ 971729 h 3774834"/>
                  <a:gd name="connsiteX42" fmla="*/ 1450504 w 2002681"/>
                  <a:gd name="connsiteY42" fmla="*/ 1137114 h 3774834"/>
                  <a:gd name="connsiteX43" fmla="*/ 1486390 w 2002681"/>
                  <a:gd name="connsiteY43" fmla="*/ 1203371 h 3774834"/>
                  <a:gd name="connsiteX44" fmla="*/ 1539048 w 2002681"/>
                  <a:gd name="connsiteY44" fmla="*/ 1203277 h 3774834"/>
                  <a:gd name="connsiteX45" fmla="*/ 1937092 w 2002681"/>
                  <a:gd name="connsiteY45" fmla="*/ 1090137 h 3774834"/>
                  <a:gd name="connsiteX46" fmla="*/ 1997825 w 2002681"/>
                  <a:gd name="connsiteY46" fmla="*/ 1178651 h 3774834"/>
                  <a:gd name="connsiteX0" fmla="*/ 1738340 w 1743196"/>
                  <a:gd name="connsiteY0" fmla="*/ 1178651 h 3774834"/>
                  <a:gd name="connsiteX1" fmla="*/ 1741326 w 1743196"/>
                  <a:gd name="connsiteY1" fmla="*/ 1307429 h 3774834"/>
                  <a:gd name="connsiteX2" fmla="*/ 1669144 w 1743196"/>
                  <a:gd name="connsiteY2" fmla="*/ 1482142 h 3774834"/>
                  <a:gd name="connsiteX3" fmla="*/ 1627162 w 1743196"/>
                  <a:gd name="connsiteY3" fmla="*/ 1491488 h 3774834"/>
                  <a:gd name="connsiteX4" fmla="*/ 1459899 w 1743196"/>
                  <a:gd name="connsiteY4" fmla="*/ 1368782 h 3774834"/>
                  <a:gd name="connsiteX5" fmla="*/ 1277756 w 1743196"/>
                  <a:gd name="connsiteY5" fmla="*/ 1356756 h 3774834"/>
                  <a:gd name="connsiteX6" fmla="*/ 1238478 w 1743196"/>
                  <a:gd name="connsiteY6" fmla="*/ 1359134 h 3774834"/>
                  <a:gd name="connsiteX7" fmla="*/ 1235000 w 1743196"/>
                  <a:gd name="connsiteY7" fmla="*/ 1384717 h 3774834"/>
                  <a:gd name="connsiteX8" fmla="*/ 1038163 w 1743196"/>
                  <a:gd name="connsiteY8" fmla="*/ 1858459 h 3774834"/>
                  <a:gd name="connsiteX9" fmla="*/ 1026071 w 1743196"/>
                  <a:gd name="connsiteY9" fmla="*/ 2066793 h 3774834"/>
                  <a:gd name="connsiteX10" fmla="*/ 1674082 w 1743196"/>
                  <a:gd name="connsiteY10" fmla="*/ 3484405 h 3774834"/>
                  <a:gd name="connsiteX11" fmla="*/ 1218973 w 1743196"/>
                  <a:gd name="connsiteY11" fmla="*/ 3768969 h 3774834"/>
                  <a:gd name="connsiteX12" fmla="*/ 741411 w 1743196"/>
                  <a:gd name="connsiteY12" fmla="*/ 3616849 h 3774834"/>
                  <a:gd name="connsiteX13" fmla="*/ 934889 w 1743196"/>
                  <a:gd name="connsiteY13" fmla="*/ 3184847 h 3774834"/>
                  <a:gd name="connsiteX14" fmla="*/ 743889 w 1743196"/>
                  <a:gd name="connsiteY14" fmla="*/ 2108907 h 3774834"/>
                  <a:gd name="connsiteX15" fmla="*/ 686327 w 1743196"/>
                  <a:gd name="connsiteY15" fmla="*/ 1959276 h 3774834"/>
                  <a:gd name="connsiteX16" fmla="*/ 625924 w 1743196"/>
                  <a:gd name="connsiteY16" fmla="*/ 1954982 h 3774834"/>
                  <a:gd name="connsiteX17" fmla="*/ 188262 w 1743196"/>
                  <a:gd name="connsiteY17" fmla="*/ 1542785 h 3774834"/>
                  <a:gd name="connsiteX18" fmla="*/ 209374 w 1743196"/>
                  <a:gd name="connsiteY18" fmla="*/ 1225540 h 3774834"/>
                  <a:gd name="connsiteX19" fmla="*/ 217157 w 1743196"/>
                  <a:gd name="connsiteY19" fmla="*/ 1209827 h 3774834"/>
                  <a:gd name="connsiteX20" fmla="*/ 189880 w 1743196"/>
                  <a:gd name="connsiteY20" fmla="*/ 1187615 h 3774834"/>
                  <a:gd name="connsiteX21" fmla="*/ 237269 w 1743196"/>
                  <a:gd name="connsiteY21" fmla="*/ 1002007 h 3774834"/>
                  <a:gd name="connsiteX22" fmla="*/ 326502 w 1743196"/>
                  <a:gd name="connsiteY22" fmla="*/ 1042266 h 3774834"/>
                  <a:gd name="connsiteX23" fmla="*/ 397434 w 1743196"/>
                  <a:gd name="connsiteY23" fmla="*/ 979134 h 3774834"/>
                  <a:gd name="connsiteX24" fmla="*/ 431145 w 1743196"/>
                  <a:gd name="connsiteY24" fmla="*/ 959339 h 3774834"/>
                  <a:gd name="connsiteX25" fmla="*/ 413629 w 1743196"/>
                  <a:gd name="connsiteY25" fmla="*/ 901620 h 3774834"/>
                  <a:gd name="connsiteX26" fmla="*/ 208962 w 1743196"/>
                  <a:gd name="connsiteY26" fmla="*/ 401100 h 3774834"/>
                  <a:gd name="connsiteX27" fmla="*/ 12856 w 1743196"/>
                  <a:gd name="connsiteY27" fmla="*/ 254477 h 3774834"/>
                  <a:gd name="connsiteX28" fmla="*/ 125271 w 1743196"/>
                  <a:gd name="connsiteY28" fmla="*/ 49153 h 3774834"/>
                  <a:gd name="connsiteX29" fmla="*/ 356803 w 1743196"/>
                  <a:gd name="connsiteY29" fmla="*/ 37986 h 3774834"/>
                  <a:gd name="connsiteX30" fmla="*/ 614141 w 1743196"/>
                  <a:gd name="connsiteY30" fmla="*/ 867083 h 3774834"/>
                  <a:gd name="connsiteX31" fmla="*/ 626798 w 1743196"/>
                  <a:gd name="connsiteY31" fmla="*/ 884962 h 3774834"/>
                  <a:gd name="connsiteX32" fmla="*/ 758503 w 1743196"/>
                  <a:gd name="connsiteY32" fmla="*/ 874851 h 3774834"/>
                  <a:gd name="connsiteX33" fmla="*/ 886770 w 1743196"/>
                  <a:gd name="connsiteY33" fmla="*/ 903722 h 3774834"/>
                  <a:gd name="connsiteX34" fmla="*/ 898385 w 1743196"/>
                  <a:gd name="connsiteY34" fmla="*/ 893529 h 3774834"/>
                  <a:gd name="connsiteX35" fmla="*/ 1199923 w 1743196"/>
                  <a:gd name="connsiteY35" fmla="*/ 275741 h 3774834"/>
                  <a:gd name="connsiteX36" fmla="*/ 1416322 w 1743196"/>
                  <a:gd name="connsiteY36" fmla="*/ 342431 h 3774834"/>
                  <a:gd name="connsiteX37" fmla="*/ 1522251 w 1743196"/>
                  <a:gd name="connsiteY37" fmla="*/ 499000 h 3774834"/>
                  <a:gd name="connsiteX38" fmla="*/ 1506893 w 1743196"/>
                  <a:gd name="connsiteY38" fmla="*/ 539175 h 3774834"/>
                  <a:gd name="connsiteX39" fmla="*/ 1312287 w 1743196"/>
                  <a:gd name="connsiteY39" fmla="*/ 611024 h 3774834"/>
                  <a:gd name="connsiteX40" fmla="*/ 1083989 w 1743196"/>
                  <a:gd name="connsiteY40" fmla="*/ 971729 h 3774834"/>
                  <a:gd name="connsiteX41" fmla="*/ 1191019 w 1743196"/>
                  <a:gd name="connsiteY41" fmla="*/ 1137114 h 3774834"/>
                  <a:gd name="connsiteX42" fmla="*/ 1226905 w 1743196"/>
                  <a:gd name="connsiteY42" fmla="*/ 1203371 h 3774834"/>
                  <a:gd name="connsiteX43" fmla="*/ 1279563 w 1743196"/>
                  <a:gd name="connsiteY43" fmla="*/ 1203277 h 3774834"/>
                  <a:gd name="connsiteX44" fmla="*/ 1677607 w 1743196"/>
                  <a:gd name="connsiteY44" fmla="*/ 1090137 h 3774834"/>
                  <a:gd name="connsiteX45" fmla="*/ 1738340 w 1743196"/>
                  <a:gd name="connsiteY45" fmla="*/ 1178651 h 3774834"/>
                  <a:gd name="connsiteX0" fmla="*/ 1618773 w 1623629"/>
                  <a:gd name="connsiteY0" fmla="*/ 1184532 h 3780715"/>
                  <a:gd name="connsiteX1" fmla="*/ 1621759 w 1623629"/>
                  <a:gd name="connsiteY1" fmla="*/ 1313310 h 3780715"/>
                  <a:gd name="connsiteX2" fmla="*/ 1549577 w 1623629"/>
                  <a:gd name="connsiteY2" fmla="*/ 1488023 h 3780715"/>
                  <a:gd name="connsiteX3" fmla="*/ 1507595 w 1623629"/>
                  <a:gd name="connsiteY3" fmla="*/ 1497369 h 3780715"/>
                  <a:gd name="connsiteX4" fmla="*/ 1340332 w 1623629"/>
                  <a:gd name="connsiteY4" fmla="*/ 1374663 h 3780715"/>
                  <a:gd name="connsiteX5" fmla="*/ 1158189 w 1623629"/>
                  <a:gd name="connsiteY5" fmla="*/ 1362637 h 3780715"/>
                  <a:gd name="connsiteX6" fmla="*/ 1118911 w 1623629"/>
                  <a:gd name="connsiteY6" fmla="*/ 1365015 h 3780715"/>
                  <a:gd name="connsiteX7" fmla="*/ 1115433 w 1623629"/>
                  <a:gd name="connsiteY7" fmla="*/ 1390598 h 3780715"/>
                  <a:gd name="connsiteX8" fmla="*/ 918596 w 1623629"/>
                  <a:gd name="connsiteY8" fmla="*/ 1864340 h 3780715"/>
                  <a:gd name="connsiteX9" fmla="*/ 906504 w 1623629"/>
                  <a:gd name="connsiteY9" fmla="*/ 2072674 h 3780715"/>
                  <a:gd name="connsiteX10" fmla="*/ 1554515 w 1623629"/>
                  <a:gd name="connsiteY10" fmla="*/ 3490286 h 3780715"/>
                  <a:gd name="connsiteX11" fmla="*/ 1099406 w 1623629"/>
                  <a:gd name="connsiteY11" fmla="*/ 3774850 h 3780715"/>
                  <a:gd name="connsiteX12" fmla="*/ 621844 w 1623629"/>
                  <a:gd name="connsiteY12" fmla="*/ 3622730 h 3780715"/>
                  <a:gd name="connsiteX13" fmla="*/ 815322 w 1623629"/>
                  <a:gd name="connsiteY13" fmla="*/ 3190728 h 3780715"/>
                  <a:gd name="connsiteX14" fmla="*/ 624322 w 1623629"/>
                  <a:gd name="connsiteY14" fmla="*/ 2114788 h 3780715"/>
                  <a:gd name="connsiteX15" fmla="*/ 566760 w 1623629"/>
                  <a:gd name="connsiteY15" fmla="*/ 1965157 h 3780715"/>
                  <a:gd name="connsiteX16" fmla="*/ 506357 w 1623629"/>
                  <a:gd name="connsiteY16" fmla="*/ 1960863 h 3780715"/>
                  <a:gd name="connsiteX17" fmla="*/ 68695 w 1623629"/>
                  <a:gd name="connsiteY17" fmla="*/ 1548666 h 3780715"/>
                  <a:gd name="connsiteX18" fmla="*/ 89807 w 1623629"/>
                  <a:gd name="connsiteY18" fmla="*/ 1231421 h 3780715"/>
                  <a:gd name="connsiteX19" fmla="*/ 97590 w 1623629"/>
                  <a:gd name="connsiteY19" fmla="*/ 1215708 h 3780715"/>
                  <a:gd name="connsiteX20" fmla="*/ 70313 w 1623629"/>
                  <a:gd name="connsiteY20" fmla="*/ 1193496 h 3780715"/>
                  <a:gd name="connsiteX21" fmla="*/ 117702 w 1623629"/>
                  <a:gd name="connsiteY21" fmla="*/ 1007888 h 3780715"/>
                  <a:gd name="connsiteX22" fmla="*/ 206935 w 1623629"/>
                  <a:gd name="connsiteY22" fmla="*/ 1048147 h 3780715"/>
                  <a:gd name="connsiteX23" fmla="*/ 277867 w 1623629"/>
                  <a:gd name="connsiteY23" fmla="*/ 985015 h 3780715"/>
                  <a:gd name="connsiteX24" fmla="*/ 311578 w 1623629"/>
                  <a:gd name="connsiteY24" fmla="*/ 965220 h 3780715"/>
                  <a:gd name="connsiteX25" fmla="*/ 294062 w 1623629"/>
                  <a:gd name="connsiteY25" fmla="*/ 907501 h 3780715"/>
                  <a:gd name="connsiteX26" fmla="*/ 89395 w 1623629"/>
                  <a:gd name="connsiteY26" fmla="*/ 406981 h 3780715"/>
                  <a:gd name="connsiteX27" fmla="*/ 5704 w 1623629"/>
                  <a:gd name="connsiteY27" fmla="*/ 55034 h 3780715"/>
                  <a:gd name="connsiteX28" fmla="*/ 237236 w 1623629"/>
                  <a:gd name="connsiteY28" fmla="*/ 43867 h 3780715"/>
                  <a:gd name="connsiteX29" fmla="*/ 494574 w 1623629"/>
                  <a:gd name="connsiteY29" fmla="*/ 872964 h 3780715"/>
                  <a:gd name="connsiteX30" fmla="*/ 507231 w 1623629"/>
                  <a:gd name="connsiteY30" fmla="*/ 890843 h 3780715"/>
                  <a:gd name="connsiteX31" fmla="*/ 638936 w 1623629"/>
                  <a:gd name="connsiteY31" fmla="*/ 880732 h 3780715"/>
                  <a:gd name="connsiteX32" fmla="*/ 767203 w 1623629"/>
                  <a:gd name="connsiteY32" fmla="*/ 909603 h 3780715"/>
                  <a:gd name="connsiteX33" fmla="*/ 778818 w 1623629"/>
                  <a:gd name="connsiteY33" fmla="*/ 899410 h 3780715"/>
                  <a:gd name="connsiteX34" fmla="*/ 1080356 w 1623629"/>
                  <a:gd name="connsiteY34" fmla="*/ 281622 h 3780715"/>
                  <a:gd name="connsiteX35" fmla="*/ 1296755 w 1623629"/>
                  <a:gd name="connsiteY35" fmla="*/ 348312 h 3780715"/>
                  <a:gd name="connsiteX36" fmla="*/ 1402684 w 1623629"/>
                  <a:gd name="connsiteY36" fmla="*/ 504881 h 3780715"/>
                  <a:gd name="connsiteX37" fmla="*/ 1387326 w 1623629"/>
                  <a:gd name="connsiteY37" fmla="*/ 545056 h 3780715"/>
                  <a:gd name="connsiteX38" fmla="*/ 1192720 w 1623629"/>
                  <a:gd name="connsiteY38" fmla="*/ 616905 h 3780715"/>
                  <a:gd name="connsiteX39" fmla="*/ 964422 w 1623629"/>
                  <a:gd name="connsiteY39" fmla="*/ 977610 h 3780715"/>
                  <a:gd name="connsiteX40" fmla="*/ 1071452 w 1623629"/>
                  <a:gd name="connsiteY40" fmla="*/ 1142995 h 3780715"/>
                  <a:gd name="connsiteX41" fmla="*/ 1107338 w 1623629"/>
                  <a:gd name="connsiteY41" fmla="*/ 1209252 h 3780715"/>
                  <a:gd name="connsiteX42" fmla="*/ 1159996 w 1623629"/>
                  <a:gd name="connsiteY42" fmla="*/ 1209158 h 3780715"/>
                  <a:gd name="connsiteX43" fmla="*/ 1558040 w 1623629"/>
                  <a:gd name="connsiteY43" fmla="*/ 1096018 h 3780715"/>
                  <a:gd name="connsiteX44" fmla="*/ 1618773 w 1623629"/>
                  <a:gd name="connsiteY44" fmla="*/ 1184532 h 3780715"/>
                  <a:gd name="connsiteX0" fmla="*/ 1564523 w 1569379"/>
                  <a:gd name="connsiteY0" fmla="*/ 1153409 h 3749592"/>
                  <a:gd name="connsiteX1" fmla="*/ 1567509 w 1569379"/>
                  <a:gd name="connsiteY1" fmla="*/ 1282187 h 3749592"/>
                  <a:gd name="connsiteX2" fmla="*/ 1495327 w 1569379"/>
                  <a:gd name="connsiteY2" fmla="*/ 1456900 h 3749592"/>
                  <a:gd name="connsiteX3" fmla="*/ 1453345 w 1569379"/>
                  <a:gd name="connsiteY3" fmla="*/ 1466246 h 3749592"/>
                  <a:gd name="connsiteX4" fmla="*/ 1286082 w 1569379"/>
                  <a:gd name="connsiteY4" fmla="*/ 1343540 h 3749592"/>
                  <a:gd name="connsiteX5" fmla="*/ 1103939 w 1569379"/>
                  <a:gd name="connsiteY5" fmla="*/ 1331514 h 3749592"/>
                  <a:gd name="connsiteX6" fmla="*/ 1064661 w 1569379"/>
                  <a:gd name="connsiteY6" fmla="*/ 1333892 h 3749592"/>
                  <a:gd name="connsiteX7" fmla="*/ 1061183 w 1569379"/>
                  <a:gd name="connsiteY7" fmla="*/ 1359475 h 3749592"/>
                  <a:gd name="connsiteX8" fmla="*/ 864346 w 1569379"/>
                  <a:gd name="connsiteY8" fmla="*/ 1833217 h 3749592"/>
                  <a:gd name="connsiteX9" fmla="*/ 852254 w 1569379"/>
                  <a:gd name="connsiteY9" fmla="*/ 2041551 h 3749592"/>
                  <a:gd name="connsiteX10" fmla="*/ 1500265 w 1569379"/>
                  <a:gd name="connsiteY10" fmla="*/ 3459163 h 3749592"/>
                  <a:gd name="connsiteX11" fmla="*/ 1045156 w 1569379"/>
                  <a:gd name="connsiteY11" fmla="*/ 3743727 h 3749592"/>
                  <a:gd name="connsiteX12" fmla="*/ 567594 w 1569379"/>
                  <a:gd name="connsiteY12" fmla="*/ 3591607 h 3749592"/>
                  <a:gd name="connsiteX13" fmla="*/ 761072 w 1569379"/>
                  <a:gd name="connsiteY13" fmla="*/ 3159605 h 3749592"/>
                  <a:gd name="connsiteX14" fmla="*/ 570072 w 1569379"/>
                  <a:gd name="connsiteY14" fmla="*/ 2083665 h 3749592"/>
                  <a:gd name="connsiteX15" fmla="*/ 512510 w 1569379"/>
                  <a:gd name="connsiteY15" fmla="*/ 1934034 h 3749592"/>
                  <a:gd name="connsiteX16" fmla="*/ 452107 w 1569379"/>
                  <a:gd name="connsiteY16" fmla="*/ 1929740 h 3749592"/>
                  <a:gd name="connsiteX17" fmla="*/ 14445 w 1569379"/>
                  <a:gd name="connsiteY17" fmla="*/ 1517543 h 3749592"/>
                  <a:gd name="connsiteX18" fmla="*/ 35557 w 1569379"/>
                  <a:gd name="connsiteY18" fmla="*/ 1200298 h 3749592"/>
                  <a:gd name="connsiteX19" fmla="*/ 43340 w 1569379"/>
                  <a:gd name="connsiteY19" fmla="*/ 1184585 h 3749592"/>
                  <a:gd name="connsiteX20" fmla="*/ 16063 w 1569379"/>
                  <a:gd name="connsiteY20" fmla="*/ 1162373 h 3749592"/>
                  <a:gd name="connsiteX21" fmla="*/ 63452 w 1569379"/>
                  <a:gd name="connsiteY21" fmla="*/ 976765 h 3749592"/>
                  <a:gd name="connsiteX22" fmla="*/ 152685 w 1569379"/>
                  <a:gd name="connsiteY22" fmla="*/ 1017024 h 3749592"/>
                  <a:gd name="connsiteX23" fmla="*/ 223617 w 1569379"/>
                  <a:gd name="connsiteY23" fmla="*/ 953892 h 3749592"/>
                  <a:gd name="connsiteX24" fmla="*/ 257328 w 1569379"/>
                  <a:gd name="connsiteY24" fmla="*/ 934097 h 3749592"/>
                  <a:gd name="connsiteX25" fmla="*/ 239812 w 1569379"/>
                  <a:gd name="connsiteY25" fmla="*/ 876378 h 3749592"/>
                  <a:gd name="connsiteX26" fmla="*/ 35145 w 1569379"/>
                  <a:gd name="connsiteY26" fmla="*/ 375858 h 3749592"/>
                  <a:gd name="connsiteX27" fmla="*/ 182986 w 1569379"/>
                  <a:gd name="connsiteY27" fmla="*/ 12744 h 3749592"/>
                  <a:gd name="connsiteX28" fmla="*/ 440324 w 1569379"/>
                  <a:gd name="connsiteY28" fmla="*/ 841841 h 3749592"/>
                  <a:gd name="connsiteX29" fmla="*/ 452981 w 1569379"/>
                  <a:gd name="connsiteY29" fmla="*/ 859720 h 3749592"/>
                  <a:gd name="connsiteX30" fmla="*/ 584686 w 1569379"/>
                  <a:gd name="connsiteY30" fmla="*/ 849609 h 3749592"/>
                  <a:gd name="connsiteX31" fmla="*/ 712953 w 1569379"/>
                  <a:gd name="connsiteY31" fmla="*/ 878480 h 3749592"/>
                  <a:gd name="connsiteX32" fmla="*/ 724568 w 1569379"/>
                  <a:gd name="connsiteY32" fmla="*/ 868287 h 3749592"/>
                  <a:gd name="connsiteX33" fmla="*/ 1026106 w 1569379"/>
                  <a:gd name="connsiteY33" fmla="*/ 250499 h 3749592"/>
                  <a:gd name="connsiteX34" fmla="*/ 1242505 w 1569379"/>
                  <a:gd name="connsiteY34" fmla="*/ 317189 h 3749592"/>
                  <a:gd name="connsiteX35" fmla="*/ 1348434 w 1569379"/>
                  <a:gd name="connsiteY35" fmla="*/ 473758 h 3749592"/>
                  <a:gd name="connsiteX36" fmla="*/ 1333076 w 1569379"/>
                  <a:gd name="connsiteY36" fmla="*/ 513933 h 3749592"/>
                  <a:gd name="connsiteX37" fmla="*/ 1138470 w 1569379"/>
                  <a:gd name="connsiteY37" fmla="*/ 585782 h 3749592"/>
                  <a:gd name="connsiteX38" fmla="*/ 910172 w 1569379"/>
                  <a:gd name="connsiteY38" fmla="*/ 946487 h 3749592"/>
                  <a:gd name="connsiteX39" fmla="*/ 1017202 w 1569379"/>
                  <a:gd name="connsiteY39" fmla="*/ 1111872 h 3749592"/>
                  <a:gd name="connsiteX40" fmla="*/ 1053088 w 1569379"/>
                  <a:gd name="connsiteY40" fmla="*/ 1178129 h 3749592"/>
                  <a:gd name="connsiteX41" fmla="*/ 1105746 w 1569379"/>
                  <a:gd name="connsiteY41" fmla="*/ 1178035 h 3749592"/>
                  <a:gd name="connsiteX42" fmla="*/ 1503790 w 1569379"/>
                  <a:gd name="connsiteY42" fmla="*/ 1064895 h 3749592"/>
                  <a:gd name="connsiteX43" fmla="*/ 1564523 w 1569379"/>
                  <a:gd name="connsiteY43" fmla="*/ 1153409 h 3749592"/>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257328 w 1569379"/>
                  <a:gd name="connsiteY24" fmla="*/ 697265 h 3512760"/>
                  <a:gd name="connsiteX25" fmla="*/ 239812 w 1569379"/>
                  <a:gd name="connsiteY25" fmla="*/ 639546 h 3512760"/>
                  <a:gd name="connsiteX26" fmla="*/ 35145 w 1569379"/>
                  <a:gd name="connsiteY26" fmla="*/ 139026 h 3512760"/>
                  <a:gd name="connsiteX27" fmla="*/ 440324 w 1569379"/>
                  <a:gd name="connsiteY27" fmla="*/ 605009 h 3512760"/>
                  <a:gd name="connsiteX28" fmla="*/ 452981 w 1569379"/>
                  <a:gd name="connsiteY28" fmla="*/ 622888 h 3512760"/>
                  <a:gd name="connsiteX29" fmla="*/ 584686 w 1569379"/>
                  <a:gd name="connsiteY29" fmla="*/ 612777 h 3512760"/>
                  <a:gd name="connsiteX30" fmla="*/ 712953 w 1569379"/>
                  <a:gd name="connsiteY30" fmla="*/ 641648 h 3512760"/>
                  <a:gd name="connsiteX31" fmla="*/ 724568 w 1569379"/>
                  <a:gd name="connsiteY31" fmla="*/ 631455 h 3512760"/>
                  <a:gd name="connsiteX32" fmla="*/ 1026106 w 1569379"/>
                  <a:gd name="connsiteY32" fmla="*/ 13667 h 3512760"/>
                  <a:gd name="connsiteX33" fmla="*/ 1242505 w 1569379"/>
                  <a:gd name="connsiteY33" fmla="*/ 80357 h 3512760"/>
                  <a:gd name="connsiteX34" fmla="*/ 1348434 w 1569379"/>
                  <a:gd name="connsiteY34" fmla="*/ 236926 h 3512760"/>
                  <a:gd name="connsiteX35" fmla="*/ 1333076 w 1569379"/>
                  <a:gd name="connsiteY35" fmla="*/ 277101 h 3512760"/>
                  <a:gd name="connsiteX36" fmla="*/ 1138470 w 1569379"/>
                  <a:gd name="connsiteY36" fmla="*/ 348950 h 3512760"/>
                  <a:gd name="connsiteX37" fmla="*/ 910172 w 1569379"/>
                  <a:gd name="connsiteY37" fmla="*/ 709655 h 3512760"/>
                  <a:gd name="connsiteX38" fmla="*/ 1017202 w 1569379"/>
                  <a:gd name="connsiteY38" fmla="*/ 875040 h 3512760"/>
                  <a:gd name="connsiteX39" fmla="*/ 1053088 w 1569379"/>
                  <a:gd name="connsiteY39" fmla="*/ 941297 h 3512760"/>
                  <a:gd name="connsiteX40" fmla="*/ 1105746 w 1569379"/>
                  <a:gd name="connsiteY40" fmla="*/ 941203 h 3512760"/>
                  <a:gd name="connsiteX41" fmla="*/ 1503790 w 1569379"/>
                  <a:gd name="connsiteY41" fmla="*/ 828063 h 3512760"/>
                  <a:gd name="connsiteX42" fmla="*/ 1564523 w 1569379"/>
                  <a:gd name="connsiteY42"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257328 w 1569379"/>
                  <a:gd name="connsiteY24" fmla="*/ 697265 h 3512760"/>
                  <a:gd name="connsiteX25" fmla="*/ 239812 w 1569379"/>
                  <a:gd name="connsiteY25" fmla="*/ 639546 h 3512760"/>
                  <a:gd name="connsiteX26" fmla="*/ 440324 w 1569379"/>
                  <a:gd name="connsiteY26" fmla="*/ 605009 h 3512760"/>
                  <a:gd name="connsiteX27" fmla="*/ 452981 w 1569379"/>
                  <a:gd name="connsiteY27" fmla="*/ 622888 h 3512760"/>
                  <a:gd name="connsiteX28" fmla="*/ 584686 w 1569379"/>
                  <a:gd name="connsiteY28" fmla="*/ 612777 h 3512760"/>
                  <a:gd name="connsiteX29" fmla="*/ 712953 w 1569379"/>
                  <a:gd name="connsiteY29" fmla="*/ 641648 h 3512760"/>
                  <a:gd name="connsiteX30" fmla="*/ 724568 w 1569379"/>
                  <a:gd name="connsiteY30" fmla="*/ 631455 h 3512760"/>
                  <a:gd name="connsiteX31" fmla="*/ 1026106 w 1569379"/>
                  <a:gd name="connsiteY31" fmla="*/ 13667 h 3512760"/>
                  <a:gd name="connsiteX32" fmla="*/ 1242505 w 1569379"/>
                  <a:gd name="connsiteY32" fmla="*/ 80357 h 3512760"/>
                  <a:gd name="connsiteX33" fmla="*/ 1348434 w 1569379"/>
                  <a:gd name="connsiteY33" fmla="*/ 236926 h 3512760"/>
                  <a:gd name="connsiteX34" fmla="*/ 1333076 w 1569379"/>
                  <a:gd name="connsiteY34" fmla="*/ 277101 h 3512760"/>
                  <a:gd name="connsiteX35" fmla="*/ 1138470 w 1569379"/>
                  <a:gd name="connsiteY35" fmla="*/ 348950 h 3512760"/>
                  <a:gd name="connsiteX36" fmla="*/ 910172 w 1569379"/>
                  <a:gd name="connsiteY36" fmla="*/ 709655 h 3512760"/>
                  <a:gd name="connsiteX37" fmla="*/ 1017202 w 1569379"/>
                  <a:gd name="connsiteY37" fmla="*/ 875040 h 3512760"/>
                  <a:gd name="connsiteX38" fmla="*/ 1053088 w 1569379"/>
                  <a:gd name="connsiteY38" fmla="*/ 941297 h 3512760"/>
                  <a:gd name="connsiteX39" fmla="*/ 1105746 w 1569379"/>
                  <a:gd name="connsiteY39" fmla="*/ 941203 h 3512760"/>
                  <a:gd name="connsiteX40" fmla="*/ 1503790 w 1569379"/>
                  <a:gd name="connsiteY40" fmla="*/ 828063 h 3512760"/>
                  <a:gd name="connsiteX41" fmla="*/ 1564523 w 1569379"/>
                  <a:gd name="connsiteY41"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257328 w 1569379"/>
                  <a:gd name="connsiteY24" fmla="*/ 697265 h 3512760"/>
                  <a:gd name="connsiteX25" fmla="*/ 440324 w 1569379"/>
                  <a:gd name="connsiteY25" fmla="*/ 605009 h 3512760"/>
                  <a:gd name="connsiteX26" fmla="*/ 452981 w 1569379"/>
                  <a:gd name="connsiteY26" fmla="*/ 622888 h 3512760"/>
                  <a:gd name="connsiteX27" fmla="*/ 584686 w 1569379"/>
                  <a:gd name="connsiteY27" fmla="*/ 612777 h 3512760"/>
                  <a:gd name="connsiteX28" fmla="*/ 712953 w 1569379"/>
                  <a:gd name="connsiteY28" fmla="*/ 641648 h 3512760"/>
                  <a:gd name="connsiteX29" fmla="*/ 724568 w 1569379"/>
                  <a:gd name="connsiteY29" fmla="*/ 631455 h 3512760"/>
                  <a:gd name="connsiteX30" fmla="*/ 1026106 w 1569379"/>
                  <a:gd name="connsiteY30" fmla="*/ 13667 h 3512760"/>
                  <a:gd name="connsiteX31" fmla="*/ 1242505 w 1569379"/>
                  <a:gd name="connsiteY31" fmla="*/ 80357 h 3512760"/>
                  <a:gd name="connsiteX32" fmla="*/ 1348434 w 1569379"/>
                  <a:gd name="connsiteY32" fmla="*/ 236926 h 3512760"/>
                  <a:gd name="connsiteX33" fmla="*/ 1333076 w 1569379"/>
                  <a:gd name="connsiteY33" fmla="*/ 277101 h 3512760"/>
                  <a:gd name="connsiteX34" fmla="*/ 1138470 w 1569379"/>
                  <a:gd name="connsiteY34" fmla="*/ 348950 h 3512760"/>
                  <a:gd name="connsiteX35" fmla="*/ 910172 w 1569379"/>
                  <a:gd name="connsiteY35" fmla="*/ 709655 h 3512760"/>
                  <a:gd name="connsiteX36" fmla="*/ 1017202 w 1569379"/>
                  <a:gd name="connsiteY36" fmla="*/ 875040 h 3512760"/>
                  <a:gd name="connsiteX37" fmla="*/ 1053088 w 1569379"/>
                  <a:gd name="connsiteY37" fmla="*/ 941297 h 3512760"/>
                  <a:gd name="connsiteX38" fmla="*/ 1105746 w 1569379"/>
                  <a:gd name="connsiteY38" fmla="*/ 941203 h 3512760"/>
                  <a:gd name="connsiteX39" fmla="*/ 1503790 w 1569379"/>
                  <a:gd name="connsiteY39" fmla="*/ 828063 h 3512760"/>
                  <a:gd name="connsiteX40" fmla="*/ 1564523 w 1569379"/>
                  <a:gd name="connsiteY40"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440324 w 1569379"/>
                  <a:gd name="connsiteY24" fmla="*/ 605009 h 3512760"/>
                  <a:gd name="connsiteX25" fmla="*/ 452981 w 1569379"/>
                  <a:gd name="connsiteY25" fmla="*/ 622888 h 3512760"/>
                  <a:gd name="connsiteX26" fmla="*/ 584686 w 1569379"/>
                  <a:gd name="connsiteY26" fmla="*/ 612777 h 3512760"/>
                  <a:gd name="connsiteX27" fmla="*/ 712953 w 1569379"/>
                  <a:gd name="connsiteY27" fmla="*/ 641648 h 3512760"/>
                  <a:gd name="connsiteX28" fmla="*/ 724568 w 1569379"/>
                  <a:gd name="connsiteY28" fmla="*/ 631455 h 3512760"/>
                  <a:gd name="connsiteX29" fmla="*/ 1026106 w 1569379"/>
                  <a:gd name="connsiteY29" fmla="*/ 13667 h 3512760"/>
                  <a:gd name="connsiteX30" fmla="*/ 1242505 w 1569379"/>
                  <a:gd name="connsiteY30" fmla="*/ 80357 h 3512760"/>
                  <a:gd name="connsiteX31" fmla="*/ 1348434 w 1569379"/>
                  <a:gd name="connsiteY31" fmla="*/ 236926 h 3512760"/>
                  <a:gd name="connsiteX32" fmla="*/ 1333076 w 1569379"/>
                  <a:gd name="connsiteY32" fmla="*/ 277101 h 3512760"/>
                  <a:gd name="connsiteX33" fmla="*/ 1138470 w 1569379"/>
                  <a:gd name="connsiteY33" fmla="*/ 348950 h 3512760"/>
                  <a:gd name="connsiteX34" fmla="*/ 910172 w 1569379"/>
                  <a:gd name="connsiteY34" fmla="*/ 709655 h 3512760"/>
                  <a:gd name="connsiteX35" fmla="*/ 1017202 w 1569379"/>
                  <a:gd name="connsiteY35" fmla="*/ 875040 h 3512760"/>
                  <a:gd name="connsiteX36" fmla="*/ 1053088 w 1569379"/>
                  <a:gd name="connsiteY36" fmla="*/ 941297 h 3512760"/>
                  <a:gd name="connsiteX37" fmla="*/ 1105746 w 1569379"/>
                  <a:gd name="connsiteY37" fmla="*/ 941203 h 3512760"/>
                  <a:gd name="connsiteX38" fmla="*/ 1503790 w 1569379"/>
                  <a:gd name="connsiteY38" fmla="*/ 828063 h 3512760"/>
                  <a:gd name="connsiteX39" fmla="*/ 1564523 w 1569379"/>
                  <a:gd name="connsiteY39"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440324 w 1569379"/>
                  <a:gd name="connsiteY23" fmla="*/ 605009 h 3512760"/>
                  <a:gd name="connsiteX24" fmla="*/ 452981 w 1569379"/>
                  <a:gd name="connsiteY24" fmla="*/ 622888 h 3512760"/>
                  <a:gd name="connsiteX25" fmla="*/ 584686 w 1569379"/>
                  <a:gd name="connsiteY25" fmla="*/ 612777 h 3512760"/>
                  <a:gd name="connsiteX26" fmla="*/ 712953 w 1569379"/>
                  <a:gd name="connsiteY26" fmla="*/ 641648 h 3512760"/>
                  <a:gd name="connsiteX27" fmla="*/ 724568 w 1569379"/>
                  <a:gd name="connsiteY27" fmla="*/ 631455 h 3512760"/>
                  <a:gd name="connsiteX28" fmla="*/ 1026106 w 1569379"/>
                  <a:gd name="connsiteY28" fmla="*/ 13667 h 3512760"/>
                  <a:gd name="connsiteX29" fmla="*/ 1242505 w 1569379"/>
                  <a:gd name="connsiteY29" fmla="*/ 80357 h 3512760"/>
                  <a:gd name="connsiteX30" fmla="*/ 1348434 w 1569379"/>
                  <a:gd name="connsiteY30" fmla="*/ 236926 h 3512760"/>
                  <a:gd name="connsiteX31" fmla="*/ 1333076 w 1569379"/>
                  <a:gd name="connsiteY31" fmla="*/ 277101 h 3512760"/>
                  <a:gd name="connsiteX32" fmla="*/ 1138470 w 1569379"/>
                  <a:gd name="connsiteY32" fmla="*/ 348950 h 3512760"/>
                  <a:gd name="connsiteX33" fmla="*/ 910172 w 1569379"/>
                  <a:gd name="connsiteY33" fmla="*/ 709655 h 3512760"/>
                  <a:gd name="connsiteX34" fmla="*/ 1017202 w 1569379"/>
                  <a:gd name="connsiteY34" fmla="*/ 875040 h 3512760"/>
                  <a:gd name="connsiteX35" fmla="*/ 1053088 w 1569379"/>
                  <a:gd name="connsiteY35" fmla="*/ 941297 h 3512760"/>
                  <a:gd name="connsiteX36" fmla="*/ 1105746 w 1569379"/>
                  <a:gd name="connsiteY36" fmla="*/ 941203 h 3512760"/>
                  <a:gd name="connsiteX37" fmla="*/ 1503790 w 1569379"/>
                  <a:gd name="connsiteY37" fmla="*/ 828063 h 3512760"/>
                  <a:gd name="connsiteX38" fmla="*/ 1564523 w 1569379"/>
                  <a:gd name="connsiteY38"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440324 w 1569379"/>
                  <a:gd name="connsiteY22" fmla="*/ 605009 h 3512760"/>
                  <a:gd name="connsiteX23" fmla="*/ 452981 w 1569379"/>
                  <a:gd name="connsiteY23" fmla="*/ 622888 h 3512760"/>
                  <a:gd name="connsiteX24" fmla="*/ 584686 w 1569379"/>
                  <a:gd name="connsiteY24" fmla="*/ 612777 h 3512760"/>
                  <a:gd name="connsiteX25" fmla="*/ 712953 w 1569379"/>
                  <a:gd name="connsiteY25" fmla="*/ 641648 h 3512760"/>
                  <a:gd name="connsiteX26" fmla="*/ 724568 w 1569379"/>
                  <a:gd name="connsiteY26" fmla="*/ 631455 h 3512760"/>
                  <a:gd name="connsiteX27" fmla="*/ 1026106 w 1569379"/>
                  <a:gd name="connsiteY27" fmla="*/ 13667 h 3512760"/>
                  <a:gd name="connsiteX28" fmla="*/ 1242505 w 1569379"/>
                  <a:gd name="connsiteY28" fmla="*/ 80357 h 3512760"/>
                  <a:gd name="connsiteX29" fmla="*/ 1348434 w 1569379"/>
                  <a:gd name="connsiteY29" fmla="*/ 236926 h 3512760"/>
                  <a:gd name="connsiteX30" fmla="*/ 1333076 w 1569379"/>
                  <a:gd name="connsiteY30" fmla="*/ 277101 h 3512760"/>
                  <a:gd name="connsiteX31" fmla="*/ 1138470 w 1569379"/>
                  <a:gd name="connsiteY31" fmla="*/ 348950 h 3512760"/>
                  <a:gd name="connsiteX32" fmla="*/ 910172 w 1569379"/>
                  <a:gd name="connsiteY32" fmla="*/ 709655 h 3512760"/>
                  <a:gd name="connsiteX33" fmla="*/ 1017202 w 1569379"/>
                  <a:gd name="connsiteY33" fmla="*/ 875040 h 3512760"/>
                  <a:gd name="connsiteX34" fmla="*/ 1053088 w 1569379"/>
                  <a:gd name="connsiteY34" fmla="*/ 941297 h 3512760"/>
                  <a:gd name="connsiteX35" fmla="*/ 1105746 w 1569379"/>
                  <a:gd name="connsiteY35" fmla="*/ 941203 h 3512760"/>
                  <a:gd name="connsiteX36" fmla="*/ 1503790 w 1569379"/>
                  <a:gd name="connsiteY36" fmla="*/ 828063 h 3512760"/>
                  <a:gd name="connsiteX37" fmla="*/ 1564523 w 1569379"/>
                  <a:gd name="connsiteY37"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440324 w 1569379"/>
                  <a:gd name="connsiteY21" fmla="*/ 605009 h 3512760"/>
                  <a:gd name="connsiteX22" fmla="*/ 452981 w 1569379"/>
                  <a:gd name="connsiteY22" fmla="*/ 622888 h 3512760"/>
                  <a:gd name="connsiteX23" fmla="*/ 584686 w 1569379"/>
                  <a:gd name="connsiteY23" fmla="*/ 612777 h 3512760"/>
                  <a:gd name="connsiteX24" fmla="*/ 712953 w 1569379"/>
                  <a:gd name="connsiteY24" fmla="*/ 641648 h 3512760"/>
                  <a:gd name="connsiteX25" fmla="*/ 724568 w 1569379"/>
                  <a:gd name="connsiteY25" fmla="*/ 631455 h 3512760"/>
                  <a:gd name="connsiteX26" fmla="*/ 1026106 w 1569379"/>
                  <a:gd name="connsiteY26" fmla="*/ 13667 h 3512760"/>
                  <a:gd name="connsiteX27" fmla="*/ 1242505 w 1569379"/>
                  <a:gd name="connsiteY27" fmla="*/ 80357 h 3512760"/>
                  <a:gd name="connsiteX28" fmla="*/ 1348434 w 1569379"/>
                  <a:gd name="connsiteY28" fmla="*/ 236926 h 3512760"/>
                  <a:gd name="connsiteX29" fmla="*/ 1333076 w 1569379"/>
                  <a:gd name="connsiteY29" fmla="*/ 277101 h 3512760"/>
                  <a:gd name="connsiteX30" fmla="*/ 1138470 w 1569379"/>
                  <a:gd name="connsiteY30" fmla="*/ 348950 h 3512760"/>
                  <a:gd name="connsiteX31" fmla="*/ 910172 w 1569379"/>
                  <a:gd name="connsiteY31" fmla="*/ 709655 h 3512760"/>
                  <a:gd name="connsiteX32" fmla="*/ 1017202 w 1569379"/>
                  <a:gd name="connsiteY32" fmla="*/ 875040 h 3512760"/>
                  <a:gd name="connsiteX33" fmla="*/ 1053088 w 1569379"/>
                  <a:gd name="connsiteY33" fmla="*/ 941297 h 3512760"/>
                  <a:gd name="connsiteX34" fmla="*/ 1105746 w 1569379"/>
                  <a:gd name="connsiteY34" fmla="*/ 941203 h 3512760"/>
                  <a:gd name="connsiteX35" fmla="*/ 1503790 w 1569379"/>
                  <a:gd name="connsiteY35" fmla="*/ 828063 h 3512760"/>
                  <a:gd name="connsiteX36" fmla="*/ 1564523 w 1569379"/>
                  <a:gd name="connsiteY36"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440324 w 1569379"/>
                  <a:gd name="connsiteY20" fmla="*/ 605009 h 3512760"/>
                  <a:gd name="connsiteX21" fmla="*/ 452981 w 1569379"/>
                  <a:gd name="connsiteY21" fmla="*/ 622888 h 3512760"/>
                  <a:gd name="connsiteX22" fmla="*/ 584686 w 1569379"/>
                  <a:gd name="connsiteY22" fmla="*/ 612777 h 3512760"/>
                  <a:gd name="connsiteX23" fmla="*/ 712953 w 1569379"/>
                  <a:gd name="connsiteY23" fmla="*/ 641648 h 3512760"/>
                  <a:gd name="connsiteX24" fmla="*/ 724568 w 1569379"/>
                  <a:gd name="connsiteY24" fmla="*/ 631455 h 3512760"/>
                  <a:gd name="connsiteX25" fmla="*/ 1026106 w 1569379"/>
                  <a:gd name="connsiteY25" fmla="*/ 13667 h 3512760"/>
                  <a:gd name="connsiteX26" fmla="*/ 1242505 w 1569379"/>
                  <a:gd name="connsiteY26" fmla="*/ 80357 h 3512760"/>
                  <a:gd name="connsiteX27" fmla="*/ 1348434 w 1569379"/>
                  <a:gd name="connsiteY27" fmla="*/ 236926 h 3512760"/>
                  <a:gd name="connsiteX28" fmla="*/ 1333076 w 1569379"/>
                  <a:gd name="connsiteY28" fmla="*/ 277101 h 3512760"/>
                  <a:gd name="connsiteX29" fmla="*/ 1138470 w 1569379"/>
                  <a:gd name="connsiteY29" fmla="*/ 348950 h 3512760"/>
                  <a:gd name="connsiteX30" fmla="*/ 910172 w 1569379"/>
                  <a:gd name="connsiteY30" fmla="*/ 709655 h 3512760"/>
                  <a:gd name="connsiteX31" fmla="*/ 1017202 w 1569379"/>
                  <a:gd name="connsiteY31" fmla="*/ 875040 h 3512760"/>
                  <a:gd name="connsiteX32" fmla="*/ 1053088 w 1569379"/>
                  <a:gd name="connsiteY32" fmla="*/ 941297 h 3512760"/>
                  <a:gd name="connsiteX33" fmla="*/ 1105746 w 1569379"/>
                  <a:gd name="connsiteY33" fmla="*/ 941203 h 3512760"/>
                  <a:gd name="connsiteX34" fmla="*/ 1503790 w 1569379"/>
                  <a:gd name="connsiteY34" fmla="*/ 828063 h 3512760"/>
                  <a:gd name="connsiteX35" fmla="*/ 1564523 w 1569379"/>
                  <a:gd name="connsiteY35"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40324 w 1569379"/>
                  <a:gd name="connsiteY19" fmla="*/ 605009 h 3512760"/>
                  <a:gd name="connsiteX20" fmla="*/ 452981 w 1569379"/>
                  <a:gd name="connsiteY20" fmla="*/ 622888 h 3512760"/>
                  <a:gd name="connsiteX21" fmla="*/ 584686 w 1569379"/>
                  <a:gd name="connsiteY21" fmla="*/ 612777 h 3512760"/>
                  <a:gd name="connsiteX22" fmla="*/ 712953 w 1569379"/>
                  <a:gd name="connsiteY22" fmla="*/ 641648 h 3512760"/>
                  <a:gd name="connsiteX23" fmla="*/ 724568 w 1569379"/>
                  <a:gd name="connsiteY23" fmla="*/ 631455 h 3512760"/>
                  <a:gd name="connsiteX24" fmla="*/ 1026106 w 1569379"/>
                  <a:gd name="connsiteY24" fmla="*/ 13667 h 3512760"/>
                  <a:gd name="connsiteX25" fmla="*/ 1242505 w 1569379"/>
                  <a:gd name="connsiteY25" fmla="*/ 80357 h 3512760"/>
                  <a:gd name="connsiteX26" fmla="*/ 1348434 w 1569379"/>
                  <a:gd name="connsiteY26" fmla="*/ 236926 h 3512760"/>
                  <a:gd name="connsiteX27" fmla="*/ 1333076 w 1569379"/>
                  <a:gd name="connsiteY27" fmla="*/ 277101 h 3512760"/>
                  <a:gd name="connsiteX28" fmla="*/ 1138470 w 1569379"/>
                  <a:gd name="connsiteY28" fmla="*/ 348950 h 3512760"/>
                  <a:gd name="connsiteX29" fmla="*/ 910172 w 1569379"/>
                  <a:gd name="connsiteY29" fmla="*/ 709655 h 3512760"/>
                  <a:gd name="connsiteX30" fmla="*/ 1017202 w 1569379"/>
                  <a:gd name="connsiteY30" fmla="*/ 875040 h 3512760"/>
                  <a:gd name="connsiteX31" fmla="*/ 1053088 w 1569379"/>
                  <a:gd name="connsiteY31" fmla="*/ 941297 h 3512760"/>
                  <a:gd name="connsiteX32" fmla="*/ 1105746 w 1569379"/>
                  <a:gd name="connsiteY32" fmla="*/ 941203 h 3512760"/>
                  <a:gd name="connsiteX33" fmla="*/ 1503790 w 1569379"/>
                  <a:gd name="connsiteY33" fmla="*/ 828063 h 3512760"/>
                  <a:gd name="connsiteX34" fmla="*/ 1564523 w 1569379"/>
                  <a:gd name="connsiteY34" fmla="*/ 916577 h 3512760"/>
                  <a:gd name="connsiteX0" fmla="*/ 1550087 w 1554943"/>
                  <a:gd name="connsiteY0" fmla="*/ 916577 h 3512760"/>
                  <a:gd name="connsiteX1" fmla="*/ 1553073 w 1554943"/>
                  <a:gd name="connsiteY1" fmla="*/ 1045355 h 3512760"/>
                  <a:gd name="connsiteX2" fmla="*/ 1480891 w 1554943"/>
                  <a:gd name="connsiteY2" fmla="*/ 1220068 h 3512760"/>
                  <a:gd name="connsiteX3" fmla="*/ 1438909 w 1554943"/>
                  <a:gd name="connsiteY3" fmla="*/ 1229414 h 3512760"/>
                  <a:gd name="connsiteX4" fmla="*/ 1271646 w 1554943"/>
                  <a:gd name="connsiteY4" fmla="*/ 1106708 h 3512760"/>
                  <a:gd name="connsiteX5" fmla="*/ 1089503 w 1554943"/>
                  <a:gd name="connsiteY5" fmla="*/ 1094682 h 3512760"/>
                  <a:gd name="connsiteX6" fmla="*/ 1050225 w 1554943"/>
                  <a:gd name="connsiteY6" fmla="*/ 1097060 h 3512760"/>
                  <a:gd name="connsiteX7" fmla="*/ 1046747 w 1554943"/>
                  <a:gd name="connsiteY7" fmla="*/ 1122643 h 3512760"/>
                  <a:gd name="connsiteX8" fmla="*/ 849910 w 1554943"/>
                  <a:gd name="connsiteY8" fmla="*/ 1596385 h 3512760"/>
                  <a:gd name="connsiteX9" fmla="*/ 837818 w 1554943"/>
                  <a:gd name="connsiteY9" fmla="*/ 1804719 h 3512760"/>
                  <a:gd name="connsiteX10" fmla="*/ 1485829 w 1554943"/>
                  <a:gd name="connsiteY10" fmla="*/ 3222331 h 3512760"/>
                  <a:gd name="connsiteX11" fmla="*/ 1030720 w 1554943"/>
                  <a:gd name="connsiteY11" fmla="*/ 3506895 h 3512760"/>
                  <a:gd name="connsiteX12" fmla="*/ 553158 w 1554943"/>
                  <a:gd name="connsiteY12" fmla="*/ 3354775 h 3512760"/>
                  <a:gd name="connsiteX13" fmla="*/ 746636 w 1554943"/>
                  <a:gd name="connsiteY13" fmla="*/ 2922773 h 3512760"/>
                  <a:gd name="connsiteX14" fmla="*/ 555636 w 1554943"/>
                  <a:gd name="connsiteY14" fmla="*/ 1846833 h 3512760"/>
                  <a:gd name="connsiteX15" fmla="*/ 498074 w 1554943"/>
                  <a:gd name="connsiteY15" fmla="*/ 1697202 h 3512760"/>
                  <a:gd name="connsiteX16" fmla="*/ 437671 w 1554943"/>
                  <a:gd name="connsiteY16" fmla="*/ 1692908 h 3512760"/>
                  <a:gd name="connsiteX17" fmla="*/ 9 w 1554943"/>
                  <a:gd name="connsiteY17" fmla="*/ 1280711 h 3512760"/>
                  <a:gd name="connsiteX18" fmla="*/ 425888 w 1554943"/>
                  <a:gd name="connsiteY18" fmla="*/ 605009 h 3512760"/>
                  <a:gd name="connsiteX19" fmla="*/ 438545 w 1554943"/>
                  <a:gd name="connsiteY19" fmla="*/ 622888 h 3512760"/>
                  <a:gd name="connsiteX20" fmla="*/ 570250 w 1554943"/>
                  <a:gd name="connsiteY20" fmla="*/ 612777 h 3512760"/>
                  <a:gd name="connsiteX21" fmla="*/ 698517 w 1554943"/>
                  <a:gd name="connsiteY21" fmla="*/ 641648 h 3512760"/>
                  <a:gd name="connsiteX22" fmla="*/ 710132 w 1554943"/>
                  <a:gd name="connsiteY22" fmla="*/ 631455 h 3512760"/>
                  <a:gd name="connsiteX23" fmla="*/ 1011670 w 1554943"/>
                  <a:gd name="connsiteY23" fmla="*/ 13667 h 3512760"/>
                  <a:gd name="connsiteX24" fmla="*/ 1228069 w 1554943"/>
                  <a:gd name="connsiteY24" fmla="*/ 80357 h 3512760"/>
                  <a:gd name="connsiteX25" fmla="*/ 1333998 w 1554943"/>
                  <a:gd name="connsiteY25" fmla="*/ 236926 h 3512760"/>
                  <a:gd name="connsiteX26" fmla="*/ 1318640 w 1554943"/>
                  <a:gd name="connsiteY26" fmla="*/ 277101 h 3512760"/>
                  <a:gd name="connsiteX27" fmla="*/ 1124034 w 1554943"/>
                  <a:gd name="connsiteY27" fmla="*/ 348950 h 3512760"/>
                  <a:gd name="connsiteX28" fmla="*/ 895736 w 1554943"/>
                  <a:gd name="connsiteY28" fmla="*/ 709655 h 3512760"/>
                  <a:gd name="connsiteX29" fmla="*/ 1002766 w 1554943"/>
                  <a:gd name="connsiteY29" fmla="*/ 875040 h 3512760"/>
                  <a:gd name="connsiteX30" fmla="*/ 1038652 w 1554943"/>
                  <a:gd name="connsiteY30" fmla="*/ 941297 h 3512760"/>
                  <a:gd name="connsiteX31" fmla="*/ 1091310 w 1554943"/>
                  <a:gd name="connsiteY31" fmla="*/ 941203 h 3512760"/>
                  <a:gd name="connsiteX32" fmla="*/ 1489354 w 1554943"/>
                  <a:gd name="connsiteY32" fmla="*/ 828063 h 3512760"/>
                  <a:gd name="connsiteX33" fmla="*/ 1550087 w 1554943"/>
                  <a:gd name="connsiteY33" fmla="*/ 916577 h 3512760"/>
                  <a:gd name="connsiteX0" fmla="*/ 1124230 w 1129086"/>
                  <a:gd name="connsiteY0" fmla="*/ 916577 h 3512760"/>
                  <a:gd name="connsiteX1" fmla="*/ 1127216 w 1129086"/>
                  <a:gd name="connsiteY1" fmla="*/ 1045355 h 3512760"/>
                  <a:gd name="connsiteX2" fmla="*/ 1055034 w 1129086"/>
                  <a:gd name="connsiteY2" fmla="*/ 1220068 h 3512760"/>
                  <a:gd name="connsiteX3" fmla="*/ 1013052 w 1129086"/>
                  <a:gd name="connsiteY3" fmla="*/ 1229414 h 3512760"/>
                  <a:gd name="connsiteX4" fmla="*/ 845789 w 1129086"/>
                  <a:gd name="connsiteY4" fmla="*/ 1106708 h 3512760"/>
                  <a:gd name="connsiteX5" fmla="*/ 663646 w 1129086"/>
                  <a:gd name="connsiteY5" fmla="*/ 1094682 h 3512760"/>
                  <a:gd name="connsiteX6" fmla="*/ 624368 w 1129086"/>
                  <a:gd name="connsiteY6" fmla="*/ 1097060 h 3512760"/>
                  <a:gd name="connsiteX7" fmla="*/ 620890 w 1129086"/>
                  <a:gd name="connsiteY7" fmla="*/ 1122643 h 3512760"/>
                  <a:gd name="connsiteX8" fmla="*/ 424053 w 1129086"/>
                  <a:gd name="connsiteY8" fmla="*/ 1596385 h 3512760"/>
                  <a:gd name="connsiteX9" fmla="*/ 411961 w 1129086"/>
                  <a:gd name="connsiteY9" fmla="*/ 1804719 h 3512760"/>
                  <a:gd name="connsiteX10" fmla="*/ 1059972 w 1129086"/>
                  <a:gd name="connsiteY10" fmla="*/ 3222331 h 3512760"/>
                  <a:gd name="connsiteX11" fmla="*/ 604863 w 1129086"/>
                  <a:gd name="connsiteY11" fmla="*/ 3506895 h 3512760"/>
                  <a:gd name="connsiteX12" fmla="*/ 127301 w 1129086"/>
                  <a:gd name="connsiteY12" fmla="*/ 3354775 h 3512760"/>
                  <a:gd name="connsiteX13" fmla="*/ 320779 w 1129086"/>
                  <a:gd name="connsiteY13" fmla="*/ 2922773 h 3512760"/>
                  <a:gd name="connsiteX14" fmla="*/ 129779 w 1129086"/>
                  <a:gd name="connsiteY14" fmla="*/ 1846833 h 3512760"/>
                  <a:gd name="connsiteX15" fmla="*/ 72217 w 1129086"/>
                  <a:gd name="connsiteY15" fmla="*/ 1697202 h 3512760"/>
                  <a:gd name="connsiteX16" fmla="*/ 11814 w 1129086"/>
                  <a:gd name="connsiteY16" fmla="*/ 1692908 h 3512760"/>
                  <a:gd name="connsiteX17" fmla="*/ 31 w 1129086"/>
                  <a:gd name="connsiteY17" fmla="*/ 605009 h 3512760"/>
                  <a:gd name="connsiteX18" fmla="*/ 12688 w 1129086"/>
                  <a:gd name="connsiteY18" fmla="*/ 622888 h 3512760"/>
                  <a:gd name="connsiteX19" fmla="*/ 144393 w 1129086"/>
                  <a:gd name="connsiteY19" fmla="*/ 612777 h 3512760"/>
                  <a:gd name="connsiteX20" fmla="*/ 272660 w 1129086"/>
                  <a:gd name="connsiteY20" fmla="*/ 641648 h 3512760"/>
                  <a:gd name="connsiteX21" fmla="*/ 284275 w 1129086"/>
                  <a:gd name="connsiteY21" fmla="*/ 631455 h 3512760"/>
                  <a:gd name="connsiteX22" fmla="*/ 585813 w 1129086"/>
                  <a:gd name="connsiteY22" fmla="*/ 13667 h 3512760"/>
                  <a:gd name="connsiteX23" fmla="*/ 802212 w 1129086"/>
                  <a:gd name="connsiteY23" fmla="*/ 80357 h 3512760"/>
                  <a:gd name="connsiteX24" fmla="*/ 908141 w 1129086"/>
                  <a:gd name="connsiteY24" fmla="*/ 236926 h 3512760"/>
                  <a:gd name="connsiteX25" fmla="*/ 892783 w 1129086"/>
                  <a:gd name="connsiteY25" fmla="*/ 277101 h 3512760"/>
                  <a:gd name="connsiteX26" fmla="*/ 698177 w 1129086"/>
                  <a:gd name="connsiteY26" fmla="*/ 348950 h 3512760"/>
                  <a:gd name="connsiteX27" fmla="*/ 469879 w 1129086"/>
                  <a:gd name="connsiteY27" fmla="*/ 709655 h 3512760"/>
                  <a:gd name="connsiteX28" fmla="*/ 576909 w 1129086"/>
                  <a:gd name="connsiteY28" fmla="*/ 875040 h 3512760"/>
                  <a:gd name="connsiteX29" fmla="*/ 612795 w 1129086"/>
                  <a:gd name="connsiteY29" fmla="*/ 941297 h 3512760"/>
                  <a:gd name="connsiteX30" fmla="*/ 665453 w 1129086"/>
                  <a:gd name="connsiteY30" fmla="*/ 941203 h 3512760"/>
                  <a:gd name="connsiteX31" fmla="*/ 1063497 w 1129086"/>
                  <a:gd name="connsiteY31" fmla="*/ 828063 h 3512760"/>
                  <a:gd name="connsiteX32" fmla="*/ 1124230 w 1129086"/>
                  <a:gd name="connsiteY32" fmla="*/ 916577 h 3512760"/>
                  <a:gd name="connsiteX0" fmla="*/ 1124230 w 1129086"/>
                  <a:gd name="connsiteY0" fmla="*/ 916577 h 3512760"/>
                  <a:gd name="connsiteX1" fmla="*/ 1127216 w 1129086"/>
                  <a:gd name="connsiteY1" fmla="*/ 1045355 h 3512760"/>
                  <a:gd name="connsiteX2" fmla="*/ 1055034 w 1129086"/>
                  <a:gd name="connsiteY2" fmla="*/ 1220068 h 3512760"/>
                  <a:gd name="connsiteX3" fmla="*/ 1013052 w 1129086"/>
                  <a:gd name="connsiteY3" fmla="*/ 1229414 h 3512760"/>
                  <a:gd name="connsiteX4" fmla="*/ 845789 w 1129086"/>
                  <a:gd name="connsiteY4" fmla="*/ 1106708 h 3512760"/>
                  <a:gd name="connsiteX5" fmla="*/ 663646 w 1129086"/>
                  <a:gd name="connsiteY5" fmla="*/ 1094682 h 3512760"/>
                  <a:gd name="connsiteX6" fmla="*/ 624368 w 1129086"/>
                  <a:gd name="connsiteY6" fmla="*/ 1097060 h 3512760"/>
                  <a:gd name="connsiteX7" fmla="*/ 620890 w 1129086"/>
                  <a:gd name="connsiteY7" fmla="*/ 1122643 h 3512760"/>
                  <a:gd name="connsiteX8" fmla="*/ 424053 w 1129086"/>
                  <a:gd name="connsiteY8" fmla="*/ 1596385 h 3512760"/>
                  <a:gd name="connsiteX9" fmla="*/ 411961 w 1129086"/>
                  <a:gd name="connsiteY9" fmla="*/ 1804719 h 3512760"/>
                  <a:gd name="connsiteX10" fmla="*/ 1059972 w 1129086"/>
                  <a:gd name="connsiteY10" fmla="*/ 3222331 h 3512760"/>
                  <a:gd name="connsiteX11" fmla="*/ 604863 w 1129086"/>
                  <a:gd name="connsiteY11" fmla="*/ 3506895 h 3512760"/>
                  <a:gd name="connsiteX12" fmla="*/ 127301 w 1129086"/>
                  <a:gd name="connsiteY12" fmla="*/ 3354775 h 3512760"/>
                  <a:gd name="connsiteX13" fmla="*/ 320779 w 1129086"/>
                  <a:gd name="connsiteY13" fmla="*/ 2922773 h 3512760"/>
                  <a:gd name="connsiteX14" fmla="*/ 129779 w 1129086"/>
                  <a:gd name="connsiteY14" fmla="*/ 1846833 h 3512760"/>
                  <a:gd name="connsiteX15" fmla="*/ 72217 w 1129086"/>
                  <a:gd name="connsiteY15" fmla="*/ 1697202 h 3512760"/>
                  <a:gd name="connsiteX16" fmla="*/ 11814 w 1129086"/>
                  <a:gd name="connsiteY16" fmla="*/ 1692908 h 3512760"/>
                  <a:gd name="connsiteX17" fmla="*/ 31 w 1129086"/>
                  <a:gd name="connsiteY17" fmla="*/ 605009 h 3512760"/>
                  <a:gd name="connsiteX18" fmla="*/ 144393 w 1129086"/>
                  <a:gd name="connsiteY18" fmla="*/ 612777 h 3512760"/>
                  <a:gd name="connsiteX19" fmla="*/ 272660 w 1129086"/>
                  <a:gd name="connsiteY19" fmla="*/ 641648 h 3512760"/>
                  <a:gd name="connsiteX20" fmla="*/ 284275 w 1129086"/>
                  <a:gd name="connsiteY20" fmla="*/ 631455 h 3512760"/>
                  <a:gd name="connsiteX21" fmla="*/ 585813 w 1129086"/>
                  <a:gd name="connsiteY21" fmla="*/ 13667 h 3512760"/>
                  <a:gd name="connsiteX22" fmla="*/ 802212 w 1129086"/>
                  <a:gd name="connsiteY22" fmla="*/ 80357 h 3512760"/>
                  <a:gd name="connsiteX23" fmla="*/ 908141 w 1129086"/>
                  <a:gd name="connsiteY23" fmla="*/ 236926 h 3512760"/>
                  <a:gd name="connsiteX24" fmla="*/ 892783 w 1129086"/>
                  <a:gd name="connsiteY24" fmla="*/ 277101 h 3512760"/>
                  <a:gd name="connsiteX25" fmla="*/ 698177 w 1129086"/>
                  <a:gd name="connsiteY25" fmla="*/ 348950 h 3512760"/>
                  <a:gd name="connsiteX26" fmla="*/ 469879 w 1129086"/>
                  <a:gd name="connsiteY26" fmla="*/ 709655 h 3512760"/>
                  <a:gd name="connsiteX27" fmla="*/ 576909 w 1129086"/>
                  <a:gd name="connsiteY27" fmla="*/ 875040 h 3512760"/>
                  <a:gd name="connsiteX28" fmla="*/ 612795 w 1129086"/>
                  <a:gd name="connsiteY28" fmla="*/ 941297 h 3512760"/>
                  <a:gd name="connsiteX29" fmla="*/ 665453 w 1129086"/>
                  <a:gd name="connsiteY29" fmla="*/ 941203 h 3512760"/>
                  <a:gd name="connsiteX30" fmla="*/ 1063497 w 1129086"/>
                  <a:gd name="connsiteY30" fmla="*/ 828063 h 3512760"/>
                  <a:gd name="connsiteX31" fmla="*/ 1124230 w 1129086"/>
                  <a:gd name="connsiteY31"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132579 w 1117272"/>
                  <a:gd name="connsiteY17" fmla="*/ 612777 h 3512760"/>
                  <a:gd name="connsiteX18" fmla="*/ 260846 w 1117272"/>
                  <a:gd name="connsiteY18" fmla="*/ 641648 h 3512760"/>
                  <a:gd name="connsiteX19" fmla="*/ 272461 w 1117272"/>
                  <a:gd name="connsiteY19" fmla="*/ 631455 h 3512760"/>
                  <a:gd name="connsiteX20" fmla="*/ 573999 w 1117272"/>
                  <a:gd name="connsiteY20" fmla="*/ 13667 h 3512760"/>
                  <a:gd name="connsiteX21" fmla="*/ 790398 w 1117272"/>
                  <a:gd name="connsiteY21" fmla="*/ 80357 h 3512760"/>
                  <a:gd name="connsiteX22" fmla="*/ 896327 w 1117272"/>
                  <a:gd name="connsiteY22" fmla="*/ 236926 h 3512760"/>
                  <a:gd name="connsiteX23" fmla="*/ 880969 w 1117272"/>
                  <a:gd name="connsiteY23" fmla="*/ 277101 h 3512760"/>
                  <a:gd name="connsiteX24" fmla="*/ 686363 w 1117272"/>
                  <a:gd name="connsiteY24" fmla="*/ 348950 h 3512760"/>
                  <a:gd name="connsiteX25" fmla="*/ 458065 w 1117272"/>
                  <a:gd name="connsiteY25" fmla="*/ 709655 h 3512760"/>
                  <a:gd name="connsiteX26" fmla="*/ 565095 w 1117272"/>
                  <a:gd name="connsiteY26" fmla="*/ 875040 h 3512760"/>
                  <a:gd name="connsiteX27" fmla="*/ 600981 w 1117272"/>
                  <a:gd name="connsiteY27" fmla="*/ 941297 h 3512760"/>
                  <a:gd name="connsiteX28" fmla="*/ 653639 w 1117272"/>
                  <a:gd name="connsiteY28" fmla="*/ 941203 h 3512760"/>
                  <a:gd name="connsiteX29" fmla="*/ 1051683 w 1117272"/>
                  <a:gd name="connsiteY29" fmla="*/ 828063 h 3512760"/>
                  <a:gd name="connsiteX30" fmla="*/ 1112416 w 1117272"/>
                  <a:gd name="connsiteY30"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260846 w 1117272"/>
                  <a:gd name="connsiteY17" fmla="*/ 641648 h 3512760"/>
                  <a:gd name="connsiteX18" fmla="*/ 272461 w 1117272"/>
                  <a:gd name="connsiteY18" fmla="*/ 631455 h 3512760"/>
                  <a:gd name="connsiteX19" fmla="*/ 573999 w 1117272"/>
                  <a:gd name="connsiteY19" fmla="*/ 13667 h 3512760"/>
                  <a:gd name="connsiteX20" fmla="*/ 790398 w 1117272"/>
                  <a:gd name="connsiteY20" fmla="*/ 80357 h 3512760"/>
                  <a:gd name="connsiteX21" fmla="*/ 896327 w 1117272"/>
                  <a:gd name="connsiteY21" fmla="*/ 236926 h 3512760"/>
                  <a:gd name="connsiteX22" fmla="*/ 880969 w 1117272"/>
                  <a:gd name="connsiteY22" fmla="*/ 277101 h 3512760"/>
                  <a:gd name="connsiteX23" fmla="*/ 686363 w 1117272"/>
                  <a:gd name="connsiteY23" fmla="*/ 348950 h 3512760"/>
                  <a:gd name="connsiteX24" fmla="*/ 458065 w 1117272"/>
                  <a:gd name="connsiteY24" fmla="*/ 709655 h 3512760"/>
                  <a:gd name="connsiteX25" fmla="*/ 565095 w 1117272"/>
                  <a:gd name="connsiteY25" fmla="*/ 875040 h 3512760"/>
                  <a:gd name="connsiteX26" fmla="*/ 600981 w 1117272"/>
                  <a:gd name="connsiteY26" fmla="*/ 941297 h 3512760"/>
                  <a:gd name="connsiteX27" fmla="*/ 653639 w 1117272"/>
                  <a:gd name="connsiteY27" fmla="*/ 941203 h 3512760"/>
                  <a:gd name="connsiteX28" fmla="*/ 1051683 w 1117272"/>
                  <a:gd name="connsiteY28" fmla="*/ 828063 h 3512760"/>
                  <a:gd name="connsiteX29" fmla="*/ 1112416 w 1117272"/>
                  <a:gd name="connsiteY29"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260846 w 1117272"/>
                  <a:gd name="connsiteY17" fmla="*/ 641648 h 3512760"/>
                  <a:gd name="connsiteX18" fmla="*/ 573999 w 1117272"/>
                  <a:gd name="connsiteY18" fmla="*/ 13667 h 3512760"/>
                  <a:gd name="connsiteX19" fmla="*/ 790398 w 1117272"/>
                  <a:gd name="connsiteY19" fmla="*/ 80357 h 3512760"/>
                  <a:gd name="connsiteX20" fmla="*/ 896327 w 1117272"/>
                  <a:gd name="connsiteY20" fmla="*/ 236926 h 3512760"/>
                  <a:gd name="connsiteX21" fmla="*/ 880969 w 1117272"/>
                  <a:gd name="connsiteY21" fmla="*/ 277101 h 3512760"/>
                  <a:gd name="connsiteX22" fmla="*/ 686363 w 1117272"/>
                  <a:gd name="connsiteY22" fmla="*/ 348950 h 3512760"/>
                  <a:gd name="connsiteX23" fmla="*/ 458065 w 1117272"/>
                  <a:gd name="connsiteY23" fmla="*/ 709655 h 3512760"/>
                  <a:gd name="connsiteX24" fmla="*/ 565095 w 1117272"/>
                  <a:gd name="connsiteY24" fmla="*/ 875040 h 3512760"/>
                  <a:gd name="connsiteX25" fmla="*/ 600981 w 1117272"/>
                  <a:gd name="connsiteY25" fmla="*/ 941297 h 3512760"/>
                  <a:gd name="connsiteX26" fmla="*/ 653639 w 1117272"/>
                  <a:gd name="connsiteY26" fmla="*/ 941203 h 3512760"/>
                  <a:gd name="connsiteX27" fmla="*/ 1051683 w 1117272"/>
                  <a:gd name="connsiteY27" fmla="*/ 828063 h 3512760"/>
                  <a:gd name="connsiteX28" fmla="*/ 1112416 w 1117272"/>
                  <a:gd name="connsiteY28"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573999 w 1117272"/>
                  <a:gd name="connsiteY17" fmla="*/ 13667 h 3512760"/>
                  <a:gd name="connsiteX18" fmla="*/ 790398 w 1117272"/>
                  <a:gd name="connsiteY18" fmla="*/ 80357 h 3512760"/>
                  <a:gd name="connsiteX19" fmla="*/ 896327 w 1117272"/>
                  <a:gd name="connsiteY19" fmla="*/ 236926 h 3512760"/>
                  <a:gd name="connsiteX20" fmla="*/ 880969 w 1117272"/>
                  <a:gd name="connsiteY20" fmla="*/ 277101 h 3512760"/>
                  <a:gd name="connsiteX21" fmla="*/ 686363 w 1117272"/>
                  <a:gd name="connsiteY21" fmla="*/ 348950 h 3512760"/>
                  <a:gd name="connsiteX22" fmla="*/ 458065 w 1117272"/>
                  <a:gd name="connsiteY22" fmla="*/ 709655 h 3512760"/>
                  <a:gd name="connsiteX23" fmla="*/ 565095 w 1117272"/>
                  <a:gd name="connsiteY23" fmla="*/ 875040 h 3512760"/>
                  <a:gd name="connsiteX24" fmla="*/ 600981 w 1117272"/>
                  <a:gd name="connsiteY24" fmla="*/ 941297 h 3512760"/>
                  <a:gd name="connsiteX25" fmla="*/ 653639 w 1117272"/>
                  <a:gd name="connsiteY25" fmla="*/ 941203 h 3512760"/>
                  <a:gd name="connsiteX26" fmla="*/ 1051683 w 1117272"/>
                  <a:gd name="connsiteY26" fmla="*/ 828063 h 3512760"/>
                  <a:gd name="connsiteX27" fmla="*/ 1112416 w 1117272"/>
                  <a:gd name="connsiteY27" fmla="*/ 916577 h 3512760"/>
                  <a:gd name="connsiteX0" fmla="*/ 1112416 w 1117272"/>
                  <a:gd name="connsiteY0" fmla="*/ 920944 h 3517127"/>
                  <a:gd name="connsiteX1" fmla="*/ 1115402 w 1117272"/>
                  <a:gd name="connsiteY1" fmla="*/ 1049722 h 3517127"/>
                  <a:gd name="connsiteX2" fmla="*/ 1043220 w 1117272"/>
                  <a:gd name="connsiteY2" fmla="*/ 1224435 h 3517127"/>
                  <a:gd name="connsiteX3" fmla="*/ 1001238 w 1117272"/>
                  <a:gd name="connsiteY3" fmla="*/ 1233781 h 3517127"/>
                  <a:gd name="connsiteX4" fmla="*/ 833975 w 1117272"/>
                  <a:gd name="connsiteY4" fmla="*/ 1111075 h 3517127"/>
                  <a:gd name="connsiteX5" fmla="*/ 651832 w 1117272"/>
                  <a:gd name="connsiteY5" fmla="*/ 1099049 h 3517127"/>
                  <a:gd name="connsiteX6" fmla="*/ 612554 w 1117272"/>
                  <a:gd name="connsiteY6" fmla="*/ 1101427 h 3517127"/>
                  <a:gd name="connsiteX7" fmla="*/ 609076 w 1117272"/>
                  <a:gd name="connsiteY7" fmla="*/ 1127010 h 3517127"/>
                  <a:gd name="connsiteX8" fmla="*/ 412239 w 1117272"/>
                  <a:gd name="connsiteY8" fmla="*/ 1600752 h 3517127"/>
                  <a:gd name="connsiteX9" fmla="*/ 400147 w 1117272"/>
                  <a:gd name="connsiteY9" fmla="*/ 1809086 h 3517127"/>
                  <a:gd name="connsiteX10" fmla="*/ 1048158 w 1117272"/>
                  <a:gd name="connsiteY10" fmla="*/ 3226698 h 3517127"/>
                  <a:gd name="connsiteX11" fmla="*/ 593049 w 1117272"/>
                  <a:gd name="connsiteY11" fmla="*/ 3511262 h 3517127"/>
                  <a:gd name="connsiteX12" fmla="*/ 115487 w 1117272"/>
                  <a:gd name="connsiteY12" fmla="*/ 3359142 h 3517127"/>
                  <a:gd name="connsiteX13" fmla="*/ 308965 w 1117272"/>
                  <a:gd name="connsiteY13" fmla="*/ 2927140 h 3517127"/>
                  <a:gd name="connsiteX14" fmla="*/ 117965 w 1117272"/>
                  <a:gd name="connsiteY14" fmla="*/ 1851200 h 3517127"/>
                  <a:gd name="connsiteX15" fmla="*/ 60403 w 1117272"/>
                  <a:gd name="connsiteY15" fmla="*/ 1701569 h 3517127"/>
                  <a:gd name="connsiteX16" fmla="*/ 0 w 1117272"/>
                  <a:gd name="connsiteY16" fmla="*/ 1697275 h 3517127"/>
                  <a:gd name="connsiteX17" fmla="*/ 790398 w 1117272"/>
                  <a:gd name="connsiteY17" fmla="*/ 84724 h 3517127"/>
                  <a:gd name="connsiteX18" fmla="*/ 896327 w 1117272"/>
                  <a:gd name="connsiteY18" fmla="*/ 241293 h 3517127"/>
                  <a:gd name="connsiteX19" fmla="*/ 880969 w 1117272"/>
                  <a:gd name="connsiteY19" fmla="*/ 281468 h 3517127"/>
                  <a:gd name="connsiteX20" fmla="*/ 686363 w 1117272"/>
                  <a:gd name="connsiteY20" fmla="*/ 353317 h 3517127"/>
                  <a:gd name="connsiteX21" fmla="*/ 458065 w 1117272"/>
                  <a:gd name="connsiteY21" fmla="*/ 714022 h 3517127"/>
                  <a:gd name="connsiteX22" fmla="*/ 565095 w 1117272"/>
                  <a:gd name="connsiteY22" fmla="*/ 879407 h 3517127"/>
                  <a:gd name="connsiteX23" fmla="*/ 600981 w 1117272"/>
                  <a:gd name="connsiteY23" fmla="*/ 945664 h 3517127"/>
                  <a:gd name="connsiteX24" fmla="*/ 653639 w 1117272"/>
                  <a:gd name="connsiteY24" fmla="*/ 945570 h 3517127"/>
                  <a:gd name="connsiteX25" fmla="*/ 1051683 w 1117272"/>
                  <a:gd name="connsiteY25" fmla="*/ 832430 h 3517127"/>
                  <a:gd name="connsiteX26" fmla="*/ 1112416 w 1117272"/>
                  <a:gd name="connsiteY26" fmla="*/ 920944 h 3517127"/>
                  <a:gd name="connsiteX0" fmla="*/ 1112416 w 1117272"/>
                  <a:gd name="connsiteY0" fmla="*/ 679651 h 3275834"/>
                  <a:gd name="connsiteX1" fmla="*/ 1115402 w 1117272"/>
                  <a:gd name="connsiteY1" fmla="*/ 808429 h 3275834"/>
                  <a:gd name="connsiteX2" fmla="*/ 1043220 w 1117272"/>
                  <a:gd name="connsiteY2" fmla="*/ 983142 h 3275834"/>
                  <a:gd name="connsiteX3" fmla="*/ 1001238 w 1117272"/>
                  <a:gd name="connsiteY3" fmla="*/ 992488 h 3275834"/>
                  <a:gd name="connsiteX4" fmla="*/ 833975 w 1117272"/>
                  <a:gd name="connsiteY4" fmla="*/ 869782 h 3275834"/>
                  <a:gd name="connsiteX5" fmla="*/ 651832 w 1117272"/>
                  <a:gd name="connsiteY5" fmla="*/ 857756 h 3275834"/>
                  <a:gd name="connsiteX6" fmla="*/ 612554 w 1117272"/>
                  <a:gd name="connsiteY6" fmla="*/ 860134 h 3275834"/>
                  <a:gd name="connsiteX7" fmla="*/ 609076 w 1117272"/>
                  <a:gd name="connsiteY7" fmla="*/ 885717 h 3275834"/>
                  <a:gd name="connsiteX8" fmla="*/ 412239 w 1117272"/>
                  <a:gd name="connsiteY8" fmla="*/ 1359459 h 3275834"/>
                  <a:gd name="connsiteX9" fmla="*/ 400147 w 1117272"/>
                  <a:gd name="connsiteY9" fmla="*/ 1567793 h 3275834"/>
                  <a:gd name="connsiteX10" fmla="*/ 1048158 w 1117272"/>
                  <a:gd name="connsiteY10" fmla="*/ 2985405 h 3275834"/>
                  <a:gd name="connsiteX11" fmla="*/ 593049 w 1117272"/>
                  <a:gd name="connsiteY11" fmla="*/ 3269969 h 3275834"/>
                  <a:gd name="connsiteX12" fmla="*/ 115487 w 1117272"/>
                  <a:gd name="connsiteY12" fmla="*/ 3117849 h 3275834"/>
                  <a:gd name="connsiteX13" fmla="*/ 308965 w 1117272"/>
                  <a:gd name="connsiteY13" fmla="*/ 2685847 h 3275834"/>
                  <a:gd name="connsiteX14" fmla="*/ 117965 w 1117272"/>
                  <a:gd name="connsiteY14" fmla="*/ 1609907 h 3275834"/>
                  <a:gd name="connsiteX15" fmla="*/ 60403 w 1117272"/>
                  <a:gd name="connsiteY15" fmla="*/ 1460276 h 3275834"/>
                  <a:gd name="connsiteX16" fmla="*/ 0 w 1117272"/>
                  <a:gd name="connsiteY16" fmla="*/ 1455982 h 3275834"/>
                  <a:gd name="connsiteX17" fmla="*/ 896327 w 1117272"/>
                  <a:gd name="connsiteY17" fmla="*/ 0 h 3275834"/>
                  <a:gd name="connsiteX18" fmla="*/ 880969 w 1117272"/>
                  <a:gd name="connsiteY18" fmla="*/ 40175 h 3275834"/>
                  <a:gd name="connsiteX19" fmla="*/ 686363 w 1117272"/>
                  <a:gd name="connsiteY19" fmla="*/ 112024 h 3275834"/>
                  <a:gd name="connsiteX20" fmla="*/ 458065 w 1117272"/>
                  <a:gd name="connsiteY20" fmla="*/ 472729 h 3275834"/>
                  <a:gd name="connsiteX21" fmla="*/ 565095 w 1117272"/>
                  <a:gd name="connsiteY21" fmla="*/ 638114 h 3275834"/>
                  <a:gd name="connsiteX22" fmla="*/ 600981 w 1117272"/>
                  <a:gd name="connsiteY22" fmla="*/ 704371 h 3275834"/>
                  <a:gd name="connsiteX23" fmla="*/ 653639 w 1117272"/>
                  <a:gd name="connsiteY23" fmla="*/ 704277 h 3275834"/>
                  <a:gd name="connsiteX24" fmla="*/ 1051683 w 1117272"/>
                  <a:gd name="connsiteY24" fmla="*/ 591137 h 3275834"/>
                  <a:gd name="connsiteX25" fmla="*/ 1112416 w 1117272"/>
                  <a:gd name="connsiteY25" fmla="*/ 679651 h 3275834"/>
                  <a:gd name="connsiteX0" fmla="*/ 1112416 w 1117272"/>
                  <a:gd name="connsiteY0" fmla="*/ 769201 h 3365384"/>
                  <a:gd name="connsiteX1" fmla="*/ 1115402 w 1117272"/>
                  <a:gd name="connsiteY1" fmla="*/ 897979 h 3365384"/>
                  <a:gd name="connsiteX2" fmla="*/ 1043220 w 1117272"/>
                  <a:gd name="connsiteY2" fmla="*/ 1072692 h 3365384"/>
                  <a:gd name="connsiteX3" fmla="*/ 1001238 w 1117272"/>
                  <a:gd name="connsiteY3" fmla="*/ 1082038 h 3365384"/>
                  <a:gd name="connsiteX4" fmla="*/ 833975 w 1117272"/>
                  <a:gd name="connsiteY4" fmla="*/ 959332 h 3365384"/>
                  <a:gd name="connsiteX5" fmla="*/ 651832 w 1117272"/>
                  <a:gd name="connsiteY5" fmla="*/ 947306 h 3365384"/>
                  <a:gd name="connsiteX6" fmla="*/ 612554 w 1117272"/>
                  <a:gd name="connsiteY6" fmla="*/ 949684 h 3365384"/>
                  <a:gd name="connsiteX7" fmla="*/ 609076 w 1117272"/>
                  <a:gd name="connsiteY7" fmla="*/ 975267 h 3365384"/>
                  <a:gd name="connsiteX8" fmla="*/ 412239 w 1117272"/>
                  <a:gd name="connsiteY8" fmla="*/ 1449009 h 3365384"/>
                  <a:gd name="connsiteX9" fmla="*/ 400147 w 1117272"/>
                  <a:gd name="connsiteY9" fmla="*/ 1657343 h 3365384"/>
                  <a:gd name="connsiteX10" fmla="*/ 1048158 w 1117272"/>
                  <a:gd name="connsiteY10" fmla="*/ 3074955 h 3365384"/>
                  <a:gd name="connsiteX11" fmla="*/ 593049 w 1117272"/>
                  <a:gd name="connsiteY11" fmla="*/ 3359519 h 3365384"/>
                  <a:gd name="connsiteX12" fmla="*/ 115487 w 1117272"/>
                  <a:gd name="connsiteY12" fmla="*/ 3207399 h 3365384"/>
                  <a:gd name="connsiteX13" fmla="*/ 308965 w 1117272"/>
                  <a:gd name="connsiteY13" fmla="*/ 2775397 h 3365384"/>
                  <a:gd name="connsiteX14" fmla="*/ 117965 w 1117272"/>
                  <a:gd name="connsiteY14" fmla="*/ 1699457 h 3365384"/>
                  <a:gd name="connsiteX15" fmla="*/ 60403 w 1117272"/>
                  <a:gd name="connsiteY15" fmla="*/ 1549826 h 3365384"/>
                  <a:gd name="connsiteX16" fmla="*/ 0 w 1117272"/>
                  <a:gd name="connsiteY16" fmla="*/ 1545532 h 3365384"/>
                  <a:gd name="connsiteX17" fmla="*/ 896327 w 1117272"/>
                  <a:gd name="connsiteY17" fmla="*/ 89550 h 3365384"/>
                  <a:gd name="connsiteX18" fmla="*/ 686363 w 1117272"/>
                  <a:gd name="connsiteY18" fmla="*/ 201574 h 3365384"/>
                  <a:gd name="connsiteX19" fmla="*/ 458065 w 1117272"/>
                  <a:gd name="connsiteY19" fmla="*/ 562279 h 3365384"/>
                  <a:gd name="connsiteX20" fmla="*/ 565095 w 1117272"/>
                  <a:gd name="connsiteY20" fmla="*/ 727664 h 3365384"/>
                  <a:gd name="connsiteX21" fmla="*/ 600981 w 1117272"/>
                  <a:gd name="connsiteY21" fmla="*/ 793921 h 3365384"/>
                  <a:gd name="connsiteX22" fmla="*/ 653639 w 1117272"/>
                  <a:gd name="connsiteY22" fmla="*/ 793827 h 3365384"/>
                  <a:gd name="connsiteX23" fmla="*/ 1051683 w 1117272"/>
                  <a:gd name="connsiteY23" fmla="*/ 680687 h 3365384"/>
                  <a:gd name="connsiteX24" fmla="*/ 1112416 w 1117272"/>
                  <a:gd name="connsiteY24" fmla="*/ 769201 h 3365384"/>
                  <a:gd name="connsiteX0" fmla="*/ 1112416 w 1117272"/>
                  <a:gd name="connsiteY0" fmla="*/ 567627 h 3163810"/>
                  <a:gd name="connsiteX1" fmla="*/ 1115402 w 1117272"/>
                  <a:gd name="connsiteY1" fmla="*/ 696405 h 3163810"/>
                  <a:gd name="connsiteX2" fmla="*/ 1043220 w 1117272"/>
                  <a:gd name="connsiteY2" fmla="*/ 871118 h 3163810"/>
                  <a:gd name="connsiteX3" fmla="*/ 1001238 w 1117272"/>
                  <a:gd name="connsiteY3" fmla="*/ 880464 h 3163810"/>
                  <a:gd name="connsiteX4" fmla="*/ 833975 w 1117272"/>
                  <a:gd name="connsiteY4" fmla="*/ 757758 h 3163810"/>
                  <a:gd name="connsiteX5" fmla="*/ 651832 w 1117272"/>
                  <a:gd name="connsiteY5" fmla="*/ 745732 h 3163810"/>
                  <a:gd name="connsiteX6" fmla="*/ 612554 w 1117272"/>
                  <a:gd name="connsiteY6" fmla="*/ 748110 h 3163810"/>
                  <a:gd name="connsiteX7" fmla="*/ 609076 w 1117272"/>
                  <a:gd name="connsiteY7" fmla="*/ 773693 h 3163810"/>
                  <a:gd name="connsiteX8" fmla="*/ 412239 w 1117272"/>
                  <a:gd name="connsiteY8" fmla="*/ 1247435 h 3163810"/>
                  <a:gd name="connsiteX9" fmla="*/ 400147 w 1117272"/>
                  <a:gd name="connsiteY9" fmla="*/ 1455769 h 3163810"/>
                  <a:gd name="connsiteX10" fmla="*/ 1048158 w 1117272"/>
                  <a:gd name="connsiteY10" fmla="*/ 2873381 h 3163810"/>
                  <a:gd name="connsiteX11" fmla="*/ 593049 w 1117272"/>
                  <a:gd name="connsiteY11" fmla="*/ 3157945 h 3163810"/>
                  <a:gd name="connsiteX12" fmla="*/ 115487 w 1117272"/>
                  <a:gd name="connsiteY12" fmla="*/ 3005825 h 3163810"/>
                  <a:gd name="connsiteX13" fmla="*/ 308965 w 1117272"/>
                  <a:gd name="connsiteY13" fmla="*/ 2573823 h 3163810"/>
                  <a:gd name="connsiteX14" fmla="*/ 117965 w 1117272"/>
                  <a:gd name="connsiteY14" fmla="*/ 1497883 h 3163810"/>
                  <a:gd name="connsiteX15" fmla="*/ 60403 w 1117272"/>
                  <a:gd name="connsiteY15" fmla="*/ 1348252 h 3163810"/>
                  <a:gd name="connsiteX16" fmla="*/ 0 w 1117272"/>
                  <a:gd name="connsiteY16" fmla="*/ 1343958 h 3163810"/>
                  <a:gd name="connsiteX17" fmla="*/ 686363 w 1117272"/>
                  <a:gd name="connsiteY17" fmla="*/ 0 h 3163810"/>
                  <a:gd name="connsiteX18" fmla="*/ 458065 w 1117272"/>
                  <a:gd name="connsiteY18" fmla="*/ 360705 h 3163810"/>
                  <a:gd name="connsiteX19" fmla="*/ 565095 w 1117272"/>
                  <a:gd name="connsiteY19" fmla="*/ 526090 h 3163810"/>
                  <a:gd name="connsiteX20" fmla="*/ 600981 w 1117272"/>
                  <a:gd name="connsiteY20" fmla="*/ 592347 h 3163810"/>
                  <a:gd name="connsiteX21" fmla="*/ 653639 w 1117272"/>
                  <a:gd name="connsiteY21" fmla="*/ 592253 h 3163810"/>
                  <a:gd name="connsiteX22" fmla="*/ 1051683 w 1117272"/>
                  <a:gd name="connsiteY22" fmla="*/ 479113 h 3163810"/>
                  <a:gd name="connsiteX23" fmla="*/ 1112416 w 1117272"/>
                  <a:gd name="connsiteY23" fmla="*/ 567627 h 3163810"/>
                  <a:gd name="connsiteX0" fmla="*/ 1112416 w 1117272"/>
                  <a:gd name="connsiteY0" fmla="*/ 206922 h 2803105"/>
                  <a:gd name="connsiteX1" fmla="*/ 1115402 w 1117272"/>
                  <a:gd name="connsiteY1" fmla="*/ 335700 h 2803105"/>
                  <a:gd name="connsiteX2" fmla="*/ 1043220 w 1117272"/>
                  <a:gd name="connsiteY2" fmla="*/ 510413 h 2803105"/>
                  <a:gd name="connsiteX3" fmla="*/ 1001238 w 1117272"/>
                  <a:gd name="connsiteY3" fmla="*/ 519759 h 2803105"/>
                  <a:gd name="connsiteX4" fmla="*/ 833975 w 1117272"/>
                  <a:gd name="connsiteY4" fmla="*/ 397053 h 2803105"/>
                  <a:gd name="connsiteX5" fmla="*/ 651832 w 1117272"/>
                  <a:gd name="connsiteY5" fmla="*/ 385027 h 2803105"/>
                  <a:gd name="connsiteX6" fmla="*/ 612554 w 1117272"/>
                  <a:gd name="connsiteY6" fmla="*/ 387405 h 2803105"/>
                  <a:gd name="connsiteX7" fmla="*/ 609076 w 1117272"/>
                  <a:gd name="connsiteY7" fmla="*/ 412988 h 2803105"/>
                  <a:gd name="connsiteX8" fmla="*/ 412239 w 1117272"/>
                  <a:gd name="connsiteY8" fmla="*/ 886730 h 2803105"/>
                  <a:gd name="connsiteX9" fmla="*/ 400147 w 1117272"/>
                  <a:gd name="connsiteY9" fmla="*/ 1095064 h 2803105"/>
                  <a:gd name="connsiteX10" fmla="*/ 1048158 w 1117272"/>
                  <a:gd name="connsiteY10" fmla="*/ 2512676 h 2803105"/>
                  <a:gd name="connsiteX11" fmla="*/ 593049 w 1117272"/>
                  <a:gd name="connsiteY11" fmla="*/ 2797240 h 2803105"/>
                  <a:gd name="connsiteX12" fmla="*/ 115487 w 1117272"/>
                  <a:gd name="connsiteY12" fmla="*/ 2645120 h 2803105"/>
                  <a:gd name="connsiteX13" fmla="*/ 308965 w 1117272"/>
                  <a:gd name="connsiteY13" fmla="*/ 2213118 h 2803105"/>
                  <a:gd name="connsiteX14" fmla="*/ 117965 w 1117272"/>
                  <a:gd name="connsiteY14" fmla="*/ 1137178 h 2803105"/>
                  <a:gd name="connsiteX15" fmla="*/ 60403 w 1117272"/>
                  <a:gd name="connsiteY15" fmla="*/ 987547 h 2803105"/>
                  <a:gd name="connsiteX16" fmla="*/ 0 w 1117272"/>
                  <a:gd name="connsiteY16" fmla="*/ 983253 h 2803105"/>
                  <a:gd name="connsiteX17" fmla="*/ 458065 w 1117272"/>
                  <a:gd name="connsiteY17" fmla="*/ 0 h 2803105"/>
                  <a:gd name="connsiteX18" fmla="*/ 565095 w 1117272"/>
                  <a:gd name="connsiteY18" fmla="*/ 165385 h 2803105"/>
                  <a:gd name="connsiteX19" fmla="*/ 600981 w 1117272"/>
                  <a:gd name="connsiteY19" fmla="*/ 231642 h 2803105"/>
                  <a:gd name="connsiteX20" fmla="*/ 653639 w 1117272"/>
                  <a:gd name="connsiteY20" fmla="*/ 231548 h 2803105"/>
                  <a:gd name="connsiteX21" fmla="*/ 1051683 w 1117272"/>
                  <a:gd name="connsiteY21" fmla="*/ 118408 h 2803105"/>
                  <a:gd name="connsiteX22" fmla="*/ 1112416 w 1117272"/>
                  <a:gd name="connsiteY22" fmla="*/ 206922 h 2803105"/>
                  <a:gd name="connsiteX0" fmla="*/ 1112416 w 1117272"/>
                  <a:gd name="connsiteY0" fmla="*/ 93346 h 2689529"/>
                  <a:gd name="connsiteX1" fmla="*/ 1115402 w 1117272"/>
                  <a:gd name="connsiteY1" fmla="*/ 222124 h 2689529"/>
                  <a:gd name="connsiteX2" fmla="*/ 1043220 w 1117272"/>
                  <a:gd name="connsiteY2" fmla="*/ 396837 h 2689529"/>
                  <a:gd name="connsiteX3" fmla="*/ 1001238 w 1117272"/>
                  <a:gd name="connsiteY3" fmla="*/ 406183 h 2689529"/>
                  <a:gd name="connsiteX4" fmla="*/ 833975 w 1117272"/>
                  <a:gd name="connsiteY4" fmla="*/ 283477 h 2689529"/>
                  <a:gd name="connsiteX5" fmla="*/ 651832 w 1117272"/>
                  <a:gd name="connsiteY5" fmla="*/ 271451 h 2689529"/>
                  <a:gd name="connsiteX6" fmla="*/ 612554 w 1117272"/>
                  <a:gd name="connsiteY6" fmla="*/ 273829 h 2689529"/>
                  <a:gd name="connsiteX7" fmla="*/ 609076 w 1117272"/>
                  <a:gd name="connsiteY7" fmla="*/ 299412 h 2689529"/>
                  <a:gd name="connsiteX8" fmla="*/ 412239 w 1117272"/>
                  <a:gd name="connsiteY8" fmla="*/ 773154 h 2689529"/>
                  <a:gd name="connsiteX9" fmla="*/ 400147 w 1117272"/>
                  <a:gd name="connsiteY9" fmla="*/ 981488 h 2689529"/>
                  <a:gd name="connsiteX10" fmla="*/ 1048158 w 1117272"/>
                  <a:gd name="connsiteY10" fmla="*/ 2399100 h 2689529"/>
                  <a:gd name="connsiteX11" fmla="*/ 593049 w 1117272"/>
                  <a:gd name="connsiteY11" fmla="*/ 2683664 h 2689529"/>
                  <a:gd name="connsiteX12" fmla="*/ 115487 w 1117272"/>
                  <a:gd name="connsiteY12" fmla="*/ 2531544 h 2689529"/>
                  <a:gd name="connsiteX13" fmla="*/ 308965 w 1117272"/>
                  <a:gd name="connsiteY13" fmla="*/ 2099542 h 2689529"/>
                  <a:gd name="connsiteX14" fmla="*/ 117965 w 1117272"/>
                  <a:gd name="connsiteY14" fmla="*/ 1023602 h 2689529"/>
                  <a:gd name="connsiteX15" fmla="*/ 60403 w 1117272"/>
                  <a:gd name="connsiteY15" fmla="*/ 873971 h 2689529"/>
                  <a:gd name="connsiteX16" fmla="*/ 0 w 1117272"/>
                  <a:gd name="connsiteY16" fmla="*/ 869677 h 2689529"/>
                  <a:gd name="connsiteX17" fmla="*/ 565095 w 1117272"/>
                  <a:gd name="connsiteY17" fmla="*/ 51809 h 2689529"/>
                  <a:gd name="connsiteX18" fmla="*/ 600981 w 1117272"/>
                  <a:gd name="connsiteY18" fmla="*/ 118066 h 2689529"/>
                  <a:gd name="connsiteX19" fmla="*/ 653639 w 1117272"/>
                  <a:gd name="connsiteY19" fmla="*/ 117972 h 2689529"/>
                  <a:gd name="connsiteX20" fmla="*/ 1051683 w 1117272"/>
                  <a:gd name="connsiteY20" fmla="*/ 4832 h 2689529"/>
                  <a:gd name="connsiteX21" fmla="*/ 1112416 w 1117272"/>
                  <a:gd name="connsiteY21" fmla="*/ 93346 h 2689529"/>
                  <a:gd name="connsiteX0" fmla="*/ 1112416 w 1117272"/>
                  <a:gd name="connsiteY0" fmla="*/ 41537 h 2637720"/>
                  <a:gd name="connsiteX1" fmla="*/ 1115402 w 1117272"/>
                  <a:gd name="connsiteY1" fmla="*/ 170315 h 2637720"/>
                  <a:gd name="connsiteX2" fmla="*/ 1043220 w 1117272"/>
                  <a:gd name="connsiteY2" fmla="*/ 345028 h 2637720"/>
                  <a:gd name="connsiteX3" fmla="*/ 1001238 w 1117272"/>
                  <a:gd name="connsiteY3" fmla="*/ 354374 h 2637720"/>
                  <a:gd name="connsiteX4" fmla="*/ 833975 w 1117272"/>
                  <a:gd name="connsiteY4" fmla="*/ 231668 h 2637720"/>
                  <a:gd name="connsiteX5" fmla="*/ 651832 w 1117272"/>
                  <a:gd name="connsiteY5" fmla="*/ 219642 h 2637720"/>
                  <a:gd name="connsiteX6" fmla="*/ 612554 w 1117272"/>
                  <a:gd name="connsiteY6" fmla="*/ 222020 h 2637720"/>
                  <a:gd name="connsiteX7" fmla="*/ 609076 w 1117272"/>
                  <a:gd name="connsiteY7" fmla="*/ 247603 h 2637720"/>
                  <a:gd name="connsiteX8" fmla="*/ 412239 w 1117272"/>
                  <a:gd name="connsiteY8" fmla="*/ 721345 h 2637720"/>
                  <a:gd name="connsiteX9" fmla="*/ 400147 w 1117272"/>
                  <a:gd name="connsiteY9" fmla="*/ 929679 h 2637720"/>
                  <a:gd name="connsiteX10" fmla="*/ 1048158 w 1117272"/>
                  <a:gd name="connsiteY10" fmla="*/ 2347291 h 2637720"/>
                  <a:gd name="connsiteX11" fmla="*/ 593049 w 1117272"/>
                  <a:gd name="connsiteY11" fmla="*/ 2631855 h 2637720"/>
                  <a:gd name="connsiteX12" fmla="*/ 115487 w 1117272"/>
                  <a:gd name="connsiteY12" fmla="*/ 2479735 h 2637720"/>
                  <a:gd name="connsiteX13" fmla="*/ 308965 w 1117272"/>
                  <a:gd name="connsiteY13" fmla="*/ 2047733 h 2637720"/>
                  <a:gd name="connsiteX14" fmla="*/ 117965 w 1117272"/>
                  <a:gd name="connsiteY14" fmla="*/ 971793 h 2637720"/>
                  <a:gd name="connsiteX15" fmla="*/ 60403 w 1117272"/>
                  <a:gd name="connsiteY15" fmla="*/ 822162 h 2637720"/>
                  <a:gd name="connsiteX16" fmla="*/ 0 w 1117272"/>
                  <a:gd name="connsiteY16" fmla="*/ 817868 h 2637720"/>
                  <a:gd name="connsiteX17" fmla="*/ 565095 w 1117272"/>
                  <a:gd name="connsiteY17" fmla="*/ 0 h 2637720"/>
                  <a:gd name="connsiteX18" fmla="*/ 600981 w 1117272"/>
                  <a:gd name="connsiteY18" fmla="*/ 66257 h 2637720"/>
                  <a:gd name="connsiteX19" fmla="*/ 653639 w 1117272"/>
                  <a:gd name="connsiteY19" fmla="*/ 66163 h 2637720"/>
                  <a:gd name="connsiteX20" fmla="*/ 1112416 w 1117272"/>
                  <a:gd name="connsiteY20" fmla="*/ 41537 h 2637720"/>
                  <a:gd name="connsiteX0" fmla="*/ 653639 w 1115402"/>
                  <a:gd name="connsiteY0" fmla="*/ 66163 h 2637720"/>
                  <a:gd name="connsiteX1" fmla="*/ 1115402 w 1115402"/>
                  <a:gd name="connsiteY1" fmla="*/ 170315 h 2637720"/>
                  <a:gd name="connsiteX2" fmla="*/ 1043220 w 1115402"/>
                  <a:gd name="connsiteY2" fmla="*/ 345028 h 2637720"/>
                  <a:gd name="connsiteX3" fmla="*/ 1001238 w 1115402"/>
                  <a:gd name="connsiteY3" fmla="*/ 354374 h 2637720"/>
                  <a:gd name="connsiteX4" fmla="*/ 833975 w 1115402"/>
                  <a:gd name="connsiteY4" fmla="*/ 231668 h 2637720"/>
                  <a:gd name="connsiteX5" fmla="*/ 651832 w 1115402"/>
                  <a:gd name="connsiteY5" fmla="*/ 219642 h 2637720"/>
                  <a:gd name="connsiteX6" fmla="*/ 612554 w 1115402"/>
                  <a:gd name="connsiteY6" fmla="*/ 222020 h 2637720"/>
                  <a:gd name="connsiteX7" fmla="*/ 609076 w 1115402"/>
                  <a:gd name="connsiteY7" fmla="*/ 247603 h 2637720"/>
                  <a:gd name="connsiteX8" fmla="*/ 412239 w 1115402"/>
                  <a:gd name="connsiteY8" fmla="*/ 721345 h 2637720"/>
                  <a:gd name="connsiteX9" fmla="*/ 400147 w 1115402"/>
                  <a:gd name="connsiteY9" fmla="*/ 929679 h 2637720"/>
                  <a:gd name="connsiteX10" fmla="*/ 1048158 w 1115402"/>
                  <a:gd name="connsiteY10" fmla="*/ 2347291 h 2637720"/>
                  <a:gd name="connsiteX11" fmla="*/ 593049 w 1115402"/>
                  <a:gd name="connsiteY11" fmla="*/ 2631855 h 2637720"/>
                  <a:gd name="connsiteX12" fmla="*/ 115487 w 1115402"/>
                  <a:gd name="connsiteY12" fmla="*/ 2479735 h 2637720"/>
                  <a:gd name="connsiteX13" fmla="*/ 308965 w 1115402"/>
                  <a:gd name="connsiteY13" fmla="*/ 2047733 h 2637720"/>
                  <a:gd name="connsiteX14" fmla="*/ 117965 w 1115402"/>
                  <a:gd name="connsiteY14" fmla="*/ 971793 h 2637720"/>
                  <a:gd name="connsiteX15" fmla="*/ 60403 w 1115402"/>
                  <a:gd name="connsiteY15" fmla="*/ 822162 h 2637720"/>
                  <a:gd name="connsiteX16" fmla="*/ 0 w 1115402"/>
                  <a:gd name="connsiteY16" fmla="*/ 817868 h 2637720"/>
                  <a:gd name="connsiteX17" fmla="*/ 565095 w 1115402"/>
                  <a:gd name="connsiteY17" fmla="*/ 0 h 2637720"/>
                  <a:gd name="connsiteX18" fmla="*/ 600981 w 1115402"/>
                  <a:gd name="connsiteY18" fmla="*/ 66257 h 2637720"/>
                  <a:gd name="connsiteX19" fmla="*/ 653639 w 1115402"/>
                  <a:gd name="connsiteY19" fmla="*/ 66163 h 2637720"/>
                  <a:gd name="connsiteX0" fmla="*/ 653639 w 1063155"/>
                  <a:gd name="connsiteY0" fmla="*/ 66163 h 2637720"/>
                  <a:gd name="connsiteX1" fmla="*/ 1043220 w 1063155"/>
                  <a:gd name="connsiteY1" fmla="*/ 345028 h 2637720"/>
                  <a:gd name="connsiteX2" fmla="*/ 1001238 w 1063155"/>
                  <a:gd name="connsiteY2" fmla="*/ 354374 h 2637720"/>
                  <a:gd name="connsiteX3" fmla="*/ 833975 w 1063155"/>
                  <a:gd name="connsiteY3" fmla="*/ 231668 h 2637720"/>
                  <a:gd name="connsiteX4" fmla="*/ 651832 w 1063155"/>
                  <a:gd name="connsiteY4" fmla="*/ 219642 h 2637720"/>
                  <a:gd name="connsiteX5" fmla="*/ 612554 w 1063155"/>
                  <a:gd name="connsiteY5" fmla="*/ 222020 h 2637720"/>
                  <a:gd name="connsiteX6" fmla="*/ 609076 w 1063155"/>
                  <a:gd name="connsiteY6" fmla="*/ 247603 h 2637720"/>
                  <a:gd name="connsiteX7" fmla="*/ 412239 w 1063155"/>
                  <a:gd name="connsiteY7" fmla="*/ 721345 h 2637720"/>
                  <a:gd name="connsiteX8" fmla="*/ 400147 w 1063155"/>
                  <a:gd name="connsiteY8" fmla="*/ 929679 h 2637720"/>
                  <a:gd name="connsiteX9" fmla="*/ 1048158 w 1063155"/>
                  <a:gd name="connsiteY9" fmla="*/ 2347291 h 2637720"/>
                  <a:gd name="connsiteX10" fmla="*/ 593049 w 1063155"/>
                  <a:gd name="connsiteY10" fmla="*/ 2631855 h 2637720"/>
                  <a:gd name="connsiteX11" fmla="*/ 115487 w 1063155"/>
                  <a:gd name="connsiteY11" fmla="*/ 2479735 h 2637720"/>
                  <a:gd name="connsiteX12" fmla="*/ 308965 w 1063155"/>
                  <a:gd name="connsiteY12" fmla="*/ 2047733 h 2637720"/>
                  <a:gd name="connsiteX13" fmla="*/ 117965 w 1063155"/>
                  <a:gd name="connsiteY13" fmla="*/ 971793 h 2637720"/>
                  <a:gd name="connsiteX14" fmla="*/ 60403 w 1063155"/>
                  <a:gd name="connsiteY14" fmla="*/ 822162 h 2637720"/>
                  <a:gd name="connsiteX15" fmla="*/ 0 w 1063155"/>
                  <a:gd name="connsiteY15" fmla="*/ 817868 h 2637720"/>
                  <a:gd name="connsiteX16" fmla="*/ 565095 w 1063155"/>
                  <a:gd name="connsiteY16" fmla="*/ 0 h 2637720"/>
                  <a:gd name="connsiteX17" fmla="*/ 600981 w 1063155"/>
                  <a:gd name="connsiteY17" fmla="*/ 66257 h 2637720"/>
                  <a:gd name="connsiteX18" fmla="*/ 653639 w 1063155"/>
                  <a:gd name="connsiteY18" fmla="*/ 66163 h 2637720"/>
                  <a:gd name="connsiteX0" fmla="*/ 653639 w 1051117"/>
                  <a:gd name="connsiteY0" fmla="*/ 66163 h 2637720"/>
                  <a:gd name="connsiteX1" fmla="*/ 1001238 w 1051117"/>
                  <a:gd name="connsiteY1" fmla="*/ 354374 h 2637720"/>
                  <a:gd name="connsiteX2" fmla="*/ 833975 w 1051117"/>
                  <a:gd name="connsiteY2" fmla="*/ 231668 h 2637720"/>
                  <a:gd name="connsiteX3" fmla="*/ 651832 w 1051117"/>
                  <a:gd name="connsiteY3" fmla="*/ 219642 h 2637720"/>
                  <a:gd name="connsiteX4" fmla="*/ 612554 w 1051117"/>
                  <a:gd name="connsiteY4" fmla="*/ 222020 h 2637720"/>
                  <a:gd name="connsiteX5" fmla="*/ 609076 w 1051117"/>
                  <a:gd name="connsiteY5" fmla="*/ 247603 h 2637720"/>
                  <a:gd name="connsiteX6" fmla="*/ 412239 w 1051117"/>
                  <a:gd name="connsiteY6" fmla="*/ 721345 h 2637720"/>
                  <a:gd name="connsiteX7" fmla="*/ 400147 w 1051117"/>
                  <a:gd name="connsiteY7" fmla="*/ 929679 h 2637720"/>
                  <a:gd name="connsiteX8" fmla="*/ 1048158 w 1051117"/>
                  <a:gd name="connsiteY8" fmla="*/ 2347291 h 2637720"/>
                  <a:gd name="connsiteX9" fmla="*/ 593049 w 1051117"/>
                  <a:gd name="connsiteY9" fmla="*/ 2631855 h 2637720"/>
                  <a:gd name="connsiteX10" fmla="*/ 115487 w 1051117"/>
                  <a:gd name="connsiteY10" fmla="*/ 2479735 h 2637720"/>
                  <a:gd name="connsiteX11" fmla="*/ 308965 w 1051117"/>
                  <a:gd name="connsiteY11" fmla="*/ 2047733 h 2637720"/>
                  <a:gd name="connsiteX12" fmla="*/ 117965 w 1051117"/>
                  <a:gd name="connsiteY12" fmla="*/ 971793 h 2637720"/>
                  <a:gd name="connsiteX13" fmla="*/ 60403 w 1051117"/>
                  <a:gd name="connsiteY13" fmla="*/ 822162 h 2637720"/>
                  <a:gd name="connsiteX14" fmla="*/ 0 w 1051117"/>
                  <a:gd name="connsiteY14" fmla="*/ 817868 h 2637720"/>
                  <a:gd name="connsiteX15" fmla="*/ 565095 w 1051117"/>
                  <a:gd name="connsiteY15" fmla="*/ 0 h 2637720"/>
                  <a:gd name="connsiteX16" fmla="*/ 600981 w 1051117"/>
                  <a:gd name="connsiteY16" fmla="*/ 66257 h 2637720"/>
                  <a:gd name="connsiteX17" fmla="*/ 653639 w 1051117"/>
                  <a:gd name="connsiteY17" fmla="*/ 66163 h 2637720"/>
                  <a:gd name="connsiteX0" fmla="*/ 653639 w 1051117"/>
                  <a:gd name="connsiteY0" fmla="*/ 66163 h 2637720"/>
                  <a:gd name="connsiteX1" fmla="*/ 833975 w 1051117"/>
                  <a:gd name="connsiteY1" fmla="*/ 231668 h 2637720"/>
                  <a:gd name="connsiteX2" fmla="*/ 651832 w 1051117"/>
                  <a:gd name="connsiteY2" fmla="*/ 219642 h 2637720"/>
                  <a:gd name="connsiteX3" fmla="*/ 612554 w 1051117"/>
                  <a:gd name="connsiteY3" fmla="*/ 222020 h 2637720"/>
                  <a:gd name="connsiteX4" fmla="*/ 609076 w 1051117"/>
                  <a:gd name="connsiteY4" fmla="*/ 247603 h 2637720"/>
                  <a:gd name="connsiteX5" fmla="*/ 412239 w 1051117"/>
                  <a:gd name="connsiteY5" fmla="*/ 721345 h 2637720"/>
                  <a:gd name="connsiteX6" fmla="*/ 400147 w 1051117"/>
                  <a:gd name="connsiteY6" fmla="*/ 929679 h 2637720"/>
                  <a:gd name="connsiteX7" fmla="*/ 1048158 w 1051117"/>
                  <a:gd name="connsiteY7" fmla="*/ 2347291 h 2637720"/>
                  <a:gd name="connsiteX8" fmla="*/ 593049 w 1051117"/>
                  <a:gd name="connsiteY8" fmla="*/ 2631855 h 2637720"/>
                  <a:gd name="connsiteX9" fmla="*/ 115487 w 1051117"/>
                  <a:gd name="connsiteY9" fmla="*/ 2479735 h 2637720"/>
                  <a:gd name="connsiteX10" fmla="*/ 308965 w 1051117"/>
                  <a:gd name="connsiteY10" fmla="*/ 2047733 h 2637720"/>
                  <a:gd name="connsiteX11" fmla="*/ 117965 w 1051117"/>
                  <a:gd name="connsiteY11" fmla="*/ 971793 h 2637720"/>
                  <a:gd name="connsiteX12" fmla="*/ 60403 w 1051117"/>
                  <a:gd name="connsiteY12" fmla="*/ 822162 h 2637720"/>
                  <a:gd name="connsiteX13" fmla="*/ 0 w 1051117"/>
                  <a:gd name="connsiteY13" fmla="*/ 817868 h 2637720"/>
                  <a:gd name="connsiteX14" fmla="*/ 565095 w 1051117"/>
                  <a:gd name="connsiteY14" fmla="*/ 0 h 2637720"/>
                  <a:gd name="connsiteX15" fmla="*/ 600981 w 1051117"/>
                  <a:gd name="connsiteY15" fmla="*/ 66257 h 2637720"/>
                  <a:gd name="connsiteX16" fmla="*/ 653639 w 1051117"/>
                  <a:gd name="connsiteY16" fmla="*/ 66163 h 2637720"/>
                  <a:gd name="connsiteX0" fmla="*/ 653639 w 1051117"/>
                  <a:gd name="connsiteY0" fmla="*/ 66163 h 2637720"/>
                  <a:gd name="connsiteX1" fmla="*/ 651832 w 1051117"/>
                  <a:gd name="connsiteY1" fmla="*/ 219642 h 2637720"/>
                  <a:gd name="connsiteX2" fmla="*/ 612554 w 1051117"/>
                  <a:gd name="connsiteY2" fmla="*/ 222020 h 2637720"/>
                  <a:gd name="connsiteX3" fmla="*/ 609076 w 1051117"/>
                  <a:gd name="connsiteY3" fmla="*/ 247603 h 2637720"/>
                  <a:gd name="connsiteX4" fmla="*/ 412239 w 1051117"/>
                  <a:gd name="connsiteY4" fmla="*/ 721345 h 2637720"/>
                  <a:gd name="connsiteX5" fmla="*/ 400147 w 1051117"/>
                  <a:gd name="connsiteY5" fmla="*/ 929679 h 2637720"/>
                  <a:gd name="connsiteX6" fmla="*/ 1048158 w 1051117"/>
                  <a:gd name="connsiteY6" fmla="*/ 2347291 h 2637720"/>
                  <a:gd name="connsiteX7" fmla="*/ 593049 w 1051117"/>
                  <a:gd name="connsiteY7" fmla="*/ 2631855 h 2637720"/>
                  <a:gd name="connsiteX8" fmla="*/ 115487 w 1051117"/>
                  <a:gd name="connsiteY8" fmla="*/ 2479735 h 2637720"/>
                  <a:gd name="connsiteX9" fmla="*/ 308965 w 1051117"/>
                  <a:gd name="connsiteY9" fmla="*/ 2047733 h 2637720"/>
                  <a:gd name="connsiteX10" fmla="*/ 117965 w 1051117"/>
                  <a:gd name="connsiteY10" fmla="*/ 971793 h 2637720"/>
                  <a:gd name="connsiteX11" fmla="*/ 60403 w 1051117"/>
                  <a:gd name="connsiteY11" fmla="*/ 822162 h 2637720"/>
                  <a:gd name="connsiteX12" fmla="*/ 0 w 1051117"/>
                  <a:gd name="connsiteY12" fmla="*/ 817868 h 2637720"/>
                  <a:gd name="connsiteX13" fmla="*/ 565095 w 1051117"/>
                  <a:gd name="connsiteY13" fmla="*/ 0 h 2637720"/>
                  <a:gd name="connsiteX14" fmla="*/ 600981 w 1051117"/>
                  <a:gd name="connsiteY14" fmla="*/ 66257 h 2637720"/>
                  <a:gd name="connsiteX15" fmla="*/ 653639 w 1051117"/>
                  <a:gd name="connsiteY15" fmla="*/ 66163 h 2637720"/>
                  <a:gd name="connsiteX0" fmla="*/ 600981 w 1051117"/>
                  <a:gd name="connsiteY0" fmla="*/ 66257 h 2637720"/>
                  <a:gd name="connsiteX1" fmla="*/ 651832 w 1051117"/>
                  <a:gd name="connsiteY1" fmla="*/ 219642 h 2637720"/>
                  <a:gd name="connsiteX2" fmla="*/ 612554 w 1051117"/>
                  <a:gd name="connsiteY2" fmla="*/ 222020 h 2637720"/>
                  <a:gd name="connsiteX3" fmla="*/ 609076 w 1051117"/>
                  <a:gd name="connsiteY3" fmla="*/ 247603 h 2637720"/>
                  <a:gd name="connsiteX4" fmla="*/ 412239 w 1051117"/>
                  <a:gd name="connsiteY4" fmla="*/ 721345 h 2637720"/>
                  <a:gd name="connsiteX5" fmla="*/ 400147 w 1051117"/>
                  <a:gd name="connsiteY5" fmla="*/ 929679 h 2637720"/>
                  <a:gd name="connsiteX6" fmla="*/ 1048158 w 1051117"/>
                  <a:gd name="connsiteY6" fmla="*/ 2347291 h 2637720"/>
                  <a:gd name="connsiteX7" fmla="*/ 593049 w 1051117"/>
                  <a:gd name="connsiteY7" fmla="*/ 2631855 h 2637720"/>
                  <a:gd name="connsiteX8" fmla="*/ 115487 w 1051117"/>
                  <a:gd name="connsiteY8" fmla="*/ 2479735 h 2637720"/>
                  <a:gd name="connsiteX9" fmla="*/ 308965 w 1051117"/>
                  <a:gd name="connsiteY9" fmla="*/ 2047733 h 2637720"/>
                  <a:gd name="connsiteX10" fmla="*/ 117965 w 1051117"/>
                  <a:gd name="connsiteY10" fmla="*/ 971793 h 2637720"/>
                  <a:gd name="connsiteX11" fmla="*/ 60403 w 1051117"/>
                  <a:gd name="connsiteY11" fmla="*/ 822162 h 2637720"/>
                  <a:gd name="connsiteX12" fmla="*/ 0 w 1051117"/>
                  <a:gd name="connsiteY12" fmla="*/ 817868 h 2637720"/>
                  <a:gd name="connsiteX13" fmla="*/ 565095 w 1051117"/>
                  <a:gd name="connsiteY13" fmla="*/ 0 h 2637720"/>
                  <a:gd name="connsiteX14" fmla="*/ 600981 w 1051117"/>
                  <a:gd name="connsiteY14" fmla="*/ 66257 h 2637720"/>
                  <a:gd name="connsiteX0" fmla="*/ 600981 w 1051117"/>
                  <a:gd name="connsiteY0" fmla="*/ 0 h 2571463"/>
                  <a:gd name="connsiteX1" fmla="*/ 651832 w 1051117"/>
                  <a:gd name="connsiteY1" fmla="*/ 153385 h 2571463"/>
                  <a:gd name="connsiteX2" fmla="*/ 612554 w 1051117"/>
                  <a:gd name="connsiteY2" fmla="*/ 155763 h 2571463"/>
                  <a:gd name="connsiteX3" fmla="*/ 609076 w 1051117"/>
                  <a:gd name="connsiteY3" fmla="*/ 181346 h 2571463"/>
                  <a:gd name="connsiteX4" fmla="*/ 412239 w 1051117"/>
                  <a:gd name="connsiteY4" fmla="*/ 655088 h 2571463"/>
                  <a:gd name="connsiteX5" fmla="*/ 400147 w 1051117"/>
                  <a:gd name="connsiteY5" fmla="*/ 863422 h 2571463"/>
                  <a:gd name="connsiteX6" fmla="*/ 1048158 w 1051117"/>
                  <a:gd name="connsiteY6" fmla="*/ 2281034 h 2571463"/>
                  <a:gd name="connsiteX7" fmla="*/ 593049 w 1051117"/>
                  <a:gd name="connsiteY7" fmla="*/ 2565598 h 2571463"/>
                  <a:gd name="connsiteX8" fmla="*/ 115487 w 1051117"/>
                  <a:gd name="connsiteY8" fmla="*/ 2413478 h 2571463"/>
                  <a:gd name="connsiteX9" fmla="*/ 308965 w 1051117"/>
                  <a:gd name="connsiteY9" fmla="*/ 1981476 h 2571463"/>
                  <a:gd name="connsiteX10" fmla="*/ 117965 w 1051117"/>
                  <a:gd name="connsiteY10" fmla="*/ 905536 h 2571463"/>
                  <a:gd name="connsiteX11" fmla="*/ 60403 w 1051117"/>
                  <a:gd name="connsiteY11" fmla="*/ 755905 h 2571463"/>
                  <a:gd name="connsiteX12" fmla="*/ 0 w 1051117"/>
                  <a:gd name="connsiteY12" fmla="*/ 751611 h 2571463"/>
                  <a:gd name="connsiteX13" fmla="*/ 600981 w 1051117"/>
                  <a:gd name="connsiteY13" fmla="*/ 0 h 2571463"/>
                  <a:gd name="connsiteX0" fmla="*/ 0 w 1051117"/>
                  <a:gd name="connsiteY0" fmla="*/ 598226 h 2418078"/>
                  <a:gd name="connsiteX1" fmla="*/ 651832 w 1051117"/>
                  <a:gd name="connsiteY1" fmla="*/ 0 h 2418078"/>
                  <a:gd name="connsiteX2" fmla="*/ 612554 w 1051117"/>
                  <a:gd name="connsiteY2" fmla="*/ 2378 h 2418078"/>
                  <a:gd name="connsiteX3" fmla="*/ 609076 w 1051117"/>
                  <a:gd name="connsiteY3" fmla="*/ 27961 h 2418078"/>
                  <a:gd name="connsiteX4" fmla="*/ 412239 w 1051117"/>
                  <a:gd name="connsiteY4" fmla="*/ 501703 h 2418078"/>
                  <a:gd name="connsiteX5" fmla="*/ 400147 w 1051117"/>
                  <a:gd name="connsiteY5" fmla="*/ 710037 h 2418078"/>
                  <a:gd name="connsiteX6" fmla="*/ 1048158 w 1051117"/>
                  <a:gd name="connsiteY6" fmla="*/ 2127649 h 2418078"/>
                  <a:gd name="connsiteX7" fmla="*/ 593049 w 1051117"/>
                  <a:gd name="connsiteY7" fmla="*/ 2412213 h 2418078"/>
                  <a:gd name="connsiteX8" fmla="*/ 115487 w 1051117"/>
                  <a:gd name="connsiteY8" fmla="*/ 2260093 h 2418078"/>
                  <a:gd name="connsiteX9" fmla="*/ 308965 w 1051117"/>
                  <a:gd name="connsiteY9" fmla="*/ 1828091 h 2418078"/>
                  <a:gd name="connsiteX10" fmla="*/ 117965 w 1051117"/>
                  <a:gd name="connsiteY10" fmla="*/ 752151 h 2418078"/>
                  <a:gd name="connsiteX11" fmla="*/ 60403 w 1051117"/>
                  <a:gd name="connsiteY11" fmla="*/ 602520 h 2418078"/>
                  <a:gd name="connsiteX12" fmla="*/ 0 w 1051117"/>
                  <a:gd name="connsiteY12" fmla="*/ 598226 h 2418078"/>
                  <a:gd name="connsiteX0" fmla="*/ 0 w 1051117"/>
                  <a:gd name="connsiteY0" fmla="*/ 598226 h 2418078"/>
                  <a:gd name="connsiteX1" fmla="*/ 651832 w 1051117"/>
                  <a:gd name="connsiteY1" fmla="*/ 0 h 2418078"/>
                  <a:gd name="connsiteX2" fmla="*/ 612554 w 1051117"/>
                  <a:gd name="connsiteY2" fmla="*/ 2378 h 2418078"/>
                  <a:gd name="connsiteX3" fmla="*/ 412239 w 1051117"/>
                  <a:gd name="connsiteY3" fmla="*/ 501703 h 2418078"/>
                  <a:gd name="connsiteX4" fmla="*/ 400147 w 1051117"/>
                  <a:gd name="connsiteY4" fmla="*/ 710037 h 2418078"/>
                  <a:gd name="connsiteX5" fmla="*/ 1048158 w 1051117"/>
                  <a:gd name="connsiteY5" fmla="*/ 2127649 h 2418078"/>
                  <a:gd name="connsiteX6" fmla="*/ 593049 w 1051117"/>
                  <a:gd name="connsiteY6" fmla="*/ 2412213 h 2418078"/>
                  <a:gd name="connsiteX7" fmla="*/ 115487 w 1051117"/>
                  <a:gd name="connsiteY7" fmla="*/ 2260093 h 2418078"/>
                  <a:gd name="connsiteX8" fmla="*/ 308965 w 1051117"/>
                  <a:gd name="connsiteY8" fmla="*/ 1828091 h 2418078"/>
                  <a:gd name="connsiteX9" fmla="*/ 117965 w 1051117"/>
                  <a:gd name="connsiteY9" fmla="*/ 752151 h 2418078"/>
                  <a:gd name="connsiteX10" fmla="*/ 60403 w 1051117"/>
                  <a:gd name="connsiteY10" fmla="*/ 602520 h 2418078"/>
                  <a:gd name="connsiteX11" fmla="*/ 0 w 1051117"/>
                  <a:gd name="connsiteY11" fmla="*/ 598226 h 2418078"/>
                  <a:gd name="connsiteX0" fmla="*/ 0 w 1051117"/>
                  <a:gd name="connsiteY0" fmla="*/ 598226 h 2418078"/>
                  <a:gd name="connsiteX1" fmla="*/ 651832 w 1051117"/>
                  <a:gd name="connsiteY1" fmla="*/ 0 h 2418078"/>
                  <a:gd name="connsiteX2" fmla="*/ 412239 w 1051117"/>
                  <a:gd name="connsiteY2" fmla="*/ 501703 h 2418078"/>
                  <a:gd name="connsiteX3" fmla="*/ 400147 w 1051117"/>
                  <a:gd name="connsiteY3" fmla="*/ 710037 h 2418078"/>
                  <a:gd name="connsiteX4" fmla="*/ 1048158 w 1051117"/>
                  <a:gd name="connsiteY4" fmla="*/ 2127649 h 2418078"/>
                  <a:gd name="connsiteX5" fmla="*/ 593049 w 1051117"/>
                  <a:gd name="connsiteY5" fmla="*/ 2412213 h 2418078"/>
                  <a:gd name="connsiteX6" fmla="*/ 115487 w 1051117"/>
                  <a:gd name="connsiteY6" fmla="*/ 2260093 h 2418078"/>
                  <a:gd name="connsiteX7" fmla="*/ 308965 w 1051117"/>
                  <a:gd name="connsiteY7" fmla="*/ 1828091 h 2418078"/>
                  <a:gd name="connsiteX8" fmla="*/ 117965 w 1051117"/>
                  <a:gd name="connsiteY8" fmla="*/ 752151 h 2418078"/>
                  <a:gd name="connsiteX9" fmla="*/ 60403 w 1051117"/>
                  <a:gd name="connsiteY9" fmla="*/ 602520 h 2418078"/>
                  <a:gd name="connsiteX10" fmla="*/ 0 w 1051117"/>
                  <a:gd name="connsiteY10" fmla="*/ 598226 h 2418078"/>
                  <a:gd name="connsiteX0" fmla="*/ 0 w 1051117"/>
                  <a:gd name="connsiteY0" fmla="*/ 98862 h 1918714"/>
                  <a:gd name="connsiteX1" fmla="*/ 412239 w 1051117"/>
                  <a:gd name="connsiteY1" fmla="*/ 2339 h 1918714"/>
                  <a:gd name="connsiteX2" fmla="*/ 400147 w 1051117"/>
                  <a:gd name="connsiteY2" fmla="*/ 210673 h 1918714"/>
                  <a:gd name="connsiteX3" fmla="*/ 1048158 w 1051117"/>
                  <a:gd name="connsiteY3" fmla="*/ 1628285 h 1918714"/>
                  <a:gd name="connsiteX4" fmla="*/ 593049 w 1051117"/>
                  <a:gd name="connsiteY4" fmla="*/ 1912849 h 1918714"/>
                  <a:gd name="connsiteX5" fmla="*/ 115487 w 1051117"/>
                  <a:gd name="connsiteY5" fmla="*/ 1760729 h 1918714"/>
                  <a:gd name="connsiteX6" fmla="*/ 308965 w 1051117"/>
                  <a:gd name="connsiteY6" fmla="*/ 1328727 h 1918714"/>
                  <a:gd name="connsiteX7" fmla="*/ 117965 w 1051117"/>
                  <a:gd name="connsiteY7" fmla="*/ 252787 h 1918714"/>
                  <a:gd name="connsiteX8" fmla="*/ 60403 w 1051117"/>
                  <a:gd name="connsiteY8" fmla="*/ 103156 h 1918714"/>
                  <a:gd name="connsiteX9" fmla="*/ 0 w 1051117"/>
                  <a:gd name="connsiteY9" fmla="*/ 98862 h 1918714"/>
                  <a:gd name="connsiteX0" fmla="*/ 0 w 990714"/>
                  <a:gd name="connsiteY0" fmla="*/ 100817 h 1916375"/>
                  <a:gd name="connsiteX1" fmla="*/ 351836 w 990714"/>
                  <a:gd name="connsiteY1" fmla="*/ 0 h 1916375"/>
                  <a:gd name="connsiteX2" fmla="*/ 339744 w 990714"/>
                  <a:gd name="connsiteY2" fmla="*/ 208334 h 1916375"/>
                  <a:gd name="connsiteX3" fmla="*/ 987755 w 990714"/>
                  <a:gd name="connsiteY3" fmla="*/ 1625946 h 1916375"/>
                  <a:gd name="connsiteX4" fmla="*/ 532646 w 990714"/>
                  <a:gd name="connsiteY4" fmla="*/ 1910510 h 1916375"/>
                  <a:gd name="connsiteX5" fmla="*/ 55084 w 990714"/>
                  <a:gd name="connsiteY5" fmla="*/ 1758390 h 1916375"/>
                  <a:gd name="connsiteX6" fmla="*/ 248562 w 990714"/>
                  <a:gd name="connsiteY6" fmla="*/ 1326388 h 1916375"/>
                  <a:gd name="connsiteX7" fmla="*/ 57562 w 990714"/>
                  <a:gd name="connsiteY7" fmla="*/ 250448 h 1916375"/>
                  <a:gd name="connsiteX8" fmla="*/ 0 w 990714"/>
                  <a:gd name="connsiteY8" fmla="*/ 100817 h 1916375"/>
                  <a:gd name="connsiteX0" fmla="*/ 0 w 990714"/>
                  <a:gd name="connsiteY0" fmla="*/ 0 h 1815558"/>
                  <a:gd name="connsiteX1" fmla="*/ 339744 w 990714"/>
                  <a:gd name="connsiteY1" fmla="*/ 107517 h 1815558"/>
                  <a:gd name="connsiteX2" fmla="*/ 987755 w 990714"/>
                  <a:gd name="connsiteY2" fmla="*/ 1525129 h 1815558"/>
                  <a:gd name="connsiteX3" fmla="*/ 532646 w 990714"/>
                  <a:gd name="connsiteY3" fmla="*/ 1809693 h 1815558"/>
                  <a:gd name="connsiteX4" fmla="*/ 55084 w 990714"/>
                  <a:gd name="connsiteY4" fmla="*/ 1657573 h 1815558"/>
                  <a:gd name="connsiteX5" fmla="*/ 248562 w 990714"/>
                  <a:gd name="connsiteY5" fmla="*/ 1225571 h 1815558"/>
                  <a:gd name="connsiteX6" fmla="*/ 57562 w 990714"/>
                  <a:gd name="connsiteY6" fmla="*/ 149631 h 1815558"/>
                  <a:gd name="connsiteX7" fmla="*/ 0 w 990714"/>
                  <a:gd name="connsiteY7" fmla="*/ 0 h 1815558"/>
                  <a:gd name="connsiteX0" fmla="*/ 2534 w 935686"/>
                  <a:gd name="connsiteY0" fmla="*/ 42114 h 1708041"/>
                  <a:gd name="connsiteX1" fmla="*/ 284716 w 935686"/>
                  <a:gd name="connsiteY1" fmla="*/ 0 h 1708041"/>
                  <a:gd name="connsiteX2" fmla="*/ 932727 w 935686"/>
                  <a:gd name="connsiteY2" fmla="*/ 1417612 h 1708041"/>
                  <a:gd name="connsiteX3" fmla="*/ 477618 w 935686"/>
                  <a:gd name="connsiteY3" fmla="*/ 1702176 h 1708041"/>
                  <a:gd name="connsiteX4" fmla="*/ 56 w 935686"/>
                  <a:gd name="connsiteY4" fmla="*/ 1550056 h 1708041"/>
                  <a:gd name="connsiteX5" fmla="*/ 193534 w 935686"/>
                  <a:gd name="connsiteY5" fmla="*/ 1118054 h 1708041"/>
                  <a:gd name="connsiteX6" fmla="*/ 2534 w 935686"/>
                  <a:gd name="connsiteY6" fmla="*/ 42114 h 170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686" h="1708041">
                    <a:moveTo>
                      <a:pt x="2534" y="42114"/>
                    </a:moveTo>
                    <a:lnTo>
                      <a:pt x="284716" y="0"/>
                    </a:lnTo>
                    <a:cubicBezTo>
                      <a:pt x="294957" y="1031793"/>
                      <a:pt x="986296" y="1228596"/>
                      <a:pt x="932727" y="1417612"/>
                    </a:cubicBezTo>
                    <a:cubicBezTo>
                      <a:pt x="877318" y="1600407"/>
                      <a:pt x="633063" y="1680102"/>
                      <a:pt x="477618" y="1702176"/>
                    </a:cubicBezTo>
                    <a:cubicBezTo>
                      <a:pt x="322173" y="1724250"/>
                      <a:pt x="-4885" y="1686251"/>
                      <a:pt x="56" y="1550056"/>
                    </a:cubicBezTo>
                    <a:cubicBezTo>
                      <a:pt x="30003" y="1389591"/>
                      <a:pt x="129042" y="1262055"/>
                      <a:pt x="193534" y="1118054"/>
                    </a:cubicBezTo>
                    <a:cubicBezTo>
                      <a:pt x="233647" y="1037050"/>
                      <a:pt x="140429" y="446823"/>
                      <a:pt x="2534" y="42114"/>
                    </a:cubicBezTo>
                    <a:close/>
                  </a:path>
                </a:pathLst>
              </a:custGeom>
              <a:gradFill flip="none" rotWithShape="1">
                <a:gsLst>
                  <a:gs pos="0">
                    <a:srgbClr val="3D3935"/>
                  </a:gs>
                  <a:gs pos="83000">
                    <a:srgbClr val="3D3935"/>
                  </a:gs>
                  <a:gs pos="100000">
                    <a:srgbClr val="CC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33" name="Oval 132"/>
              <p:cNvSpPr/>
              <p:nvPr/>
            </p:nvSpPr>
            <p:spPr>
              <a:xfrm rot="16200000">
                <a:off x="1052845" y="3710789"/>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1" name="Freeform 120"/>
              <p:cNvSpPr/>
              <p:nvPr/>
            </p:nvSpPr>
            <p:spPr>
              <a:xfrm rot="994461">
                <a:off x="1082874" y="3343645"/>
                <a:ext cx="152132" cy="9072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4" name="Freeform 133"/>
              <p:cNvSpPr/>
              <p:nvPr/>
            </p:nvSpPr>
            <p:spPr>
              <a:xfrm rot="20675737">
                <a:off x="1075253" y="3473184"/>
                <a:ext cx="152132" cy="9072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5" name="Freeform 134"/>
              <p:cNvSpPr/>
              <p:nvPr/>
            </p:nvSpPr>
            <p:spPr>
              <a:xfrm rot="19172310">
                <a:off x="1109543" y="3591294"/>
                <a:ext cx="152132" cy="9072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6" name="Oval 135"/>
              <p:cNvSpPr/>
              <p:nvPr/>
            </p:nvSpPr>
            <p:spPr>
              <a:xfrm rot="16200000">
                <a:off x="887477" y="3827521"/>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7" name="Oval 136"/>
              <p:cNvSpPr/>
              <p:nvPr/>
            </p:nvSpPr>
            <p:spPr>
              <a:xfrm rot="16200000">
                <a:off x="1033390" y="3321682"/>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8" name="Oval 137"/>
              <p:cNvSpPr/>
              <p:nvPr/>
            </p:nvSpPr>
            <p:spPr>
              <a:xfrm rot="16200000">
                <a:off x="1043118" y="3487053"/>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9" name="Oval 138"/>
              <p:cNvSpPr/>
              <p:nvPr/>
            </p:nvSpPr>
            <p:spPr>
              <a:xfrm rot="16200000">
                <a:off x="984755" y="3973435"/>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0" name="Oval 139"/>
              <p:cNvSpPr/>
              <p:nvPr/>
            </p:nvSpPr>
            <p:spPr>
              <a:xfrm rot="16200000">
                <a:off x="761019" y="4031801"/>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1" name="Oval 140"/>
              <p:cNvSpPr/>
              <p:nvPr/>
            </p:nvSpPr>
            <p:spPr>
              <a:xfrm rot="16200000">
                <a:off x="906934" y="4148533"/>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nvGrpSpPr>
              <p:cNvPr id="151" name="Group 150"/>
              <p:cNvGrpSpPr/>
              <p:nvPr/>
            </p:nvGrpSpPr>
            <p:grpSpPr>
              <a:xfrm>
                <a:off x="3748914" y="4390202"/>
                <a:ext cx="2241679" cy="230832"/>
                <a:chOff x="3575010" y="2062128"/>
                <a:chExt cx="2241679" cy="230832"/>
              </a:xfrm>
            </p:grpSpPr>
            <p:sp>
              <p:nvSpPr>
                <p:cNvPr id="144" name="Rectangle 143"/>
                <p:cNvSpPr/>
                <p:nvPr/>
              </p:nvSpPr>
              <p:spPr>
                <a:xfrm>
                  <a:off x="5016470" y="2062128"/>
                  <a:ext cx="800219" cy="230832"/>
                </a:xfrm>
                <a:prstGeom prst="rect">
                  <a:avLst/>
                </a:prstGeom>
              </p:spPr>
              <p:txBody>
                <a:bodyPr wrap="none">
                  <a:spAutoFit/>
                </a:bodyPr>
                <a:lstStyle/>
                <a:p>
                  <a:pPr algn="ctr"/>
                  <a:r>
                    <a:rPr lang="en-US" sz="900" cap="all" dirty="0">
                      <a:latin typeface="Arial" panose="020B0604020202020204"/>
                    </a:rPr>
                    <a:t>Dopamine</a:t>
                  </a:r>
                </a:p>
              </p:txBody>
            </p:sp>
            <p:sp>
              <p:nvSpPr>
                <p:cNvPr id="145" name="Rectangle 144"/>
                <p:cNvSpPr/>
                <p:nvPr/>
              </p:nvSpPr>
              <p:spPr>
                <a:xfrm>
                  <a:off x="3742928" y="2062128"/>
                  <a:ext cx="1146468" cy="230832"/>
                </a:xfrm>
                <a:prstGeom prst="rect">
                  <a:avLst/>
                </a:prstGeom>
              </p:spPr>
              <p:txBody>
                <a:bodyPr wrap="none">
                  <a:spAutoFit/>
                </a:bodyPr>
                <a:lstStyle/>
                <a:p>
                  <a:pPr algn="ctr"/>
                  <a:r>
                    <a:rPr lang="en-US" sz="900" cap="all" dirty="0">
                      <a:latin typeface="Arial" panose="020B0604020202020204"/>
                    </a:rPr>
                    <a:t>ACETYLCHOLINE</a:t>
                  </a:r>
                </a:p>
              </p:txBody>
            </p:sp>
            <p:sp>
              <p:nvSpPr>
                <p:cNvPr id="146" name="Oval 145"/>
                <p:cNvSpPr/>
                <p:nvPr/>
              </p:nvSpPr>
              <p:spPr>
                <a:xfrm rot="16200000">
                  <a:off x="4901466" y="2101884"/>
                  <a:ext cx="146048" cy="151322"/>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7" name="Oval 146"/>
                <p:cNvSpPr/>
                <p:nvPr/>
              </p:nvSpPr>
              <p:spPr>
                <a:xfrm rot="16200000">
                  <a:off x="3601798" y="2077733"/>
                  <a:ext cx="146048" cy="199623"/>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sp>
            <p:nvSpPr>
              <p:cNvPr id="149" name="Freeform 6"/>
              <p:cNvSpPr>
                <a:spLocks/>
              </p:cNvSpPr>
              <p:nvPr/>
            </p:nvSpPr>
            <p:spPr bwMode="auto">
              <a:xfrm rot="14400000">
                <a:off x="3257805" y="3089388"/>
                <a:ext cx="263940" cy="343399"/>
              </a:xfrm>
              <a:custGeom>
                <a:avLst/>
                <a:gdLst>
                  <a:gd name="T0" fmla="*/ 259 w 800"/>
                  <a:gd name="T1" fmla="*/ 806 h 1041"/>
                  <a:gd name="T2" fmla="*/ 381 w 800"/>
                  <a:gd name="T3" fmla="*/ 839 h 1041"/>
                  <a:gd name="T4" fmla="*/ 0 w 800"/>
                  <a:gd name="T5" fmla="*/ 1041 h 1041"/>
                  <a:gd name="T6" fmla="*/ 85 w 800"/>
                  <a:gd name="T7" fmla="*/ 638 h 1041"/>
                  <a:gd name="T8" fmla="*/ 159 w 800"/>
                  <a:gd name="T9" fmla="*/ 740 h 1041"/>
                  <a:gd name="T10" fmla="*/ 339 w 800"/>
                  <a:gd name="T11" fmla="*/ 473 h 1041"/>
                  <a:gd name="T12" fmla="*/ 163 w 800"/>
                  <a:gd name="T13" fmla="*/ 473 h 1041"/>
                  <a:gd name="T14" fmla="*/ 195 w 800"/>
                  <a:gd name="T15" fmla="*/ 428 h 1041"/>
                  <a:gd name="T16" fmla="*/ 497 w 800"/>
                  <a:gd name="T17" fmla="*/ 5 h 1041"/>
                  <a:gd name="T18" fmla="*/ 507 w 800"/>
                  <a:gd name="T19" fmla="*/ 0 h 1041"/>
                  <a:gd name="T20" fmla="*/ 793 w 800"/>
                  <a:gd name="T21" fmla="*/ 0 h 1041"/>
                  <a:gd name="T22" fmla="*/ 800 w 800"/>
                  <a:gd name="T23" fmla="*/ 0 h 1041"/>
                  <a:gd name="T24" fmla="*/ 530 w 800"/>
                  <a:gd name="T25" fmla="*/ 296 h 1041"/>
                  <a:gd name="T26" fmla="*/ 739 w 800"/>
                  <a:gd name="T27" fmla="*/ 296 h 1041"/>
                  <a:gd name="T28" fmla="*/ 259 w 800"/>
                  <a:gd name="T29" fmla="*/ 80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1041">
                    <a:moveTo>
                      <a:pt x="259" y="806"/>
                    </a:moveTo>
                    <a:cubicBezTo>
                      <a:pt x="300" y="817"/>
                      <a:pt x="340" y="827"/>
                      <a:pt x="381" y="839"/>
                    </a:cubicBezTo>
                    <a:cubicBezTo>
                      <a:pt x="254" y="906"/>
                      <a:pt x="127" y="974"/>
                      <a:pt x="0" y="1041"/>
                    </a:cubicBezTo>
                    <a:cubicBezTo>
                      <a:pt x="28" y="907"/>
                      <a:pt x="57" y="773"/>
                      <a:pt x="85" y="638"/>
                    </a:cubicBezTo>
                    <a:cubicBezTo>
                      <a:pt x="110" y="672"/>
                      <a:pt x="134" y="706"/>
                      <a:pt x="159" y="740"/>
                    </a:cubicBezTo>
                    <a:cubicBezTo>
                      <a:pt x="219" y="651"/>
                      <a:pt x="278" y="562"/>
                      <a:pt x="339" y="473"/>
                    </a:cubicBezTo>
                    <a:cubicBezTo>
                      <a:pt x="280" y="473"/>
                      <a:pt x="222" y="473"/>
                      <a:pt x="163" y="473"/>
                    </a:cubicBezTo>
                    <a:cubicBezTo>
                      <a:pt x="174" y="457"/>
                      <a:pt x="185" y="443"/>
                      <a:pt x="195" y="428"/>
                    </a:cubicBezTo>
                    <a:cubicBezTo>
                      <a:pt x="296" y="287"/>
                      <a:pt x="396" y="146"/>
                      <a:pt x="497" y="5"/>
                    </a:cubicBezTo>
                    <a:cubicBezTo>
                      <a:pt x="500" y="2"/>
                      <a:pt x="502" y="0"/>
                      <a:pt x="507" y="0"/>
                    </a:cubicBezTo>
                    <a:cubicBezTo>
                      <a:pt x="602" y="0"/>
                      <a:pt x="697" y="0"/>
                      <a:pt x="793" y="0"/>
                    </a:cubicBezTo>
                    <a:cubicBezTo>
                      <a:pt x="795" y="0"/>
                      <a:pt x="797" y="0"/>
                      <a:pt x="800" y="0"/>
                    </a:cubicBezTo>
                    <a:cubicBezTo>
                      <a:pt x="710" y="99"/>
                      <a:pt x="620" y="197"/>
                      <a:pt x="530" y="296"/>
                    </a:cubicBezTo>
                    <a:cubicBezTo>
                      <a:pt x="600" y="296"/>
                      <a:pt x="669" y="296"/>
                      <a:pt x="739" y="296"/>
                    </a:cubicBezTo>
                    <a:cubicBezTo>
                      <a:pt x="578" y="466"/>
                      <a:pt x="419" y="635"/>
                      <a:pt x="259" y="806"/>
                    </a:cubicBezTo>
                    <a:close/>
                  </a:path>
                </a:pathLst>
              </a:custGeom>
              <a:solidFill>
                <a:srgbClr val="FFFF00"/>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50" name="Rectangle 149"/>
              <p:cNvSpPr/>
              <p:nvPr/>
            </p:nvSpPr>
            <p:spPr>
              <a:xfrm>
                <a:off x="2962469" y="2561402"/>
                <a:ext cx="936475" cy="338554"/>
              </a:xfrm>
              <a:prstGeom prst="rect">
                <a:avLst/>
              </a:prstGeom>
            </p:spPr>
            <p:txBody>
              <a:bodyPr wrap="none">
                <a:spAutoFit/>
              </a:bodyPr>
              <a:lstStyle/>
              <a:p>
                <a:pPr algn="ctr"/>
                <a:r>
                  <a:rPr lang="en-US" sz="800" cap="all" dirty="0">
                    <a:latin typeface="Arial" panose="020B0604020202020204"/>
                  </a:rPr>
                  <a:t>CHOLINERGIC</a:t>
                </a:r>
                <a:br>
                  <a:rPr lang="en-US" sz="800" cap="all" dirty="0">
                    <a:latin typeface="Arial" panose="020B0604020202020204"/>
                  </a:rPr>
                </a:br>
                <a:r>
                  <a:rPr lang="en-US" sz="800" cap="all" dirty="0">
                    <a:latin typeface="Arial" panose="020B0604020202020204"/>
                  </a:rPr>
                  <a:t>INTERNEURON</a:t>
                </a:r>
              </a:p>
            </p:txBody>
          </p:sp>
          <p:cxnSp>
            <p:nvCxnSpPr>
              <p:cNvPr id="153" name="Straight Arrow Connector 152"/>
              <p:cNvCxnSpPr/>
              <p:nvPr/>
            </p:nvCxnSpPr>
            <p:spPr>
              <a:xfrm>
                <a:off x="5469571" y="2832958"/>
                <a:ext cx="0" cy="151464"/>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a:off x="532933" y="2832958"/>
                <a:ext cx="0" cy="151464"/>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a:off x="3158326" y="2877836"/>
                <a:ext cx="123416" cy="106586"/>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1065554" y="2987749"/>
                <a:ext cx="915635" cy="215444"/>
              </a:xfrm>
              <a:prstGeom prst="rect">
                <a:avLst/>
              </a:prstGeom>
            </p:spPr>
            <p:txBody>
              <a:bodyPr wrap="none">
                <a:spAutoFit/>
              </a:bodyPr>
              <a:lstStyle/>
              <a:p>
                <a:pPr algn="ctr"/>
                <a:r>
                  <a:rPr lang="en-US" sz="800" cap="all" dirty="0">
                    <a:latin typeface="Arial" panose="020B0604020202020204"/>
                  </a:rPr>
                  <a:t>D2 RECEPTOR</a:t>
                </a:r>
              </a:p>
            </p:txBody>
          </p:sp>
          <p:cxnSp>
            <p:nvCxnSpPr>
              <p:cNvPr id="162" name="Straight Arrow Connector 161"/>
              <p:cNvCxnSpPr/>
              <p:nvPr/>
            </p:nvCxnSpPr>
            <p:spPr>
              <a:xfrm>
                <a:off x="1183672" y="3163937"/>
                <a:ext cx="0" cy="151464"/>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858101" y="3070484"/>
                <a:ext cx="227454" cy="230817"/>
                <a:chOff x="4858101" y="3070484"/>
                <a:chExt cx="227454" cy="230817"/>
              </a:xfrm>
            </p:grpSpPr>
            <p:sp>
              <p:nvSpPr>
                <p:cNvPr id="143" name="Oval 142"/>
                <p:cNvSpPr/>
                <p:nvPr/>
              </p:nvSpPr>
              <p:spPr>
                <a:xfrm>
                  <a:off x="4858101" y="3070484"/>
                  <a:ext cx="227454" cy="230817"/>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grpSp>
              <p:nvGrpSpPr>
                <p:cNvPr id="6" name="Group 5"/>
                <p:cNvGrpSpPr/>
                <p:nvPr/>
              </p:nvGrpSpPr>
              <p:grpSpPr>
                <a:xfrm>
                  <a:off x="4878541" y="3097657"/>
                  <a:ext cx="186574" cy="179475"/>
                  <a:chOff x="4885712" y="3097657"/>
                  <a:chExt cx="186574" cy="179475"/>
                </a:xfrm>
              </p:grpSpPr>
              <p:sp>
                <p:nvSpPr>
                  <p:cNvPr id="148" name="Oval 147"/>
                  <p:cNvSpPr/>
                  <p:nvPr/>
                </p:nvSpPr>
                <p:spPr>
                  <a:xfrm rot="16200000">
                    <a:off x="4926029" y="3082917"/>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1" name="Oval 130"/>
                  <p:cNvSpPr/>
                  <p:nvPr/>
                </p:nvSpPr>
                <p:spPr>
                  <a:xfrm rot="16200000">
                    <a:off x="4977184" y="3114889"/>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52" name="Oval 151"/>
                  <p:cNvSpPr/>
                  <p:nvPr/>
                </p:nvSpPr>
                <p:spPr>
                  <a:xfrm rot="16200000">
                    <a:off x="4900452" y="3153255"/>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54" name="Oval 153"/>
                  <p:cNvSpPr/>
                  <p:nvPr/>
                </p:nvSpPr>
                <p:spPr>
                  <a:xfrm rot="16200000">
                    <a:off x="4961198" y="3182030"/>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grpSp>
        </p:grpSp>
        <p:grpSp>
          <p:nvGrpSpPr>
            <p:cNvPr id="13" name="Group 12"/>
            <p:cNvGrpSpPr/>
            <p:nvPr/>
          </p:nvGrpSpPr>
          <p:grpSpPr>
            <a:xfrm>
              <a:off x="6304036" y="1825220"/>
              <a:ext cx="5562806" cy="2639410"/>
              <a:chOff x="6177807" y="2033080"/>
              <a:chExt cx="5564255" cy="2640098"/>
            </a:xfrm>
          </p:grpSpPr>
          <p:sp>
            <p:nvSpPr>
              <p:cNvPr id="212" name="Rectangle 211"/>
              <p:cNvSpPr/>
              <p:nvPr/>
            </p:nvSpPr>
            <p:spPr>
              <a:xfrm>
                <a:off x="6206449" y="2033080"/>
                <a:ext cx="5535613" cy="2615119"/>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13" name="Freeform 212"/>
              <p:cNvSpPr/>
              <p:nvPr/>
            </p:nvSpPr>
            <p:spPr>
              <a:xfrm rot="16200000">
                <a:off x="6021218" y="3238121"/>
                <a:ext cx="940398" cy="56004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chemeClr val="accent4">
                  <a:lumMod val="75000"/>
                </a:schemeClr>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grpSp>
            <p:nvGrpSpPr>
              <p:cNvPr id="283" name="Group 282"/>
              <p:cNvGrpSpPr/>
              <p:nvPr/>
            </p:nvGrpSpPr>
            <p:grpSpPr>
              <a:xfrm>
                <a:off x="6381346" y="3376814"/>
                <a:ext cx="279334" cy="295870"/>
                <a:chOff x="6381346" y="3376814"/>
                <a:chExt cx="279334" cy="295870"/>
              </a:xfrm>
            </p:grpSpPr>
            <p:sp>
              <p:nvSpPr>
                <p:cNvPr id="214" name="Oval 213"/>
                <p:cNvSpPr/>
                <p:nvPr/>
              </p:nvSpPr>
              <p:spPr>
                <a:xfrm rot="20787712">
                  <a:off x="6381346" y="3376814"/>
                  <a:ext cx="279334" cy="295870"/>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215" name="Oval 214"/>
                <p:cNvSpPr/>
                <p:nvPr/>
              </p:nvSpPr>
              <p:spPr>
                <a:xfrm rot="16200000">
                  <a:off x="6527828" y="3554090"/>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16" name="Oval 215"/>
                <p:cNvSpPr/>
                <p:nvPr/>
              </p:nvSpPr>
              <p:spPr>
                <a:xfrm rot="16200000">
                  <a:off x="6462903" y="3499170"/>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17" name="Oval 216"/>
                <p:cNvSpPr/>
                <p:nvPr/>
              </p:nvSpPr>
              <p:spPr>
                <a:xfrm rot="16200000">
                  <a:off x="6457299" y="3387824"/>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18" name="Oval 217"/>
                <p:cNvSpPr/>
                <p:nvPr/>
              </p:nvSpPr>
              <p:spPr>
                <a:xfrm rot="16200000">
                  <a:off x="6436339" y="3551910"/>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19" name="Oval 218"/>
                <p:cNvSpPr/>
                <p:nvPr/>
              </p:nvSpPr>
              <p:spPr>
                <a:xfrm rot="16200000">
                  <a:off x="6393842" y="3440564"/>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0" name="Oval 219"/>
                <p:cNvSpPr/>
                <p:nvPr/>
              </p:nvSpPr>
              <p:spPr>
                <a:xfrm rot="16200000">
                  <a:off x="6542649" y="3425282"/>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grpSp>
            <p:nvGrpSpPr>
              <p:cNvPr id="221" name="Group 220"/>
              <p:cNvGrpSpPr/>
              <p:nvPr/>
            </p:nvGrpSpPr>
            <p:grpSpPr>
              <a:xfrm>
                <a:off x="10940303" y="3031877"/>
                <a:ext cx="801759" cy="948502"/>
                <a:chOff x="4834647" y="2826690"/>
                <a:chExt cx="1148642" cy="1358875"/>
              </a:xfrm>
            </p:grpSpPr>
            <p:sp>
              <p:nvSpPr>
                <p:cNvPr id="222" name="Freeform 221"/>
                <p:cNvSpPr/>
                <p:nvPr/>
              </p:nvSpPr>
              <p:spPr>
                <a:xfrm rot="5400000">
                  <a:off x="4895806" y="3098082"/>
                  <a:ext cx="1358875" cy="81609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chemeClr val="accent6"/>
                    </a:gs>
                    <a:gs pos="25000">
                      <a:schemeClr val="accent6">
                        <a:lumMod val="75000"/>
                      </a:schemeClr>
                    </a:gs>
                    <a:gs pos="100000">
                      <a:schemeClr val="accent6">
                        <a:lumMod val="50000"/>
                      </a:schemeClr>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223" name="Oval 222"/>
                <p:cNvSpPr/>
                <p:nvPr/>
              </p:nvSpPr>
              <p:spPr>
                <a:xfrm rot="15133921">
                  <a:off x="5037445" y="3670224"/>
                  <a:ext cx="85424" cy="14732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4" name="Oval 223"/>
                <p:cNvSpPr/>
                <p:nvPr/>
              </p:nvSpPr>
              <p:spPr>
                <a:xfrm rot="14394428">
                  <a:off x="5229277" y="3945739"/>
                  <a:ext cx="85424" cy="14732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5" name="Oval 224"/>
                <p:cNvSpPr/>
                <p:nvPr/>
              </p:nvSpPr>
              <p:spPr>
                <a:xfrm rot="17578786">
                  <a:off x="5150021" y="2997211"/>
                  <a:ext cx="85424" cy="147325"/>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6" name="Freeform 225"/>
                <p:cNvSpPr/>
                <p:nvPr/>
              </p:nvSpPr>
              <p:spPr>
                <a:xfrm rot="19393631">
                  <a:off x="5054454" y="3872509"/>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7" name="Freeform 226"/>
                <p:cNvSpPr/>
                <p:nvPr/>
              </p:nvSpPr>
              <p:spPr>
                <a:xfrm rot="20189628">
                  <a:off x="4880999" y="3613820"/>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8" name="Freeform 227"/>
                <p:cNvSpPr/>
                <p:nvPr/>
              </p:nvSpPr>
              <p:spPr>
                <a:xfrm rot="21327766">
                  <a:off x="4834647" y="3355132"/>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29" name="Freeform 228"/>
                <p:cNvSpPr/>
                <p:nvPr/>
              </p:nvSpPr>
              <p:spPr>
                <a:xfrm rot="820424">
                  <a:off x="4921383" y="3096443"/>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30" name="Freeform 229"/>
                <p:cNvSpPr/>
                <p:nvPr/>
              </p:nvSpPr>
              <p:spPr>
                <a:xfrm rot="1820587">
                  <a:off x="5127475" y="2837756"/>
                  <a:ext cx="351614" cy="20968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sp>
            <p:nvSpPr>
              <p:cNvPr id="231" name="Rectangle 230"/>
              <p:cNvSpPr/>
              <p:nvPr/>
            </p:nvSpPr>
            <p:spPr>
              <a:xfrm>
                <a:off x="6177807" y="2628780"/>
                <a:ext cx="1013419" cy="338554"/>
              </a:xfrm>
              <a:prstGeom prst="rect">
                <a:avLst/>
              </a:prstGeom>
            </p:spPr>
            <p:txBody>
              <a:bodyPr wrap="none">
                <a:spAutoFit/>
              </a:bodyPr>
              <a:lstStyle/>
              <a:p>
                <a:pPr algn="ctr"/>
                <a:r>
                  <a:rPr lang="en-US" sz="800" cap="all" dirty="0">
                    <a:latin typeface="Arial" panose="020B0604020202020204"/>
                  </a:rPr>
                  <a:t>NIGROSTRIATAL</a:t>
                </a:r>
              </a:p>
              <a:p>
                <a:pPr algn="ctr"/>
                <a:r>
                  <a:rPr lang="en-US" sz="800" cap="all" dirty="0">
                    <a:latin typeface="Arial" panose="020B0604020202020204"/>
                  </a:rPr>
                  <a:t>DA Neuron</a:t>
                </a:r>
              </a:p>
            </p:txBody>
          </p:sp>
          <p:sp>
            <p:nvSpPr>
              <p:cNvPr id="232" name="Freeform 231"/>
              <p:cNvSpPr/>
              <p:nvPr/>
            </p:nvSpPr>
            <p:spPr>
              <a:xfrm rot="16990685">
                <a:off x="7718845" y="1634754"/>
                <a:ext cx="2302014" cy="3774834"/>
              </a:xfrm>
              <a:custGeom>
                <a:avLst/>
                <a:gdLst>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33097 w 2302014"/>
                  <a:gd name="connsiteY10" fmla="*/ 2058939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84889 w 2302014"/>
                  <a:gd name="connsiteY10" fmla="*/ 2066793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84889 w 2302014"/>
                  <a:gd name="connsiteY9" fmla="*/ 2066793 h 3774834"/>
                  <a:gd name="connsiteX10" fmla="*/ 2232900 w 2302014"/>
                  <a:gd name="connsiteY10" fmla="*/ 3484405 h 3774834"/>
                  <a:gd name="connsiteX11" fmla="*/ 1777791 w 2302014"/>
                  <a:gd name="connsiteY11" fmla="*/ 3768969 h 3774834"/>
                  <a:gd name="connsiteX12" fmla="*/ 1300229 w 2302014"/>
                  <a:gd name="connsiteY12" fmla="*/ 3616849 h 3774834"/>
                  <a:gd name="connsiteX13" fmla="*/ 1493707 w 2302014"/>
                  <a:gd name="connsiteY13" fmla="*/ 3184847 h 3774834"/>
                  <a:gd name="connsiteX14" fmla="*/ 1302707 w 2302014"/>
                  <a:gd name="connsiteY14" fmla="*/ 2108907 h 3774834"/>
                  <a:gd name="connsiteX15" fmla="*/ 1245145 w 2302014"/>
                  <a:gd name="connsiteY15" fmla="*/ 1959276 h 3774834"/>
                  <a:gd name="connsiteX16" fmla="*/ 1184742 w 2302014"/>
                  <a:gd name="connsiteY16" fmla="*/ 1954982 h 3774834"/>
                  <a:gd name="connsiteX17" fmla="*/ 747080 w 2302014"/>
                  <a:gd name="connsiteY17" fmla="*/ 1542785 h 3774834"/>
                  <a:gd name="connsiteX18" fmla="*/ 768192 w 2302014"/>
                  <a:gd name="connsiteY18" fmla="*/ 1225540 h 3774834"/>
                  <a:gd name="connsiteX19" fmla="*/ 775975 w 2302014"/>
                  <a:gd name="connsiteY19" fmla="*/ 1209827 h 3774834"/>
                  <a:gd name="connsiteX20" fmla="*/ 748698 w 2302014"/>
                  <a:gd name="connsiteY20" fmla="*/ 1187615 h 3774834"/>
                  <a:gd name="connsiteX21" fmla="*/ 299333 w 2302014"/>
                  <a:gd name="connsiteY21" fmla="*/ 886817 h 3774834"/>
                  <a:gd name="connsiteX22" fmla="*/ 54770 w 2302014"/>
                  <a:gd name="connsiteY22" fmla="*/ 874760 h 3774834"/>
                  <a:gd name="connsiteX23" fmla="*/ 33304 w 2302014"/>
                  <a:gd name="connsiteY23" fmla="*/ 641665 h 3774834"/>
                  <a:gd name="connsiteX24" fmla="*/ 219100 w 2302014"/>
                  <a:gd name="connsiteY24" fmla="*/ 503058 h 3774834"/>
                  <a:gd name="connsiteX25" fmla="*/ 796087 w 2302014"/>
                  <a:gd name="connsiteY25" fmla="*/ 1002007 h 3774834"/>
                  <a:gd name="connsiteX26" fmla="*/ 885320 w 2302014"/>
                  <a:gd name="connsiteY26" fmla="*/ 1042266 h 3774834"/>
                  <a:gd name="connsiteX27" fmla="*/ 956252 w 2302014"/>
                  <a:gd name="connsiteY27" fmla="*/ 979134 h 3774834"/>
                  <a:gd name="connsiteX28" fmla="*/ 989963 w 2302014"/>
                  <a:gd name="connsiteY28" fmla="*/ 959339 h 3774834"/>
                  <a:gd name="connsiteX29" fmla="*/ 972447 w 2302014"/>
                  <a:gd name="connsiteY29" fmla="*/ 901620 h 3774834"/>
                  <a:gd name="connsiteX30" fmla="*/ 767780 w 2302014"/>
                  <a:gd name="connsiteY30" fmla="*/ 401100 h 3774834"/>
                  <a:gd name="connsiteX31" fmla="*/ 571674 w 2302014"/>
                  <a:gd name="connsiteY31" fmla="*/ 254477 h 3774834"/>
                  <a:gd name="connsiteX32" fmla="*/ 684089 w 2302014"/>
                  <a:gd name="connsiteY32" fmla="*/ 49153 h 3774834"/>
                  <a:gd name="connsiteX33" fmla="*/ 915621 w 2302014"/>
                  <a:gd name="connsiteY33" fmla="*/ 37986 h 3774834"/>
                  <a:gd name="connsiteX34" fmla="*/ 1172959 w 2302014"/>
                  <a:gd name="connsiteY34" fmla="*/ 867083 h 3774834"/>
                  <a:gd name="connsiteX35" fmla="*/ 1185616 w 2302014"/>
                  <a:gd name="connsiteY35" fmla="*/ 884962 h 3774834"/>
                  <a:gd name="connsiteX36" fmla="*/ 1317321 w 2302014"/>
                  <a:gd name="connsiteY36" fmla="*/ 874851 h 3774834"/>
                  <a:gd name="connsiteX37" fmla="*/ 1445588 w 2302014"/>
                  <a:gd name="connsiteY37" fmla="*/ 903722 h 3774834"/>
                  <a:gd name="connsiteX38" fmla="*/ 1457203 w 2302014"/>
                  <a:gd name="connsiteY38" fmla="*/ 893529 h 3774834"/>
                  <a:gd name="connsiteX39" fmla="*/ 1758741 w 2302014"/>
                  <a:gd name="connsiteY39" fmla="*/ 275741 h 3774834"/>
                  <a:gd name="connsiteX40" fmla="*/ 1975140 w 2302014"/>
                  <a:gd name="connsiteY40" fmla="*/ 342431 h 3774834"/>
                  <a:gd name="connsiteX41" fmla="*/ 2081069 w 2302014"/>
                  <a:gd name="connsiteY41" fmla="*/ 499000 h 3774834"/>
                  <a:gd name="connsiteX42" fmla="*/ 2065711 w 2302014"/>
                  <a:gd name="connsiteY42" fmla="*/ 539175 h 3774834"/>
                  <a:gd name="connsiteX43" fmla="*/ 1871105 w 2302014"/>
                  <a:gd name="connsiteY43" fmla="*/ 611024 h 3774834"/>
                  <a:gd name="connsiteX44" fmla="*/ 1642807 w 2302014"/>
                  <a:gd name="connsiteY44" fmla="*/ 971729 h 3774834"/>
                  <a:gd name="connsiteX45" fmla="*/ 1749837 w 2302014"/>
                  <a:gd name="connsiteY45" fmla="*/ 1137114 h 3774834"/>
                  <a:gd name="connsiteX46" fmla="*/ 1785723 w 2302014"/>
                  <a:gd name="connsiteY46" fmla="*/ 1203371 h 3774834"/>
                  <a:gd name="connsiteX47" fmla="*/ 1838381 w 2302014"/>
                  <a:gd name="connsiteY47" fmla="*/ 1203277 h 3774834"/>
                  <a:gd name="connsiteX48" fmla="*/ 2236425 w 2302014"/>
                  <a:gd name="connsiteY48" fmla="*/ 1090137 h 3774834"/>
                  <a:gd name="connsiteX49" fmla="*/ 2297158 w 2302014"/>
                  <a:gd name="connsiteY49" fmla="*/ 1178651 h 377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302014" h="3774834">
                    <a:moveTo>
                      <a:pt x="2297158" y="1178651"/>
                    </a:moveTo>
                    <a:cubicBezTo>
                      <a:pt x="2304348" y="1216038"/>
                      <a:pt x="2301914" y="1260136"/>
                      <a:pt x="2300144" y="1307429"/>
                    </a:cubicBezTo>
                    <a:cubicBezTo>
                      <a:pt x="2297489" y="1376451"/>
                      <a:pt x="2267455" y="1454102"/>
                      <a:pt x="2227962" y="1482142"/>
                    </a:cubicBezTo>
                    <a:cubicBezTo>
                      <a:pt x="2214798" y="1491489"/>
                      <a:pt x="2200583" y="1495323"/>
                      <a:pt x="2185980" y="1491488"/>
                    </a:cubicBezTo>
                    <a:cubicBezTo>
                      <a:pt x="2119606" y="1463368"/>
                      <a:pt x="2074471" y="1409684"/>
                      <a:pt x="2018717" y="1368782"/>
                    </a:cubicBezTo>
                    <a:cubicBezTo>
                      <a:pt x="1978466" y="1357429"/>
                      <a:pt x="1912729" y="1354380"/>
                      <a:pt x="1836574" y="1356756"/>
                    </a:cubicBezTo>
                    <a:lnTo>
                      <a:pt x="1797296" y="1359134"/>
                    </a:lnTo>
                    <a:lnTo>
                      <a:pt x="1793818" y="1384717"/>
                    </a:lnTo>
                    <a:cubicBezTo>
                      <a:pt x="1773878" y="1520439"/>
                      <a:pt x="1725408" y="1764791"/>
                      <a:pt x="1596981" y="1858459"/>
                    </a:cubicBezTo>
                    <a:lnTo>
                      <a:pt x="1584889" y="2066793"/>
                    </a:lnTo>
                    <a:cubicBezTo>
                      <a:pt x="1595130" y="3098586"/>
                      <a:pt x="2286469" y="3295389"/>
                      <a:pt x="2232900" y="3484405"/>
                    </a:cubicBezTo>
                    <a:cubicBezTo>
                      <a:pt x="2177491" y="3667200"/>
                      <a:pt x="1933236" y="3746895"/>
                      <a:pt x="1777791" y="3768969"/>
                    </a:cubicBezTo>
                    <a:cubicBezTo>
                      <a:pt x="1622346" y="3791043"/>
                      <a:pt x="1295288" y="3753044"/>
                      <a:pt x="1300229" y="3616849"/>
                    </a:cubicBezTo>
                    <a:cubicBezTo>
                      <a:pt x="1330176" y="3456384"/>
                      <a:pt x="1429215" y="3328848"/>
                      <a:pt x="1493707" y="3184847"/>
                    </a:cubicBezTo>
                    <a:cubicBezTo>
                      <a:pt x="1533820" y="3103843"/>
                      <a:pt x="1440602" y="2513616"/>
                      <a:pt x="1302707" y="2108907"/>
                    </a:cubicBezTo>
                    <a:lnTo>
                      <a:pt x="1245145" y="1959276"/>
                    </a:lnTo>
                    <a:lnTo>
                      <a:pt x="1184742" y="1954982"/>
                    </a:lnTo>
                    <a:cubicBezTo>
                      <a:pt x="975860" y="1919094"/>
                      <a:pt x="823666" y="1760487"/>
                      <a:pt x="747080" y="1542785"/>
                    </a:cubicBezTo>
                    <a:cubicBezTo>
                      <a:pt x="721400" y="1433113"/>
                      <a:pt x="730884" y="1323424"/>
                      <a:pt x="768192" y="1225540"/>
                    </a:cubicBezTo>
                    <a:lnTo>
                      <a:pt x="775975" y="1209827"/>
                    </a:lnTo>
                    <a:lnTo>
                      <a:pt x="748698" y="1187615"/>
                    </a:lnTo>
                    <a:cubicBezTo>
                      <a:pt x="585652" y="1057500"/>
                      <a:pt x="397293" y="923140"/>
                      <a:pt x="299333" y="886817"/>
                    </a:cubicBezTo>
                    <a:cubicBezTo>
                      <a:pt x="217812" y="882798"/>
                      <a:pt x="140645" y="896819"/>
                      <a:pt x="54770" y="874760"/>
                    </a:cubicBezTo>
                    <a:cubicBezTo>
                      <a:pt x="-15690" y="847451"/>
                      <a:pt x="-12915" y="721373"/>
                      <a:pt x="33304" y="641665"/>
                    </a:cubicBezTo>
                    <a:cubicBezTo>
                      <a:pt x="80910" y="559810"/>
                      <a:pt x="118751" y="486860"/>
                      <a:pt x="219100" y="503058"/>
                    </a:cubicBezTo>
                    <a:cubicBezTo>
                      <a:pt x="315533" y="520148"/>
                      <a:pt x="359921" y="787898"/>
                      <a:pt x="796087" y="1002007"/>
                    </a:cubicBezTo>
                    <a:lnTo>
                      <a:pt x="885320" y="1042266"/>
                    </a:lnTo>
                    <a:lnTo>
                      <a:pt x="956252" y="979134"/>
                    </a:lnTo>
                    <a:lnTo>
                      <a:pt x="989963" y="959339"/>
                    </a:lnTo>
                    <a:lnTo>
                      <a:pt x="972447" y="901620"/>
                    </a:lnTo>
                    <a:cubicBezTo>
                      <a:pt x="909904" y="702616"/>
                      <a:pt x="828738" y="485952"/>
                      <a:pt x="767780" y="401100"/>
                    </a:cubicBezTo>
                    <a:cubicBezTo>
                      <a:pt x="702411" y="352226"/>
                      <a:pt x="630576" y="320746"/>
                      <a:pt x="571674" y="254477"/>
                    </a:cubicBezTo>
                    <a:cubicBezTo>
                      <a:pt x="528490" y="192464"/>
                      <a:pt x="601225" y="89444"/>
                      <a:pt x="684089" y="49153"/>
                    </a:cubicBezTo>
                    <a:cubicBezTo>
                      <a:pt x="769301" y="7858"/>
                      <a:pt x="841439" y="-31508"/>
                      <a:pt x="915621" y="37986"/>
                    </a:cubicBezTo>
                    <a:cubicBezTo>
                      <a:pt x="991085" y="110893"/>
                      <a:pt x="856248" y="389083"/>
                      <a:pt x="1172959" y="867083"/>
                    </a:cubicBezTo>
                    <a:lnTo>
                      <a:pt x="1185616" y="884962"/>
                    </a:lnTo>
                    <a:cubicBezTo>
                      <a:pt x="1229517" y="881591"/>
                      <a:pt x="1271524" y="870128"/>
                      <a:pt x="1317321" y="874851"/>
                    </a:cubicBezTo>
                    <a:cubicBezTo>
                      <a:pt x="1360649" y="877978"/>
                      <a:pt x="1413033" y="900639"/>
                      <a:pt x="1445588" y="903722"/>
                    </a:cubicBezTo>
                    <a:lnTo>
                      <a:pt x="1457203" y="893529"/>
                    </a:lnTo>
                    <a:cubicBezTo>
                      <a:pt x="1788981" y="579169"/>
                      <a:pt x="1682658" y="316943"/>
                      <a:pt x="1758741" y="275741"/>
                    </a:cubicBezTo>
                    <a:cubicBezTo>
                      <a:pt x="1833372" y="237026"/>
                      <a:pt x="1898193" y="287311"/>
                      <a:pt x="1975140" y="342431"/>
                    </a:cubicBezTo>
                    <a:cubicBezTo>
                      <a:pt x="2031251" y="382713"/>
                      <a:pt x="2079460" y="450592"/>
                      <a:pt x="2081069" y="499000"/>
                    </a:cubicBezTo>
                    <a:cubicBezTo>
                      <a:pt x="2081605" y="515136"/>
                      <a:pt x="2076963" y="529108"/>
                      <a:pt x="2065711" y="539175"/>
                    </a:cubicBezTo>
                    <a:cubicBezTo>
                      <a:pt x="2005647" y="579032"/>
                      <a:pt x="1935973" y="587074"/>
                      <a:pt x="1871105" y="611024"/>
                    </a:cubicBezTo>
                    <a:cubicBezTo>
                      <a:pt x="1807765" y="665651"/>
                      <a:pt x="1715911" y="823638"/>
                      <a:pt x="1642807" y="971729"/>
                    </a:cubicBezTo>
                    <a:cubicBezTo>
                      <a:pt x="1670031" y="1025576"/>
                      <a:pt x="1714160" y="1081986"/>
                      <a:pt x="1749837" y="1137114"/>
                    </a:cubicBezTo>
                    <a:lnTo>
                      <a:pt x="1785723" y="1203371"/>
                    </a:lnTo>
                    <a:lnTo>
                      <a:pt x="1838381" y="1203277"/>
                    </a:lnTo>
                    <a:cubicBezTo>
                      <a:pt x="2074809" y="1183181"/>
                      <a:pt x="2179177" y="1059580"/>
                      <a:pt x="2236425" y="1090137"/>
                    </a:cubicBezTo>
                    <a:cubicBezTo>
                      <a:pt x="2273152" y="1110588"/>
                      <a:pt x="2289967" y="1141265"/>
                      <a:pt x="2297158" y="1178651"/>
                    </a:cubicBezTo>
                    <a:close/>
                  </a:path>
                </a:pathLst>
              </a:custGeom>
              <a:solidFill>
                <a:srgbClr val="3D39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4" name="Freeform 233"/>
              <p:cNvSpPr/>
              <p:nvPr/>
            </p:nvSpPr>
            <p:spPr>
              <a:xfrm rot="16990685">
                <a:off x="7096025" y="3020573"/>
                <a:ext cx="614141" cy="901620"/>
              </a:xfrm>
              <a:custGeom>
                <a:avLst/>
                <a:gdLst>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33097 w 2302014"/>
                  <a:gd name="connsiteY10" fmla="*/ 2058939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84889 w 2302014"/>
                  <a:gd name="connsiteY10" fmla="*/ 2066793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84889 w 2302014"/>
                  <a:gd name="connsiteY9" fmla="*/ 2066793 h 3774834"/>
                  <a:gd name="connsiteX10" fmla="*/ 2232900 w 2302014"/>
                  <a:gd name="connsiteY10" fmla="*/ 3484405 h 3774834"/>
                  <a:gd name="connsiteX11" fmla="*/ 1777791 w 2302014"/>
                  <a:gd name="connsiteY11" fmla="*/ 3768969 h 3774834"/>
                  <a:gd name="connsiteX12" fmla="*/ 1300229 w 2302014"/>
                  <a:gd name="connsiteY12" fmla="*/ 3616849 h 3774834"/>
                  <a:gd name="connsiteX13" fmla="*/ 1493707 w 2302014"/>
                  <a:gd name="connsiteY13" fmla="*/ 3184847 h 3774834"/>
                  <a:gd name="connsiteX14" fmla="*/ 1302707 w 2302014"/>
                  <a:gd name="connsiteY14" fmla="*/ 2108907 h 3774834"/>
                  <a:gd name="connsiteX15" fmla="*/ 1245145 w 2302014"/>
                  <a:gd name="connsiteY15" fmla="*/ 1959276 h 3774834"/>
                  <a:gd name="connsiteX16" fmla="*/ 1184742 w 2302014"/>
                  <a:gd name="connsiteY16" fmla="*/ 1954982 h 3774834"/>
                  <a:gd name="connsiteX17" fmla="*/ 747080 w 2302014"/>
                  <a:gd name="connsiteY17" fmla="*/ 1542785 h 3774834"/>
                  <a:gd name="connsiteX18" fmla="*/ 768192 w 2302014"/>
                  <a:gd name="connsiteY18" fmla="*/ 1225540 h 3774834"/>
                  <a:gd name="connsiteX19" fmla="*/ 775975 w 2302014"/>
                  <a:gd name="connsiteY19" fmla="*/ 1209827 h 3774834"/>
                  <a:gd name="connsiteX20" fmla="*/ 748698 w 2302014"/>
                  <a:gd name="connsiteY20" fmla="*/ 1187615 h 3774834"/>
                  <a:gd name="connsiteX21" fmla="*/ 299333 w 2302014"/>
                  <a:gd name="connsiteY21" fmla="*/ 886817 h 3774834"/>
                  <a:gd name="connsiteX22" fmla="*/ 54770 w 2302014"/>
                  <a:gd name="connsiteY22" fmla="*/ 874760 h 3774834"/>
                  <a:gd name="connsiteX23" fmla="*/ 33304 w 2302014"/>
                  <a:gd name="connsiteY23" fmla="*/ 641665 h 3774834"/>
                  <a:gd name="connsiteX24" fmla="*/ 219100 w 2302014"/>
                  <a:gd name="connsiteY24" fmla="*/ 503058 h 3774834"/>
                  <a:gd name="connsiteX25" fmla="*/ 796087 w 2302014"/>
                  <a:gd name="connsiteY25" fmla="*/ 1002007 h 3774834"/>
                  <a:gd name="connsiteX26" fmla="*/ 885320 w 2302014"/>
                  <a:gd name="connsiteY26" fmla="*/ 1042266 h 3774834"/>
                  <a:gd name="connsiteX27" fmla="*/ 956252 w 2302014"/>
                  <a:gd name="connsiteY27" fmla="*/ 979134 h 3774834"/>
                  <a:gd name="connsiteX28" fmla="*/ 989963 w 2302014"/>
                  <a:gd name="connsiteY28" fmla="*/ 959339 h 3774834"/>
                  <a:gd name="connsiteX29" fmla="*/ 972447 w 2302014"/>
                  <a:gd name="connsiteY29" fmla="*/ 901620 h 3774834"/>
                  <a:gd name="connsiteX30" fmla="*/ 767780 w 2302014"/>
                  <a:gd name="connsiteY30" fmla="*/ 401100 h 3774834"/>
                  <a:gd name="connsiteX31" fmla="*/ 571674 w 2302014"/>
                  <a:gd name="connsiteY31" fmla="*/ 254477 h 3774834"/>
                  <a:gd name="connsiteX32" fmla="*/ 684089 w 2302014"/>
                  <a:gd name="connsiteY32" fmla="*/ 49153 h 3774834"/>
                  <a:gd name="connsiteX33" fmla="*/ 915621 w 2302014"/>
                  <a:gd name="connsiteY33" fmla="*/ 37986 h 3774834"/>
                  <a:gd name="connsiteX34" fmla="*/ 1172959 w 2302014"/>
                  <a:gd name="connsiteY34" fmla="*/ 867083 h 3774834"/>
                  <a:gd name="connsiteX35" fmla="*/ 1185616 w 2302014"/>
                  <a:gd name="connsiteY35" fmla="*/ 884962 h 3774834"/>
                  <a:gd name="connsiteX36" fmla="*/ 1317321 w 2302014"/>
                  <a:gd name="connsiteY36" fmla="*/ 874851 h 3774834"/>
                  <a:gd name="connsiteX37" fmla="*/ 1445588 w 2302014"/>
                  <a:gd name="connsiteY37" fmla="*/ 903722 h 3774834"/>
                  <a:gd name="connsiteX38" fmla="*/ 1457203 w 2302014"/>
                  <a:gd name="connsiteY38" fmla="*/ 893529 h 3774834"/>
                  <a:gd name="connsiteX39" fmla="*/ 1758741 w 2302014"/>
                  <a:gd name="connsiteY39" fmla="*/ 275741 h 3774834"/>
                  <a:gd name="connsiteX40" fmla="*/ 1975140 w 2302014"/>
                  <a:gd name="connsiteY40" fmla="*/ 342431 h 3774834"/>
                  <a:gd name="connsiteX41" fmla="*/ 2081069 w 2302014"/>
                  <a:gd name="connsiteY41" fmla="*/ 499000 h 3774834"/>
                  <a:gd name="connsiteX42" fmla="*/ 2065711 w 2302014"/>
                  <a:gd name="connsiteY42" fmla="*/ 539175 h 3774834"/>
                  <a:gd name="connsiteX43" fmla="*/ 1871105 w 2302014"/>
                  <a:gd name="connsiteY43" fmla="*/ 611024 h 3774834"/>
                  <a:gd name="connsiteX44" fmla="*/ 1642807 w 2302014"/>
                  <a:gd name="connsiteY44" fmla="*/ 971729 h 3774834"/>
                  <a:gd name="connsiteX45" fmla="*/ 1749837 w 2302014"/>
                  <a:gd name="connsiteY45" fmla="*/ 1137114 h 3774834"/>
                  <a:gd name="connsiteX46" fmla="*/ 1785723 w 2302014"/>
                  <a:gd name="connsiteY46" fmla="*/ 1203371 h 3774834"/>
                  <a:gd name="connsiteX47" fmla="*/ 1838381 w 2302014"/>
                  <a:gd name="connsiteY47" fmla="*/ 1203277 h 3774834"/>
                  <a:gd name="connsiteX48" fmla="*/ 2236425 w 2302014"/>
                  <a:gd name="connsiteY48" fmla="*/ 1090137 h 3774834"/>
                  <a:gd name="connsiteX49" fmla="*/ 2297158 w 2302014"/>
                  <a:gd name="connsiteY49" fmla="*/ 1178651 h 3774834"/>
                  <a:gd name="connsiteX0" fmla="*/ 2297158 w 2302014"/>
                  <a:gd name="connsiteY0" fmla="*/ 1178651 h 3667235"/>
                  <a:gd name="connsiteX1" fmla="*/ 2300144 w 2302014"/>
                  <a:gd name="connsiteY1" fmla="*/ 1307429 h 3667235"/>
                  <a:gd name="connsiteX2" fmla="*/ 2227962 w 2302014"/>
                  <a:gd name="connsiteY2" fmla="*/ 1482142 h 3667235"/>
                  <a:gd name="connsiteX3" fmla="*/ 2185980 w 2302014"/>
                  <a:gd name="connsiteY3" fmla="*/ 1491488 h 3667235"/>
                  <a:gd name="connsiteX4" fmla="*/ 2018717 w 2302014"/>
                  <a:gd name="connsiteY4" fmla="*/ 1368782 h 3667235"/>
                  <a:gd name="connsiteX5" fmla="*/ 1836574 w 2302014"/>
                  <a:gd name="connsiteY5" fmla="*/ 1356756 h 3667235"/>
                  <a:gd name="connsiteX6" fmla="*/ 1797296 w 2302014"/>
                  <a:gd name="connsiteY6" fmla="*/ 1359134 h 3667235"/>
                  <a:gd name="connsiteX7" fmla="*/ 1793818 w 2302014"/>
                  <a:gd name="connsiteY7" fmla="*/ 1384717 h 3667235"/>
                  <a:gd name="connsiteX8" fmla="*/ 1596981 w 2302014"/>
                  <a:gd name="connsiteY8" fmla="*/ 1858459 h 3667235"/>
                  <a:gd name="connsiteX9" fmla="*/ 1584889 w 2302014"/>
                  <a:gd name="connsiteY9" fmla="*/ 2066793 h 3667235"/>
                  <a:gd name="connsiteX10" fmla="*/ 2232900 w 2302014"/>
                  <a:gd name="connsiteY10" fmla="*/ 3484405 h 3667235"/>
                  <a:gd name="connsiteX11" fmla="*/ 1300229 w 2302014"/>
                  <a:gd name="connsiteY11" fmla="*/ 3616849 h 3667235"/>
                  <a:gd name="connsiteX12" fmla="*/ 1493707 w 2302014"/>
                  <a:gd name="connsiteY12" fmla="*/ 3184847 h 3667235"/>
                  <a:gd name="connsiteX13" fmla="*/ 1302707 w 2302014"/>
                  <a:gd name="connsiteY13" fmla="*/ 2108907 h 3667235"/>
                  <a:gd name="connsiteX14" fmla="*/ 1245145 w 2302014"/>
                  <a:gd name="connsiteY14" fmla="*/ 1959276 h 3667235"/>
                  <a:gd name="connsiteX15" fmla="*/ 1184742 w 2302014"/>
                  <a:gd name="connsiteY15" fmla="*/ 1954982 h 3667235"/>
                  <a:gd name="connsiteX16" fmla="*/ 747080 w 2302014"/>
                  <a:gd name="connsiteY16" fmla="*/ 1542785 h 3667235"/>
                  <a:gd name="connsiteX17" fmla="*/ 768192 w 2302014"/>
                  <a:gd name="connsiteY17" fmla="*/ 1225540 h 3667235"/>
                  <a:gd name="connsiteX18" fmla="*/ 775975 w 2302014"/>
                  <a:gd name="connsiteY18" fmla="*/ 1209827 h 3667235"/>
                  <a:gd name="connsiteX19" fmla="*/ 748698 w 2302014"/>
                  <a:gd name="connsiteY19" fmla="*/ 1187615 h 3667235"/>
                  <a:gd name="connsiteX20" fmla="*/ 299333 w 2302014"/>
                  <a:gd name="connsiteY20" fmla="*/ 886817 h 3667235"/>
                  <a:gd name="connsiteX21" fmla="*/ 54770 w 2302014"/>
                  <a:gd name="connsiteY21" fmla="*/ 874760 h 3667235"/>
                  <a:gd name="connsiteX22" fmla="*/ 33304 w 2302014"/>
                  <a:gd name="connsiteY22" fmla="*/ 641665 h 3667235"/>
                  <a:gd name="connsiteX23" fmla="*/ 219100 w 2302014"/>
                  <a:gd name="connsiteY23" fmla="*/ 503058 h 3667235"/>
                  <a:gd name="connsiteX24" fmla="*/ 796087 w 2302014"/>
                  <a:gd name="connsiteY24" fmla="*/ 1002007 h 3667235"/>
                  <a:gd name="connsiteX25" fmla="*/ 885320 w 2302014"/>
                  <a:gd name="connsiteY25" fmla="*/ 1042266 h 3667235"/>
                  <a:gd name="connsiteX26" fmla="*/ 956252 w 2302014"/>
                  <a:gd name="connsiteY26" fmla="*/ 979134 h 3667235"/>
                  <a:gd name="connsiteX27" fmla="*/ 989963 w 2302014"/>
                  <a:gd name="connsiteY27" fmla="*/ 959339 h 3667235"/>
                  <a:gd name="connsiteX28" fmla="*/ 972447 w 2302014"/>
                  <a:gd name="connsiteY28" fmla="*/ 901620 h 3667235"/>
                  <a:gd name="connsiteX29" fmla="*/ 767780 w 2302014"/>
                  <a:gd name="connsiteY29" fmla="*/ 401100 h 3667235"/>
                  <a:gd name="connsiteX30" fmla="*/ 571674 w 2302014"/>
                  <a:gd name="connsiteY30" fmla="*/ 254477 h 3667235"/>
                  <a:gd name="connsiteX31" fmla="*/ 684089 w 2302014"/>
                  <a:gd name="connsiteY31" fmla="*/ 49153 h 3667235"/>
                  <a:gd name="connsiteX32" fmla="*/ 915621 w 2302014"/>
                  <a:gd name="connsiteY32" fmla="*/ 37986 h 3667235"/>
                  <a:gd name="connsiteX33" fmla="*/ 1172959 w 2302014"/>
                  <a:gd name="connsiteY33" fmla="*/ 867083 h 3667235"/>
                  <a:gd name="connsiteX34" fmla="*/ 1185616 w 2302014"/>
                  <a:gd name="connsiteY34" fmla="*/ 884962 h 3667235"/>
                  <a:gd name="connsiteX35" fmla="*/ 1317321 w 2302014"/>
                  <a:gd name="connsiteY35" fmla="*/ 874851 h 3667235"/>
                  <a:gd name="connsiteX36" fmla="*/ 1445588 w 2302014"/>
                  <a:gd name="connsiteY36" fmla="*/ 903722 h 3667235"/>
                  <a:gd name="connsiteX37" fmla="*/ 1457203 w 2302014"/>
                  <a:gd name="connsiteY37" fmla="*/ 893529 h 3667235"/>
                  <a:gd name="connsiteX38" fmla="*/ 1758741 w 2302014"/>
                  <a:gd name="connsiteY38" fmla="*/ 275741 h 3667235"/>
                  <a:gd name="connsiteX39" fmla="*/ 1975140 w 2302014"/>
                  <a:gd name="connsiteY39" fmla="*/ 342431 h 3667235"/>
                  <a:gd name="connsiteX40" fmla="*/ 2081069 w 2302014"/>
                  <a:gd name="connsiteY40" fmla="*/ 499000 h 3667235"/>
                  <a:gd name="connsiteX41" fmla="*/ 2065711 w 2302014"/>
                  <a:gd name="connsiteY41" fmla="*/ 539175 h 3667235"/>
                  <a:gd name="connsiteX42" fmla="*/ 1871105 w 2302014"/>
                  <a:gd name="connsiteY42" fmla="*/ 611024 h 3667235"/>
                  <a:gd name="connsiteX43" fmla="*/ 1642807 w 2302014"/>
                  <a:gd name="connsiteY43" fmla="*/ 971729 h 3667235"/>
                  <a:gd name="connsiteX44" fmla="*/ 1749837 w 2302014"/>
                  <a:gd name="connsiteY44" fmla="*/ 1137114 h 3667235"/>
                  <a:gd name="connsiteX45" fmla="*/ 1785723 w 2302014"/>
                  <a:gd name="connsiteY45" fmla="*/ 1203371 h 3667235"/>
                  <a:gd name="connsiteX46" fmla="*/ 1838381 w 2302014"/>
                  <a:gd name="connsiteY46" fmla="*/ 1203277 h 3667235"/>
                  <a:gd name="connsiteX47" fmla="*/ 2236425 w 2302014"/>
                  <a:gd name="connsiteY47" fmla="*/ 1090137 h 3667235"/>
                  <a:gd name="connsiteX48" fmla="*/ 2297158 w 2302014"/>
                  <a:gd name="connsiteY48" fmla="*/ 1178651 h 3667235"/>
                  <a:gd name="connsiteX0" fmla="*/ 2297158 w 2302014"/>
                  <a:gd name="connsiteY0" fmla="*/ 1178651 h 3616849"/>
                  <a:gd name="connsiteX1" fmla="*/ 2300144 w 2302014"/>
                  <a:gd name="connsiteY1" fmla="*/ 1307429 h 3616849"/>
                  <a:gd name="connsiteX2" fmla="*/ 2227962 w 2302014"/>
                  <a:gd name="connsiteY2" fmla="*/ 1482142 h 3616849"/>
                  <a:gd name="connsiteX3" fmla="*/ 2185980 w 2302014"/>
                  <a:gd name="connsiteY3" fmla="*/ 1491488 h 3616849"/>
                  <a:gd name="connsiteX4" fmla="*/ 2018717 w 2302014"/>
                  <a:gd name="connsiteY4" fmla="*/ 1368782 h 3616849"/>
                  <a:gd name="connsiteX5" fmla="*/ 1836574 w 2302014"/>
                  <a:gd name="connsiteY5" fmla="*/ 1356756 h 3616849"/>
                  <a:gd name="connsiteX6" fmla="*/ 1797296 w 2302014"/>
                  <a:gd name="connsiteY6" fmla="*/ 1359134 h 3616849"/>
                  <a:gd name="connsiteX7" fmla="*/ 1793818 w 2302014"/>
                  <a:gd name="connsiteY7" fmla="*/ 1384717 h 3616849"/>
                  <a:gd name="connsiteX8" fmla="*/ 1596981 w 2302014"/>
                  <a:gd name="connsiteY8" fmla="*/ 1858459 h 3616849"/>
                  <a:gd name="connsiteX9" fmla="*/ 1584889 w 2302014"/>
                  <a:gd name="connsiteY9" fmla="*/ 2066793 h 3616849"/>
                  <a:gd name="connsiteX10" fmla="*/ 1300229 w 2302014"/>
                  <a:gd name="connsiteY10" fmla="*/ 3616849 h 3616849"/>
                  <a:gd name="connsiteX11" fmla="*/ 1493707 w 2302014"/>
                  <a:gd name="connsiteY11" fmla="*/ 3184847 h 3616849"/>
                  <a:gd name="connsiteX12" fmla="*/ 1302707 w 2302014"/>
                  <a:gd name="connsiteY12" fmla="*/ 2108907 h 3616849"/>
                  <a:gd name="connsiteX13" fmla="*/ 1245145 w 2302014"/>
                  <a:gd name="connsiteY13" fmla="*/ 1959276 h 3616849"/>
                  <a:gd name="connsiteX14" fmla="*/ 1184742 w 2302014"/>
                  <a:gd name="connsiteY14" fmla="*/ 1954982 h 3616849"/>
                  <a:gd name="connsiteX15" fmla="*/ 747080 w 2302014"/>
                  <a:gd name="connsiteY15" fmla="*/ 1542785 h 3616849"/>
                  <a:gd name="connsiteX16" fmla="*/ 768192 w 2302014"/>
                  <a:gd name="connsiteY16" fmla="*/ 1225540 h 3616849"/>
                  <a:gd name="connsiteX17" fmla="*/ 775975 w 2302014"/>
                  <a:gd name="connsiteY17" fmla="*/ 1209827 h 3616849"/>
                  <a:gd name="connsiteX18" fmla="*/ 748698 w 2302014"/>
                  <a:gd name="connsiteY18" fmla="*/ 1187615 h 3616849"/>
                  <a:gd name="connsiteX19" fmla="*/ 299333 w 2302014"/>
                  <a:gd name="connsiteY19" fmla="*/ 886817 h 3616849"/>
                  <a:gd name="connsiteX20" fmla="*/ 54770 w 2302014"/>
                  <a:gd name="connsiteY20" fmla="*/ 874760 h 3616849"/>
                  <a:gd name="connsiteX21" fmla="*/ 33304 w 2302014"/>
                  <a:gd name="connsiteY21" fmla="*/ 641665 h 3616849"/>
                  <a:gd name="connsiteX22" fmla="*/ 219100 w 2302014"/>
                  <a:gd name="connsiteY22" fmla="*/ 503058 h 3616849"/>
                  <a:gd name="connsiteX23" fmla="*/ 796087 w 2302014"/>
                  <a:gd name="connsiteY23" fmla="*/ 1002007 h 3616849"/>
                  <a:gd name="connsiteX24" fmla="*/ 885320 w 2302014"/>
                  <a:gd name="connsiteY24" fmla="*/ 1042266 h 3616849"/>
                  <a:gd name="connsiteX25" fmla="*/ 956252 w 2302014"/>
                  <a:gd name="connsiteY25" fmla="*/ 979134 h 3616849"/>
                  <a:gd name="connsiteX26" fmla="*/ 989963 w 2302014"/>
                  <a:gd name="connsiteY26" fmla="*/ 959339 h 3616849"/>
                  <a:gd name="connsiteX27" fmla="*/ 972447 w 2302014"/>
                  <a:gd name="connsiteY27" fmla="*/ 901620 h 3616849"/>
                  <a:gd name="connsiteX28" fmla="*/ 767780 w 2302014"/>
                  <a:gd name="connsiteY28" fmla="*/ 401100 h 3616849"/>
                  <a:gd name="connsiteX29" fmla="*/ 571674 w 2302014"/>
                  <a:gd name="connsiteY29" fmla="*/ 254477 h 3616849"/>
                  <a:gd name="connsiteX30" fmla="*/ 684089 w 2302014"/>
                  <a:gd name="connsiteY30" fmla="*/ 49153 h 3616849"/>
                  <a:gd name="connsiteX31" fmla="*/ 915621 w 2302014"/>
                  <a:gd name="connsiteY31" fmla="*/ 37986 h 3616849"/>
                  <a:gd name="connsiteX32" fmla="*/ 1172959 w 2302014"/>
                  <a:gd name="connsiteY32" fmla="*/ 867083 h 3616849"/>
                  <a:gd name="connsiteX33" fmla="*/ 1185616 w 2302014"/>
                  <a:gd name="connsiteY33" fmla="*/ 884962 h 3616849"/>
                  <a:gd name="connsiteX34" fmla="*/ 1317321 w 2302014"/>
                  <a:gd name="connsiteY34" fmla="*/ 874851 h 3616849"/>
                  <a:gd name="connsiteX35" fmla="*/ 1445588 w 2302014"/>
                  <a:gd name="connsiteY35" fmla="*/ 903722 h 3616849"/>
                  <a:gd name="connsiteX36" fmla="*/ 1457203 w 2302014"/>
                  <a:gd name="connsiteY36" fmla="*/ 893529 h 3616849"/>
                  <a:gd name="connsiteX37" fmla="*/ 1758741 w 2302014"/>
                  <a:gd name="connsiteY37" fmla="*/ 275741 h 3616849"/>
                  <a:gd name="connsiteX38" fmla="*/ 1975140 w 2302014"/>
                  <a:gd name="connsiteY38" fmla="*/ 342431 h 3616849"/>
                  <a:gd name="connsiteX39" fmla="*/ 2081069 w 2302014"/>
                  <a:gd name="connsiteY39" fmla="*/ 499000 h 3616849"/>
                  <a:gd name="connsiteX40" fmla="*/ 2065711 w 2302014"/>
                  <a:gd name="connsiteY40" fmla="*/ 539175 h 3616849"/>
                  <a:gd name="connsiteX41" fmla="*/ 1871105 w 2302014"/>
                  <a:gd name="connsiteY41" fmla="*/ 611024 h 3616849"/>
                  <a:gd name="connsiteX42" fmla="*/ 1642807 w 2302014"/>
                  <a:gd name="connsiteY42" fmla="*/ 971729 h 3616849"/>
                  <a:gd name="connsiteX43" fmla="*/ 1749837 w 2302014"/>
                  <a:gd name="connsiteY43" fmla="*/ 1137114 h 3616849"/>
                  <a:gd name="connsiteX44" fmla="*/ 1785723 w 2302014"/>
                  <a:gd name="connsiteY44" fmla="*/ 1203371 h 3616849"/>
                  <a:gd name="connsiteX45" fmla="*/ 1838381 w 2302014"/>
                  <a:gd name="connsiteY45" fmla="*/ 1203277 h 3616849"/>
                  <a:gd name="connsiteX46" fmla="*/ 2236425 w 2302014"/>
                  <a:gd name="connsiteY46" fmla="*/ 1090137 h 3616849"/>
                  <a:gd name="connsiteX47" fmla="*/ 2297158 w 2302014"/>
                  <a:gd name="connsiteY47" fmla="*/ 1178651 h 3616849"/>
                  <a:gd name="connsiteX0" fmla="*/ 2297158 w 2302014"/>
                  <a:gd name="connsiteY0" fmla="*/ 1178651 h 3184847"/>
                  <a:gd name="connsiteX1" fmla="*/ 2300144 w 2302014"/>
                  <a:gd name="connsiteY1" fmla="*/ 1307429 h 3184847"/>
                  <a:gd name="connsiteX2" fmla="*/ 2227962 w 2302014"/>
                  <a:gd name="connsiteY2" fmla="*/ 1482142 h 3184847"/>
                  <a:gd name="connsiteX3" fmla="*/ 2185980 w 2302014"/>
                  <a:gd name="connsiteY3" fmla="*/ 1491488 h 3184847"/>
                  <a:gd name="connsiteX4" fmla="*/ 2018717 w 2302014"/>
                  <a:gd name="connsiteY4" fmla="*/ 1368782 h 3184847"/>
                  <a:gd name="connsiteX5" fmla="*/ 1836574 w 2302014"/>
                  <a:gd name="connsiteY5" fmla="*/ 1356756 h 3184847"/>
                  <a:gd name="connsiteX6" fmla="*/ 1797296 w 2302014"/>
                  <a:gd name="connsiteY6" fmla="*/ 1359134 h 3184847"/>
                  <a:gd name="connsiteX7" fmla="*/ 1793818 w 2302014"/>
                  <a:gd name="connsiteY7" fmla="*/ 1384717 h 3184847"/>
                  <a:gd name="connsiteX8" fmla="*/ 1596981 w 2302014"/>
                  <a:gd name="connsiteY8" fmla="*/ 1858459 h 3184847"/>
                  <a:gd name="connsiteX9" fmla="*/ 1584889 w 2302014"/>
                  <a:gd name="connsiteY9" fmla="*/ 2066793 h 3184847"/>
                  <a:gd name="connsiteX10" fmla="*/ 1493707 w 2302014"/>
                  <a:gd name="connsiteY10" fmla="*/ 3184847 h 3184847"/>
                  <a:gd name="connsiteX11" fmla="*/ 1302707 w 2302014"/>
                  <a:gd name="connsiteY11" fmla="*/ 2108907 h 3184847"/>
                  <a:gd name="connsiteX12" fmla="*/ 1245145 w 2302014"/>
                  <a:gd name="connsiteY12" fmla="*/ 1959276 h 3184847"/>
                  <a:gd name="connsiteX13" fmla="*/ 1184742 w 2302014"/>
                  <a:gd name="connsiteY13" fmla="*/ 1954982 h 3184847"/>
                  <a:gd name="connsiteX14" fmla="*/ 747080 w 2302014"/>
                  <a:gd name="connsiteY14" fmla="*/ 1542785 h 3184847"/>
                  <a:gd name="connsiteX15" fmla="*/ 768192 w 2302014"/>
                  <a:gd name="connsiteY15" fmla="*/ 1225540 h 3184847"/>
                  <a:gd name="connsiteX16" fmla="*/ 775975 w 2302014"/>
                  <a:gd name="connsiteY16" fmla="*/ 1209827 h 3184847"/>
                  <a:gd name="connsiteX17" fmla="*/ 748698 w 2302014"/>
                  <a:gd name="connsiteY17" fmla="*/ 1187615 h 3184847"/>
                  <a:gd name="connsiteX18" fmla="*/ 299333 w 2302014"/>
                  <a:gd name="connsiteY18" fmla="*/ 886817 h 3184847"/>
                  <a:gd name="connsiteX19" fmla="*/ 54770 w 2302014"/>
                  <a:gd name="connsiteY19" fmla="*/ 874760 h 3184847"/>
                  <a:gd name="connsiteX20" fmla="*/ 33304 w 2302014"/>
                  <a:gd name="connsiteY20" fmla="*/ 641665 h 3184847"/>
                  <a:gd name="connsiteX21" fmla="*/ 219100 w 2302014"/>
                  <a:gd name="connsiteY21" fmla="*/ 503058 h 3184847"/>
                  <a:gd name="connsiteX22" fmla="*/ 796087 w 2302014"/>
                  <a:gd name="connsiteY22" fmla="*/ 1002007 h 3184847"/>
                  <a:gd name="connsiteX23" fmla="*/ 885320 w 2302014"/>
                  <a:gd name="connsiteY23" fmla="*/ 1042266 h 3184847"/>
                  <a:gd name="connsiteX24" fmla="*/ 956252 w 2302014"/>
                  <a:gd name="connsiteY24" fmla="*/ 979134 h 3184847"/>
                  <a:gd name="connsiteX25" fmla="*/ 989963 w 2302014"/>
                  <a:gd name="connsiteY25" fmla="*/ 959339 h 3184847"/>
                  <a:gd name="connsiteX26" fmla="*/ 972447 w 2302014"/>
                  <a:gd name="connsiteY26" fmla="*/ 901620 h 3184847"/>
                  <a:gd name="connsiteX27" fmla="*/ 767780 w 2302014"/>
                  <a:gd name="connsiteY27" fmla="*/ 401100 h 3184847"/>
                  <a:gd name="connsiteX28" fmla="*/ 571674 w 2302014"/>
                  <a:gd name="connsiteY28" fmla="*/ 254477 h 3184847"/>
                  <a:gd name="connsiteX29" fmla="*/ 684089 w 2302014"/>
                  <a:gd name="connsiteY29" fmla="*/ 49153 h 3184847"/>
                  <a:gd name="connsiteX30" fmla="*/ 915621 w 2302014"/>
                  <a:gd name="connsiteY30" fmla="*/ 37986 h 3184847"/>
                  <a:gd name="connsiteX31" fmla="*/ 1172959 w 2302014"/>
                  <a:gd name="connsiteY31" fmla="*/ 867083 h 3184847"/>
                  <a:gd name="connsiteX32" fmla="*/ 1185616 w 2302014"/>
                  <a:gd name="connsiteY32" fmla="*/ 884962 h 3184847"/>
                  <a:gd name="connsiteX33" fmla="*/ 1317321 w 2302014"/>
                  <a:gd name="connsiteY33" fmla="*/ 874851 h 3184847"/>
                  <a:gd name="connsiteX34" fmla="*/ 1445588 w 2302014"/>
                  <a:gd name="connsiteY34" fmla="*/ 903722 h 3184847"/>
                  <a:gd name="connsiteX35" fmla="*/ 1457203 w 2302014"/>
                  <a:gd name="connsiteY35" fmla="*/ 893529 h 3184847"/>
                  <a:gd name="connsiteX36" fmla="*/ 1758741 w 2302014"/>
                  <a:gd name="connsiteY36" fmla="*/ 275741 h 3184847"/>
                  <a:gd name="connsiteX37" fmla="*/ 1975140 w 2302014"/>
                  <a:gd name="connsiteY37" fmla="*/ 342431 h 3184847"/>
                  <a:gd name="connsiteX38" fmla="*/ 2081069 w 2302014"/>
                  <a:gd name="connsiteY38" fmla="*/ 499000 h 3184847"/>
                  <a:gd name="connsiteX39" fmla="*/ 2065711 w 2302014"/>
                  <a:gd name="connsiteY39" fmla="*/ 539175 h 3184847"/>
                  <a:gd name="connsiteX40" fmla="*/ 1871105 w 2302014"/>
                  <a:gd name="connsiteY40" fmla="*/ 611024 h 3184847"/>
                  <a:gd name="connsiteX41" fmla="*/ 1642807 w 2302014"/>
                  <a:gd name="connsiteY41" fmla="*/ 971729 h 3184847"/>
                  <a:gd name="connsiteX42" fmla="*/ 1749837 w 2302014"/>
                  <a:gd name="connsiteY42" fmla="*/ 1137114 h 3184847"/>
                  <a:gd name="connsiteX43" fmla="*/ 1785723 w 2302014"/>
                  <a:gd name="connsiteY43" fmla="*/ 1203371 h 3184847"/>
                  <a:gd name="connsiteX44" fmla="*/ 1838381 w 2302014"/>
                  <a:gd name="connsiteY44" fmla="*/ 1203277 h 3184847"/>
                  <a:gd name="connsiteX45" fmla="*/ 2236425 w 2302014"/>
                  <a:gd name="connsiteY45" fmla="*/ 1090137 h 3184847"/>
                  <a:gd name="connsiteX46" fmla="*/ 2297158 w 2302014"/>
                  <a:gd name="connsiteY46" fmla="*/ 1178651 h 3184847"/>
                  <a:gd name="connsiteX0" fmla="*/ 2297158 w 2302014"/>
                  <a:gd name="connsiteY0" fmla="*/ 1178651 h 2115764"/>
                  <a:gd name="connsiteX1" fmla="*/ 2300144 w 2302014"/>
                  <a:gd name="connsiteY1" fmla="*/ 1307429 h 2115764"/>
                  <a:gd name="connsiteX2" fmla="*/ 2227962 w 2302014"/>
                  <a:gd name="connsiteY2" fmla="*/ 1482142 h 2115764"/>
                  <a:gd name="connsiteX3" fmla="*/ 2185980 w 2302014"/>
                  <a:gd name="connsiteY3" fmla="*/ 1491488 h 2115764"/>
                  <a:gd name="connsiteX4" fmla="*/ 2018717 w 2302014"/>
                  <a:gd name="connsiteY4" fmla="*/ 1368782 h 2115764"/>
                  <a:gd name="connsiteX5" fmla="*/ 1836574 w 2302014"/>
                  <a:gd name="connsiteY5" fmla="*/ 1356756 h 2115764"/>
                  <a:gd name="connsiteX6" fmla="*/ 1797296 w 2302014"/>
                  <a:gd name="connsiteY6" fmla="*/ 1359134 h 2115764"/>
                  <a:gd name="connsiteX7" fmla="*/ 1793818 w 2302014"/>
                  <a:gd name="connsiteY7" fmla="*/ 1384717 h 2115764"/>
                  <a:gd name="connsiteX8" fmla="*/ 1596981 w 2302014"/>
                  <a:gd name="connsiteY8" fmla="*/ 1858459 h 2115764"/>
                  <a:gd name="connsiteX9" fmla="*/ 1584889 w 2302014"/>
                  <a:gd name="connsiteY9" fmla="*/ 2066793 h 2115764"/>
                  <a:gd name="connsiteX10" fmla="*/ 1302707 w 2302014"/>
                  <a:gd name="connsiteY10" fmla="*/ 2108907 h 2115764"/>
                  <a:gd name="connsiteX11" fmla="*/ 1245145 w 2302014"/>
                  <a:gd name="connsiteY11" fmla="*/ 1959276 h 2115764"/>
                  <a:gd name="connsiteX12" fmla="*/ 1184742 w 2302014"/>
                  <a:gd name="connsiteY12" fmla="*/ 1954982 h 2115764"/>
                  <a:gd name="connsiteX13" fmla="*/ 747080 w 2302014"/>
                  <a:gd name="connsiteY13" fmla="*/ 1542785 h 2115764"/>
                  <a:gd name="connsiteX14" fmla="*/ 768192 w 2302014"/>
                  <a:gd name="connsiteY14" fmla="*/ 1225540 h 2115764"/>
                  <a:gd name="connsiteX15" fmla="*/ 775975 w 2302014"/>
                  <a:gd name="connsiteY15" fmla="*/ 1209827 h 2115764"/>
                  <a:gd name="connsiteX16" fmla="*/ 748698 w 2302014"/>
                  <a:gd name="connsiteY16" fmla="*/ 1187615 h 2115764"/>
                  <a:gd name="connsiteX17" fmla="*/ 299333 w 2302014"/>
                  <a:gd name="connsiteY17" fmla="*/ 886817 h 2115764"/>
                  <a:gd name="connsiteX18" fmla="*/ 54770 w 2302014"/>
                  <a:gd name="connsiteY18" fmla="*/ 874760 h 2115764"/>
                  <a:gd name="connsiteX19" fmla="*/ 33304 w 2302014"/>
                  <a:gd name="connsiteY19" fmla="*/ 641665 h 2115764"/>
                  <a:gd name="connsiteX20" fmla="*/ 219100 w 2302014"/>
                  <a:gd name="connsiteY20" fmla="*/ 503058 h 2115764"/>
                  <a:gd name="connsiteX21" fmla="*/ 796087 w 2302014"/>
                  <a:gd name="connsiteY21" fmla="*/ 1002007 h 2115764"/>
                  <a:gd name="connsiteX22" fmla="*/ 885320 w 2302014"/>
                  <a:gd name="connsiteY22" fmla="*/ 1042266 h 2115764"/>
                  <a:gd name="connsiteX23" fmla="*/ 956252 w 2302014"/>
                  <a:gd name="connsiteY23" fmla="*/ 979134 h 2115764"/>
                  <a:gd name="connsiteX24" fmla="*/ 989963 w 2302014"/>
                  <a:gd name="connsiteY24" fmla="*/ 959339 h 2115764"/>
                  <a:gd name="connsiteX25" fmla="*/ 972447 w 2302014"/>
                  <a:gd name="connsiteY25" fmla="*/ 901620 h 2115764"/>
                  <a:gd name="connsiteX26" fmla="*/ 767780 w 2302014"/>
                  <a:gd name="connsiteY26" fmla="*/ 401100 h 2115764"/>
                  <a:gd name="connsiteX27" fmla="*/ 571674 w 2302014"/>
                  <a:gd name="connsiteY27" fmla="*/ 254477 h 2115764"/>
                  <a:gd name="connsiteX28" fmla="*/ 684089 w 2302014"/>
                  <a:gd name="connsiteY28" fmla="*/ 49153 h 2115764"/>
                  <a:gd name="connsiteX29" fmla="*/ 915621 w 2302014"/>
                  <a:gd name="connsiteY29" fmla="*/ 37986 h 2115764"/>
                  <a:gd name="connsiteX30" fmla="*/ 1172959 w 2302014"/>
                  <a:gd name="connsiteY30" fmla="*/ 867083 h 2115764"/>
                  <a:gd name="connsiteX31" fmla="*/ 1185616 w 2302014"/>
                  <a:gd name="connsiteY31" fmla="*/ 884962 h 2115764"/>
                  <a:gd name="connsiteX32" fmla="*/ 1317321 w 2302014"/>
                  <a:gd name="connsiteY32" fmla="*/ 874851 h 2115764"/>
                  <a:gd name="connsiteX33" fmla="*/ 1445588 w 2302014"/>
                  <a:gd name="connsiteY33" fmla="*/ 903722 h 2115764"/>
                  <a:gd name="connsiteX34" fmla="*/ 1457203 w 2302014"/>
                  <a:gd name="connsiteY34" fmla="*/ 893529 h 2115764"/>
                  <a:gd name="connsiteX35" fmla="*/ 1758741 w 2302014"/>
                  <a:gd name="connsiteY35" fmla="*/ 275741 h 2115764"/>
                  <a:gd name="connsiteX36" fmla="*/ 1975140 w 2302014"/>
                  <a:gd name="connsiteY36" fmla="*/ 342431 h 2115764"/>
                  <a:gd name="connsiteX37" fmla="*/ 2081069 w 2302014"/>
                  <a:gd name="connsiteY37" fmla="*/ 499000 h 2115764"/>
                  <a:gd name="connsiteX38" fmla="*/ 2065711 w 2302014"/>
                  <a:gd name="connsiteY38" fmla="*/ 539175 h 2115764"/>
                  <a:gd name="connsiteX39" fmla="*/ 1871105 w 2302014"/>
                  <a:gd name="connsiteY39" fmla="*/ 611024 h 2115764"/>
                  <a:gd name="connsiteX40" fmla="*/ 1642807 w 2302014"/>
                  <a:gd name="connsiteY40" fmla="*/ 971729 h 2115764"/>
                  <a:gd name="connsiteX41" fmla="*/ 1749837 w 2302014"/>
                  <a:gd name="connsiteY41" fmla="*/ 1137114 h 2115764"/>
                  <a:gd name="connsiteX42" fmla="*/ 1785723 w 2302014"/>
                  <a:gd name="connsiteY42" fmla="*/ 1203371 h 2115764"/>
                  <a:gd name="connsiteX43" fmla="*/ 1838381 w 2302014"/>
                  <a:gd name="connsiteY43" fmla="*/ 1203277 h 2115764"/>
                  <a:gd name="connsiteX44" fmla="*/ 2236425 w 2302014"/>
                  <a:gd name="connsiteY44" fmla="*/ 1090137 h 2115764"/>
                  <a:gd name="connsiteX45" fmla="*/ 2297158 w 2302014"/>
                  <a:gd name="connsiteY45" fmla="*/ 1178651 h 2115764"/>
                  <a:gd name="connsiteX0" fmla="*/ 2297158 w 2302014"/>
                  <a:gd name="connsiteY0" fmla="*/ 1178651 h 2108907"/>
                  <a:gd name="connsiteX1" fmla="*/ 2300144 w 2302014"/>
                  <a:gd name="connsiteY1" fmla="*/ 1307429 h 2108907"/>
                  <a:gd name="connsiteX2" fmla="*/ 2227962 w 2302014"/>
                  <a:gd name="connsiteY2" fmla="*/ 1482142 h 2108907"/>
                  <a:gd name="connsiteX3" fmla="*/ 2185980 w 2302014"/>
                  <a:gd name="connsiteY3" fmla="*/ 1491488 h 2108907"/>
                  <a:gd name="connsiteX4" fmla="*/ 2018717 w 2302014"/>
                  <a:gd name="connsiteY4" fmla="*/ 1368782 h 2108907"/>
                  <a:gd name="connsiteX5" fmla="*/ 1836574 w 2302014"/>
                  <a:gd name="connsiteY5" fmla="*/ 1356756 h 2108907"/>
                  <a:gd name="connsiteX6" fmla="*/ 1797296 w 2302014"/>
                  <a:gd name="connsiteY6" fmla="*/ 1359134 h 2108907"/>
                  <a:gd name="connsiteX7" fmla="*/ 1793818 w 2302014"/>
                  <a:gd name="connsiteY7" fmla="*/ 1384717 h 2108907"/>
                  <a:gd name="connsiteX8" fmla="*/ 1596981 w 2302014"/>
                  <a:gd name="connsiteY8" fmla="*/ 1858459 h 2108907"/>
                  <a:gd name="connsiteX9" fmla="*/ 1302707 w 2302014"/>
                  <a:gd name="connsiteY9" fmla="*/ 2108907 h 2108907"/>
                  <a:gd name="connsiteX10" fmla="*/ 1245145 w 2302014"/>
                  <a:gd name="connsiteY10" fmla="*/ 1959276 h 2108907"/>
                  <a:gd name="connsiteX11" fmla="*/ 1184742 w 2302014"/>
                  <a:gd name="connsiteY11" fmla="*/ 1954982 h 2108907"/>
                  <a:gd name="connsiteX12" fmla="*/ 747080 w 2302014"/>
                  <a:gd name="connsiteY12" fmla="*/ 1542785 h 2108907"/>
                  <a:gd name="connsiteX13" fmla="*/ 768192 w 2302014"/>
                  <a:gd name="connsiteY13" fmla="*/ 1225540 h 2108907"/>
                  <a:gd name="connsiteX14" fmla="*/ 775975 w 2302014"/>
                  <a:gd name="connsiteY14" fmla="*/ 1209827 h 2108907"/>
                  <a:gd name="connsiteX15" fmla="*/ 748698 w 2302014"/>
                  <a:gd name="connsiteY15" fmla="*/ 1187615 h 2108907"/>
                  <a:gd name="connsiteX16" fmla="*/ 299333 w 2302014"/>
                  <a:gd name="connsiteY16" fmla="*/ 886817 h 2108907"/>
                  <a:gd name="connsiteX17" fmla="*/ 54770 w 2302014"/>
                  <a:gd name="connsiteY17" fmla="*/ 874760 h 2108907"/>
                  <a:gd name="connsiteX18" fmla="*/ 33304 w 2302014"/>
                  <a:gd name="connsiteY18" fmla="*/ 641665 h 2108907"/>
                  <a:gd name="connsiteX19" fmla="*/ 219100 w 2302014"/>
                  <a:gd name="connsiteY19" fmla="*/ 503058 h 2108907"/>
                  <a:gd name="connsiteX20" fmla="*/ 796087 w 2302014"/>
                  <a:gd name="connsiteY20" fmla="*/ 1002007 h 2108907"/>
                  <a:gd name="connsiteX21" fmla="*/ 885320 w 2302014"/>
                  <a:gd name="connsiteY21" fmla="*/ 1042266 h 2108907"/>
                  <a:gd name="connsiteX22" fmla="*/ 956252 w 2302014"/>
                  <a:gd name="connsiteY22" fmla="*/ 979134 h 2108907"/>
                  <a:gd name="connsiteX23" fmla="*/ 989963 w 2302014"/>
                  <a:gd name="connsiteY23" fmla="*/ 959339 h 2108907"/>
                  <a:gd name="connsiteX24" fmla="*/ 972447 w 2302014"/>
                  <a:gd name="connsiteY24" fmla="*/ 901620 h 2108907"/>
                  <a:gd name="connsiteX25" fmla="*/ 767780 w 2302014"/>
                  <a:gd name="connsiteY25" fmla="*/ 401100 h 2108907"/>
                  <a:gd name="connsiteX26" fmla="*/ 571674 w 2302014"/>
                  <a:gd name="connsiteY26" fmla="*/ 254477 h 2108907"/>
                  <a:gd name="connsiteX27" fmla="*/ 684089 w 2302014"/>
                  <a:gd name="connsiteY27" fmla="*/ 49153 h 2108907"/>
                  <a:gd name="connsiteX28" fmla="*/ 915621 w 2302014"/>
                  <a:gd name="connsiteY28" fmla="*/ 37986 h 2108907"/>
                  <a:gd name="connsiteX29" fmla="*/ 1172959 w 2302014"/>
                  <a:gd name="connsiteY29" fmla="*/ 867083 h 2108907"/>
                  <a:gd name="connsiteX30" fmla="*/ 1185616 w 2302014"/>
                  <a:gd name="connsiteY30" fmla="*/ 884962 h 2108907"/>
                  <a:gd name="connsiteX31" fmla="*/ 1317321 w 2302014"/>
                  <a:gd name="connsiteY31" fmla="*/ 874851 h 2108907"/>
                  <a:gd name="connsiteX32" fmla="*/ 1445588 w 2302014"/>
                  <a:gd name="connsiteY32" fmla="*/ 903722 h 2108907"/>
                  <a:gd name="connsiteX33" fmla="*/ 1457203 w 2302014"/>
                  <a:gd name="connsiteY33" fmla="*/ 893529 h 2108907"/>
                  <a:gd name="connsiteX34" fmla="*/ 1758741 w 2302014"/>
                  <a:gd name="connsiteY34" fmla="*/ 275741 h 2108907"/>
                  <a:gd name="connsiteX35" fmla="*/ 1975140 w 2302014"/>
                  <a:gd name="connsiteY35" fmla="*/ 342431 h 2108907"/>
                  <a:gd name="connsiteX36" fmla="*/ 2081069 w 2302014"/>
                  <a:gd name="connsiteY36" fmla="*/ 499000 h 2108907"/>
                  <a:gd name="connsiteX37" fmla="*/ 2065711 w 2302014"/>
                  <a:gd name="connsiteY37" fmla="*/ 539175 h 2108907"/>
                  <a:gd name="connsiteX38" fmla="*/ 1871105 w 2302014"/>
                  <a:gd name="connsiteY38" fmla="*/ 611024 h 2108907"/>
                  <a:gd name="connsiteX39" fmla="*/ 1642807 w 2302014"/>
                  <a:gd name="connsiteY39" fmla="*/ 971729 h 2108907"/>
                  <a:gd name="connsiteX40" fmla="*/ 1749837 w 2302014"/>
                  <a:gd name="connsiteY40" fmla="*/ 1137114 h 2108907"/>
                  <a:gd name="connsiteX41" fmla="*/ 1785723 w 2302014"/>
                  <a:gd name="connsiteY41" fmla="*/ 1203371 h 2108907"/>
                  <a:gd name="connsiteX42" fmla="*/ 1838381 w 2302014"/>
                  <a:gd name="connsiteY42" fmla="*/ 1203277 h 2108907"/>
                  <a:gd name="connsiteX43" fmla="*/ 2236425 w 2302014"/>
                  <a:gd name="connsiteY43" fmla="*/ 1090137 h 2108907"/>
                  <a:gd name="connsiteX44" fmla="*/ 2297158 w 2302014"/>
                  <a:gd name="connsiteY44" fmla="*/ 1178651 h 2108907"/>
                  <a:gd name="connsiteX0" fmla="*/ 2297158 w 2302014"/>
                  <a:gd name="connsiteY0" fmla="*/ 1178651 h 1959276"/>
                  <a:gd name="connsiteX1" fmla="*/ 2300144 w 2302014"/>
                  <a:gd name="connsiteY1" fmla="*/ 1307429 h 1959276"/>
                  <a:gd name="connsiteX2" fmla="*/ 2227962 w 2302014"/>
                  <a:gd name="connsiteY2" fmla="*/ 1482142 h 1959276"/>
                  <a:gd name="connsiteX3" fmla="*/ 2185980 w 2302014"/>
                  <a:gd name="connsiteY3" fmla="*/ 1491488 h 1959276"/>
                  <a:gd name="connsiteX4" fmla="*/ 2018717 w 2302014"/>
                  <a:gd name="connsiteY4" fmla="*/ 1368782 h 1959276"/>
                  <a:gd name="connsiteX5" fmla="*/ 1836574 w 2302014"/>
                  <a:gd name="connsiteY5" fmla="*/ 1356756 h 1959276"/>
                  <a:gd name="connsiteX6" fmla="*/ 1797296 w 2302014"/>
                  <a:gd name="connsiteY6" fmla="*/ 1359134 h 1959276"/>
                  <a:gd name="connsiteX7" fmla="*/ 1793818 w 2302014"/>
                  <a:gd name="connsiteY7" fmla="*/ 1384717 h 1959276"/>
                  <a:gd name="connsiteX8" fmla="*/ 1596981 w 2302014"/>
                  <a:gd name="connsiteY8" fmla="*/ 1858459 h 1959276"/>
                  <a:gd name="connsiteX9" fmla="*/ 1245145 w 2302014"/>
                  <a:gd name="connsiteY9" fmla="*/ 1959276 h 1959276"/>
                  <a:gd name="connsiteX10" fmla="*/ 1184742 w 2302014"/>
                  <a:gd name="connsiteY10" fmla="*/ 1954982 h 1959276"/>
                  <a:gd name="connsiteX11" fmla="*/ 747080 w 2302014"/>
                  <a:gd name="connsiteY11" fmla="*/ 1542785 h 1959276"/>
                  <a:gd name="connsiteX12" fmla="*/ 768192 w 2302014"/>
                  <a:gd name="connsiteY12" fmla="*/ 1225540 h 1959276"/>
                  <a:gd name="connsiteX13" fmla="*/ 775975 w 2302014"/>
                  <a:gd name="connsiteY13" fmla="*/ 1209827 h 1959276"/>
                  <a:gd name="connsiteX14" fmla="*/ 748698 w 2302014"/>
                  <a:gd name="connsiteY14" fmla="*/ 1187615 h 1959276"/>
                  <a:gd name="connsiteX15" fmla="*/ 299333 w 2302014"/>
                  <a:gd name="connsiteY15" fmla="*/ 886817 h 1959276"/>
                  <a:gd name="connsiteX16" fmla="*/ 54770 w 2302014"/>
                  <a:gd name="connsiteY16" fmla="*/ 874760 h 1959276"/>
                  <a:gd name="connsiteX17" fmla="*/ 33304 w 2302014"/>
                  <a:gd name="connsiteY17" fmla="*/ 641665 h 1959276"/>
                  <a:gd name="connsiteX18" fmla="*/ 219100 w 2302014"/>
                  <a:gd name="connsiteY18" fmla="*/ 503058 h 1959276"/>
                  <a:gd name="connsiteX19" fmla="*/ 796087 w 2302014"/>
                  <a:gd name="connsiteY19" fmla="*/ 1002007 h 1959276"/>
                  <a:gd name="connsiteX20" fmla="*/ 885320 w 2302014"/>
                  <a:gd name="connsiteY20" fmla="*/ 1042266 h 1959276"/>
                  <a:gd name="connsiteX21" fmla="*/ 956252 w 2302014"/>
                  <a:gd name="connsiteY21" fmla="*/ 979134 h 1959276"/>
                  <a:gd name="connsiteX22" fmla="*/ 989963 w 2302014"/>
                  <a:gd name="connsiteY22" fmla="*/ 959339 h 1959276"/>
                  <a:gd name="connsiteX23" fmla="*/ 972447 w 2302014"/>
                  <a:gd name="connsiteY23" fmla="*/ 901620 h 1959276"/>
                  <a:gd name="connsiteX24" fmla="*/ 767780 w 2302014"/>
                  <a:gd name="connsiteY24" fmla="*/ 401100 h 1959276"/>
                  <a:gd name="connsiteX25" fmla="*/ 571674 w 2302014"/>
                  <a:gd name="connsiteY25" fmla="*/ 254477 h 1959276"/>
                  <a:gd name="connsiteX26" fmla="*/ 684089 w 2302014"/>
                  <a:gd name="connsiteY26" fmla="*/ 49153 h 1959276"/>
                  <a:gd name="connsiteX27" fmla="*/ 915621 w 2302014"/>
                  <a:gd name="connsiteY27" fmla="*/ 37986 h 1959276"/>
                  <a:gd name="connsiteX28" fmla="*/ 1172959 w 2302014"/>
                  <a:gd name="connsiteY28" fmla="*/ 867083 h 1959276"/>
                  <a:gd name="connsiteX29" fmla="*/ 1185616 w 2302014"/>
                  <a:gd name="connsiteY29" fmla="*/ 884962 h 1959276"/>
                  <a:gd name="connsiteX30" fmla="*/ 1317321 w 2302014"/>
                  <a:gd name="connsiteY30" fmla="*/ 874851 h 1959276"/>
                  <a:gd name="connsiteX31" fmla="*/ 1445588 w 2302014"/>
                  <a:gd name="connsiteY31" fmla="*/ 903722 h 1959276"/>
                  <a:gd name="connsiteX32" fmla="*/ 1457203 w 2302014"/>
                  <a:gd name="connsiteY32" fmla="*/ 893529 h 1959276"/>
                  <a:gd name="connsiteX33" fmla="*/ 1758741 w 2302014"/>
                  <a:gd name="connsiteY33" fmla="*/ 275741 h 1959276"/>
                  <a:gd name="connsiteX34" fmla="*/ 1975140 w 2302014"/>
                  <a:gd name="connsiteY34" fmla="*/ 342431 h 1959276"/>
                  <a:gd name="connsiteX35" fmla="*/ 2081069 w 2302014"/>
                  <a:gd name="connsiteY35" fmla="*/ 499000 h 1959276"/>
                  <a:gd name="connsiteX36" fmla="*/ 2065711 w 2302014"/>
                  <a:gd name="connsiteY36" fmla="*/ 539175 h 1959276"/>
                  <a:gd name="connsiteX37" fmla="*/ 1871105 w 2302014"/>
                  <a:gd name="connsiteY37" fmla="*/ 611024 h 1959276"/>
                  <a:gd name="connsiteX38" fmla="*/ 1642807 w 2302014"/>
                  <a:gd name="connsiteY38" fmla="*/ 971729 h 1959276"/>
                  <a:gd name="connsiteX39" fmla="*/ 1749837 w 2302014"/>
                  <a:gd name="connsiteY39" fmla="*/ 1137114 h 1959276"/>
                  <a:gd name="connsiteX40" fmla="*/ 1785723 w 2302014"/>
                  <a:gd name="connsiteY40" fmla="*/ 1203371 h 1959276"/>
                  <a:gd name="connsiteX41" fmla="*/ 1838381 w 2302014"/>
                  <a:gd name="connsiteY41" fmla="*/ 1203277 h 1959276"/>
                  <a:gd name="connsiteX42" fmla="*/ 2236425 w 2302014"/>
                  <a:gd name="connsiteY42" fmla="*/ 1090137 h 1959276"/>
                  <a:gd name="connsiteX43" fmla="*/ 2297158 w 2302014"/>
                  <a:gd name="connsiteY43" fmla="*/ 1178651 h 1959276"/>
                  <a:gd name="connsiteX0" fmla="*/ 2297158 w 2302014"/>
                  <a:gd name="connsiteY0" fmla="*/ 1178651 h 1959276"/>
                  <a:gd name="connsiteX1" fmla="*/ 2300144 w 2302014"/>
                  <a:gd name="connsiteY1" fmla="*/ 1307429 h 1959276"/>
                  <a:gd name="connsiteX2" fmla="*/ 2227962 w 2302014"/>
                  <a:gd name="connsiteY2" fmla="*/ 1482142 h 1959276"/>
                  <a:gd name="connsiteX3" fmla="*/ 2185980 w 2302014"/>
                  <a:gd name="connsiteY3" fmla="*/ 1491488 h 1959276"/>
                  <a:gd name="connsiteX4" fmla="*/ 2018717 w 2302014"/>
                  <a:gd name="connsiteY4" fmla="*/ 1368782 h 1959276"/>
                  <a:gd name="connsiteX5" fmla="*/ 1836574 w 2302014"/>
                  <a:gd name="connsiteY5" fmla="*/ 1356756 h 1959276"/>
                  <a:gd name="connsiteX6" fmla="*/ 1797296 w 2302014"/>
                  <a:gd name="connsiteY6" fmla="*/ 1359134 h 1959276"/>
                  <a:gd name="connsiteX7" fmla="*/ 1793818 w 2302014"/>
                  <a:gd name="connsiteY7" fmla="*/ 1384717 h 1959276"/>
                  <a:gd name="connsiteX8" fmla="*/ 1596981 w 2302014"/>
                  <a:gd name="connsiteY8" fmla="*/ 1858459 h 1959276"/>
                  <a:gd name="connsiteX9" fmla="*/ 1245145 w 2302014"/>
                  <a:gd name="connsiteY9" fmla="*/ 1959276 h 1959276"/>
                  <a:gd name="connsiteX10" fmla="*/ 747080 w 2302014"/>
                  <a:gd name="connsiteY10" fmla="*/ 1542785 h 1959276"/>
                  <a:gd name="connsiteX11" fmla="*/ 768192 w 2302014"/>
                  <a:gd name="connsiteY11" fmla="*/ 1225540 h 1959276"/>
                  <a:gd name="connsiteX12" fmla="*/ 775975 w 2302014"/>
                  <a:gd name="connsiteY12" fmla="*/ 1209827 h 1959276"/>
                  <a:gd name="connsiteX13" fmla="*/ 748698 w 2302014"/>
                  <a:gd name="connsiteY13" fmla="*/ 1187615 h 1959276"/>
                  <a:gd name="connsiteX14" fmla="*/ 299333 w 2302014"/>
                  <a:gd name="connsiteY14" fmla="*/ 886817 h 1959276"/>
                  <a:gd name="connsiteX15" fmla="*/ 54770 w 2302014"/>
                  <a:gd name="connsiteY15" fmla="*/ 874760 h 1959276"/>
                  <a:gd name="connsiteX16" fmla="*/ 33304 w 2302014"/>
                  <a:gd name="connsiteY16" fmla="*/ 641665 h 1959276"/>
                  <a:gd name="connsiteX17" fmla="*/ 219100 w 2302014"/>
                  <a:gd name="connsiteY17" fmla="*/ 503058 h 1959276"/>
                  <a:gd name="connsiteX18" fmla="*/ 796087 w 2302014"/>
                  <a:gd name="connsiteY18" fmla="*/ 1002007 h 1959276"/>
                  <a:gd name="connsiteX19" fmla="*/ 885320 w 2302014"/>
                  <a:gd name="connsiteY19" fmla="*/ 1042266 h 1959276"/>
                  <a:gd name="connsiteX20" fmla="*/ 956252 w 2302014"/>
                  <a:gd name="connsiteY20" fmla="*/ 979134 h 1959276"/>
                  <a:gd name="connsiteX21" fmla="*/ 989963 w 2302014"/>
                  <a:gd name="connsiteY21" fmla="*/ 959339 h 1959276"/>
                  <a:gd name="connsiteX22" fmla="*/ 972447 w 2302014"/>
                  <a:gd name="connsiteY22" fmla="*/ 901620 h 1959276"/>
                  <a:gd name="connsiteX23" fmla="*/ 767780 w 2302014"/>
                  <a:gd name="connsiteY23" fmla="*/ 401100 h 1959276"/>
                  <a:gd name="connsiteX24" fmla="*/ 571674 w 2302014"/>
                  <a:gd name="connsiteY24" fmla="*/ 254477 h 1959276"/>
                  <a:gd name="connsiteX25" fmla="*/ 684089 w 2302014"/>
                  <a:gd name="connsiteY25" fmla="*/ 49153 h 1959276"/>
                  <a:gd name="connsiteX26" fmla="*/ 915621 w 2302014"/>
                  <a:gd name="connsiteY26" fmla="*/ 37986 h 1959276"/>
                  <a:gd name="connsiteX27" fmla="*/ 1172959 w 2302014"/>
                  <a:gd name="connsiteY27" fmla="*/ 867083 h 1959276"/>
                  <a:gd name="connsiteX28" fmla="*/ 1185616 w 2302014"/>
                  <a:gd name="connsiteY28" fmla="*/ 884962 h 1959276"/>
                  <a:gd name="connsiteX29" fmla="*/ 1317321 w 2302014"/>
                  <a:gd name="connsiteY29" fmla="*/ 874851 h 1959276"/>
                  <a:gd name="connsiteX30" fmla="*/ 1445588 w 2302014"/>
                  <a:gd name="connsiteY30" fmla="*/ 903722 h 1959276"/>
                  <a:gd name="connsiteX31" fmla="*/ 1457203 w 2302014"/>
                  <a:gd name="connsiteY31" fmla="*/ 893529 h 1959276"/>
                  <a:gd name="connsiteX32" fmla="*/ 1758741 w 2302014"/>
                  <a:gd name="connsiteY32" fmla="*/ 275741 h 1959276"/>
                  <a:gd name="connsiteX33" fmla="*/ 1975140 w 2302014"/>
                  <a:gd name="connsiteY33" fmla="*/ 342431 h 1959276"/>
                  <a:gd name="connsiteX34" fmla="*/ 2081069 w 2302014"/>
                  <a:gd name="connsiteY34" fmla="*/ 499000 h 1959276"/>
                  <a:gd name="connsiteX35" fmla="*/ 2065711 w 2302014"/>
                  <a:gd name="connsiteY35" fmla="*/ 539175 h 1959276"/>
                  <a:gd name="connsiteX36" fmla="*/ 1871105 w 2302014"/>
                  <a:gd name="connsiteY36" fmla="*/ 611024 h 1959276"/>
                  <a:gd name="connsiteX37" fmla="*/ 1642807 w 2302014"/>
                  <a:gd name="connsiteY37" fmla="*/ 971729 h 1959276"/>
                  <a:gd name="connsiteX38" fmla="*/ 1749837 w 2302014"/>
                  <a:gd name="connsiteY38" fmla="*/ 1137114 h 1959276"/>
                  <a:gd name="connsiteX39" fmla="*/ 1785723 w 2302014"/>
                  <a:gd name="connsiteY39" fmla="*/ 1203371 h 1959276"/>
                  <a:gd name="connsiteX40" fmla="*/ 1838381 w 2302014"/>
                  <a:gd name="connsiteY40" fmla="*/ 1203277 h 1959276"/>
                  <a:gd name="connsiteX41" fmla="*/ 2236425 w 2302014"/>
                  <a:gd name="connsiteY41" fmla="*/ 1090137 h 1959276"/>
                  <a:gd name="connsiteX42" fmla="*/ 2297158 w 2302014"/>
                  <a:gd name="connsiteY42" fmla="*/ 1178651 h 1959276"/>
                  <a:gd name="connsiteX0" fmla="*/ 2297158 w 2302014"/>
                  <a:gd name="connsiteY0" fmla="*/ 1178651 h 1858459"/>
                  <a:gd name="connsiteX1" fmla="*/ 2300144 w 2302014"/>
                  <a:gd name="connsiteY1" fmla="*/ 1307429 h 1858459"/>
                  <a:gd name="connsiteX2" fmla="*/ 2227962 w 2302014"/>
                  <a:gd name="connsiteY2" fmla="*/ 1482142 h 1858459"/>
                  <a:gd name="connsiteX3" fmla="*/ 2185980 w 2302014"/>
                  <a:gd name="connsiteY3" fmla="*/ 1491488 h 1858459"/>
                  <a:gd name="connsiteX4" fmla="*/ 2018717 w 2302014"/>
                  <a:gd name="connsiteY4" fmla="*/ 1368782 h 1858459"/>
                  <a:gd name="connsiteX5" fmla="*/ 1836574 w 2302014"/>
                  <a:gd name="connsiteY5" fmla="*/ 1356756 h 1858459"/>
                  <a:gd name="connsiteX6" fmla="*/ 1797296 w 2302014"/>
                  <a:gd name="connsiteY6" fmla="*/ 1359134 h 1858459"/>
                  <a:gd name="connsiteX7" fmla="*/ 1793818 w 2302014"/>
                  <a:gd name="connsiteY7" fmla="*/ 1384717 h 1858459"/>
                  <a:gd name="connsiteX8" fmla="*/ 1596981 w 2302014"/>
                  <a:gd name="connsiteY8" fmla="*/ 1858459 h 1858459"/>
                  <a:gd name="connsiteX9" fmla="*/ 747080 w 2302014"/>
                  <a:gd name="connsiteY9" fmla="*/ 1542785 h 1858459"/>
                  <a:gd name="connsiteX10" fmla="*/ 768192 w 2302014"/>
                  <a:gd name="connsiteY10" fmla="*/ 1225540 h 1858459"/>
                  <a:gd name="connsiteX11" fmla="*/ 775975 w 2302014"/>
                  <a:gd name="connsiteY11" fmla="*/ 1209827 h 1858459"/>
                  <a:gd name="connsiteX12" fmla="*/ 748698 w 2302014"/>
                  <a:gd name="connsiteY12" fmla="*/ 1187615 h 1858459"/>
                  <a:gd name="connsiteX13" fmla="*/ 299333 w 2302014"/>
                  <a:gd name="connsiteY13" fmla="*/ 886817 h 1858459"/>
                  <a:gd name="connsiteX14" fmla="*/ 54770 w 2302014"/>
                  <a:gd name="connsiteY14" fmla="*/ 874760 h 1858459"/>
                  <a:gd name="connsiteX15" fmla="*/ 33304 w 2302014"/>
                  <a:gd name="connsiteY15" fmla="*/ 641665 h 1858459"/>
                  <a:gd name="connsiteX16" fmla="*/ 219100 w 2302014"/>
                  <a:gd name="connsiteY16" fmla="*/ 503058 h 1858459"/>
                  <a:gd name="connsiteX17" fmla="*/ 796087 w 2302014"/>
                  <a:gd name="connsiteY17" fmla="*/ 1002007 h 1858459"/>
                  <a:gd name="connsiteX18" fmla="*/ 885320 w 2302014"/>
                  <a:gd name="connsiteY18" fmla="*/ 1042266 h 1858459"/>
                  <a:gd name="connsiteX19" fmla="*/ 956252 w 2302014"/>
                  <a:gd name="connsiteY19" fmla="*/ 979134 h 1858459"/>
                  <a:gd name="connsiteX20" fmla="*/ 989963 w 2302014"/>
                  <a:gd name="connsiteY20" fmla="*/ 959339 h 1858459"/>
                  <a:gd name="connsiteX21" fmla="*/ 972447 w 2302014"/>
                  <a:gd name="connsiteY21" fmla="*/ 901620 h 1858459"/>
                  <a:gd name="connsiteX22" fmla="*/ 767780 w 2302014"/>
                  <a:gd name="connsiteY22" fmla="*/ 401100 h 1858459"/>
                  <a:gd name="connsiteX23" fmla="*/ 571674 w 2302014"/>
                  <a:gd name="connsiteY23" fmla="*/ 254477 h 1858459"/>
                  <a:gd name="connsiteX24" fmla="*/ 684089 w 2302014"/>
                  <a:gd name="connsiteY24" fmla="*/ 49153 h 1858459"/>
                  <a:gd name="connsiteX25" fmla="*/ 915621 w 2302014"/>
                  <a:gd name="connsiteY25" fmla="*/ 37986 h 1858459"/>
                  <a:gd name="connsiteX26" fmla="*/ 1172959 w 2302014"/>
                  <a:gd name="connsiteY26" fmla="*/ 867083 h 1858459"/>
                  <a:gd name="connsiteX27" fmla="*/ 1185616 w 2302014"/>
                  <a:gd name="connsiteY27" fmla="*/ 884962 h 1858459"/>
                  <a:gd name="connsiteX28" fmla="*/ 1317321 w 2302014"/>
                  <a:gd name="connsiteY28" fmla="*/ 874851 h 1858459"/>
                  <a:gd name="connsiteX29" fmla="*/ 1445588 w 2302014"/>
                  <a:gd name="connsiteY29" fmla="*/ 903722 h 1858459"/>
                  <a:gd name="connsiteX30" fmla="*/ 1457203 w 2302014"/>
                  <a:gd name="connsiteY30" fmla="*/ 893529 h 1858459"/>
                  <a:gd name="connsiteX31" fmla="*/ 1758741 w 2302014"/>
                  <a:gd name="connsiteY31" fmla="*/ 275741 h 1858459"/>
                  <a:gd name="connsiteX32" fmla="*/ 1975140 w 2302014"/>
                  <a:gd name="connsiteY32" fmla="*/ 342431 h 1858459"/>
                  <a:gd name="connsiteX33" fmla="*/ 2081069 w 2302014"/>
                  <a:gd name="connsiteY33" fmla="*/ 499000 h 1858459"/>
                  <a:gd name="connsiteX34" fmla="*/ 2065711 w 2302014"/>
                  <a:gd name="connsiteY34" fmla="*/ 539175 h 1858459"/>
                  <a:gd name="connsiteX35" fmla="*/ 1871105 w 2302014"/>
                  <a:gd name="connsiteY35" fmla="*/ 611024 h 1858459"/>
                  <a:gd name="connsiteX36" fmla="*/ 1642807 w 2302014"/>
                  <a:gd name="connsiteY36" fmla="*/ 971729 h 1858459"/>
                  <a:gd name="connsiteX37" fmla="*/ 1749837 w 2302014"/>
                  <a:gd name="connsiteY37" fmla="*/ 1137114 h 1858459"/>
                  <a:gd name="connsiteX38" fmla="*/ 1785723 w 2302014"/>
                  <a:gd name="connsiteY38" fmla="*/ 1203371 h 1858459"/>
                  <a:gd name="connsiteX39" fmla="*/ 1838381 w 2302014"/>
                  <a:gd name="connsiteY39" fmla="*/ 1203277 h 1858459"/>
                  <a:gd name="connsiteX40" fmla="*/ 2236425 w 2302014"/>
                  <a:gd name="connsiteY40" fmla="*/ 1090137 h 1858459"/>
                  <a:gd name="connsiteX41" fmla="*/ 2297158 w 2302014"/>
                  <a:gd name="connsiteY41" fmla="*/ 1178651 h 1858459"/>
                  <a:gd name="connsiteX0" fmla="*/ 2297158 w 2302014"/>
                  <a:gd name="connsiteY0" fmla="*/ 1178651 h 1545842"/>
                  <a:gd name="connsiteX1" fmla="*/ 2300144 w 2302014"/>
                  <a:gd name="connsiteY1" fmla="*/ 1307429 h 1545842"/>
                  <a:gd name="connsiteX2" fmla="*/ 2227962 w 2302014"/>
                  <a:gd name="connsiteY2" fmla="*/ 1482142 h 1545842"/>
                  <a:gd name="connsiteX3" fmla="*/ 2185980 w 2302014"/>
                  <a:gd name="connsiteY3" fmla="*/ 1491488 h 1545842"/>
                  <a:gd name="connsiteX4" fmla="*/ 2018717 w 2302014"/>
                  <a:gd name="connsiteY4" fmla="*/ 1368782 h 1545842"/>
                  <a:gd name="connsiteX5" fmla="*/ 1836574 w 2302014"/>
                  <a:gd name="connsiteY5" fmla="*/ 1356756 h 1545842"/>
                  <a:gd name="connsiteX6" fmla="*/ 1797296 w 2302014"/>
                  <a:gd name="connsiteY6" fmla="*/ 1359134 h 1545842"/>
                  <a:gd name="connsiteX7" fmla="*/ 1793818 w 2302014"/>
                  <a:gd name="connsiteY7" fmla="*/ 1384717 h 1545842"/>
                  <a:gd name="connsiteX8" fmla="*/ 747080 w 2302014"/>
                  <a:gd name="connsiteY8" fmla="*/ 1542785 h 1545842"/>
                  <a:gd name="connsiteX9" fmla="*/ 768192 w 2302014"/>
                  <a:gd name="connsiteY9" fmla="*/ 1225540 h 1545842"/>
                  <a:gd name="connsiteX10" fmla="*/ 775975 w 2302014"/>
                  <a:gd name="connsiteY10" fmla="*/ 1209827 h 1545842"/>
                  <a:gd name="connsiteX11" fmla="*/ 748698 w 2302014"/>
                  <a:gd name="connsiteY11" fmla="*/ 1187615 h 1545842"/>
                  <a:gd name="connsiteX12" fmla="*/ 299333 w 2302014"/>
                  <a:gd name="connsiteY12" fmla="*/ 886817 h 1545842"/>
                  <a:gd name="connsiteX13" fmla="*/ 54770 w 2302014"/>
                  <a:gd name="connsiteY13" fmla="*/ 874760 h 1545842"/>
                  <a:gd name="connsiteX14" fmla="*/ 33304 w 2302014"/>
                  <a:gd name="connsiteY14" fmla="*/ 641665 h 1545842"/>
                  <a:gd name="connsiteX15" fmla="*/ 219100 w 2302014"/>
                  <a:gd name="connsiteY15" fmla="*/ 503058 h 1545842"/>
                  <a:gd name="connsiteX16" fmla="*/ 796087 w 2302014"/>
                  <a:gd name="connsiteY16" fmla="*/ 1002007 h 1545842"/>
                  <a:gd name="connsiteX17" fmla="*/ 885320 w 2302014"/>
                  <a:gd name="connsiteY17" fmla="*/ 1042266 h 1545842"/>
                  <a:gd name="connsiteX18" fmla="*/ 956252 w 2302014"/>
                  <a:gd name="connsiteY18" fmla="*/ 979134 h 1545842"/>
                  <a:gd name="connsiteX19" fmla="*/ 989963 w 2302014"/>
                  <a:gd name="connsiteY19" fmla="*/ 959339 h 1545842"/>
                  <a:gd name="connsiteX20" fmla="*/ 972447 w 2302014"/>
                  <a:gd name="connsiteY20" fmla="*/ 901620 h 1545842"/>
                  <a:gd name="connsiteX21" fmla="*/ 767780 w 2302014"/>
                  <a:gd name="connsiteY21" fmla="*/ 401100 h 1545842"/>
                  <a:gd name="connsiteX22" fmla="*/ 571674 w 2302014"/>
                  <a:gd name="connsiteY22" fmla="*/ 254477 h 1545842"/>
                  <a:gd name="connsiteX23" fmla="*/ 684089 w 2302014"/>
                  <a:gd name="connsiteY23" fmla="*/ 49153 h 1545842"/>
                  <a:gd name="connsiteX24" fmla="*/ 915621 w 2302014"/>
                  <a:gd name="connsiteY24" fmla="*/ 37986 h 1545842"/>
                  <a:gd name="connsiteX25" fmla="*/ 1172959 w 2302014"/>
                  <a:gd name="connsiteY25" fmla="*/ 867083 h 1545842"/>
                  <a:gd name="connsiteX26" fmla="*/ 1185616 w 2302014"/>
                  <a:gd name="connsiteY26" fmla="*/ 884962 h 1545842"/>
                  <a:gd name="connsiteX27" fmla="*/ 1317321 w 2302014"/>
                  <a:gd name="connsiteY27" fmla="*/ 874851 h 1545842"/>
                  <a:gd name="connsiteX28" fmla="*/ 1445588 w 2302014"/>
                  <a:gd name="connsiteY28" fmla="*/ 903722 h 1545842"/>
                  <a:gd name="connsiteX29" fmla="*/ 1457203 w 2302014"/>
                  <a:gd name="connsiteY29" fmla="*/ 893529 h 1545842"/>
                  <a:gd name="connsiteX30" fmla="*/ 1758741 w 2302014"/>
                  <a:gd name="connsiteY30" fmla="*/ 275741 h 1545842"/>
                  <a:gd name="connsiteX31" fmla="*/ 1975140 w 2302014"/>
                  <a:gd name="connsiteY31" fmla="*/ 342431 h 1545842"/>
                  <a:gd name="connsiteX32" fmla="*/ 2081069 w 2302014"/>
                  <a:gd name="connsiteY32" fmla="*/ 499000 h 1545842"/>
                  <a:gd name="connsiteX33" fmla="*/ 2065711 w 2302014"/>
                  <a:gd name="connsiteY33" fmla="*/ 539175 h 1545842"/>
                  <a:gd name="connsiteX34" fmla="*/ 1871105 w 2302014"/>
                  <a:gd name="connsiteY34" fmla="*/ 611024 h 1545842"/>
                  <a:gd name="connsiteX35" fmla="*/ 1642807 w 2302014"/>
                  <a:gd name="connsiteY35" fmla="*/ 971729 h 1545842"/>
                  <a:gd name="connsiteX36" fmla="*/ 1749837 w 2302014"/>
                  <a:gd name="connsiteY36" fmla="*/ 1137114 h 1545842"/>
                  <a:gd name="connsiteX37" fmla="*/ 1785723 w 2302014"/>
                  <a:gd name="connsiteY37" fmla="*/ 1203371 h 1545842"/>
                  <a:gd name="connsiteX38" fmla="*/ 1838381 w 2302014"/>
                  <a:gd name="connsiteY38" fmla="*/ 1203277 h 1545842"/>
                  <a:gd name="connsiteX39" fmla="*/ 2236425 w 2302014"/>
                  <a:gd name="connsiteY39" fmla="*/ 1090137 h 1545842"/>
                  <a:gd name="connsiteX40" fmla="*/ 2297158 w 2302014"/>
                  <a:gd name="connsiteY40" fmla="*/ 1178651 h 1545842"/>
                  <a:gd name="connsiteX0" fmla="*/ 2297158 w 2302014"/>
                  <a:gd name="connsiteY0" fmla="*/ 1178651 h 1542785"/>
                  <a:gd name="connsiteX1" fmla="*/ 2300144 w 2302014"/>
                  <a:gd name="connsiteY1" fmla="*/ 1307429 h 1542785"/>
                  <a:gd name="connsiteX2" fmla="*/ 2227962 w 2302014"/>
                  <a:gd name="connsiteY2" fmla="*/ 1482142 h 1542785"/>
                  <a:gd name="connsiteX3" fmla="*/ 2185980 w 2302014"/>
                  <a:gd name="connsiteY3" fmla="*/ 1491488 h 1542785"/>
                  <a:gd name="connsiteX4" fmla="*/ 2018717 w 2302014"/>
                  <a:gd name="connsiteY4" fmla="*/ 1368782 h 1542785"/>
                  <a:gd name="connsiteX5" fmla="*/ 1836574 w 2302014"/>
                  <a:gd name="connsiteY5" fmla="*/ 1356756 h 1542785"/>
                  <a:gd name="connsiteX6" fmla="*/ 1797296 w 2302014"/>
                  <a:gd name="connsiteY6" fmla="*/ 1359134 h 1542785"/>
                  <a:gd name="connsiteX7" fmla="*/ 747080 w 2302014"/>
                  <a:gd name="connsiteY7" fmla="*/ 1542785 h 1542785"/>
                  <a:gd name="connsiteX8" fmla="*/ 768192 w 2302014"/>
                  <a:gd name="connsiteY8" fmla="*/ 1225540 h 1542785"/>
                  <a:gd name="connsiteX9" fmla="*/ 775975 w 2302014"/>
                  <a:gd name="connsiteY9" fmla="*/ 1209827 h 1542785"/>
                  <a:gd name="connsiteX10" fmla="*/ 748698 w 2302014"/>
                  <a:gd name="connsiteY10" fmla="*/ 1187615 h 1542785"/>
                  <a:gd name="connsiteX11" fmla="*/ 299333 w 2302014"/>
                  <a:gd name="connsiteY11" fmla="*/ 886817 h 1542785"/>
                  <a:gd name="connsiteX12" fmla="*/ 54770 w 2302014"/>
                  <a:gd name="connsiteY12" fmla="*/ 874760 h 1542785"/>
                  <a:gd name="connsiteX13" fmla="*/ 33304 w 2302014"/>
                  <a:gd name="connsiteY13" fmla="*/ 641665 h 1542785"/>
                  <a:gd name="connsiteX14" fmla="*/ 219100 w 2302014"/>
                  <a:gd name="connsiteY14" fmla="*/ 503058 h 1542785"/>
                  <a:gd name="connsiteX15" fmla="*/ 796087 w 2302014"/>
                  <a:gd name="connsiteY15" fmla="*/ 1002007 h 1542785"/>
                  <a:gd name="connsiteX16" fmla="*/ 885320 w 2302014"/>
                  <a:gd name="connsiteY16" fmla="*/ 1042266 h 1542785"/>
                  <a:gd name="connsiteX17" fmla="*/ 956252 w 2302014"/>
                  <a:gd name="connsiteY17" fmla="*/ 979134 h 1542785"/>
                  <a:gd name="connsiteX18" fmla="*/ 989963 w 2302014"/>
                  <a:gd name="connsiteY18" fmla="*/ 959339 h 1542785"/>
                  <a:gd name="connsiteX19" fmla="*/ 972447 w 2302014"/>
                  <a:gd name="connsiteY19" fmla="*/ 901620 h 1542785"/>
                  <a:gd name="connsiteX20" fmla="*/ 767780 w 2302014"/>
                  <a:gd name="connsiteY20" fmla="*/ 401100 h 1542785"/>
                  <a:gd name="connsiteX21" fmla="*/ 571674 w 2302014"/>
                  <a:gd name="connsiteY21" fmla="*/ 254477 h 1542785"/>
                  <a:gd name="connsiteX22" fmla="*/ 684089 w 2302014"/>
                  <a:gd name="connsiteY22" fmla="*/ 49153 h 1542785"/>
                  <a:gd name="connsiteX23" fmla="*/ 915621 w 2302014"/>
                  <a:gd name="connsiteY23" fmla="*/ 37986 h 1542785"/>
                  <a:gd name="connsiteX24" fmla="*/ 1172959 w 2302014"/>
                  <a:gd name="connsiteY24" fmla="*/ 867083 h 1542785"/>
                  <a:gd name="connsiteX25" fmla="*/ 1185616 w 2302014"/>
                  <a:gd name="connsiteY25" fmla="*/ 884962 h 1542785"/>
                  <a:gd name="connsiteX26" fmla="*/ 1317321 w 2302014"/>
                  <a:gd name="connsiteY26" fmla="*/ 874851 h 1542785"/>
                  <a:gd name="connsiteX27" fmla="*/ 1445588 w 2302014"/>
                  <a:gd name="connsiteY27" fmla="*/ 903722 h 1542785"/>
                  <a:gd name="connsiteX28" fmla="*/ 1457203 w 2302014"/>
                  <a:gd name="connsiteY28" fmla="*/ 893529 h 1542785"/>
                  <a:gd name="connsiteX29" fmla="*/ 1758741 w 2302014"/>
                  <a:gd name="connsiteY29" fmla="*/ 275741 h 1542785"/>
                  <a:gd name="connsiteX30" fmla="*/ 1975140 w 2302014"/>
                  <a:gd name="connsiteY30" fmla="*/ 342431 h 1542785"/>
                  <a:gd name="connsiteX31" fmla="*/ 2081069 w 2302014"/>
                  <a:gd name="connsiteY31" fmla="*/ 499000 h 1542785"/>
                  <a:gd name="connsiteX32" fmla="*/ 2065711 w 2302014"/>
                  <a:gd name="connsiteY32" fmla="*/ 539175 h 1542785"/>
                  <a:gd name="connsiteX33" fmla="*/ 1871105 w 2302014"/>
                  <a:gd name="connsiteY33" fmla="*/ 611024 h 1542785"/>
                  <a:gd name="connsiteX34" fmla="*/ 1642807 w 2302014"/>
                  <a:gd name="connsiteY34" fmla="*/ 971729 h 1542785"/>
                  <a:gd name="connsiteX35" fmla="*/ 1749837 w 2302014"/>
                  <a:gd name="connsiteY35" fmla="*/ 1137114 h 1542785"/>
                  <a:gd name="connsiteX36" fmla="*/ 1785723 w 2302014"/>
                  <a:gd name="connsiteY36" fmla="*/ 1203371 h 1542785"/>
                  <a:gd name="connsiteX37" fmla="*/ 1838381 w 2302014"/>
                  <a:gd name="connsiteY37" fmla="*/ 1203277 h 1542785"/>
                  <a:gd name="connsiteX38" fmla="*/ 2236425 w 2302014"/>
                  <a:gd name="connsiteY38" fmla="*/ 1090137 h 1542785"/>
                  <a:gd name="connsiteX39" fmla="*/ 2297158 w 2302014"/>
                  <a:gd name="connsiteY39" fmla="*/ 1178651 h 1542785"/>
                  <a:gd name="connsiteX0" fmla="*/ 2297158 w 2302014"/>
                  <a:gd name="connsiteY0" fmla="*/ 1178651 h 1542785"/>
                  <a:gd name="connsiteX1" fmla="*/ 2300144 w 2302014"/>
                  <a:gd name="connsiteY1" fmla="*/ 1307429 h 1542785"/>
                  <a:gd name="connsiteX2" fmla="*/ 2227962 w 2302014"/>
                  <a:gd name="connsiteY2" fmla="*/ 1482142 h 1542785"/>
                  <a:gd name="connsiteX3" fmla="*/ 2185980 w 2302014"/>
                  <a:gd name="connsiteY3" fmla="*/ 1491488 h 1542785"/>
                  <a:gd name="connsiteX4" fmla="*/ 2018717 w 2302014"/>
                  <a:gd name="connsiteY4" fmla="*/ 1368782 h 1542785"/>
                  <a:gd name="connsiteX5" fmla="*/ 1836574 w 2302014"/>
                  <a:gd name="connsiteY5" fmla="*/ 1356756 h 1542785"/>
                  <a:gd name="connsiteX6" fmla="*/ 747080 w 2302014"/>
                  <a:gd name="connsiteY6" fmla="*/ 1542785 h 1542785"/>
                  <a:gd name="connsiteX7" fmla="*/ 768192 w 2302014"/>
                  <a:gd name="connsiteY7" fmla="*/ 1225540 h 1542785"/>
                  <a:gd name="connsiteX8" fmla="*/ 775975 w 2302014"/>
                  <a:gd name="connsiteY8" fmla="*/ 1209827 h 1542785"/>
                  <a:gd name="connsiteX9" fmla="*/ 748698 w 2302014"/>
                  <a:gd name="connsiteY9" fmla="*/ 1187615 h 1542785"/>
                  <a:gd name="connsiteX10" fmla="*/ 299333 w 2302014"/>
                  <a:gd name="connsiteY10" fmla="*/ 886817 h 1542785"/>
                  <a:gd name="connsiteX11" fmla="*/ 54770 w 2302014"/>
                  <a:gd name="connsiteY11" fmla="*/ 874760 h 1542785"/>
                  <a:gd name="connsiteX12" fmla="*/ 33304 w 2302014"/>
                  <a:gd name="connsiteY12" fmla="*/ 641665 h 1542785"/>
                  <a:gd name="connsiteX13" fmla="*/ 219100 w 2302014"/>
                  <a:gd name="connsiteY13" fmla="*/ 503058 h 1542785"/>
                  <a:gd name="connsiteX14" fmla="*/ 796087 w 2302014"/>
                  <a:gd name="connsiteY14" fmla="*/ 1002007 h 1542785"/>
                  <a:gd name="connsiteX15" fmla="*/ 885320 w 2302014"/>
                  <a:gd name="connsiteY15" fmla="*/ 1042266 h 1542785"/>
                  <a:gd name="connsiteX16" fmla="*/ 956252 w 2302014"/>
                  <a:gd name="connsiteY16" fmla="*/ 979134 h 1542785"/>
                  <a:gd name="connsiteX17" fmla="*/ 989963 w 2302014"/>
                  <a:gd name="connsiteY17" fmla="*/ 959339 h 1542785"/>
                  <a:gd name="connsiteX18" fmla="*/ 972447 w 2302014"/>
                  <a:gd name="connsiteY18" fmla="*/ 901620 h 1542785"/>
                  <a:gd name="connsiteX19" fmla="*/ 767780 w 2302014"/>
                  <a:gd name="connsiteY19" fmla="*/ 401100 h 1542785"/>
                  <a:gd name="connsiteX20" fmla="*/ 571674 w 2302014"/>
                  <a:gd name="connsiteY20" fmla="*/ 254477 h 1542785"/>
                  <a:gd name="connsiteX21" fmla="*/ 684089 w 2302014"/>
                  <a:gd name="connsiteY21" fmla="*/ 49153 h 1542785"/>
                  <a:gd name="connsiteX22" fmla="*/ 915621 w 2302014"/>
                  <a:gd name="connsiteY22" fmla="*/ 37986 h 1542785"/>
                  <a:gd name="connsiteX23" fmla="*/ 1172959 w 2302014"/>
                  <a:gd name="connsiteY23" fmla="*/ 867083 h 1542785"/>
                  <a:gd name="connsiteX24" fmla="*/ 1185616 w 2302014"/>
                  <a:gd name="connsiteY24" fmla="*/ 884962 h 1542785"/>
                  <a:gd name="connsiteX25" fmla="*/ 1317321 w 2302014"/>
                  <a:gd name="connsiteY25" fmla="*/ 874851 h 1542785"/>
                  <a:gd name="connsiteX26" fmla="*/ 1445588 w 2302014"/>
                  <a:gd name="connsiteY26" fmla="*/ 903722 h 1542785"/>
                  <a:gd name="connsiteX27" fmla="*/ 1457203 w 2302014"/>
                  <a:gd name="connsiteY27" fmla="*/ 893529 h 1542785"/>
                  <a:gd name="connsiteX28" fmla="*/ 1758741 w 2302014"/>
                  <a:gd name="connsiteY28" fmla="*/ 275741 h 1542785"/>
                  <a:gd name="connsiteX29" fmla="*/ 1975140 w 2302014"/>
                  <a:gd name="connsiteY29" fmla="*/ 342431 h 1542785"/>
                  <a:gd name="connsiteX30" fmla="*/ 2081069 w 2302014"/>
                  <a:gd name="connsiteY30" fmla="*/ 499000 h 1542785"/>
                  <a:gd name="connsiteX31" fmla="*/ 2065711 w 2302014"/>
                  <a:gd name="connsiteY31" fmla="*/ 539175 h 1542785"/>
                  <a:gd name="connsiteX32" fmla="*/ 1871105 w 2302014"/>
                  <a:gd name="connsiteY32" fmla="*/ 611024 h 1542785"/>
                  <a:gd name="connsiteX33" fmla="*/ 1642807 w 2302014"/>
                  <a:gd name="connsiteY33" fmla="*/ 971729 h 1542785"/>
                  <a:gd name="connsiteX34" fmla="*/ 1749837 w 2302014"/>
                  <a:gd name="connsiteY34" fmla="*/ 1137114 h 1542785"/>
                  <a:gd name="connsiteX35" fmla="*/ 1785723 w 2302014"/>
                  <a:gd name="connsiteY35" fmla="*/ 1203371 h 1542785"/>
                  <a:gd name="connsiteX36" fmla="*/ 1838381 w 2302014"/>
                  <a:gd name="connsiteY36" fmla="*/ 1203277 h 1542785"/>
                  <a:gd name="connsiteX37" fmla="*/ 2236425 w 2302014"/>
                  <a:gd name="connsiteY37" fmla="*/ 1090137 h 1542785"/>
                  <a:gd name="connsiteX38" fmla="*/ 2297158 w 2302014"/>
                  <a:gd name="connsiteY38" fmla="*/ 1178651 h 1542785"/>
                  <a:gd name="connsiteX0" fmla="*/ 2297158 w 2302014"/>
                  <a:gd name="connsiteY0" fmla="*/ 1178651 h 1542785"/>
                  <a:gd name="connsiteX1" fmla="*/ 2300144 w 2302014"/>
                  <a:gd name="connsiteY1" fmla="*/ 1307429 h 1542785"/>
                  <a:gd name="connsiteX2" fmla="*/ 2227962 w 2302014"/>
                  <a:gd name="connsiteY2" fmla="*/ 1482142 h 1542785"/>
                  <a:gd name="connsiteX3" fmla="*/ 2185980 w 2302014"/>
                  <a:gd name="connsiteY3" fmla="*/ 1491488 h 1542785"/>
                  <a:gd name="connsiteX4" fmla="*/ 1836574 w 2302014"/>
                  <a:gd name="connsiteY4" fmla="*/ 1356756 h 1542785"/>
                  <a:gd name="connsiteX5" fmla="*/ 747080 w 2302014"/>
                  <a:gd name="connsiteY5" fmla="*/ 1542785 h 1542785"/>
                  <a:gd name="connsiteX6" fmla="*/ 768192 w 2302014"/>
                  <a:gd name="connsiteY6" fmla="*/ 1225540 h 1542785"/>
                  <a:gd name="connsiteX7" fmla="*/ 775975 w 2302014"/>
                  <a:gd name="connsiteY7" fmla="*/ 1209827 h 1542785"/>
                  <a:gd name="connsiteX8" fmla="*/ 748698 w 2302014"/>
                  <a:gd name="connsiteY8" fmla="*/ 1187615 h 1542785"/>
                  <a:gd name="connsiteX9" fmla="*/ 299333 w 2302014"/>
                  <a:gd name="connsiteY9" fmla="*/ 886817 h 1542785"/>
                  <a:gd name="connsiteX10" fmla="*/ 54770 w 2302014"/>
                  <a:gd name="connsiteY10" fmla="*/ 874760 h 1542785"/>
                  <a:gd name="connsiteX11" fmla="*/ 33304 w 2302014"/>
                  <a:gd name="connsiteY11" fmla="*/ 641665 h 1542785"/>
                  <a:gd name="connsiteX12" fmla="*/ 219100 w 2302014"/>
                  <a:gd name="connsiteY12" fmla="*/ 503058 h 1542785"/>
                  <a:gd name="connsiteX13" fmla="*/ 796087 w 2302014"/>
                  <a:gd name="connsiteY13" fmla="*/ 1002007 h 1542785"/>
                  <a:gd name="connsiteX14" fmla="*/ 885320 w 2302014"/>
                  <a:gd name="connsiteY14" fmla="*/ 1042266 h 1542785"/>
                  <a:gd name="connsiteX15" fmla="*/ 956252 w 2302014"/>
                  <a:gd name="connsiteY15" fmla="*/ 979134 h 1542785"/>
                  <a:gd name="connsiteX16" fmla="*/ 989963 w 2302014"/>
                  <a:gd name="connsiteY16" fmla="*/ 959339 h 1542785"/>
                  <a:gd name="connsiteX17" fmla="*/ 972447 w 2302014"/>
                  <a:gd name="connsiteY17" fmla="*/ 901620 h 1542785"/>
                  <a:gd name="connsiteX18" fmla="*/ 767780 w 2302014"/>
                  <a:gd name="connsiteY18" fmla="*/ 401100 h 1542785"/>
                  <a:gd name="connsiteX19" fmla="*/ 571674 w 2302014"/>
                  <a:gd name="connsiteY19" fmla="*/ 254477 h 1542785"/>
                  <a:gd name="connsiteX20" fmla="*/ 684089 w 2302014"/>
                  <a:gd name="connsiteY20" fmla="*/ 49153 h 1542785"/>
                  <a:gd name="connsiteX21" fmla="*/ 915621 w 2302014"/>
                  <a:gd name="connsiteY21" fmla="*/ 37986 h 1542785"/>
                  <a:gd name="connsiteX22" fmla="*/ 1172959 w 2302014"/>
                  <a:gd name="connsiteY22" fmla="*/ 867083 h 1542785"/>
                  <a:gd name="connsiteX23" fmla="*/ 1185616 w 2302014"/>
                  <a:gd name="connsiteY23" fmla="*/ 884962 h 1542785"/>
                  <a:gd name="connsiteX24" fmla="*/ 1317321 w 2302014"/>
                  <a:gd name="connsiteY24" fmla="*/ 874851 h 1542785"/>
                  <a:gd name="connsiteX25" fmla="*/ 1445588 w 2302014"/>
                  <a:gd name="connsiteY25" fmla="*/ 903722 h 1542785"/>
                  <a:gd name="connsiteX26" fmla="*/ 1457203 w 2302014"/>
                  <a:gd name="connsiteY26" fmla="*/ 893529 h 1542785"/>
                  <a:gd name="connsiteX27" fmla="*/ 1758741 w 2302014"/>
                  <a:gd name="connsiteY27" fmla="*/ 275741 h 1542785"/>
                  <a:gd name="connsiteX28" fmla="*/ 1975140 w 2302014"/>
                  <a:gd name="connsiteY28" fmla="*/ 342431 h 1542785"/>
                  <a:gd name="connsiteX29" fmla="*/ 2081069 w 2302014"/>
                  <a:gd name="connsiteY29" fmla="*/ 499000 h 1542785"/>
                  <a:gd name="connsiteX30" fmla="*/ 2065711 w 2302014"/>
                  <a:gd name="connsiteY30" fmla="*/ 539175 h 1542785"/>
                  <a:gd name="connsiteX31" fmla="*/ 1871105 w 2302014"/>
                  <a:gd name="connsiteY31" fmla="*/ 611024 h 1542785"/>
                  <a:gd name="connsiteX32" fmla="*/ 1642807 w 2302014"/>
                  <a:gd name="connsiteY32" fmla="*/ 971729 h 1542785"/>
                  <a:gd name="connsiteX33" fmla="*/ 1749837 w 2302014"/>
                  <a:gd name="connsiteY33" fmla="*/ 1137114 h 1542785"/>
                  <a:gd name="connsiteX34" fmla="*/ 1785723 w 2302014"/>
                  <a:gd name="connsiteY34" fmla="*/ 1203371 h 1542785"/>
                  <a:gd name="connsiteX35" fmla="*/ 1838381 w 2302014"/>
                  <a:gd name="connsiteY35" fmla="*/ 1203277 h 1542785"/>
                  <a:gd name="connsiteX36" fmla="*/ 2236425 w 2302014"/>
                  <a:gd name="connsiteY36" fmla="*/ 1090137 h 1542785"/>
                  <a:gd name="connsiteX37" fmla="*/ 2297158 w 2302014"/>
                  <a:gd name="connsiteY37" fmla="*/ 1178651 h 1542785"/>
                  <a:gd name="connsiteX0" fmla="*/ 2297158 w 2302014"/>
                  <a:gd name="connsiteY0" fmla="*/ 1178651 h 1555444"/>
                  <a:gd name="connsiteX1" fmla="*/ 2300144 w 2302014"/>
                  <a:gd name="connsiteY1" fmla="*/ 1307429 h 1555444"/>
                  <a:gd name="connsiteX2" fmla="*/ 2227962 w 2302014"/>
                  <a:gd name="connsiteY2" fmla="*/ 1482142 h 1555444"/>
                  <a:gd name="connsiteX3" fmla="*/ 2185980 w 2302014"/>
                  <a:gd name="connsiteY3" fmla="*/ 1491488 h 1555444"/>
                  <a:gd name="connsiteX4" fmla="*/ 747080 w 2302014"/>
                  <a:gd name="connsiteY4" fmla="*/ 1542785 h 1555444"/>
                  <a:gd name="connsiteX5" fmla="*/ 768192 w 2302014"/>
                  <a:gd name="connsiteY5" fmla="*/ 1225540 h 1555444"/>
                  <a:gd name="connsiteX6" fmla="*/ 775975 w 2302014"/>
                  <a:gd name="connsiteY6" fmla="*/ 1209827 h 1555444"/>
                  <a:gd name="connsiteX7" fmla="*/ 748698 w 2302014"/>
                  <a:gd name="connsiteY7" fmla="*/ 1187615 h 1555444"/>
                  <a:gd name="connsiteX8" fmla="*/ 299333 w 2302014"/>
                  <a:gd name="connsiteY8" fmla="*/ 886817 h 1555444"/>
                  <a:gd name="connsiteX9" fmla="*/ 54770 w 2302014"/>
                  <a:gd name="connsiteY9" fmla="*/ 874760 h 1555444"/>
                  <a:gd name="connsiteX10" fmla="*/ 33304 w 2302014"/>
                  <a:gd name="connsiteY10" fmla="*/ 641665 h 1555444"/>
                  <a:gd name="connsiteX11" fmla="*/ 219100 w 2302014"/>
                  <a:gd name="connsiteY11" fmla="*/ 503058 h 1555444"/>
                  <a:gd name="connsiteX12" fmla="*/ 796087 w 2302014"/>
                  <a:gd name="connsiteY12" fmla="*/ 1002007 h 1555444"/>
                  <a:gd name="connsiteX13" fmla="*/ 885320 w 2302014"/>
                  <a:gd name="connsiteY13" fmla="*/ 1042266 h 1555444"/>
                  <a:gd name="connsiteX14" fmla="*/ 956252 w 2302014"/>
                  <a:gd name="connsiteY14" fmla="*/ 979134 h 1555444"/>
                  <a:gd name="connsiteX15" fmla="*/ 989963 w 2302014"/>
                  <a:gd name="connsiteY15" fmla="*/ 959339 h 1555444"/>
                  <a:gd name="connsiteX16" fmla="*/ 972447 w 2302014"/>
                  <a:gd name="connsiteY16" fmla="*/ 901620 h 1555444"/>
                  <a:gd name="connsiteX17" fmla="*/ 767780 w 2302014"/>
                  <a:gd name="connsiteY17" fmla="*/ 401100 h 1555444"/>
                  <a:gd name="connsiteX18" fmla="*/ 571674 w 2302014"/>
                  <a:gd name="connsiteY18" fmla="*/ 254477 h 1555444"/>
                  <a:gd name="connsiteX19" fmla="*/ 684089 w 2302014"/>
                  <a:gd name="connsiteY19" fmla="*/ 49153 h 1555444"/>
                  <a:gd name="connsiteX20" fmla="*/ 915621 w 2302014"/>
                  <a:gd name="connsiteY20" fmla="*/ 37986 h 1555444"/>
                  <a:gd name="connsiteX21" fmla="*/ 1172959 w 2302014"/>
                  <a:gd name="connsiteY21" fmla="*/ 867083 h 1555444"/>
                  <a:gd name="connsiteX22" fmla="*/ 1185616 w 2302014"/>
                  <a:gd name="connsiteY22" fmla="*/ 884962 h 1555444"/>
                  <a:gd name="connsiteX23" fmla="*/ 1317321 w 2302014"/>
                  <a:gd name="connsiteY23" fmla="*/ 874851 h 1555444"/>
                  <a:gd name="connsiteX24" fmla="*/ 1445588 w 2302014"/>
                  <a:gd name="connsiteY24" fmla="*/ 903722 h 1555444"/>
                  <a:gd name="connsiteX25" fmla="*/ 1457203 w 2302014"/>
                  <a:gd name="connsiteY25" fmla="*/ 893529 h 1555444"/>
                  <a:gd name="connsiteX26" fmla="*/ 1758741 w 2302014"/>
                  <a:gd name="connsiteY26" fmla="*/ 275741 h 1555444"/>
                  <a:gd name="connsiteX27" fmla="*/ 1975140 w 2302014"/>
                  <a:gd name="connsiteY27" fmla="*/ 342431 h 1555444"/>
                  <a:gd name="connsiteX28" fmla="*/ 2081069 w 2302014"/>
                  <a:gd name="connsiteY28" fmla="*/ 499000 h 1555444"/>
                  <a:gd name="connsiteX29" fmla="*/ 2065711 w 2302014"/>
                  <a:gd name="connsiteY29" fmla="*/ 539175 h 1555444"/>
                  <a:gd name="connsiteX30" fmla="*/ 1871105 w 2302014"/>
                  <a:gd name="connsiteY30" fmla="*/ 611024 h 1555444"/>
                  <a:gd name="connsiteX31" fmla="*/ 1642807 w 2302014"/>
                  <a:gd name="connsiteY31" fmla="*/ 971729 h 1555444"/>
                  <a:gd name="connsiteX32" fmla="*/ 1749837 w 2302014"/>
                  <a:gd name="connsiteY32" fmla="*/ 1137114 h 1555444"/>
                  <a:gd name="connsiteX33" fmla="*/ 1785723 w 2302014"/>
                  <a:gd name="connsiteY33" fmla="*/ 1203371 h 1555444"/>
                  <a:gd name="connsiteX34" fmla="*/ 1838381 w 2302014"/>
                  <a:gd name="connsiteY34" fmla="*/ 1203277 h 1555444"/>
                  <a:gd name="connsiteX35" fmla="*/ 2236425 w 2302014"/>
                  <a:gd name="connsiteY35" fmla="*/ 1090137 h 1555444"/>
                  <a:gd name="connsiteX36" fmla="*/ 2297158 w 2302014"/>
                  <a:gd name="connsiteY36" fmla="*/ 1178651 h 1555444"/>
                  <a:gd name="connsiteX0" fmla="*/ 2297158 w 2364455"/>
                  <a:gd name="connsiteY0" fmla="*/ 1178651 h 1556928"/>
                  <a:gd name="connsiteX1" fmla="*/ 2300144 w 2364455"/>
                  <a:gd name="connsiteY1" fmla="*/ 1307429 h 1556928"/>
                  <a:gd name="connsiteX2" fmla="*/ 2227962 w 2364455"/>
                  <a:gd name="connsiteY2" fmla="*/ 1482142 h 1556928"/>
                  <a:gd name="connsiteX3" fmla="*/ 747080 w 2364455"/>
                  <a:gd name="connsiteY3" fmla="*/ 1542785 h 1556928"/>
                  <a:gd name="connsiteX4" fmla="*/ 768192 w 2364455"/>
                  <a:gd name="connsiteY4" fmla="*/ 1225540 h 1556928"/>
                  <a:gd name="connsiteX5" fmla="*/ 775975 w 2364455"/>
                  <a:gd name="connsiteY5" fmla="*/ 1209827 h 1556928"/>
                  <a:gd name="connsiteX6" fmla="*/ 748698 w 2364455"/>
                  <a:gd name="connsiteY6" fmla="*/ 1187615 h 1556928"/>
                  <a:gd name="connsiteX7" fmla="*/ 299333 w 2364455"/>
                  <a:gd name="connsiteY7" fmla="*/ 886817 h 1556928"/>
                  <a:gd name="connsiteX8" fmla="*/ 54770 w 2364455"/>
                  <a:gd name="connsiteY8" fmla="*/ 874760 h 1556928"/>
                  <a:gd name="connsiteX9" fmla="*/ 33304 w 2364455"/>
                  <a:gd name="connsiteY9" fmla="*/ 641665 h 1556928"/>
                  <a:gd name="connsiteX10" fmla="*/ 219100 w 2364455"/>
                  <a:gd name="connsiteY10" fmla="*/ 503058 h 1556928"/>
                  <a:gd name="connsiteX11" fmla="*/ 796087 w 2364455"/>
                  <a:gd name="connsiteY11" fmla="*/ 1002007 h 1556928"/>
                  <a:gd name="connsiteX12" fmla="*/ 885320 w 2364455"/>
                  <a:gd name="connsiteY12" fmla="*/ 1042266 h 1556928"/>
                  <a:gd name="connsiteX13" fmla="*/ 956252 w 2364455"/>
                  <a:gd name="connsiteY13" fmla="*/ 979134 h 1556928"/>
                  <a:gd name="connsiteX14" fmla="*/ 989963 w 2364455"/>
                  <a:gd name="connsiteY14" fmla="*/ 959339 h 1556928"/>
                  <a:gd name="connsiteX15" fmla="*/ 972447 w 2364455"/>
                  <a:gd name="connsiteY15" fmla="*/ 901620 h 1556928"/>
                  <a:gd name="connsiteX16" fmla="*/ 767780 w 2364455"/>
                  <a:gd name="connsiteY16" fmla="*/ 401100 h 1556928"/>
                  <a:gd name="connsiteX17" fmla="*/ 571674 w 2364455"/>
                  <a:gd name="connsiteY17" fmla="*/ 254477 h 1556928"/>
                  <a:gd name="connsiteX18" fmla="*/ 684089 w 2364455"/>
                  <a:gd name="connsiteY18" fmla="*/ 49153 h 1556928"/>
                  <a:gd name="connsiteX19" fmla="*/ 915621 w 2364455"/>
                  <a:gd name="connsiteY19" fmla="*/ 37986 h 1556928"/>
                  <a:gd name="connsiteX20" fmla="*/ 1172959 w 2364455"/>
                  <a:gd name="connsiteY20" fmla="*/ 867083 h 1556928"/>
                  <a:gd name="connsiteX21" fmla="*/ 1185616 w 2364455"/>
                  <a:gd name="connsiteY21" fmla="*/ 884962 h 1556928"/>
                  <a:gd name="connsiteX22" fmla="*/ 1317321 w 2364455"/>
                  <a:gd name="connsiteY22" fmla="*/ 874851 h 1556928"/>
                  <a:gd name="connsiteX23" fmla="*/ 1445588 w 2364455"/>
                  <a:gd name="connsiteY23" fmla="*/ 903722 h 1556928"/>
                  <a:gd name="connsiteX24" fmla="*/ 1457203 w 2364455"/>
                  <a:gd name="connsiteY24" fmla="*/ 893529 h 1556928"/>
                  <a:gd name="connsiteX25" fmla="*/ 1758741 w 2364455"/>
                  <a:gd name="connsiteY25" fmla="*/ 275741 h 1556928"/>
                  <a:gd name="connsiteX26" fmla="*/ 1975140 w 2364455"/>
                  <a:gd name="connsiteY26" fmla="*/ 342431 h 1556928"/>
                  <a:gd name="connsiteX27" fmla="*/ 2081069 w 2364455"/>
                  <a:gd name="connsiteY27" fmla="*/ 499000 h 1556928"/>
                  <a:gd name="connsiteX28" fmla="*/ 2065711 w 2364455"/>
                  <a:gd name="connsiteY28" fmla="*/ 539175 h 1556928"/>
                  <a:gd name="connsiteX29" fmla="*/ 1871105 w 2364455"/>
                  <a:gd name="connsiteY29" fmla="*/ 611024 h 1556928"/>
                  <a:gd name="connsiteX30" fmla="*/ 1642807 w 2364455"/>
                  <a:gd name="connsiteY30" fmla="*/ 971729 h 1556928"/>
                  <a:gd name="connsiteX31" fmla="*/ 1749837 w 2364455"/>
                  <a:gd name="connsiteY31" fmla="*/ 1137114 h 1556928"/>
                  <a:gd name="connsiteX32" fmla="*/ 1785723 w 2364455"/>
                  <a:gd name="connsiteY32" fmla="*/ 1203371 h 1556928"/>
                  <a:gd name="connsiteX33" fmla="*/ 1838381 w 2364455"/>
                  <a:gd name="connsiteY33" fmla="*/ 1203277 h 1556928"/>
                  <a:gd name="connsiteX34" fmla="*/ 2236425 w 2364455"/>
                  <a:gd name="connsiteY34" fmla="*/ 1090137 h 1556928"/>
                  <a:gd name="connsiteX35" fmla="*/ 2297158 w 2364455"/>
                  <a:gd name="connsiteY35" fmla="*/ 1178651 h 1556928"/>
                  <a:gd name="connsiteX0" fmla="*/ 2297158 w 2302014"/>
                  <a:gd name="connsiteY0" fmla="*/ 1178651 h 1543489"/>
                  <a:gd name="connsiteX1" fmla="*/ 2300144 w 2302014"/>
                  <a:gd name="connsiteY1" fmla="*/ 1307429 h 1543489"/>
                  <a:gd name="connsiteX2" fmla="*/ 747080 w 2302014"/>
                  <a:gd name="connsiteY2" fmla="*/ 1542785 h 1543489"/>
                  <a:gd name="connsiteX3" fmla="*/ 768192 w 2302014"/>
                  <a:gd name="connsiteY3" fmla="*/ 1225540 h 1543489"/>
                  <a:gd name="connsiteX4" fmla="*/ 775975 w 2302014"/>
                  <a:gd name="connsiteY4" fmla="*/ 1209827 h 1543489"/>
                  <a:gd name="connsiteX5" fmla="*/ 748698 w 2302014"/>
                  <a:gd name="connsiteY5" fmla="*/ 1187615 h 1543489"/>
                  <a:gd name="connsiteX6" fmla="*/ 299333 w 2302014"/>
                  <a:gd name="connsiteY6" fmla="*/ 886817 h 1543489"/>
                  <a:gd name="connsiteX7" fmla="*/ 54770 w 2302014"/>
                  <a:gd name="connsiteY7" fmla="*/ 874760 h 1543489"/>
                  <a:gd name="connsiteX8" fmla="*/ 33304 w 2302014"/>
                  <a:gd name="connsiteY8" fmla="*/ 641665 h 1543489"/>
                  <a:gd name="connsiteX9" fmla="*/ 219100 w 2302014"/>
                  <a:gd name="connsiteY9" fmla="*/ 503058 h 1543489"/>
                  <a:gd name="connsiteX10" fmla="*/ 796087 w 2302014"/>
                  <a:gd name="connsiteY10" fmla="*/ 1002007 h 1543489"/>
                  <a:gd name="connsiteX11" fmla="*/ 885320 w 2302014"/>
                  <a:gd name="connsiteY11" fmla="*/ 1042266 h 1543489"/>
                  <a:gd name="connsiteX12" fmla="*/ 956252 w 2302014"/>
                  <a:gd name="connsiteY12" fmla="*/ 979134 h 1543489"/>
                  <a:gd name="connsiteX13" fmla="*/ 989963 w 2302014"/>
                  <a:gd name="connsiteY13" fmla="*/ 959339 h 1543489"/>
                  <a:gd name="connsiteX14" fmla="*/ 972447 w 2302014"/>
                  <a:gd name="connsiteY14" fmla="*/ 901620 h 1543489"/>
                  <a:gd name="connsiteX15" fmla="*/ 767780 w 2302014"/>
                  <a:gd name="connsiteY15" fmla="*/ 401100 h 1543489"/>
                  <a:gd name="connsiteX16" fmla="*/ 571674 w 2302014"/>
                  <a:gd name="connsiteY16" fmla="*/ 254477 h 1543489"/>
                  <a:gd name="connsiteX17" fmla="*/ 684089 w 2302014"/>
                  <a:gd name="connsiteY17" fmla="*/ 49153 h 1543489"/>
                  <a:gd name="connsiteX18" fmla="*/ 915621 w 2302014"/>
                  <a:gd name="connsiteY18" fmla="*/ 37986 h 1543489"/>
                  <a:gd name="connsiteX19" fmla="*/ 1172959 w 2302014"/>
                  <a:gd name="connsiteY19" fmla="*/ 867083 h 1543489"/>
                  <a:gd name="connsiteX20" fmla="*/ 1185616 w 2302014"/>
                  <a:gd name="connsiteY20" fmla="*/ 884962 h 1543489"/>
                  <a:gd name="connsiteX21" fmla="*/ 1317321 w 2302014"/>
                  <a:gd name="connsiteY21" fmla="*/ 874851 h 1543489"/>
                  <a:gd name="connsiteX22" fmla="*/ 1445588 w 2302014"/>
                  <a:gd name="connsiteY22" fmla="*/ 903722 h 1543489"/>
                  <a:gd name="connsiteX23" fmla="*/ 1457203 w 2302014"/>
                  <a:gd name="connsiteY23" fmla="*/ 893529 h 1543489"/>
                  <a:gd name="connsiteX24" fmla="*/ 1758741 w 2302014"/>
                  <a:gd name="connsiteY24" fmla="*/ 275741 h 1543489"/>
                  <a:gd name="connsiteX25" fmla="*/ 1975140 w 2302014"/>
                  <a:gd name="connsiteY25" fmla="*/ 342431 h 1543489"/>
                  <a:gd name="connsiteX26" fmla="*/ 2081069 w 2302014"/>
                  <a:gd name="connsiteY26" fmla="*/ 499000 h 1543489"/>
                  <a:gd name="connsiteX27" fmla="*/ 2065711 w 2302014"/>
                  <a:gd name="connsiteY27" fmla="*/ 539175 h 1543489"/>
                  <a:gd name="connsiteX28" fmla="*/ 1871105 w 2302014"/>
                  <a:gd name="connsiteY28" fmla="*/ 611024 h 1543489"/>
                  <a:gd name="connsiteX29" fmla="*/ 1642807 w 2302014"/>
                  <a:gd name="connsiteY29" fmla="*/ 971729 h 1543489"/>
                  <a:gd name="connsiteX30" fmla="*/ 1749837 w 2302014"/>
                  <a:gd name="connsiteY30" fmla="*/ 1137114 h 1543489"/>
                  <a:gd name="connsiteX31" fmla="*/ 1785723 w 2302014"/>
                  <a:gd name="connsiteY31" fmla="*/ 1203371 h 1543489"/>
                  <a:gd name="connsiteX32" fmla="*/ 1838381 w 2302014"/>
                  <a:gd name="connsiteY32" fmla="*/ 1203277 h 1543489"/>
                  <a:gd name="connsiteX33" fmla="*/ 2236425 w 2302014"/>
                  <a:gd name="connsiteY33" fmla="*/ 1090137 h 1543489"/>
                  <a:gd name="connsiteX34" fmla="*/ 2297158 w 2302014"/>
                  <a:gd name="connsiteY34" fmla="*/ 1178651 h 1543489"/>
                  <a:gd name="connsiteX0" fmla="*/ 2297158 w 2297158"/>
                  <a:gd name="connsiteY0" fmla="*/ 1178651 h 1542785"/>
                  <a:gd name="connsiteX1" fmla="*/ 747080 w 2297158"/>
                  <a:gd name="connsiteY1" fmla="*/ 1542785 h 1542785"/>
                  <a:gd name="connsiteX2" fmla="*/ 768192 w 2297158"/>
                  <a:gd name="connsiteY2" fmla="*/ 1225540 h 1542785"/>
                  <a:gd name="connsiteX3" fmla="*/ 775975 w 2297158"/>
                  <a:gd name="connsiteY3" fmla="*/ 1209827 h 1542785"/>
                  <a:gd name="connsiteX4" fmla="*/ 748698 w 2297158"/>
                  <a:gd name="connsiteY4" fmla="*/ 1187615 h 1542785"/>
                  <a:gd name="connsiteX5" fmla="*/ 299333 w 2297158"/>
                  <a:gd name="connsiteY5" fmla="*/ 886817 h 1542785"/>
                  <a:gd name="connsiteX6" fmla="*/ 54770 w 2297158"/>
                  <a:gd name="connsiteY6" fmla="*/ 874760 h 1542785"/>
                  <a:gd name="connsiteX7" fmla="*/ 33304 w 2297158"/>
                  <a:gd name="connsiteY7" fmla="*/ 641665 h 1542785"/>
                  <a:gd name="connsiteX8" fmla="*/ 219100 w 2297158"/>
                  <a:gd name="connsiteY8" fmla="*/ 503058 h 1542785"/>
                  <a:gd name="connsiteX9" fmla="*/ 796087 w 2297158"/>
                  <a:gd name="connsiteY9" fmla="*/ 1002007 h 1542785"/>
                  <a:gd name="connsiteX10" fmla="*/ 885320 w 2297158"/>
                  <a:gd name="connsiteY10" fmla="*/ 1042266 h 1542785"/>
                  <a:gd name="connsiteX11" fmla="*/ 956252 w 2297158"/>
                  <a:gd name="connsiteY11" fmla="*/ 979134 h 1542785"/>
                  <a:gd name="connsiteX12" fmla="*/ 989963 w 2297158"/>
                  <a:gd name="connsiteY12" fmla="*/ 959339 h 1542785"/>
                  <a:gd name="connsiteX13" fmla="*/ 972447 w 2297158"/>
                  <a:gd name="connsiteY13" fmla="*/ 901620 h 1542785"/>
                  <a:gd name="connsiteX14" fmla="*/ 767780 w 2297158"/>
                  <a:gd name="connsiteY14" fmla="*/ 401100 h 1542785"/>
                  <a:gd name="connsiteX15" fmla="*/ 571674 w 2297158"/>
                  <a:gd name="connsiteY15" fmla="*/ 254477 h 1542785"/>
                  <a:gd name="connsiteX16" fmla="*/ 684089 w 2297158"/>
                  <a:gd name="connsiteY16" fmla="*/ 49153 h 1542785"/>
                  <a:gd name="connsiteX17" fmla="*/ 915621 w 2297158"/>
                  <a:gd name="connsiteY17" fmla="*/ 37986 h 1542785"/>
                  <a:gd name="connsiteX18" fmla="*/ 1172959 w 2297158"/>
                  <a:gd name="connsiteY18" fmla="*/ 867083 h 1542785"/>
                  <a:gd name="connsiteX19" fmla="*/ 1185616 w 2297158"/>
                  <a:gd name="connsiteY19" fmla="*/ 884962 h 1542785"/>
                  <a:gd name="connsiteX20" fmla="*/ 1317321 w 2297158"/>
                  <a:gd name="connsiteY20" fmla="*/ 874851 h 1542785"/>
                  <a:gd name="connsiteX21" fmla="*/ 1445588 w 2297158"/>
                  <a:gd name="connsiteY21" fmla="*/ 903722 h 1542785"/>
                  <a:gd name="connsiteX22" fmla="*/ 1457203 w 2297158"/>
                  <a:gd name="connsiteY22" fmla="*/ 893529 h 1542785"/>
                  <a:gd name="connsiteX23" fmla="*/ 1758741 w 2297158"/>
                  <a:gd name="connsiteY23" fmla="*/ 275741 h 1542785"/>
                  <a:gd name="connsiteX24" fmla="*/ 1975140 w 2297158"/>
                  <a:gd name="connsiteY24" fmla="*/ 342431 h 1542785"/>
                  <a:gd name="connsiteX25" fmla="*/ 2081069 w 2297158"/>
                  <a:gd name="connsiteY25" fmla="*/ 499000 h 1542785"/>
                  <a:gd name="connsiteX26" fmla="*/ 2065711 w 2297158"/>
                  <a:gd name="connsiteY26" fmla="*/ 539175 h 1542785"/>
                  <a:gd name="connsiteX27" fmla="*/ 1871105 w 2297158"/>
                  <a:gd name="connsiteY27" fmla="*/ 611024 h 1542785"/>
                  <a:gd name="connsiteX28" fmla="*/ 1642807 w 2297158"/>
                  <a:gd name="connsiteY28" fmla="*/ 971729 h 1542785"/>
                  <a:gd name="connsiteX29" fmla="*/ 1749837 w 2297158"/>
                  <a:gd name="connsiteY29" fmla="*/ 1137114 h 1542785"/>
                  <a:gd name="connsiteX30" fmla="*/ 1785723 w 2297158"/>
                  <a:gd name="connsiteY30" fmla="*/ 1203371 h 1542785"/>
                  <a:gd name="connsiteX31" fmla="*/ 1838381 w 2297158"/>
                  <a:gd name="connsiteY31" fmla="*/ 1203277 h 1542785"/>
                  <a:gd name="connsiteX32" fmla="*/ 2236425 w 2297158"/>
                  <a:gd name="connsiteY32" fmla="*/ 1090137 h 1542785"/>
                  <a:gd name="connsiteX33" fmla="*/ 2297158 w 2297158"/>
                  <a:gd name="connsiteY33" fmla="*/ 1178651 h 1542785"/>
                  <a:gd name="connsiteX0" fmla="*/ 2236425 w 2236425"/>
                  <a:gd name="connsiteY0" fmla="*/ 1090137 h 1542785"/>
                  <a:gd name="connsiteX1" fmla="*/ 747080 w 2236425"/>
                  <a:gd name="connsiteY1" fmla="*/ 1542785 h 1542785"/>
                  <a:gd name="connsiteX2" fmla="*/ 768192 w 2236425"/>
                  <a:gd name="connsiteY2" fmla="*/ 1225540 h 1542785"/>
                  <a:gd name="connsiteX3" fmla="*/ 775975 w 2236425"/>
                  <a:gd name="connsiteY3" fmla="*/ 1209827 h 1542785"/>
                  <a:gd name="connsiteX4" fmla="*/ 748698 w 2236425"/>
                  <a:gd name="connsiteY4" fmla="*/ 1187615 h 1542785"/>
                  <a:gd name="connsiteX5" fmla="*/ 299333 w 2236425"/>
                  <a:gd name="connsiteY5" fmla="*/ 886817 h 1542785"/>
                  <a:gd name="connsiteX6" fmla="*/ 54770 w 2236425"/>
                  <a:gd name="connsiteY6" fmla="*/ 874760 h 1542785"/>
                  <a:gd name="connsiteX7" fmla="*/ 33304 w 2236425"/>
                  <a:gd name="connsiteY7" fmla="*/ 641665 h 1542785"/>
                  <a:gd name="connsiteX8" fmla="*/ 219100 w 2236425"/>
                  <a:gd name="connsiteY8" fmla="*/ 503058 h 1542785"/>
                  <a:gd name="connsiteX9" fmla="*/ 796087 w 2236425"/>
                  <a:gd name="connsiteY9" fmla="*/ 1002007 h 1542785"/>
                  <a:gd name="connsiteX10" fmla="*/ 885320 w 2236425"/>
                  <a:gd name="connsiteY10" fmla="*/ 1042266 h 1542785"/>
                  <a:gd name="connsiteX11" fmla="*/ 956252 w 2236425"/>
                  <a:gd name="connsiteY11" fmla="*/ 979134 h 1542785"/>
                  <a:gd name="connsiteX12" fmla="*/ 989963 w 2236425"/>
                  <a:gd name="connsiteY12" fmla="*/ 959339 h 1542785"/>
                  <a:gd name="connsiteX13" fmla="*/ 972447 w 2236425"/>
                  <a:gd name="connsiteY13" fmla="*/ 901620 h 1542785"/>
                  <a:gd name="connsiteX14" fmla="*/ 767780 w 2236425"/>
                  <a:gd name="connsiteY14" fmla="*/ 401100 h 1542785"/>
                  <a:gd name="connsiteX15" fmla="*/ 571674 w 2236425"/>
                  <a:gd name="connsiteY15" fmla="*/ 254477 h 1542785"/>
                  <a:gd name="connsiteX16" fmla="*/ 684089 w 2236425"/>
                  <a:gd name="connsiteY16" fmla="*/ 49153 h 1542785"/>
                  <a:gd name="connsiteX17" fmla="*/ 915621 w 2236425"/>
                  <a:gd name="connsiteY17" fmla="*/ 37986 h 1542785"/>
                  <a:gd name="connsiteX18" fmla="*/ 1172959 w 2236425"/>
                  <a:gd name="connsiteY18" fmla="*/ 867083 h 1542785"/>
                  <a:gd name="connsiteX19" fmla="*/ 1185616 w 2236425"/>
                  <a:gd name="connsiteY19" fmla="*/ 884962 h 1542785"/>
                  <a:gd name="connsiteX20" fmla="*/ 1317321 w 2236425"/>
                  <a:gd name="connsiteY20" fmla="*/ 874851 h 1542785"/>
                  <a:gd name="connsiteX21" fmla="*/ 1445588 w 2236425"/>
                  <a:gd name="connsiteY21" fmla="*/ 903722 h 1542785"/>
                  <a:gd name="connsiteX22" fmla="*/ 1457203 w 2236425"/>
                  <a:gd name="connsiteY22" fmla="*/ 893529 h 1542785"/>
                  <a:gd name="connsiteX23" fmla="*/ 1758741 w 2236425"/>
                  <a:gd name="connsiteY23" fmla="*/ 275741 h 1542785"/>
                  <a:gd name="connsiteX24" fmla="*/ 1975140 w 2236425"/>
                  <a:gd name="connsiteY24" fmla="*/ 342431 h 1542785"/>
                  <a:gd name="connsiteX25" fmla="*/ 2081069 w 2236425"/>
                  <a:gd name="connsiteY25" fmla="*/ 499000 h 1542785"/>
                  <a:gd name="connsiteX26" fmla="*/ 2065711 w 2236425"/>
                  <a:gd name="connsiteY26" fmla="*/ 539175 h 1542785"/>
                  <a:gd name="connsiteX27" fmla="*/ 1871105 w 2236425"/>
                  <a:gd name="connsiteY27" fmla="*/ 611024 h 1542785"/>
                  <a:gd name="connsiteX28" fmla="*/ 1642807 w 2236425"/>
                  <a:gd name="connsiteY28" fmla="*/ 971729 h 1542785"/>
                  <a:gd name="connsiteX29" fmla="*/ 1749837 w 2236425"/>
                  <a:gd name="connsiteY29" fmla="*/ 1137114 h 1542785"/>
                  <a:gd name="connsiteX30" fmla="*/ 1785723 w 2236425"/>
                  <a:gd name="connsiteY30" fmla="*/ 1203371 h 1542785"/>
                  <a:gd name="connsiteX31" fmla="*/ 1838381 w 2236425"/>
                  <a:gd name="connsiteY31" fmla="*/ 1203277 h 1542785"/>
                  <a:gd name="connsiteX32" fmla="*/ 2236425 w 2236425"/>
                  <a:gd name="connsiteY32" fmla="*/ 1090137 h 1542785"/>
                  <a:gd name="connsiteX0" fmla="*/ 1838381 w 2081110"/>
                  <a:gd name="connsiteY0" fmla="*/ 1203277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29" fmla="*/ 1749837 w 2081110"/>
                  <a:gd name="connsiteY29" fmla="*/ 1137114 h 1542785"/>
                  <a:gd name="connsiteX30" fmla="*/ 1785723 w 2081110"/>
                  <a:gd name="connsiteY30" fmla="*/ 1203371 h 1542785"/>
                  <a:gd name="connsiteX31" fmla="*/ 1838381 w 2081110"/>
                  <a:gd name="connsiteY31" fmla="*/ 1203277 h 1542785"/>
                  <a:gd name="connsiteX0" fmla="*/ 1785723 w 2081110"/>
                  <a:gd name="connsiteY0" fmla="*/ 1203371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29" fmla="*/ 1749837 w 2081110"/>
                  <a:gd name="connsiteY29" fmla="*/ 1137114 h 1542785"/>
                  <a:gd name="connsiteX30" fmla="*/ 1785723 w 2081110"/>
                  <a:gd name="connsiteY30" fmla="*/ 1203371 h 1542785"/>
                  <a:gd name="connsiteX0" fmla="*/ 1749837 w 2081110"/>
                  <a:gd name="connsiteY0" fmla="*/ 1137114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29" fmla="*/ 1749837 w 2081110"/>
                  <a:gd name="connsiteY29" fmla="*/ 1137114 h 1542785"/>
                  <a:gd name="connsiteX0" fmla="*/ 1642807 w 2081110"/>
                  <a:gd name="connsiteY0" fmla="*/ 971729 h 1542785"/>
                  <a:gd name="connsiteX1" fmla="*/ 747080 w 2081110"/>
                  <a:gd name="connsiteY1" fmla="*/ 1542785 h 1542785"/>
                  <a:gd name="connsiteX2" fmla="*/ 768192 w 2081110"/>
                  <a:gd name="connsiteY2" fmla="*/ 1225540 h 1542785"/>
                  <a:gd name="connsiteX3" fmla="*/ 775975 w 2081110"/>
                  <a:gd name="connsiteY3" fmla="*/ 1209827 h 1542785"/>
                  <a:gd name="connsiteX4" fmla="*/ 748698 w 2081110"/>
                  <a:gd name="connsiteY4" fmla="*/ 1187615 h 1542785"/>
                  <a:gd name="connsiteX5" fmla="*/ 299333 w 2081110"/>
                  <a:gd name="connsiteY5" fmla="*/ 886817 h 1542785"/>
                  <a:gd name="connsiteX6" fmla="*/ 54770 w 2081110"/>
                  <a:gd name="connsiteY6" fmla="*/ 874760 h 1542785"/>
                  <a:gd name="connsiteX7" fmla="*/ 33304 w 2081110"/>
                  <a:gd name="connsiteY7" fmla="*/ 641665 h 1542785"/>
                  <a:gd name="connsiteX8" fmla="*/ 219100 w 2081110"/>
                  <a:gd name="connsiteY8" fmla="*/ 503058 h 1542785"/>
                  <a:gd name="connsiteX9" fmla="*/ 796087 w 2081110"/>
                  <a:gd name="connsiteY9" fmla="*/ 1002007 h 1542785"/>
                  <a:gd name="connsiteX10" fmla="*/ 885320 w 2081110"/>
                  <a:gd name="connsiteY10" fmla="*/ 1042266 h 1542785"/>
                  <a:gd name="connsiteX11" fmla="*/ 956252 w 2081110"/>
                  <a:gd name="connsiteY11" fmla="*/ 979134 h 1542785"/>
                  <a:gd name="connsiteX12" fmla="*/ 989963 w 2081110"/>
                  <a:gd name="connsiteY12" fmla="*/ 959339 h 1542785"/>
                  <a:gd name="connsiteX13" fmla="*/ 972447 w 2081110"/>
                  <a:gd name="connsiteY13" fmla="*/ 901620 h 1542785"/>
                  <a:gd name="connsiteX14" fmla="*/ 767780 w 2081110"/>
                  <a:gd name="connsiteY14" fmla="*/ 401100 h 1542785"/>
                  <a:gd name="connsiteX15" fmla="*/ 571674 w 2081110"/>
                  <a:gd name="connsiteY15" fmla="*/ 254477 h 1542785"/>
                  <a:gd name="connsiteX16" fmla="*/ 684089 w 2081110"/>
                  <a:gd name="connsiteY16" fmla="*/ 49153 h 1542785"/>
                  <a:gd name="connsiteX17" fmla="*/ 915621 w 2081110"/>
                  <a:gd name="connsiteY17" fmla="*/ 37986 h 1542785"/>
                  <a:gd name="connsiteX18" fmla="*/ 1172959 w 2081110"/>
                  <a:gd name="connsiteY18" fmla="*/ 867083 h 1542785"/>
                  <a:gd name="connsiteX19" fmla="*/ 1185616 w 2081110"/>
                  <a:gd name="connsiteY19" fmla="*/ 884962 h 1542785"/>
                  <a:gd name="connsiteX20" fmla="*/ 1317321 w 2081110"/>
                  <a:gd name="connsiteY20" fmla="*/ 874851 h 1542785"/>
                  <a:gd name="connsiteX21" fmla="*/ 1445588 w 2081110"/>
                  <a:gd name="connsiteY21" fmla="*/ 903722 h 1542785"/>
                  <a:gd name="connsiteX22" fmla="*/ 1457203 w 2081110"/>
                  <a:gd name="connsiteY22" fmla="*/ 893529 h 1542785"/>
                  <a:gd name="connsiteX23" fmla="*/ 1758741 w 2081110"/>
                  <a:gd name="connsiteY23" fmla="*/ 275741 h 1542785"/>
                  <a:gd name="connsiteX24" fmla="*/ 1975140 w 2081110"/>
                  <a:gd name="connsiteY24" fmla="*/ 342431 h 1542785"/>
                  <a:gd name="connsiteX25" fmla="*/ 2081069 w 2081110"/>
                  <a:gd name="connsiteY25" fmla="*/ 499000 h 1542785"/>
                  <a:gd name="connsiteX26" fmla="*/ 2065711 w 2081110"/>
                  <a:gd name="connsiteY26" fmla="*/ 539175 h 1542785"/>
                  <a:gd name="connsiteX27" fmla="*/ 1871105 w 2081110"/>
                  <a:gd name="connsiteY27" fmla="*/ 611024 h 1542785"/>
                  <a:gd name="connsiteX28" fmla="*/ 1642807 w 2081110"/>
                  <a:gd name="connsiteY28" fmla="*/ 971729 h 1542785"/>
                  <a:gd name="connsiteX0" fmla="*/ 1642807 w 2081110"/>
                  <a:gd name="connsiteY0" fmla="*/ 971729 h 1225540"/>
                  <a:gd name="connsiteX1" fmla="*/ 768192 w 2081110"/>
                  <a:gd name="connsiteY1" fmla="*/ 1225540 h 1225540"/>
                  <a:gd name="connsiteX2" fmla="*/ 775975 w 2081110"/>
                  <a:gd name="connsiteY2" fmla="*/ 1209827 h 1225540"/>
                  <a:gd name="connsiteX3" fmla="*/ 748698 w 2081110"/>
                  <a:gd name="connsiteY3" fmla="*/ 1187615 h 1225540"/>
                  <a:gd name="connsiteX4" fmla="*/ 299333 w 2081110"/>
                  <a:gd name="connsiteY4" fmla="*/ 886817 h 1225540"/>
                  <a:gd name="connsiteX5" fmla="*/ 54770 w 2081110"/>
                  <a:gd name="connsiteY5" fmla="*/ 874760 h 1225540"/>
                  <a:gd name="connsiteX6" fmla="*/ 33304 w 2081110"/>
                  <a:gd name="connsiteY6" fmla="*/ 641665 h 1225540"/>
                  <a:gd name="connsiteX7" fmla="*/ 219100 w 2081110"/>
                  <a:gd name="connsiteY7" fmla="*/ 503058 h 1225540"/>
                  <a:gd name="connsiteX8" fmla="*/ 796087 w 2081110"/>
                  <a:gd name="connsiteY8" fmla="*/ 1002007 h 1225540"/>
                  <a:gd name="connsiteX9" fmla="*/ 885320 w 2081110"/>
                  <a:gd name="connsiteY9" fmla="*/ 1042266 h 1225540"/>
                  <a:gd name="connsiteX10" fmla="*/ 956252 w 2081110"/>
                  <a:gd name="connsiteY10" fmla="*/ 979134 h 1225540"/>
                  <a:gd name="connsiteX11" fmla="*/ 989963 w 2081110"/>
                  <a:gd name="connsiteY11" fmla="*/ 959339 h 1225540"/>
                  <a:gd name="connsiteX12" fmla="*/ 972447 w 2081110"/>
                  <a:gd name="connsiteY12" fmla="*/ 901620 h 1225540"/>
                  <a:gd name="connsiteX13" fmla="*/ 767780 w 2081110"/>
                  <a:gd name="connsiteY13" fmla="*/ 401100 h 1225540"/>
                  <a:gd name="connsiteX14" fmla="*/ 571674 w 2081110"/>
                  <a:gd name="connsiteY14" fmla="*/ 254477 h 1225540"/>
                  <a:gd name="connsiteX15" fmla="*/ 684089 w 2081110"/>
                  <a:gd name="connsiteY15" fmla="*/ 49153 h 1225540"/>
                  <a:gd name="connsiteX16" fmla="*/ 915621 w 2081110"/>
                  <a:gd name="connsiteY16" fmla="*/ 37986 h 1225540"/>
                  <a:gd name="connsiteX17" fmla="*/ 1172959 w 2081110"/>
                  <a:gd name="connsiteY17" fmla="*/ 867083 h 1225540"/>
                  <a:gd name="connsiteX18" fmla="*/ 1185616 w 2081110"/>
                  <a:gd name="connsiteY18" fmla="*/ 884962 h 1225540"/>
                  <a:gd name="connsiteX19" fmla="*/ 1317321 w 2081110"/>
                  <a:gd name="connsiteY19" fmla="*/ 874851 h 1225540"/>
                  <a:gd name="connsiteX20" fmla="*/ 1445588 w 2081110"/>
                  <a:gd name="connsiteY20" fmla="*/ 903722 h 1225540"/>
                  <a:gd name="connsiteX21" fmla="*/ 1457203 w 2081110"/>
                  <a:gd name="connsiteY21" fmla="*/ 893529 h 1225540"/>
                  <a:gd name="connsiteX22" fmla="*/ 1758741 w 2081110"/>
                  <a:gd name="connsiteY22" fmla="*/ 275741 h 1225540"/>
                  <a:gd name="connsiteX23" fmla="*/ 1975140 w 2081110"/>
                  <a:gd name="connsiteY23" fmla="*/ 342431 h 1225540"/>
                  <a:gd name="connsiteX24" fmla="*/ 2081069 w 2081110"/>
                  <a:gd name="connsiteY24" fmla="*/ 499000 h 1225540"/>
                  <a:gd name="connsiteX25" fmla="*/ 2065711 w 2081110"/>
                  <a:gd name="connsiteY25" fmla="*/ 539175 h 1225540"/>
                  <a:gd name="connsiteX26" fmla="*/ 1871105 w 2081110"/>
                  <a:gd name="connsiteY26" fmla="*/ 611024 h 1225540"/>
                  <a:gd name="connsiteX27" fmla="*/ 1642807 w 2081110"/>
                  <a:gd name="connsiteY27" fmla="*/ 971729 h 1225540"/>
                  <a:gd name="connsiteX0" fmla="*/ 1642807 w 2081110"/>
                  <a:gd name="connsiteY0" fmla="*/ 971729 h 1225540"/>
                  <a:gd name="connsiteX1" fmla="*/ 768192 w 2081110"/>
                  <a:gd name="connsiteY1" fmla="*/ 1225540 h 1225540"/>
                  <a:gd name="connsiteX2" fmla="*/ 775975 w 2081110"/>
                  <a:gd name="connsiteY2" fmla="*/ 1209827 h 1225540"/>
                  <a:gd name="connsiteX3" fmla="*/ 299333 w 2081110"/>
                  <a:gd name="connsiteY3" fmla="*/ 886817 h 1225540"/>
                  <a:gd name="connsiteX4" fmla="*/ 54770 w 2081110"/>
                  <a:gd name="connsiteY4" fmla="*/ 874760 h 1225540"/>
                  <a:gd name="connsiteX5" fmla="*/ 33304 w 2081110"/>
                  <a:gd name="connsiteY5" fmla="*/ 641665 h 1225540"/>
                  <a:gd name="connsiteX6" fmla="*/ 219100 w 2081110"/>
                  <a:gd name="connsiteY6" fmla="*/ 503058 h 1225540"/>
                  <a:gd name="connsiteX7" fmla="*/ 796087 w 2081110"/>
                  <a:gd name="connsiteY7" fmla="*/ 1002007 h 1225540"/>
                  <a:gd name="connsiteX8" fmla="*/ 885320 w 2081110"/>
                  <a:gd name="connsiteY8" fmla="*/ 1042266 h 1225540"/>
                  <a:gd name="connsiteX9" fmla="*/ 956252 w 2081110"/>
                  <a:gd name="connsiteY9" fmla="*/ 979134 h 1225540"/>
                  <a:gd name="connsiteX10" fmla="*/ 989963 w 2081110"/>
                  <a:gd name="connsiteY10" fmla="*/ 959339 h 1225540"/>
                  <a:gd name="connsiteX11" fmla="*/ 972447 w 2081110"/>
                  <a:gd name="connsiteY11" fmla="*/ 901620 h 1225540"/>
                  <a:gd name="connsiteX12" fmla="*/ 767780 w 2081110"/>
                  <a:gd name="connsiteY12" fmla="*/ 401100 h 1225540"/>
                  <a:gd name="connsiteX13" fmla="*/ 571674 w 2081110"/>
                  <a:gd name="connsiteY13" fmla="*/ 254477 h 1225540"/>
                  <a:gd name="connsiteX14" fmla="*/ 684089 w 2081110"/>
                  <a:gd name="connsiteY14" fmla="*/ 49153 h 1225540"/>
                  <a:gd name="connsiteX15" fmla="*/ 915621 w 2081110"/>
                  <a:gd name="connsiteY15" fmla="*/ 37986 h 1225540"/>
                  <a:gd name="connsiteX16" fmla="*/ 1172959 w 2081110"/>
                  <a:gd name="connsiteY16" fmla="*/ 867083 h 1225540"/>
                  <a:gd name="connsiteX17" fmla="*/ 1185616 w 2081110"/>
                  <a:gd name="connsiteY17" fmla="*/ 884962 h 1225540"/>
                  <a:gd name="connsiteX18" fmla="*/ 1317321 w 2081110"/>
                  <a:gd name="connsiteY18" fmla="*/ 874851 h 1225540"/>
                  <a:gd name="connsiteX19" fmla="*/ 1445588 w 2081110"/>
                  <a:gd name="connsiteY19" fmla="*/ 903722 h 1225540"/>
                  <a:gd name="connsiteX20" fmla="*/ 1457203 w 2081110"/>
                  <a:gd name="connsiteY20" fmla="*/ 893529 h 1225540"/>
                  <a:gd name="connsiteX21" fmla="*/ 1758741 w 2081110"/>
                  <a:gd name="connsiteY21" fmla="*/ 275741 h 1225540"/>
                  <a:gd name="connsiteX22" fmla="*/ 1975140 w 2081110"/>
                  <a:gd name="connsiteY22" fmla="*/ 342431 h 1225540"/>
                  <a:gd name="connsiteX23" fmla="*/ 2081069 w 2081110"/>
                  <a:gd name="connsiteY23" fmla="*/ 499000 h 1225540"/>
                  <a:gd name="connsiteX24" fmla="*/ 2065711 w 2081110"/>
                  <a:gd name="connsiteY24" fmla="*/ 539175 h 1225540"/>
                  <a:gd name="connsiteX25" fmla="*/ 1871105 w 2081110"/>
                  <a:gd name="connsiteY25" fmla="*/ 611024 h 1225540"/>
                  <a:gd name="connsiteX26" fmla="*/ 1642807 w 2081110"/>
                  <a:gd name="connsiteY26" fmla="*/ 971729 h 1225540"/>
                  <a:gd name="connsiteX0" fmla="*/ 1642807 w 2081110"/>
                  <a:gd name="connsiteY0" fmla="*/ 971729 h 1225540"/>
                  <a:gd name="connsiteX1" fmla="*/ 768192 w 2081110"/>
                  <a:gd name="connsiteY1" fmla="*/ 1225540 h 1225540"/>
                  <a:gd name="connsiteX2" fmla="*/ 299333 w 2081110"/>
                  <a:gd name="connsiteY2" fmla="*/ 886817 h 1225540"/>
                  <a:gd name="connsiteX3" fmla="*/ 54770 w 2081110"/>
                  <a:gd name="connsiteY3" fmla="*/ 874760 h 1225540"/>
                  <a:gd name="connsiteX4" fmla="*/ 33304 w 2081110"/>
                  <a:gd name="connsiteY4" fmla="*/ 641665 h 1225540"/>
                  <a:gd name="connsiteX5" fmla="*/ 219100 w 2081110"/>
                  <a:gd name="connsiteY5" fmla="*/ 503058 h 1225540"/>
                  <a:gd name="connsiteX6" fmla="*/ 796087 w 2081110"/>
                  <a:gd name="connsiteY6" fmla="*/ 1002007 h 1225540"/>
                  <a:gd name="connsiteX7" fmla="*/ 885320 w 2081110"/>
                  <a:gd name="connsiteY7" fmla="*/ 1042266 h 1225540"/>
                  <a:gd name="connsiteX8" fmla="*/ 956252 w 2081110"/>
                  <a:gd name="connsiteY8" fmla="*/ 979134 h 1225540"/>
                  <a:gd name="connsiteX9" fmla="*/ 989963 w 2081110"/>
                  <a:gd name="connsiteY9" fmla="*/ 959339 h 1225540"/>
                  <a:gd name="connsiteX10" fmla="*/ 972447 w 2081110"/>
                  <a:gd name="connsiteY10" fmla="*/ 901620 h 1225540"/>
                  <a:gd name="connsiteX11" fmla="*/ 767780 w 2081110"/>
                  <a:gd name="connsiteY11" fmla="*/ 401100 h 1225540"/>
                  <a:gd name="connsiteX12" fmla="*/ 571674 w 2081110"/>
                  <a:gd name="connsiteY12" fmla="*/ 254477 h 1225540"/>
                  <a:gd name="connsiteX13" fmla="*/ 684089 w 2081110"/>
                  <a:gd name="connsiteY13" fmla="*/ 49153 h 1225540"/>
                  <a:gd name="connsiteX14" fmla="*/ 915621 w 2081110"/>
                  <a:gd name="connsiteY14" fmla="*/ 37986 h 1225540"/>
                  <a:gd name="connsiteX15" fmla="*/ 1172959 w 2081110"/>
                  <a:gd name="connsiteY15" fmla="*/ 867083 h 1225540"/>
                  <a:gd name="connsiteX16" fmla="*/ 1185616 w 2081110"/>
                  <a:gd name="connsiteY16" fmla="*/ 884962 h 1225540"/>
                  <a:gd name="connsiteX17" fmla="*/ 1317321 w 2081110"/>
                  <a:gd name="connsiteY17" fmla="*/ 874851 h 1225540"/>
                  <a:gd name="connsiteX18" fmla="*/ 1445588 w 2081110"/>
                  <a:gd name="connsiteY18" fmla="*/ 903722 h 1225540"/>
                  <a:gd name="connsiteX19" fmla="*/ 1457203 w 2081110"/>
                  <a:gd name="connsiteY19" fmla="*/ 893529 h 1225540"/>
                  <a:gd name="connsiteX20" fmla="*/ 1758741 w 2081110"/>
                  <a:gd name="connsiteY20" fmla="*/ 275741 h 1225540"/>
                  <a:gd name="connsiteX21" fmla="*/ 1975140 w 2081110"/>
                  <a:gd name="connsiteY21" fmla="*/ 342431 h 1225540"/>
                  <a:gd name="connsiteX22" fmla="*/ 2081069 w 2081110"/>
                  <a:gd name="connsiteY22" fmla="*/ 499000 h 1225540"/>
                  <a:gd name="connsiteX23" fmla="*/ 2065711 w 2081110"/>
                  <a:gd name="connsiteY23" fmla="*/ 539175 h 1225540"/>
                  <a:gd name="connsiteX24" fmla="*/ 1871105 w 2081110"/>
                  <a:gd name="connsiteY24" fmla="*/ 611024 h 1225540"/>
                  <a:gd name="connsiteX25" fmla="*/ 1642807 w 2081110"/>
                  <a:gd name="connsiteY25" fmla="*/ 971729 h 1225540"/>
                  <a:gd name="connsiteX0" fmla="*/ 1642807 w 2081110"/>
                  <a:gd name="connsiteY0" fmla="*/ 971729 h 1042266"/>
                  <a:gd name="connsiteX1" fmla="*/ 299333 w 2081110"/>
                  <a:gd name="connsiteY1" fmla="*/ 886817 h 1042266"/>
                  <a:gd name="connsiteX2" fmla="*/ 54770 w 2081110"/>
                  <a:gd name="connsiteY2" fmla="*/ 874760 h 1042266"/>
                  <a:gd name="connsiteX3" fmla="*/ 33304 w 2081110"/>
                  <a:gd name="connsiteY3" fmla="*/ 641665 h 1042266"/>
                  <a:gd name="connsiteX4" fmla="*/ 219100 w 2081110"/>
                  <a:gd name="connsiteY4" fmla="*/ 503058 h 1042266"/>
                  <a:gd name="connsiteX5" fmla="*/ 796087 w 2081110"/>
                  <a:gd name="connsiteY5" fmla="*/ 1002007 h 1042266"/>
                  <a:gd name="connsiteX6" fmla="*/ 885320 w 2081110"/>
                  <a:gd name="connsiteY6" fmla="*/ 1042266 h 1042266"/>
                  <a:gd name="connsiteX7" fmla="*/ 956252 w 2081110"/>
                  <a:gd name="connsiteY7" fmla="*/ 979134 h 1042266"/>
                  <a:gd name="connsiteX8" fmla="*/ 989963 w 2081110"/>
                  <a:gd name="connsiteY8" fmla="*/ 959339 h 1042266"/>
                  <a:gd name="connsiteX9" fmla="*/ 972447 w 2081110"/>
                  <a:gd name="connsiteY9" fmla="*/ 901620 h 1042266"/>
                  <a:gd name="connsiteX10" fmla="*/ 767780 w 2081110"/>
                  <a:gd name="connsiteY10" fmla="*/ 401100 h 1042266"/>
                  <a:gd name="connsiteX11" fmla="*/ 571674 w 2081110"/>
                  <a:gd name="connsiteY11" fmla="*/ 254477 h 1042266"/>
                  <a:gd name="connsiteX12" fmla="*/ 684089 w 2081110"/>
                  <a:gd name="connsiteY12" fmla="*/ 49153 h 1042266"/>
                  <a:gd name="connsiteX13" fmla="*/ 915621 w 2081110"/>
                  <a:gd name="connsiteY13" fmla="*/ 37986 h 1042266"/>
                  <a:gd name="connsiteX14" fmla="*/ 1172959 w 2081110"/>
                  <a:gd name="connsiteY14" fmla="*/ 867083 h 1042266"/>
                  <a:gd name="connsiteX15" fmla="*/ 1185616 w 2081110"/>
                  <a:gd name="connsiteY15" fmla="*/ 884962 h 1042266"/>
                  <a:gd name="connsiteX16" fmla="*/ 1317321 w 2081110"/>
                  <a:gd name="connsiteY16" fmla="*/ 874851 h 1042266"/>
                  <a:gd name="connsiteX17" fmla="*/ 1445588 w 2081110"/>
                  <a:gd name="connsiteY17" fmla="*/ 903722 h 1042266"/>
                  <a:gd name="connsiteX18" fmla="*/ 1457203 w 2081110"/>
                  <a:gd name="connsiteY18" fmla="*/ 893529 h 1042266"/>
                  <a:gd name="connsiteX19" fmla="*/ 1758741 w 2081110"/>
                  <a:gd name="connsiteY19" fmla="*/ 275741 h 1042266"/>
                  <a:gd name="connsiteX20" fmla="*/ 1975140 w 2081110"/>
                  <a:gd name="connsiteY20" fmla="*/ 342431 h 1042266"/>
                  <a:gd name="connsiteX21" fmla="*/ 2081069 w 2081110"/>
                  <a:gd name="connsiteY21" fmla="*/ 499000 h 1042266"/>
                  <a:gd name="connsiteX22" fmla="*/ 2065711 w 2081110"/>
                  <a:gd name="connsiteY22" fmla="*/ 539175 h 1042266"/>
                  <a:gd name="connsiteX23" fmla="*/ 1871105 w 2081110"/>
                  <a:gd name="connsiteY23" fmla="*/ 611024 h 1042266"/>
                  <a:gd name="connsiteX24" fmla="*/ 1642807 w 2081110"/>
                  <a:gd name="connsiteY24" fmla="*/ 971729 h 1042266"/>
                  <a:gd name="connsiteX0" fmla="*/ 1642807 w 2081110"/>
                  <a:gd name="connsiteY0" fmla="*/ 971729 h 1042266"/>
                  <a:gd name="connsiteX1" fmla="*/ 299333 w 2081110"/>
                  <a:gd name="connsiteY1" fmla="*/ 886817 h 1042266"/>
                  <a:gd name="connsiteX2" fmla="*/ 54770 w 2081110"/>
                  <a:gd name="connsiteY2" fmla="*/ 874760 h 1042266"/>
                  <a:gd name="connsiteX3" fmla="*/ 33304 w 2081110"/>
                  <a:gd name="connsiteY3" fmla="*/ 641665 h 1042266"/>
                  <a:gd name="connsiteX4" fmla="*/ 219100 w 2081110"/>
                  <a:gd name="connsiteY4" fmla="*/ 503058 h 1042266"/>
                  <a:gd name="connsiteX5" fmla="*/ 885320 w 2081110"/>
                  <a:gd name="connsiteY5" fmla="*/ 1042266 h 1042266"/>
                  <a:gd name="connsiteX6" fmla="*/ 956252 w 2081110"/>
                  <a:gd name="connsiteY6" fmla="*/ 979134 h 1042266"/>
                  <a:gd name="connsiteX7" fmla="*/ 989963 w 2081110"/>
                  <a:gd name="connsiteY7" fmla="*/ 959339 h 1042266"/>
                  <a:gd name="connsiteX8" fmla="*/ 972447 w 2081110"/>
                  <a:gd name="connsiteY8" fmla="*/ 901620 h 1042266"/>
                  <a:gd name="connsiteX9" fmla="*/ 767780 w 2081110"/>
                  <a:gd name="connsiteY9" fmla="*/ 401100 h 1042266"/>
                  <a:gd name="connsiteX10" fmla="*/ 571674 w 2081110"/>
                  <a:gd name="connsiteY10" fmla="*/ 254477 h 1042266"/>
                  <a:gd name="connsiteX11" fmla="*/ 684089 w 2081110"/>
                  <a:gd name="connsiteY11" fmla="*/ 49153 h 1042266"/>
                  <a:gd name="connsiteX12" fmla="*/ 915621 w 2081110"/>
                  <a:gd name="connsiteY12" fmla="*/ 37986 h 1042266"/>
                  <a:gd name="connsiteX13" fmla="*/ 1172959 w 2081110"/>
                  <a:gd name="connsiteY13" fmla="*/ 867083 h 1042266"/>
                  <a:gd name="connsiteX14" fmla="*/ 1185616 w 2081110"/>
                  <a:gd name="connsiteY14" fmla="*/ 884962 h 1042266"/>
                  <a:gd name="connsiteX15" fmla="*/ 1317321 w 2081110"/>
                  <a:gd name="connsiteY15" fmla="*/ 874851 h 1042266"/>
                  <a:gd name="connsiteX16" fmla="*/ 1445588 w 2081110"/>
                  <a:gd name="connsiteY16" fmla="*/ 903722 h 1042266"/>
                  <a:gd name="connsiteX17" fmla="*/ 1457203 w 2081110"/>
                  <a:gd name="connsiteY17" fmla="*/ 893529 h 1042266"/>
                  <a:gd name="connsiteX18" fmla="*/ 1758741 w 2081110"/>
                  <a:gd name="connsiteY18" fmla="*/ 275741 h 1042266"/>
                  <a:gd name="connsiteX19" fmla="*/ 1975140 w 2081110"/>
                  <a:gd name="connsiteY19" fmla="*/ 342431 h 1042266"/>
                  <a:gd name="connsiteX20" fmla="*/ 2081069 w 2081110"/>
                  <a:gd name="connsiteY20" fmla="*/ 499000 h 1042266"/>
                  <a:gd name="connsiteX21" fmla="*/ 2065711 w 2081110"/>
                  <a:gd name="connsiteY21" fmla="*/ 539175 h 1042266"/>
                  <a:gd name="connsiteX22" fmla="*/ 1871105 w 2081110"/>
                  <a:gd name="connsiteY22" fmla="*/ 611024 h 1042266"/>
                  <a:gd name="connsiteX23" fmla="*/ 1642807 w 2081110"/>
                  <a:gd name="connsiteY23" fmla="*/ 971729 h 1042266"/>
                  <a:gd name="connsiteX0" fmla="*/ 1611393 w 2049696"/>
                  <a:gd name="connsiteY0" fmla="*/ 971729 h 1042266"/>
                  <a:gd name="connsiteX1" fmla="*/ 267919 w 2049696"/>
                  <a:gd name="connsiteY1" fmla="*/ 886817 h 1042266"/>
                  <a:gd name="connsiteX2" fmla="*/ 1890 w 2049696"/>
                  <a:gd name="connsiteY2" fmla="*/ 641665 h 1042266"/>
                  <a:gd name="connsiteX3" fmla="*/ 187686 w 2049696"/>
                  <a:gd name="connsiteY3" fmla="*/ 503058 h 1042266"/>
                  <a:gd name="connsiteX4" fmla="*/ 853906 w 2049696"/>
                  <a:gd name="connsiteY4" fmla="*/ 1042266 h 1042266"/>
                  <a:gd name="connsiteX5" fmla="*/ 924838 w 2049696"/>
                  <a:gd name="connsiteY5" fmla="*/ 979134 h 1042266"/>
                  <a:gd name="connsiteX6" fmla="*/ 958549 w 2049696"/>
                  <a:gd name="connsiteY6" fmla="*/ 959339 h 1042266"/>
                  <a:gd name="connsiteX7" fmla="*/ 941033 w 2049696"/>
                  <a:gd name="connsiteY7" fmla="*/ 901620 h 1042266"/>
                  <a:gd name="connsiteX8" fmla="*/ 736366 w 2049696"/>
                  <a:gd name="connsiteY8" fmla="*/ 401100 h 1042266"/>
                  <a:gd name="connsiteX9" fmla="*/ 540260 w 2049696"/>
                  <a:gd name="connsiteY9" fmla="*/ 254477 h 1042266"/>
                  <a:gd name="connsiteX10" fmla="*/ 652675 w 2049696"/>
                  <a:gd name="connsiteY10" fmla="*/ 49153 h 1042266"/>
                  <a:gd name="connsiteX11" fmla="*/ 884207 w 2049696"/>
                  <a:gd name="connsiteY11" fmla="*/ 37986 h 1042266"/>
                  <a:gd name="connsiteX12" fmla="*/ 1141545 w 2049696"/>
                  <a:gd name="connsiteY12" fmla="*/ 867083 h 1042266"/>
                  <a:gd name="connsiteX13" fmla="*/ 1154202 w 2049696"/>
                  <a:gd name="connsiteY13" fmla="*/ 884962 h 1042266"/>
                  <a:gd name="connsiteX14" fmla="*/ 1285907 w 2049696"/>
                  <a:gd name="connsiteY14" fmla="*/ 874851 h 1042266"/>
                  <a:gd name="connsiteX15" fmla="*/ 1414174 w 2049696"/>
                  <a:gd name="connsiteY15" fmla="*/ 903722 h 1042266"/>
                  <a:gd name="connsiteX16" fmla="*/ 1425789 w 2049696"/>
                  <a:gd name="connsiteY16" fmla="*/ 893529 h 1042266"/>
                  <a:gd name="connsiteX17" fmla="*/ 1727327 w 2049696"/>
                  <a:gd name="connsiteY17" fmla="*/ 275741 h 1042266"/>
                  <a:gd name="connsiteX18" fmla="*/ 1943726 w 2049696"/>
                  <a:gd name="connsiteY18" fmla="*/ 342431 h 1042266"/>
                  <a:gd name="connsiteX19" fmla="*/ 2049655 w 2049696"/>
                  <a:gd name="connsiteY19" fmla="*/ 499000 h 1042266"/>
                  <a:gd name="connsiteX20" fmla="*/ 2034297 w 2049696"/>
                  <a:gd name="connsiteY20" fmla="*/ 539175 h 1042266"/>
                  <a:gd name="connsiteX21" fmla="*/ 1839691 w 2049696"/>
                  <a:gd name="connsiteY21" fmla="*/ 611024 h 1042266"/>
                  <a:gd name="connsiteX22" fmla="*/ 1611393 w 2049696"/>
                  <a:gd name="connsiteY22" fmla="*/ 971729 h 1042266"/>
                  <a:gd name="connsiteX0" fmla="*/ 1509320 w 1947623"/>
                  <a:gd name="connsiteY0" fmla="*/ 971729 h 1042266"/>
                  <a:gd name="connsiteX1" fmla="*/ 165846 w 1947623"/>
                  <a:gd name="connsiteY1" fmla="*/ 886817 h 1042266"/>
                  <a:gd name="connsiteX2" fmla="*/ 85613 w 1947623"/>
                  <a:gd name="connsiteY2" fmla="*/ 503058 h 1042266"/>
                  <a:gd name="connsiteX3" fmla="*/ 751833 w 1947623"/>
                  <a:gd name="connsiteY3" fmla="*/ 1042266 h 1042266"/>
                  <a:gd name="connsiteX4" fmla="*/ 822765 w 1947623"/>
                  <a:gd name="connsiteY4" fmla="*/ 979134 h 1042266"/>
                  <a:gd name="connsiteX5" fmla="*/ 856476 w 1947623"/>
                  <a:gd name="connsiteY5" fmla="*/ 959339 h 1042266"/>
                  <a:gd name="connsiteX6" fmla="*/ 838960 w 1947623"/>
                  <a:gd name="connsiteY6" fmla="*/ 901620 h 1042266"/>
                  <a:gd name="connsiteX7" fmla="*/ 634293 w 1947623"/>
                  <a:gd name="connsiteY7" fmla="*/ 401100 h 1042266"/>
                  <a:gd name="connsiteX8" fmla="*/ 438187 w 1947623"/>
                  <a:gd name="connsiteY8" fmla="*/ 254477 h 1042266"/>
                  <a:gd name="connsiteX9" fmla="*/ 550602 w 1947623"/>
                  <a:gd name="connsiteY9" fmla="*/ 49153 h 1042266"/>
                  <a:gd name="connsiteX10" fmla="*/ 782134 w 1947623"/>
                  <a:gd name="connsiteY10" fmla="*/ 37986 h 1042266"/>
                  <a:gd name="connsiteX11" fmla="*/ 1039472 w 1947623"/>
                  <a:gd name="connsiteY11" fmla="*/ 867083 h 1042266"/>
                  <a:gd name="connsiteX12" fmla="*/ 1052129 w 1947623"/>
                  <a:gd name="connsiteY12" fmla="*/ 884962 h 1042266"/>
                  <a:gd name="connsiteX13" fmla="*/ 1183834 w 1947623"/>
                  <a:gd name="connsiteY13" fmla="*/ 874851 h 1042266"/>
                  <a:gd name="connsiteX14" fmla="*/ 1312101 w 1947623"/>
                  <a:gd name="connsiteY14" fmla="*/ 903722 h 1042266"/>
                  <a:gd name="connsiteX15" fmla="*/ 1323716 w 1947623"/>
                  <a:gd name="connsiteY15" fmla="*/ 893529 h 1042266"/>
                  <a:gd name="connsiteX16" fmla="*/ 1625254 w 1947623"/>
                  <a:gd name="connsiteY16" fmla="*/ 275741 h 1042266"/>
                  <a:gd name="connsiteX17" fmla="*/ 1841653 w 1947623"/>
                  <a:gd name="connsiteY17" fmla="*/ 342431 h 1042266"/>
                  <a:gd name="connsiteX18" fmla="*/ 1947582 w 1947623"/>
                  <a:gd name="connsiteY18" fmla="*/ 499000 h 1042266"/>
                  <a:gd name="connsiteX19" fmla="*/ 1932224 w 1947623"/>
                  <a:gd name="connsiteY19" fmla="*/ 539175 h 1042266"/>
                  <a:gd name="connsiteX20" fmla="*/ 1737618 w 1947623"/>
                  <a:gd name="connsiteY20" fmla="*/ 611024 h 1042266"/>
                  <a:gd name="connsiteX21" fmla="*/ 1509320 w 1947623"/>
                  <a:gd name="connsiteY21" fmla="*/ 971729 h 1042266"/>
                  <a:gd name="connsiteX0" fmla="*/ 1360767 w 1799070"/>
                  <a:gd name="connsiteY0" fmla="*/ 971729 h 1042266"/>
                  <a:gd name="connsiteX1" fmla="*/ 17293 w 1799070"/>
                  <a:gd name="connsiteY1" fmla="*/ 886817 h 1042266"/>
                  <a:gd name="connsiteX2" fmla="*/ 603280 w 1799070"/>
                  <a:gd name="connsiteY2" fmla="*/ 1042266 h 1042266"/>
                  <a:gd name="connsiteX3" fmla="*/ 674212 w 1799070"/>
                  <a:gd name="connsiteY3" fmla="*/ 979134 h 1042266"/>
                  <a:gd name="connsiteX4" fmla="*/ 707923 w 1799070"/>
                  <a:gd name="connsiteY4" fmla="*/ 959339 h 1042266"/>
                  <a:gd name="connsiteX5" fmla="*/ 690407 w 1799070"/>
                  <a:gd name="connsiteY5" fmla="*/ 901620 h 1042266"/>
                  <a:gd name="connsiteX6" fmla="*/ 485740 w 1799070"/>
                  <a:gd name="connsiteY6" fmla="*/ 401100 h 1042266"/>
                  <a:gd name="connsiteX7" fmla="*/ 289634 w 1799070"/>
                  <a:gd name="connsiteY7" fmla="*/ 254477 h 1042266"/>
                  <a:gd name="connsiteX8" fmla="*/ 402049 w 1799070"/>
                  <a:gd name="connsiteY8" fmla="*/ 49153 h 1042266"/>
                  <a:gd name="connsiteX9" fmla="*/ 633581 w 1799070"/>
                  <a:gd name="connsiteY9" fmla="*/ 37986 h 1042266"/>
                  <a:gd name="connsiteX10" fmla="*/ 890919 w 1799070"/>
                  <a:gd name="connsiteY10" fmla="*/ 867083 h 1042266"/>
                  <a:gd name="connsiteX11" fmla="*/ 903576 w 1799070"/>
                  <a:gd name="connsiteY11" fmla="*/ 884962 h 1042266"/>
                  <a:gd name="connsiteX12" fmla="*/ 1035281 w 1799070"/>
                  <a:gd name="connsiteY12" fmla="*/ 874851 h 1042266"/>
                  <a:gd name="connsiteX13" fmla="*/ 1163548 w 1799070"/>
                  <a:gd name="connsiteY13" fmla="*/ 903722 h 1042266"/>
                  <a:gd name="connsiteX14" fmla="*/ 1175163 w 1799070"/>
                  <a:gd name="connsiteY14" fmla="*/ 893529 h 1042266"/>
                  <a:gd name="connsiteX15" fmla="*/ 1476701 w 1799070"/>
                  <a:gd name="connsiteY15" fmla="*/ 275741 h 1042266"/>
                  <a:gd name="connsiteX16" fmla="*/ 1693100 w 1799070"/>
                  <a:gd name="connsiteY16" fmla="*/ 342431 h 1042266"/>
                  <a:gd name="connsiteX17" fmla="*/ 1799029 w 1799070"/>
                  <a:gd name="connsiteY17" fmla="*/ 499000 h 1042266"/>
                  <a:gd name="connsiteX18" fmla="*/ 1783671 w 1799070"/>
                  <a:gd name="connsiteY18" fmla="*/ 539175 h 1042266"/>
                  <a:gd name="connsiteX19" fmla="*/ 1589065 w 1799070"/>
                  <a:gd name="connsiteY19" fmla="*/ 611024 h 1042266"/>
                  <a:gd name="connsiteX20" fmla="*/ 1360767 w 1799070"/>
                  <a:gd name="connsiteY20" fmla="*/ 971729 h 1042266"/>
                  <a:gd name="connsiteX0" fmla="*/ 1083989 w 1522292"/>
                  <a:gd name="connsiteY0" fmla="*/ 971729 h 1042266"/>
                  <a:gd name="connsiteX1" fmla="*/ 326502 w 1522292"/>
                  <a:gd name="connsiteY1" fmla="*/ 1042266 h 1042266"/>
                  <a:gd name="connsiteX2" fmla="*/ 397434 w 1522292"/>
                  <a:gd name="connsiteY2" fmla="*/ 979134 h 1042266"/>
                  <a:gd name="connsiteX3" fmla="*/ 431145 w 1522292"/>
                  <a:gd name="connsiteY3" fmla="*/ 959339 h 1042266"/>
                  <a:gd name="connsiteX4" fmla="*/ 413629 w 1522292"/>
                  <a:gd name="connsiteY4" fmla="*/ 901620 h 1042266"/>
                  <a:gd name="connsiteX5" fmla="*/ 208962 w 1522292"/>
                  <a:gd name="connsiteY5" fmla="*/ 401100 h 1042266"/>
                  <a:gd name="connsiteX6" fmla="*/ 12856 w 1522292"/>
                  <a:gd name="connsiteY6" fmla="*/ 254477 h 1042266"/>
                  <a:gd name="connsiteX7" fmla="*/ 125271 w 1522292"/>
                  <a:gd name="connsiteY7" fmla="*/ 49153 h 1042266"/>
                  <a:gd name="connsiteX8" fmla="*/ 356803 w 1522292"/>
                  <a:gd name="connsiteY8" fmla="*/ 37986 h 1042266"/>
                  <a:gd name="connsiteX9" fmla="*/ 614141 w 1522292"/>
                  <a:gd name="connsiteY9" fmla="*/ 867083 h 1042266"/>
                  <a:gd name="connsiteX10" fmla="*/ 626798 w 1522292"/>
                  <a:gd name="connsiteY10" fmla="*/ 884962 h 1042266"/>
                  <a:gd name="connsiteX11" fmla="*/ 758503 w 1522292"/>
                  <a:gd name="connsiteY11" fmla="*/ 874851 h 1042266"/>
                  <a:gd name="connsiteX12" fmla="*/ 886770 w 1522292"/>
                  <a:gd name="connsiteY12" fmla="*/ 903722 h 1042266"/>
                  <a:gd name="connsiteX13" fmla="*/ 898385 w 1522292"/>
                  <a:gd name="connsiteY13" fmla="*/ 893529 h 1042266"/>
                  <a:gd name="connsiteX14" fmla="*/ 1199923 w 1522292"/>
                  <a:gd name="connsiteY14" fmla="*/ 275741 h 1042266"/>
                  <a:gd name="connsiteX15" fmla="*/ 1416322 w 1522292"/>
                  <a:gd name="connsiteY15" fmla="*/ 342431 h 1042266"/>
                  <a:gd name="connsiteX16" fmla="*/ 1522251 w 1522292"/>
                  <a:gd name="connsiteY16" fmla="*/ 499000 h 1042266"/>
                  <a:gd name="connsiteX17" fmla="*/ 1506893 w 1522292"/>
                  <a:gd name="connsiteY17" fmla="*/ 539175 h 1042266"/>
                  <a:gd name="connsiteX18" fmla="*/ 1312287 w 1522292"/>
                  <a:gd name="connsiteY18" fmla="*/ 611024 h 1042266"/>
                  <a:gd name="connsiteX19" fmla="*/ 1083989 w 1522292"/>
                  <a:gd name="connsiteY19" fmla="*/ 971729 h 1042266"/>
                  <a:gd name="connsiteX0" fmla="*/ 1083989 w 1522292"/>
                  <a:gd name="connsiteY0" fmla="*/ 971729 h 1001583"/>
                  <a:gd name="connsiteX1" fmla="*/ 397434 w 1522292"/>
                  <a:gd name="connsiteY1" fmla="*/ 979134 h 1001583"/>
                  <a:gd name="connsiteX2" fmla="*/ 431145 w 1522292"/>
                  <a:gd name="connsiteY2" fmla="*/ 959339 h 1001583"/>
                  <a:gd name="connsiteX3" fmla="*/ 413629 w 1522292"/>
                  <a:gd name="connsiteY3" fmla="*/ 901620 h 1001583"/>
                  <a:gd name="connsiteX4" fmla="*/ 208962 w 1522292"/>
                  <a:gd name="connsiteY4" fmla="*/ 401100 h 1001583"/>
                  <a:gd name="connsiteX5" fmla="*/ 12856 w 1522292"/>
                  <a:gd name="connsiteY5" fmla="*/ 254477 h 1001583"/>
                  <a:gd name="connsiteX6" fmla="*/ 125271 w 1522292"/>
                  <a:gd name="connsiteY6" fmla="*/ 49153 h 1001583"/>
                  <a:gd name="connsiteX7" fmla="*/ 356803 w 1522292"/>
                  <a:gd name="connsiteY7" fmla="*/ 37986 h 1001583"/>
                  <a:gd name="connsiteX8" fmla="*/ 614141 w 1522292"/>
                  <a:gd name="connsiteY8" fmla="*/ 867083 h 1001583"/>
                  <a:gd name="connsiteX9" fmla="*/ 626798 w 1522292"/>
                  <a:gd name="connsiteY9" fmla="*/ 884962 h 1001583"/>
                  <a:gd name="connsiteX10" fmla="*/ 758503 w 1522292"/>
                  <a:gd name="connsiteY10" fmla="*/ 874851 h 1001583"/>
                  <a:gd name="connsiteX11" fmla="*/ 886770 w 1522292"/>
                  <a:gd name="connsiteY11" fmla="*/ 903722 h 1001583"/>
                  <a:gd name="connsiteX12" fmla="*/ 898385 w 1522292"/>
                  <a:gd name="connsiteY12" fmla="*/ 893529 h 1001583"/>
                  <a:gd name="connsiteX13" fmla="*/ 1199923 w 1522292"/>
                  <a:gd name="connsiteY13" fmla="*/ 275741 h 1001583"/>
                  <a:gd name="connsiteX14" fmla="*/ 1416322 w 1522292"/>
                  <a:gd name="connsiteY14" fmla="*/ 342431 h 1001583"/>
                  <a:gd name="connsiteX15" fmla="*/ 1522251 w 1522292"/>
                  <a:gd name="connsiteY15" fmla="*/ 499000 h 1001583"/>
                  <a:gd name="connsiteX16" fmla="*/ 1506893 w 1522292"/>
                  <a:gd name="connsiteY16" fmla="*/ 539175 h 1001583"/>
                  <a:gd name="connsiteX17" fmla="*/ 1312287 w 1522292"/>
                  <a:gd name="connsiteY17" fmla="*/ 611024 h 1001583"/>
                  <a:gd name="connsiteX18" fmla="*/ 1083989 w 1522292"/>
                  <a:gd name="connsiteY18" fmla="*/ 971729 h 1001583"/>
                  <a:gd name="connsiteX0" fmla="*/ 1083989 w 1522292"/>
                  <a:gd name="connsiteY0" fmla="*/ 971729 h 1001583"/>
                  <a:gd name="connsiteX1" fmla="*/ 397434 w 1522292"/>
                  <a:gd name="connsiteY1" fmla="*/ 979134 h 1001583"/>
                  <a:gd name="connsiteX2" fmla="*/ 413629 w 1522292"/>
                  <a:gd name="connsiteY2" fmla="*/ 901620 h 1001583"/>
                  <a:gd name="connsiteX3" fmla="*/ 208962 w 1522292"/>
                  <a:gd name="connsiteY3" fmla="*/ 401100 h 1001583"/>
                  <a:gd name="connsiteX4" fmla="*/ 12856 w 1522292"/>
                  <a:gd name="connsiteY4" fmla="*/ 254477 h 1001583"/>
                  <a:gd name="connsiteX5" fmla="*/ 125271 w 1522292"/>
                  <a:gd name="connsiteY5" fmla="*/ 49153 h 1001583"/>
                  <a:gd name="connsiteX6" fmla="*/ 356803 w 1522292"/>
                  <a:gd name="connsiteY6" fmla="*/ 37986 h 1001583"/>
                  <a:gd name="connsiteX7" fmla="*/ 614141 w 1522292"/>
                  <a:gd name="connsiteY7" fmla="*/ 867083 h 1001583"/>
                  <a:gd name="connsiteX8" fmla="*/ 626798 w 1522292"/>
                  <a:gd name="connsiteY8" fmla="*/ 884962 h 1001583"/>
                  <a:gd name="connsiteX9" fmla="*/ 758503 w 1522292"/>
                  <a:gd name="connsiteY9" fmla="*/ 874851 h 1001583"/>
                  <a:gd name="connsiteX10" fmla="*/ 886770 w 1522292"/>
                  <a:gd name="connsiteY10" fmla="*/ 903722 h 1001583"/>
                  <a:gd name="connsiteX11" fmla="*/ 898385 w 1522292"/>
                  <a:gd name="connsiteY11" fmla="*/ 893529 h 1001583"/>
                  <a:gd name="connsiteX12" fmla="*/ 1199923 w 1522292"/>
                  <a:gd name="connsiteY12" fmla="*/ 275741 h 1001583"/>
                  <a:gd name="connsiteX13" fmla="*/ 1416322 w 1522292"/>
                  <a:gd name="connsiteY13" fmla="*/ 342431 h 1001583"/>
                  <a:gd name="connsiteX14" fmla="*/ 1522251 w 1522292"/>
                  <a:gd name="connsiteY14" fmla="*/ 499000 h 1001583"/>
                  <a:gd name="connsiteX15" fmla="*/ 1506893 w 1522292"/>
                  <a:gd name="connsiteY15" fmla="*/ 539175 h 1001583"/>
                  <a:gd name="connsiteX16" fmla="*/ 1312287 w 1522292"/>
                  <a:gd name="connsiteY16" fmla="*/ 611024 h 1001583"/>
                  <a:gd name="connsiteX17" fmla="*/ 1083989 w 1522292"/>
                  <a:gd name="connsiteY17" fmla="*/ 971729 h 1001583"/>
                  <a:gd name="connsiteX0" fmla="*/ 1083989 w 1522251"/>
                  <a:gd name="connsiteY0" fmla="*/ 971729 h 1001583"/>
                  <a:gd name="connsiteX1" fmla="*/ 397434 w 1522251"/>
                  <a:gd name="connsiteY1" fmla="*/ 979134 h 1001583"/>
                  <a:gd name="connsiteX2" fmla="*/ 413629 w 1522251"/>
                  <a:gd name="connsiteY2" fmla="*/ 901620 h 1001583"/>
                  <a:gd name="connsiteX3" fmla="*/ 208962 w 1522251"/>
                  <a:gd name="connsiteY3" fmla="*/ 401100 h 1001583"/>
                  <a:gd name="connsiteX4" fmla="*/ 12856 w 1522251"/>
                  <a:gd name="connsiteY4" fmla="*/ 254477 h 1001583"/>
                  <a:gd name="connsiteX5" fmla="*/ 125271 w 1522251"/>
                  <a:gd name="connsiteY5" fmla="*/ 49153 h 1001583"/>
                  <a:gd name="connsiteX6" fmla="*/ 356803 w 1522251"/>
                  <a:gd name="connsiteY6" fmla="*/ 37986 h 1001583"/>
                  <a:gd name="connsiteX7" fmla="*/ 614141 w 1522251"/>
                  <a:gd name="connsiteY7" fmla="*/ 867083 h 1001583"/>
                  <a:gd name="connsiteX8" fmla="*/ 626798 w 1522251"/>
                  <a:gd name="connsiteY8" fmla="*/ 884962 h 1001583"/>
                  <a:gd name="connsiteX9" fmla="*/ 758503 w 1522251"/>
                  <a:gd name="connsiteY9" fmla="*/ 874851 h 1001583"/>
                  <a:gd name="connsiteX10" fmla="*/ 886770 w 1522251"/>
                  <a:gd name="connsiteY10" fmla="*/ 903722 h 1001583"/>
                  <a:gd name="connsiteX11" fmla="*/ 898385 w 1522251"/>
                  <a:gd name="connsiteY11" fmla="*/ 893529 h 1001583"/>
                  <a:gd name="connsiteX12" fmla="*/ 1199923 w 1522251"/>
                  <a:gd name="connsiteY12" fmla="*/ 275741 h 1001583"/>
                  <a:gd name="connsiteX13" fmla="*/ 1416322 w 1522251"/>
                  <a:gd name="connsiteY13" fmla="*/ 342431 h 1001583"/>
                  <a:gd name="connsiteX14" fmla="*/ 1522251 w 1522251"/>
                  <a:gd name="connsiteY14" fmla="*/ 499000 h 1001583"/>
                  <a:gd name="connsiteX15" fmla="*/ 1312287 w 1522251"/>
                  <a:gd name="connsiteY15" fmla="*/ 611024 h 1001583"/>
                  <a:gd name="connsiteX16" fmla="*/ 1083989 w 1522251"/>
                  <a:gd name="connsiteY16" fmla="*/ 971729 h 1001583"/>
                  <a:gd name="connsiteX0" fmla="*/ 1083989 w 1419516"/>
                  <a:gd name="connsiteY0" fmla="*/ 971729 h 1001583"/>
                  <a:gd name="connsiteX1" fmla="*/ 397434 w 1419516"/>
                  <a:gd name="connsiteY1" fmla="*/ 979134 h 1001583"/>
                  <a:gd name="connsiteX2" fmla="*/ 413629 w 1419516"/>
                  <a:gd name="connsiteY2" fmla="*/ 901620 h 1001583"/>
                  <a:gd name="connsiteX3" fmla="*/ 208962 w 1419516"/>
                  <a:gd name="connsiteY3" fmla="*/ 401100 h 1001583"/>
                  <a:gd name="connsiteX4" fmla="*/ 12856 w 1419516"/>
                  <a:gd name="connsiteY4" fmla="*/ 254477 h 1001583"/>
                  <a:gd name="connsiteX5" fmla="*/ 125271 w 1419516"/>
                  <a:gd name="connsiteY5" fmla="*/ 49153 h 1001583"/>
                  <a:gd name="connsiteX6" fmla="*/ 356803 w 1419516"/>
                  <a:gd name="connsiteY6" fmla="*/ 37986 h 1001583"/>
                  <a:gd name="connsiteX7" fmla="*/ 614141 w 1419516"/>
                  <a:gd name="connsiteY7" fmla="*/ 867083 h 1001583"/>
                  <a:gd name="connsiteX8" fmla="*/ 626798 w 1419516"/>
                  <a:gd name="connsiteY8" fmla="*/ 884962 h 1001583"/>
                  <a:gd name="connsiteX9" fmla="*/ 758503 w 1419516"/>
                  <a:gd name="connsiteY9" fmla="*/ 874851 h 1001583"/>
                  <a:gd name="connsiteX10" fmla="*/ 886770 w 1419516"/>
                  <a:gd name="connsiteY10" fmla="*/ 903722 h 1001583"/>
                  <a:gd name="connsiteX11" fmla="*/ 898385 w 1419516"/>
                  <a:gd name="connsiteY11" fmla="*/ 893529 h 1001583"/>
                  <a:gd name="connsiteX12" fmla="*/ 1199923 w 1419516"/>
                  <a:gd name="connsiteY12" fmla="*/ 275741 h 1001583"/>
                  <a:gd name="connsiteX13" fmla="*/ 1416322 w 1419516"/>
                  <a:gd name="connsiteY13" fmla="*/ 342431 h 1001583"/>
                  <a:gd name="connsiteX14" fmla="*/ 1312287 w 1419516"/>
                  <a:gd name="connsiteY14" fmla="*/ 611024 h 1001583"/>
                  <a:gd name="connsiteX15" fmla="*/ 1083989 w 1419516"/>
                  <a:gd name="connsiteY15" fmla="*/ 971729 h 1001583"/>
                  <a:gd name="connsiteX0" fmla="*/ 1083989 w 1315835"/>
                  <a:gd name="connsiteY0" fmla="*/ 971729 h 1001583"/>
                  <a:gd name="connsiteX1" fmla="*/ 397434 w 1315835"/>
                  <a:gd name="connsiteY1" fmla="*/ 979134 h 1001583"/>
                  <a:gd name="connsiteX2" fmla="*/ 413629 w 1315835"/>
                  <a:gd name="connsiteY2" fmla="*/ 901620 h 1001583"/>
                  <a:gd name="connsiteX3" fmla="*/ 208962 w 1315835"/>
                  <a:gd name="connsiteY3" fmla="*/ 401100 h 1001583"/>
                  <a:gd name="connsiteX4" fmla="*/ 12856 w 1315835"/>
                  <a:gd name="connsiteY4" fmla="*/ 254477 h 1001583"/>
                  <a:gd name="connsiteX5" fmla="*/ 125271 w 1315835"/>
                  <a:gd name="connsiteY5" fmla="*/ 49153 h 1001583"/>
                  <a:gd name="connsiteX6" fmla="*/ 356803 w 1315835"/>
                  <a:gd name="connsiteY6" fmla="*/ 37986 h 1001583"/>
                  <a:gd name="connsiteX7" fmla="*/ 614141 w 1315835"/>
                  <a:gd name="connsiteY7" fmla="*/ 867083 h 1001583"/>
                  <a:gd name="connsiteX8" fmla="*/ 626798 w 1315835"/>
                  <a:gd name="connsiteY8" fmla="*/ 884962 h 1001583"/>
                  <a:gd name="connsiteX9" fmla="*/ 758503 w 1315835"/>
                  <a:gd name="connsiteY9" fmla="*/ 874851 h 1001583"/>
                  <a:gd name="connsiteX10" fmla="*/ 886770 w 1315835"/>
                  <a:gd name="connsiteY10" fmla="*/ 903722 h 1001583"/>
                  <a:gd name="connsiteX11" fmla="*/ 898385 w 1315835"/>
                  <a:gd name="connsiteY11" fmla="*/ 893529 h 1001583"/>
                  <a:gd name="connsiteX12" fmla="*/ 1199923 w 1315835"/>
                  <a:gd name="connsiteY12" fmla="*/ 275741 h 1001583"/>
                  <a:gd name="connsiteX13" fmla="*/ 1312287 w 1315835"/>
                  <a:gd name="connsiteY13" fmla="*/ 611024 h 1001583"/>
                  <a:gd name="connsiteX14" fmla="*/ 1083989 w 1315835"/>
                  <a:gd name="connsiteY14" fmla="*/ 971729 h 1001583"/>
                  <a:gd name="connsiteX0" fmla="*/ 1083989 w 1312287"/>
                  <a:gd name="connsiteY0" fmla="*/ 971729 h 1001583"/>
                  <a:gd name="connsiteX1" fmla="*/ 397434 w 1312287"/>
                  <a:gd name="connsiteY1" fmla="*/ 979134 h 1001583"/>
                  <a:gd name="connsiteX2" fmla="*/ 413629 w 1312287"/>
                  <a:gd name="connsiteY2" fmla="*/ 901620 h 1001583"/>
                  <a:gd name="connsiteX3" fmla="*/ 208962 w 1312287"/>
                  <a:gd name="connsiteY3" fmla="*/ 401100 h 1001583"/>
                  <a:gd name="connsiteX4" fmla="*/ 12856 w 1312287"/>
                  <a:gd name="connsiteY4" fmla="*/ 254477 h 1001583"/>
                  <a:gd name="connsiteX5" fmla="*/ 125271 w 1312287"/>
                  <a:gd name="connsiteY5" fmla="*/ 49153 h 1001583"/>
                  <a:gd name="connsiteX6" fmla="*/ 356803 w 1312287"/>
                  <a:gd name="connsiteY6" fmla="*/ 37986 h 1001583"/>
                  <a:gd name="connsiteX7" fmla="*/ 614141 w 1312287"/>
                  <a:gd name="connsiteY7" fmla="*/ 867083 h 1001583"/>
                  <a:gd name="connsiteX8" fmla="*/ 626798 w 1312287"/>
                  <a:gd name="connsiteY8" fmla="*/ 884962 h 1001583"/>
                  <a:gd name="connsiteX9" fmla="*/ 758503 w 1312287"/>
                  <a:gd name="connsiteY9" fmla="*/ 874851 h 1001583"/>
                  <a:gd name="connsiteX10" fmla="*/ 886770 w 1312287"/>
                  <a:gd name="connsiteY10" fmla="*/ 903722 h 1001583"/>
                  <a:gd name="connsiteX11" fmla="*/ 898385 w 1312287"/>
                  <a:gd name="connsiteY11" fmla="*/ 893529 h 1001583"/>
                  <a:gd name="connsiteX12" fmla="*/ 1312287 w 1312287"/>
                  <a:gd name="connsiteY12" fmla="*/ 611024 h 1001583"/>
                  <a:gd name="connsiteX13" fmla="*/ 1083989 w 1312287"/>
                  <a:gd name="connsiteY13" fmla="*/ 971729 h 1001583"/>
                  <a:gd name="connsiteX0" fmla="*/ 1083989 w 1101746"/>
                  <a:gd name="connsiteY0" fmla="*/ 971729 h 1001583"/>
                  <a:gd name="connsiteX1" fmla="*/ 397434 w 1101746"/>
                  <a:gd name="connsiteY1" fmla="*/ 979134 h 1001583"/>
                  <a:gd name="connsiteX2" fmla="*/ 413629 w 1101746"/>
                  <a:gd name="connsiteY2" fmla="*/ 901620 h 1001583"/>
                  <a:gd name="connsiteX3" fmla="*/ 208962 w 1101746"/>
                  <a:gd name="connsiteY3" fmla="*/ 401100 h 1001583"/>
                  <a:gd name="connsiteX4" fmla="*/ 12856 w 1101746"/>
                  <a:gd name="connsiteY4" fmla="*/ 254477 h 1001583"/>
                  <a:gd name="connsiteX5" fmla="*/ 125271 w 1101746"/>
                  <a:gd name="connsiteY5" fmla="*/ 49153 h 1001583"/>
                  <a:gd name="connsiteX6" fmla="*/ 356803 w 1101746"/>
                  <a:gd name="connsiteY6" fmla="*/ 37986 h 1001583"/>
                  <a:gd name="connsiteX7" fmla="*/ 614141 w 1101746"/>
                  <a:gd name="connsiteY7" fmla="*/ 867083 h 1001583"/>
                  <a:gd name="connsiteX8" fmla="*/ 626798 w 1101746"/>
                  <a:gd name="connsiteY8" fmla="*/ 884962 h 1001583"/>
                  <a:gd name="connsiteX9" fmla="*/ 758503 w 1101746"/>
                  <a:gd name="connsiteY9" fmla="*/ 874851 h 1001583"/>
                  <a:gd name="connsiteX10" fmla="*/ 886770 w 1101746"/>
                  <a:gd name="connsiteY10" fmla="*/ 903722 h 1001583"/>
                  <a:gd name="connsiteX11" fmla="*/ 898385 w 1101746"/>
                  <a:gd name="connsiteY11" fmla="*/ 893529 h 1001583"/>
                  <a:gd name="connsiteX12" fmla="*/ 1083989 w 1101746"/>
                  <a:gd name="connsiteY12" fmla="*/ 971729 h 1001583"/>
                  <a:gd name="connsiteX0" fmla="*/ 898385 w 898385"/>
                  <a:gd name="connsiteY0" fmla="*/ 893529 h 979134"/>
                  <a:gd name="connsiteX1" fmla="*/ 397434 w 898385"/>
                  <a:gd name="connsiteY1" fmla="*/ 979134 h 979134"/>
                  <a:gd name="connsiteX2" fmla="*/ 413629 w 898385"/>
                  <a:gd name="connsiteY2" fmla="*/ 901620 h 979134"/>
                  <a:gd name="connsiteX3" fmla="*/ 208962 w 898385"/>
                  <a:gd name="connsiteY3" fmla="*/ 401100 h 979134"/>
                  <a:gd name="connsiteX4" fmla="*/ 12856 w 898385"/>
                  <a:gd name="connsiteY4" fmla="*/ 254477 h 979134"/>
                  <a:gd name="connsiteX5" fmla="*/ 125271 w 898385"/>
                  <a:gd name="connsiteY5" fmla="*/ 49153 h 979134"/>
                  <a:gd name="connsiteX6" fmla="*/ 356803 w 898385"/>
                  <a:gd name="connsiteY6" fmla="*/ 37986 h 979134"/>
                  <a:gd name="connsiteX7" fmla="*/ 614141 w 898385"/>
                  <a:gd name="connsiteY7" fmla="*/ 867083 h 979134"/>
                  <a:gd name="connsiteX8" fmla="*/ 626798 w 898385"/>
                  <a:gd name="connsiteY8" fmla="*/ 884962 h 979134"/>
                  <a:gd name="connsiteX9" fmla="*/ 758503 w 898385"/>
                  <a:gd name="connsiteY9" fmla="*/ 874851 h 979134"/>
                  <a:gd name="connsiteX10" fmla="*/ 886770 w 898385"/>
                  <a:gd name="connsiteY10" fmla="*/ 903722 h 979134"/>
                  <a:gd name="connsiteX11" fmla="*/ 898385 w 898385"/>
                  <a:gd name="connsiteY11" fmla="*/ 893529 h 979134"/>
                  <a:gd name="connsiteX0" fmla="*/ 886770 w 886770"/>
                  <a:gd name="connsiteY0" fmla="*/ 903722 h 979134"/>
                  <a:gd name="connsiteX1" fmla="*/ 397434 w 886770"/>
                  <a:gd name="connsiteY1" fmla="*/ 979134 h 979134"/>
                  <a:gd name="connsiteX2" fmla="*/ 413629 w 886770"/>
                  <a:gd name="connsiteY2" fmla="*/ 901620 h 979134"/>
                  <a:gd name="connsiteX3" fmla="*/ 208962 w 886770"/>
                  <a:gd name="connsiteY3" fmla="*/ 401100 h 979134"/>
                  <a:gd name="connsiteX4" fmla="*/ 12856 w 886770"/>
                  <a:gd name="connsiteY4" fmla="*/ 254477 h 979134"/>
                  <a:gd name="connsiteX5" fmla="*/ 125271 w 886770"/>
                  <a:gd name="connsiteY5" fmla="*/ 49153 h 979134"/>
                  <a:gd name="connsiteX6" fmla="*/ 356803 w 886770"/>
                  <a:gd name="connsiteY6" fmla="*/ 37986 h 979134"/>
                  <a:gd name="connsiteX7" fmla="*/ 614141 w 886770"/>
                  <a:gd name="connsiteY7" fmla="*/ 867083 h 979134"/>
                  <a:gd name="connsiteX8" fmla="*/ 626798 w 886770"/>
                  <a:gd name="connsiteY8" fmla="*/ 884962 h 979134"/>
                  <a:gd name="connsiteX9" fmla="*/ 758503 w 886770"/>
                  <a:gd name="connsiteY9" fmla="*/ 874851 h 979134"/>
                  <a:gd name="connsiteX10" fmla="*/ 886770 w 886770"/>
                  <a:gd name="connsiteY10" fmla="*/ 903722 h 979134"/>
                  <a:gd name="connsiteX0" fmla="*/ 758503 w 758503"/>
                  <a:gd name="connsiteY0" fmla="*/ 874851 h 979134"/>
                  <a:gd name="connsiteX1" fmla="*/ 397434 w 758503"/>
                  <a:gd name="connsiteY1" fmla="*/ 979134 h 979134"/>
                  <a:gd name="connsiteX2" fmla="*/ 413629 w 758503"/>
                  <a:gd name="connsiteY2" fmla="*/ 901620 h 979134"/>
                  <a:gd name="connsiteX3" fmla="*/ 208962 w 758503"/>
                  <a:gd name="connsiteY3" fmla="*/ 401100 h 979134"/>
                  <a:gd name="connsiteX4" fmla="*/ 12856 w 758503"/>
                  <a:gd name="connsiteY4" fmla="*/ 254477 h 979134"/>
                  <a:gd name="connsiteX5" fmla="*/ 125271 w 758503"/>
                  <a:gd name="connsiteY5" fmla="*/ 49153 h 979134"/>
                  <a:gd name="connsiteX6" fmla="*/ 356803 w 758503"/>
                  <a:gd name="connsiteY6" fmla="*/ 37986 h 979134"/>
                  <a:gd name="connsiteX7" fmla="*/ 614141 w 758503"/>
                  <a:gd name="connsiteY7" fmla="*/ 867083 h 979134"/>
                  <a:gd name="connsiteX8" fmla="*/ 626798 w 758503"/>
                  <a:gd name="connsiteY8" fmla="*/ 884962 h 979134"/>
                  <a:gd name="connsiteX9" fmla="*/ 758503 w 758503"/>
                  <a:gd name="connsiteY9" fmla="*/ 874851 h 979134"/>
                  <a:gd name="connsiteX0" fmla="*/ 626798 w 626798"/>
                  <a:gd name="connsiteY0" fmla="*/ 884962 h 979134"/>
                  <a:gd name="connsiteX1" fmla="*/ 397434 w 626798"/>
                  <a:gd name="connsiteY1" fmla="*/ 979134 h 979134"/>
                  <a:gd name="connsiteX2" fmla="*/ 413629 w 626798"/>
                  <a:gd name="connsiteY2" fmla="*/ 901620 h 979134"/>
                  <a:gd name="connsiteX3" fmla="*/ 208962 w 626798"/>
                  <a:gd name="connsiteY3" fmla="*/ 401100 h 979134"/>
                  <a:gd name="connsiteX4" fmla="*/ 12856 w 626798"/>
                  <a:gd name="connsiteY4" fmla="*/ 254477 h 979134"/>
                  <a:gd name="connsiteX5" fmla="*/ 125271 w 626798"/>
                  <a:gd name="connsiteY5" fmla="*/ 49153 h 979134"/>
                  <a:gd name="connsiteX6" fmla="*/ 356803 w 626798"/>
                  <a:gd name="connsiteY6" fmla="*/ 37986 h 979134"/>
                  <a:gd name="connsiteX7" fmla="*/ 614141 w 626798"/>
                  <a:gd name="connsiteY7" fmla="*/ 867083 h 979134"/>
                  <a:gd name="connsiteX8" fmla="*/ 626798 w 626798"/>
                  <a:gd name="connsiteY8" fmla="*/ 884962 h 979134"/>
                  <a:gd name="connsiteX0" fmla="*/ 626798 w 626798"/>
                  <a:gd name="connsiteY0" fmla="*/ 884962 h 934676"/>
                  <a:gd name="connsiteX1" fmla="*/ 413629 w 626798"/>
                  <a:gd name="connsiteY1" fmla="*/ 901620 h 934676"/>
                  <a:gd name="connsiteX2" fmla="*/ 208962 w 626798"/>
                  <a:gd name="connsiteY2" fmla="*/ 401100 h 934676"/>
                  <a:gd name="connsiteX3" fmla="*/ 12856 w 626798"/>
                  <a:gd name="connsiteY3" fmla="*/ 254477 h 934676"/>
                  <a:gd name="connsiteX4" fmla="*/ 125271 w 626798"/>
                  <a:gd name="connsiteY4" fmla="*/ 49153 h 934676"/>
                  <a:gd name="connsiteX5" fmla="*/ 356803 w 626798"/>
                  <a:gd name="connsiteY5" fmla="*/ 37986 h 934676"/>
                  <a:gd name="connsiteX6" fmla="*/ 614141 w 626798"/>
                  <a:gd name="connsiteY6" fmla="*/ 867083 h 934676"/>
                  <a:gd name="connsiteX7" fmla="*/ 626798 w 626798"/>
                  <a:gd name="connsiteY7" fmla="*/ 884962 h 934676"/>
                  <a:gd name="connsiteX0" fmla="*/ 614141 w 614141"/>
                  <a:gd name="connsiteY0" fmla="*/ 867083 h 901620"/>
                  <a:gd name="connsiteX1" fmla="*/ 413629 w 614141"/>
                  <a:gd name="connsiteY1" fmla="*/ 901620 h 901620"/>
                  <a:gd name="connsiteX2" fmla="*/ 208962 w 614141"/>
                  <a:gd name="connsiteY2" fmla="*/ 401100 h 901620"/>
                  <a:gd name="connsiteX3" fmla="*/ 12856 w 614141"/>
                  <a:gd name="connsiteY3" fmla="*/ 254477 h 901620"/>
                  <a:gd name="connsiteX4" fmla="*/ 125271 w 614141"/>
                  <a:gd name="connsiteY4" fmla="*/ 49153 h 901620"/>
                  <a:gd name="connsiteX5" fmla="*/ 356803 w 614141"/>
                  <a:gd name="connsiteY5" fmla="*/ 37986 h 901620"/>
                  <a:gd name="connsiteX6" fmla="*/ 614141 w 614141"/>
                  <a:gd name="connsiteY6" fmla="*/ 867083 h 901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141" h="901620">
                    <a:moveTo>
                      <a:pt x="614141" y="867083"/>
                    </a:moveTo>
                    <a:lnTo>
                      <a:pt x="413629" y="901620"/>
                    </a:lnTo>
                    <a:cubicBezTo>
                      <a:pt x="351086" y="702616"/>
                      <a:pt x="269920" y="485952"/>
                      <a:pt x="208962" y="401100"/>
                    </a:cubicBezTo>
                    <a:cubicBezTo>
                      <a:pt x="143593" y="352226"/>
                      <a:pt x="71758" y="320746"/>
                      <a:pt x="12856" y="254477"/>
                    </a:cubicBezTo>
                    <a:cubicBezTo>
                      <a:pt x="-30328" y="192464"/>
                      <a:pt x="42407" y="89444"/>
                      <a:pt x="125271" y="49153"/>
                    </a:cubicBezTo>
                    <a:cubicBezTo>
                      <a:pt x="210483" y="7858"/>
                      <a:pt x="282621" y="-31508"/>
                      <a:pt x="356803" y="37986"/>
                    </a:cubicBezTo>
                    <a:cubicBezTo>
                      <a:pt x="432267" y="110893"/>
                      <a:pt x="297430" y="389083"/>
                      <a:pt x="614141" y="867083"/>
                    </a:cubicBezTo>
                    <a:close/>
                  </a:path>
                </a:pathLst>
              </a:custGeom>
              <a:gradFill flip="none" rotWithShape="1">
                <a:gsLst>
                  <a:gs pos="0">
                    <a:srgbClr val="3D3935"/>
                  </a:gs>
                  <a:gs pos="76000">
                    <a:srgbClr val="3D3935"/>
                  </a:gs>
                  <a:gs pos="100000">
                    <a:srgbClr val="CC006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5" name="Freeform 234"/>
              <p:cNvSpPr/>
              <p:nvPr/>
            </p:nvSpPr>
            <p:spPr>
              <a:xfrm rot="16990685">
                <a:off x="9548857" y="2302977"/>
                <a:ext cx="935686" cy="1708041"/>
              </a:xfrm>
              <a:custGeom>
                <a:avLst/>
                <a:gdLst>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33097 w 2302014"/>
                  <a:gd name="connsiteY10" fmla="*/ 2058939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39445 w 2302014"/>
                  <a:gd name="connsiteY9" fmla="*/ 1892245 h 3774834"/>
                  <a:gd name="connsiteX10" fmla="*/ 1584889 w 2302014"/>
                  <a:gd name="connsiteY10" fmla="*/ 2066793 h 3774834"/>
                  <a:gd name="connsiteX11" fmla="*/ 2232900 w 2302014"/>
                  <a:gd name="connsiteY11" fmla="*/ 3484405 h 3774834"/>
                  <a:gd name="connsiteX12" fmla="*/ 1777791 w 2302014"/>
                  <a:gd name="connsiteY12" fmla="*/ 3768969 h 3774834"/>
                  <a:gd name="connsiteX13" fmla="*/ 1300229 w 2302014"/>
                  <a:gd name="connsiteY13" fmla="*/ 3616849 h 3774834"/>
                  <a:gd name="connsiteX14" fmla="*/ 1493707 w 2302014"/>
                  <a:gd name="connsiteY14" fmla="*/ 3184847 h 3774834"/>
                  <a:gd name="connsiteX15" fmla="*/ 1302707 w 2302014"/>
                  <a:gd name="connsiteY15" fmla="*/ 2108907 h 3774834"/>
                  <a:gd name="connsiteX16" fmla="*/ 1245145 w 2302014"/>
                  <a:gd name="connsiteY16" fmla="*/ 1959276 h 3774834"/>
                  <a:gd name="connsiteX17" fmla="*/ 1184742 w 2302014"/>
                  <a:gd name="connsiteY17" fmla="*/ 1954982 h 3774834"/>
                  <a:gd name="connsiteX18" fmla="*/ 747080 w 2302014"/>
                  <a:gd name="connsiteY18" fmla="*/ 1542785 h 3774834"/>
                  <a:gd name="connsiteX19" fmla="*/ 768192 w 2302014"/>
                  <a:gd name="connsiteY19" fmla="*/ 1225540 h 3774834"/>
                  <a:gd name="connsiteX20" fmla="*/ 775975 w 2302014"/>
                  <a:gd name="connsiteY20" fmla="*/ 1209827 h 3774834"/>
                  <a:gd name="connsiteX21" fmla="*/ 748698 w 2302014"/>
                  <a:gd name="connsiteY21" fmla="*/ 1187615 h 3774834"/>
                  <a:gd name="connsiteX22" fmla="*/ 299333 w 2302014"/>
                  <a:gd name="connsiteY22" fmla="*/ 886817 h 3774834"/>
                  <a:gd name="connsiteX23" fmla="*/ 54770 w 2302014"/>
                  <a:gd name="connsiteY23" fmla="*/ 874760 h 3774834"/>
                  <a:gd name="connsiteX24" fmla="*/ 33304 w 2302014"/>
                  <a:gd name="connsiteY24" fmla="*/ 641665 h 3774834"/>
                  <a:gd name="connsiteX25" fmla="*/ 219100 w 2302014"/>
                  <a:gd name="connsiteY25" fmla="*/ 503058 h 3774834"/>
                  <a:gd name="connsiteX26" fmla="*/ 796087 w 2302014"/>
                  <a:gd name="connsiteY26" fmla="*/ 1002007 h 3774834"/>
                  <a:gd name="connsiteX27" fmla="*/ 885320 w 2302014"/>
                  <a:gd name="connsiteY27" fmla="*/ 1042266 h 3774834"/>
                  <a:gd name="connsiteX28" fmla="*/ 956252 w 2302014"/>
                  <a:gd name="connsiteY28" fmla="*/ 979134 h 3774834"/>
                  <a:gd name="connsiteX29" fmla="*/ 989963 w 2302014"/>
                  <a:gd name="connsiteY29" fmla="*/ 959339 h 3774834"/>
                  <a:gd name="connsiteX30" fmla="*/ 972447 w 2302014"/>
                  <a:gd name="connsiteY30" fmla="*/ 901620 h 3774834"/>
                  <a:gd name="connsiteX31" fmla="*/ 767780 w 2302014"/>
                  <a:gd name="connsiteY31" fmla="*/ 401100 h 3774834"/>
                  <a:gd name="connsiteX32" fmla="*/ 571674 w 2302014"/>
                  <a:gd name="connsiteY32" fmla="*/ 254477 h 3774834"/>
                  <a:gd name="connsiteX33" fmla="*/ 684089 w 2302014"/>
                  <a:gd name="connsiteY33" fmla="*/ 49153 h 3774834"/>
                  <a:gd name="connsiteX34" fmla="*/ 915621 w 2302014"/>
                  <a:gd name="connsiteY34" fmla="*/ 37986 h 3774834"/>
                  <a:gd name="connsiteX35" fmla="*/ 1172959 w 2302014"/>
                  <a:gd name="connsiteY35" fmla="*/ 867083 h 3774834"/>
                  <a:gd name="connsiteX36" fmla="*/ 1185616 w 2302014"/>
                  <a:gd name="connsiteY36" fmla="*/ 884962 h 3774834"/>
                  <a:gd name="connsiteX37" fmla="*/ 1317321 w 2302014"/>
                  <a:gd name="connsiteY37" fmla="*/ 874851 h 3774834"/>
                  <a:gd name="connsiteX38" fmla="*/ 1445588 w 2302014"/>
                  <a:gd name="connsiteY38" fmla="*/ 903722 h 3774834"/>
                  <a:gd name="connsiteX39" fmla="*/ 1457203 w 2302014"/>
                  <a:gd name="connsiteY39" fmla="*/ 893529 h 3774834"/>
                  <a:gd name="connsiteX40" fmla="*/ 1758741 w 2302014"/>
                  <a:gd name="connsiteY40" fmla="*/ 275741 h 3774834"/>
                  <a:gd name="connsiteX41" fmla="*/ 1975140 w 2302014"/>
                  <a:gd name="connsiteY41" fmla="*/ 342431 h 3774834"/>
                  <a:gd name="connsiteX42" fmla="*/ 2081069 w 2302014"/>
                  <a:gd name="connsiteY42" fmla="*/ 499000 h 3774834"/>
                  <a:gd name="connsiteX43" fmla="*/ 2065711 w 2302014"/>
                  <a:gd name="connsiteY43" fmla="*/ 539175 h 3774834"/>
                  <a:gd name="connsiteX44" fmla="*/ 1871105 w 2302014"/>
                  <a:gd name="connsiteY44" fmla="*/ 611024 h 3774834"/>
                  <a:gd name="connsiteX45" fmla="*/ 1642807 w 2302014"/>
                  <a:gd name="connsiteY45" fmla="*/ 971729 h 3774834"/>
                  <a:gd name="connsiteX46" fmla="*/ 1749837 w 2302014"/>
                  <a:gd name="connsiteY46" fmla="*/ 1137114 h 3774834"/>
                  <a:gd name="connsiteX47" fmla="*/ 1785723 w 2302014"/>
                  <a:gd name="connsiteY47" fmla="*/ 1203371 h 3774834"/>
                  <a:gd name="connsiteX48" fmla="*/ 1838381 w 2302014"/>
                  <a:gd name="connsiteY48" fmla="*/ 1203277 h 3774834"/>
                  <a:gd name="connsiteX49" fmla="*/ 2236425 w 2302014"/>
                  <a:gd name="connsiteY49" fmla="*/ 1090137 h 3774834"/>
                  <a:gd name="connsiteX50" fmla="*/ 2297158 w 2302014"/>
                  <a:gd name="connsiteY50" fmla="*/ 1178651 h 3774834"/>
                  <a:gd name="connsiteX0" fmla="*/ 2297158 w 2302014"/>
                  <a:gd name="connsiteY0" fmla="*/ 1178651 h 3774834"/>
                  <a:gd name="connsiteX1" fmla="*/ 2300144 w 2302014"/>
                  <a:gd name="connsiteY1" fmla="*/ 1307429 h 3774834"/>
                  <a:gd name="connsiteX2" fmla="*/ 2227962 w 2302014"/>
                  <a:gd name="connsiteY2" fmla="*/ 1482142 h 3774834"/>
                  <a:gd name="connsiteX3" fmla="*/ 2185980 w 2302014"/>
                  <a:gd name="connsiteY3" fmla="*/ 1491488 h 3774834"/>
                  <a:gd name="connsiteX4" fmla="*/ 2018717 w 2302014"/>
                  <a:gd name="connsiteY4" fmla="*/ 1368782 h 3774834"/>
                  <a:gd name="connsiteX5" fmla="*/ 1836574 w 2302014"/>
                  <a:gd name="connsiteY5" fmla="*/ 1356756 h 3774834"/>
                  <a:gd name="connsiteX6" fmla="*/ 1797296 w 2302014"/>
                  <a:gd name="connsiteY6" fmla="*/ 1359134 h 3774834"/>
                  <a:gd name="connsiteX7" fmla="*/ 1793818 w 2302014"/>
                  <a:gd name="connsiteY7" fmla="*/ 1384717 h 3774834"/>
                  <a:gd name="connsiteX8" fmla="*/ 1596981 w 2302014"/>
                  <a:gd name="connsiteY8" fmla="*/ 1858459 h 3774834"/>
                  <a:gd name="connsiteX9" fmla="*/ 1584889 w 2302014"/>
                  <a:gd name="connsiteY9" fmla="*/ 2066793 h 3774834"/>
                  <a:gd name="connsiteX10" fmla="*/ 2232900 w 2302014"/>
                  <a:gd name="connsiteY10" fmla="*/ 3484405 h 3774834"/>
                  <a:gd name="connsiteX11" fmla="*/ 1777791 w 2302014"/>
                  <a:gd name="connsiteY11" fmla="*/ 3768969 h 3774834"/>
                  <a:gd name="connsiteX12" fmla="*/ 1300229 w 2302014"/>
                  <a:gd name="connsiteY12" fmla="*/ 3616849 h 3774834"/>
                  <a:gd name="connsiteX13" fmla="*/ 1493707 w 2302014"/>
                  <a:gd name="connsiteY13" fmla="*/ 3184847 h 3774834"/>
                  <a:gd name="connsiteX14" fmla="*/ 1302707 w 2302014"/>
                  <a:gd name="connsiteY14" fmla="*/ 2108907 h 3774834"/>
                  <a:gd name="connsiteX15" fmla="*/ 1245145 w 2302014"/>
                  <a:gd name="connsiteY15" fmla="*/ 1959276 h 3774834"/>
                  <a:gd name="connsiteX16" fmla="*/ 1184742 w 2302014"/>
                  <a:gd name="connsiteY16" fmla="*/ 1954982 h 3774834"/>
                  <a:gd name="connsiteX17" fmla="*/ 747080 w 2302014"/>
                  <a:gd name="connsiteY17" fmla="*/ 1542785 h 3774834"/>
                  <a:gd name="connsiteX18" fmla="*/ 768192 w 2302014"/>
                  <a:gd name="connsiteY18" fmla="*/ 1225540 h 3774834"/>
                  <a:gd name="connsiteX19" fmla="*/ 775975 w 2302014"/>
                  <a:gd name="connsiteY19" fmla="*/ 1209827 h 3774834"/>
                  <a:gd name="connsiteX20" fmla="*/ 748698 w 2302014"/>
                  <a:gd name="connsiteY20" fmla="*/ 1187615 h 3774834"/>
                  <a:gd name="connsiteX21" fmla="*/ 299333 w 2302014"/>
                  <a:gd name="connsiteY21" fmla="*/ 886817 h 3774834"/>
                  <a:gd name="connsiteX22" fmla="*/ 54770 w 2302014"/>
                  <a:gd name="connsiteY22" fmla="*/ 874760 h 3774834"/>
                  <a:gd name="connsiteX23" fmla="*/ 33304 w 2302014"/>
                  <a:gd name="connsiteY23" fmla="*/ 641665 h 3774834"/>
                  <a:gd name="connsiteX24" fmla="*/ 219100 w 2302014"/>
                  <a:gd name="connsiteY24" fmla="*/ 503058 h 3774834"/>
                  <a:gd name="connsiteX25" fmla="*/ 796087 w 2302014"/>
                  <a:gd name="connsiteY25" fmla="*/ 1002007 h 3774834"/>
                  <a:gd name="connsiteX26" fmla="*/ 885320 w 2302014"/>
                  <a:gd name="connsiteY26" fmla="*/ 1042266 h 3774834"/>
                  <a:gd name="connsiteX27" fmla="*/ 956252 w 2302014"/>
                  <a:gd name="connsiteY27" fmla="*/ 979134 h 3774834"/>
                  <a:gd name="connsiteX28" fmla="*/ 989963 w 2302014"/>
                  <a:gd name="connsiteY28" fmla="*/ 959339 h 3774834"/>
                  <a:gd name="connsiteX29" fmla="*/ 972447 w 2302014"/>
                  <a:gd name="connsiteY29" fmla="*/ 901620 h 3774834"/>
                  <a:gd name="connsiteX30" fmla="*/ 767780 w 2302014"/>
                  <a:gd name="connsiteY30" fmla="*/ 401100 h 3774834"/>
                  <a:gd name="connsiteX31" fmla="*/ 571674 w 2302014"/>
                  <a:gd name="connsiteY31" fmla="*/ 254477 h 3774834"/>
                  <a:gd name="connsiteX32" fmla="*/ 684089 w 2302014"/>
                  <a:gd name="connsiteY32" fmla="*/ 49153 h 3774834"/>
                  <a:gd name="connsiteX33" fmla="*/ 915621 w 2302014"/>
                  <a:gd name="connsiteY33" fmla="*/ 37986 h 3774834"/>
                  <a:gd name="connsiteX34" fmla="*/ 1172959 w 2302014"/>
                  <a:gd name="connsiteY34" fmla="*/ 867083 h 3774834"/>
                  <a:gd name="connsiteX35" fmla="*/ 1185616 w 2302014"/>
                  <a:gd name="connsiteY35" fmla="*/ 884962 h 3774834"/>
                  <a:gd name="connsiteX36" fmla="*/ 1317321 w 2302014"/>
                  <a:gd name="connsiteY36" fmla="*/ 874851 h 3774834"/>
                  <a:gd name="connsiteX37" fmla="*/ 1445588 w 2302014"/>
                  <a:gd name="connsiteY37" fmla="*/ 903722 h 3774834"/>
                  <a:gd name="connsiteX38" fmla="*/ 1457203 w 2302014"/>
                  <a:gd name="connsiteY38" fmla="*/ 893529 h 3774834"/>
                  <a:gd name="connsiteX39" fmla="*/ 1758741 w 2302014"/>
                  <a:gd name="connsiteY39" fmla="*/ 275741 h 3774834"/>
                  <a:gd name="connsiteX40" fmla="*/ 1975140 w 2302014"/>
                  <a:gd name="connsiteY40" fmla="*/ 342431 h 3774834"/>
                  <a:gd name="connsiteX41" fmla="*/ 2081069 w 2302014"/>
                  <a:gd name="connsiteY41" fmla="*/ 499000 h 3774834"/>
                  <a:gd name="connsiteX42" fmla="*/ 2065711 w 2302014"/>
                  <a:gd name="connsiteY42" fmla="*/ 539175 h 3774834"/>
                  <a:gd name="connsiteX43" fmla="*/ 1871105 w 2302014"/>
                  <a:gd name="connsiteY43" fmla="*/ 611024 h 3774834"/>
                  <a:gd name="connsiteX44" fmla="*/ 1642807 w 2302014"/>
                  <a:gd name="connsiteY44" fmla="*/ 971729 h 3774834"/>
                  <a:gd name="connsiteX45" fmla="*/ 1749837 w 2302014"/>
                  <a:gd name="connsiteY45" fmla="*/ 1137114 h 3774834"/>
                  <a:gd name="connsiteX46" fmla="*/ 1785723 w 2302014"/>
                  <a:gd name="connsiteY46" fmla="*/ 1203371 h 3774834"/>
                  <a:gd name="connsiteX47" fmla="*/ 1838381 w 2302014"/>
                  <a:gd name="connsiteY47" fmla="*/ 1203277 h 3774834"/>
                  <a:gd name="connsiteX48" fmla="*/ 2236425 w 2302014"/>
                  <a:gd name="connsiteY48" fmla="*/ 1090137 h 3774834"/>
                  <a:gd name="connsiteX49" fmla="*/ 2297158 w 2302014"/>
                  <a:gd name="connsiteY49" fmla="*/ 1178651 h 3774834"/>
                  <a:gd name="connsiteX0" fmla="*/ 2265074 w 2269930"/>
                  <a:gd name="connsiteY0" fmla="*/ 1178651 h 3774834"/>
                  <a:gd name="connsiteX1" fmla="*/ 2268060 w 2269930"/>
                  <a:gd name="connsiteY1" fmla="*/ 1307429 h 3774834"/>
                  <a:gd name="connsiteX2" fmla="*/ 2195878 w 2269930"/>
                  <a:gd name="connsiteY2" fmla="*/ 1482142 h 3774834"/>
                  <a:gd name="connsiteX3" fmla="*/ 2153896 w 2269930"/>
                  <a:gd name="connsiteY3" fmla="*/ 1491488 h 3774834"/>
                  <a:gd name="connsiteX4" fmla="*/ 1986633 w 2269930"/>
                  <a:gd name="connsiteY4" fmla="*/ 1368782 h 3774834"/>
                  <a:gd name="connsiteX5" fmla="*/ 1804490 w 2269930"/>
                  <a:gd name="connsiteY5" fmla="*/ 1356756 h 3774834"/>
                  <a:gd name="connsiteX6" fmla="*/ 1765212 w 2269930"/>
                  <a:gd name="connsiteY6" fmla="*/ 1359134 h 3774834"/>
                  <a:gd name="connsiteX7" fmla="*/ 1761734 w 2269930"/>
                  <a:gd name="connsiteY7" fmla="*/ 1384717 h 3774834"/>
                  <a:gd name="connsiteX8" fmla="*/ 1564897 w 2269930"/>
                  <a:gd name="connsiteY8" fmla="*/ 1858459 h 3774834"/>
                  <a:gd name="connsiteX9" fmla="*/ 1552805 w 2269930"/>
                  <a:gd name="connsiteY9" fmla="*/ 2066793 h 3774834"/>
                  <a:gd name="connsiteX10" fmla="*/ 2200816 w 2269930"/>
                  <a:gd name="connsiteY10" fmla="*/ 3484405 h 3774834"/>
                  <a:gd name="connsiteX11" fmla="*/ 1745707 w 2269930"/>
                  <a:gd name="connsiteY11" fmla="*/ 3768969 h 3774834"/>
                  <a:gd name="connsiteX12" fmla="*/ 1268145 w 2269930"/>
                  <a:gd name="connsiteY12" fmla="*/ 3616849 h 3774834"/>
                  <a:gd name="connsiteX13" fmla="*/ 1461623 w 2269930"/>
                  <a:gd name="connsiteY13" fmla="*/ 3184847 h 3774834"/>
                  <a:gd name="connsiteX14" fmla="*/ 1270623 w 2269930"/>
                  <a:gd name="connsiteY14" fmla="*/ 2108907 h 3774834"/>
                  <a:gd name="connsiteX15" fmla="*/ 1213061 w 2269930"/>
                  <a:gd name="connsiteY15" fmla="*/ 1959276 h 3774834"/>
                  <a:gd name="connsiteX16" fmla="*/ 1152658 w 2269930"/>
                  <a:gd name="connsiteY16" fmla="*/ 1954982 h 3774834"/>
                  <a:gd name="connsiteX17" fmla="*/ 714996 w 2269930"/>
                  <a:gd name="connsiteY17" fmla="*/ 1542785 h 3774834"/>
                  <a:gd name="connsiteX18" fmla="*/ 736108 w 2269930"/>
                  <a:gd name="connsiteY18" fmla="*/ 1225540 h 3774834"/>
                  <a:gd name="connsiteX19" fmla="*/ 743891 w 2269930"/>
                  <a:gd name="connsiteY19" fmla="*/ 1209827 h 3774834"/>
                  <a:gd name="connsiteX20" fmla="*/ 716614 w 2269930"/>
                  <a:gd name="connsiteY20" fmla="*/ 1187615 h 3774834"/>
                  <a:gd name="connsiteX21" fmla="*/ 267249 w 2269930"/>
                  <a:gd name="connsiteY21" fmla="*/ 886817 h 3774834"/>
                  <a:gd name="connsiteX22" fmla="*/ 1220 w 2269930"/>
                  <a:gd name="connsiteY22" fmla="*/ 641665 h 3774834"/>
                  <a:gd name="connsiteX23" fmla="*/ 187016 w 2269930"/>
                  <a:gd name="connsiteY23" fmla="*/ 503058 h 3774834"/>
                  <a:gd name="connsiteX24" fmla="*/ 764003 w 2269930"/>
                  <a:gd name="connsiteY24" fmla="*/ 1002007 h 3774834"/>
                  <a:gd name="connsiteX25" fmla="*/ 853236 w 2269930"/>
                  <a:gd name="connsiteY25" fmla="*/ 1042266 h 3774834"/>
                  <a:gd name="connsiteX26" fmla="*/ 924168 w 2269930"/>
                  <a:gd name="connsiteY26" fmla="*/ 979134 h 3774834"/>
                  <a:gd name="connsiteX27" fmla="*/ 957879 w 2269930"/>
                  <a:gd name="connsiteY27" fmla="*/ 959339 h 3774834"/>
                  <a:gd name="connsiteX28" fmla="*/ 940363 w 2269930"/>
                  <a:gd name="connsiteY28" fmla="*/ 901620 h 3774834"/>
                  <a:gd name="connsiteX29" fmla="*/ 735696 w 2269930"/>
                  <a:gd name="connsiteY29" fmla="*/ 401100 h 3774834"/>
                  <a:gd name="connsiteX30" fmla="*/ 539590 w 2269930"/>
                  <a:gd name="connsiteY30" fmla="*/ 254477 h 3774834"/>
                  <a:gd name="connsiteX31" fmla="*/ 652005 w 2269930"/>
                  <a:gd name="connsiteY31" fmla="*/ 49153 h 3774834"/>
                  <a:gd name="connsiteX32" fmla="*/ 883537 w 2269930"/>
                  <a:gd name="connsiteY32" fmla="*/ 37986 h 3774834"/>
                  <a:gd name="connsiteX33" fmla="*/ 1140875 w 2269930"/>
                  <a:gd name="connsiteY33" fmla="*/ 867083 h 3774834"/>
                  <a:gd name="connsiteX34" fmla="*/ 1153532 w 2269930"/>
                  <a:gd name="connsiteY34" fmla="*/ 884962 h 3774834"/>
                  <a:gd name="connsiteX35" fmla="*/ 1285237 w 2269930"/>
                  <a:gd name="connsiteY35" fmla="*/ 874851 h 3774834"/>
                  <a:gd name="connsiteX36" fmla="*/ 1413504 w 2269930"/>
                  <a:gd name="connsiteY36" fmla="*/ 903722 h 3774834"/>
                  <a:gd name="connsiteX37" fmla="*/ 1425119 w 2269930"/>
                  <a:gd name="connsiteY37" fmla="*/ 893529 h 3774834"/>
                  <a:gd name="connsiteX38" fmla="*/ 1726657 w 2269930"/>
                  <a:gd name="connsiteY38" fmla="*/ 275741 h 3774834"/>
                  <a:gd name="connsiteX39" fmla="*/ 1943056 w 2269930"/>
                  <a:gd name="connsiteY39" fmla="*/ 342431 h 3774834"/>
                  <a:gd name="connsiteX40" fmla="*/ 2048985 w 2269930"/>
                  <a:gd name="connsiteY40" fmla="*/ 499000 h 3774834"/>
                  <a:gd name="connsiteX41" fmla="*/ 2033627 w 2269930"/>
                  <a:gd name="connsiteY41" fmla="*/ 539175 h 3774834"/>
                  <a:gd name="connsiteX42" fmla="*/ 1839021 w 2269930"/>
                  <a:gd name="connsiteY42" fmla="*/ 611024 h 3774834"/>
                  <a:gd name="connsiteX43" fmla="*/ 1610723 w 2269930"/>
                  <a:gd name="connsiteY43" fmla="*/ 971729 h 3774834"/>
                  <a:gd name="connsiteX44" fmla="*/ 1717753 w 2269930"/>
                  <a:gd name="connsiteY44" fmla="*/ 1137114 h 3774834"/>
                  <a:gd name="connsiteX45" fmla="*/ 1753639 w 2269930"/>
                  <a:gd name="connsiteY45" fmla="*/ 1203371 h 3774834"/>
                  <a:gd name="connsiteX46" fmla="*/ 1806297 w 2269930"/>
                  <a:gd name="connsiteY46" fmla="*/ 1203277 h 3774834"/>
                  <a:gd name="connsiteX47" fmla="*/ 2204341 w 2269930"/>
                  <a:gd name="connsiteY47" fmla="*/ 1090137 h 3774834"/>
                  <a:gd name="connsiteX48" fmla="*/ 2265074 w 2269930"/>
                  <a:gd name="connsiteY48" fmla="*/ 1178651 h 3774834"/>
                  <a:gd name="connsiteX0" fmla="*/ 2113932 w 2118788"/>
                  <a:gd name="connsiteY0" fmla="*/ 1178651 h 3774834"/>
                  <a:gd name="connsiteX1" fmla="*/ 2116918 w 2118788"/>
                  <a:gd name="connsiteY1" fmla="*/ 1307429 h 3774834"/>
                  <a:gd name="connsiteX2" fmla="*/ 2044736 w 2118788"/>
                  <a:gd name="connsiteY2" fmla="*/ 1482142 h 3774834"/>
                  <a:gd name="connsiteX3" fmla="*/ 2002754 w 2118788"/>
                  <a:gd name="connsiteY3" fmla="*/ 1491488 h 3774834"/>
                  <a:gd name="connsiteX4" fmla="*/ 1835491 w 2118788"/>
                  <a:gd name="connsiteY4" fmla="*/ 1368782 h 3774834"/>
                  <a:gd name="connsiteX5" fmla="*/ 1653348 w 2118788"/>
                  <a:gd name="connsiteY5" fmla="*/ 1356756 h 3774834"/>
                  <a:gd name="connsiteX6" fmla="*/ 1614070 w 2118788"/>
                  <a:gd name="connsiteY6" fmla="*/ 1359134 h 3774834"/>
                  <a:gd name="connsiteX7" fmla="*/ 1610592 w 2118788"/>
                  <a:gd name="connsiteY7" fmla="*/ 1384717 h 3774834"/>
                  <a:gd name="connsiteX8" fmla="*/ 1413755 w 2118788"/>
                  <a:gd name="connsiteY8" fmla="*/ 1858459 h 3774834"/>
                  <a:gd name="connsiteX9" fmla="*/ 1401663 w 2118788"/>
                  <a:gd name="connsiteY9" fmla="*/ 2066793 h 3774834"/>
                  <a:gd name="connsiteX10" fmla="*/ 2049674 w 2118788"/>
                  <a:gd name="connsiteY10" fmla="*/ 3484405 h 3774834"/>
                  <a:gd name="connsiteX11" fmla="*/ 1594565 w 2118788"/>
                  <a:gd name="connsiteY11" fmla="*/ 3768969 h 3774834"/>
                  <a:gd name="connsiteX12" fmla="*/ 1117003 w 2118788"/>
                  <a:gd name="connsiteY12" fmla="*/ 3616849 h 3774834"/>
                  <a:gd name="connsiteX13" fmla="*/ 1310481 w 2118788"/>
                  <a:gd name="connsiteY13" fmla="*/ 3184847 h 3774834"/>
                  <a:gd name="connsiteX14" fmla="*/ 1119481 w 2118788"/>
                  <a:gd name="connsiteY14" fmla="*/ 2108907 h 3774834"/>
                  <a:gd name="connsiteX15" fmla="*/ 1061919 w 2118788"/>
                  <a:gd name="connsiteY15" fmla="*/ 1959276 h 3774834"/>
                  <a:gd name="connsiteX16" fmla="*/ 1001516 w 2118788"/>
                  <a:gd name="connsiteY16" fmla="*/ 1954982 h 3774834"/>
                  <a:gd name="connsiteX17" fmla="*/ 563854 w 2118788"/>
                  <a:gd name="connsiteY17" fmla="*/ 1542785 h 3774834"/>
                  <a:gd name="connsiteX18" fmla="*/ 584966 w 2118788"/>
                  <a:gd name="connsiteY18" fmla="*/ 1225540 h 3774834"/>
                  <a:gd name="connsiteX19" fmla="*/ 592749 w 2118788"/>
                  <a:gd name="connsiteY19" fmla="*/ 1209827 h 3774834"/>
                  <a:gd name="connsiteX20" fmla="*/ 565472 w 2118788"/>
                  <a:gd name="connsiteY20" fmla="*/ 1187615 h 3774834"/>
                  <a:gd name="connsiteX21" fmla="*/ 116107 w 2118788"/>
                  <a:gd name="connsiteY21" fmla="*/ 886817 h 3774834"/>
                  <a:gd name="connsiteX22" fmla="*/ 35874 w 2118788"/>
                  <a:gd name="connsiteY22" fmla="*/ 503058 h 3774834"/>
                  <a:gd name="connsiteX23" fmla="*/ 612861 w 2118788"/>
                  <a:gd name="connsiteY23" fmla="*/ 1002007 h 3774834"/>
                  <a:gd name="connsiteX24" fmla="*/ 702094 w 2118788"/>
                  <a:gd name="connsiteY24" fmla="*/ 1042266 h 3774834"/>
                  <a:gd name="connsiteX25" fmla="*/ 773026 w 2118788"/>
                  <a:gd name="connsiteY25" fmla="*/ 979134 h 3774834"/>
                  <a:gd name="connsiteX26" fmla="*/ 806737 w 2118788"/>
                  <a:gd name="connsiteY26" fmla="*/ 959339 h 3774834"/>
                  <a:gd name="connsiteX27" fmla="*/ 789221 w 2118788"/>
                  <a:gd name="connsiteY27" fmla="*/ 901620 h 3774834"/>
                  <a:gd name="connsiteX28" fmla="*/ 584554 w 2118788"/>
                  <a:gd name="connsiteY28" fmla="*/ 401100 h 3774834"/>
                  <a:gd name="connsiteX29" fmla="*/ 388448 w 2118788"/>
                  <a:gd name="connsiteY29" fmla="*/ 254477 h 3774834"/>
                  <a:gd name="connsiteX30" fmla="*/ 500863 w 2118788"/>
                  <a:gd name="connsiteY30" fmla="*/ 49153 h 3774834"/>
                  <a:gd name="connsiteX31" fmla="*/ 732395 w 2118788"/>
                  <a:gd name="connsiteY31" fmla="*/ 37986 h 3774834"/>
                  <a:gd name="connsiteX32" fmla="*/ 989733 w 2118788"/>
                  <a:gd name="connsiteY32" fmla="*/ 867083 h 3774834"/>
                  <a:gd name="connsiteX33" fmla="*/ 1002390 w 2118788"/>
                  <a:gd name="connsiteY33" fmla="*/ 884962 h 3774834"/>
                  <a:gd name="connsiteX34" fmla="*/ 1134095 w 2118788"/>
                  <a:gd name="connsiteY34" fmla="*/ 874851 h 3774834"/>
                  <a:gd name="connsiteX35" fmla="*/ 1262362 w 2118788"/>
                  <a:gd name="connsiteY35" fmla="*/ 903722 h 3774834"/>
                  <a:gd name="connsiteX36" fmla="*/ 1273977 w 2118788"/>
                  <a:gd name="connsiteY36" fmla="*/ 893529 h 3774834"/>
                  <a:gd name="connsiteX37" fmla="*/ 1575515 w 2118788"/>
                  <a:gd name="connsiteY37" fmla="*/ 275741 h 3774834"/>
                  <a:gd name="connsiteX38" fmla="*/ 1791914 w 2118788"/>
                  <a:gd name="connsiteY38" fmla="*/ 342431 h 3774834"/>
                  <a:gd name="connsiteX39" fmla="*/ 1897843 w 2118788"/>
                  <a:gd name="connsiteY39" fmla="*/ 499000 h 3774834"/>
                  <a:gd name="connsiteX40" fmla="*/ 1882485 w 2118788"/>
                  <a:gd name="connsiteY40" fmla="*/ 539175 h 3774834"/>
                  <a:gd name="connsiteX41" fmla="*/ 1687879 w 2118788"/>
                  <a:gd name="connsiteY41" fmla="*/ 611024 h 3774834"/>
                  <a:gd name="connsiteX42" fmla="*/ 1459581 w 2118788"/>
                  <a:gd name="connsiteY42" fmla="*/ 971729 h 3774834"/>
                  <a:gd name="connsiteX43" fmla="*/ 1566611 w 2118788"/>
                  <a:gd name="connsiteY43" fmla="*/ 1137114 h 3774834"/>
                  <a:gd name="connsiteX44" fmla="*/ 1602497 w 2118788"/>
                  <a:gd name="connsiteY44" fmla="*/ 1203371 h 3774834"/>
                  <a:gd name="connsiteX45" fmla="*/ 1655155 w 2118788"/>
                  <a:gd name="connsiteY45" fmla="*/ 1203277 h 3774834"/>
                  <a:gd name="connsiteX46" fmla="*/ 2053199 w 2118788"/>
                  <a:gd name="connsiteY46" fmla="*/ 1090137 h 3774834"/>
                  <a:gd name="connsiteX47" fmla="*/ 2113932 w 2118788"/>
                  <a:gd name="connsiteY47" fmla="*/ 1178651 h 3774834"/>
                  <a:gd name="connsiteX0" fmla="*/ 1997825 w 2002681"/>
                  <a:gd name="connsiteY0" fmla="*/ 1178651 h 3774834"/>
                  <a:gd name="connsiteX1" fmla="*/ 2000811 w 2002681"/>
                  <a:gd name="connsiteY1" fmla="*/ 1307429 h 3774834"/>
                  <a:gd name="connsiteX2" fmla="*/ 1928629 w 2002681"/>
                  <a:gd name="connsiteY2" fmla="*/ 1482142 h 3774834"/>
                  <a:gd name="connsiteX3" fmla="*/ 1886647 w 2002681"/>
                  <a:gd name="connsiteY3" fmla="*/ 1491488 h 3774834"/>
                  <a:gd name="connsiteX4" fmla="*/ 1719384 w 2002681"/>
                  <a:gd name="connsiteY4" fmla="*/ 1368782 h 3774834"/>
                  <a:gd name="connsiteX5" fmla="*/ 1537241 w 2002681"/>
                  <a:gd name="connsiteY5" fmla="*/ 1356756 h 3774834"/>
                  <a:gd name="connsiteX6" fmla="*/ 1497963 w 2002681"/>
                  <a:gd name="connsiteY6" fmla="*/ 1359134 h 3774834"/>
                  <a:gd name="connsiteX7" fmla="*/ 1494485 w 2002681"/>
                  <a:gd name="connsiteY7" fmla="*/ 1384717 h 3774834"/>
                  <a:gd name="connsiteX8" fmla="*/ 1297648 w 2002681"/>
                  <a:gd name="connsiteY8" fmla="*/ 1858459 h 3774834"/>
                  <a:gd name="connsiteX9" fmla="*/ 1285556 w 2002681"/>
                  <a:gd name="connsiteY9" fmla="*/ 2066793 h 3774834"/>
                  <a:gd name="connsiteX10" fmla="*/ 1933567 w 2002681"/>
                  <a:gd name="connsiteY10" fmla="*/ 3484405 h 3774834"/>
                  <a:gd name="connsiteX11" fmla="*/ 1478458 w 2002681"/>
                  <a:gd name="connsiteY11" fmla="*/ 3768969 h 3774834"/>
                  <a:gd name="connsiteX12" fmla="*/ 1000896 w 2002681"/>
                  <a:gd name="connsiteY12" fmla="*/ 3616849 h 3774834"/>
                  <a:gd name="connsiteX13" fmla="*/ 1194374 w 2002681"/>
                  <a:gd name="connsiteY13" fmla="*/ 3184847 h 3774834"/>
                  <a:gd name="connsiteX14" fmla="*/ 1003374 w 2002681"/>
                  <a:gd name="connsiteY14" fmla="*/ 2108907 h 3774834"/>
                  <a:gd name="connsiteX15" fmla="*/ 945812 w 2002681"/>
                  <a:gd name="connsiteY15" fmla="*/ 1959276 h 3774834"/>
                  <a:gd name="connsiteX16" fmla="*/ 885409 w 2002681"/>
                  <a:gd name="connsiteY16" fmla="*/ 1954982 h 3774834"/>
                  <a:gd name="connsiteX17" fmla="*/ 447747 w 2002681"/>
                  <a:gd name="connsiteY17" fmla="*/ 1542785 h 3774834"/>
                  <a:gd name="connsiteX18" fmla="*/ 468859 w 2002681"/>
                  <a:gd name="connsiteY18" fmla="*/ 1225540 h 3774834"/>
                  <a:gd name="connsiteX19" fmla="*/ 476642 w 2002681"/>
                  <a:gd name="connsiteY19" fmla="*/ 1209827 h 3774834"/>
                  <a:gd name="connsiteX20" fmla="*/ 449365 w 2002681"/>
                  <a:gd name="connsiteY20" fmla="*/ 1187615 h 3774834"/>
                  <a:gd name="connsiteX21" fmla="*/ 0 w 2002681"/>
                  <a:gd name="connsiteY21" fmla="*/ 886817 h 3774834"/>
                  <a:gd name="connsiteX22" fmla="*/ 496754 w 2002681"/>
                  <a:gd name="connsiteY22" fmla="*/ 1002007 h 3774834"/>
                  <a:gd name="connsiteX23" fmla="*/ 585987 w 2002681"/>
                  <a:gd name="connsiteY23" fmla="*/ 1042266 h 3774834"/>
                  <a:gd name="connsiteX24" fmla="*/ 656919 w 2002681"/>
                  <a:gd name="connsiteY24" fmla="*/ 979134 h 3774834"/>
                  <a:gd name="connsiteX25" fmla="*/ 690630 w 2002681"/>
                  <a:gd name="connsiteY25" fmla="*/ 959339 h 3774834"/>
                  <a:gd name="connsiteX26" fmla="*/ 673114 w 2002681"/>
                  <a:gd name="connsiteY26" fmla="*/ 901620 h 3774834"/>
                  <a:gd name="connsiteX27" fmla="*/ 468447 w 2002681"/>
                  <a:gd name="connsiteY27" fmla="*/ 401100 h 3774834"/>
                  <a:gd name="connsiteX28" fmla="*/ 272341 w 2002681"/>
                  <a:gd name="connsiteY28" fmla="*/ 254477 h 3774834"/>
                  <a:gd name="connsiteX29" fmla="*/ 384756 w 2002681"/>
                  <a:gd name="connsiteY29" fmla="*/ 49153 h 3774834"/>
                  <a:gd name="connsiteX30" fmla="*/ 616288 w 2002681"/>
                  <a:gd name="connsiteY30" fmla="*/ 37986 h 3774834"/>
                  <a:gd name="connsiteX31" fmla="*/ 873626 w 2002681"/>
                  <a:gd name="connsiteY31" fmla="*/ 867083 h 3774834"/>
                  <a:gd name="connsiteX32" fmla="*/ 886283 w 2002681"/>
                  <a:gd name="connsiteY32" fmla="*/ 884962 h 3774834"/>
                  <a:gd name="connsiteX33" fmla="*/ 1017988 w 2002681"/>
                  <a:gd name="connsiteY33" fmla="*/ 874851 h 3774834"/>
                  <a:gd name="connsiteX34" fmla="*/ 1146255 w 2002681"/>
                  <a:gd name="connsiteY34" fmla="*/ 903722 h 3774834"/>
                  <a:gd name="connsiteX35" fmla="*/ 1157870 w 2002681"/>
                  <a:gd name="connsiteY35" fmla="*/ 893529 h 3774834"/>
                  <a:gd name="connsiteX36" fmla="*/ 1459408 w 2002681"/>
                  <a:gd name="connsiteY36" fmla="*/ 275741 h 3774834"/>
                  <a:gd name="connsiteX37" fmla="*/ 1675807 w 2002681"/>
                  <a:gd name="connsiteY37" fmla="*/ 342431 h 3774834"/>
                  <a:gd name="connsiteX38" fmla="*/ 1781736 w 2002681"/>
                  <a:gd name="connsiteY38" fmla="*/ 499000 h 3774834"/>
                  <a:gd name="connsiteX39" fmla="*/ 1766378 w 2002681"/>
                  <a:gd name="connsiteY39" fmla="*/ 539175 h 3774834"/>
                  <a:gd name="connsiteX40" fmla="*/ 1571772 w 2002681"/>
                  <a:gd name="connsiteY40" fmla="*/ 611024 h 3774834"/>
                  <a:gd name="connsiteX41" fmla="*/ 1343474 w 2002681"/>
                  <a:gd name="connsiteY41" fmla="*/ 971729 h 3774834"/>
                  <a:gd name="connsiteX42" fmla="*/ 1450504 w 2002681"/>
                  <a:gd name="connsiteY42" fmla="*/ 1137114 h 3774834"/>
                  <a:gd name="connsiteX43" fmla="*/ 1486390 w 2002681"/>
                  <a:gd name="connsiteY43" fmla="*/ 1203371 h 3774834"/>
                  <a:gd name="connsiteX44" fmla="*/ 1539048 w 2002681"/>
                  <a:gd name="connsiteY44" fmla="*/ 1203277 h 3774834"/>
                  <a:gd name="connsiteX45" fmla="*/ 1937092 w 2002681"/>
                  <a:gd name="connsiteY45" fmla="*/ 1090137 h 3774834"/>
                  <a:gd name="connsiteX46" fmla="*/ 1997825 w 2002681"/>
                  <a:gd name="connsiteY46" fmla="*/ 1178651 h 3774834"/>
                  <a:gd name="connsiteX0" fmla="*/ 1738340 w 1743196"/>
                  <a:gd name="connsiteY0" fmla="*/ 1178651 h 3774834"/>
                  <a:gd name="connsiteX1" fmla="*/ 1741326 w 1743196"/>
                  <a:gd name="connsiteY1" fmla="*/ 1307429 h 3774834"/>
                  <a:gd name="connsiteX2" fmla="*/ 1669144 w 1743196"/>
                  <a:gd name="connsiteY2" fmla="*/ 1482142 h 3774834"/>
                  <a:gd name="connsiteX3" fmla="*/ 1627162 w 1743196"/>
                  <a:gd name="connsiteY3" fmla="*/ 1491488 h 3774834"/>
                  <a:gd name="connsiteX4" fmla="*/ 1459899 w 1743196"/>
                  <a:gd name="connsiteY4" fmla="*/ 1368782 h 3774834"/>
                  <a:gd name="connsiteX5" fmla="*/ 1277756 w 1743196"/>
                  <a:gd name="connsiteY5" fmla="*/ 1356756 h 3774834"/>
                  <a:gd name="connsiteX6" fmla="*/ 1238478 w 1743196"/>
                  <a:gd name="connsiteY6" fmla="*/ 1359134 h 3774834"/>
                  <a:gd name="connsiteX7" fmla="*/ 1235000 w 1743196"/>
                  <a:gd name="connsiteY7" fmla="*/ 1384717 h 3774834"/>
                  <a:gd name="connsiteX8" fmla="*/ 1038163 w 1743196"/>
                  <a:gd name="connsiteY8" fmla="*/ 1858459 h 3774834"/>
                  <a:gd name="connsiteX9" fmla="*/ 1026071 w 1743196"/>
                  <a:gd name="connsiteY9" fmla="*/ 2066793 h 3774834"/>
                  <a:gd name="connsiteX10" fmla="*/ 1674082 w 1743196"/>
                  <a:gd name="connsiteY10" fmla="*/ 3484405 h 3774834"/>
                  <a:gd name="connsiteX11" fmla="*/ 1218973 w 1743196"/>
                  <a:gd name="connsiteY11" fmla="*/ 3768969 h 3774834"/>
                  <a:gd name="connsiteX12" fmla="*/ 741411 w 1743196"/>
                  <a:gd name="connsiteY12" fmla="*/ 3616849 h 3774834"/>
                  <a:gd name="connsiteX13" fmla="*/ 934889 w 1743196"/>
                  <a:gd name="connsiteY13" fmla="*/ 3184847 h 3774834"/>
                  <a:gd name="connsiteX14" fmla="*/ 743889 w 1743196"/>
                  <a:gd name="connsiteY14" fmla="*/ 2108907 h 3774834"/>
                  <a:gd name="connsiteX15" fmla="*/ 686327 w 1743196"/>
                  <a:gd name="connsiteY15" fmla="*/ 1959276 h 3774834"/>
                  <a:gd name="connsiteX16" fmla="*/ 625924 w 1743196"/>
                  <a:gd name="connsiteY16" fmla="*/ 1954982 h 3774834"/>
                  <a:gd name="connsiteX17" fmla="*/ 188262 w 1743196"/>
                  <a:gd name="connsiteY17" fmla="*/ 1542785 h 3774834"/>
                  <a:gd name="connsiteX18" fmla="*/ 209374 w 1743196"/>
                  <a:gd name="connsiteY18" fmla="*/ 1225540 h 3774834"/>
                  <a:gd name="connsiteX19" fmla="*/ 217157 w 1743196"/>
                  <a:gd name="connsiteY19" fmla="*/ 1209827 h 3774834"/>
                  <a:gd name="connsiteX20" fmla="*/ 189880 w 1743196"/>
                  <a:gd name="connsiteY20" fmla="*/ 1187615 h 3774834"/>
                  <a:gd name="connsiteX21" fmla="*/ 237269 w 1743196"/>
                  <a:gd name="connsiteY21" fmla="*/ 1002007 h 3774834"/>
                  <a:gd name="connsiteX22" fmla="*/ 326502 w 1743196"/>
                  <a:gd name="connsiteY22" fmla="*/ 1042266 h 3774834"/>
                  <a:gd name="connsiteX23" fmla="*/ 397434 w 1743196"/>
                  <a:gd name="connsiteY23" fmla="*/ 979134 h 3774834"/>
                  <a:gd name="connsiteX24" fmla="*/ 431145 w 1743196"/>
                  <a:gd name="connsiteY24" fmla="*/ 959339 h 3774834"/>
                  <a:gd name="connsiteX25" fmla="*/ 413629 w 1743196"/>
                  <a:gd name="connsiteY25" fmla="*/ 901620 h 3774834"/>
                  <a:gd name="connsiteX26" fmla="*/ 208962 w 1743196"/>
                  <a:gd name="connsiteY26" fmla="*/ 401100 h 3774834"/>
                  <a:gd name="connsiteX27" fmla="*/ 12856 w 1743196"/>
                  <a:gd name="connsiteY27" fmla="*/ 254477 h 3774834"/>
                  <a:gd name="connsiteX28" fmla="*/ 125271 w 1743196"/>
                  <a:gd name="connsiteY28" fmla="*/ 49153 h 3774834"/>
                  <a:gd name="connsiteX29" fmla="*/ 356803 w 1743196"/>
                  <a:gd name="connsiteY29" fmla="*/ 37986 h 3774834"/>
                  <a:gd name="connsiteX30" fmla="*/ 614141 w 1743196"/>
                  <a:gd name="connsiteY30" fmla="*/ 867083 h 3774834"/>
                  <a:gd name="connsiteX31" fmla="*/ 626798 w 1743196"/>
                  <a:gd name="connsiteY31" fmla="*/ 884962 h 3774834"/>
                  <a:gd name="connsiteX32" fmla="*/ 758503 w 1743196"/>
                  <a:gd name="connsiteY32" fmla="*/ 874851 h 3774834"/>
                  <a:gd name="connsiteX33" fmla="*/ 886770 w 1743196"/>
                  <a:gd name="connsiteY33" fmla="*/ 903722 h 3774834"/>
                  <a:gd name="connsiteX34" fmla="*/ 898385 w 1743196"/>
                  <a:gd name="connsiteY34" fmla="*/ 893529 h 3774834"/>
                  <a:gd name="connsiteX35" fmla="*/ 1199923 w 1743196"/>
                  <a:gd name="connsiteY35" fmla="*/ 275741 h 3774834"/>
                  <a:gd name="connsiteX36" fmla="*/ 1416322 w 1743196"/>
                  <a:gd name="connsiteY36" fmla="*/ 342431 h 3774834"/>
                  <a:gd name="connsiteX37" fmla="*/ 1522251 w 1743196"/>
                  <a:gd name="connsiteY37" fmla="*/ 499000 h 3774834"/>
                  <a:gd name="connsiteX38" fmla="*/ 1506893 w 1743196"/>
                  <a:gd name="connsiteY38" fmla="*/ 539175 h 3774834"/>
                  <a:gd name="connsiteX39" fmla="*/ 1312287 w 1743196"/>
                  <a:gd name="connsiteY39" fmla="*/ 611024 h 3774834"/>
                  <a:gd name="connsiteX40" fmla="*/ 1083989 w 1743196"/>
                  <a:gd name="connsiteY40" fmla="*/ 971729 h 3774834"/>
                  <a:gd name="connsiteX41" fmla="*/ 1191019 w 1743196"/>
                  <a:gd name="connsiteY41" fmla="*/ 1137114 h 3774834"/>
                  <a:gd name="connsiteX42" fmla="*/ 1226905 w 1743196"/>
                  <a:gd name="connsiteY42" fmla="*/ 1203371 h 3774834"/>
                  <a:gd name="connsiteX43" fmla="*/ 1279563 w 1743196"/>
                  <a:gd name="connsiteY43" fmla="*/ 1203277 h 3774834"/>
                  <a:gd name="connsiteX44" fmla="*/ 1677607 w 1743196"/>
                  <a:gd name="connsiteY44" fmla="*/ 1090137 h 3774834"/>
                  <a:gd name="connsiteX45" fmla="*/ 1738340 w 1743196"/>
                  <a:gd name="connsiteY45" fmla="*/ 1178651 h 3774834"/>
                  <a:gd name="connsiteX0" fmla="*/ 1618773 w 1623629"/>
                  <a:gd name="connsiteY0" fmla="*/ 1184532 h 3780715"/>
                  <a:gd name="connsiteX1" fmla="*/ 1621759 w 1623629"/>
                  <a:gd name="connsiteY1" fmla="*/ 1313310 h 3780715"/>
                  <a:gd name="connsiteX2" fmla="*/ 1549577 w 1623629"/>
                  <a:gd name="connsiteY2" fmla="*/ 1488023 h 3780715"/>
                  <a:gd name="connsiteX3" fmla="*/ 1507595 w 1623629"/>
                  <a:gd name="connsiteY3" fmla="*/ 1497369 h 3780715"/>
                  <a:gd name="connsiteX4" fmla="*/ 1340332 w 1623629"/>
                  <a:gd name="connsiteY4" fmla="*/ 1374663 h 3780715"/>
                  <a:gd name="connsiteX5" fmla="*/ 1158189 w 1623629"/>
                  <a:gd name="connsiteY5" fmla="*/ 1362637 h 3780715"/>
                  <a:gd name="connsiteX6" fmla="*/ 1118911 w 1623629"/>
                  <a:gd name="connsiteY6" fmla="*/ 1365015 h 3780715"/>
                  <a:gd name="connsiteX7" fmla="*/ 1115433 w 1623629"/>
                  <a:gd name="connsiteY7" fmla="*/ 1390598 h 3780715"/>
                  <a:gd name="connsiteX8" fmla="*/ 918596 w 1623629"/>
                  <a:gd name="connsiteY8" fmla="*/ 1864340 h 3780715"/>
                  <a:gd name="connsiteX9" fmla="*/ 906504 w 1623629"/>
                  <a:gd name="connsiteY9" fmla="*/ 2072674 h 3780715"/>
                  <a:gd name="connsiteX10" fmla="*/ 1554515 w 1623629"/>
                  <a:gd name="connsiteY10" fmla="*/ 3490286 h 3780715"/>
                  <a:gd name="connsiteX11" fmla="*/ 1099406 w 1623629"/>
                  <a:gd name="connsiteY11" fmla="*/ 3774850 h 3780715"/>
                  <a:gd name="connsiteX12" fmla="*/ 621844 w 1623629"/>
                  <a:gd name="connsiteY12" fmla="*/ 3622730 h 3780715"/>
                  <a:gd name="connsiteX13" fmla="*/ 815322 w 1623629"/>
                  <a:gd name="connsiteY13" fmla="*/ 3190728 h 3780715"/>
                  <a:gd name="connsiteX14" fmla="*/ 624322 w 1623629"/>
                  <a:gd name="connsiteY14" fmla="*/ 2114788 h 3780715"/>
                  <a:gd name="connsiteX15" fmla="*/ 566760 w 1623629"/>
                  <a:gd name="connsiteY15" fmla="*/ 1965157 h 3780715"/>
                  <a:gd name="connsiteX16" fmla="*/ 506357 w 1623629"/>
                  <a:gd name="connsiteY16" fmla="*/ 1960863 h 3780715"/>
                  <a:gd name="connsiteX17" fmla="*/ 68695 w 1623629"/>
                  <a:gd name="connsiteY17" fmla="*/ 1548666 h 3780715"/>
                  <a:gd name="connsiteX18" fmla="*/ 89807 w 1623629"/>
                  <a:gd name="connsiteY18" fmla="*/ 1231421 h 3780715"/>
                  <a:gd name="connsiteX19" fmla="*/ 97590 w 1623629"/>
                  <a:gd name="connsiteY19" fmla="*/ 1215708 h 3780715"/>
                  <a:gd name="connsiteX20" fmla="*/ 70313 w 1623629"/>
                  <a:gd name="connsiteY20" fmla="*/ 1193496 h 3780715"/>
                  <a:gd name="connsiteX21" fmla="*/ 117702 w 1623629"/>
                  <a:gd name="connsiteY21" fmla="*/ 1007888 h 3780715"/>
                  <a:gd name="connsiteX22" fmla="*/ 206935 w 1623629"/>
                  <a:gd name="connsiteY22" fmla="*/ 1048147 h 3780715"/>
                  <a:gd name="connsiteX23" fmla="*/ 277867 w 1623629"/>
                  <a:gd name="connsiteY23" fmla="*/ 985015 h 3780715"/>
                  <a:gd name="connsiteX24" fmla="*/ 311578 w 1623629"/>
                  <a:gd name="connsiteY24" fmla="*/ 965220 h 3780715"/>
                  <a:gd name="connsiteX25" fmla="*/ 294062 w 1623629"/>
                  <a:gd name="connsiteY25" fmla="*/ 907501 h 3780715"/>
                  <a:gd name="connsiteX26" fmla="*/ 89395 w 1623629"/>
                  <a:gd name="connsiteY26" fmla="*/ 406981 h 3780715"/>
                  <a:gd name="connsiteX27" fmla="*/ 5704 w 1623629"/>
                  <a:gd name="connsiteY27" fmla="*/ 55034 h 3780715"/>
                  <a:gd name="connsiteX28" fmla="*/ 237236 w 1623629"/>
                  <a:gd name="connsiteY28" fmla="*/ 43867 h 3780715"/>
                  <a:gd name="connsiteX29" fmla="*/ 494574 w 1623629"/>
                  <a:gd name="connsiteY29" fmla="*/ 872964 h 3780715"/>
                  <a:gd name="connsiteX30" fmla="*/ 507231 w 1623629"/>
                  <a:gd name="connsiteY30" fmla="*/ 890843 h 3780715"/>
                  <a:gd name="connsiteX31" fmla="*/ 638936 w 1623629"/>
                  <a:gd name="connsiteY31" fmla="*/ 880732 h 3780715"/>
                  <a:gd name="connsiteX32" fmla="*/ 767203 w 1623629"/>
                  <a:gd name="connsiteY32" fmla="*/ 909603 h 3780715"/>
                  <a:gd name="connsiteX33" fmla="*/ 778818 w 1623629"/>
                  <a:gd name="connsiteY33" fmla="*/ 899410 h 3780715"/>
                  <a:gd name="connsiteX34" fmla="*/ 1080356 w 1623629"/>
                  <a:gd name="connsiteY34" fmla="*/ 281622 h 3780715"/>
                  <a:gd name="connsiteX35" fmla="*/ 1296755 w 1623629"/>
                  <a:gd name="connsiteY35" fmla="*/ 348312 h 3780715"/>
                  <a:gd name="connsiteX36" fmla="*/ 1402684 w 1623629"/>
                  <a:gd name="connsiteY36" fmla="*/ 504881 h 3780715"/>
                  <a:gd name="connsiteX37" fmla="*/ 1387326 w 1623629"/>
                  <a:gd name="connsiteY37" fmla="*/ 545056 h 3780715"/>
                  <a:gd name="connsiteX38" fmla="*/ 1192720 w 1623629"/>
                  <a:gd name="connsiteY38" fmla="*/ 616905 h 3780715"/>
                  <a:gd name="connsiteX39" fmla="*/ 964422 w 1623629"/>
                  <a:gd name="connsiteY39" fmla="*/ 977610 h 3780715"/>
                  <a:gd name="connsiteX40" fmla="*/ 1071452 w 1623629"/>
                  <a:gd name="connsiteY40" fmla="*/ 1142995 h 3780715"/>
                  <a:gd name="connsiteX41" fmla="*/ 1107338 w 1623629"/>
                  <a:gd name="connsiteY41" fmla="*/ 1209252 h 3780715"/>
                  <a:gd name="connsiteX42" fmla="*/ 1159996 w 1623629"/>
                  <a:gd name="connsiteY42" fmla="*/ 1209158 h 3780715"/>
                  <a:gd name="connsiteX43" fmla="*/ 1558040 w 1623629"/>
                  <a:gd name="connsiteY43" fmla="*/ 1096018 h 3780715"/>
                  <a:gd name="connsiteX44" fmla="*/ 1618773 w 1623629"/>
                  <a:gd name="connsiteY44" fmla="*/ 1184532 h 3780715"/>
                  <a:gd name="connsiteX0" fmla="*/ 1564523 w 1569379"/>
                  <a:gd name="connsiteY0" fmla="*/ 1153409 h 3749592"/>
                  <a:gd name="connsiteX1" fmla="*/ 1567509 w 1569379"/>
                  <a:gd name="connsiteY1" fmla="*/ 1282187 h 3749592"/>
                  <a:gd name="connsiteX2" fmla="*/ 1495327 w 1569379"/>
                  <a:gd name="connsiteY2" fmla="*/ 1456900 h 3749592"/>
                  <a:gd name="connsiteX3" fmla="*/ 1453345 w 1569379"/>
                  <a:gd name="connsiteY3" fmla="*/ 1466246 h 3749592"/>
                  <a:gd name="connsiteX4" fmla="*/ 1286082 w 1569379"/>
                  <a:gd name="connsiteY4" fmla="*/ 1343540 h 3749592"/>
                  <a:gd name="connsiteX5" fmla="*/ 1103939 w 1569379"/>
                  <a:gd name="connsiteY5" fmla="*/ 1331514 h 3749592"/>
                  <a:gd name="connsiteX6" fmla="*/ 1064661 w 1569379"/>
                  <a:gd name="connsiteY6" fmla="*/ 1333892 h 3749592"/>
                  <a:gd name="connsiteX7" fmla="*/ 1061183 w 1569379"/>
                  <a:gd name="connsiteY7" fmla="*/ 1359475 h 3749592"/>
                  <a:gd name="connsiteX8" fmla="*/ 864346 w 1569379"/>
                  <a:gd name="connsiteY8" fmla="*/ 1833217 h 3749592"/>
                  <a:gd name="connsiteX9" fmla="*/ 852254 w 1569379"/>
                  <a:gd name="connsiteY9" fmla="*/ 2041551 h 3749592"/>
                  <a:gd name="connsiteX10" fmla="*/ 1500265 w 1569379"/>
                  <a:gd name="connsiteY10" fmla="*/ 3459163 h 3749592"/>
                  <a:gd name="connsiteX11" fmla="*/ 1045156 w 1569379"/>
                  <a:gd name="connsiteY11" fmla="*/ 3743727 h 3749592"/>
                  <a:gd name="connsiteX12" fmla="*/ 567594 w 1569379"/>
                  <a:gd name="connsiteY12" fmla="*/ 3591607 h 3749592"/>
                  <a:gd name="connsiteX13" fmla="*/ 761072 w 1569379"/>
                  <a:gd name="connsiteY13" fmla="*/ 3159605 h 3749592"/>
                  <a:gd name="connsiteX14" fmla="*/ 570072 w 1569379"/>
                  <a:gd name="connsiteY14" fmla="*/ 2083665 h 3749592"/>
                  <a:gd name="connsiteX15" fmla="*/ 512510 w 1569379"/>
                  <a:gd name="connsiteY15" fmla="*/ 1934034 h 3749592"/>
                  <a:gd name="connsiteX16" fmla="*/ 452107 w 1569379"/>
                  <a:gd name="connsiteY16" fmla="*/ 1929740 h 3749592"/>
                  <a:gd name="connsiteX17" fmla="*/ 14445 w 1569379"/>
                  <a:gd name="connsiteY17" fmla="*/ 1517543 h 3749592"/>
                  <a:gd name="connsiteX18" fmla="*/ 35557 w 1569379"/>
                  <a:gd name="connsiteY18" fmla="*/ 1200298 h 3749592"/>
                  <a:gd name="connsiteX19" fmla="*/ 43340 w 1569379"/>
                  <a:gd name="connsiteY19" fmla="*/ 1184585 h 3749592"/>
                  <a:gd name="connsiteX20" fmla="*/ 16063 w 1569379"/>
                  <a:gd name="connsiteY20" fmla="*/ 1162373 h 3749592"/>
                  <a:gd name="connsiteX21" fmla="*/ 63452 w 1569379"/>
                  <a:gd name="connsiteY21" fmla="*/ 976765 h 3749592"/>
                  <a:gd name="connsiteX22" fmla="*/ 152685 w 1569379"/>
                  <a:gd name="connsiteY22" fmla="*/ 1017024 h 3749592"/>
                  <a:gd name="connsiteX23" fmla="*/ 223617 w 1569379"/>
                  <a:gd name="connsiteY23" fmla="*/ 953892 h 3749592"/>
                  <a:gd name="connsiteX24" fmla="*/ 257328 w 1569379"/>
                  <a:gd name="connsiteY24" fmla="*/ 934097 h 3749592"/>
                  <a:gd name="connsiteX25" fmla="*/ 239812 w 1569379"/>
                  <a:gd name="connsiteY25" fmla="*/ 876378 h 3749592"/>
                  <a:gd name="connsiteX26" fmla="*/ 35145 w 1569379"/>
                  <a:gd name="connsiteY26" fmla="*/ 375858 h 3749592"/>
                  <a:gd name="connsiteX27" fmla="*/ 182986 w 1569379"/>
                  <a:gd name="connsiteY27" fmla="*/ 12744 h 3749592"/>
                  <a:gd name="connsiteX28" fmla="*/ 440324 w 1569379"/>
                  <a:gd name="connsiteY28" fmla="*/ 841841 h 3749592"/>
                  <a:gd name="connsiteX29" fmla="*/ 452981 w 1569379"/>
                  <a:gd name="connsiteY29" fmla="*/ 859720 h 3749592"/>
                  <a:gd name="connsiteX30" fmla="*/ 584686 w 1569379"/>
                  <a:gd name="connsiteY30" fmla="*/ 849609 h 3749592"/>
                  <a:gd name="connsiteX31" fmla="*/ 712953 w 1569379"/>
                  <a:gd name="connsiteY31" fmla="*/ 878480 h 3749592"/>
                  <a:gd name="connsiteX32" fmla="*/ 724568 w 1569379"/>
                  <a:gd name="connsiteY32" fmla="*/ 868287 h 3749592"/>
                  <a:gd name="connsiteX33" fmla="*/ 1026106 w 1569379"/>
                  <a:gd name="connsiteY33" fmla="*/ 250499 h 3749592"/>
                  <a:gd name="connsiteX34" fmla="*/ 1242505 w 1569379"/>
                  <a:gd name="connsiteY34" fmla="*/ 317189 h 3749592"/>
                  <a:gd name="connsiteX35" fmla="*/ 1348434 w 1569379"/>
                  <a:gd name="connsiteY35" fmla="*/ 473758 h 3749592"/>
                  <a:gd name="connsiteX36" fmla="*/ 1333076 w 1569379"/>
                  <a:gd name="connsiteY36" fmla="*/ 513933 h 3749592"/>
                  <a:gd name="connsiteX37" fmla="*/ 1138470 w 1569379"/>
                  <a:gd name="connsiteY37" fmla="*/ 585782 h 3749592"/>
                  <a:gd name="connsiteX38" fmla="*/ 910172 w 1569379"/>
                  <a:gd name="connsiteY38" fmla="*/ 946487 h 3749592"/>
                  <a:gd name="connsiteX39" fmla="*/ 1017202 w 1569379"/>
                  <a:gd name="connsiteY39" fmla="*/ 1111872 h 3749592"/>
                  <a:gd name="connsiteX40" fmla="*/ 1053088 w 1569379"/>
                  <a:gd name="connsiteY40" fmla="*/ 1178129 h 3749592"/>
                  <a:gd name="connsiteX41" fmla="*/ 1105746 w 1569379"/>
                  <a:gd name="connsiteY41" fmla="*/ 1178035 h 3749592"/>
                  <a:gd name="connsiteX42" fmla="*/ 1503790 w 1569379"/>
                  <a:gd name="connsiteY42" fmla="*/ 1064895 h 3749592"/>
                  <a:gd name="connsiteX43" fmla="*/ 1564523 w 1569379"/>
                  <a:gd name="connsiteY43" fmla="*/ 1153409 h 3749592"/>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257328 w 1569379"/>
                  <a:gd name="connsiteY24" fmla="*/ 697265 h 3512760"/>
                  <a:gd name="connsiteX25" fmla="*/ 239812 w 1569379"/>
                  <a:gd name="connsiteY25" fmla="*/ 639546 h 3512760"/>
                  <a:gd name="connsiteX26" fmla="*/ 35145 w 1569379"/>
                  <a:gd name="connsiteY26" fmla="*/ 139026 h 3512760"/>
                  <a:gd name="connsiteX27" fmla="*/ 440324 w 1569379"/>
                  <a:gd name="connsiteY27" fmla="*/ 605009 h 3512760"/>
                  <a:gd name="connsiteX28" fmla="*/ 452981 w 1569379"/>
                  <a:gd name="connsiteY28" fmla="*/ 622888 h 3512760"/>
                  <a:gd name="connsiteX29" fmla="*/ 584686 w 1569379"/>
                  <a:gd name="connsiteY29" fmla="*/ 612777 h 3512760"/>
                  <a:gd name="connsiteX30" fmla="*/ 712953 w 1569379"/>
                  <a:gd name="connsiteY30" fmla="*/ 641648 h 3512760"/>
                  <a:gd name="connsiteX31" fmla="*/ 724568 w 1569379"/>
                  <a:gd name="connsiteY31" fmla="*/ 631455 h 3512760"/>
                  <a:gd name="connsiteX32" fmla="*/ 1026106 w 1569379"/>
                  <a:gd name="connsiteY32" fmla="*/ 13667 h 3512760"/>
                  <a:gd name="connsiteX33" fmla="*/ 1242505 w 1569379"/>
                  <a:gd name="connsiteY33" fmla="*/ 80357 h 3512760"/>
                  <a:gd name="connsiteX34" fmla="*/ 1348434 w 1569379"/>
                  <a:gd name="connsiteY34" fmla="*/ 236926 h 3512760"/>
                  <a:gd name="connsiteX35" fmla="*/ 1333076 w 1569379"/>
                  <a:gd name="connsiteY35" fmla="*/ 277101 h 3512760"/>
                  <a:gd name="connsiteX36" fmla="*/ 1138470 w 1569379"/>
                  <a:gd name="connsiteY36" fmla="*/ 348950 h 3512760"/>
                  <a:gd name="connsiteX37" fmla="*/ 910172 w 1569379"/>
                  <a:gd name="connsiteY37" fmla="*/ 709655 h 3512760"/>
                  <a:gd name="connsiteX38" fmla="*/ 1017202 w 1569379"/>
                  <a:gd name="connsiteY38" fmla="*/ 875040 h 3512760"/>
                  <a:gd name="connsiteX39" fmla="*/ 1053088 w 1569379"/>
                  <a:gd name="connsiteY39" fmla="*/ 941297 h 3512760"/>
                  <a:gd name="connsiteX40" fmla="*/ 1105746 w 1569379"/>
                  <a:gd name="connsiteY40" fmla="*/ 941203 h 3512760"/>
                  <a:gd name="connsiteX41" fmla="*/ 1503790 w 1569379"/>
                  <a:gd name="connsiteY41" fmla="*/ 828063 h 3512760"/>
                  <a:gd name="connsiteX42" fmla="*/ 1564523 w 1569379"/>
                  <a:gd name="connsiteY42"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257328 w 1569379"/>
                  <a:gd name="connsiteY24" fmla="*/ 697265 h 3512760"/>
                  <a:gd name="connsiteX25" fmla="*/ 239812 w 1569379"/>
                  <a:gd name="connsiteY25" fmla="*/ 639546 h 3512760"/>
                  <a:gd name="connsiteX26" fmla="*/ 440324 w 1569379"/>
                  <a:gd name="connsiteY26" fmla="*/ 605009 h 3512760"/>
                  <a:gd name="connsiteX27" fmla="*/ 452981 w 1569379"/>
                  <a:gd name="connsiteY27" fmla="*/ 622888 h 3512760"/>
                  <a:gd name="connsiteX28" fmla="*/ 584686 w 1569379"/>
                  <a:gd name="connsiteY28" fmla="*/ 612777 h 3512760"/>
                  <a:gd name="connsiteX29" fmla="*/ 712953 w 1569379"/>
                  <a:gd name="connsiteY29" fmla="*/ 641648 h 3512760"/>
                  <a:gd name="connsiteX30" fmla="*/ 724568 w 1569379"/>
                  <a:gd name="connsiteY30" fmla="*/ 631455 h 3512760"/>
                  <a:gd name="connsiteX31" fmla="*/ 1026106 w 1569379"/>
                  <a:gd name="connsiteY31" fmla="*/ 13667 h 3512760"/>
                  <a:gd name="connsiteX32" fmla="*/ 1242505 w 1569379"/>
                  <a:gd name="connsiteY32" fmla="*/ 80357 h 3512760"/>
                  <a:gd name="connsiteX33" fmla="*/ 1348434 w 1569379"/>
                  <a:gd name="connsiteY33" fmla="*/ 236926 h 3512760"/>
                  <a:gd name="connsiteX34" fmla="*/ 1333076 w 1569379"/>
                  <a:gd name="connsiteY34" fmla="*/ 277101 h 3512760"/>
                  <a:gd name="connsiteX35" fmla="*/ 1138470 w 1569379"/>
                  <a:gd name="connsiteY35" fmla="*/ 348950 h 3512760"/>
                  <a:gd name="connsiteX36" fmla="*/ 910172 w 1569379"/>
                  <a:gd name="connsiteY36" fmla="*/ 709655 h 3512760"/>
                  <a:gd name="connsiteX37" fmla="*/ 1017202 w 1569379"/>
                  <a:gd name="connsiteY37" fmla="*/ 875040 h 3512760"/>
                  <a:gd name="connsiteX38" fmla="*/ 1053088 w 1569379"/>
                  <a:gd name="connsiteY38" fmla="*/ 941297 h 3512760"/>
                  <a:gd name="connsiteX39" fmla="*/ 1105746 w 1569379"/>
                  <a:gd name="connsiteY39" fmla="*/ 941203 h 3512760"/>
                  <a:gd name="connsiteX40" fmla="*/ 1503790 w 1569379"/>
                  <a:gd name="connsiteY40" fmla="*/ 828063 h 3512760"/>
                  <a:gd name="connsiteX41" fmla="*/ 1564523 w 1569379"/>
                  <a:gd name="connsiteY41"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257328 w 1569379"/>
                  <a:gd name="connsiteY24" fmla="*/ 697265 h 3512760"/>
                  <a:gd name="connsiteX25" fmla="*/ 440324 w 1569379"/>
                  <a:gd name="connsiteY25" fmla="*/ 605009 h 3512760"/>
                  <a:gd name="connsiteX26" fmla="*/ 452981 w 1569379"/>
                  <a:gd name="connsiteY26" fmla="*/ 622888 h 3512760"/>
                  <a:gd name="connsiteX27" fmla="*/ 584686 w 1569379"/>
                  <a:gd name="connsiteY27" fmla="*/ 612777 h 3512760"/>
                  <a:gd name="connsiteX28" fmla="*/ 712953 w 1569379"/>
                  <a:gd name="connsiteY28" fmla="*/ 641648 h 3512760"/>
                  <a:gd name="connsiteX29" fmla="*/ 724568 w 1569379"/>
                  <a:gd name="connsiteY29" fmla="*/ 631455 h 3512760"/>
                  <a:gd name="connsiteX30" fmla="*/ 1026106 w 1569379"/>
                  <a:gd name="connsiteY30" fmla="*/ 13667 h 3512760"/>
                  <a:gd name="connsiteX31" fmla="*/ 1242505 w 1569379"/>
                  <a:gd name="connsiteY31" fmla="*/ 80357 h 3512760"/>
                  <a:gd name="connsiteX32" fmla="*/ 1348434 w 1569379"/>
                  <a:gd name="connsiteY32" fmla="*/ 236926 h 3512760"/>
                  <a:gd name="connsiteX33" fmla="*/ 1333076 w 1569379"/>
                  <a:gd name="connsiteY33" fmla="*/ 277101 h 3512760"/>
                  <a:gd name="connsiteX34" fmla="*/ 1138470 w 1569379"/>
                  <a:gd name="connsiteY34" fmla="*/ 348950 h 3512760"/>
                  <a:gd name="connsiteX35" fmla="*/ 910172 w 1569379"/>
                  <a:gd name="connsiteY35" fmla="*/ 709655 h 3512760"/>
                  <a:gd name="connsiteX36" fmla="*/ 1017202 w 1569379"/>
                  <a:gd name="connsiteY36" fmla="*/ 875040 h 3512760"/>
                  <a:gd name="connsiteX37" fmla="*/ 1053088 w 1569379"/>
                  <a:gd name="connsiteY37" fmla="*/ 941297 h 3512760"/>
                  <a:gd name="connsiteX38" fmla="*/ 1105746 w 1569379"/>
                  <a:gd name="connsiteY38" fmla="*/ 941203 h 3512760"/>
                  <a:gd name="connsiteX39" fmla="*/ 1503790 w 1569379"/>
                  <a:gd name="connsiteY39" fmla="*/ 828063 h 3512760"/>
                  <a:gd name="connsiteX40" fmla="*/ 1564523 w 1569379"/>
                  <a:gd name="connsiteY40"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223617 w 1569379"/>
                  <a:gd name="connsiteY23" fmla="*/ 717060 h 3512760"/>
                  <a:gd name="connsiteX24" fmla="*/ 440324 w 1569379"/>
                  <a:gd name="connsiteY24" fmla="*/ 605009 h 3512760"/>
                  <a:gd name="connsiteX25" fmla="*/ 452981 w 1569379"/>
                  <a:gd name="connsiteY25" fmla="*/ 622888 h 3512760"/>
                  <a:gd name="connsiteX26" fmla="*/ 584686 w 1569379"/>
                  <a:gd name="connsiteY26" fmla="*/ 612777 h 3512760"/>
                  <a:gd name="connsiteX27" fmla="*/ 712953 w 1569379"/>
                  <a:gd name="connsiteY27" fmla="*/ 641648 h 3512760"/>
                  <a:gd name="connsiteX28" fmla="*/ 724568 w 1569379"/>
                  <a:gd name="connsiteY28" fmla="*/ 631455 h 3512760"/>
                  <a:gd name="connsiteX29" fmla="*/ 1026106 w 1569379"/>
                  <a:gd name="connsiteY29" fmla="*/ 13667 h 3512760"/>
                  <a:gd name="connsiteX30" fmla="*/ 1242505 w 1569379"/>
                  <a:gd name="connsiteY30" fmla="*/ 80357 h 3512760"/>
                  <a:gd name="connsiteX31" fmla="*/ 1348434 w 1569379"/>
                  <a:gd name="connsiteY31" fmla="*/ 236926 h 3512760"/>
                  <a:gd name="connsiteX32" fmla="*/ 1333076 w 1569379"/>
                  <a:gd name="connsiteY32" fmla="*/ 277101 h 3512760"/>
                  <a:gd name="connsiteX33" fmla="*/ 1138470 w 1569379"/>
                  <a:gd name="connsiteY33" fmla="*/ 348950 h 3512760"/>
                  <a:gd name="connsiteX34" fmla="*/ 910172 w 1569379"/>
                  <a:gd name="connsiteY34" fmla="*/ 709655 h 3512760"/>
                  <a:gd name="connsiteX35" fmla="*/ 1017202 w 1569379"/>
                  <a:gd name="connsiteY35" fmla="*/ 875040 h 3512760"/>
                  <a:gd name="connsiteX36" fmla="*/ 1053088 w 1569379"/>
                  <a:gd name="connsiteY36" fmla="*/ 941297 h 3512760"/>
                  <a:gd name="connsiteX37" fmla="*/ 1105746 w 1569379"/>
                  <a:gd name="connsiteY37" fmla="*/ 941203 h 3512760"/>
                  <a:gd name="connsiteX38" fmla="*/ 1503790 w 1569379"/>
                  <a:gd name="connsiteY38" fmla="*/ 828063 h 3512760"/>
                  <a:gd name="connsiteX39" fmla="*/ 1564523 w 1569379"/>
                  <a:gd name="connsiteY39"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152685 w 1569379"/>
                  <a:gd name="connsiteY22" fmla="*/ 780192 h 3512760"/>
                  <a:gd name="connsiteX23" fmla="*/ 440324 w 1569379"/>
                  <a:gd name="connsiteY23" fmla="*/ 605009 h 3512760"/>
                  <a:gd name="connsiteX24" fmla="*/ 452981 w 1569379"/>
                  <a:gd name="connsiteY24" fmla="*/ 622888 h 3512760"/>
                  <a:gd name="connsiteX25" fmla="*/ 584686 w 1569379"/>
                  <a:gd name="connsiteY25" fmla="*/ 612777 h 3512760"/>
                  <a:gd name="connsiteX26" fmla="*/ 712953 w 1569379"/>
                  <a:gd name="connsiteY26" fmla="*/ 641648 h 3512760"/>
                  <a:gd name="connsiteX27" fmla="*/ 724568 w 1569379"/>
                  <a:gd name="connsiteY27" fmla="*/ 631455 h 3512760"/>
                  <a:gd name="connsiteX28" fmla="*/ 1026106 w 1569379"/>
                  <a:gd name="connsiteY28" fmla="*/ 13667 h 3512760"/>
                  <a:gd name="connsiteX29" fmla="*/ 1242505 w 1569379"/>
                  <a:gd name="connsiteY29" fmla="*/ 80357 h 3512760"/>
                  <a:gd name="connsiteX30" fmla="*/ 1348434 w 1569379"/>
                  <a:gd name="connsiteY30" fmla="*/ 236926 h 3512760"/>
                  <a:gd name="connsiteX31" fmla="*/ 1333076 w 1569379"/>
                  <a:gd name="connsiteY31" fmla="*/ 277101 h 3512760"/>
                  <a:gd name="connsiteX32" fmla="*/ 1138470 w 1569379"/>
                  <a:gd name="connsiteY32" fmla="*/ 348950 h 3512760"/>
                  <a:gd name="connsiteX33" fmla="*/ 910172 w 1569379"/>
                  <a:gd name="connsiteY33" fmla="*/ 709655 h 3512760"/>
                  <a:gd name="connsiteX34" fmla="*/ 1017202 w 1569379"/>
                  <a:gd name="connsiteY34" fmla="*/ 875040 h 3512760"/>
                  <a:gd name="connsiteX35" fmla="*/ 1053088 w 1569379"/>
                  <a:gd name="connsiteY35" fmla="*/ 941297 h 3512760"/>
                  <a:gd name="connsiteX36" fmla="*/ 1105746 w 1569379"/>
                  <a:gd name="connsiteY36" fmla="*/ 941203 h 3512760"/>
                  <a:gd name="connsiteX37" fmla="*/ 1503790 w 1569379"/>
                  <a:gd name="connsiteY37" fmla="*/ 828063 h 3512760"/>
                  <a:gd name="connsiteX38" fmla="*/ 1564523 w 1569379"/>
                  <a:gd name="connsiteY38"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63452 w 1569379"/>
                  <a:gd name="connsiteY21" fmla="*/ 739933 h 3512760"/>
                  <a:gd name="connsiteX22" fmla="*/ 440324 w 1569379"/>
                  <a:gd name="connsiteY22" fmla="*/ 605009 h 3512760"/>
                  <a:gd name="connsiteX23" fmla="*/ 452981 w 1569379"/>
                  <a:gd name="connsiteY23" fmla="*/ 622888 h 3512760"/>
                  <a:gd name="connsiteX24" fmla="*/ 584686 w 1569379"/>
                  <a:gd name="connsiteY24" fmla="*/ 612777 h 3512760"/>
                  <a:gd name="connsiteX25" fmla="*/ 712953 w 1569379"/>
                  <a:gd name="connsiteY25" fmla="*/ 641648 h 3512760"/>
                  <a:gd name="connsiteX26" fmla="*/ 724568 w 1569379"/>
                  <a:gd name="connsiteY26" fmla="*/ 631455 h 3512760"/>
                  <a:gd name="connsiteX27" fmla="*/ 1026106 w 1569379"/>
                  <a:gd name="connsiteY27" fmla="*/ 13667 h 3512760"/>
                  <a:gd name="connsiteX28" fmla="*/ 1242505 w 1569379"/>
                  <a:gd name="connsiteY28" fmla="*/ 80357 h 3512760"/>
                  <a:gd name="connsiteX29" fmla="*/ 1348434 w 1569379"/>
                  <a:gd name="connsiteY29" fmla="*/ 236926 h 3512760"/>
                  <a:gd name="connsiteX30" fmla="*/ 1333076 w 1569379"/>
                  <a:gd name="connsiteY30" fmla="*/ 277101 h 3512760"/>
                  <a:gd name="connsiteX31" fmla="*/ 1138470 w 1569379"/>
                  <a:gd name="connsiteY31" fmla="*/ 348950 h 3512760"/>
                  <a:gd name="connsiteX32" fmla="*/ 910172 w 1569379"/>
                  <a:gd name="connsiteY32" fmla="*/ 709655 h 3512760"/>
                  <a:gd name="connsiteX33" fmla="*/ 1017202 w 1569379"/>
                  <a:gd name="connsiteY33" fmla="*/ 875040 h 3512760"/>
                  <a:gd name="connsiteX34" fmla="*/ 1053088 w 1569379"/>
                  <a:gd name="connsiteY34" fmla="*/ 941297 h 3512760"/>
                  <a:gd name="connsiteX35" fmla="*/ 1105746 w 1569379"/>
                  <a:gd name="connsiteY35" fmla="*/ 941203 h 3512760"/>
                  <a:gd name="connsiteX36" fmla="*/ 1503790 w 1569379"/>
                  <a:gd name="connsiteY36" fmla="*/ 828063 h 3512760"/>
                  <a:gd name="connsiteX37" fmla="*/ 1564523 w 1569379"/>
                  <a:gd name="connsiteY37"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16063 w 1569379"/>
                  <a:gd name="connsiteY20" fmla="*/ 925541 h 3512760"/>
                  <a:gd name="connsiteX21" fmla="*/ 440324 w 1569379"/>
                  <a:gd name="connsiteY21" fmla="*/ 605009 h 3512760"/>
                  <a:gd name="connsiteX22" fmla="*/ 452981 w 1569379"/>
                  <a:gd name="connsiteY22" fmla="*/ 622888 h 3512760"/>
                  <a:gd name="connsiteX23" fmla="*/ 584686 w 1569379"/>
                  <a:gd name="connsiteY23" fmla="*/ 612777 h 3512760"/>
                  <a:gd name="connsiteX24" fmla="*/ 712953 w 1569379"/>
                  <a:gd name="connsiteY24" fmla="*/ 641648 h 3512760"/>
                  <a:gd name="connsiteX25" fmla="*/ 724568 w 1569379"/>
                  <a:gd name="connsiteY25" fmla="*/ 631455 h 3512760"/>
                  <a:gd name="connsiteX26" fmla="*/ 1026106 w 1569379"/>
                  <a:gd name="connsiteY26" fmla="*/ 13667 h 3512760"/>
                  <a:gd name="connsiteX27" fmla="*/ 1242505 w 1569379"/>
                  <a:gd name="connsiteY27" fmla="*/ 80357 h 3512760"/>
                  <a:gd name="connsiteX28" fmla="*/ 1348434 w 1569379"/>
                  <a:gd name="connsiteY28" fmla="*/ 236926 h 3512760"/>
                  <a:gd name="connsiteX29" fmla="*/ 1333076 w 1569379"/>
                  <a:gd name="connsiteY29" fmla="*/ 277101 h 3512760"/>
                  <a:gd name="connsiteX30" fmla="*/ 1138470 w 1569379"/>
                  <a:gd name="connsiteY30" fmla="*/ 348950 h 3512760"/>
                  <a:gd name="connsiteX31" fmla="*/ 910172 w 1569379"/>
                  <a:gd name="connsiteY31" fmla="*/ 709655 h 3512760"/>
                  <a:gd name="connsiteX32" fmla="*/ 1017202 w 1569379"/>
                  <a:gd name="connsiteY32" fmla="*/ 875040 h 3512760"/>
                  <a:gd name="connsiteX33" fmla="*/ 1053088 w 1569379"/>
                  <a:gd name="connsiteY33" fmla="*/ 941297 h 3512760"/>
                  <a:gd name="connsiteX34" fmla="*/ 1105746 w 1569379"/>
                  <a:gd name="connsiteY34" fmla="*/ 941203 h 3512760"/>
                  <a:gd name="connsiteX35" fmla="*/ 1503790 w 1569379"/>
                  <a:gd name="connsiteY35" fmla="*/ 828063 h 3512760"/>
                  <a:gd name="connsiteX36" fmla="*/ 1564523 w 1569379"/>
                  <a:gd name="connsiteY36"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3340 w 1569379"/>
                  <a:gd name="connsiteY19" fmla="*/ 947753 h 3512760"/>
                  <a:gd name="connsiteX20" fmla="*/ 440324 w 1569379"/>
                  <a:gd name="connsiteY20" fmla="*/ 605009 h 3512760"/>
                  <a:gd name="connsiteX21" fmla="*/ 452981 w 1569379"/>
                  <a:gd name="connsiteY21" fmla="*/ 622888 h 3512760"/>
                  <a:gd name="connsiteX22" fmla="*/ 584686 w 1569379"/>
                  <a:gd name="connsiteY22" fmla="*/ 612777 h 3512760"/>
                  <a:gd name="connsiteX23" fmla="*/ 712953 w 1569379"/>
                  <a:gd name="connsiteY23" fmla="*/ 641648 h 3512760"/>
                  <a:gd name="connsiteX24" fmla="*/ 724568 w 1569379"/>
                  <a:gd name="connsiteY24" fmla="*/ 631455 h 3512760"/>
                  <a:gd name="connsiteX25" fmla="*/ 1026106 w 1569379"/>
                  <a:gd name="connsiteY25" fmla="*/ 13667 h 3512760"/>
                  <a:gd name="connsiteX26" fmla="*/ 1242505 w 1569379"/>
                  <a:gd name="connsiteY26" fmla="*/ 80357 h 3512760"/>
                  <a:gd name="connsiteX27" fmla="*/ 1348434 w 1569379"/>
                  <a:gd name="connsiteY27" fmla="*/ 236926 h 3512760"/>
                  <a:gd name="connsiteX28" fmla="*/ 1333076 w 1569379"/>
                  <a:gd name="connsiteY28" fmla="*/ 277101 h 3512760"/>
                  <a:gd name="connsiteX29" fmla="*/ 1138470 w 1569379"/>
                  <a:gd name="connsiteY29" fmla="*/ 348950 h 3512760"/>
                  <a:gd name="connsiteX30" fmla="*/ 910172 w 1569379"/>
                  <a:gd name="connsiteY30" fmla="*/ 709655 h 3512760"/>
                  <a:gd name="connsiteX31" fmla="*/ 1017202 w 1569379"/>
                  <a:gd name="connsiteY31" fmla="*/ 875040 h 3512760"/>
                  <a:gd name="connsiteX32" fmla="*/ 1053088 w 1569379"/>
                  <a:gd name="connsiteY32" fmla="*/ 941297 h 3512760"/>
                  <a:gd name="connsiteX33" fmla="*/ 1105746 w 1569379"/>
                  <a:gd name="connsiteY33" fmla="*/ 941203 h 3512760"/>
                  <a:gd name="connsiteX34" fmla="*/ 1503790 w 1569379"/>
                  <a:gd name="connsiteY34" fmla="*/ 828063 h 3512760"/>
                  <a:gd name="connsiteX35" fmla="*/ 1564523 w 1569379"/>
                  <a:gd name="connsiteY35" fmla="*/ 916577 h 3512760"/>
                  <a:gd name="connsiteX0" fmla="*/ 1564523 w 1569379"/>
                  <a:gd name="connsiteY0" fmla="*/ 916577 h 3512760"/>
                  <a:gd name="connsiteX1" fmla="*/ 1567509 w 1569379"/>
                  <a:gd name="connsiteY1" fmla="*/ 1045355 h 3512760"/>
                  <a:gd name="connsiteX2" fmla="*/ 1495327 w 1569379"/>
                  <a:gd name="connsiteY2" fmla="*/ 1220068 h 3512760"/>
                  <a:gd name="connsiteX3" fmla="*/ 1453345 w 1569379"/>
                  <a:gd name="connsiteY3" fmla="*/ 1229414 h 3512760"/>
                  <a:gd name="connsiteX4" fmla="*/ 1286082 w 1569379"/>
                  <a:gd name="connsiteY4" fmla="*/ 1106708 h 3512760"/>
                  <a:gd name="connsiteX5" fmla="*/ 1103939 w 1569379"/>
                  <a:gd name="connsiteY5" fmla="*/ 1094682 h 3512760"/>
                  <a:gd name="connsiteX6" fmla="*/ 1064661 w 1569379"/>
                  <a:gd name="connsiteY6" fmla="*/ 1097060 h 3512760"/>
                  <a:gd name="connsiteX7" fmla="*/ 1061183 w 1569379"/>
                  <a:gd name="connsiteY7" fmla="*/ 1122643 h 3512760"/>
                  <a:gd name="connsiteX8" fmla="*/ 864346 w 1569379"/>
                  <a:gd name="connsiteY8" fmla="*/ 1596385 h 3512760"/>
                  <a:gd name="connsiteX9" fmla="*/ 852254 w 1569379"/>
                  <a:gd name="connsiteY9" fmla="*/ 1804719 h 3512760"/>
                  <a:gd name="connsiteX10" fmla="*/ 1500265 w 1569379"/>
                  <a:gd name="connsiteY10" fmla="*/ 3222331 h 3512760"/>
                  <a:gd name="connsiteX11" fmla="*/ 1045156 w 1569379"/>
                  <a:gd name="connsiteY11" fmla="*/ 3506895 h 3512760"/>
                  <a:gd name="connsiteX12" fmla="*/ 567594 w 1569379"/>
                  <a:gd name="connsiteY12" fmla="*/ 3354775 h 3512760"/>
                  <a:gd name="connsiteX13" fmla="*/ 761072 w 1569379"/>
                  <a:gd name="connsiteY13" fmla="*/ 2922773 h 3512760"/>
                  <a:gd name="connsiteX14" fmla="*/ 570072 w 1569379"/>
                  <a:gd name="connsiteY14" fmla="*/ 1846833 h 3512760"/>
                  <a:gd name="connsiteX15" fmla="*/ 512510 w 1569379"/>
                  <a:gd name="connsiteY15" fmla="*/ 1697202 h 3512760"/>
                  <a:gd name="connsiteX16" fmla="*/ 452107 w 1569379"/>
                  <a:gd name="connsiteY16" fmla="*/ 1692908 h 3512760"/>
                  <a:gd name="connsiteX17" fmla="*/ 14445 w 1569379"/>
                  <a:gd name="connsiteY17" fmla="*/ 1280711 h 3512760"/>
                  <a:gd name="connsiteX18" fmla="*/ 35557 w 1569379"/>
                  <a:gd name="connsiteY18" fmla="*/ 963466 h 3512760"/>
                  <a:gd name="connsiteX19" fmla="*/ 440324 w 1569379"/>
                  <a:gd name="connsiteY19" fmla="*/ 605009 h 3512760"/>
                  <a:gd name="connsiteX20" fmla="*/ 452981 w 1569379"/>
                  <a:gd name="connsiteY20" fmla="*/ 622888 h 3512760"/>
                  <a:gd name="connsiteX21" fmla="*/ 584686 w 1569379"/>
                  <a:gd name="connsiteY21" fmla="*/ 612777 h 3512760"/>
                  <a:gd name="connsiteX22" fmla="*/ 712953 w 1569379"/>
                  <a:gd name="connsiteY22" fmla="*/ 641648 h 3512760"/>
                  <a:gd name="connsiteX23" fmla="*/ 724568 w 1569379"/>
                  <a:gd name="connsiteY23" fmla="*/ 631455 h 3512760"/>
                  <a:gd name="connsiteX24" fmla="*/ 1026106 w 1569379"/>
                  <a:gd name="connsiteY24" fmla="*/ 13667 h 3512760"/>
                  <a:gd name="connsiteX25" fmla="*/ 1242505 w 1569379"/>
                  <a:gd name="connsiteY25" fmla="*/ 80357 h 3512760"/>
                  <a:gd name="connsiteX26" fmla="*/ 1348434 w 1569379"/>
                  <a:gd name="connsiteY26" fmla="*/ 236926 h 3512760"/>
                  <a:gd name="connsiteX27" fmla="*/ 1333076 w 1569379"/>
                  <a:gd name="connsiteY27" fmla="*/ 277101 h 3512760"/>
                  <a:gd name="connsiteX28" fmla="*/ 1138470 w 1569379"/>
                  <a:gd name="connsiteY28" fmla="*/ 348950 h 3512760"/>
                  <a:gd name="connsiteX29" fmla="*/ 910172 w 1569379"/>
                  <a:gd name="connsiteY29" fmla="*/ 709655 h 3512760"/>
                  <a:gd name="connsiteX30" fmla="*/ 1017202 w 1569379"/>
                  <a:gd name="connsiteY30" fmla="*/ 875040 h 3512760"/>
                  <a:gd name="connsiteX31" fmla="*/ 1053088 w 1569379"/>
                  <a:gd name="connsiteY31" fmla="*/ 941297 h 3512760"/>
                  <a:gd name="connsiteX32" fmla="*/ 1105746 w 1569379"/>
                  <a:gd name="connsiteY32" fmla="*/ 941203 h 3512760"/>
                  <a:gd name="connsiteX33" fmla="*/ 1503790 w 1569379"/>
                  <a:gd name="connsiteY33" fmla="*/ 828063 h 3512760"/>
                  <a:gd name="connsiteX34" fmla="*/ 1564523 w 1569379"/>
                  <a:gd name="connsiteY34" fmla="*/ 916577 h 3512760"/>
                  <a:gd name="connsiteX0" fmla="*/ 1550087 w 1554943"/>
                  <a:gd name="connsiteY0" fmla="*/ 916577 h 3512760"/>
                  <a:gd name="connsiteX1" fmla="*/ 1553073 w 1554943"/>
                  <a:gd name="connsiteY1" fmla="*/ 1045355 h 3512760"/>
                  <a:gd name="connsiteX2" fmla="*/ 1480891 w 1554943"/>
                  <a:gd name="connsiteY2" fmla="*/ 1220068 h 3512760"/>
                  <a:gd name="connsiteX3" fmla="*/ 1438909 w 1554943"/>
                  <a:gd name="connsiteY3" fmla="*/ 1229414 h 3512760"/>
                  <a:gd name="connsiteX4" fmla="*/ 1271646 w 1554943"/>
                  <a:gd name="connsiteY4" fmla="*/ 1106708 h 3512760"/>
                  <a:gd name="connsiteX5" fmla="*/ 1089503 w 1554943"/>
                  <a:gd name="connsiteY5" fmla="*/ 1094682 h 3512760"/>
                  <a:gd name="connsiteX6" fmla="*/ 1050225 w 1554943"/>
                  <a:gd name="connsiteY6" fmla="*/ 1097060 h 3512760"/>
                  <a:gd name="connsiteX7" fmla="*/ 1046747 w 1554943"/>
                  <a:gd name="connsiteY7" fmla="*/ 1122643 h 3512760"/>
                  <a:gd name="connsiteX8" fmla="*/ 849910 w 1554943"/>
                  <a:gd name="connsiteY8" fmla="*/ 1596385 h 3512760"/>
                  <a:gd name="connsiteX9" fmla="*/ 837818 w 1554943"/>
                  <a:gd name="connsiteY9" fmla="*/ 1804719 h 3512760"/>
                  <a:gd name="connsiteX10" fmla="*/ 1485829 w 1554943"/>
                  <a:gd name="connsiteY10" fmla="*/ 3222331 h 3512760"/>
                  <a:gd name="connsiteX11" fmla="*/ 1030720 w 1554943"/>
                  <a:gd name="connsiteY11" fmla="*/ 3506895 h 3512760"/>
                  <a:gd name="connsiteX12" fmla="*/ 553158 w 1554943"/>
                  <a:gd name="connsiteY12" fmla="*/ 3354775 h 3512760"/>
                  <a:gd name="connsiteX13" fmla="*/ 746636 w 1554943"/>
                  <a:gd name="connsiteY13" fmla="*/ 2922773 h 3512760"/>
                  <a:gd name="connsiteX14" fmla="*/ 555636 w 1554943"/>
                  <a:gd name="connsiteY14" fmla="*/ 1846833 h 3512760"/>
                  <a:gd name="connsiteX15" fmla="*/ 498074 w 1554943"/>
                  <a:gd name="connsiteY15" fmla="*/ 1697202 h 3512760"/>
                  <a:gd name="connsiteX16" fmla="*/ 437671 w 1554943"/>
                  <a:gd name="connsiteY16" fmla="*/ 1692908 h 3512760"/>
                  <a:gd name="connsiteX17" fmla="*/ 9 w 1554943"/>
                  <a:gd name="connsiteY17" fmla="*/ 1280711 h 3512760"/>
                  <a:gd name="connsiteX18" fmla="*/ 425888 w 1554943"/>
                  <a:gd name="connsiteY18" fmla="*/ 605009 h 3512760"/>
                  <a:gd name="connsiteX19" fmla="*/ 438545 w 1554943"/>
                  <a:gd name="connsiteY19" fmla="*/ 622888 h 3512760"/>
                  <a:gd name="connsiteX20" fmla="*/ 570250 w 1554943"/>
                  <a:gd name="connsiteY20" fmla="*/ 612777 h 3512760"/>
                  <a:gd name="connsiteX21" fmla="*/ 698517 w 1554943"/>
                  <a:gd name="connsiteY21" fmla="*/ 641648 h 3512760"/>
                  <a:gd name="connsiteX22" fmla="*/ 710132 w 1554943"/>
                  <a:gd name="connsiteY22" fmla="*/ 631455 h 3512760"/>
                  <a:gd name="connsiteX23" fmla="*/ 1011670 w 1554943"/>
                  <a:gd name="connsiteY23" fmla="*/ 13667 h 3512760"/>
                  <a:gd name="connsiteX24" fmla="*/ 1228069 w 1554943"/>
                  <a:gd name="connsiteY24" fmla="*/ 80357 h 3512760"/>
                  <a:gd name="connsiteX25" fmla="*/ 1333998 w 1554943"/>
                  <a:gd name="connsiteY25" fmla="*/ 236926 h 3512760"/>
                  <a:gd name="connsiteX26" fmla="*/ 1318640 w 1554943"/>
                  <a:gd name="connsiteY26" fmla="*/ 277101 h 3512760"/>
                  <a:gd name="connsiteX27" fmla="*/ 1124034 w 1554943"/>
                  <a:gd name="connsiteY27" fmla="*/ 348950 h 3512760"/>
                  <a:gd name="connsiteX28" fmla="*/ 895736 w 1554943"/>
                  <a:gd name="connsiteY28" fmla="*/ 709655 h 3512760"/>
                  <a:gd name="connsiteX29" fmla="*/ 1002766 w 1554943"/>
                  <a:gd name="connsiteY29" fmla="*/ 875040 h 3512760"/>
                  <a:gd name="connsiteX30" fmla="*/ 1038652 w 1554943"/>
                  <a:gd name="connsiteY30" fmla="*/ 941297 h 3512760"/>
                  <a:gd name="connsiteX31" fmla="*/ 1091310 w 1554943"/>
                  <a:gd name="connsiteY31" fmla="*/ 941203 h 3512760"/>
                  <a:gd name="connsiteX32" fmla="*/ 1489354 w 1554943"/>
                  <a:gd name="connsiteY32" fmla="*/ 828063 h 3512760"/>
                  <a:gd name="connsiteX33" fmla="*/ 1550087 w 1554943"/>
                  <a:gd name="connsiteY33" fmla="*/ 916577 h 3512760"/>
                  <a:gd name="connsiteX0" fmla="*/ 1124230 w 1129086"/>
                  <a:gd name="connsiteY0" fmla="*/ 916577 h 3512760"/>
                  <a:gd name="connsiteX1" fmla="*/ 1127216 w 1129086"/>
                  <a:gd name="connsiteY1" fmla="*/ 1045355 h 3512760"/>
                  <a:gd name="connsiteX2" fmla="*/ 1055034 w 1129086"/>
                  <a:gd name="connsiteY2" fmla="*/ 1220068 h 3512760"/>
                  <a:gd name="connsiteX3" fmla="*/ 1013052 w 1129086"/>
                  <a:gd name="connsiteY3" fmla="*/ 1229414 h 3512760"/>
                  <a:gd name="connsiteX4" fmla="*/ 845789 w 1129086"/>
                  <a:gd name="connsiteY4" fmla="*/ 1106708 h 3512760"/>
                  <a:gd name="connsiteX5" fmla="*/ 663646 w 1129086"/>
                  <a:gd name="connsiteY5" fmla="*/ 1094682 h 3512760"/>
                  <a:gd name="connsiteX6" fmla="*/ 624368 w 1129086"/>
                  <a:gd name="connsiteY6" fmla="*/ 1097060 h 3512760"/>
                  <a:gd name="connsiteX7" fmla="*/ 620890 w 1129086"/>
                  <a:gd name="connsiteY7" fmla="*/ 1122643 h 3512760"/>
                  <a:gd name="connsiteX8" fmla="*/ 424053 w 1129086"/>
                  <a:gd name="connsiteY8" fmla="*/ 1596385 h 3512760"/>
                  <a:gd name="connsiteX9" fmla="*/ 411961 w 1129086"/>
                  <a:gd name="connsiteY9" fmla="*/ 1804719 h 3512760"/>
                  <a:gd name="connsiteX10" fmla="*/ 1059972 w 1129086"/>
                  <a:gd name="connsiteY10" fmla="*/ 3222331 h 3512760"/>
                  <a:gd name="connsiteX11" fmla="*/ 604863 w 1129086"/>
                  <a:gd name="connsiteY11" fmla="*/ 3506895 h 3512760"/>
                  <a:gd name="connsiteX12" fmla="*/ 127301 w 1129086"/>
                  <a:gd name="connsiteY12" fmla="*/ 3354775 h 3512760"/>
                  <a:gd name="connsiteX13" fmla="*/ 320779 w 1129086"/>
                  <a:gd name="connsiteY13" fmla="*/ 2922773 h 3512760"/>
                  <a:gd name="connsiteX14" fmla="*/ 129779 w 1129086"/>
                  <a:gd name="connsiteY14" fmla="*/ 1846833 h 3512760"/>
                  <a:gd name="connsiteX15" fmla="*/ 72217 w 1129086"/>
                  <a:gd name="connsiteY15" fmla="*/ 1697202 h 3512760"/>
                  <a:gd name="connsiteX16" fmla="*/ 11814 w 1129086"/>
                  <a:gd name="connsiteY16" fmla="*/ 1692908 h 3512760"/>
                  <a:gd name="connsiteX17" fmla="*/ 31 w 1129086"/>
                  <a:gd name="connsiteY17" fmla="*/ 605009 h 3512760"/>
                  <a:gd name="connsiteX18" fmla="*/ 12688 w 1129086"/>
                  <a:gd name="connsiteY18" fmla="*/ 622888 h 3512760"/>
                  <a:gd name="connsiteX19" fmla="*/ 144393 w 1129086"/>
                  <a:gd name="connsiteY19" fmla="*/ 612777 h 3512760"/>
                  <a:gd name="connsiteX20" fmla="*/ 272660 w 1129086"/>
                  <a:gd name="connsiteY20" fmla="*/ 641648 h 3512760"/>
                  <a:gd name="connsiteX21" fmla="*/ 284275 w 1129086"/>
                  <a:gd name="connsiteY21" fmla="*/ 631455 h 3512760"/>
                  <a:gd name="connsiteX22" fmla="*/ 585813 w 1129086"/>
                  <a:gd name="connsiteY22" fmla="*/ 13667 h 3512760"/>
                  <a:gd name="connsiteX23" fmla="*/ 802212 w 1129086"/>
                  <a:gd name="connsiteY23" fmla="*/ 80357 h 3512760"/>
                  <a:gd name="connsiteX24" fmla="*/ 908141 w 1129086"/>
                  <a:gd name="connsiteY24" fmla="*/ 236926 h 3512760"/>
                  <a:gd name="connsiteX25" fmla="*/ 892783 w 1129086"/>
                  <a:gd name="connsiteY25" fmla="*/ 277101 h 3512760"/>
                  <a:gd name="connsiteX26" fmla="*/ 698177 w 1129086"/>
                  <a:gd name="connsiteY26" fmla="*/ 348950 h 3512760"/>
                  <a:gd name="connsiteX27" fmla="*/ 469879 w 1129086"/>
                  <a:gd name="connsiteY27" fmla="*/ 709655 h 3512760"/>
                  <a:gd name="connsiteX28" fmla="*/ 576909 w 1129086"/>
                  <a:gd name="connsiteY28" fmla="*/ 875040 h 3512760"/>
                  <a:gd name="connsiteX29" fmla="*/ 612795 w 1129086"/>
                  <a:gd name="connsiteY29" fmla="*/ 941297 h 3512760"/>
                  <a:gd name="connsiteX30" fmla="*/ 665453 w 1129086"/>
                  <a:gd name="connsiteY30" fmla="*/ 941203 h 3512760"/>
                  <a:gd name="connsiteX31" fmla="*/ 1063497 w 1129086"/>
                  <a:gd name="connsiteY31" fmla="*/ 828063 h 3512760"/>
                  <a:gd name="connsiteX32" fmla="*/ 1124230 w 1129086"/>
                  <a:gd name="connsiteY32" fmla="*/ 916577 h 3512760"/>
                  <a:gd name="connsiteX0" fmla="*/ 1124230 w 1129086"/>
                  <a:gd name="connsiteY0" fmla="*/ 916577 h 3512760"/>
                  <a:gd name="connsiteX1" fmla="*/ 1127216 w 1129086"/>
                  <a:gd name="connsiteY1" fmla="*/ 1045355 h 3512760"/>
                  <a:gd name="connsiteX2" fmla="*/ 1055034 w 1129086"/>
                  <a:gd name="connsiteY2" fmla="*/ 1220068 h 3512760"/>
                  <a:gd name="connsiteX3" fmla="*/ 1013052 w 1129086"/>
                  <a:gd name="connsiteY3" fmla="*/ 1229414 h 3512760"/>
                  <a:gd name="connsiteX4" fmla="*/ 845789 w 1129086"/>
                  <a:gd name="connsiteY4" fmla="*/ 1106708 h 3512760"/>
                  <a:gd name="connsiteX5" fmla="*/ 663646 w 1129086"/>
                  <a:gd name="connsiteY5" fmla="*/ 1094682 h 3512760"/>
                  <a:gd name="connsiteX6" fmla="*/ 624368 w 1129086"/>
                  <a:gd name="connsiteY6" fmla="*/ 1097060 h 3512760"/>
                  <a:gd name="connsiteX7" fmla="*/ 620890 w 1129086"/>
                  <a:gd name="connsiteY7" fmla="*/ 1122643 h 3512760"/>
                  <a:gd name="connsiteX8" fmla="*/ 424053 w 1129086"/>
                  <a:gd name="connsiteY8" fmla="*/ 1596385 h 3512760"/>
                  <a:gd name="connsiteX9" fmla="*/ 411961 w 1129086"/>
                  <a:gd name="connsiteY9" fmla="*/ 1804719 h 3512760"/>
                  <a:gd name="connsiteX10" fmla="*/ 1059972 w 1129086"/>
                  <a:gd name="connsiteY10" fmla="*/ 3222331 h 3512760"/>
                  <a:gd name="connsiteX11" fmla="*/ 604863 w 1129086"/>
                  <a:gd name="connsiteY11" fmla="*/ 3506895 h 3512760"/>
                  <a:gd name="connsiteX12" fmla="*/ 127301 w 1129086"/>
                  <a:gd name="connsiteY12" fmla="*/ 3354775 h 3512760"/>
                  <a:gd name="connsiteX13" fmla="*/ 320779 w 1129086"/>
                  <a:gd name="connsiteY13" fmla="*/ 2922773 h 3512760"/>
                  <a:gd name="connsiteX14" fmla="*/ 129779 w 1129086"/>
                  <a:gd name="connsiteY14" fmla="*/ 1846833 h 3512760"/>
                  <a:gd name="connsiteX15" fmla="*/ 72217 w 1129086"/>
                  <a:gd name="connsiteY15" fmla="*/ 1697202 h 3512760"/>
                  <a:gd name="connsiteX16" fmla="*/ 11814 w 1129086"/>
                  <a:gd name="connsiteY16" fmla="*/ 1692908 h 3512760"/>
                  <a:gd name="connsiteX17" fmla="*/ 31 w 1129086"/>
                  <a:gd name="connsiteY17" fmla="*/ 605009 h 3512760"/>
                  <a:gd name="connsiteX18" fmla="*/ 144393 w 1129086"/>
                  <a:gd name="connsiteY18" fmla="*/ 612777 h 3512760"/>
                  <a:gd name="connsiteX19" fmla="*/ 272660 w 1129086"/>
                  <a:gd name="connsiteY19" fmla="*/ 641648 h 3512760"/>
                  <a:gd name="connsiteX20" fmla="*/ 284275 w 1129086"/>
                  <a:gd name="connsiteY20" fmla="*/ 631455 h 3512760"/>
                  <a:gd name="connsiteX21" fmla="*/ 585813 w 1129086"/>
                  <a:gd name="connsiteY21" fmla="*/ 13667 h 3512760"/>
                  <a:gd name="connsiteX22" fmla="*/ 802212 w 1129086"/>
                  <a:gd name="connsiteY22" fmla="*/ 80357 h 3512760"/>
                  <a:gd name="connsiteX23" fmla="*/ 908141 w 1129086"/>
                  <a:gd name="connsiteY23" fmla="*/ 236926 h 3512760"/>
                  <a:gd name="connsiteX24" fmla="*/ 892783 w 1129086"/>
                  <a:gd name="connsiteY24" fmla="*/ 277101 h 3512760"/>
                  <a:gd name="connsiteX25" fmla="*/ 698177 w 1129086"/>
                  <a:gd name="connsiteY25" fmla="*/ 348950 h 3512760"/>
                  <a:gd name="connsiteX26" fmla="*/ 469879 w 1129086"/>
                  <a:gd name="connsiteY26" fmla="*/ 709655 h 3512760"/>
                  <a:gd name="connsiteX27" fmla="*/ 576909 w 1129086"/>
                  <a:gd name="connsiteY27" fmla="*/ 875040 h 3512760"/>
                  <a:gd name="connsiteX28" fmla="*/ 612795 w 1129086"/>
                  <a:gd name="connsiteY28" fmla="*/ 941297 h 3512760"/>
                  <a:gd name="connsiteX29" fmla="*/ 665453 w 1129086"/>
                  <a:gd name="connsiteY29" fmla="*/ 941203 h 3512760"/>
                  <a:gd name="connsiteX30" fmla="*/ 1063497 w 1129086"/>
                  <a:gd name="connsiteY30" fmla="*/ 828063 h 3512760"/>
                  <a:gd name="connsiteX31" fmla="*/ 1124230 w 1129086"/>
                  <a:gd name="connsiteY31"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132579 w 1117272"/>
                  <a:gd name="connsiteY17" fmla="*/ 612777 h 3512760"/>
                  <a:gd name="connsiteX18" fmla="*/ 260846 w 1117272"/>
                  <a:gd name="connsiteY18" fmla="*/ 641648 h 3512760"/>
                  <a:gd name="connsiteX19" fmla="*/ 272461 w 1117272"/>
                  <a:gd name="connsiteY19" fmla="*/ 631455 h 3512760"/>
                  <a:gd name="connsiteX20" fmla="*/ 573999 w 1117272"/>
                  <a:gd name="connsiteY20" fmla="*/ 13667 h 3512760"/>
                  <a:gd name="connsiteX21" fmla="*/ 790398 w 1117272"/>
                  <a:gd name="connsiteY21" fmla="*/ 80357 h 3512760"/>
                  <a:gd name="connsiteX22" fmla="*/ 896327 w 1117272"/>
                  <a:gd name="connsiteY22" fmla="*/ 236926 h 3512760"/>
                  <a:gd name="connsiteX23" fmla="*/ 880969 w 1117272"/>
                  <a:gd name="connsiteY23" fmla="*/ 277101 h 3512760"/>
                  <a:gd name="connsiteX24" fmla="*/ 686363 w 1117272"/>
                  <a:gd name="connsiteY24" fmla="*/ 348950 h 3512760"/>
                  <a:gd name="connsiteX25" fmla="*/ 458065 w 1117272"/>
                  <a:gd name="connsiteY25" fmla="*/ 709655 h 3512760"/>
                  <a:gd name="connsiteX26" fmla="*/ 565095 w 1117272"/>
                  <a:gd name="connsiteY26" fmla="*/ 875040 h 3512760"/>
                  <a:gd name="connsiteX27" fmla="*/ 600981 w 1117272"/>
                  <a:gd name="connsiteY27" fmla="*/ 941297 h 3512760"/>
                  <a:gd name="connsiteX28" fmla="*/ 653639 w 1117272"/>
                  <a:gd name="connsiteY28" fmla="*/ 941203 h 3512760"/>
                  <a:gd name="connsiteX29" fmla="*/ 1051683 w 1117272"/>
                  <a:gd name="connsiteY29" fmla="*/ 828063 h 3512760"/>
                  <a:gd name="connsiteX30" fmla="*/ 1112416 w 1117272"/>
                  <a:gd name="connsiteY30"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260846 w 1117272"/>
                  <a:gd name="connsiteY17" fmla="*/ 641648 h 3512760"/>
                  <a:gd name="connsiteX18" fmla="*/ 272461 w 1117272"/>
                  <a:gd name="connsiteY18" fmla="*/ 631455 h 3512760"/>
                  <a:gd name="connsiteX19" fmla="*/ 573999 w 1117272"/>
                  <a:gd name="connsiteY19" fmla="*/ 13667 h 3512760"/>
                  <a:gd name="connsiteX20" fmla="*/ 790398 w 1117272"/>
                  <a:gd name="connsiteY20" fmla="*/ 80357 h 3512760"/>
                  <a:gd name="connsiteX21" fmla="*/ 896327 w 1117272"/>
                  <a:gd name="connsiteY21" fmla="*/ 236926 h 3512760"/>
                  <a:gd name="connsiteX22" fmla="*/ 880969 w 1117272"/>
                  <a:gd name="connsiteY22" fmla="*/ 277101 h 3512760"/>
                  <a:gd name="connsiteX23" fmla="*/ 686363 w 1117272"/>
                  <a:gd name="connsiteY23" fmla="*/ 348950 h 3512760"/>
                  <a:gd name="connsiteX24" fmla="*/ 458065 w 1117272"/>
                  <a:gd name="connsiteY24" fmla="*/ 709655 h 3512760"/>
                  <a:gd name="connsiteX25" fmla="*/ 565095 w 1117272"/>
                  <a:gd name="connsiteY25" fmla="*/ 875040 h 3512760"/>
                  <a:gd name="connsiteX26" fmla="*/ 600981 w 1117272"/>
                  <a:gd name="connsiteY26" fmla="*/ 941297 h 3512760"/>
                  <a:gd name="connsiteX27" fmla="*/ 653639 w 1117272"/>
                  <a:gd name="connsiteY27" fmla="*/ 941203 h 3512760"/>
                  <a:gd name="connsiteX28" fmla="*/ 1051683 w 1117272"/>
                  <a:gd name="connsiteY28" fmla="*/ 828063 h 3512760"/>
                  <a:gd name="connsiteX29" fmla="*/ 1112416 w 1117272"/>
                  <a:gd name="connsiteY29"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260846 w 1117272"/>
                  <a:gd name="connsiteY17" fmla="*/ 641648 h 3512760"/>
                  <a:gd name="connsiteX18" fmla="*/ 573999 w 1117272"/>
                  <a:gd name="connsiteY18" fmla="*/ 13667 h 3512760"/>
                  <a:gd name="connsiteX19" fmla="*/ 790398 w 1117272"/>
                  <a:gd name="connsiteY19" fmla="*/ 80357 h 3512760"/>
                  <a:gd name="connsiteX20" fmla="*/ 896327 w 1117272"/>
                  <a:gd name="connsiteY20" fmla="*/ 236926 h 3512760"/>
                  <a:gd name="connsiteX21" fmla="*/ 880969 w 1117272"/>
                  <a:gd name="connsiteY21" fmla="*/ 277101 h 3512760"/>
                  <a:gd name="connsiteX22" fmla="*/ 686363 w 1117272"/>
                  <a:gd name="connsiteY22" fmla="*/ 348950 h 3512760"/>
                  <a:gd name="connsiteX23" fmla="*/ 458065 w 1117272"/>
                  <a:gd name="connsiteY23" fmla="*/ 709655 h 3512760"/>
                  <a:gd name="connsiteX24" fmla="*/ 565095 w 1117272"/>
                  <a:gd name="connsiteY24" fmla="*/ 875040 h 3512760"/>
                  <a:gd name="connsiteX25" fmla="*/ 600981 w 1117272"/>
                  <a:gd name="connsiteY25" fmla="*/ 941297 h 3512760"/>
                  <a:gd name="connsiteX26" fmla="*/ 653639 w 1117272"/>
                  <a:gd name="connsiteY26" fmla="*/ 941203 h 3512760"/>
                  <a:gd name="connsiteX27" fmla="*/ 1051683 w 1117272"/>
                  <a:gd name="connsiteY27" fmla="*/ 828063 h 3512760"/>
                  <a:gd name="connsiteX28" fmla="*/ 1112416 w 1117272"/>
                  <a:gd name="connsiteY28" fmla="*/ 916577 h 3512760"/>
                  <a:gd name="connsiteX0" fmla="*/ 1112416 w 1117272"/>
                  <a:gd name="connsiteY0" fmla="*/ 916577 h 3512760"/>
                  <a:gd name="connsiteX1" fmla="*/ 1115402 w 1117272"/>
                  <a:gd name="connsiteY1" fmla="*/ 1045355 h 3512760"/>
                  <a:gd name="connsiteX2" fmla="*/ 1043220 w 1117272"/>
                  <a:gd name="connsiteY2" fmla="*/ 1220068 h 3512760"/>
                  <a:gd name="connsiteX3" fmla="*/ 1001238 w 1117272"/>
                  <a:gd name="connsiteY3" fmla="*/ 1229414 h 3512760"/>
                  <a:gd name="connsiteX4" fmla="*/ 833975 w 1117272"/>
                  <a:gd name="connsiteY4" fmla="*/ 1106708 h 3512760"/>
                  <a:gd name="connsiteX5" fmla="*/ 651832 w 1117272"/>
                  <a:gd name="connsiteY5" fmla="*/ 1094682 h 3512760"/>
                  <a:gd name="connsiteX6" fmla="*/ 612554 w 1117272"/>
                  <a:gd name="connsiteY6" fmla="*/ 1097060 h 3512760"/>
                  <a:gd name="connsiteX7" fmla="*/ 609076 w 1117272"/>
                  <a:gd name="connsiteY7" fmla="*/ 1122643 h 3512760"/>
                  <a:gd name="connsiteX8" fmla="*/ 412239 w 1117272"/>
                  <a:gd name="connsiteY8" fmla="*/ 1596385 h 3512760"/>
                  <a:gd name="connsiteX9" fmla="*/ 400147 w 1117272"/>
                  <a:gd name="connsiteY9" fmla="*/ 1804719 h 3512760"/>
                  <a:gd name="connsiteX10" fmla="*/ 1048158 w 1117272"/>
                  <a:gd name="connsiteY10" fmla="*/ 3222331 h 3512760"/>
                  <a:gd name="connsiteX11" fmla="*/ 593049 w 1117272"/>
                  <a:gd name="connsiteY11" fmla="*/ 3506895 h 3512760"/>
                  <a:gd name="connsiteX12" fmla="*/ 115487 w 1117272"/>
                  <a:gd name="connsiteY12" fmla="*/ 3354775 h 3512760"/>
                  <a:gd name="connsiteX13" fmla="*/ 308965 w 1117272"/>
                  <a:gd name="connsiteY13" fmla="*/ 2922773 h 3512760"/>
                  <a:gd name="connsiteX14" fmla="*/ 117965 w 1117272"/>
                  <a:gd name="connsiteY14" fmla="*/ 1846833 h 3512760"/>
                  <a:gd name="connsiteX15" fmla="*/ 60403 w 1117272"/>
                  <a:gd name="connsiteY15" fmla="*/ 1697202 h 3512760"/>
                  <a:gd name="connsiteX16" fmla="*/ 0 w 1117272"/>
                  <a:gd name="connsiteY16" fmla="*/ 1692908 h 3512760"/>
                  <a:gd name="connsiteX17" fmla="*/ 573999 w 1117272"/>
                  <a:gd name="connsiteY17" fmla="*/ 13667 h 3512760"/>
                  <a:gd name="connsiteX18" fmla="*/ 790398 w 1117272"/>
                  <a:gd name="connsiteY18" fmla="*/ 80357 h 3512760"/>
                  <a:gd name="connsiteX19" fmla="*/ 896327 w 1117272"/>
                  <a:gd name="connsiteY19" fmla="*/ 236926 h 3512760"/>
                  <a:gd name="connsiteX20" fmla="*/ 880969 w 1117272"/>
                  <a:gd name="connsiteY20" fmla="*/ 277101 h 3512760"/>
                  <a:gd name="connsiteX21" fmla="*/ 686363 w 1117272"/>
                  <a:gd name="connsiteY21" fmla="*/ 348950 h 3512760"/>
                  <a:gd name="connsiteX22" fmla="*/ 458065 w 1117272"/>
                  <a:gd name="connsiteY22" fmla="*/ 709655 h 3512760"/>
                  <a:gd name="connsiteX23" fmla="*/ 565095 w 1117272"/>
                  <a:gd name="connsiteY23" fmla="*/ 875040 h 3512760"/>
                  <a:gd name="connsiteX24" fmla="*/ 600981 w 1117272"/>
                  <a:gd name="connsiteY24" fmla="*/ 941297 h 3512760"/>
                  <a:gd name="connsiteX25" fmla="*/ 653639 w 1117272"/>
                  <a:gd name="connsiteY25" fmla="*/ 941203 h 3512760"/>
                  <a:gd name="connsiteX26" fmla="*/ 1051683 w 1117272"/>
                  <a:gd name="connsiteY26" fmla="*/ 828063 h 3512760"/>
                  <a:gd name="connsiteX27" fmla="*/ 1112416 w 1117272"/>
                  <a:gd name="connsiteY27" fmla="*/ 916577 h 3512760"/>
                  <a:gd name="connsiteX0" fmla="*/ 1112416 w 1117272"/>
                  <a:gd name="connsiteY0" fmla="*/ 920944 h 3517127"/>
                  <a:gd name="connsiteX1" fmla="*/ 1115402 w 1117272"/>
                  <a:gd name="connsiteY1" fmla="*/ 1049722 h 3517127"/>
                  <a:gd name="connsiteX2" fmla="*/ 1043220 w 1117272"/>
                  <a:gd name="connsiteY2" fmla="*/ 1224435 h 3517127"/>
                  <a:gd name="connsiteX3" fmla="*/ 1001238 w 1117272"/>
                  <a:gd name="connsiteY3" fmla="*/ 1233781 h 3517127"/>
                  <a:gd name="connsiteX4" fmla="*/ 833975 w 1117272"/>
                  <a:gd name="connsiteY4" fmla="*/ 1111075 h 3517127"/>
                  <a:gd name="connsiteX5" fmla="*/ 651832 w 1117272"/>
                  <a:gd name="connsiteY5" fmla="*/ 1099049 h 3517127"/>
                  <a:gd name="connsiteX6" fmla="*/ 612554 w 1117272"/>
                  <a:gd name="connsiteY6" fmla="*/ 1101427 h 3517127"/>
                  <a:gd name="connsiteX7" fmla="*/ 609076 w 1117272"/>
                  <a:gd name="connsiteY7" fmla="*/ 1127010 h 3517127"/>
                  <a:gd name="connsiteX8" fmla="*/ 412239 w 1117272"/>
                  <a:gd name="connsiteY8" fmla="*/ 1600752 h 3517127"/>
                  <a:gd name="connsiteX9" fmla="*/ 400147 w 1117272"/>
                  <a:gd name="connsiteY9" fmla="*/ 1809086 h 3517127"/>
                  <a:gd name="connsiteX10" fmla="*/ 1048158 w 1117272"/>
                  <a:gd name="connsiteY10" fmla="*/ 3226698 h 3517127"/>
                  <a:gd name="connsiteX11" fmla="*/ 593049 w 1117272"/>
                  <a:gd name="connsiteY11" fmla="*/ 3511262 h 3517127"/>
                  <a:gd name="connsiteX12" fmla="*/ 115487 w 1117272"/>
                  <a:gd name="connsiteY12" fmla="*/ 3359142 h 3517127"/>
                  <a:gd name="connsiteX13" fmla="*/ 308965 w 1117272"/>
                  <a:gd name="connsiteY13" fmla="*/ 2927140 h 3517127"/>
                  <a:gd name="connsiteX14" fmla="*/ 117965 w 1117272"/>
                  <a:gd name="connsiteY14" fmla="*/ 1851200 h 3517127"/>
                  <a:gd name="connsiteX15" fmla="*/ 60403 w 1117272"/>
                  <a:gd name="connsiteY15" fmla="*/ 1701569 h 3517127"/>
                  <a:gd name="connsiteX16" fmla="*/ 0 w 1117272"/>
                  <a:gd name="connsiteY16" fmla="*/ 1697275 h 3517127"/>
                  <a:gd name="connsiteX17" fmla="*/ 790398 w 1117272"/>
                  <a:gd name="connsiteY17" fmla="*/ 84724 h 3517127"/>
                  <a:gd name="connsiteX18" fmla="*/ 896327 w 1117272"/>
                  <a:gd name="connsiteY18" fmla="*/ 241293 h 3517127"/>
                  <a:gd name="connsiteX19" fmla="*/ 880969 w 1117272"/>
                  <a:gd name="connsiteY19" fmla="*/ 281468 h 3517127"/>
                  <a:gd name="connsiteX20" fmla="*/ 686363 w 1117272"/>
                  <a:gd name="connsiteY20" fmla="*/ 353317 h 3517127"/>
                  <a:gd name="connsiteX21" fmla="*/ 458065 w 1117272"/>
                  <a:gd name="connsiteY21" fmla="*/ 714022 h 3517127"/>
                  <a:gd name="connsiteX22" fmla="*/ 565095 w 1117272"/>
                  <a:gd name="connsiteY22" fmla="*/ 879407 h 3517127"/>
                  <a:gd name="connsiteX23" fmla="*/ 600981 w 1117272"/>
                  <a:gd name="connsiteY23" fmla="*/ 945664 h 3517127"/>
                  <a:gd name="connsiteX24" fmla="*/ 653639 w 1117272"/>
                  <a:gd name="connsiteY24" fmla="*/ 945570 h 3517127"/>
                  <a:gd name="connsiteX25" fmla="*/ 1051683 w 1117272"/>
                  <a:gd name="connsiteY25" fmla="*/ 832430 h 3517127"/>
                  <a:gd name="connsiteX26" fmla="*/ 1112416 w 1117272"/>
                  <a:gd name="connsiteY26" fmla="*/ 920944 h 3517127"/>
                  <a:gd name="connsiteX0" fmla="*/ 1112416 w 1117272"/>
                  <a:gd name="connsiteY0" fmla="*/ 679651 h 3275834"/>
                  <a:gd name="connsiteX1" fmla="*/ 1115402 w 1117272"/>
                  <a:gd name="connsiteY1" fmla="*/ 808429 h 3275834"/>
                  <a:gd name="connsiteX2" fmla="*/ 1043220 w 1117272"/>
                  <a:gd name="connsiteY2" fmla="*/ 983142 h 3275834"/>
                  <a:gd name="connsiteX3" fmla="*/ 1001238 w 1117272"/>
                  <a:gd name="connsiteY3" fmla="*/ 992488 h 3275834"/>
                  <a:gd name="connsiteX4" fmla="*/ 833975 w 1117272"/>
                  <a:gd name="connsiteY4" fmla="*/ 869782 h 3275834"/>
                  <a:gd name="connsiteX5" fmla="*/ 651832 w 1117272"/>
                  <a:gd name="connsiteY5" fmla="*/ 857756 h 3275834"/>
                  <a:gd name="connsiteX6" fmla="*/ 612554 w 1117272"/>
                  <a:gd name="connsiteY6" fmla="*/ 860134 h 3275834"/>
                  <a:gd name="connsiteX7" fmla="*/ 609076 w 1117272"/>
                  <a:gd name="connsiteY7" fmla="*/ 885717 h 3275834"/>
                  <a:gd name="connsiteX8" fmla="*/ 412239 w 1117272"/>
                  <a:gd name="connsiteY8" fmla="*/ 1359459 h 3275834"/>
                  <a:gd name="connsiteX9" fmla="*/ 400147 w 1117272"/>
                  <a:gd name="connsiteY9" fmla="*/ 1567793 h 3275834"/>
                  <a:gd name="connsiteX10" fmla="*/ 1048158 w 1117272"/>
                  <a:gd name="connsiteY10" fmla="*/ 2985405 h 3275834"/>
                  <a:gd name="connsiteX11" fmla="*/ 593049 w 1117272"/>
                  <a:gd name="connsiteY11" fmla="*/ 3269969 h 3275834"/>
                  <a:gd name="connsiteX12" fmla="*/ 115487 w 1117272"/>
                  <a:gd name="connsiteY12" fmla="*/ 3117849 h 3275834"/>
                  <a:gd name="connsiteX13" fmla="*/ 308965 w 1117272"/>
                  <a:gd name="connsiteY13" fmla="*/ 2685847 h 3275834"/>
                  <a:gd name="connsiteX14" fmla="*/ 117965 w 1117272"/>
                  <a:gd name="connsiteY14" fmla="*/ 1609907 h 3275834"/>
                  <a:gd name="connsiteX15" fmla="*/ 60403 w 1117272"/>
                  <a:gd name="connsiteY15" fmla="*/ 1460276 h 3275834"/>
                  <a:gd name="connsiteX16" fmla="*/ 0 w 1117272"/>
                  <a:gd name="connsiteY16" fmla="*/ 1455982 h 3275834"/>
                  <a:gd name="connsiteX17" fmla="*/ 896327 w 1117272"/>
                  <a:gd name="connsiteY17" fmla="*/ 0 h 3275834"/>
                  <a:gd name="connsiteX18" fmla="*/ 880969 w 1117272"/>
                  <a:gd name="connsiteY18" fmla="*/ 40175 h 3275834"/>
                  <a:gd name="connsiteX19" fmla="*/ 686363 w 1117272"/>
                  <a:gd name="connsiteY19" fmla="*/ 112024 h 3275834"/>
                  <a:gd name="connsiteX20" fmla="*/ 458065 w 1117272"/>
                  <a:gd name="connsiteY20" fmla="*/ 472729 h 3275834"/>
                  <a:gd name="connsiteX21" fmla="*/ 565095 w 1117272"/>
                  <a:gd name="connsiteY21" fmla="*/ 638114 h 3275834"/>
                  <a:gd name="connsiteX22" fmla="*/ 600981 w 1117272"/>
                  <a:gd name="connsiteY22" fmla="*/ 704371 h 3275834"/>
                  <a:gd name="connsiteX23" fmla="*/ 653639 w 1117272"/>
                  <a:gd name="connsiteY23" fmla="*/ 704277 h 3275834"/>
                  <a:gd name="connsiteX24" fmla="*/ 1051683 w 1117272"/>
                  <a:gd name="connsiteY24" fmla="*/ 591137 h 3275834"/>
                  <a:gd name="connsiteX25" fmla="*/ 1112416 w 1117272"/>
                  <a:gd name="connsiteY25" fmla="*/ 679651 h 3275834"/>
                  <a:gd name="connsiteX0" fmla="*/ 1112416 w 1117272"/>
                  <a:gd name="connsiteY0" fmla="*/ 769201 h 3365384"/>
                  <a:gd name="connsiteX1" fmla="*/ 1115402 w 1117272"/>
                  <a:gd name="connsiteY1" fmla="*/ 897979 h 3365384"/>
                  <a:gd name="connsiteX2" fmla="*/ 1043220 w 1117272"/>
                  <a:gd name="connsiteY2" fmla="*/ 1072692 h 3365384"/>
                  <a:gd name="connsiteX3" fmla="*/ 1001238 w 1117272"/>
                  <a:gd name="connsiteY3" fmla="*/ 1082038 h 3365384"/>
                  <a:gd name="connsiteX4" fmla="*/ 833975 w 1117272"/>
                  <a:gd name="connsiteY4" fmla="*/ 959332 h 3365384"/>
                  <a:gd name="connsiteX5" fmla="*/ 651832 w 1117272"/>
                  <a:gd name="connsiteY5" fmla="*/ 947306 h 3365384"/>
                  <a:gd name="connsiteX6" fmla="*/ 612554 w 1117272"/>
                  <a:gd name="connsiteY6" fmla="*/ 949684 h 3365384"/>
                  <a:gd name="connsiteX7" fmla="*/ 609076 w 1117272"/>
                  <a:gd name="connsiteY7" fmla="*/ 975267 h 3365384"/>
                  <a:gd name="connsiteX8" fmla="*/ 412239 w 1117272"/>
                  <a:gd name="connsiteY8" fmla="*/ 1449009 h 3365384"/>
                  <a:gd name="connsiteX9" fmla="*/ 400147 w 1117272"/>
                  <a:gd name="connsiteY9" fmla="*/ 1657343 h 3365384"/>
                  <a:gd name="connsiteX10" fmla="*/ 1048158 w 1117272"/>
                  <a:gd name="connsiteY10" fmla="*/ 3074955 h 3365384"/>
                  <a:gd name="connsiteX11" fmla="*/ 593049 w 1117272"/>
                  <a:gd name="connsiteY11" fmla="*/ 3359519 h 3365384"/>
                  <a:gd name="connsiteX12" fmla="*/ 115487 w 1117272"/>
                  <a:gd name="connsiteY12" fmla="*/ 3207399 h 3365384"/>
                  <a:gd name="connsiteX13" fmla="*/ 308965 w 1117272"/>
                  <a:gd name="connsiteY13" fmla="*/ 2775397 h 3365384"/>
                  <a:gd name="connsiteX14" fmla="*/ 117965 w 1117272"/>
                  <a:gd name="connsiteY14" fmla="*/ 1699457 h 3365384"/>
                  <a:gd name="connsiteX15" fmla="*/ 60403 w 1117272"/>
                  <a:gd name="connsiteY15" fmla="*/ 1549826 h 3365384"/>
                  <a:gd name="connsiteX16" fmla="*/ 0 w 1117272"/>
                  <a:gd name="connsiteY16" fmla="*/ 1545532 h 3365384"/>
                  <a:gd name="connsiteX17" fmla="*/ 896327 w 1117272"/>
                  <a:gd name="connsiteY17" fmla="*/ 89550 h 3365384"/>
                  <a:gd name="connsiteX18" fmla="*/ 686363 w 1117272"/>
                  <a:gd name="connsiteY18" fmla="*/ 201574 h 3365384"/>
                  <a:gd name="connsiteX19" fmla="*/ 458065 w 1117272"/>
                  <a:gd name="connsiteY19" fmla="*/ 562279 h 3365384"/>
                  <a:gd name="connsiteX20" fmla="*/ 565095 w 1117272"/>
                  <a:gd name="connsiteY20" fmla="*/ 727664 h 3365384"/>
                  <a:gd name="connsiteX21" fmla="*/ 600981 w 1117272"/>
                  <a:gd name="connsiteY21" fmla="*/ 793921 h 3365384"/>
                  <a:gd name="connsiteX22" fmla="*/ 653639 w 1117272"/>
                  <a:gd name="connsiteY22" fmla="*/ 793827 h 3365384"/>
                  <a:gd name="connsiteX23" fmla="*/ 1051683 w 1117272"/>
                  <a:gd name="connsiteY23" fmla="*/ 680687 h 3365384"/>
                  <a:gd name="connsiteX24" fmla="*/ 1112416 w 1117272"/>
                  <a:gd name="connsiteY24" fmla="*/ 769201 h 3365384"/>
                  <a:gd name="connsiteX0" fmla="*/ 1112416 w 1117272"/>
                  <a:gd name="connsiteY0" fmla="*/ 567627 h 3163810"/>
                  <a:gd name="connsiteX1" fmla="*/ 1115402 w 1117272"/>
                  <a:gd name="connsiteY1" fmla="*/ 696405 h 3163810"/>
                  <a:gd name="connsiteX2" fmla="*/ 1043220 w 1117272"/>
                  <a:gd name="connsiteY2" fmla="*/ 871118 h 3163810"/>
                  <a:gd name="connsiteX3" fmla="*/ 1001238 w 1117272"/>
                  <a:gd name="connsiteY3" fmla="*/ 880464 h 3163810"/>
                  <a:gd name="connsiteX4" fmla="*/ 833975 w 1117272"/>
                  <a:gd name="connsiteY4" fmla="*/ 757758 h 3163810"/>
                  <a:gd name="connsiteX5" fmla="*/ 651832 w 1117272"/>
                  <a:gd name="connsiteY5" fmla="*/ 745732 h 3163810"/>
                  <a:gd name="connsiteX6" fmla="*/ 612554 w 1117272"/>
                  <a:gd name="connsiteY6" fmla="*/ 748110 h 3163810"/>
                  <a:gd name="connsiteX7" fmla="*/ 609076 w 1117272"/>
                  <a:gd name="connsiteY7" fmla="*/ 773693 h 3163810"/>
                  <a:gd name="connsiteX8" fmla="*/ 412239 w 1117272"/>
                  <a:gd name="connsiteY8" fmla="*/ 1247435 h 3163810"/>
                  <a:gd name="connsiteX9" fmla="*/ 400147 w 1117272"/>
                  <a:gd name="connsiteY9" fmla="*/ 1455769 h 3163810"/>
                  <a:gd name="connsiteX10" fmla="*/ 1048158 w 1117272"/>
                  <a:gd name="connsiteY10" fmla="*/ 2873381 h 3163810"/>
                  <a:gd name="connsiteX11" fmla="*/ 593049 w 1117272"/>
                  <a:gd name="connsiteY11" fmla="*/ 3157945 h 3163810"/>
                  <a:gd name="connsiteX12" fmla="*/ 115487 w 1117272"/>
                  <a:gd name="connsiteY12" fmla="*/ 3005825 h 3163810"/>
                  <a:gd name="connsiteX13" fmla="*/ 308965 w 1117272"/>
                  <a:gd name="connsiteY13" fmla="*/ 2573823 h 3163810"/>
                  <a:gd name="connsiteX14" fmla="*/ 117965 w 1117272"/>
                  <a:gd name="connsiteY14" fmla="*/ 1497883 h 3163810"/>
                  <a:gd name="connsiteX15" fmla="*/ 60403 w 1117272"/>
                  <a:gd name="connsiteY15" fmla="*/ 1348252 h 3163810"/>
                  <a:gd name="connsiteX16" fmla="*/ 0 w 1117272"/>
                  <a:gd name="connsiteY16" fmla="*/ 1343958 h 3163810"/>
                  <a:gd name="connsiteX17" fmla="*/ 686363 w 1117272"/>
                  <a:gd name="connsiteY17" fmla="*/ 0 h 3163810"/>
                  <a:gd name="connsiteX18" fmla="*/ 458065 w 1117272"/>
                  <a:gd name="connsiteY18" fmla="*/ 360705 h 3163810"/>
                  <a:gd name="connsiteX19" fmla="*/ 565095 w 1117272"/>
                  <a:gd name="connsiteY19" fmla="*/ 526090 h 3163810"/>
                  <a:gd name="connsiteX20" fmla="*/ 600981 w 1117272"/>
                  <a:gd name="connsiteY20" fmla="*/ 592347 h 3163810"/>
                  <a:gd name="connsiteX21" fmla="*/ 653639 w 1117272"/>
                  <a:gd name="connsiteY21" fmla="*/ 592253 h 3163810"/>
                  <a:gd name="connsiteX22" fmla="*/ 1051683 w 1117272"/>
                  <a:gd name="connsiteY22" fmla="*/ 479113 h 3163810"/>
                  <a:gd name="connsiteX23" fmla="*/ 1112416 w 1117272"/>
                  <a:gd name="connsiteY23" fmla="*/ 567627 h 3163810"/>
                  <a:gd name="connsiteX0" fmla="*/ 1112416 w 1117272"/>
                  <a:gd name="connsiteY0" fmla="*/ 206922 h 2803105"/>
                  <a:gd name="connsiteX1" fmla="*/ 1115402 w 1117272"/>
                  <a:gd name="connsiteY1" fmla="*/ 335700 h 2803105"/>
                  <a:gd name="connsiteX2" fmla="*/ 1043220 w 1117272"/>
                  <a:gd name="connsiteY2" fmla="*/ 510413 h 2803105"/>
                  <a:gd name="connsiteX3" fmla="*/ 1001238 w 1117272"/>
                  <a:gd name="connsiteY3" fmla="*/ 519759 h 2803105"/>
                  <a:gd name="connsiteX4" fmla="*/ 833975 w 1117272"/>
                  <a:gd name="connsiteY4" fmla="*/ 397053 h 2803105"/>
                  <a:gd name="connsiteX5" fmla="*/ 651832 w 1117272"/>
                  <a:gd name="connsiteY5" fmla="*/ 385027 h 2803105"/>
                  <a:gd name="connsiteX6" fmla="*/ 612554 w 1117272"/>
                  <a:gd name="connsiteY6" fmla="*/ 387405 h 2803105"/>
                  <a:gd name="connsiteX7" fmla="*/ 609076 w 1117272"/>
                  <a:gd name="connsiteY7" fmla="*/ 412988 h 2803105"/>
                  <a:gd name="connsiteX8" fmla="*/ 412239 w 1117272"/>
                  <a:gd name="connsiteY8" fmla="*/ 886730 h 2803105"/>
                  <a:gd name="connsiteX9" fmla="*/ 400147 w 1117272"/>
                  <a:gd name="connsiteY9" fmla="*/ 1095064 h 2803105"/>
                  <a:gd name="connsiteX10" fmla="*/ 1048158 w 1117272"/>
                  <a:gd name="connsiteY10" fmla="*/ 2512676 h 2803105"/>
                  <a:gd name="connsiteX11" fmla="*/ 593049 w 1117272"/>
                  <a:gd name="connsiteY11" fmla="*/ 2797240 h 2803105"/>
                  <a:gd name="connsiteX12" fmla="*/ 115487 w 1117272"/>
                  <a:gd name="connsiteY12" fmla="*/ 2645120 h 2803105"/>
                  <a:gd name="connsiteX13" fmla="*/ 308965 w 1117272"/>
                  <a:gd name="connsiteY13" fmla="*/ 2213118 h 2803105"/>
                  <a:gd name="connsiteX14" fmla="*/ 117965 w 1117272"/>
                  <a:gd name="connsiteY14" fmla="*/ 1137178 h 2803105"/>
                  <a:gd name="connsiteX15" fmla="*/ 60403 w 1117272"/>
                  <a:gd name="connsiteY15" fmla="*/ 987547 h 2803105"/>
                  <a:gd name="connsiteX16" fmla="*/ 0 w 1117272"/>
                  <a:gd name="connsiteY16" fmla="*/ 983253 h 2803105"/>
                  <a:gd name="connsiteX17" fmla="*/ 458065 w 1117272"/>
                  <a:gd name="connsiteY17" fmla="*/ 0 h 2803105"/>
                  <a:gd name="connsiteX18" fmla="*/ 565095 w 1117272"/>
                  <a:gd name="connsiteY18" fmla="*/ 165385 h 2803105"/>
                  <a:gd name="connsiteX19" fmla="*/ 600981 w 1117272"/>
                  <a:gd name="connsiteY19" fmla="*/ 231642 h 2803105"/>
                  <a:gd name="connsiteX20" fmla="*/ 653639 w 1117272"/>
                  <a:gd name="connsiteY20" fmla="*/ 231548 h 2803105"/>
                  <a:gd name="connsiteX21" fmla="*/ 1051683 w 1117272"/>
                  <a:gd name="connsiteY21" fmla="*/ 118408 h 2803105"/>
                  <a:gd name="connsiteX22" fmla="*/ 1112416 w 1117272"/>
                  <a:gd name="connsiteY22" fmla="*/ 206922 h 2803105"/>
                  <a:gd name="connsiteX0" fmla="*/ 1112416 w 1117272"/>
                  <a:gd name="connsiteY0" fmla="*/ 93346 h 2689529"/>
                  <a:gd name="connsiteX1" fmla="*/ 1115402 w 1117272"/>
                  <a:gd name="connsiteY1" fmla="*/ 222124 h 2689529"/>
                  <a:gd name="connsiteX2" fmla="*/ 1043220 w 1117272"/>
                  <a:gd name="connsiteY2" fmla="*/ 396837 h 2689529"/>
                  <a:gd name="connsiteX3" fmla="*/ 1001238 w 1117272"/>
                  <a:gd name="connsiteY3" fmla="*/ 406183 h 2689529"/>
                  <a:gd name="connsiteX4" fmla="*/ 833975 w 1117272"/>
                  <a:gd name="connsiteY4" fmla="*/ 283477 h 2689529"/>
                  <a:gd name="connsiteX5" fmla="*/ 651832 w 1117272"/>
                  <a:gd name="connsiteY5" fmla="*/ 271451 h 2689529"/>
                  <a:gd name="connsiteX6" fmla="*/ 612554 w 1117272"/>
                  <a:gd name="connsiteY6" fmla="*/ 273829 h 2689529"/>
                  <a:gd name="connsiteX7" fmla="*/ 609076 w 1117272"/>
                  <a:gd name="connsiteY7" fmla="*/ 299412 h 2689529"/>
                  <a:gd name="connsiteX8" fmla="*/ 412239 w 1117272"/>
                  <a:gd name="connsiteY8" fmla="*/ 773154 h 2689529"/>
                  <a:gd name="connsiteX9" fmla="*/ 400147 w 1117272"/>
                  <a:gd name="connsiteY9" fmla="*/ 981488 h 2689529"/>
                  <a:gd name="connsiteX10" fmla="*/ 1048158 w 1117272"/>
                  <a:gd name="connsiteY10" fmla="*/ 2399100 h 2689529"/>
                  <a:gd name="connsiteX11" fmla="*/ 593049 w 1117272"/>
                  <a:gd name="connsiteY11" fmla="*/ 2683664 h 2689529"/>
                  <a:gd name="connsiteX12" fmla="*/ 115487 w 1117272"/>
                  <a:gd name="connsiteY12" fmla="*/ 2531544 h 2689529"/>
                  <a:gd name="connsiteX13" fmla="*/ 308965 w 1117272"/>
                  <a:gd name="connsiteY13" fmla="*/ 2099542 h 2689529"/>
                  <a:gd name="connsiteX14" fmla="*/ 117965 w 1117272"/>
                  <a:gd name="connsiteY14" fmla="*/ 1023602 h 2689529"/>
                  <a:gd name="connsiteX15" fmla="*/ 60403 w 1117272"/>
                  <a:gd name="connsiteY15" fmla="*/ 873971 h 2689529"/>
                  <a:gd name="connsiteX16" fmla="*/ 0 w 1117272"/>
                  <a:gd name="connsiteY16" fmla="*/ 869677 h 2689529"/>
                  <a:gd name="connsiteX17" fmla="*/ 565095 w 1117272"/>
                  <a:gd name="connsiteY17" fmla="*/ 51809 h 2689529"/>
                  <a:gd name="connsiteX18" fmla="*/ 600981 w 1117272"/>
                  <a:gd name="connsiteY18" fmla="*/ 118066 h 2689529"/>
                  <a:gd name="connsiteX19" fmla="*/ 653639 w 1117272"/>
                  <a:gd name="connsiteY19" fmla="*/ 117972 h 2689529"/>
                  <a:gd name="connsiteX20" fmla="*/ 1051683 w 1117272"/>
                  <a:gd name="connsiteY20" fmla="*/ 4832 h 2689529"/>
                  <a:gd name="connsiteX21" fmla="*/ 1112416 w 1117272"/>
                  <a:gd name="connsiteY21" fmla="*/ 93346 h 2689529"/>
                  <a:gd name="connsiteX0" fmla="*/ 1112416 w 1117272"/>
                  <a:gd name="connsiteY0" fmla="*/ 41537 h 2637720"/>
                  <a:gd name="connsiteX1" fmla="*/ 1115402 w 1117272"/>
                  <a:gd name="connsiteY1" fmla="*/ 170315 h 2637720"/>
                  <a:gd name="connsiteX2" fmla="*/ 1043220 w 1117272"/>
                  <a:gd name="connsiteY2" fmla="*/ 345028 h 2637720"/>
                  <a:gd name="connsiteX3" fmla="*/ 1001238 w 1117272"/>
                  <a:gd name="connsiteY3" fmla="*/ 354374 h 2637720"/>
                  <a:gd name="connsiteX4" fmla="*/ 833975 w 1117272"/>
                  <a:gd name="connsiteY4" fmla="*/ 231668 h 2637720"/>
                  <a:gd name="connsiteX5" fmla="*/ 651832 w 1117272"/>
                  <a:gd name="connsiteY5" fmla="*/ 219642 h 2637720"/>
                  <a:gd name="connsiteX6" fmla="*/ 612554 w 1117272"/>
                  <a:gd name="connsiteY6" fmla="*/ 222020 h 2637720"/>
                  <a:gd name="connsiteX7" fmla="*/ 609076 w 1117272"/>
                  <a:gd name="connsiteY7" fmla="*/ 247603 h 2637720"/>
                  <a:gd name="connsiteX8" fmla="*/ 412239 w 1117272"/>
                  <a:gd name="connsiteY8" fmla="*/ 721345 h 2637720"/>
                  <a:gd name="connsiteX9" fmla="*/ 400147 w 1117272"/>
                  <a:gd name="connsiteY9" fmla="*/ 929679 h 2637720"/>
                  <a:gd name="connsiteX10" fmla="*/ 1048158 w 1117272"/>
                  <a:gd name="connsiteY10" fmla="*/ 2347291 h 2637720"/>
                  <a:gd name="connsiteX11" fmla="*/ 593049 w 1117272"/>
                  <a:gd name="connsiteY11" fmla="*/ 2631855 h 2637720"/>
                  <a:gd name="connsiteX12" fmla="*/ 115487 w 1117272"/>
                  <a:gd name="connsiteY12" fmla="*/ 2479735 h 2637720"/>
                  <a:gd name="connsiteX13" fmla="*/ 308965 w 1117272"/>
                  <a:gd name="connsiteY13" fmla="*/ 2047733 h 2637720"/>
                  <a:gd name="connsiteX14" fmla="*/ 117965 w 1117272"/>
                  <a:gd name="connsiteY14" fmla="*/ 971793 h 2637720"/>
                  <a:gd name="connsiteX15" fmla="*/ 60403 w 1117272"/>
                  <a:gd name="connsiteY15" fmla="*/ 822162 h 2637720"/>
                  <a:gd name="connsiteX16" fmla="*/ 0 w 1117272"/>
                  <a:gd name="connsiteY16" fmla="*/ 817868 h 2637720"/>
                  <a:gd name="connsiteX17" fmla="*/ 565095 w 1117272"/>
                  <a:gd name="connsiteY17" fmla="*/ 0 h 2637720"/>
                  <a:gd name="connsiteX18" fmla="*/ 600981 w 1117272"/>
                  <a:gd name="connsiteY18" fmla="*/ 66257 h 2637720"/>
                  <a:gd name="connsiteX19" fmla="*/ 653639 w 1117272"/>
                  <a:gd name="connsiteY19" fmla="*/ 66163 h 2637720"/>
                  <a:gd name="connsiteX20" fmla="*/ 1112416 w 1117272"/>
                  <a:gd name="connsiteY20" fmla="*/ 41537 h 2637720"/>
                  <a:gd name="connsiteX0" fmla="*/ 653639 w 1115402"/>
                  <a:gd name="connsiteY0" fmla="*/ 66163 h 2637720"/>
                  <a:gd name="connsiteX1" fmla="*/ 1115402 w 1115402"/>
                  <a:gd name="connsiteY1" fmla="*/ 170315 h 2637720"/>
                  <a:gd name="connsiteX2" fmla="*/ 1043220 w 1115402"/>
                  <a:gd name="connsiteY2" fmla="*/ 345028 h 2637720"/>
                  <a:gd name="connsiteX3" fmla="*/ 1001238 w 1115402"/>
                  <a:gd name="connsiteY3" fmla="*/ 354374 h 2637720"/>
                  <a:gd name="connsiteX4" fmla="*/ 833975 w 1115402"/>
                  <a:gd name="connsiteY4" fmla="*/ 231668 h 2637720"/>
                  <a:gd name="connsiteX5" fmla="*/ 651832 w 1115402"/>
                  <a:gd name="connsiteY5" fmla="*/ 219642 h 2637720"/>
                  <a:gd name="connsiteX6" fmla="*/ 612554 w 1115402"/>
                  <a:gd name="connsiteY6" fmla="*/ 222020 h 2637720"/>
                  <a:gd name="connsiteX7" fmla="*/ 609076 w 1115402"/>
                  <a:gd name="connsiteY7" fmla="*/ 247603 h 2637720"/>
                  <a:gd name="connsiteX8" fmla="*/ 412239 w 1115402"/>
                  <a:gd name="connsiteY8" fmla="*/ 721345 h 2637720"/>
                  <a:gd name="connsiteX9" fmla="*/ 400147 w 1115402"/>
                  <a:gd name="connsiteY9" fmla="*/ 929679 h 2637720"/>
                  <a:gd name="connsiteX10" fmla="*/ 1048158 w 1115402"/>
                  <a:gd name="connsiteY10" fmla="*/ 2347291 h 2637720"/>
                  <a:gd name="connsiteX11" fmla="*/ 593049 w 1115402"/>
                  <a:gd name="connsiteY11" fmla="*/ 2631855 h 2637720"/>
                  <a:gd name="connsiteX12" fmla="*/ 115487 w 1115402"/>
                  <a:gd name="connsiteY12" fmla="*/ 2479735 h 2637720"/>
                  <a:gd name="connsiteX13" fmla="*/ 308965 w 1115402"/>
                  <a:gd name="connsiteY13" fmla="*/ 2047733 h 2637720"/>
                  <a:gd name="connsiteX14" fmla="*/ 117965 w 1115402"/>
                  <a:gd name="connsiteY14" fmla="*/ 971793 h 2637720"/>
                  <a:gd name="connsiteX15" fmla="*/ 60403 w 1115402"/>
                  <a:gd name="connsiteY15" fmla="*/ 822162 h 2637720"/>
                  <a:gd name="connsiteX16" fmla="*/ 0 w 1115402"/>
                  <a:gd name="connsiteY16" fmla="*/ 817868 h 2637720"/>
                  <a:gd name="connsiteX17" fmla="*/ 565095 w 1115402"/>
                  <a:gd name="connsiteY17" fmla="*/ 0 h 2637720"/>
                  <a:gd name="connsiteX18" fmla="*/ 600981 w 1115402"/>
                  <a:gd name="connsiteY18" fmla="*/ 66257 h 2637720"/>
                  <a:gd name="connsiteX19" fmla="*/ 653639 w 1115402"/>
                  <a:gd name="connsiteY19" fmla="*/ 66163 h 2637720"/>
                  <a:gd name="connsiteX0" fmla="*/ 653639 w 1063155"/>
                  <a:gd name="connsiteY0" fmla="*/ 66163 h 2637720"/>
                  <a:gd name="connsiteX1" fmla="*/ 1043220 w 1063155"/>
                  <a:gd name="connsiteY1" fmla="*/ 345028 h 2637720"/>
                  <a:gd name="connsiteX2" fmla="*/ 1001238 w 1063155"/>
                  <a:gd name="connsiteY2" fmla="*/ 354374 h 2637720"/>
                  <a:gd name="connsiteX3" fmla="*/ 833975 w 1063155"/>
                  <a:gd name="connsiteY3" fmla="*/ 231668 h 2637720"/>
                  <a:gd name="connsiteX4" fmla="*/ 651832 w 1063155"/>
                  <a:gd name="connsiteY4" fmla="*/ 219642 h 2637720"/>
                  <a:gd name="connsiteX5" fmla="*/ 612554 w 1063155"/>
                  <a:gd name="connsiteY5" fmla="*/ 222020 h 2637720"/>
                  <a:gd name="connsiteX6" fmla="*/ 609076 w 1063155"/>
                  <a:gd name="connsiteY6" fmla="*/ 247603 h 2637720"/>
                  <a:gd name="connsiteX7" fmla="*/ 412239 w 1063155"/>
                  <a:gd name="connsiteY7" fmla="*/ 721345 h 2637720"/>
                  <a:gd name="connsiteX8" fmla="*/ 400147 w 1063155"/>
                  <a:gd name="connsiteY8" fmla="*/ 929679 h 2637720"/>
                  <a:gd name="connsiteX9" fmla="*/ 1048158 w 1063155"/>
                  <a:gd name="connsiteY9" fmla="*/ 2347291 h 2637720"/>
                  <a:gd name="connsiteX10" fmla="*/ 593049 w 1063155"/>
                  <a:gd name="connsiteY10" fmla="*/ 2631855 h 2637720"/>
                  <a:gd name="connsiteX11" fmla="*/ 115487 w 1063155"/>
                  <a:gd name="connsiteY11" fmla="*/ 2479735 h 2637720"/>
                  <a:gd name="connsiteX12" fmla="*/ 308965 w 1063155"/>
                  <a:gd name="connsiteY12" fmla="*/ 2047733 h 2637720"/>
                  <a:gd name="connsiteX13" fmla="*/ 117965 w 1063155"/>
                  <a:gd name="connsiteY13" fmla="*/ 971793 h 2637720"/>
                  <a:gd name="connsiteX14" fmla="*/ 60403 w 1063155"/>
                  <a:gd name="connsiteY14" fmla="*/ 822162 h 2637720"/>
                  <a:gd name="connsiteX15" fmla="*/ 0 w 1063155"/>
                  <a:gd name="connsiteY15" fmla="*/ 817868 h 2637720"/>
                  <a:gd name="connsiteX16" fmla="*/ 565095 w 1063155"/>
                  <a:gd name="connsiteY16" fmla="*/ 0 h 2637720"/>
                  <a:gd name="connsiteX17" fmla="*/ 600981 w 1063155"/>
                  <a:gd name="connsiteY17" fmla="*/ 66257 h 2637720"/>
                  <a:gd name="connsiteX18" fmla="*/ 653639 w 1063155"/>
                  <a:gd name="connsiteY18" fmla="*/ 66163 h 2637720"/>
                  <a:gd name="connsiteX0" fmla="*/ 653639 w 1051117"/>
                  <a:gd name="connsiteY0" fmla="*/ 66163 h 2637720"/>
                  <a:gd name="connsiteX1" fmla="*/ 1001238 w 1051117"/>
                  <a:gd name="connsiteY1" fmla="*/ 354374 h 2637720"/>
                  <a:gd name="connsiteX2" fmla="*/ 833975 w 1051117"/>
                  <a:gd name="connsiteY2" fmla="*/ 231668 h 2637720"/>
                  <a:gd name="connsiteX3" fmla="*/ 651832 w 1051117"/>
                  <a:gd name="connsiteY3" fmla="*/ 219642 h 2637720"/>
                  <a:gd name="connsiteX4" fmla="*/ 612554 w 1051117"/>
                  <a:gd name="connsiteY4" fmla="*/ 222020 h 2637720"/>
                  <a:gd name="connsiteX5" fmla="*/ 609076 w 1051117"/>
                  <a:gd name="connsiteY5" fmla="*/ 247603 h 2637720"/>
                  <a:gd name="connsiteX6" fmla="*/ 412239 w 1051117"/>
                  <a:gd name="connsiteY6" fmla="*/ 721345 h 2637720"/>
                  <a:gd name="connsiteX7" fmla="*/ 400147 w 1051117"/>
                  <a:gd name="connsiteY7" fmla="*/ 929679 h 2637720"/>
                  <a:gd name="connsiteX8" fmla="*/ 1048158 w 1051117"/>
                  <a:gd name="connsiteY8" fmla="*/ 2347291 h 2637720"/>
                  <a:gd name="connsiteX9" fmla="*/ 593049 w 1051117"/>
                  <a:gd name="connsiteY9" fmla="*/ 2631855 h 2637720"/>
                  <a:gd name="connsiteX10" fmla="*/ 115487 w 1051117"/>
                  <a:gd name="connsiteY10" fmla="*/ 2479735 h 2637720"/>
                  <a:gd name="connsiteX11" fmla="*/ 308965 w 1051117"/>
                  <a:gd name="connsiteY11" fmla="*/ 2047733 h 2637720"/>
                  <a:gd name="connsiteX12" fmla="*/ 117965 w 1051117"/>
                  <a:gd name="connsiteY12" fmla="*/ 971793 h 2637720"/>
                  <a:gd name="connsiteX13" fmla="*/ 60403 w 1051117"/>
                  <a:gd name="connsiteY13" fmla="*/ 822162 h 2637720"/>
                  <a:gd name="connsiteX14" fmla="*/ 0 w 1051117"/>
                  <a:gd name="connsiteY14" fmla="*/ 817868 h 2637720"/>
                  <a:gd name="connsiteX15" fmla="*/ 565095 w 1051117"/>
                  <a:gd name="connsiteY15" fmla="*/ 0 h 2637720"/>
                  <a:gd name="connsiteX16" fmla="*/ 600981 w 1051117"/>
                  <a:gd name="connsiteY16" fmla="*/ 66257 h 2637720"/>
                  <a:gd name="connsiteX17" fmla="*/ 653639 w 1051117"/>
                  <a:gd name="connsiteY17" fmla="*/ 66163 h 2637720"/>
                  <a:gd name="connsiteX0" fmla="*/ 653639 w 1051117"/>
                  <a:gd name="connsiteY0" fmla="*/ 66163 h 2637720"/>
                  <a:gd name="connsiteX1" fmla="*/ 833975 w 1051117"/>
                  <a:gd name="connsiteY1" fmla="*/ 231668 h 2637720"/>
                  <a:gd name="connsiteX2" fmla="*/ 651832 w 1051117"/>
                  <a:gd name="connsiteY2" fmla="*/ 219642 h 2637720"/>
                  <a:gd name="connsiteX3" fmla="*/ 612554 w 1051117"/>
                  <a:gd name="connsiteY3" fmla="*/ 222020 h 2637720"/>
                  <a:gd name="connsiteX4" fmla="*/ 609076 w 1051117"/>
                  <a:gd name="connsiteY4" fmla="*/ 247603 h 2637720"/>
                  <a:gd name="connsiteX5" fmla="*/ 412239 w 1051117"/>
                  <a:gd name="connsiteY5" fmla="*/ 721345 h 2637720"/>
                  <a:gd name="connsiteX6" fmla="*/ 400147 w 1051117"/>
                  <a:gd name="connsiteY6" fmla="*/ 929679 h 2637720"/>
                  <a:gd name="connsiteX7" fmla="*/ 1048158 w 1051117"/>
                  <a:gd name="connsiteY7" fmla="*/ 2347291 h 2637720"/>
                  <a:gd name="connsiteX8" fmla="*/ 593049 w 1051117"/>
                  <a:gd name="connsiteY8" fmla="*/ 2631855 h 2637720"/>
                  <a:gd name="connsiteX9" fmla="*/ 115487 w 1051117"/>
                  <a:gd name="connsiteY9" fmla="*/ 2479735 h 2637720"/>
                  <a:gd name="connsiteX10" fmla="*/ 308965 w 1051117"/>
                  <a:gd name="connsiteY10" fmla="*/ 2047733 h 2637720"/>
                  <a:gd name="connsiteX11" fmla="*/ 117965 w 1051117"/>
                  <a:gd name="connsiteY11" fmla="*/ 971793 h 2637720"/>
                  <a:gd name="connsiteX12" fmla="*/ 60403 w 1051117"/>
                  <a:gd name="connsiteY12" fmla="*/ 822162 h 2637720"/>
                  <a:gd name="connsiteX13" fmla="*/ 0 w 1051117"/>
                  <a:gd name="connsiteY13" fmla="*/ 817868 h 2637720"/>
                  <a:gd name="connsiteX14" fmla="*/ 565095 w 1051117"/>
                  <a:gd name="connsiteY14" fmla="*/ 0 h 2637720"/>
                  <a:gd name="connsiteX15" fmla="*/ 600981 w 1051117"/>
                  <a:gd name="connsiteY15" fmla="*/ 66257 h 2637720"/>
                  <a:gd name="connsiteX16" fmla="*/ 653639 w 1051117"/>
                  <a:gd name="connsiteY16" fmla="*/ 66163 h 2637720"/>
                  <a:gd name="connsiteX0" fmla="*/ 653639 w 1051117"/>
                  <a:gd name="connsiteY0" fmla="*/ 66163 h 2637720"/>
                  <a:gd name="connsiteX1" fmla="*/ 651832 w 1051117"/>
                  <a:gd name="connsiteY1" fmla="*/ 219642 h 2637720"/>
                  <a:gd name="connsiteX2" fmla="*/ 612554 w 1051117"/>
                  <a:gd name="connsiteY2" fmla="*/ 222020 h 2637720"/>
                  <a:gd name="connsiteX3" fmla="*/ 609076 w 1051117"/>
                  <a:gd name="connsiteY3" fmla="*/ 247603 h 2637720"/>
                  <a:gd name="connsiteX4" fmla="*/ 412239 w 1051117"/>
                  <a:gd name="connsiteY4" fmla="*/ 721345 h 2637720"/>
                  <a:gd name="connsiteX5" fmla="*/ 400147 w 1051117"/>
                  <a:gd name="connsiteY5" fmla="*/ 929679 h 2637720"/>
                  <a:gd name="connsiteX6" fmla="*/ 1048158 w 1051117"/>
                  <a:gd name="connsiteY6" fmla="*/ 2347291 h 2637720"/>
                  <a:gd name="connsiteX7" fmla="*/ 593049 w 1051117"/>
                  <a:gd name="connsiteY7" fmla="*/ 2631855 h 2637720"/>
                  <a:gd name="connsiteX8" fmla="*/ 115487 w 1051117"/>
                  <a:gd name="connsiteY8" fmla="*/ 2479735 h 2637720"/>
                  <a:gd name="connsiteX9" fmla="*/ 308965 w 1051117"/>
                  <a:gd name="connsiteY9" fmla="*/ 2047733 h 2637720"/>
                  <a:gd name="connsiteX10" fmla="*/ 117965 w 1051117"/>
                  <a:gd name="connsiteY10" fmla="*/ 971793 h 2637720"/>
                  <a:gd name="connsiteX11" fmla="*/ 60403 w 1051117"/>
                  <a:gd name="connsiteY11" fmla="*/ 822162 h 2637720"/>
                  <a:gd name="connsiteX12" fmla="*/ 0 w 1051117"/>
                  <a:gd name="connsiteY12" fmla="*/ 817868 h 2637720"/>
                  <a:gd name="connsiteX13" fmla="*/ 565095 w 1051117"/>
                  <a:gd name="connsiteY13" fmla="*/ 0 h 2637720"/>
                  <a:gd name="connsiteX14" fmla="*/ 600981 w 1051117"/>
                  <a:gd name="connsiteY14" fmla="*/ 66257 h 2637720"/>
                  <a:gd name="connsiteX15" fmla="*/ 653639 w 1051117"/>
                  <a:gd name="connsiteY15" fmla="*/ 66163 h 2637720"/>
                  <a:gd name="connsiteX0" fmla="*/ 600981 w 1051117"/>
                  <a:gd name="connsiteY0" fmla="*/ 66257 h 2637720"/>
                  <a:gd name="connsiteX1" fmla="*/ 651832 w 1051117"/>
                  <a:gd name="connsiteY1" fmla="*/ 219642 h 2637720"/>
                  <a:gd name="connsiteX2" fmla="*/ 612554 w 1051117"/>
                  <a:gd name="connsiteY2" fmla="*/ 222020 h 2637720"/>
                  <a:gd name="connsiteX3" fmla="*/ 609076 w 1051117"/>
                  <a:gd name="connsiteY3" fmla="*/ 247603 h 2637720"/>
                  <a:gd name="connsiteX4" fmla="*/ 412239 w 1051117"/>
                  <a:gd name="connsiteY4" fmla="*/ 721345 h 2637720"/>
                  <a:gd name="connsiteX5" fmla="*/ 400147 w 1051117"/>
                  <a:gd name="connsiteY5" fmla="*/ 929679 h 2637720"/>
                  <a:gd name="connsiteX6" fmla="*/ 1048158 w 1051117"/>
                  <a:gd name="connsiteY6" fmla="*/ 2347291 h 2637720"/>
                  <a:gd name="connsiteX7" fmla="*/ 593049 w 1051117"/>
                  <a:gd name="connsiteY7" fmla="*/ 2631855 h 2637720"/>
                  <a:gd name="connsiteX8" fmla="*/ 115487 w 1051117"/>
                  <a:gd name="connsiteY8" fmla="*/ 2479735 h 2637720"/>
                  <a:gd name="connsiteX9" fmla="*/ 308965 w 1051117"/>
                  <a:gd name="connsiteY9" fmla="*/ 2047733 h 2637720"/>
                  <a:gd name="connsiteX10" fmla="*/ 117965 w 1051117"/>
                  <a:gd name="connsiteY10" fmla="*/ 971793 h 2637720"/>
                  <a:gd name="connsiteX11" fmla="*/ 60403 w 1051117"/>
                  <a:gd name="connsiteY11" fmla="*/ 822162 h 2637720"/>
                  <a:gd name="connsiteX12" fmla="*/ 0 w 1051117"/>
                  <a:gd name="connsiteY12" fmla="*/ 817868 h 2637720"/>
                  <a:gd name="connsiteX13" fmla="*/ 565095 w 1051117"/>
                  <a:gd name="connsiteY13" fmla="*/ 0 h 2637720"/>
                  <a:gd name="connsiteX14" fmla="*/ 600981 w 1051117"/>
                  <a:gd name="connsiteY14" fmla="*/ 66257 h 2637720"/>
                  <a:gd name="connsiteX0" fmla="*/ 600981 w 1051117"/>
                  <a:gd name="connsiteY0" fmla="*/ 0 h 2571463"/>
                  <a:gd name="connsiteX1" fmla="*/ 651832 w 1051117"/>
                  <a:gd name="connsiteY1" fmla="*/ 153385 h 2571463"/>
                  <a:gd name="connsiteX2" fmla="*/ 612554 w 1051117"/>
                  <a:gd name="connsiteY2" fmla="*/ 155763 h 2571463"/>
                  <a:gd name="connsiteX3" fmla="*/ 609076 w 1051117"/>
                  <a:gd name="connsiteY3" fmla="*/ 181346 h 2571463"/>
                  <a:gd name="connsiteX4" fmla="*/ 412239 w 1051117"/>
                  <a:gd name="connsiteY4" fmla="*/ 655088 h 2571463"/>
                  <a:gd name="connsiteX5" fmla="*/ 400147 w 1051117"/>
                  <a:gd name="connsiteY5" fmla="*/ 863422 h 2571463"/>
                  <a:gd name="connsiteX6" fmla="*/ 1048158 w 1051117"/>
                  <a:gd name="connsiteY6" fmla="*/ 2281034 h 2571463"/>
                  <a:gd name="connsiteX7" fmla="*/ 593049 w 1051117"/>
                  <a:gd name="connsiteY7" fmla="*/ 2565598 h 2571463"/>
                  <a:gd name="connsiteX8" fmla="*/ 115487 w 1051117"/>
                  <a:gd name="connsiteY8" fmla="*/ 2413478 h 2571463"/>
                  <a:gd name="connsiteX9" fmla="*/ 308965 w 1051117"/>
                  <a:gd name="connsiteY9" fmla="*/ 1981476 h 2571463"/>
                  <a:gd name="connsiteX10" fmla="*/ 117965 w 1051117"/>
                  <a:gd name="connsiteY10" fmla="*/ 905536 h 2571463"/>
                  <a:gd name="connsiteX11" fmla="*/ 60403 w 1051117"/>
                  <a:gd name="connsiteY11" fmla="*/ 755905 h 2571463"/>
                  <a:gd name="connsiteX12" fmla="*/ 0 w 1051117"/>
                  <a:gd name="connsiteY12" fmla="*/ 751611 h 2571463"/>
                  <a:gd name="connsiteX13" fmla="*/ 600981 w 1051117"/>
                  <a:gd name="connsiteY13" fmla="*/ 0 h 2571463"/>
                  <a:gd name="connsiteX0" fmla="*/ 0 w 1051117"/>
                  <a:gd name="connsiteY0" fmla="*/ 598226 h 2418078"/>
                  <a:gd name="connsiteX1" fmla="*/ 651832 w 1051117"/>
                  <a:gd name="connsiteY1" fmla="*/ 0 h 2418078"/>
                  <a:gd name="connsiteX2" fmla="*/ 612554 w 1051117"/>
                  <a:gd name="connsiteY2" fmla="*/ 2378 h 2418078"/>
                  <a:gd name="connsiteX3" fmla="*/ 609076 w 1051117"/>
                  <a:gd name="connsiteY3" fmla="*/ 27961 h 2418078"/>
                  <a:gd name="connsiteX4" fmla="*/ 412239 w 1051117"/>
                  <a:gd name="connsiteY4" fmla="*/ 501703 h 2418078"/>
                  <a:gd name="connsiteX5" fmla="*/ 400147 w 1051117"/>
                  <a:gd name="connsiteY5" fmla="*/ 710037 h 2418078"/>
                  <a:gd name="connsiteX6" fmla="*/ 1048158 w 1051117"/>
                  <a:gd name="connsiteY6" fmla="*/ 2127649 h 2418078"/>
                  <a:gd name="connsiteX7" fmla="*/ 593049 w 1051117"/>
                  <a:gd name="connsiteY7" fmla="*/ 2412213 h 2418078"/>
                  <a:gd name="connsiteX8" fmla="*/ 115487 w 1051117"/>
                  <a:gd name="connsiteY8" fmla="*/ 2260093 h 2418078"/>
                  <a:gd name="connsiteX9" fmla="*/ 308965 w 1051117"/>
                  <a:gd name="connsiteY9" fmla="*/ 1828091 h 2418078"/>
                  <a:gd name="connsiteX10" fmla="*/ 117965 w 1051117"/>
                  <a:gd name="connsiteY10" fmla="*/ 752151 h 2418078"/>
                  <a:gd name="connsiteX11" fmla="*/ 60403 w 1051117"/>
                  <a:gd name="connsiteY11" fmla="*/ 602520 h 2418078"/>
                  <a:gd name="connsiteX12" fmla="*/ 0 w 1051117"/>
                  <a:gd name="connsiteY12" fmla="*/ 598226 h 2418078"/>
                  <a:gd name="connsiteX0" fmla="*/ 0 w 1051117"/>
                  <a:gd name="connsiteY0" fmla="*/ 598226 h 2418078"/>
                  <a:gd name="connsiteX1" fmla="*/ 651832 w 1051117"/>
                  <a:gd name="connsiteY1" fmla="*/ 0 h 2418078"/>
                  <a:gd name="connsiteX2" fmla="*/ 612554 w 1051117"/>
                  <a:gd name="connsiteY2" fmla="*/ 2378 h 2418078"/>
                  <a:gd name="connsiteX3" fmla="*/ 412239 w 1051117"/>
                  <a:gd name="connsiteY3" fmla="*/ 501703 h 2418078"/>
                  <a:gd name="connsiteX4" fmla="*/ 400147 w 1051117"/>
                  <a:gd name="connsiteY4" fmla="*/ 710037 h 2418078"/>
                  <a:gd name="connsiteX5" fmla="*/ 1048158 w 1051117"/>
                  <a:gd name="connsiteY5" fmla="*/ 2127649 h 2418078"/>
                  <a:gd name="connsiteX6" fmla="*/ 593049 w 1051117"/>
                  <a:gd name="connsiteY6" fmla="*/ 2412213 h 2418078"/>
                  <a:gd name="connsiteX7" fmla="*/ 115487 w 1051117"/>
                  <a:gd name="connsiteY7" fmla="*/ 2260093 h 2418078"/>
                  <a:gd name="connsiteX8" fmla="*/ 308965 w 1051117"/>
                  <a:gd name="connsiteY8" fmla="*/ 1828091 h 2418078"/>
                  <a:gd name="connsiteX9" fmla="*/ 117965 w 1051117"/>
                  <a:gd name="connsiteY9" fmla="*/ 752151 h 2418078"/>
                  <a:gd name="connsiteX10" fmla="*/ 60403 w 1051117"/>
                  <a:gd name="connsiteY10" fmla="*/ 602520 h 2418078"/>
                  <a:gd name="connsiteX11" fmla="*/ 0 w 1051117"/>
                  <a:gd name="connsiteY11" fmla="*/ 598226 h 2418078"/>
                  <a:gd name="connsiteX0" fmla="*/ 0 w 1051117"/>
                  <a:gd name="connsiteY0" fmla="*/ 598226 h 2418078"/>
                  <a:gd name="connsiteX1" fmla="*/ 651832 w 1051117"/>
                  <a:gd name="connsiteY1" fmla="*/ 0 h 2418078"/>
                  <a:gd name="connsiteX2" fmla="*/ 412239 w 1051117"/>
                  <a:gd name="connsiteY2" fmla="*/ 501703 h 2418078"/>
                  <a:gd name="connsiteX3" fmla="*/ 400147 w 1051117"/>
                  <a:gd name="connsiteY3" fmla="*/ 710037 h 2418078"/>
                  <a:gd name="connsiteX4" fmla="*/ 1048158 w 1051117"/>
                  <a:gd name="connsiteY4" fmla="*/ 2127649 h 2418078"/>
                  <a:gd name="connsiteX5" fmla="*/ 593049 w 1051117"/>
                  <a:gd name="connsiteY5" fmla="*/ 2412213 h 2418078"/>
                  <a:gd name="connsiteX6" fmla="*/ 115487 w 1051117"/>
                  <a:gd name="connsiteY6" fmla="*/ 2260093 h 2418078"/>
                  <a:gd name="connsiteX7" fmla="*/ 308965 w 1051117"/>
                  <a:gd name="connsiteY7" fmla="*/ 1828091 h 2418078"/>
                  <a:gd name="connsiteX8" fmla="*/ 117965 w 1051117"/>
                  <a:gd name="connsiteY8" fmla="*/ 752151 h 2418078"/>
                  <a:gd name="connsiteX9" fmla="*/ 60403 w 1051117"/>
                  <a:gd name="connsiteY9" fmla="*/ 602520 h 2418078"/>
                  <a:gd name="connsiteX10" fmla="*/ 0 w 1051117"/>
                  <a:gd name="connsiteY10" fmla="*/ 598226 h 2418078"/>
                  <a:gd name="connsiteX0" fmla="*/ 0 w 1051117"/>
                  <a:gd name="connsiteY0" fmla="*/ 98862 h 1918714"/>
                  <a:gd name="connsiteX1" fmla="*/ 412239 w 1051117"/>
                  <a:gd name="connsiteY1" fmla="*/ 2339 h 1918714"/>
                  <a:gd name="connsiteX2" fmla="*/ 400147 w 1051117"/>
                  <a:gd name="connsiteY2" fmla="*/ 210673 h 1918714"/>
                  <a:gd name="connsiteX3" fmla="*/ 1048158 w 1051117"/>
                  <a:gd name="connsiteY3" fmla="*/ 1628285 h 1918714"/>
                  <a:gd name="connsiteX4" fmla="*/ 593049 w 1051117"/>
                  <a:gd name="connsiteY4" fmla="*/ 1912849 h 1918714"/>
                  <a:gd name="connsiteX5" fmla="*/ 115487 w 1051117"/>
                  <a:gd name="connsiteY5" fmla="*/ 1760729 h 1918714"/>
                  <a:gd name="connsiteX6" fmla="*/ 308965 w 1051117"/>
                  <a:gd name="connsiteY6" fmla="*/ 1328727 h 1918714"/>
                  <a:gd name="connsiteX7" fmla="*/ 117965 w 1051117"/>
                  <a:gd name="connsiteY7" fmla="*/ 252787 h 1918714"/>
                  <a:gd name="connsiteX8" fmla="*/ 60403 w 1051117"/>
                  <a:gd name="connsiteY8" fmla="*/ 103156 h 1918714"/>
                  <a:gd name="connsiteX9" fmla="*/ 0 w 1051117"/>
                  <a:gd name="connsiteY9" fmla="*/ 98862 h 1918714"/>
                  <a:gd name="connsiteX0" fmla="*/ 0 w 990714"/>
                  <a:gd name="connsiteY0" fmla="*/ 100817 h 1916375"/>
                  <a:gd name="connsiteX1" fmla="*/ 351836 w 990714"/>
                  <a:gd name="connsiteY1" fmla="*/ 0 h 1916375"/>
                  <a:gd name="connsiteX2" fmla="*/ 339744 w 990714"/>
                  <a:gd name="connsiteY2" fmla="*/ 208334 h 1916375"/>
                  <a:gd name="connsiteX3" fmla="*/ 987755 w 990714"/>
                  <a:gd name="connsiteY3" fmla="*/ 1625946 h 1916375"/>
                  <a:gd name="connsiteX4" fmla="*/ 532646 w 990714"/>
                  <a:gd name="connsiteY4" fmla="*/ 1910510 h 1916375"/>
                  <a:gd name="connsiteX5" fmla="*/ 55084 w 990714"/>
                  <a:gd name="connsiteY5" fmla="*/ 1758390 h 1916375"/>
                  <a:gd name="connsiteX6" fmla="*/ 248562 w 990714"/>
                  <a:gd name="connsiteY6" fmla="*/ 1326388 h 1916375"/>
                  <a:gd name="connsiteX7" fmla="*/ 57562 w 990714"/>
                  <a:gd name="connsiteY7" fmla="*/ 250448 h 1916375"/>
                  <a:gd name="connsiteX8" fmla="*/ 0 w 990714"/>
                  <a:gd name="connsiteY8" fmla="*/ 100817 h 1916375"/>
                  <a:gd name="connsiteX0" fmla="*/ 0 w 990714"/>
                  <a:gd name="connsiteY0" fmla="*/ 0 h 1815558"/>
                  <a:gd name="connsiteX1" fmla="*/ 339744 w 990714"/>
                  <a:gd name="connsiteY1" fmla="*/ 107517 h 1815558"/>
                  <a:gd name="connsiteX2" fmla="*/ 987755 w 990714"/>
                  <a:gd name="connsiteY2" fmla="*/ 1525129 h 1815558"/>
                  <a:gd name="connsiteX3" fmla="*/ 532646 w 990714"/>
                  <a:gd name="connsiteY3" fmla="*/ 1809693 h 1815558"/>
                  <a:gd name="connsiteX4" fmla="*/ 55084 w 990714"/>
                  <a:gd name="connsiteY4" fmla="*/ 1657573 h 1815558"/>
                  <a:gd name="connsiteX5" fmla="*/ 248562 w 990714"/>
                  <a:gd name="connsiteY5" fmla="*/ 1225571 h 1815558"/>
                  <a:gd name="connsiteX6" fmla="*/ 57562 w 990714"/>
                  <a:gd name="connsiteY6" fmla="*/ 149631 h 1815558"/>
                  <a:gd name="connsiteX7" fmla="*/ 0 w 990714"/>
                  <a:gd name="connsiteY7" fmla="*/ 0 h 1815558"/>
                  <a:gd name="connsiteX0" fmla="*/ 2534 w 935686"/>
                  <a:gd name="connsiteY0" fmla="*/ 42114 h 1708041"/>
                  <a:gd name="connsiteX1" fmla="*/ 284716 w 935686"/>
                  <a:gd name="connsiteY1" fmla="*/ 0 h 1708041"/>
                  <a:gd name="connsiteX2" fmla="*/ 932727 w 935686"/>
                  <a:gd name="connsiteY2" fmla="*/ 1417612 h 1708041"/>
                  <a:gd name="connsiteX3" fmla="*/ 477618 w 935686"/>
                  <a:gd name="connsiteY3" fmla="*/ 1702176 h 1708041"/>
                  <a:gd name="connsiteX4" fmla="*/ 56 w 935686"/>
                  <a:gd name="connsiteY4" fmla="*/ 1550056 h 1708041"/>
                  <a:gd name="connsiteX5" fmla="*/ 193534 w 935686"/>
                  <a:gd name="connsiteY5" fmla="*/ 1118054 h 1708041"/>
                  <a:gd name="connsiteX6" fmla="*/ 2534 w 935686"/>
                  <a:gd name="connsiteY6" fmla="*/ 42114 h 170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5686" h="1708041">
                    <a:moveTo>
                      <a:pt x="2534" y="42114"/>
                    </a:moveTo>
                    <a:lnTo>
                      <a:pt x="284716" y="0"/>
                    </a:lnTo>
                    <a:cubicBezTo>
                      <a:pt x="294957" y="1031793"/>
                      <a:pt x="986296" y="1228596"/>
                      <a:pt x="932727" y="1417612"/>
                    </a:cubicBezTo>
                    <a:cubicBezTo>
                      <a:pt x="877318" y="1600407"/>
                      <a:pt x="633063" y="1680102"/>
                      <a:pt x="477618" y="1702176"/>
                    </a:cubicBezTo>
                    <a:cubicBezTo>
                      <a:pt x="322173" y="1724250"/>
                      <a:pt x="-4885" y="1686251"/>
                      <a:pt x="56" y="1550056"/>
                    </a:cubicBezTo>
                    <a:cubicBezTo>
                      <a:pt x="30003" y="1389591"/>
                      <a:pt x="129042" y="1262055"/>
                      <a:pt x="193534" y="1118054"/>
                    </a:cubicBezTo>
                    <a:cubicBezTo>
                      <a:pt x="233647" y="1037050"/>
                      <a:pt x="140429" y="446823"/>
                      <a:pt x="2534" y="42114"/>
                    </a:cubicBezTo>
                    <a:close/>
                  </a:path>
                </a:pathLst>
              </a:custGeom>
              <a:gradFill flip="none" rotWithShape="1">
                <a:gsLst>
                  <a:gs pos="0">
                    <a:srgbClr val="3D3935"/>
                  </a:gs>
                  <a:gs pos="83000">
                    <a:srgbClr val="3D3935"/>
                  </a:gs>
                  <a:gs pos="100000">
                    <a:srgbClr val="CC006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36" name="Oval 235"/>
              <p:cNvSpPr/>
              <p:nvPr/>
            </p:nvSpPr>
            <p:spPr>
              <a:xfrm rot="16200000">
                <a:off x="6675432" y="3837248"/>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37" name="Freeform 236"/>
              <p:cNvSpPr/>
              <p:nvPr/>
            </p:nvSpPr>
            <p:spPr>
              <a:xfrm rot="994461">
                <a:off x="6841648" y="3343645"/>
                <a:ext cx="152132" cy="9072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gradFill rotWithShape="1">
                <a:gsLst>
                  <a:gs pos="0">
                    <a:srgbClr val="E1BA33">
                      <a:satMod val="103000"/>
                      <a:lumMod val="102000"/>
                      <a:tint val="94000"/>
                    </a:srgbClr>
                  </a:gs>
                  <a:gs pos="50000">
                    <a:srgbClr val="E1BA33">
                      <a:satMod val="110000"/>
                      <a:lumMod val="100000"/>
                      <a:shade val="100000"/>
                    </a:srgbClr>
                  </a:gs>
                  <a:gs pos="100000">
                    <a:srgbClr val="E1BA33">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38" name="Freeform 237"/>
              <p:cNvSpPr/>
              <p:nvPr/>
            </p:nvSpPr>
            <p:spPr>
              <a:xfrm rot="20675737">
                <a:off x="6834027" y="3473184"/>
                <a:ext cx="152132" cy="9072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gradFill rotWithShape="1">
                <a:gsLst>
                  <a:gs pos="0">
                    <a:srgbClr val="E1BA33">
                      <a:satMod val="103000"/>
                      <a:lumMod val="102000"/>
                      <a:tint val="94000"/>
                    </a:srgbClr>
                  </a:gs>
                  <a:gs pos="50000">
                    <a:srgbClr val="E1BA33">
                      <a:satMod val="110000"/>
                      <a:lumMod val="100000"/>
                      <a:shade val="100000"/>
                    </a:srgbClr>
                  </a:gs>
                  <a:gs pos="100000">
                    <a:srgbClr val="E1BA33">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39" name="Freeform 238"/>
              <p:cNvSpPr/>
              <p:nvPr/>
            </p:nvSpPr>
            <p:spPr>
              <a:xfrm rot="19172310">
                <a:off x="6868317" y="3591294"/>
                <a:ext cx="152132" cy="90723"/>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gradFill rotWithShape="1">
                <a:gsLst>
                  <a:gs pos="0">
                    <a:srgbClr val="E1BA33">
                      <a:satMod val="103000"/>
                      <a:lumMod val="102000"/>
                      <a:tint val="94000"/>
                    </a:srgbClr>
                  </a:gs>
                  <a:gs pos="50000">
                    <a:srgbClr val="E1BA33">
                      <a:satMod val="110000"/>
                      <a:lumMod val="100000"/>
                      <a:shade val="100000"/>
                    </a:srgbClr>
                  </a:gs>
                  <a:gs pos="100000">
                    <a:srgbClr val="E1BA33">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40" name="Oval 239"/>
              <p:cNvSpPr/>
              <p:nvPr/>
            </p:nvSpPr>
            <p:spPr>
              <a:xfrm rot="16200000">
                <a:off x="6899172" y="3905343"/>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43" name="Oval 242"/>
              <p:cNvSpPr/>
              <p:nvPr/>
            </p:nvSpPr>
            <p:spPr>
              <a:xfrm rot="16200000">
                <a:off x="6743529" y="3973435"/>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44" name="Oval 243"/>
              <p:cNvSpPr/>
              <p:nvPr/>
            </p:nvSpPr>
            <p:spPr>
              <a:xfrm rot="16200000">
                <a:off x="6519793" y="4031801"/>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45" name="Oval 244"/>
              <p:cNvSpPr/>
              <p:nvPr/>
            </p:nvSpPr>
            <p:spPr>
              <a:xfrm rot="16200000">
                <a:off x="6665708" y="4148533"/>
                <a:ext cx="97077" cy="100584"/>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54" name="Freeform 6"/>
              <p:cNvSpPr>
                <a:spLocks/>
              </p:cNvSpPr>
              <p:nvPr/>
            </p:nvSpPr>
            <p:spPr bwMode="auto">
              <a:xfrm rot="14400000">
                <a:off x="8705294" y="3089389"/>
                <a:ext cx="263940" cy="343399"/>
              </a:xfrm>
              <a:custGeom>
                <a:avLst/>
                <a:gdLst>
                  <a:gd name="T0" fmla="*/ 259 w 800"/>
                  <a:gd name="T1" fmla="*/ 806 h 1041"/>
                  <a:gd name="T2" fmla="*/ 381 w 800"/>
                  <a:gd name="T3" fmla="*/ 839 h 1041"/>
                  <a:gd name="T4" fmla="*/ 0 w 800"/>
                  <a:gd name="T5" fmla="*/ 1041 h 1041"/>
                  <a:gd name="T6" fmla="*/ 85 w 800"/>
                  <a:gd name="T7" fmla="*/ 638 h 1041"/>
                  <a:gd name="T8" fmla="*/ 159 w 800"/>
                  <a:gd name="T9" fmla="*/ 740 h 1041"/>
                  <a:gd name="T10" fmla="*/ 339 w 800"/>
                  <a:gd name="T11" fmla="*/ 473 h 1041"/>
                  <a:gd name="T12" fmla="*/ 163 w 800"/>
                  <a:gd name="T13" fmla="*/ 473 h 1041"/>
                  <a:gd name="T14" fmla="*/ 195 w 800"/>
                  <a:gd name="T15" fmla="*/ 428 h 1041"/>
                  <a:gd name="T16" fmla="*/ 497 w 800"/>
                  <a:gd name="T17" fmla="*/ 5 h 1041"/>
                  <a:gd name="T18" fmla="*/ 507 w 800"/>
                  <a:gd name="T19" fmla="*/ 0 h 1041"/>
                  <a:gd name="T20" fmla="*/ 793 w 800"/>
                  <a:gd name="T21" fmla="*/ 0 h 1041"/>
                  <a:gd name="T22" fmla="*/ 800 w 800"/>
                  <a:gd name="T23" fmla="*/ 0 h 1041"/>
                  <a:gd name="T24" fmla="*/ 530 w 800"/>
                  <a:gd name="T25" fmla="*/ 296 h 1041"/>
                  <a:gd name="T26" fmla="*/ 739 w 800"/>
                  <a:gd name="T27" fmla="*/ 296 h 1041"/>
                  <a:gd name="T28" fmla="*/ 259 w 800"/>
                  <a:gd name="T29" fmla="*/ 80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1041">
                    <a:moveTo>
                      <a:pt x="259" y="806"/>
                    </a:moveTo>
                    <a:cubicBezTo>
                      <a:pt x="300" y="817"/>
                      <a:pt x="340" y="827"/>
                      <a:pt x="381" y="839"/>
                    </a:cubicBezTo>
                    <a:cubicBezTo>
                      <a:pt x="254" y="906"/>
                      <a:pt x="127" y="974"/>
                      <a:pt x="0" y="1041"/>
                    </a:cubicBezTo>
                    <a:cubicBezTo>
                      <a:pt x="28" y="907"/>
                      <a:pt x="57" y="773"/>
                      <a:pt x="85" y="638"/>
                    </a:cubicBezTo>
                    <a:cubicBezTo>
                      <a:pt x="110" y="672"/>
                      <a:pt x="134" y="706"/>
                      <a:pt x="159" y="740"/>
                    </a:cubicBezTo>
                    <a:cubicBezTo>
                      <a:pt x="219" y="651"/>
                      <a:pt x="278" y="562"/>
                      <a:pt x="339" y="473"/>
                    </a:cubicBezTo>
                    <a:cubicBezTo>
                      <a:pt x="280" y="473"/>
                      <a:pt x="222" y="473"/>
                      <a:pt x="163" y="473"/>
                    </a:cubicBezTo>
                    <a:cubicBezTo>
                      <a:pt x="174" y="457"/>
                      <a:pt x="185" y="443"/>
                      <a:pt x="195" y="428"/>
                    </a:cubicBezTo>
                    <a:cubicBezTo>
                      <a:pt x="296" y="287"/>
                      <a:pt x="396" y="146"/>
                      <a:pt x="497" y="5"/>
                    </a:cubicBezTo>
                    <a:cubicBezTo>
                      <a:pt x="500" y="2"/>
                      <a:pt x="502" y="0"/>
                      <a:pt x="507" y="0"/>
                    </a:cubicBezTo>
                    <a:cubicBezTo>
                      <a:pt x="602" y="0"/>
                      <a:pt x="697" y="0"/>
                      <a:pt x="793" y="0"/>
                    </a:cubicBezTo>
                    <a:cubicBezTo>
                      <a:pt x="795" y="0"/>
                      <a:pt x="797" y="0"/>
                      <a:pt x="800" y="0"/>
                    </a:cubicBezTo>
                    <a:cubicBezTo>
                      <a:pt x="710" y="99"/>
                      <a:pt x="620" y="197"/>
                      <a:pt x="530" y="296"/>
                    </a:cubicBezTo>
                    <a:cubicBezTo>
                      <a:pt x="600" y="296"/>
                      <a:pt x="669" y="296"/>
                      <a:pt x="739" y="296"/>
                    </a:cubicBezTo>
                    <a:cubicBezTo>
                      <a:pt x="578" y="466"/>
                      <a:pt x="419" y="635"/>
                      <a:pt x="259" y="806"/>
                    </a:cubicBezTo>
                    <a:close/>
                  </a:path>
                </a:pathLst>
              </a:custGeom>
              <a:solidFill>
                <a:srgbClr val="FFFF00"/>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55" name="Rectangle 254"/>
              <p:cNvSpPr/>
              <p:nvPr/>
            </p:nvSpPr>
            <p:spPr>
              <a:xfrm>
                <a:off x="8721243" y="2561402"/>
                <a:ext cx="936475" cy="338554"/>
              </a:xfrm>
              <a:prstGeom prst="rect">
                <a:avLst/>
              </a:prstGeom>
            </p:spPr>
            <p:txBody>
              <a:bodyPr wrap="none">
                <a:spAutoFit/>
              </a:bodyPr>
              <a:lstStyle/>
              <a:p>
                <a:pPr algn="ctr"/>
                <a:r>
                  <a:rPr lang="en-US" sz="800" cap="all" dirty="0">
                    <a:latin typeface="Arial" panose="020B0604020202020204"/>
                  </a:rPr>
                  <a:t>CHOLINERGIC</a:t>
                </a:r>
                <a:br>
                  <a:rPr lang="en-US" sz="800" cap="all" dirty="0">
                    <a:latin typeface="Arial" panose="020B0604020202020204"/>
                  </a:rPr>
                </a:br>
                <a:r>
                  <a:rPr lang="en-US" sz="800" cap="all" dirty="0">
                    <a:latin typeface="Arial" panose="020B0604020202020204"/>
                  </a:rPr>
                  <a:t>INTERNEURON</a:t>
                </a:r>
              </a:p>
            </p:txBody>
          </p:sp>
          <p:cxnSp>
            <p:nvCxnSpPr>
              <p:cNvPr id="257" name="Straight Arrow Connector 256"/>
              <p:cNvCxnSpPr/>
              <p:nvPr/>
            </p:nvCxnSpPr>
            <p:spPr>
              <a:xfrm>
                <a:off x="6291707" y="2832958"/>
                <a:ext cx="0" cy="151464"/>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flipH="1">
                <a:off x="8917100" y="2877836"/>
                <a:ext cx="123416" cy="106586"/>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6824328" y="2987749"/>
                <a:ext cx="915635" cy="215444"/>
              </a:xfrm>
              <a:prstGeom prst="rect">
                <a:avLst/>
              </a:prstGeom>
            </p:spPr>
            <p:txBody>
              <a:bodyPr wrap="none">
                <a:spAutoFit/>
              </a:bodyPr>
              <a:lstStyle/>
              <a:p>
                <a:pPr algn="ctr"/>
                <a:r>
                  <a:rPr lang="en-US" sz="800" cap="all" dirty="0">
                    <a:latin typeface="Arial" panose="020B0604020202020204"/>
                  </a:rPr>
                  <a:t>D2 RECEPTOR</a:t>
                </a:r>
              </a:p>
            </p:txBody>
          </p:sp>
          <p:cxnSp>
            <p:nvCxnSpPr>
              <p:cNvPr id="260" name="Straight Arrow Connector 259"/>
              <p:cNvCxnSpPr/>
              <p:nvPr/>
            </p:nvCxnSpPr>
            <p:spPr>
              <a:xfrm>
                <a:off x="6942446" y="3163937"/>
                <a:ext cx="0" cy="151464"/>
              </a:xfrm>
              <a:prstGeom prst="straightConnector1">
                <a:avLst/>
              </a:prstGeom>
              <a:ln w="15875">
                <a:solidFill>
                  <a:schemeClr val="tx1"/>
                </a:solidFill>
                <a:tailEnd type="stealth" w="lg" len="med"/>
              </a:ln>
            </p:spPr>
            <p:style>
              <a:lnRef idx="1">
                <a:schemeClr val="accent1"/>
              </a:lnRef>
              <a:fillRef idx="0">
                <a:schemeClr val="accent1"/>
              </a:fillRef>
              <a:effectRef idx="0">
                <a:schemeClr val="accent1"/>
              </a:effectRef>
              <a:fontRef idx="minor">
                <a:schemeClr val="tx1"/>
              </a:fontRef>
            </p:style>
          </p:cxnSp>
          <p:sp>
            <p:nvSpPr>
              <p:cNvPr id="261" name="Freeform 6"/>
              <p:cNvSpPr>
                <a:spLocks/>
              </p:cNvSpPr>
              <p:nvPr/>
            </p:nvSpPr>
            <p:spPr bwMode="auto">
              <a:xfrm rot="14400000">
                <a:off x="9181948" y="3108846"/>
                <a:ext cx="263940" cy="343399"/>
              </a:xfrm>
              <a:custGeom>
                <a:avLst/>
                <a:gdLst>
                  <a:gd name="T0" fmla="*/ 259 w 800"/>
                  <a:gd name="T1" fmla="*/ 806 h 1041"/>
                  <a:gd name="T2" fmla="*/ 381 w 800"/>
                  <a:gd name="T3" fmla="*/ 839 h 1041"/>
                  <a:gd name="T4" fmla="*/ 0 w 800"/>
                  <a:gd name="T5" fmla="*/ 1041 h 1041"/>
                  <a:gd name="T6" fmla="*/ 85 w 800"/>
                  <a:gd name="T7" fmla="*/ 638 h 1041"/>
                  <a:gd name="T8" fmla="*/ 159 w 800"/>
                  <a:gd name="T9" fmla="*/ 740 h 1041"/>
                  <a:gd name="T10" fmla="*/ 339 w 800"/>
                  <a:gd name="T11" fmla="*/ 473 h 1041"/>
                  <a:gd name="T12" fmla="*/ 163 w 800"/>
                  <a:gd name="T13" fmla="*/ 473 h 1041"/>
                  <a:gd name="T14" fmla="*/ 195 w 800"/>
                  <a:gd name="T15" fmla="*/ 428 h 1041"/>
                  <a:gd name="T16" fmla="*/ 497 w 800"/>
                  <a:gd name="T17" fmla="*/ 5 h 1041"/>
                  <a:gd name="T18" fmla="*/ 507 w 800"/>
                  <a:gd name="T19" fmla="*/ 0 h 1041"/>
                  <a:gd name="T20" fmla="*/ 793 w 800"/>
                  <a:gd name="T21" fmla="*/ 0 h 1041"/>
                  <a:gd name="T22" fmla="*/ 800 w 800"/>
                  <a:gd name="T23" fmla="*/ 0 h 1041"/>
                  <a:gd name="T24" fmla="*/ 530 w 800"/>
                  <a:gd name="T25" fmla="*/ 296 h 1041"/>
                  <a:gd name="T26" fmla="*/ 739 w 800"/>
                  <a:gd name="T27" fmla="*/ 296 h 1041"/>
                  <a:gd name="T28" fmla="*/ 259 w 800"/>
                  <a:gd name="T29" fmla="*/ 80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1041">
                    <a:moveTo>
                      <a:pt x="259" y="806"/>
                    </a:moveTo>
                    <a:cubicBezTo>
                      <a:pt x="300" y="817"/>
                      <a:pt x="340" y="827"/>
                      <a:pt x="381" y="839"/>
                    </a:cubicBezTo>
                    <a:cubicBezTo>
                      <a:pt x="254" y="906"/>
                      <a:pt x="127" y="974"/>
                      <a:pt x="0" y="1041"/>
                    </a:cubicBezTo>
                    <a:cubicBezTo>
                      <a:pt x="28" y="907"/>
                      <a:pt x="57" y="773"/>
                      <a:pt x="85" y="638"/>
                    </a:cubicBezTo>
                    <a:cubicBezTo>
                      <a:pt x="110" y="672"/>
                      <a:pt x="134" y="706"/>
                      <a:pt x="159" y="740"/>
                    </a:cubicBezTo>
                    <a:cubicBezTo>
                      <a:pt x="219" y="651"/>
                      <a:pt x="278" y="562"/>
                      <a:pt x="339" y="473"/>
                    </a:cubicBezTo>
                    <a:cubicBezTo>
                      <a:pt x="280" y="473"/>
                      <a:pt x="222" y="473"/>
                      <a:pt x="163" y="473"/>
                    </a:cubicBezTo>
                    <a:cubicBezTo>
                      <a:pt x="174" y="457"/>
                      <a:pt x="185" y="443"/>
                      <a:pt x="195" y="428"/>
                    </a:cubicBezTo>
                    <a:cubicBezTo>
                      <a:pt x="296" y="287"/>
                      <a:pt x="396" y="146"/>
                      <a:pt x="497" y="5"/>
                    </a:cubicBezTo>
                    <a:cubicBezTo>
                      <a:pt x="500" y="2"/>
                      <a:pt x="502" y="0"/>
                      <a:pt x="507" y="0"/>
                    </a:cubicBezTo>
                    <a:cubicBezTo>
                      <a:pt x="602" y="0"/>
                      <a:pt x="697" y="0"/>
                      <a:pt x="793" y="0"/>
                    </a:cubicBezTo>
                    <a:cubicBezTo>
                      <a:pt x="795" y="0"/>
                      <a:pt x="797" y="0"/>
                      <a:pt x="800" y="0"/>
                    </a:cubicBezTo>
                    <a:cubicBezTo>
                      <a:pt x="710" y="99"/>
                      <a:pt x="620" y="197"/>
                      <a:pt x="530" y="296"/>
                    </a:cubicBezTo>
                    <a:cubicBezTo>
                      <a:pt x="600" y="296"/>
                      <a:pt x="669" y="296"/>
                      <a:pt x="739" y="296"/>
                    </a:cubicBezTo>
                    <a:cubicBezTo>
                      <a:pt x="578" y="466"/>
                      <a:pt x="419" y="635"/>
                      <a:pt x="259" y="806"/>
                    </a:cubicBezTo>
                    <a:close/>
                  </a:path>
                </a:pathLst>
              </a:custGeom>
              <a:solidFill>
                <a:srgbClr val="FFFF00"/>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62" name="Freeform 6"/>
              <p:cNvSpPr>
                <a:spLocks/>
              </p:cNvSpPr>
              <p:nvPr/>
            </p:nvSpPr>
            <p:spPr bwMode="auto">
              <a:xfrm rot="14400000">
                <a:off x="9648873" y="3108846"/>
                <a:ext cx="263940" cy="343399"/>
              </a:xfrm>
              <a:custGeom>
                <a:avLst/>
                <a:gdLst>
                  <a:gd name="T0" fmla="*/ 259 w 800"/>
                  <a:gd name="T1" fmla="*/ 806 h 1041"/>
                  <a:gd name="T2" fmla="*/ 381 w 800"/>
                  <a:gd name="T3" fmla="*/ 839 h 1041"/>
                  <a:gd name="T4" fmla="*/ 0 w 800"/>
                  <a:gd name="T5" fmla="*/ 1041 h 1041"/>
                  <a:gd name="T6" fmla="*/ 85 w 800"/>
                  <a:gd name="T7" fmla="*/ 638 h 1041"/>
                  <a:gd name="T8" fmla="*/ 159 w 800"/>
                  <a:gd name="T9" fmla="*/ 740 h 1041"/>
                  <a:gd name="T10" fmla="*/ 339 w 800"/>
                  <a:gd name="T11" fmla="*/ 473 h 1041"/>
                  <a:gd name="T12" fmla="*/ 163 w 800"/>
                  <a:gd name="T13" fmla="*/ 473 h 1041"/>
                  <a:gd name="T14" fmla="*/ 195 w 800"/>
                  <a:gd name="T15" fmla="*/ 428 h 1041"/>
                  <a:gd name="T16" fmla="*/ 497 w 800"/>
                  <a:gd name="T17" fmla="*/ 5 h 1041"/>
                  <a:gd name="T18" fmla="*/ 507 w 800"/>
                  <a:gd name="T19" fmla="*/ 0 h 1041"/>
                  <a:gd name="T20" fmla="*/ 793 w 800"/>
                  <a:gd name="T21" fmla="*/ 0 h 1041"/>
                  <a:gd name="T22" fmla="*/ 800 w 800"/>
                  <a:gd name="T23" fmla="*/ 0 h 1041"/>
                  <a:gd name="T24" fmla="*/ 530 w 800"/>
                  <a:gd name="T25" fmla="*/ 296 h 1041"/>
                  <a:gd name="T26" fmla="*/ 739 w 800"/>
                  <a:gd name="T27" fmla="*/ 296 h 1041"/>
                  <a:gd name="T28" fmla="*/ 259 w 800"/>
                  <a:gd name="T29" fmla="*/ 80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1041">
                    <a:moveTo>
                      <a:pt x="259" y="806"/>
                    </a:moveTo>
                    <a:cubicBezTo>
                      <a:pt x="300" y="817"/>
                      <a:pt x="340" y="827"/>
                      <a:pt x="381" y="839"/>
                    </a:cubicBezTo>
                    <a:cubicBezTo>
                      <a:pt x="254" y="906"/>
                      <a:pt x="127" y="974"/>
                      <a:pt x="0" y="1041"/>
                    </a:cubicBezTo>
                    <a:cubicBezTo>
                      <a:pt x="28" y="907"/>
                      <a:pt x="57" y="773"/>
                      <a:pt x="85" y="638"/>
                    </a:cubicBezTo>
                    <a:cubicBezTo>
                      <a:pt x="110" y="672"/>
                      <a:pt x="134" y="706"/>
                      <a:pt x="159" y="740"/>
                    </a:cubicBezTo>
                    <a:cubicBezTo>
                      <a:pt x="219" y="651"/>
                      <a:pt x="278" y="562"/>
                      <a:pt x="339" y="473"/>
                    </a:cubicBezTo>
                    <a:cubicBezTo>
                      <a:pt x="280" y="473"/>
                      <a:pt x="222" y="473"/>
                      <a:pt x="163" y="473"/>
                    </a:cubicBezTo>
                    <a:cubicBezTo>
                      <a:pt x="174" y="457"/>
                      <a:pt x="185" y="443"/>
                      <a:pt x="195" y="428"/>
                    </a:cubicBezTo>
                    <a:cubicBezTo>
                      <a:pt x="296" y="287"/>
                      <a:pt x="396" y="146"/>
                      <a:pt x="497" y="5"/>
                    </a:cubicBezTo>
                    <a:cubicBezTo>
                      <a:pt x="500" y="2"/>
                      <a:pt x="502" y="0"/>
                      <a:pt x="507" y="0"/>
                    </a:cubicBezTo>
                    <a:cubicBezTo>
                      <a:pt x="602" y="0"/>
                      <a:pt x="697" y="0"/>
                      <a:pt x="793" y="0"/>
                    </a:cubicBezTo>
                    <a:cubicBezTo>
                      <a:pt x="795" y="0"/>
                      <a:pt x="797" y="0"/>
                      <a:pt x="800" y="0"/>
                    </a:cubicBezTo>
                    <a:cubicBezTo>
                      <a:pt x="710" y="99"/>
                      <a:pt x="620" y="197"/>
                      <a:pt x="530" y="296"/>
                    </a:cubicBezTo>
                    <a:cubicBezTo>
                      <a:pt x="600" y="296"/>
                      <a:pt x="669" y="296"/>
                      <a:pt x="739" y="296"/>
                    </a:cubicBezTo>
                    <a:cubicBezTo>
                      <a:pt x="578" y="466"/>
                      <a:pt x="419" y="635"/>
                      <a:pt x="259" y="806"/>
                    </a:cubicBezTo>
                    <a:close/>
                  </a:path>
                </a:pathLst>
              </a:custGeom>
              <a:solidFill>
                <a:srgbClr val="FFFF00"/>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63" name="Freeform 6"/>
              <p:cNvSpPr>
                <a:spLocks/>
              </p:cNvSpPr>
              <p:nvPr/>
            </p:nvSpPr>
            <p:spPr bwMode="auto">
              <a:xfrm rot="14400000">
                <a:off x="10106072" y="3108846"/>
                <a:ext cx="263940" cy="343399"/>
              </a:xfrm>
              <a:custGeom>
                <a:avLst/>
                <a:gdLst>
                  <a:gd name="T0" fmla="*/ 259 w 800"/>
                  <a:gd name="T1" fmla="*/ 806 h 1041"/>
                  <a:gd name="T2" fmla="*/ 381 w 800"/>
                  <a:gd name="T3" fmla="*/ 839 h 1041"/>
                  <a:gd name="T4" fmla="*/ 0 w 800"/>
                  <a:gd name="T5" fmla="*/ 1041 h 1041"/>
                  <a:gd name="T6" fmla="*/ 85 w 800"/>
                  <a:gd name="T7" fmla="*/ 638 h 1041"/>
                  <a:gd name="T8" fmla="*/ 159 w 800"/>
                  <a:gd name="T9" fmla="*/ 740 h 1041"/>
                  <a:gd name="T10" fmla="*/ 339 w 800"/>
                  <a:gd name="T11" fmla="*/ 473 h 1041"/>
                  <a:gd name="T12" fmla="*/ 163 w 800"/>
                  <a:gd name="T13" fmla="*/ 473 h 1041"/>
                  <a:gd name="T14" fmla="*/ 195 w 800"/>
                  <a:gd name="T15" fmla="*/ 428 h 1041"/>
                  <a:gd name="T16" fmla="*/ 497 w 800"/>
                  <a:gd name="T17" fmla="*/ 5 h 1041"/>
                  <a:gd name="T18" fmla="*/ 507 w 800"/>
                  <a:gd name="T19" fmla="*/ 0 h 1041"/>
                  <a:gd name="T20" fmla="*/ 793 w 800"/>
                  <a:gd name="T21" fmla="*/ 0 h 1041"/>
                  <a:gd name="T22" fmla="*/ 800 w 800"/>
                  <a:gd name="T23" fmla="*/ 0 h 1041"/>
                  <a:gd name="T24" fmla="*/ 530 w 800"/>
                  <a:gd name="T25" fmla="*/ 296 h 1041"/>
                  <a:gd name="T26" fmla="*/ 739 w 800"/>
                  <a:gd name="T27" fmla="*/ 296 h 1041"/>
                  <a:gd name="T28" fmla="*/ 259 w 800"/>
                  <a:gd name="T29" fmla="*/ 806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0" h="1041">
                    <a:moveTo>
                      <a:pt x="259" y="806"/>
                    </a:moveTo>
                    <a:cubicBezTo>
                      <a:pt x="300" y="817"/>
                      <a:pt x="340" y="827"/>
                      <a:pt x="381" y="839"/>
                    </a:cubicBezTo>
                    <a:cubicBezTo>
                      <a:pt x="254" y="906"/>
                      <a:pt x="127" y="974"/>
                      <a:pt x="0" y="1041"/>
                    </a:cubicBezTo>
                    <a:cubicBezTo>
                      <a:pt x="28" y="907"/>
                      <a:pt x="57" y="773"/>
                      <a:pt x="85" y="638"/>
                    </a:cubicBezTo>
                    <a:cubicBezTo>
                      <a:pt x="110" y="672"/>
                      <a:pt x="134" y="706"/>
                      <a:pt x="159" y="740"/>
                    </a:cubicBezTo>
                    <a:cubicBezTo>
                      <a:pt x="219" y="651"/>
                      <a:pt x="278" y="562"/>
                      <a:pt x="339" y="473"/>
                    </a:cubicBezTo>
                    <a:cubicBezTo>
                      <a:pt x="280" y="473"/>
                      <a:pt x="222" y="473"/>
                      <a:pt x="163" y="473"/>
                    </a:cubicBezTo>
                    <a:cubicBezTo>
                      <a:pt x="174" y="457"/>
                      <a:pt x="185" y="443"/>
                      <a:pt x="195" y="428"/>
                    </a:cubicBezTo>
                    <a:cubicBezTo>
                      <a:pt x="296" y="287"/>
                      <a:pt x="396" y="146"/>
                      <a:pt x="497" y="5"/>
                    </a:cubicBezTo>
                    <a:cubicBezTo>
                      <a:pt x="500" y="2"/>
                      <a:pt x="502" y="0"/>
                      <a:pt x="507" y="0"/>
                    </a:cubicBezTo>
                    <a:cubicBezTo>
                      <a:pt x="602" y="0"/>
                      <a:pt x="697" y="0"/>
                      <a:pt x="793" y="0"/>
                    </a:cubicBezTo>
                    <a:cubicBezTo>
                      <a:pt x="795" y="0"/>
                      <a:pt x="797" y="0"/>
                      <a:pt x="800" y="0"/>
                    </a:cubicBezTo>
                    <a:cubicBezTo>
                      <a:pt x="710" y="99"/>
                      <a:pt x="620" y="197"/>
                      <a:pt x="530" y="296"/>
                    </a:cubicBezTo>
                    <a:cubicBezTo>
                      <a:pt x="600" y="296"/>
                      <a:pt x="669" y="296"/>
                      <a:pt x="739" y="296"/>
                    </a:cubicBezTo>
                    <a:cubicBezTo>
                      <a:pt x="578" y="466"/>
                      <a:pt x="419" y="635"/>
                      <a:pt x="259" y="806"/>
                    </a:cubicBezTo>
                    <a:close/>
                  </a:path>
                </a:pathLst>
              </a:custGeom>
              <a:solidFill>
                <a:srgbClr val="FFFF00"/>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264" name="Oval 263"/>
              <p:cNvSpPr/>
              <p:nvPr/>
            </p:nvSpPr>
            <p:spPr>
              <a:xfrm rot="17915043">
                <a:off x="11122701" y="2983461"/>
                <a:ext cx="118923" cy="162548"/>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65" name="Oval 264"/>
              <p:cNvSpPr/>
              <p:nvPr/>
            </p:nvSpPr>
            <p:spPr>
              <a:xfrm rot="16200000">
                <a:off x="10912241" y="3392637"/>
                <a:ext cx="118923" cy="162548"/>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66" name="Oval 265"/>
              <p:cNvSpPr/>
              <p:nvPr/>
            </p:nvSpPr>
            <p:spPr>
              <a:xfrm rot="15392430">
                <a:off x="10946818" y="3606971"/>
                <a:ext cx="118923" cy="162548"/>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67" name="Oval 266"/>
              <p:cNvSpPr/>
              <p:nvPr/>
            </p:nvSpPr>
            <p:spPr>
              <a:xfrm rot="16200000">
                <a:off x="11114061" y="3978188"/>
                <a:ext cx="118923" cy="162548"/>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68" name="Oval 267"/>
              <p:cNvSpPr/>
              <p:nvPr/>
            </p:nvSpPr>
            <p:spPr>
              <a:xfrm rot="14825728">
                <a:off x="10863682" y="3840868"/>
                <a:ext cx="118923" cy="170967"/>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269" name="Isosceles Triangle 268"/>
              <p:cNvSpPr/>
              <p:nvPr/>
            </p:nvSpPr>
            <p:spPr>
              <a:xfrm rot="6927592">
                <a:off x="6785471" y="3298419"/>
                <a:ext cx="117585" cy="12131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81" name="Oval 280"/>
              <p:cNvSpPr/>
              <p:nvPr/>
            </p:nvSpPr>
            <p:spPr>
              <a:xfrm rot="17567695">
                <a:off x="10961615" y="3165661"/>
                <a:ext cx="118923" cy="162548"/>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nvGrpSpPr>
              <p:cNvPr id="9" name="Group 8"/>
              <p:cNvGrpSpPr/>
              <p:nvPr/>
            </p:nvGrpSpPr>
            <p:grpSpPr>
              <a:xfrm>
                <a:off x="10428222" y="4360188"/>
                <a:ext cx="1249994" cy="230832"/>
                <a:chOff x="10428222" y="4360188"/>
                <a:chExt cx="1249994" cy="230832"/>
              </a:xfrm>
            </p:grpSpPr>
            <p:sp>
              <p:nvSpPr>
                <p:cNvPr id="270" name="Isosceles Triangle 269"/>
                <p:cNvSpPr/>
                <p:nvPr/>
              </p:nvSpPr>
              <p:spPr>
                <a:xfrm rot="5400000">
                  <a:off x="10430658" y="4387056"/>
                  <a:ext cx="153402" cy="15827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26" name="Rectangle 125"/>
                <p:cNvSpPr/>
                <p:nvPr/>
              </p:nvSpPr>
              <p:spPr>
                <a:xfrm>
                  <a:off x="10557395" y="4360188"/>
                  <a:ext cx="1120821" cy="230832"/>
                </a:xfrm>
                <a:prstGeom prst="rect">
                  <a:avLst/>
                </a:prstGeom>
              </p:spPr>
              <p:txBody>
                <a:bodyPr wrap="none">
                  <a:spAutoFit/>
                </a:bodyPr>
                <a:lstStyle/>
                <a:p>
                  <a:pPr algn="ctr"/>
                  <a:r>
                    <a:rPr lang="en-US" sz="900" cap="all" dirty="0">
                      <a:latin typeface="Arial" panose="020B0604020202020204"/>
                    </a:rPr>
                    <a:t>antipsychotic</a:t>
                  </a:r>
                </a:p>
              </p:txBody>
            </p:sp>
          </p:grpSp>
          <p:grpSp>
            <p:nvGrpSpPr>
              <p:cNvPr id="167" name="Group 166"/>
              <p:cNvGrpSpPr/>
              <p:nvPr/>
            </p:nvGrpSpPr>
            <p:grpSpPr>
              <a:xfrm>
                <a:off x="10616875" y="3070484"/>
                <a:ext cx="227454" cy="230817"/>
                <a:chOff x="4858101" y="3070484"/>
                <a:chExt cx="227454" cy="230817"/>
              </a:xfrm>
            </p:grpSpPr>
            <p:sp>
              <p:nvSpPr>
                <p:cNvPr id="168" name="Oval 167"/>
                <p:cNvSpPr/>
                <p:nvPr/>
              </p:nvSpPr>
              <p:spPr>
                <a:xfrm>
                  <a:off x="4858101" y="3070484"/>
                  <a:ext cx="227454" cy="230817"/>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grpSp>
              <p:nvGrpSpPr>
                <p:cNvPr id="169" name="Group 168"/>
                <p:cNvGrpSpPr/>
                <p:nvPr/>
              </p:nvGrpSpPr>
              <p:grpSpPr>
                <a:xfrm>
                  <a:off x="4878541" y="3097657"/>
                  <a:ext cx="186574" cy="179475"/>
                  <a:chOff x="4885712" y="3097657"/>
                  <a:chExt cx="186574" cy="179475"/>
                </a:xfrm>
              </p:grpSpPr>
              <p:sp>
                <p:nvSpPr>
                  <p:cNvPr id="170" name="Oval 169"/>
                  <p:cNvSpPr/>
                  <p:nvPr/>
                </p:nvSpPr>
                <p:spPr>
                  <a:xfrm rot="16200000">
                    <a:off x="4926029" y="3082917"/>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71" name="Oval 170"/>
                  <p:cNvSpPr/>
                  <p:nvPr/>
                </p:nvSpPr>
                <p:spPr>
                  <a:xfrm rot="16200000">
                    <a:off x="4977184" y="3114889"/>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72" name="Oval 171"/>
                  <p:cNvSpPr/>
                  <p:nvPr/>
                </p:nvSpPr>
                <p:spPr>
                  <a:xfrm rot="16200000">
                    <a:off x="4900452" y="3153255"/>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73" name="Oval 172"/>
                  <p:cNvSpPr/>
                  <p:nvPr/>
                </p:nvSpPr>
                <p:spPr>
                  <a:xfrm rot="16200000">
                    <a:off x="4961198" y="3182030"/>
                    <a:ext cx="80362" cy="109842"/>
                  </a:xfrm>
                  <a:prstGeom prst="ellipse">
                    <a:avLst/>
                  </a:prstGeom>
                  <a:gradFill>
                    <a:gsLst>
                      <a:gs pos="0">
                        <a:schemeClr val="accent3">
                          <a:lumMod val="60000"/>
                          <a:lumOff val="40000"/>
                        </a:schemeClr>
                      </a:gs>
                      <a:gs pos="50000">
                        <a:schemeClr val="accent3">
                          <a:lumMod val="40000"/>
                          <a:lumOff val="60000"/>
                        </a:schemeClr>
                      </a:gs>
                      <a:gs pos="100000">
                        <a:schemeClr val="accent3">
                          <a:lumMod val="60000"/>
                          <a:lumOff val="40000"/>
                        </a:scheme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grpSp>
          <p:sp>
            <p:nvSpPr>
              <p:cNvPr id="174" name="Isosceles Triangle 173"/>
              <p:cNvSpPr/>
              <p:nvPr/>
            </p:nvSpPr>
            <p:spPr>
              <a:xfrm rot="4974421">
                <a:off x="6798259" y="3461476"/>
                <a:ext cx="117585" cy="12131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75" name="Isosceles Triangle 174"/>
              <p:cNvSpPr/>
              <p:nvPr/>
            </p:nvSpPr>
            <p:spPr>
              <a:xfrm rot="2776420">
                <a:off x="6833428" y="3621336"/>
                <a:ext cx="117585" cy="12131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80" name="Oval 279"/>
              <p:cNvSpPr/>
              <p:nvPr/>
            </p:nvSpPr>
            <p:spPr>
              <a:xfrm rot="288677">
                <a:off x="10862967" y="2868677"/>
                <a:ext cx="419263" cy="117628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sp>
        <p:nvSpPr>
          <p:cNvPr id="127" name="TextBox 126">
            <a:extLst>
              <a:ext uri="{FF2B5EF4-FFF2-40B4-BE49-F238E27FC236}">
                <a16:creationId xmlns:a16="http://schemas.microsoft.com/office/drawing/2014/main" id="{8EAFAC6D-F81B-79E3-07EE-E78120B9BFA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latin typeface="+mn-lt"/>
                <a:ea typeface="Calibri" panose="020F0502020204030204" pitchFamily="34" charset="0"/>
                <a:cs typeface="Times New Roman" panose="02020603050405020304" pitchFamily="18" charset="0"/>
              </a:rPr>
              <a:t>Stahl S. Antipsychotic agents. In: </a:t>
            </a:r>
            <a:r>
              <a:rPr lang="en-US" i="1" dirty="0">
                <a:latin typeface="+mn-lt"/>
                <a:ea typeface="Calibri" panose="020F0502020204030204" pitchFamily="34" charset="0"/>
                <a:cs typeface="Times New Roman" panose="02020603050405020304" pitchFamily="18" charset="0"/>
              </a:rPr>
              <a:t>Stahl’s Essential Pharmacology</a:t>
            </a:r>
            <a:r>
              <a:rPr lang="en-US" dirty="0">
                <a:latin typeface="+mn-lt"/>
                <a:ea typeface="Calibri" panose="020F0502020204030204" pitchFamily="34" charset="0"/>
                <a:cs typeface="Times New Roman" panose="02020603050405020304" pitchFamily="18" charset="0"/>
              </a:rPr>
              <a:t>. 4th ed. Cambridge University Press; 2013:145-252</a:t>
            </a:r>
            <a:r>
              <a:rPr lang="en-US" dirty="0"/>
              <a:t>.</a:t>
            </a:r>
          </a:p>
        </p:txBody>
      </p:sp>
    </p:spTree>
    <p:extLst>
      <p:ext uri="{BB962C8B-B14F-4D97-AF65-F5344CB8AC3E}">
        <p14:creationId xmlns:p14="http://schemas.microsoft.com/office/powerpoint/2010/main" val="16907251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Neurobiology Might Explain Why TD Can Sometimes Be Worsened by Anticholinergic Drugs</a:t>
            </a:r>
          </a:p>
        </p:txBody>
      </p:sp>
      <p:sp>
        <p:nvSpPr>
          <p:cNvPr id="4" name="Slide Number Placeholder 3"/>
          <p:cNvSpPr>
            <a:spLocks noGrp="1"/>
          </p:cNvSpPr>
          <p:nvPr>
            <p:ph type="sldNum" sz="quarter" idx="4"/>
          </p:nvPr>
        </p:nvSpPr>
        <p:spPr/>
        <p:txBody>
          <a:bodyPr/>
          <a:lstStyle/>
          <a:p>
            <a:fld id="{F3C1FD0B-2342-48FB-A867-BE1FD0EAA53B}" type="slidenum">
              <a:rPr lang="en-US" smtClean="0"/>
              <a:pPr/>
              <a:t>38</a:t>
            </a:fld>
            <a:endParaRPr lang="en-US" dirty="0"/>
          </a:p>
        </p:txBody>
      </p:sp>
      <p:sp>
        <p:nvSpPr>
          <p:cNvPr id="145" name="Text Placeholder 4"/>
          <p:cNvSpPr>
            <a:spLocks noGrp="1"/>
          </p:cNvSpPr>
          <p:nvPr>
            <p:ph type="body" sz="quarter" idx="10"/>
          </p:nvPr>
        </p:nvSpPr>
        <p:spPr/>
        <p:txBody>
          <a:bodyPr/>
          <a:lstStyle/>
          <a:p>
            <a:r>
              <a:rPr lang="en-US" dirty="0"/>
              <a:t>Proposed Neurobiology of Tardive Dyskinesia and drug-induced parkinsonism</a:t>
            </a:r>
          </a:p>
        </p:txBody>
      </p:sp>
      <p:grpSp>
        <p:nvGrpSpPr>
          <p:cNvPr id="8" name="Group 7">
            <a:extLst>
              <a:ext uri="{FF2B5EF4-FFF2-40B4-BE49-F238E27FC236}">
                <a16:creationId xmlns:a16="http://schemas.microsoft.com/office/drawing/2014/main" id="{92E32F02-E61D-ADEE-E24D-A75134D959E2}"/>
              </a:ext>
            </a:extLst>
          </p:cNvPr>
          <p:cNvGrpSpPr/>
          <p:nvPr/>
        </p:nvGrpSpPr>
        <p:grpSpPr>
          <a:xfrm>
            <a:off x="6298622" y="3701881"/>
            <a:ext cx="5253617" cy="2385616"/>
            <a:chOff x="6298622" y="3701881"/>
            <a:chExt cx="5253617" cy="2385616"/>
          </a:xfrm>
        </p:grpSpPr>
        <p:sp>
          <p:nvSpPr>
            <p:cNvPr id="148" name="Rectangle 147"/>
            <p:cNvSpPr/>
            <p:nvPr/>
          </p:nvSpPr>
          <p:spPr>
            <a:xfrm>
              <a:off x="6298622" y="3701881"/>
              <a:ext cx="5253617" cy="2385616"/>
            </a:xfrm>
            <a:prstGeom prst="rect">
              <a:avLst/>
            </a:prstGeom>
            <a:noFill/>
            <a:ln w="3175" cap="flat" cmpd="sng" algn="ctr">
              <a:solidFill>
                <a:srgbClr val="919191"/>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149" name="TextBox 148"/>
            <p:cNvSpPr txBox="1"/>
            <p:nvPr/>
          </p:nvSpPr>
          <p:spPr>
            <a:xfrm>
              <a:off x="8689264" y="3701881"/>
              <a:ext cx="454078" cy="336260"/>
            </a:xfrm>
            <a:prstGeom prst="rect">
              <a:avLst/>
            </a:prstGeom>
            <a:noFill/>
          </p:spPr>
          <p:txBody>
            <a:bodyPr wrap="none" rtlCol="0">
              <a:spAutoFit/>
            </a:bodyPr>
            <a:lstStyle/>
            <a:p>
              <a:pPr defTabSz="914126">
                <a:defRPr/>
              </a:pPr>
              <a:r>
                <a:rPr lang="en-US" sz="1600" b="1" kern="0" dirty="0">
                  <a:solidFill>
                    <a:schemeClr val="accent3"/>
                  </a:solidFill>
                </a:rPr>
                <a:t>TD</a:t>
              </a:r>
            </a:p>
          </p:txBody>
        </p:sp>
        <p:grpSp>
          <p:nvGrpSpPr>
            <p:cNvPr id="161" name="Group 160"/>
            <p:cNvGrpSpPr/>
            <p:nvPr/>
          </p:nvGrpSpPr>
          <p:grpSpPr>
            <a:xfrm>
              <a:off x="7171301" y="4398778"/>
              <a:ext cx="3508258" cy="1608358"/>
              <a:chOff x="7234145" y="4805608"/>
              <a:chExt cx="3657600" cy="1676823"/>
            </a:xfrm>
          </p:grpSpPr>
          <p:grpSp>
            <p:nvGrpSpPr>
              <p:cNvPr id="195" name="Group 194"/>
              <p:cNvGrpSpPr/>
              <p:nvPr/>
            </p:nvGrpSpPr>
            <p:grpSpPr>
              <a:xfrm>
                <a:off x="7234145" y="5148468"/>
                <a:ext cx="3657600" cy="1333963"/>
                <a:chOff x="862933" y="4124723"/>
                <a:chExt cx="4882896" cy="2140581"/>
              </a:xfrm>
            </p:grpSpPr>
            <p:sp>
              <p:nvSpPr>
                <p:cNvPr id="199" name="Cylinder 48">
                  <a:extLst>
                    <a:ext uri="{FF2B5EF4-FFF2-40B4-BE49-F238E27FC236}">
                      <a16:creationId xmlns:a16="http://schemas.microsoft.com/office/drawing/2014/main" id="{6539CAD7-6A72-467C-BEF5-14F6EE141749}"/>
                    </a:ext>
                  </a:extLst>
                </p:cNvPr>
                <p:cNvSpPr/>
                <p:nvPr/>
              </p:nvSpPr>
              <p:spPr>
                <a:xfrm flipH="1">
                  <a:off x="2118894" y="6038020"/>
                  <a:ext cx="2364676"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0" name="Trapezoid 199">
                  <a:extLst>
                    <a:ext uri="{FF2B5EF4-FFF2-40B4-BE49-F238E27FC236}">
                      <a16:creationId xmlns:a16="http://schemas.microsoft.com/office/drawing/2014/main" id="{F113DCAA-4281-4FE1-B1C4-6BF63F2ACB5A}"/>
                    </a:ext>
                  </a:extLst>
                </p:cNvPr>
                <p:cNvSpPr/>
                <p:nvPr/>
              </p:nvSpPr>
              <p:spPr>
                <a:xfrm flipH="1">
                  <a:off x="2913063" y="4820233"/>
                  <a:ext cx="770229" cy="1292882"/>
                </a:xfrm>
                <a:prstGeom prst="trapezoid">
                  <a:avLst/>
                </a:prstGeom>
                <a:gradFill>
                  <a:gsLst>
                    <a:gs pos="0">
                      <a:srgbClr val="336F5F"/>
                    </a:gs>
                    <a:gs pos="97000">
                      <a:schemeClr val="accent1"/>
                    </a:gs>
                  </a:gsLst>
                  <a:lin ang="54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1" name="Rectangle: Rounded Corners 35">
                  <a:extLst>
                    <a:ext uri="{FF2B5EF4-FFF2-40B4-BE49-F238E27FC236}">
                      <a16:creationId xmlns:a16="http://schemas.microsoft.com/office/drawing/2014/main" id="{DA4CF2A5-EBA9-4DFF-B668-A2A9A21E1CE2}"/>
                    </a:ext>
                  </a:extLst>
                </p:cNvPr>
                <p:cNvSpPr/>
                <p:nvPr/>
              </p:nvSpPr>
              <p:spPr>
                <a:xfrm flipH="1">
                  <a:off x="1514815" y="4289820"/>
                  <a:ext cx="156452" cy="475396"/>
                </a:xfrm>
                <a:prstGeom prst="roundRect">
                  <a:avLst/>
                </a:prstGeom>
                <a:gradFill flip="none" rotWithShape="1">
                  <a:gsLst>
                    <a:gs pos="0">
                      <a:srgbClr val="336F5F"/>
                    </a:gs>
                    <a:gs pos="97000">
                      <a:schemeClr val="accent1"/>
                    </a:gs>
                  </a:gsLst>
                  <a:lin ang="5400000" scaled="1"/>
                  <a:tileRect/>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2" name="Rectangle: Rounded Corners 36">
                  <a:extLst>
                    <a:ext uri="{FF2B5EF4-FFF2-40B4-BE49-F238E27FC236}">
                      <a16:creationId xmlns:a16="http://schemas.microsoft.com/office/drawing/2014/main" id="{9492C431-1EC0-4718-9FA6-A16A2D44822F}"/>
                    </a:ext>
                  </a:extLst>
                </p:cNvPr>
                <p:cNvSpPr/>
                <p:nvPr/>
              </p:nvSpPr>
              <p:spPr>
                <a:xfrm flipH="1">
                  <a:off x="4927318" y="5061301"/>
                  <a:ext cx="156452" cy="475396"/>
                </a:xfrm>
                <a:prstGeom prst="roundRect">
                  <a:avLst/>
                </a:prstGeom>
                <a:gradFill>
                  <a:gsLst>
                    <a:gs pos="0">
                      <a:srgbClr val="336F5F"/>
                    </a:gs>
                    <a:gs pos="97000">
                      <a:schemeClr val="accent1"/>
                    </a:gs>
                  </a:gsLst>
                  <a:lin ang="54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3" name="Cylinder 11">
                  <a:extLst>
                    <a:ext uri="{FF2B5EF4-FFF2-40B4-BE49-F238E27FC236}">
                      <a16:creationId xmlns:a16="http://schemas.microsoft.com/office/drawing/2014/main" id="{49A189D0-E440-4475-925B-02EE8180B228}"/>
                    </a:ext>
                  </a:extLst>
                </p:cNvPr>
                <p:cNvSpPr/>
                <p:nvPr/>
              </p:nvSpPr>
              <p:spPr>
                <a:xfrm flipH="1">
                  <a:off x="862933" y="4124723"/>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4" name="Cylinder 38">
                  <a:extLst>
                    <a:ext uri="{FF2B5EF4-FFF2-40B4-BE49-F238E27FC236}">
                      <a16:creationId xmlns:a16="http://schemas.microsoft.com/office/drawing/2014/main" id="{F7797051-0028-47AD-A1B8-A4E779CB3E88}"/>
                    </a:ext>
                  </a:extLst>
                </p:cNvPr>
                <p:cNvSpPr/>
                <p:nvPr/>
              </p:nvSpPr>
              <p:spPr>
                <a:xfrm flipH="1">
                  <a:off x="4270706" y="4863074"/>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5" name="Rectangle: Rounded Corners 34">
                  <a:extLst>
                    <a:ext uri="{FF2B5EF4-FFF2-40B4-BE49-F238E27FC236}">
                      <a16:creationId xmlns:a16="http://schemas.microsoft.com/office/drawing/2014/main" id="{8BF3F00F-3ECC-4A1D-B79C-972DD02CCDDD}"/>
                    </a:ext>
                  </a:extLst>
                </p:cNvPr>
                <p:cNvSpPr/>
                <p:nvPr/>
              </p:nvSpPr>
              <p:spPr>
                <a:xfrm rot="6151784" flipH="1">
                  <a:off x="3251956" y="3065053"/>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6" name="Rectangle: Rounded Corners 10">
                  <a:extLst>
                    <a:ext uri="{FF2B5EF4-FFF2-40B4-BE49-F238E27FC236}">
                      <a16:creationId xmlns:a16="http://schemas.microsoft.com/office/drawing/2014/main" id="{DA681285-7FA8-4671-A52C-24D8AB608381}"/>
                    </a:ext>
                  </a:extLst>
                </p:cNvPr>
                <p:cNvSpPr/>
                <p:nvPr/>
              </p:nvSpPr>
              <p:spPr>
                <a:xfrm rot="6151784" flipH="1">
                  <a:off x="3251956" y="3202594"/>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7" name="Oval 206">
                  <a:extLst>
                    <a:ext uri="{FF2B5EF4-FFF2-40B4-BE49-F238E27FC236}">
                      <a16:creationId xmlns:a16="http://schemas.microsoft.com/office/drawing/2014/main" id="{2907DCFA-07CD-4E09-AEB8-050C2904B8AB}"/>
                    </a:ext>
                  </a:extLst>
                </p:cNvPr>
                <p:cNvSpPr/>
                <p:nvPr/>
              </p:nvSpPr>
              <p:spPr>
                <a:xfrm flipH="1">
                  <a:off x="1571766" y="4521080"/>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8" name="Oval 207">
                  <a:extLst>
                    <a:ext uri="{FF2B5EF4-FFF2-40B4-BE49-F238E27FC236}">
                      <a16:creationId xmlns:a16="http://schemas.microsoft.com/office/drawing/2014/main" id="{D119DA2C-4A87-429F-BC25-F3DBCFDC11AE}"/>
                    </a:ext>
                  </a:extLst>
                </p:cNvPr>
                <p:cNvSpPr/>
                <p:nvPr/>
              </p:nvSpPr>
              <p:spPr>
                <a:xfrm flipH="1">
                  <a:off x="1571766" y="4655181"/>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09" name="Oval 208">
                  <a:extLst>
                    <a:ext uri="{FF2B5EF4-FFF2-40B4-BE49-F238E27FC236}">
                      <a16:creationId xmlns:a16="http://schemas.microsoft.com/office/drawing/2014/main" id="{6E920B3E-2C2D-4DB0-9A4D-FC474F3260CF}"/>
                    </a:ext>
                  </a:extLst>
                </p:cNvPr>
                <p:cNvSpPr/>
                <p:nvPr/>
              </p:nvSpPr>
              <p:spPr>
                <a:xfrm flipH="1">
                  <a:off x="4984268" y="5277432"/>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0" name="Oval 209">
                  <a:extLst>
                    <a:ext uri="{FF2B5EF4-FFF2-40B4-BE49-F238E27FC236}">
                      <a16:creationId xmlns:a16="http://schemas.microsoft.com/office/drawing/2014/main" id="{A03BAAD7-2CA6-4BC1-9D40-B26ABA9DDBB0}"/>
                    </a:ext>
                  </a:extLst>
                </p:cNvPr>
                <p:cNvSpPr/>
                <p:nvPr/>
              </p:nvSpPr>
              <p:spPr>
                <a:xfrm flipH="1">
                  <a:off x="4984268" y="5414114"/>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1" name="Oval 210">
                  <a:extLst>
                    <a:ext uri="{FF2B5EF4-FFF2-40B4-BE49-F238E27FC236}">
                      <a16:creationId xmlns:a16="http://schemas.microsoft.com/office/drawing/2014/main" id="{74C17250-17AB-42F8-B974-65A2491AB6DE}"/>
                    </a:ext>
                  </a:extLst>
                </p:cNvPr>
                <p:cNvSpPr/>
                <p:nvPr/>
              </p:nvSpPr>
              <p:spPr>
                <a:xfrm flipH="1">
                  <a:off x="3263251" y="4870884"/>
                  <a:ext cx="72032" cy="7203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a:outerShdw blurRad="63500" algn="ctr" rotWithShape="0">
                    <a:prstClr val="black">
                      <a:alpha val="40000"/>
                    </a:prst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2" name="Oval 211">
                  <a:extLst>
                    <a:ext uri="{FF2B5EF4-FFF2-40B4-BE49-F238E27FC236}">
                      <a16:creationId xmlns:a16="http://schemas.microsoft.com/office/drawing/2014/main" id="{282DFF32-DBE8-40A5-9D51-318E1AE3EF0F}"/>
                    </a:ext>
                  </a:extLst>
                </p:cNvPr>
                <p:cNvSpPr/>
                <p:nvPr/>
              </p:nvSpPr>
              <p:spPr>
                <a:xfrm rot="20318696" flipH="1">
                  <a:off x="3259629" y="4868774"/>
                  <a:ext cx="78740" cy="78740"/>
                </a:xfrm>
                <a:prstGeom prst="ellipse">
                  <a:avLst/>
                </a:prstGeom>
                <a:noFill/>
                <a:ln w="31750" cap="flat" cmpd="sng" algn="ctr">
                  <a:solidFill>
                    <a:srgbClr val="3D3935"/>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3" name="Trapezoid 8">
                  <a:extLst>
                    <a:ext uri="{FF2B5EF4-FFF2-40B4-BE49-F238E27FC236}">
                      <a16:creationId xmlns:a16="http://schemas.microsoft.com/office/drawing/2014/main" id="{8F98E791-4136-4006-A7DE-A7972A587D05}"/>
                    </a:ext>
                  </a:extLst>
                </p:cNvPr>
                <p:cNvSpPr/>
                <p:nvPr/>
              </p:nvSpPr>
              <p:spPr>
                <a:xfrm>
                  <a:off x="2842049" y="5166208"/>
                  <a:ext cx="918870" cy="467744"/>
                </a:xfrm>
                <a:custGeom>
                  <a:avLst/>
                  <a:gdLst>
                    <a:gd name="connsiteX0" fmla="*/ 0 w 781723"/>
                    <a:gd name="connsiteY0" fmla="*/ 437729 h 437729"/>
                    <a:gd name="connsiteX1" fmla="*/ 182927 w 781723"/>
                    <a:gd name="connsiteY1" fmla="*/ 0 h 437729"/>
                    <a:gd name="connsiteX2" fmla="*/ 598796 w 781723"/>
                    <a:gd name="connsiteY2" fmla="*/ 0 h 437729"/>
                    <a:gd name="connsiteX3" fmla="*/ 781723 w 781723"/>
                    <a:gd name="connsiteY3" fmla="*/ 437729 h 437729"/>
                    <a:gd name="connsiteX4" fmla="*/ 0 w 781723"/>
                    <a:gd name="connsiteY4" fmla="*/ 437729 h 437729"/>
                    <a:gd name="connsiteX0" fmla="*/ 0 w 781723"/>
                    <a:gd name="connsiteY0" fmla="*/ 437729 h 502085"/>
                    <a:gd name="connsiteX1" fmla="*/ 182927 w 781723"/>
                    <a:gd name="connsiteY1" fmla="*/ 0 h 502085"/>
                    <a:gd name="connsiteX2" fmla="*/ 598796 w 781723"/>
                    <a:gd name="connsiteY2" fmla="*/ 0 h 502085"/>
                    <a:gd name="connsiteX3" fmla="*/ 781723 w 781723"/>
                    <a:gd name="connsiteY3" fmla="*/ 437729 h 502085"/>
                    <a:gd name="connsiteX4" fmla="*/ 0 w 781723"/>
                    <a:gd name="connsiteY4" fmla="*/ 437729 h 502085"/>
                    <a:gd name="connsiteX0" fmla="*/ 0 w 781723"/>
                    <a:gd name="connsiteY0" fmla="*/ 437729 h 520504"/>
                    <a:gd name="connsiteX1" fmla="*/ 182927 w 781723"/>
                    <a:gd name="connsiteY1" fmla="*/ 0 h 520504"/>
                    <a:gd name="connsiteX2" fmla="*/ 598796 w 781723"/>
                    <a:gd name="connsiteY2" fmla="*/ 0 h 520504"/>
                    <a:gd name="connsiteX3" fmla="*/ 781723 w 781723"/>
                    <a:gd name="connsiteY3" fmla="*/ 437729 h 520504"/>
                    <a:gd name="connsiteX4" fmla="*/ 0 w 781723"/>
                    <a:gd name="connsiteY4" fmla="*/ 437729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3" h="520504">
                      <a:moveTo>
                        <a:pt x="0" y="437729"/>
                      </a:moveTo>
                      <a:lnTo>
                        <a:pt x="182927" y="0"/>
                      </a:lnTo>
                      <a:lnTo>
                        <a:pt x="598796" y="0"/>
                      </a:lnTo>
                      <a:lnTo>
                        <a:pt x="781723" y="437729"/>
                      </a:lnTo>
                      <a:cubicBezTo>
                        <a:pt x="408525" y="582531"/>
                        <a:pt x="217669" y="507448"/>
                        <a:pt x="0" y="437729"/>
                      </a:cubicBezTo>
                      <a:close/>
                    </a:path>
                  </a:pathLst>
                </a:custGeom>
                <a:gradFill flip="none" rotWithShape="1">
                  <a:gsLst>
                    <a:gs pos="0">
                      <a:srgbClr val="FFFFFF">
                        <a:lumMod val="95000"/>
                      </a:srgbClr>
                    </a:gs>
                    <a:gs pos="85000">
                      <a:srgbClr val="C0C0C0"/>
                    </a:gs>
                  </a:gsLst>
                  <a:lin ang="16200000" scaled="1"/>
                  <a:tileRect/>
                </a:gradFill>
                <a:ln w="12700" cap="flat" cmpd="sng" algn="ctr">
                  <a:noFill/>
                  <a:prstDash val="solid"/>
                  <a:miter lim="800000"/>
                </a:ln>
                <a:effectLst>
                  <a:outerShdw blurRad="25400" algn="ctr" rotWithShape="0">
                    <a:srgbClr val="007DA5">
                      <a:lumMod val="50000"/>
                      <a:alpha val="40000"/>
                    </a:srgb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4" name="Oval 213">
                  <a:extLst>
                    <a:ext uri="{FF2B5EF4-FFF2-40B4-BE49-F238E27FC236}">
                      <a16:creationId xmlns:a16="http://schemas.microsoft.com/office/drawing/2014/main" id="{39229B41-F259-496B-8797-A0105EB286EC}"/>
                    </a:ext>
                  </a:extLst>
                </p:cNvPr>
                <p:cNvSpPr>
                  <a:spLocks noChangeAspect="1"/>
                </p:cNvSpPr>
                <p:nvPr/>
              </p:nvSpPr>
              <p:spPr>
                <a:xfrm>
                  <a:off x="3282330" y="5588335"/>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5" name="Oval 214">
                  <a:extLst>
                    <a:ext uri="{FF2B5EF4-FFF2-40B4-BE49-F238E27FC236}">
                      <a16:creationId xmlns:a16="http://schemas.microsoft.com/office/drawing/2014/main" id="{31FAF0F6-9D8D-468E-B997-CEC282CF925E}"/>
                    </a:ext>
                  </a:extLst>
                </p:cNvPr>
                <p:cNvSpPr>
                  <a:spLocks noChangeAspect="1"/>
                </p:cNvSpPr>
                <p:nvPr/>
              </p:nvSpPr>
              <p:spPr>
                <a:xfrm>
                  <a:off x="3416607" y="557995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6" name="Oval 215">
                  <a:extLst>
                    <a:ext uri="{FF2B5EF4-FFF2-40B4-BE49-F238E27FC236}">
                      <a16:creationId xmlns:a16="http://schemas.microsoft.com/office/drawing/2014/main" id="{7CA7D4E4-3708-4079-BD9A-05CF01014F7B}"/>
                    </a:ext>
                  </a:extLst>
                </p:cNvPr>
                <p:cNvSpPr>
                  <a:spLocks noChangeAspect="1"/>
                </p:cNvSpPr>
                <p:nvPr/>
              </p:nvSpPr>
              <p:spPr>
                <a:xfrm>
                  <a:off x="3550884" y="556004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7" name="Oval 216">
                  <a:extLst>
                    <a:ext uri="{FF2B5EF4-FFF2-40B4-BE49-F238E27FC236}">
                      <a16:creationId xmlns:a16="http://schemas.microsoft.com/office/drawing/2014/main" id="{0D4CBACB-1B01-4E04-99EF-2E8351E06339}"/>
                    </a:ext>
                  </a:extLst>
                </p:cNvPr>
                <p:cNvSpPr>
                  <a:spLocks noChangeAspect="1"/>
                </p:cNvSpPr>
                <p:nvPr/>
              </p:nvSpPr>
              <p:spPr>
                <a:xfrm>
                  <a:off x="3685161" y="553071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8" name="Oval 217">
                  <a:extLst>
                    <a:ext uri="{FF2B5EF4-FFF2-40B4-BE49-F238E27FC236}">
                      <a16:creationId xmlns:a16="http://schemas.microsoft.com/office/drawing/2014/main" id="{61F0E151-19D4-470C-83D3-FBAA203DB7F1}"/>
                    </a:ext>
                  </a:extLst>
                </p:cNvPr>
                <p:cNvSpPr>
                  <a:spLocks noChangeAspect="1"/>
                </p:cNvSpPr>
                <p:nvPr/>
              </p:nvSpPr>
              <p:spPr>
                <a:xfrm>
                  <a:off x="2879500" y="553071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19" name="Oval 218">
                  <a:extLst>
                    <a:ext uri="{FF2B5EF4-FFF2-40B4-BE49-F238E27FC236}">
                      <a16:creationId xmlns:a16="http://schemas.microsoft.com/office/drawing/2014/main" id="{95BB76A5-79E7-4907-8095-5988954E07AD}"/>
                    </a:ext>
                  </a:extLst>
                </p:cNvPr>
                <p:cNvSpPr>
                  <a:spLocks noChangeAspect="1"/>
                </p:cNvSpPr>
                <p:nvPr/>
              </p:nvSpPr>
              <p:spPr>
                <a:xfrm>
                  <a:off x="3013777" y="556004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20" name="Oval 219">
                  <a:extLst>
                    <a:ext uri="{FF2B5EF4-FFF2-40B4-BE49-F238E27FC236}">
                      <a16:creationId xmlns:a16="http://schemas.microsoft.com/office/drawing/2014/main" id="{DFA535A8-DD01-4DEB-95B4-71BA9A42CBFE}"/>
                    </a:ext>
                  </a:extLst>
                </p:cNvPr>
                <p:cNvSpPr>
                  <a:spLocks noChangeAspect="1"/>
                </p:cNvSpPr>
                <p:nvPr/>
              </p:nvSpPr>
              <p:spPr>
                <a:xfrm>
                  <a:off x="3148053" y="557995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nvGrpSpPr>
                <p:cNvPr id="221" name="Group 220"/>
                <p:cNvGrpSpPr/>
                <p:nvPr/>
              </p:nvGrpSpPr>
              <p:grpSpPr>
                <a:xfrm rot="1364043" flipH="1">
                  <a:off x="3093888" y="4932765"/>
                  <a:ext cx="163307" cy="638449"/>
                  <a:chOff x="5966550" y="3733743"/>
                  <a:chExt cx="269426" cy="1053322"/>
                </a:xfrm>
              </p:grpSpPr>
              <p:cxnSp>
                <p:nvCxnSpPr>
                  <p:cNvPr id="222" name="Straight Connector 221">
                    <a:extLst>
                      <a:ext uri="{FF2B5EF4-FFF2-40B4-BE49-F238E27FC236}">
                        <a16:creationId xmlns:a16="http://schemas.microsoft.com/office/drawing/2014/main" id="{83CFCE64-E318-4D4E-B429-ACC694C7C70F}"/>
                      </a:ext>
                    </a:extLst>
                  </p:cNvPr>
                  <p:cNvCxnSpPr>
                    <a:cxnSpLocks/>
                  </p:cNvCxnSpPr>
                  <p:nvPr/>
                </p:nvCxnSpPr>
                <p:spPr>
                  <a:xfrm rot="1364043">
                    <a:off x="6056736" y="3733743"/>
                    <a:ext cx="118842" cy="350884"/>
                  </a:xfrm>
                  <a:prstGeom prst="line">
                    <a:avLst/>
                  </a:prstGeom>
                  <a:noFill/>
                  <a:ln w="31750" cap="sq" cmpd="sng" algn="ctr">
                    <a:solidFill>
                      <a:srgbClr val="3D3935"/>
                    </a:solidFill>
                    <a:prstDash val="solid"/>
                    <a:round/>
                    <a:tailEnd type="none" w="lg" len="med"/>
                  </a:ln>
                  <a:effectLst/>
                </p:spPr>
              </p:cxnSp>
              <p:sp>
                <p:nvSpPr>
                  <p:cNvPr id="223" name="Isosceles Triangle 16">
                    <a:extLst>
                      <a:ext uri="{FF2B5EF4-FFF2-40B4-BE49-F238E27FC236}">
                        <a16:creationId xmlns:a16="http://schemas.microsoft.com/office/drawing/2014/main" id="{77B9018A-6467-4FD3-BC03-7BA1DF3AD8D5}"/>
                      </a:ext>
                    </a:extLst>
                  </p:cNvPr>
                  <p:cNvSpPr/>
                  <p:nvPr/>
                </p:nvSpPr>
                <p:spPr>
                  <a:xfrm rot="10821304">
                    <a:off x="5966550" y="4014050"/>
                    <a:ext cx="269426" cy="773015"/>
                  </a:xfrm>
                  <a:custGeom>
                    <a:avLst/>
                    <a:gdLst>
                      <a:gd name="connsiteX0" fmla="*/ 0 w 185590"/>
                      <a:gd name="connsiteY0" fmla="*/ 453414 h 453414"/>
                      <a:gd name="connsiteX1" fmla="*/ 92795 w 185590"/>
                      <a:gd name="connsiteY1" fmla="*/ 0 h 453414"/>
                      <a:gd name="connsiteX2" fmla="*/ 185590 w 185590"/>
                      <a:gd name="connsiteY2" fmla="*/ 453414 h 453414"/>
                      <a:gd name="connsiteX3" fmla="*/ 0 w 185590"/>
                      <a:gd name="connsiteY3" fmla="*/ 453414 h 453414"/>
                      <a:gd name="connsiteX0" fmla="*/ 0 w 185590"/>
                      <a:gd name="connsiteY0" fmla="*/ 453414 h 530279"/>
                      <a:gd name="connsiteX1" fmla="*/ 92795 w 185590"/>
                      <a:gd name="connsiteY1" fmla="*/ 0 h 530279"/>
                      <a:gd name="connsiteX2" fmla="*/ 185590 w 185590"/>
                      <a:gd name="connsiteY2" fmla="*/ 453414 h 530279"/>
                      <a:gd name="connsiteX3" fmla="*/ 95031 w 185590"/>
                      <a:gd name="connsiteY3" fmla="*/ 530279 h 530279"/>
                      <a:gd name="connsiteX4" fmla="*/ 0 w 185590"/>
                      <a:gd name="connsiteY4" fmla="*/ 453414 h 5302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1505 w 185590"/>
                      <a:gd name="connsiteY3" fmla="*/ 532479 h 532479"/>
                      <a:gd name="connsiteX4" fmla="*/ 0 w 185590"/>
                      <a:gd name="connsiteY4" fmla="*/ 453414 h 5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90" h="532479">
                        <a:moveTo>
                          <a:pt x="0" y="453414"/>
                        </a:moveTo>
                        <a:lnTo>
                          <a:pt x="92795" y="0"/>
                        </a:lnTo>
                        <a:lnTo>
                          <a:pt x="185590" y="453414"/>
                        </a:lnTo>
                        <a:cubicBezTo>
                          <a:pt x="151784" y="483288"/>
                          <a:pt x="121039" y="507385"/>
                          <a:pt x="91505" y="532479"/>
                        </a:cubicBezTo>
                        <a:lnTo>
                          <a:pt x="0" y="453414"/>
                        </a:lnTo>
                        <a:close/>
                      </a:path>
                    </a:pathLst>
                  </a:custGeom>
                  <a:solidFill>
                    <a:srgbClr val="C00000"/>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grpSp>
          <p:sp>
            <p:nvSpPr>
              <p:cNvPr id="196" name="TextBox 195"/>
              <p:cNvSpPr txBox="1"/>
              <p:nvPr/>
            </p:nvSpPr>
            <p:spPr>
              <a:xfrm>
                <a:off x="7496864" y="4805608"/>
                <a:ext cx="536485" cy="382445"/>
              </a:xfrm>
              <a:prstGeom prst="rect">
                <a:avLst/>
              </a:prstGeom>
              <a:noFill/>
            </p:spPr>
            <p:txBody>
              <a:bodyPr wrap="none" rtlCol="0">
                <a:spAutoFit/>
              </a:bodyPr>
              <a:lstStyle/>
              <a:p>
                <a:pPr algn="ctr" defTabSz="914126">
                  <a:defRPr/>
                </a:pPr>
                <a:r>
                  <a:rPr lang="en-US" sz="1799" b="1" kern="0" dirty="0">
                    <a:latin typeface="Arial" panose="020B0604020202020204"/>
                  </a:rPr>
                  <a:t>DA</a:t>
                </a:r>
              </a:p>
            </p:txBody>
          </p:sp>
          <p:sp>
            <p:nvSpPr>
              <p:cNvPr id="197" name="TextBox 196"/>
              <p:cNvSpPr txBox="1"/>
              <p:nvPr/>
            </p:nvSpPr>
            <p:spPr>
              <a:xfrm>
                <a:off x="9994222" y="5271860"/>
                <a:ext cx="682557" cy="382445"/>
              </a:xfrm>
              <a:prstGeom prst="rect">
                <a:avLst/>
              </a:prstGeom>
              <a:noFill/>
            </p:spPr>
            <p:txBody>
              <a:bodyPr wrap="none" rtlCol="0">
                <a:spAutoFit/>
              </a:bodyPr>
              <a:lstStyle/>
              <a:p>
                <a:pPr algn="ctr" defTabSz="914126">
                  <a:defRPr/>
                </a:pPr>
                <a:r>
                  <a:rPr lang="en-US" sz="1799" b="1" kern="0" dirty="0">
                    <a:latin typeface="Arial" panose="020B0604020202020204"/>
                  </a:rPr>
                  <a:t>ACh</a:t>
                </a:r>
              </a:p>
            </p:txBody>
          </p:sp>
          <p:sp>
            <p:nvSpPr>
              <p:cNvPr id="198" name="Down Arrow 197"/>
              <p:cNvSpPr/>
              <p:nvPr/>
            </p:nvSpPr>
            <p:spPr>
              <a:xfrm rot="10800000">
                <a:off x="7527040" y="5587131"/>
                <a:ext cx="476132" cy="329184"/>
              </a:xfrm>
              <a:prstGeom prst="downArrow">
                <a:avLst/>
              </a:prstGeom>
              <a:solidFill>
                <a:schemeClr val="accent3"/>
              </a:solidFill>
              <a:ln w="635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sp>
          <p:nvSpPr>
            <p:cNvPr id="162" name="Rectangle 161"/>
            <p:cNvSpPr/>
            <p:nvPr/>
          </p:nvSpPr>
          <p:spPr>
            <a:xfrm>
              <a:off x="6524794" y="3994410"/>
              <a:ext cx="4801274" cy="449366"/>
            </a:xfrm>
            <a:prstGeom prst="rect">
              <a:avLst/>
            </a:prstGeom>
          </p:spPr>
          <p:txBody>
            <a:bodyPr wrap="square">
              <a:spAutoFit/>
            </a:bodyPr>
            <a:lstStyle/>
            <a:p>
              <a:pPr algn="ctr" defTabSz="488803">
                <a:lnSpc>
                  <a:spcPct val="90000"/>
                </a:lnSpc>
                <a:spcBef>
                  <a:spcPct val="0"/>
                </a:spcBef>
                <a:spcAft>
                  <a:spcPct val="35000"/>
                </a:spcAft>
                <a:defRPr/>
              </a:pPr>
              <a:r>
                <a:rPr lang="en-US" sz="1300" i="1" kern="0" dirty="0"/>
                <a:t>Because TD may involve increased DA signaling,</a:t>
              </a:r>
              <a:r>
                <a:rPr lang="en-US" sz="1300" i="1" kern="0" baseline="30000" dirty="0"/>
                <a:t>3,4</a:t>
              </a:r>
              <a:r>
                <a:rPr lang="en-US" sz="1300" i="1" kern="0" dirty="0"/>
                <a:t> </a:t>
              </a:r>
              <a:br>
                <a:rPr lang="en-US" sz="1300" i="1" kern="0" dirty="0"/>
              </a:br>
              <a:r>
                <a:rPr lang="en-US" sz="1300" i="1" kern="0" dirty="0"/>
                <a:t>anticholinergics could exacerbate the imbalance</a:t>
              </a:r>
              <a:r>
                <a:rPr lang="en-US" sz="1300" i="1" kern="0" baseline="30000" dirty="0"/>
                <a:t>3</a:t>
              </a:r>
            </a:p>
          </p:txBody>
        </p:sp>
      </p:grpSp>
      <p:grpSp>
        <p:nvGrpSpPr>
          <p:cNvPr id="5" name="Group 4">
            <a:extLst>
              <a:ext uri="{FF2B5EF4-FFF2-40B4-BE49-F238E27FC236}">
                <a16:creationId xmlns:a16="http://schemas.microsoft.com/office/drawing/2014/main" id="{4C634A7E-14E0-A789-CDC4-0A392212D73D}"/>
              </a:ext>
            </a:extLst>
          </p:cNvPr>
          <p:cNvGrpSpPr/>
          <p:nvPr/>
        </p:nvGrpSpPr>
        <p:grpSpPr>
          <a:xfrm>
            <a:off x="977901" y="3701881"/>
            <a:ext cx="5253617" cy="2385616"/>
            <a:chOff x="977901" y="3701881"/>
            <a:chExt cx="5253617" cy="2385616"/>
          </a:xfrm>
        </p:grpSpPr>
        <p:sp>
          <p:nvSpPr>
            <p:cNvPr id="225" name="Rectangle 224"/>
            <p:cNvSpPr/>
            <p:nvPr/>
          </p:nvSpPr>
          <p:spPr>
            <a:xfrm>
              <a:off x="977901" y="3701881"/>
              <a:ext cx="5253617" cy="2385616"/>
            </a:xfrm>
            <a:prstGeom prst="rect">
              <a:avLst/>
            </a:prstGeom>
            <a:noFill/>
            <a:ln w="3175" cap="flat" cmpd="sng" algn="ctr">
              <a:solidFill>
                <a:srgbClr val="919191"/>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26" name="TextBox 225"/>
            <p:cNvSpPr txBox="1"/>
            <p:nvPr/>
          </p:nvSpPr>
          <p:spPr>
            <a:xfrm>
              <a:off x="2132981" y="3701881"/>
              <a:ext cx="2899606" cy="336260"/>
            </a:xfrm>
            <a:prstGeom prst="rect">
              <a:avLst/>
            </a:prstGeom>
            <a:noFill/>
          </p:spPr>
          <p:txBody>
            <a:bodyPr wrap="none" rtlCol="0">
              <a:spAutoFit/>
            </a:bodyPr>
            <a:lstStyle/>
            <a:p>
              <a:pPr algn="ctr" defTabSz="914126">
                <a:defRPr/>
              </a:pPr>
              <a:r>
                <a:rPr lang="en-US" sz="1600" b="1" kern="0" dirty="0">
                  <a:solidFill>
                    <a:schemeClr val="accent1"/>
                  </a:solidFill>
                </a:rPr>
                <a:t>Drug-Induced Parkinsonism</a:t>
              </a:r>
            </a:p>
          </p:txBody>
        </p:sp>
        <p:sp>
          <p:nvSpPr>
            <p:cNvPr id="227" name="Rectangle 226"/>
            <p:cNvSpPr/>
            <p:nvPr/>
          </p:nvSpPr>
          <p:spPr>
            <a:xfrm>
              <a:off x="1616197" y="3994410"/>
              <a:ext cx="3933172" cy="449366"/>
            </a:xfrm>
            <a:prstGeom prst="rect">
              <a:avLst/>
            </a:prstGeom>
          </p:spPr>
          <p:txBody>
            <a:bodyPr wrap="square">
              <a:spAutoFit/>
            </a:bodyPr>
            <a:lstStyle/>
            <a:p>
              <a:pPr algn="ctr" defTabSz="488803">
                <a:lnSpc>
                  <a:spcPct val="90000"/>
                </a:lnSpc>
                <a:spcBef>
                  <a:spcPct val="0"/>
                </a:spcBef>
                <a:spcAft>
                  <a:spcPct val="35000"/>
                </a:spcAft>
                <a:defRPr/>
              </a:pPr>
              <a:r>
                <a:rPr lang="en-US" sz="1300" i="1" kern="0" dirty="0"/>
                <a:t>When antipsychotics reduce DA signaling, </a:t>
              </a:r>
              <a:br>
                <a:rPr lang="en-US" sz="1300" i="1" kern="0" dirty="0"/>
              </a:br>
              <a:r>
                <a:rPr lang="en-US" sz="1300" i="1" kern="0" dirty="0"/>
                <a:t>ACh can become overly active</a:t>
              </a:r>
              <a:r>
                <a:rPr lang="en-US" sz="1300" i="1" kern="0" baseline="30000" dirty="0"/>
                <a:t>1</a:t>
              </a:r>
            </a:p>
          </p:txBody>
        </p:sp>
        <p:sp>
          <p:nvSpPr>
            <p:cNvPr id="228" name="TextBox 227"/>
            <p:cNvSpPr txBox="1"/>
            <p:nvPr/>
          </p:nvSpPr>
          <p:spPr>
            <a:xfrm>
              <a:off x="2156964" y="4807031"/>
              <a:ext cx="514580" cy="366830"/>
            </a:xfrm>
            <a:prstGeom prst="rect">
              <a:avLst/>
            </a:prstGeom>
            <a:noFill/>
          </p:spPr>
          <p:txBody>
            <a:bodyPr wrap="none" rtlCol="0">
              <a:spAutoFit/>
            </a:bodyPr>
            <a:lstStyle/>
            <a:p>
              <a:pPr algn="ctr" defTabSz="914126">
                <a:defRPr/>
              </a:pPr>
              <a:r>
                <a:rPr lang="en-US" sz="1799" b="1" kern="0" dirty="0">
                  <a:latin typeface="Arial" panose="020B0604020202020204"/>
                </a:rPr>
                <a:t>DA</a:t>
              </a:r>
            </a:p>
          </p:txBody>
        </p:sp>
        <p:grpSp>
          <p:nvGrpSpPr>
            <p:cNvPr id="229" name="Group 228"/>
            <p:cNvGrpSpPr/>
            <p:nvPr/>
          </p:nvGrpSpPr>
          <p:grpSpPr>
            <a:xfrm>
              <a:off x="1828654" y="4413268"/>
              <a:ext cx="3508258" cy="1593868"/>
              <a:chOff x="1544258" y="4498226"/>
              <a:chExt cx="3657600" cy="1661716"/>
            </a:xfrm>
          </p:grpSpPr>
          <p:grpSp>
            <p:nvGrpSpPr>
              <p:cNvPr id="230" name="Group 229"/>
              <p:cNvGrpSpPr/>
              <p:nvPr/>
            </p:nvGrpSpPr>
            <p:grpSpPr>
              <a:xfrm>
                <a:off x="1544258" y="4825979"/>
                <a:ext cx="3657600" cy="1333963"/>
                <a:chOff x="6441408" y="4124723"/>
                <a:chExt cx="4882896" cy="2140581"/>
              </a:xfrm>
            </p:grpSpPr>
            <p:sp>
              <p:nvSpPr>
                <p:cNvPr id="233" name="Cylinder 48">
                  <a:extLst>
                    <a:ext uri="{FF2B5EF4-FFF2-40B4-BE49-F238E27FC236}">
                      <a16:creationId xmlns:a16="http://schemas.microsoft.com/office/drawing/2014/main" id="{6539CAD7-6A72-467C-BEF5-14F6EE141749}"/>
                    </a:ext>
                  </a:extLst>
                </p:cNvPr>
                <p:cNvSpPr/>
                <p:nvPr/>
              </p:nvSpPr>
              <p:spPr>
                <a:xfrm>
                  <a:off x="7703667" y="6038020"/>
                  <a:ext cx="2364676"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34" name="Trapezoid 233">
                  <a:extLst>
                    <a:ext uri="{FF2B5EF4-FFF2-40B4-BE49-F238E27FC236}">
                      <a16:creationId xmlns:a16="http://schemas.microsoft.com/office/drawing/2014/main" id="{F113DCAA-4281-4FE1-B1C4-6BF63F2ACB5A}"/>
                    </a:ext>
                  </a:extLst>
                </p:cNvPr>
                <p:cNvSpPr/>
                <p:nvPr/>
              </p:nvSpPr>
              <p:spPr>
                <a:xfrm>
                  <a:off x="8503946" y="4820233"/>
                  <a:ext cx="770229" cy="1292882"/>
                </a:xfrm>
                <a:prstGeom prst="trapezoid">
                  <a:avLst/>
                </a:prstGeom>
                <a:gradFill>
                  <a:gsLst>
                    <a:gs pos="0">
                      <a:srgbClr val="336F5F"/>
                    </a:gs>
                    <a:gs pos="97000">
                      <a:schemeClr val="accent1"/>
                    </a:gs>
                  </a:gsLst>
                  <a:lin ang="54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35" name="Rectangle: Rounded Corners 35">
                  <a:extLst>
                    <a:ext uri="{FF2B5EF4-FFF2-40B4-BE49-F238E27FC236}">
                      <a16:creationId xmlns:a16="http://schemas.microsoft.com/office/drawing/2014/main" id="{DA4CF2A5-EBA9-4DFF-B668-A2A9A21E1CE2}"/>
                    </a:ext>
                  </a:extLst>
                </p:cNvPr>
                <p:cNvSpPr/>
                <p:nvPr/>
              </p:nvSpPr>
              <p:spPr>
                <a:xfrm>
                  <a:off x="10515969" y="4289820"/>
                  <a:ext cx="156452" cy="475396"/>
                </a:xfrm>
                <a:prstGeom prst="roundRect">
                  <a:avLst/>
                </a:prstGeom>
                <a:gradFill flip="none" rotWithShape="1">
                  <a:gsLst>
                    <a:gs pos="0">
                      <a:srgbClr val="336F5F"/>
                    </a:gs>
                    <a:gs pos="97000">
                      <a:schemeClr val="accent1"/>
                    </a:gs>
                  </a:gsLst>
                  <a:lin ang="5400000" scaled="1"/>
                  <a:tileRect/>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36" name="Rectangle: Rounded Corners 36">
                  <a:extLst>
                    <a:ext uri="{FF2B5EF4-FFF2-40B4-BE49-F238E27FC236}">
                      <a16:creationId xmlns:a16="http://schemas.microsoft.com/office/drawing/2014/main" id="{9492C431-1EC0-4718-9FA6-A16A2D44822F}"/>
                    </a:ext>
                  </a:extLst>
                </p:cNvPr>
                <p:cNvSpPr/>
                <p:nvPr/>
              </p:nvSpPr>
              <p:spPr>
                <a:xfrm>
                  <a:off x="7103467" y="5061301"/>
                  <a:ext cx="156452" cy="475396"/>
                </a:xfrm>
                <a:prstGeom prst="roundRect">
                  <a:avLst/>
                </a:prstGeom>
                <a:gradFill>
                  <a:gsLst>
                    <a:gs pos="0">
                      <a:srgbClr val="336F5F"/>
                    </a:gs>
                    <a:gs pos="97000">
                      <a:schemeClr val="accent1"/>
                    </a:gs>
                  </a:gsLst>
                  <a:lin ang="54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37" name="Cylinder 11">
                  <a:extLst>
                    <a:ext uri="{FF2B5EF4-FFF2-40B4-BE49-F238E27FC236}">
                      <a16:creationId xmlns:a16="http://schemas.microsoft.com/office/drawing/2014/main" id="{49A189D0-E440-4475-925B-02EE8180B228}"/>
                    </a:ext>
                  </a:extLst>
                </p:cNvPr>
                <p:cNvSpPr/>
                <p:nvPr/>
              </p:nvSpPr>
              <p:spPr>
                <a:xfrm>
                  <a:off x="9849181" y="4124723"/>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38" name="Cylinder 38">
                  <a:extLst>
                    <a:ext uri="{FF2B5EF4-FFF2-40B4-BE49-F238E27FC236}">
                      <a16:creationId xmlns:a16="http://schemas.microsoft.com/office/drawing/2014/main" id="{F7797051-0028-47AD-A1B8-A4E779CB3E88}"/>
                    </a:ext>
                  </a:extLst>
                </p:cNvPr>
                <p:cNvSpPr/>
                <p:nvPr/>
              </p:nvSpPr>
              <p:spPr>
                <a:xfrm>
                  <a:off x="6441408" y="4863074"/>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39" name="Rectangle: Rounded Corners 34">
                  <a:extLst>
                    <a:ext uri="{FF2B5EF4-FFF2-40B4-BE49-F238E27FC236}">
                      <a16:creationId xmlns:a16="http://schemas.microsoft.com/office/drawing/2014/main" id="{8BF3F00F-3ECC-4A1D-B79C-972DD02CCDDD}"/>
                    </a:ext>
                  </a:extLst>
                </p:cNvPr>
                <p:cNvSpPr/>
                <p:nvPr/>
              </p:nvSpPr>
              <p:spPr>
                <a:xfrm rot="15448216">
                  <a:off x="8838866" y="3065053"/>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0" name="Rectangle: Rounded Corners 10">
                  <a:extLst>
                    <a:ext uri="{FF2B5EF4-FFF2-40B4-BE49-F238E27FC236}">
                      <a16:creationId xmlns:a16="http://schemas.microsoft.com/office/drawing/2014/main" id="{DA681285-7FA8-4671-A52C-24D8AB608381}"/>
                    </a:ext>
                  </a:extLst>
                </p:cNvPr>
                <p:cNvSpPr/>
                <p:nvPr/>
              </p:nvSpPr>
              <p:spPr>
                <a:xfrm rot="15448216">
                  <a:off x="8838866" y="3202594"/>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1" name="Oval 240">
                  <a:extLst>
                    <a:ext uri="{FF2B5EF4-FFF2-40B4-BE49-F238E27FC236}">
                      <a16:creationId xmlns:a16="http://schemas.microsoft.com/office/drawing/2014/main" id="{2907DCFA-07CD-4E09-AEB8-050C2904B8AB}"/>
                    </a:ext>
                  </a:extLst>
                </p:cNvPr>
                <p:cNvSpPr/>
                <p:nvPr/>
              </p:nvSpPr>
              <p:spPr>
                <a:xfrm>
                  <a:off x="10572919" y="4521080"/>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2" name="Oval 241">
                  <a:extLst>
                    <a:ext uri="{FF2B5EF4-FFF2-40B4-BE49-F238E27FC236}">
                      <a16:creationId xmlns:a16="http://schemas.microsoft.com/office/drawing/2014/main" id="{D119DA2C-4A87-429F-BC25-F3DBCFDC11AE}"/>
                    </a:ext>
                  </a:extLst>
                </p:cNvPr>
                <p:cNvSpPr/>
                <p:nvPr/>
              </p:nvSpPr>
              <p:spPr>
                <a:xfrm>
                  <a:off x="10572919" y="4655181"/>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3" name="Oval 242">
                  <a:extLst>
                    <a:ext uri="{FF2B5EF4-FFF2-40B4-BE49-F238E27FC236}">
                      <a16:creationId xmlns:a16="http://schemas.microsoft.com/office/drawing/2014/main" id="{6E920B3E-2C2D-4DB0-9A4D-FC474F3260CF}"/>
                    </a:ext>
                  </a:extLst>
                </p:cNvPr>
                <p:cNvSpPr/>
                <p:nvPr/>
              </p:nvSpPr>
              <p:spPr>
                <a:xfrm>
                  <a:off x="7160417" y="5277432"/>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4" name="Oval 243">
                  <a:extLst>
                    <a:ext uri="{FF2B5EF4-FFF2-40B4-BE49-F238E27FC236}">
                      <a16:creationId xmlns:a16="http://schemas.microsoft.com/office/drawing/2014/main" id="{A03BAAD7-2CA6-4BC1-9D40-B26ABA9DDBB0}"/>
                    </a:ext>
                  </a:extLst>
                </p:cNvPr>
                <p:cNvSpPr/>
                <p:nvPr/>
              </p:nvSpPr>
              <p:spPr>
                <a:xfrm>
                  <a:off x="7160417" y="5414114"/>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5" name="Oval 244">
                  <a:extLst>
                    <a:ext uri="{FF2B5EF4-FFF2-40B4-BE49-F238E27FC236}">
                      <a16:creationId xmlns:a16="http://schemas.microsoft.com/office/drawing/2014/main" id="{74C17250-17AB-42F8-B974-65A2491AB6DE}"/>
                    </a:ext>
                  </a:extLst>
                </p:cNvPr>
                <p:cNvSpPr/>
                <p:nvPr/>
              </p:nvSpPr>
              <p:spPr>
                <a:xfrm>
                  <a:off x="8851954" y="4870884"/>
                  <a:ext cx="72032" cy="7203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a:outerShdw blurRad="63500" algn="ctr" rotWithShape="0">
                    <a:prstClr val="black">
                      <a:alpha val="40000"/>
                    </a:prst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6" name="Oval 245">
                  <a:extLst>
                    <a:ext uri="{FF2B5EF4-FFF2-40B4-BE49-F238E27FC236}">
                      <a16:creationId xmlns:a16="http://schemas.microsoft.com/office/drawing/2014/main" id="{282DFF32-DBE8-40A5-9D51-318E1AE3EF0F}"/>
                    </a:ext>
                  </a:extLst>
                </p:cNvPr>
                <p:cNvSpPr/>
                <p:nvPr/>
              </p:nvSpPr>
              <p:spPr>
                <a:xfrm rot="1281304">
                  <a:off x="8848869" y="4868774"/>
                  <a:ext cx="78740" cy="78740"/>
                </a:xfrm>
                <a:prstGeom prst="ellipse">
                  <a:avLst/>
                </a:prstGeom>
                <a:noFill/>
                <a:ln w="31750" cap="flat" cmpd="sng" algn="ctr">
                  <a:solidFill>
                    <a:srgbClr val="3D3935"/>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7" name="Trapezoid 8">
                  <a:extLst>
                    <a:ext uri="{FF2B5EF4-FFF2-40B4-BE49-F238E27FC236}">
                      <a16:creationId xmlns:a16="http://schemas.microsoft.com/office/drawing/2014/main" id="{8F98E791-4136-4006-A7DE-A7972A587D05}"/>
                    </a:ext>
                  </a:extLst>
                </p:cNvPr>
                <p:cNvSpPr/>
                <p:nvPr/>
              </p:nvSpPr>
              <p:spPr>
                <a:xfrm flipH="1">
                  <a:off x="8426318" y="5166208"/>
                  <a:ext cx="918870" cy="467744"/>
                </a:xfrm>
                <a:custGeom>
                  <a:avLst/>
                  <a:gdLst>
                    <a:gd name="connsiteX0" fmla="*/ 0 w 781723"/>
                    <a:gd name="connsiteY0" fmla="*/ 437729 h 437729"/>
                    <a:gd name="connsiteX1" fmla="*/ 182927 w 781723"/>
                    <a:gd name="connsiteY1" fmla="*/ 0 h 437729"/>
                    <a:gd name="connsiteX2" fmla="*/ 598796 w 781723"/>
                    <a:gd name="connsiteY2" fmla="*/ 0 h 437729"/>
                    <a:gd name="connsiteX3" fmla="*/ 781723 w 781723"/>
                    <a:gd name="connsiteY3" fmla="*/ 437729 h 437729"/>
                    <a:gd name="connsiteX4" fmla="*/ 0 w 781723"/>
                    <a:gd name="connsiteY4" fmla="*/ 437729 h 437729"/>
                    <a:gd name="connsiteX0" fmla="*/ 0 w 781723"/>
                    <a:gd name="connsiteY0" fmla="*/ 437729 h 502085"/>
                    <a:gd name="connsiteX1" fmla="*/ 182927 w 781723"/>
                    <a:gd name="connsiteY1" fmla="*/ 0 h 502085"/>
                    <a:gd name="connsiteX2" fmla="*/ 598796 w 781723"/>
                    <a:gd name="connsiteY2" fmla="*/ 0 h 502085"/>
                    <a:gd name="connsiteX3" fmla="*/ 781723 w 781723"/>
                    <a:gd name="connsiteY3" fmla="*/ 437729 h 502085"/>
                    <a:gd name="connsiteX4" fmla="*/ 0 w 781723"/>
                    <a:gd name="connsiteY4" fmla="*/ 437729 h 502085"/>
                    <a:gd name="connsiteX0" fmla="*/ 0 w 781723"/>
                    <a:gd name="connsiteY0" fmla="*/ 437729 h 520504"/>
                    <a:gd name="connsiteX1" fmla="*/ 182927 w 781723"/>
                    <a:gd name="connsiteY1" fmla="*/ 0 h 520504"/>
                    <a:gd name="connsiteX2" fmla="*/ 598796 w 781723"/>
                    <a:gd name="connsiteY2" fmla="*/ 0 h 520504"/>
                    <a:gd name="connsiteX3" fmla="*/ 781723 w 781723"/>
                    <a:gd name="connsiteY3" fmla="*/ 437729 h 520504"/>
                    <a:gd name="connsiteX4" fmla="*/ 0 w 781723"/>
                    <a:gd name="connsiteY4" fmla="*/ 437729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3" h="520504">
                      <a:moveTo>
                        <a:pt x="0" y="437729"/>
                      </a:moveTo>
                      <a:lnTo>
                        <a:pt x="182927" y="0"/>
                      </a:lnTo>
                      <a:lnTo>
                        <a:pt x="598796" y="0"/>
                      </a:lnTo>
                      <a:lnTo>
                        <a:pt x="781723" y="437729"/>
                      </a:lnTo>
                      <a:cubicBezTo>
                        <a:pt x="408525" y="582531"/>
                        <a:pt x="217669" y="507448"/>
                        <a:pt x="0" y="437729"/>
                      </a:cubicBezTo>
                      <a:close/>
                    </a:path>
                  </a:pathLst>
                </a:custGeom>
                <a:gradFill flip="none" rotWithShape="1">
                  <a:gsLst>
                    <a:gs pos="0">
                      <a:srgbClr val="FFFFFF">
                        <a:lumMod val="95000"/>
                      </a:srgbClr>
                    </a:gs>
                    <a:gs pos="85000">
                      <a:srgbClr val="C0C0C0"/>
                    </a:gs>
                  </a:gsLst>
                  <a:lin ang="16200000" scaled="1"/>
                  <a:tileRect/>
                </a:gradFill>
                <a:ln w="12700" cap="flat" cmpd="sng" algn="ctr">
                  <a:noFill/>
                  <a:prstDash val="solid"/>
                  <a:miter lim="800000"/>
                </a:ln>
                <a:effectLst>
                  <a:outerShdw blurRad="25400" algn="ctr" rotWithShape="0">
                    <a:srgbClr val="007DA5">
                      <a:lumMod val="50000"/>
                      <a:alpha val="40000"/>
                    </a:srgb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8" name="Oval 247">
                  <a:extLst>
                    <a:ext uri="{FF2B5EF4-FFF2-40B4-BE49-F238E27FC236}">
                      <a16:creationId xmlns:a16="http://schemas.microsoft.com/office/drawing/2014/main" id="{39229B41-F259-496B-8797-A0105EB286EC}"/>
                    </a:ext>
                  </a:extLst>
                </p:cNvPr>
                <p:cNvSpPr>
                  <a:spLocks noChangeAspect="1"/>
                </p:cNvSpPr>
                <p:nvPr/>
              </p:nvSpPr>
              <p:spPr>
                <a:xfrm flipH="1">
                  <a:off x="8872723" y="5588335"/>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49" name="Oval 248">
                  <a:extLst>
                    <a:ext uri="{FF2B5EF4-FFF2-40B4-BE49-F238E27FC236}">
                      <a16:creationId xmlns:a16="http://schemas.microsoft.com/office/drawing/2014/main" id="{31FAF0F6-9D8D-468E-B997-CEC282CF925E}"/>
                    </a:ext>
                  </a:extLst>
                </p:cNvPr>
                <p:cNvSpPr>
                  <a:spLocks noChangeAspect="1"/>
                </p:cNvSpPr>
                <p:nvPr/>
              </p:nvSpPr>
              <p:spPr>
                <a:xfrm flipH="1">
                  <a:off x="8738446" y="557995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50" name="Oval 249">
                  <a:extLst>
                    <a:ext uri="{FF2B5EF4-FFF2-40B4-BE49-F238E27FC236}">
                      <a16:creationId xmlns:a16="http://schemas.microsoft.com/office/drawing/2014/main" id="{7CA7D4E4-3708-4079-BD9A-05CF01014F7B}"/>
                    </a:ext>
                  </a:extLst>
                </p:cNvPr>
                <p:cNvSpPr>
                  <a:spLocks noChangeAspect="1"/>
                </p:cNvSpPr>
                <p:nvPr/>
              </p:nvSpPr>
              <p:spPr>
                <a:xfrm flipH="1">
                  <a:off x="8604169" y="556004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51" name="Oval 250">
                  <a:extLst>
                    <a:ext uri="{FF2B5EF4-FFF2-40B4-BE49-F238E27FC236}">
                      <a16:creationId xmlns:a16="http://schemas.microsoft.com/office/drawing/2014/main" id="{0D4CBACB-1B01-4E04-99EF-2E8351E06339}"/>
                    </a:ext>
                  </a:extLst>
                </p:cNvPr>
                <p:cNvSpPr>
                  <a:spLocks noChangeAspect="1"/>
                </p:cNvSpPr>
                <p:nvPr/>
              </p:nvSpPr>
              <p:spPr>
                <a:xfrm flipH="1">
                  <a:off x="8469892" y="553071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52" name="Oval 251">
                  <a:extLst>
                    <a:ext uri="{FF2B5EF4-FFF2-40B4-BE49-F238E27FC236}">
                      <a16:creationId xmlns:a16="http://schemas.microsoft.com/office/drawing/2014/main" id="{61F0E151-19D4-470C-83D3-FBAA203DB7F1}"/>
                    </a:ext>
                  </a:extLst>
                </p:cNvPr>
                <p:cNvSpPr>
                  <a:spLocks noChangeAspect="1"/>
                </p:cNvSpPr>
                <p:nvPr/>
              </p:nvSpPr>
              <p:spPr>
                <a:xfrm flipH="1">
                  <a:off x="9275553" y="553071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53" name="Oval 252">
                  <a:extLst>
                    <a:ext uri="{FF2B5EF4-FFF2-40B4-BE49-F238E27FC236}">
                      <a16:creationId xmlns:a16="http://schemas.microsoft.com/office/drawing/2014/main" id="{95BB76A5-79E7-4907-8095-5988954E07AD}"/>
                    </a:ext>
                  </a:extLst>
                </p:cNvPr>
                <p:cNvSpPr>
                  <a:spLocks noChangeAspect="1"/>
                </p:cNvSpPr>
                <p:nvPr/>
              </p:nvSpPr>
              <p:spPr>
                <a:xfrm flipH="1">
                  <a:off x="9141276" y="556004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54" name="Oval 253">
                  <a:extLst>
                    <a:ext uri="{FF2B5EF4-FFF2-40B4-BE49-F238E27FC236}">
                      <a16:creationId xmlns:a16="http://schemas.microsoft.com/office/drawing/2014/main" id="{DFA535A8-DD01-4DEB-95B4-71BA9A42CBFE}"/>
                    </a:ext>
                  </a:extLst>
                </p:cNvPr>
                <p:cNvSpPr>
                  <a:spLocks noChangeAspect="1"/>
                </p:cNvSpPr>
                <p:nvPr/>
              </p:nvSpPr>
              <p:spPr>
                <a:xfrm flipH="1">
                  <a:off x="9007000" y="557995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nvGrpSpPr>
                <p:cNvPr id="255" name="Group 254"/>
                <p:cNvGrpSpPr/>
                <p:nvPr/>
              </p:nvGrpSpPr>
              <p:grpSpPr>
                <a:xfrm rot="20235957">
                  <a:off x="8930042" y="4932765"/>
                  <a:ext cx="163307" cy="638449"/>
                  <a:chOff x="5966550" y="3733743"/>
                  <a:chExt cx="269426" cy="1053322"/>
                </a:xfrm>
              </p:grpSpPr>
              <p:cxnSp>
                <p:nvCxnSpPr>
                  <p:cNvPr id="256" name="Straight Connector 255">
                    <a:extLst>
                      <a:ext uri="{FF2B5EF4-FFF2-40B4-BE49-F238E27FC236}">
                        <a16:creationId xmlns:a16="http://schemas.microsoft.com/office/drawing/2014/main" id="{83CFCE64-E318-4D4E-B429-ACC694C7C70F}"/>
                      </a:ext>
                    </a:extLst>
                  </p:cNvPr>
                  <p:cNvCxnSpPr>
                    <a:cxnSpLocks/>
                  </p:cNvCxnSpPr>
                  <p:nvPr/>
                </p:nvCxnSpPr>
                <p:spPr>
                  <a:xfrm rot="1364043">
                    <a:off x="6056736" y="3733743"/>
                    <a:ext cx="118842" cy="350884"/>
                  </a:xfrm>
                  <a:prstGeom prst="line">
                    <a:avLst/>
                  </a:prstGeom>
                  <a:noFill/>
                  <a:ln w="31750" cap="sq" cmpd="sng" algn="ctr">
                    <a:solidFill>
                      <a:srgbClr val="3D3935"/>
                    </a:solidFill>
                    <a:prstDash val="solid"/>
                    <a:round/>
                    <a:tailEnd type="none" w="lg" len="med"/>
                  </a:ln>
                  <a:effectLst/>
                </p:spPr>
              </p:cxnSp>
              <p:sp>
                <p:nvSpPr>
                  <p:cNvPr id="257" name="Isosceles Triangle 16">
                    <a:extLst>
                      <a:ext uri="{FF2B5EF4-FFF2-40B4-BE49-F238E27FC236}">
                        <a16:creationId xmlns:a16="http://schemas.microsoft.com/office/drawing/2014/main" id="{77B9018A-6467-4FD3-BC03-7BA1DF3AD8D5}"/>
                      </a:ext>
                    </a:extLst>
                  </p:cNvPr>
                  <p:cNvSpPr/>
                  <p:nvPr/>
                </p:nvSpPr>
                <p:spPr>
                  <a:xfrm rot="10821304">
                    <a:off x="5966550" y="4014050"/>
                    <a:ext cx="269426" cy="773015"/>
                  </a:xfrm>
                  <a:custGeom>
                    <a:avLst/>
                    <a:gdLst>
                      <a:gd name="connsiteX0" fmla="*/ 0 w 185590"/>
                      <a:gd name="connsiteY0" fmla="*/ 453414 h 453414"/>
                      <a:gd name="connsiteX1" fmla="*/ 92795 w 185590"/>
                      <a:gd name="connsiteY1" fmla="*/ 0 h 453414"/>
                      <a:gd name="connsiteX2" fmla="*/ 185590 w 185590"/>
                      <a:gd name="connsiteY2" fmla="*/ 453414 h 453414"/>
                      <a:gd name="connsiteX3" fmla="*/ 0 w 185590"/>
                      <a:gd name="connsiteY3" fmla="*/ 453414 h 453414"/>
                      <a:gd name="connsiteX0" fmla="*/ 0 w 185590"/>
                      <a:gd name="connsiteY0" fmla="*/ 453414 h 530279"/>
                      <a:gd name="connsiteX1" fmla="*/ 92795 w 185590"/>
                      <a:gd name="connsiteY1" fmla="*/ 0 h 530279"/>
                      <a:gd name="connsiteX2" fmla="*/ 185590 w 185590"/>
                      <a:gd name="connsiteY2" fmla="*/ 453414 h 530279"/>
                      <a:gd name="connsiteX3" fmla="*/ 95031 w 185590"/>
                      <a:gd name="connsiteY3" fmla="*/ 530279 h 530279"/>
                      <a:gd name="connsiteX4" fmla="*/ 0 w 185590"/>
                      <a:gd name="connsiteY4" fmla="*/ 453414 h 5302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1505 w 185590"/>
                      <a:gd name="connsiteY3" fmla="*/ 532479 h 532479"/>
                      <a:gd name="connsiteX4" fmla="*/ 0 w 185590"/>
                      <a:gd name="connsiteY4" fmla="*/ 453414 h 5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90" h="532479">
                        <a:moveTo>
                          <a:pt x="0" y="453414"/>
                        </a:moveTo>
                        <a:lnTo>
                          <a:pt x="92795" y="0"/>
                        </a:lnTo>
                        <a:lnTo>
                          <a:pt x="185590" y="453414"/>
                        </a:lnTo>
                        <a:cubicBezTo>
                          <a:pt x="151784" y="483288"/>
                          <a:pt x="121039" y="507385"/>
                          <a:pt x="91505" y="532479"/>
                        </a:cubicBezTo>
                        <a:lnTo>
                          <a:pt x="0" y="453414"/>
                        </a:lnTo>
                        <a:close/>
                      </a:path>
                    </a:pathLst>
                  </a:custGeom>
                  <a:solidFill>
                    <a:srgbClr val="C00000"/>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grpSp>
          <p:sp>
            <p:nvSpPr>
              <p:cNvPr id="231" name="TextBox 230"/>
              <p:cNvSpPr txBox="1"/>
              <p:nvPr/>
            </p:nvSpPr>
            <p:spPr>
              <a:xfrm>
                <a:off x="4308098" y="4498226"/>
                <a:ext cx="682557" cy="382445"/>
              </a:xfrm>
              <a:prstGeom prst="rect">
                <a:avLst/>
              </a:prstGeom>
              <a:noFill/>
            </p:spPr>
            <p:txBody>
              <a:bodyPr wrap="none" rtlCol="0">
                <a:spAutoFit/>
              </a:bodyPr>
              <a:lstStyle/>
              <a:p>
                <a:pPr algn="ctr" defTabSz="914126">
                  <a:defRPr/>
                </a:pPr>
                <a:r>
                  <a:rPr lang="en-US" sz="1799" b="1" kern="0" dirty="0">
                    <a:latin typeface="Arial" panose="020B0604020202020204"/>
                  </a:rPr>
                  <a:t>ACh</a:t>
                </a:r>
              </a:p>
            </p:txBody>
          </p:sp>
          <p:sp>
            <p:nvSpPr>
              <p:cNvPr id="232" name="Down Arrow 231"/>
              <p:cNvSpPr/>
              <p:nvPr/>
            </p:nvSpPr>
            <p:spPr>
              <a:xfrm>
                <a:off x="1924589" y="4622226"/>
                <a:ext cx="476132" cy="329184"/>
              </a:xfrm>
              <a:prstGeom prst="downArrow">
                <a:avLst/>
              </a:prstGeom>
              <a:solidFill>
                <a:schemeClr val="accent1"/>
              </a:solidFill>
              <a:ln w="635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grpSp>
      <p:grpSp>
        <p:nvGrpSpPr>
          <p:cNvPr id="7" name="Group 6">
            <a:extLst>
              <a:ext uri="{FF2B5EF4-FFF2-40B4-BE49-F238E27FC236}">
                <a16:creationId xmlns:a16="http://schemas.microsoft.com/office/drawing/2014/main" id="{8E65E9C8-D793-06DE-38E4-D0EA623509C8}"/>
              </a:ext>
            </a:extLst>
          </p:cNvPr>
          <p:cNvGrpSpPr/>
          <p:nvPr/>
        </p:nvGrpSpPr>
        <p:grpSpPr>
          <a:xfrm>
            <a:off x="6294777" y="1258981"/>
            <a:ext cx="5253617" cy="2385616"/>
            <a:chOff x="6294777" y="1258981"/>
            <a:chExt cx="5253617" cy="2385616"/>
          </a:xfrm>
        </p:grpSpPr>
        <p:sp>
          <p:nvSpPr>
            <p:cNvPr id="259" name="Rectangle 258"/>
            <p:cNvSpPr/>
            <p:nvPr/>
          </p:nvSpPr>
          <p:spPr>
            <a:xfrm>
              <a:off x="6294777" y="1258981"/>
              <a:ext cx="5253617" cy="2385616"/>
            </a:xfrm>
            <a:prstGeom prst="rect">
              <a:avLst/>
            </a:prstGeom>
            <a:noFill/>
            <a:ln w="3175" cap="flat" cmpd="sng" algn="ctr">
              <a:solidFill>
                <a:srgbClr val="919191"/>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60" name="TextBox 259"/>
            <p:cNvSpPr txBox="1"/>
            <p:nvPr/>
          </p:nvSpPr>
          <p:spPr>
            <a:xfrm>
              <a:off x="6394704" y="1268117"/>
              <a:ext cx="5053771" cy="336260"/>
            </a:xfrm>
            <a:prstGeom prst="rect">
              <a:avLst/>
            </a:prstGeom>
            <a:noFill/>
          </p:spPr>
          <p:txBody>
            <a:bodyPr wrap="none" rtlCol="0">
              <a:spAutoFit/>
            </a:bodyPr>
            <a:lstStyle/>
            <a:p>
              <a:pPr algn="ctr" defTabSz="914126">
                <a:defRPr/>
              </a:pPr>
              <a:r>
                <a:rPr lang="en-US" sz="1600" b="1" kern="0" dirty="0">
                  <a:solidFill>
                    <a:schemeClr val="accent1"/>
                  </a:solidFill>
                </a:rPr>
                <a:t>Drug-Induced Parkinsonism </a:t>
              </a:r>
              <a:r>
                <a:rPr lang="en-US" sz="1600" b="1" kern="0" dirty="0">
                  <a:solidFill>
                    <a:srgbClr val="3D3935"/>
                  </a:solidFill>
                </a:rPr>
                <a:t>With</a:t>
              </a:r>
              <a:r>
                <a:rPr lang="en-US" sz="1600" b="1" kern="0" dirty="0">
                  <a:solidFill>
                    <a:srgbClr val="004876"/>
                  </a:solidFill>
                </a:rPr>
                <a:t> </a:t>
              </a:r>
              <a:r>
                <a:rPr lang="en-US" sz="1600" b="1" kern="0" dirty="0">
                  <a:solidFill>
                    <a:schemeClr val="accent5">
                      <a:lumMod val="75000"/>
                    </a:schemeClr>
                  </a:solidFill>
                </a:rPr>
                <a:t>Anticholinergics</a:t>
              </a:r>
            </a:p>
          </p:txBody>
        </p:sp>
        <p:sp>
          <p:nvSpPr>
            <p:cNvPr id="261" name="Rectangle 260"/>
            <p:cNvSpPr/>
            <p:nvPr/>
          </p:nvSpPr>
          <p:spPr>
            <a:xfrm>
              <a:off x="6336072" y="1526056"/>
              <a:ext cx="5171027" cy="449366"/>
            </a:xfrm>
            <a:prstGeom prst="rect">
              <a:avLst/>
            </a:prstGeom>
          </p:spPr>
          <p:txBody>
            <a:bodyPr wrap="square">
              <a:spAutoFit/>
            </a:bodyPr>
            <a:lstStyle/>
            <a:p>
              <a:pPr algn="ctr" defTabSz="488803">
                <a:lnSpc>
                  <a:spcPct val="90000"/>
                </a:lnSpc>
                <a:spcBef>
                  <a:spcPct val="0"/>
                </a:spcBef>
                <a:spcAft>
                  <a:spcPct val="35000"/>
                </a:spcAft>
                <a:defRPr/>
              </a:pPr>
              <a:r>
                <a:rPr lang="en-US" sz="1300" i="1" kern="0" dirty="0">
                  <a:solidFill>
                    <a:schemeClr val="accent1"/>
                  </a:solidFill>
                </a:rPr>
                <a:t>Anticholinergics may reduce ACh activity, </a:t>
              </a:r>
              <a:br>
                <a:rPr lang="en-US" sz="1300" i="1" kern="0" dirty="0">
                  <a:solidFill>
                    <a:schemeClr val="accent1"/>
                  </a:solidFill>
                </a:rPr>
              </a:br>
              <a:r>
                <a:rPr lang="en-US" sz="1300" i="1" kern="0" dirty="0">
                  <a:solidFill>
                    <a:schemeClr val="accent1"/>
                  </a:solidFill>
                </a:rPr>
                <a:t>counterbalancing the reduced DA</a:t>
              </a:r>
              <a:r>
                <a:rPr lang="en-US" sz="1300" i="1" kern="0" baseline="30000" dirty="0">
                  <a:solidFill>
                    <a:schemeClr val="accent1"/>
                  </a:solidFill>
                </a:rPr>
                <a:t>2</a:t>
              </a:r>
            </a:p>
          </p:txBody>
        </p:sp>
        <p:grpSp>
          <p:nvGrpSpPr>
            <p:cNvPr id="262" name="Group 261"/>
            <p:cNvGrpSpPr/>
            <p:nvPr/>
          </p:nvGrpSpPr>
          <p:grpSpPr>
            <a:xfrm>
              <a:off x="7156304" y="1925149"/>
              <a:ext cx="3530563" cy="1622473"/>
              <a:chOff x="7201545" y="2077239"/>
              <a:chExt cx="3680854" cy="1691539"/>
            </a:xfrm>
          </p:grpSpPr>
          <p:sp>
            <p:nvSpPr>
              <p:cNvPr id="263" name="TextBox 262"/>
              <p:cNvSpPr txBox="1"/>
              <p:nvPr/>
            </p:nvSpPr>
            <p:spPr>
              <a:xfrm>
                <a:off x="7478433" y="2324790"/>
                <a:ext cx="536485" cy="382445"/>
              </a:xfrm>
              <a:prstGeom prst="rect">
                <a:avLst/>
              </a:prstGeom>
              <a:noFill/>
            </p:spPr>
            <p:txBody>
              <a:bodyPr wrap="none" rtlCol="0">
                <a:spAutoFit/>
              </a:bodyPr>
              <a:lstStyle/>
              <a:p>
                <a:pPr algn="ctr" defTabSz="914126">
                  <a:defRPr/>
                </a:pPr>
                <a:r>
                  <a:rPr lang="en-US" sz="1799" b="1" kern="0" dirty="0">
                    <a:solidFill>
                      <a:srgbClr val="3D3935"/>
                    </a:solidFill>
                    <a:latin typeface="Arial" panose="020B0604020202020204"/>
                  </a:rPr>
                  <a:t>DA</a:t>
                </a:r>
              </a:p>
            </p:txBody>
          </p:sp>
          <p:sp>
            <p:nvSpPr>
              <p:cNvPr id="264" name="TextBox 263"/>
              <p:cNvSpPr txBox="1"/>
              <p:nvPr/>
            </p:nvSpPr>
            <p:spPr>
              <a:xfrm>
                <a:off x="9987690" y="2324790"/>
                <a:ext cx="682557" cy="382445"/>
              </a:xfrm>
              <a:prstGeom prst="rect">
                <a:avLst/>
              </a:prstGeom>
              <a:noFill/>
            </p:spPr>
            <p:txBody>
              <a:bodyPr wrap="none" rtlCol="0">
                <a:spAutoFit/>
              </a:bodyPr>
              <a:lstStyle/>
              <a:p>
                <a:pPr algn="ctr" defTabSz="914126">
                  <a:defRPr/>
                </a:pPr>
                <a:r>
                  <a:rPr lang="en-US" sz="1799" b="1" kern="0" dirty="0">
                    <a:solidFill>
                      <a:srgbClr val="3D3935"/>
                    </a:solidFill>
                    <a:latin typeface="Arial" panose="020B0604020202020204"/>
                  </a:rPr>
                  <a:t>ACh</a:t>
                </a:r>
              </a:p>
            </p:txBody>
          </p:sp>
          <p:sp>
            <p:nvSpPr>
              <p:cNvPr id="265" name="Down Arrow 264"/>
              <p:cNvSpPr/>
              <p:nvPr/>
            </p:nvSpPr>
            <p:spPr>
              <a:xfrm>
                <a:off x="7508610" y="2077239"/>
                <a:ext cx="476132" cy="328678"/>
              </a:xfrm>
              <a:prstGeom prst="downArrow">
                <a:avLst/>
              </a:prstGeom>
              <a:solidFill>
                <a:schemeClr val="accent1"/>
              </a:solidFill>
              <a:ln w="19050" cap="flat" cmpd="sng" algn="ctr">
                <a:solidFill>
                  <a:srgbClr val="FFFFFF"/>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66" name="Down Arrow 265"/>
              <p:cNvSpPr/>
              <p:nvPr/>
            </p:nvSpPr>
            <p:spPr>
              <a:xfrm>
                <a:off x="10080771" y="2077239"/>
                <a:ext cx="476132" cy="328678"/>
              </a:xfrm>
              <a:prstGeom prst="downArrow">
                <a:avLst/>
              </a:prstGeom>
              <a:solidFill>
                <a:schemeClr val="accent5">
                  <a:lumMod val="75000"/>
                </a:schemeClr>
              </a:solidFill>
              <a:ln w="19050" cap="flat" cmpd="sng" algn="ctr">
                <a:solidFill>
                  <a:srgbClr val="FFFFFF"/>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nvGrpSpPr>
              <p:cNvPr id="267" name="Group 266"/>
              <p:cNvGrpSpPr/>
              <p:nvPr/>
            </p:nvGrpSpPr>
            <p:grpSpPr>
              <a:xfrm>
                <a:off x="7201545" y="2655057"/>
                <a:ext cx="3680854" cy="1113721"/>
                <a:chOff x="17342556" y="4346201"/>
                <a:chExt cx="4913940" cy="1787163"/>
              </a:xfrm>
            </p:grpSpPr>
            <p:sp>
              <p:nvSpPr>
                <p:cNvPr id="268" name="Cylinder 48">
                  <a:extLst>
                    <a:ext uri="{FF2B5EF4-FFF2-40B4-BE49-F238E27FC236}">
                      <a16:creationId xmlns:a16="http://schemas.microsoft.com/office/drawing/2014/main" id="{6539CAD7-6A72-467C-BEF5-14F6EE141749}"/>
                    </a:ext>
                  </a:extLst>
                </p:cNvPr>
                <p:cNvSpPr/>
                <p:nvPr/>
              </p:nvSpPr>
              <p:spPr>
                <a:xfrm>
                  <a:off x="18635859" y="5906080"/>
                  <a:ext cx="2364676"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69" name="Trapezoid 268">
                  <a:extLst>
                    <a:ext uri="{FF2B5EF4-FFF2-40B4-BE49-F238E27FC236}">
                      <a16:creationId xmlns:a16="http://schemas.microsoft.com/office/drawing/2014/main" id="{F113DCAA-4281-4FE1-B1C4-6BF63F2ACB5A}"/>
                    </a:ext>
                  </a:extLst>
                </p:cNvPr>
                <p:cNvSpPr/>
                <p:nvPr/>
              </p:nvSpPr>
              <p:spPr>
                <a:xfrm>
                  <a:off x="19436138" y="4688293"/>
                  <a:ext cx="770229" cy="1292882"/>
                </a:xfrm>
                <a:prstGeom prst="trapezoid">
                  <a:avLst/>
                </a:prstGeom>
                <a:gradFill>
                  <a:gsLst>
                    <a:gs pos="0">
                      <a:srgbClr val="336F5F"/>
                    </a:gs>
                    <a:gs pos="97000">
                      <a:schemeClr val="accent1"/>
                    </a:gs>
                  </a:gsLst>
                  <a:lin ang="54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0" name="Rectangle: Rounded Corners 35">
                  <a:extLst>
                    <a:ext uri="{FF2B5EF4-FFF2-40B4-BE49-F238E27FC236}">
                      <a16:creationId xmlns:a16="http://schemas.microsoft.com/office/drawing/2014/main" id="{DA4CF2A5-EBA9-4DFF-B668-A2A9A21E1CE2}"/>
                    </a:ext>
                  </a:extLst>
                </p:cNvPr>
                <p:cNvSpPr/>
                <p:nvPr/>
              </p:nvSpPr>
              <p:spPr>
                <a:xfrm>
                  <a:off x="21448161" y="4511298"/>
                  <a:ext cx="156452" cy="475396"/>
                </a:xfrm>
                <a:prstGeom prst="roundRect">
                  <a:avLst/>
                </a:prstGeom>
                <a:gradFill flip="none" rotWithShape="1">
                  <a:gsLst>
                    <a:gs pos="0">
                      <a:srgbClr val="336F5F"/>
                    </a:gs>
                    <a:gs pos="97000">
                      <a:schemeClr val="accent1"/>
                    </a:gs>
                  </a:gsLst>
                  <a:lin ang="5400000" scaled="1"/>
                  <a:tileRect/>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1" name="Cylinder 11">
                  <a:extLst>
                    <a:ext uri="{FF2B5EF4-FFF2-40B4-BE49-F238E27FC236}">
                      <a16:creationId xmlns:a16="http://schemas.microsoft.com/office/drawing/2014/main" id="{49A189D0-E440-4475-925B-02EE8180B228}"/>
                    </a:ext>
                  </a:extLst>
                </p:cNvPr>
                <p:cNvSpPr/>
                <p:nvPr/>
              </p:nvSpPr>
              <p:spPr>
                <a:xfrm>
                  <a:off x="20781373" y="4346201"/>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2" name="Rectangle: Rounded Corners 34">
                  <a:extLst>
                    <a:ext uri="{FF2B5EF4-FFF2-40B4-BE49-F238E27FC236}">
                      <a16:creationId xmlns:a16="http://schemas.microsoft.com/office/drawing/2014/main" id="{8BF3F00F-3ECC-4A1D-B79C-972DD02CCDDD}"/>
                    </a:ext>
                  </a:extLst>
                </p:cNvPr>
                <p:cNvSpPr/>
                <p:nvPr/>
              </p:nvSpPr>
              <p:spPr>
                <a:xfrm rot="16200000">
                  <a:off x="19771058" y="2927503"/>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3" name="Rectangle: Rounded Corners 10">
                  <a:extLst>
                    <a:ext uri="{FF2B5EF4-FFF2-40B4-BE49-F238E27FC236}">
                      <a16:creationId xmlns:a16="http://schemas.microsoft.com/office/drawing/2014/main" id="{DA681285-7FA8-4671-A52C-24D8AB608381}"/>
                    </a:ext>
                  </a:extLst>
                </p:cNvPr>
                <p:cNvSpPr/>
                <p:nvPr/>
              </p:nvSpPr>
              <p:spPr>
                <a:xfrm rot="16200000">
                  <a:off x="19771058" y="3065044"/>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4" name="Oval 273">
                  <a:extLst>
                    <a:ext uri="{FF2B5EF4-FFF2-40B4-BE49-F238E27FC236}">
                      <a16:creationId xmlns:a16="http://schemas.microsoft.com/office/drawing/2014/main" id="{2907DCFA-07CD-4E09-AEB8-050C2904B8AB}"/>
                    </a:ext>
                  </a:extLst>
                </p:cNvPr>
                <p:cNvSpPr/>
                <p:nvPr/>
              </p:nvSpPr>
              <p:spPr>
                <a:xfrm>
                  <a:off x="21505111" y="4759388"/>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5" name="Oval 274">
                  <a:extLst>
                    <a:ext uri="{FF2B5EF4-FFF2-40B4-BE49-F238E27FC236}">
                      <a16:creationId xmlns:a16="http://schemas.microsoft.com/office/drawing/2014/main" id="{D119DA2C-4A87-429F-BC25-F3DBCFDC11AE}"/>
                    </a:ext>
                  </a:extLst>
                </p:cNvPr>
                <p:cNvSpPr/>
                <p:nvPr/>
              </p:nvSpPr>
              <p:spPr>
                <a:xfrm>
                  <a:off x="21505111" y="4893489"/>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6" name="Oval 275">
                  <a:extLst>
                    <a:ext uri="{FF2B5EF4-FFF2-40B4-BE49-F238E27FC236}">
                      <a16:creationId xmlns:a16="http://schemas.microsoft.com/office/drawing/2014/main" id="{74C17250-17AB-42F8-B974-65A2491AB6DE}"/>
                    </a:ext>
                  </a:extLst>
                </p:cNvPr>
                <p:cNvSpPr/>
                <p:nvPr/>
              </p:nvSpPr>
              <p:spPr>
                <a:xfrm>
                  <a:off x="19784146" y="4738944"/>
                  <a:ext cx="72032" cy="7203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a:outerShdw blurRad="63500" algn="ctr" rotWithShape="0">
                    <a:prstClr val="black">
                      <a:alpha val="40000"/>
                    </a:prst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7" name="Oval 276">
                  <a:extLst>
                    <a:ext uri="{FF2B5EF4-FFF2-40B4-BE49-F238E27FC236}">
                      <a16:creationId xmlns:a16="http://schemas.microsoft.com/office/drawing/2014/main" id="{282DFF32-DBE8-40A5-9D51-318E1AE3EF0F}"/>
                    </a:ext>
                  </a:extLst>
                </p:cNvPr>
                <p:cNvSpPr/>
                <p:nvPr/>
              </p:nvSpPr>
              <p:spPr>
                <a:xfrm rot="1281304">
                  <a:off x="19781061" y="4736834"/>
                  <a:ext cx="78740" cy="78740"/>
                </a:xfrm>
                <a:prstGeom prst="ellipse">
                  <a:avLst/>
                </a:prstGeom>
                <a:noFill/>
                <a:ln w="31750" cap="flat" cmpd="sng" algn="ctr">
                  <a:solidFill>
                    <a:srgbClr val="3D3935"/>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8" name="Trapezoid 8">
                  <a:extLst>
                    <a:ext uri="{FF2B5EF4-FFF2-40B4-BE49-F238E27FC236}">
                      <a16:creationId xmlns:a16="http://schemas.microsoft.com/office/drawing/2014/main" id="{8F98E791-4136-4006-A7DE-A7972A587D05}"/>
                    </a:ext>
                  </a:extLst>
                </p:cNvPr>
                <p:cNvSpPr/>
                <p:nvPr/>
              </p:nvSpPr>
              <p:spPr>
                <a:xfrm flipH="1">
                  <a:off x="19358510" y="5034268"/>
                  <a:ext cx="918870" cy="467744"/>
                </a:xfrm>
                <a:custGeom>
                  <a:avLst/>
                  <a:gdLst>
                    <a:gd name="connsiteX0" fmla="*/ 0 w 781723"/>
                    <a:gd name="connsiteY0" fmla="*/ 437729 h 437729"/>
                    <a:gd name="connsiteX1" fmla="*/ 182927 w 781723"/>
                    <a:gd name="connsiteY1" fmla="*/ 0 h 437729"/>
                    <a:gd name="connsiteX2" fmla="*/ 598796 w 781723"/>
                    <a:gd name="connsiteY2" fmla="*/ 0 h 437729"/>
                    <a:gd name="connsiteX3" fmla="*/ 781723 w 781723"/>
                    <a:gd name="connsiteY3" fmla="*/ 437729 h 437729"/>
                    <a:gd name="connsiteX4" fmla="*/ 0 w 781723"/>
                    <a:gd name="connsiteY4" fmla="*/ 437729 h 437729"/>
                    <a:gd name="connsiteX0" fmla="*/ 0 w 781723"/>
                    <a:gd name="connsiteY0" fmla="*/ 437729 h 502085"/>
                    <a:gd name="connsiteX1" fmla="*/ 182927 w 781723"/>
                    <a:gd name="connsiteY1" fmla="*/ 0 h 502085"/>
                    <a:gd name="connsiteX2" fmla="*/ 598796 w 781723"/>
                    <a:gd name="connsiteY2" fmla="*/ 0 h 502085"/>
                    <a:gd name="connsiteX3" fmla="*/ 781723 w 781723"/>
                    <a:gd name="connsiteY3" fmla="*/ 437729 h 502085"/>
                    <a:gd name="connsiteX4" fmla="*/ 0 w 781723"/>
                    <a:gd name="connsiteY4" fmla="*/ 437729 h 502085"/>
                    <a:gd name="connsiteX0" fmla="*/ 0 w 781723"/>
                    <a:gd name="connsiteY0" fmla="*/ 437729 h 520504"/>
                    <a:gd name="connsiteX1" fmla="*/ 182927 w 781723"/>
                    <a:gd name="connsiteY1" fmla="*/ 0 h 520504"/>
                    <a:gd name="connsiteX2" fmla="*/ 598796 w 781723"/>
                    <a:gd name="connsiteY2" fmla="*/ 0 h 520504"/>
                    <a:gd name="connsiteX3" fmla="*/ 781723 w 781723"/>
                    <a:gd name="connsiteY3" fmla="*/ 437729 h 520504"/>
                    <a:gd name="connsiteX4" fmla="*/ 0 w 781723"/>
                    <a:gd name="connsiteY4" fmla="*/ 437729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3" h="520504">
                      <a:moveTo>
                        <a:pt x="0" y="437729"/>
                      </a:moveTo>
                      <a:lnTo>
                        <a:pt x="182927" y="0"/>
                      </a:lnTo>
                      <a:lnTo>
                        <a:pt x="598796" y="0"/>
                      </a:lnTo>
                      <a:lnTo>
                        <a:pt x="781723" y="437729"/>
                      </a:lnTo>
                      <a:cubicBezTo>
                        <a:pt x="408525" y="582531"/>
                        <a:pt x="217669" y="507448"/>
                        <a:pt x="0" y="437729"/>
                      </a:cubicBezTo>
                      <a:close/>
                    </a:path>
                  </a:pathLst>
                </a:custGeom>
                <a:gradFill flip="none" rotWithShape="1">
                  <a:gsLst>
                    <a:gs pos="0">
                      <a:srgbClr val="FFFFFF">
                        <a:lumMod val="95000"/>
                      </a:srgbClr>
                    </a:gs>
                    <a:gs pos="85000">
                      <a:srgbClr val="C0C0C0"/>
                    </a:gs>
                  </a:gsLst>
                  <a:lin ang="16200000" scaled="1"/>
                  <a:tileRect/>
                </a:gradFill>
                <a:ln w="12700" cap="flat" cmpd="sng" algn="ctr">
                  <a:noFill/>
                  <a:prstDash val="solid"/>
                  <a:miter lim="800000"/>
                </a:ln>
                <a:effectLst>
                  <a:outerShdw blurRad="25400" algn="ctr" rotWithShape="0">
                    <a:srgbClr val="007DA5">
                      <a:lumMod val="50000"/>
                      <a:alpha val="40000"/>
                    </a:srgb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79" name="Oval 278">
                  <a:extLst>
                    <a:ext uri="{FF2B5EF4-FFF2-40B4-BE49-F238E27FC236}">
                      <a16:creationId xmlns:a16="http://schemas.microsoft.com/office/drawing/2014/main" id="{39229B41-F259-496B-8797-A0105EB286EC}"/>
                    </a:ext>
                  </a:extLst>
                </p:cNvPr>
                <p:cNvSpPr>
                  <a:spLocks noChangeAspect="1"/>
                </p:cNvSpPr>
                <p:nvPr/>
              </p:nvSpPr>
              <p:spPr>
                <a:xfrm flipH="1">
                  <a:off x="19804915" y="5456395"/>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0" name="Oval 279">
                  <a:extLst>
                    <a:ext uri="{FF2B5EF4-FFF2-40B4-BE49-F238E27FC236}">
                      <a16:creationId xmlns:a16="http://schemas.microsoft.com/office/drawing/2014/main" id="{31FAF0F6-9D8D-468E-B997-CEC282CF925E}"/>
                    </a:ext>
                  </a:extLst>
                </p:cNvPr>
                <p:cNvSpPr>
                  <a:spLocks noChangeAspect="1"/>
                </p:cNvSpPr>
                <p:nvPr/>
              </p:nvSpPr>
              <p:spPr>
                <a:xfrm flipH="1">
                  <a:off x="19670638" y="544801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1" name="Oval 280">
                  <a:extLst>
                    <a:ext uri="{FF2B5EF4-FFF2-40B4-BE49-F238E27FC236}">
                      <a16:creationId xmlns:a16="http://schemas.microsoft.com/office/drawing/2014/main" id="{7CA7D4E4-3708-4079-BD9A-05CF01014F7B}"/>
                    </a:ext>
                  </a:extLst>
                </p:cNvPr>
                <p:cNvSpPr>
                  <a:spLocks noChangeAspect="1"/>
                </p:cNvSpPr>
                <p:nvPr/>
              </p:nvSpPr>
              <p:spPr>
                <a:xfrm flipH="1">
                  <a:off x="19536361" y="542810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2" name="Oval 281">
                  <a:extLst>
                    <a:ext uri="{FF2B5EF4-FFF2-40B4-BE49-F238E27FC236}">
                      <a16:creationId xmlns:a16="http://schemas.microsoft.com/office/drawing/2014/main" id="{0D4CBACB-1B01-4E04-99EF-2E8351E06339}"/>
                    </a:ext>
                  </a:extLst>
                </p:cNvPr>
                <p:cNvSpPr>
                  <a:spLocks noChangeAspect="1"/>
                </p:cNvSpPr>
                <p:nvPr/>
              </p:nvSpPr>
              <p:spPr>
                <a:xfrm flipH="1">
                  <a:off x="19402084" y="539877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3" name="Oval 282">
                  <a:extLst>
                    <a:ext uri="{FF2B5EF4-FFF2-40B4-BE49-F238E27FC236}">
                      <a16:creationId xmlns:a16="http://schemas.microsoft.com/office/drawing/2014/main" id="{61F0E151-19D4-470C-83D3-FBAA203DB7F1}"/>
                    </a:ext>
                  </a:extLst>
                </p:cNvPr>
                <p:cNvSpPr>
                  <a:spLocks noChangeAspect="1"/>
                </p:cNvSpPr>
                <p:nvPr/>
              </p:nvSpPr>
              <p:spPr>
                <a:xfrm flipH="1">
                  <a:off x="20207745" y="539877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4" name="Oval 283">
                  <a:extLst>
                    <a:ext uri="{FF2B5EF4-FFF2-40B4-BE49-F238E27FC236}">
                      <a16:creationId xmlns:a16="http://schemas.microsoft.com/office/drawing/2014/main" id="{95BB76A5-79E7-4907-8095-5988954E07AD}"/>
                    </a:ext>
                  </a:extLst>
                </p:cNvPr>
                <p:cNvSpPr>
                  <a:spLocks noChangeAspect="1"/>
                </p:cNvSpPr>
                <p:nvPr/>
              </p:nvSpPr>
              <p:spPr>
                <a:xfrm flipH="1">
                  <a:off x="20073468" y="542810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5" name="Oval 284">
                  <a:extLst>
                    <a:ext uri="{FF2B5EF4-FFF2-40B4-BE49-F238E27FC236}">
                      <a16:creationId xmlns:a16="http://schemas.microsoft.com/office/drawing/2014/main" id="{DFA535A8-DD01-4DEB-95B4-71BA9A42CBFE}"/>
                    </a:ext>
                  </a:extLst>
                </p:cNvPr>
                <p:cNvSpPr>
                  <a:spLocks noChangeAspect="1"/>
                </p:cNvSpPr>
                <p:nvPr/>
              </p:nvSpPr>
              <p:spPr>
                <a:xfrm flipH="1">
                  <a:off x="19939192" y="544801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nvGrpSpPr>
                <p:cNvPr id="286" name="Group 285"/>
                <p:cNvGrpSpPr/>
                <p:nvPr/>
              </p:nvGrpSpPr>
              <p:grpSpPr>
                <a:xfrm>
                  <a:off x="19736152" y="4838594"/>
                  <a:ext cx="163307" cy="600687"/>
                  <a:chOff x="5970948" y="3796046"/>
                  <a:chExt cx="269426" cy="991019"/>
                </a:xfrm>
              </p:grpSpPr>
              <p:cxnSp>
                <p:nvCxnSpPr>
                  <p:cNvPr id="291" name="Straight Connector 290">
                    <a:extLst>
                      <a:ext uri="{FF2B5EF4-FFF2-40B4-BE49-F238E27FC236}">
                        <a16:creationId xmlns:a16="http://schemas.microsoft.com/office/drawing/2014/main" id="{83CFCE64-E318-4D4E-B429-ACC694C7C70F}"/>
                      </a:ext>
                    </a:extLst>
                  </p:cNvPr>
                  <p:cNvCxnSpPr>
                    <a:cxnSpLocks/>
                  </p:cNvCxnSpPr>
                  <p:nvPr/>
                </p:nvCxnSpPr>
                <p:spPr>
                  <a:xfrm>
                    <a:off x="6104835" y="3796046"/>
                    <a:ext cx="1650" cy="271953"/>
                  </a:xfrm>
                  <a:prstGeom prst="line">
                    <a:avLst/>
                  </a:prstGeom>
                  <a:noFill/>
                  <a:ln w="31750" cap="sq" cmpd="sng" algn="ctr">
                    <a:solidFill>
                      <a:srgbClr val="3D3935"/>
                    </a:solidFill>
                    <a:prstDash val="solid"/>
                    <a:round/>
                    <a:tailEnd type="none" w="lg" len="med"/>
                  </a:ln>
                  <a:effectLst/>
                </p:spPr>
              </p:cxnSp>
              <p:sp>
                <p:nvSpPr>
                  <p:cNvPr id="292" name="Isosceles Triangle 16">
                    <a:extLst>
                      <a:ext uri="{FF2B5EF4-FFF2-40B4-BE49-F238E27FC236}">
                        <a16:creationId xmlns:a16="http://schemas.microsoft.com/office/drawing/2014/main" id="{77B9018A-6467-4FD3-BC03-7BA1DF3AD8D5}"/>
                      </a:ext>
                    </a:extLst>
                  </p:cNvPr>
                  <p:cNvSpPr/>
                  <p:nvPr/>
                </p:nvSpPr>
                <p:spPr>
                  <a:xfrm rot="10821304">
                    <a:off x="5970948" y="4014050"/>
                    <a:ext cx="269426" cy="773015"/>
                  </a:xfrm>
                  <a:custGeom>
                    <a:avLst/>
                    <a:gdLst>
                      <a:gd name="connsiteX0" fmla="*/ 0 w 185590"/>
                      <a:gd name="connsiteY0" fmla="*/ 453414 h 453414"/>
                      <a:gd name="connsiteX1" fmla="*/ 92795 w 185590"/>
                      <a:gd name="connsiteY1" fmla="*/ 0 h 453414"/>
                      <a:gd name="connsiteX2" fmla="*/ 185590 w 185590"/>
                      <a:gd name="connsiteY2" fmla="*/ 453414 h 453414"/>
                      <a:gd name="connsiteX3" fmla="*/ 0 w 185590"/>
                      <a:gd name="connsiteY3" fmla="*/ 453414 h 453414"/>
                      <a:gd name="connsiteX0" fmla="*/ 0 w 185590"/>
                      <a:gd name="connsiteY0" fmla="*/ 453414 h 530279"/>
                      <a:gd name="connsiteX1" fmla="*/ 92795 w 185590"/>
                      <a:gd name="connsiteY1" fmla="*/ 0 h 530279"/>
                      <a:gd name="connsiteX2" fmla="*/ 185590 w 185590"/>
                      <a:gd name="connsiteY2" fmla="*/ 453414 h 530279"/>
                      <a:gd name="connsiteX3" fmla="*/ 95031 w 185590"/>
                      <a:gd name="connsiteY3" fmla="*/ 530279 h 530279"/>
                      <a:gd name="connsiteX4" fmla="*/ 0 w 185590"/>
                      <a:gd name="connsiteY4" fmla="*/ 453414 h 5302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1505 w 185590"/>
                      <a:gd name="connsiteY3" fmla="*/ 532479 h 532479"/>
                      <a:gd name="connsiteX4" fmla="*/ 0 w 185590"/>
                      <a:gd name="connsiteY4" fmla="*/ 453414 h 5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90" h="532479">
                        <a:moveTo>
                          <a:pt x="0" y="453414"/>
                        </a:moveTo>
                        <a:lnTo>
                          <a:pt x="92795" y="0"/>
                        </a:lnTo>
                        <a:lnTo>
                          <a:pt x="185590" y="453414"/>
                        </a:lnTo>
                        <a:cubicBezTo>
                          <a:pt x="151784" y="483288"/>
                          <a:pt x="121039" y="507385"/>
                          <a:pt x="91505" y="532479"/>
                        </a:cubicBezTo>
                        <a:lnTo>
                          <a:pt x="0" y="453414"/>
                        </a:lnTo>
                        <a:close/>
                      </a:path>
                    </a:pathLst>
                  </a:custGeom>
                  <a:solidFill>
                    <a:srgbClr val="C00000"/>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sp>
              <p:nvSpPr>
                <p:cNvPr id="287" name="Rectangle: Rounded Corners 35">
                  <a:extLst>
                    <a:ext uri="{FF2B5EF4-FFF2-40B4-BE49-F238E27FC236}">
                      <a16:creationId xmlns:a16="http://schemas.microsoft.com/office/drawing/2014/main" id="{DA4CF2A5-EBA9-4DFF-B668-A2A9A21E1CE2}"/>
                    </a:ext>
                  </a:extLst>
                </p:cNvPr>
                <p:cNvSpPr/>
                <p:nvPr/>
              </p:nvSpPr>
              <p:spPr>
                <a:xfrm>
                  <a:off x="18009344" y="4511298"/>
                  <a:ext cx="156452" cy="475396"/>
                </a:xfrm>
                <a:prstGeom prst="roundRect">
                  <a:avLst/>
                </a:prstGeom>
                <a:gradFill flip="none" rotWithShape="1">
                  <a:gsLst>
                    <a:gs pos="0">
                      <a:srgbClr val="336F5F"/>
                    </a:gs>
                    <a:gs pos="97000">
                      <a:schemeClr val="accent1"/>
                    </a:gs>
                  </a:gsLst>
                  <a:lin ang="5400000" scaled="1"/>
                  <a:tileRect/>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8" name="Cylinder 11">
                  <a:extLst>
                    <a:ext uri="{FF2B5EF4-FFF2-40B4-BE49-F238E27FC236}">
                      <a16:creationId xmlns:a16="http://schemas.microsoft.com/office/drawing/2014/main" id="{49A189D0-E440-4475-925B-02EE8180B228}"/>
                    </a:ext>
                  </a:extLst>
                </p:cNvPr>
                <p:cNvSpPr/>
                <p:nvPr/>
              </p:nvSpPr>
              <p:spPr>
                <a:xfrm>
                  <a:off x="17342556" y="4346201"/>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89" name="Oval 288">
                  <a:extLst>
                    <a:ext uri="{FF2B5EF4-FFF2-40B4-BE49-F238E27FC236}">
                      <a16:creationId xmlns:a16="http://schemas.microsoft.com/office/drawing/2014/main" id="{2907DCFA-07CD-4E09-AEB8-050C2904B8AB}"/>
                    </a:ext>
                  </a:extLst>
                </p:cNvPr>
                <p:cNvSpPr/>
                <p:nvPr/>
              </p:nvSpPr>
              <p:spPr>
                <a:xfrm>
                  <a:off x="18066294" y="4759388"/>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90" name="Oval 289">
                  <a:extLst>
                    <a:ext uri="{FF2B5EF4-FFF2-40B4-BE49-F238E27FC236}">
                      <a16:creationId xmlns:a16="http://schemas.microsoft.com/office/drawing/2014/main" id="{D119DA2C-4A87-429F-BC25-F3DBCFDC11AE}"/>
                    </a:ext>
                  </a:extLst>
                </p:cNvPr>
                <p:cNvSpPr/>
                <p:nvPr/>
              </p:nvSpPr>
              <p:spPr>
                <a:xfrm>
                  <a:off x="18066294" y="4893489"/>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grpSp>
      </p:grpSp>
      <p:grpSp>
        <p:nvGrpSpPr>
          <p:cNvPr id="6" name="Group 5">
            <a:extLst>
              <a:ext uri="{FF2B5EF4-FFF2-40B4-BE49-F238E27FC236}">
                <a16:creationId xmlns:a16="http://schemas.microsoft.com/office/drawing/2014/main" id="{234996E0-6B52-56A6-9E47-A46823640B12}"/>
              </a:ext>
            </a:extLst>
          </p:cNvPr>
          <p:cNvGrpSpPr/>
          <p:nvPr/>
        </p:nvGrpSpPr>
        <p:grpSpPr>
          <a:xfrm>
            <a:off x="977901" y="1258888"/>
            <a:ext cx="5253617" cy="2382996"/>
            <a:chOff x="977901" y="1258888"/>
            <a:chExt cx="5253617" cy="2382996"/>
          </a:xfrm>
        </p:grpSpPr>
        <p:sp>
          <p:nvSpPr>
            <p:cNvPr id="294" name="Rectangle 293"/>
            <p:cNvSpPr/>
            <p:nvPr/>
          </p:nvSpPr>
          <p:spPr>
            <a:xfrm>
              <a:off x="977901" y="1258888"/>
              <a:ext cx="5253617" cy="2382996"/>
            </a:xfrm>
            <a:prstGeom prst="rect">
              <a:avLst/>
            </a:prstGeom>
            <a:noFill/>
            <a:ln w="3175" cap="flat" cmpd="sng" algn="ctr">
              <a:solidFill>
                <a:srgbClr val="919191"/>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295" name="TextBox 294"/>
            <p:cNvSpPr txBox="1"/>
            <p:nvPr/>
          </p:nvSpPr>
          <p:spPr>
            <a:xfrm>
              <a:off x="2614743" y="1268024"/>
              <a:ext cx="1804213" cy="336260"/>
            </a:xfrm>
            <a:prstGeom prst="rect">
              <a:avLst/>
            </a:prstGeom>
            <a:noFill/>
          </p:spPr>
          <p:txBody>
            <a:bodyPr wrap="none" rtlCol="0">
              <a:spAutoFit/>
            </a:bodyPr>
            <a:lstStyle/>
            <a:p>
              <a:pPr algn="ctr" defTabSz="914126">
                <a:defRPr/>
              </a:pPr>
              <a:r>
                <a:rPr lang="en-US" sz="1600" b="1" kern="0" dirty="0"/>
                <a:t>Healthy Striatum</a:t>
              </a:r>
            </a:p>
          </p:txBody>
        </p:sp>
        <p:sp>
          <p:nvSpPr>
            <p:cNvPr id="296" name="Rectangle 295"/>
            <p:cNvSpPr/>
            <p:nvPr/>
          </p:nvSpPr>
          <p:spPr>
            <a:xfrm>
              <a:off x="1537777" y="1562393"/>
              <a:ext cx="4090016" cy="449366"/>
            </a:xfrm>
            <a:prstGeom prst="rect">
              <a:avLst/>
            </a:prstGeom>
          </p:spPr>
          <p:txBody>
            <a:bodyPr wrap="square">
              <a:spAutoFit/>
            </a:bodyPr>
            <a:lstStyle/>
            <a:p>
              <a:pPr algn="ctr" defTabSz="488803">
                <a:lnSpc>
                  <a:spcPct val="90000"/>
                </a:lnSpc>
                <a:spcBef>
                  <a:spcPct val="0"/>
                </a:spcBef>
                <a:spcAft>
                  <a:spcPct val="35000"/>
                </a:spcAft>
                <a:defRPr/>
              </a:pPr>
              <a:r>
                <a:rPr lang="en-US" sz="1300" i="1" kern="0" dirty="0"/>
                <a:t>Dopamine (DA) suppresses acetylcholine (ACh), </a:t>
              </a:r>
              <a:br>
                <a:rPr lang="en-US" sz="1300" i="1" kern="0" dirty="0"/>
              </a:br>
              <a:r>
                <a:rPr lang="en-US" sz="1300" i="1" kern="0" dirty="0"/>
                <a:t>keeping the system in balance</a:t>
              </a:r>
              <a:r>
                <a:rPr lang="en-US" sz="1300" i="1" kern="0" baseline="30000" dirty="0"/>
                <a:t>1</a:t>
              </a:r>
            </a:p>
          </p:txBody>
        </p:sp>
        <p:grpSp>
          <p:nvGrpSpPr>
            <p:cNvPr id="297" name="Group 296"/>
            <p:cNvGrpSpPr/>
            <p:nvPr/>
          </p:nvGrpSpPr>
          <p:grpSpPr>
            <a:xfrm>
              <a:off x="1817503" y="2162499"/>
              <a:ext cx="3530563" cy="1385029"/>
              <a:chOff x="1559697" y="2162865"/>
              <a:chExt cx="3680854" cy="1443988"/>
            </a:xfrm>
          </p:grpSpPr>
          <p:sp>
            <p:nvSpPr>
              <p:cNvPr id="298" name="TextBox 297"/>
              <p:cNvSpPr txBox="1"/>
              <p:nvPr/>
            </p:nvSpPr>
            <p:spPr>
              <a:xfrm>
                <a:off x="1843934" y="2162865"/>
                <a:ext cx="536485" cy="382445"/>
              </a:xfrm>
              <a:prstGeom prst="rect">
                <a:avLst/>
              </a:prstGeom>
              <a:noFill/>
            </p:spPr>
            <p:txBody>
              <a:bodyPr wrap="none" rtlCol="0">
                <a:spAutoFit/>
              </a:bodyPr>
              <a:lstStyle/>
              <a:p>
                <a:pPr algn="ctr" defTabSz="914126">
                  <a:defRPr/>
                </a:pPr>
                <a:r>
                  <a:rPr lang="en-US" sz="1799" b="1" kern="0" dirty="0">
                    <a:latin typeface="Arial" panose="020B0604020202020204"/>
                  </a:rPr>
                  <a:t>DA</a:t>
                </a:r>
              </a:p>
            </p:txBody>
          </p:sp>
          <p:sp>
            <p:nvSpPr>
              <p:cNvPr id="299" name="TextBox 298"/>
              <p:cNvSpPr txBox="1"/>
              <p:nvPr/>
            </p:nvSpPr>
            <p:spPr>
              <a:xfrm>
                <a:off x="4354269" y="2162865"/>
                <a:ext cx="682557" cy="382445"/>
              </a:xfrm>
              <a:prstGeom prst="rect">
                <a:avLst/>
              </a:prstGeom>
              <a:noFill/>
            </p:spPr>
            <p:txBody>
              <a:bodyPr wrap="none" rtlCol="0">
                <a:spAutoFit/>
              </a:bodyPr>
              <a:lstStyle/>
              <a:p>
                <a:pPr algn="ctr" defTabSz="914126">
                  <a:defRPr/>
                </a:pPr>
                <a:r>
                  <a:rPr lang="en-US" sz="1799" b="1" kern="0" dirty="0">
                    <a:latin typeface="Arial" panose="020B0604020202020204"/>
                  </a:rPr>
                  <a:t>ACh</a:t>
                </a:r>
              </a:p>
            </p:txBody>
          </p:sp>
          <p:grpSp>
            <p:nvGrpSpPr>
              <p:cNvPr id="300" name="Group 299"/>
              <p:cNvGrpSpPr/>
              <p:nvPr/>
            </p:nvGrpSpPr>
            <p:grpSpPr>
              <a:xfrm>
                <a:off x="1559697" y="2493132"/>
                <a:ext cx="3680854" cy="1113721"/>
                <a:chOff x="17342556" y="4346201"/>
                <a:chExt cx="4913940" cy="1787163"/>
              </a:xfrm>
            </p:grpSpPr>
            <p:sp>
              <p:nvSpPr>
                <p:cNvPr id="301" name="Cylinder 48">
                  <a:extLst>
                    <a:ext uri="{FF2B5EF4-FFF2-40B4-BE49-F238E27FC236}">
                      <a16:creationId xmlns:a16="http://schemas.microsoft.com/office/drawing/2014/main" id="{6539CAD7-6A72-467C-BEF5-14F6EE141749}"/>
                    </a:ext>
                  </a:extLst>
                </p:cNvPr>
                <p:cNvSpPr/>
                <p:nvPr/>
              </p:nvSpPr>
              <p:spPr>
                <a:xfrm>
                  <a:off x="18635859" y="5906080"/>
                  <a:ext cx="2364676"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2" name="Trapezoid 301">
                  <a:extLst>
                    <a:ext uri="{FF2B5EF4-FFF2-40B4-BE49-F238E27FC236}">
                      <a16:creationId xmlns:a16="http://schemas.microsoft.com/office/drawing/2014/main" id="{F113DCAA-4281-4FE1-B1C4-6BF63F2ACB5A}"/>
                    </a:ext>
                  </a:extLst>
                </p:cNvPr>
                <p:cNvSpPr/>
                <p:nvPr/>
              </p:nvSpPr>
              <p:spPr>
                <a:xfrm>
                  <a:off x="19436138" y="4688293"/>
                  <a:ext cx="770229" cy="1292882"/>
                </a:xfrm>
                <a:prstGeom prst="trapezoid">
                  <a:avLst/>
                </a:prstGeom>
                <a:gradFill>
                  <a:gsLst>
                    <a:gs pos="0">
                      <a:srgbClr val="336F5F"/>
                    </a:gs>
                    <a:gs pos="97000">
                      <a:schemeClr val="accent1"/>
                    </a:gs>
                  </a:gsLst>
                  <a:lin ang="54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3" name="Rectangle: Rounded Corners 35">
                  <a:extLst>
                    <a:ext uri="{FF2B5EF4-FFF2-40B4-BE49-F238E27FC236}">
                      <a16:creationId xmlns:a16="http://schemas.microsoft.com/office/drawing/2014/main" id="{DA4CF2A5-EBA9-4DFF-B668-A2A9A21E1CE2}"/>
                    </a:ext>
                  </a:extLst>
                </p:cNvPr>
                <p:cNvSpPr/>
                <p:nvPr/>
              </p:nvSpPr>
              <p:spPr>
                <a:xfrm>
                  <a:off x="21448161" y="4511298"/>
                  <a:ext cx="156452" cy="475396"/>
                </a:xfrm>
                <a:prstGeom prst="roundRect">
                  <a:avLst/>
                </a:prstGeom>
                <a:gradFill flip="none" rotWithShape="1">
                  <a:gsLst>
                    <a:gs pos="0">
                      <a:srgbClr val="336F5F"/>
                    </a:gs>
                    <a:gs pos="97000">
                      <a:schemeClr val="accent1"/>
                    </a:gs>
                  </a:gsLst>
                  <a:lin ang="5400000" scaled="1"/>
                  <a:tileRect/>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4" name="Cylinder 11">
                  <a:extLst>
                    <a:ext uri="{FF2B5EF4-FFF2-40B4-BE49-F238E27FC236}">
                      <a16:creationId xmlns:a16="http://schemas.microsoft.com/office/drawing/2014/main" id="{49A189D0-E440-4475-925B-02EE8180B228}"/>
                    </a:ext>
                  </a:extLst>
                </p:cNvPr>
                <p:cNvSpPr/>
                <p:nvPr/>
              </p:nvSpPr>
              <p:spPr>
                <a:xfrm>
                  <a:off x="20781373" y="4346201"/>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5" name="Rectangle: Rounded Corners 34">
                  <a:extLst>
                    <a:ext uri="{FF2B5EF4-FFF2-40B4-BE49-F238E27FC236}">
                      <a16:creationId xmlns:a16="http://schemas.microsoft.com/office/drawing/2014/main" id="{8BF3F00F-3ECC-4A1D-B79C-972DD02CCDDD}"/>
                    </a:ext>
                  </a:extLst>
                </p:cNvPr>
                <p:cNvSpPr/>
                <p:nvPr/>
              </p:nvSpPr>
              <p:spPr>
                <a:xfrm rot="16200000">
                  <a:off x="19771058" y="2927503"/>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6" name="Rectangle: Rounded Corners 10">
                  <a:extLst>
                    <a:ext uri="{FF2B5EF4-FFF2-40B4-BE49-F238E27FC236}">
                      <a16:creationId xmlns:a16="http://schemas.microsoft.com/office/drawing/2014/main" id="{DA681285-7FA8-4671-A52C-24D8AB608381}"/>
                    </a:ext>
                  </a:extLst>
                </p:cNvPr>
                <p:cNvSpPr/>
                <p:nvPr/>
              </p:nvSpPr>
              <p:spPr>
                <a:xfrm rot="16200000">
                  <a:off x="19771058" y="3065044"/>
                  <a:ext cx="96415" cy="3711853"/>
                </a:xfrm>
                <a:prstGeom prst="roundRect">
                  <a:avLst/>
                </a:prstGeom>
                <a:gradFill>
                  <a:gsLst>
                    <a:gs pos="0">
                      <a:srgbClr val="336F5F"/>
                    </a:gs>
                    <a:gs pos="97000">
                      <a:schemeClr val="accent1"/>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7" name="Oval 306">
                  <a:extLst>
                    <a:ext uri="{FF2B5EF4-FFF2-40B4-BE49-F238E27FC236}">
                      <a16:creationId xmlns:a16="http://schemas.microsoft.com/office/drawing/2014/main" id="{2907DCFA-07CD-4E09-AEB8-050C2904B8AB}"/>
                    </a:ext>
                  </a:extLst>
                </p:cNvPr>
                <p:cNvSpPr/>
                <p:nvPr/>
              </p:nvSpPr>
              <p:spPr>
                <a:xfrm>
                  <a:off x="21505111" y="4759388"/>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8" name="Oval 307">
                  <a:extLst>
                    <a:ext uri="{FF2B5EF4-FFF2-40B4-BE49-F238E27FC236}">
                      <a16:creationId xmlns:a16="http://schemas.microsoft.com/office/drawing/2014/main" id="{D119DA2C-4A87-429F-BC25-F3DBCFDC11AE}"/>
                    </a:ext>
                  </a:extLst>
                </p:cNvPr>
                <p:cNvSpPr/>
                <p:nvPr/>
              </p:nvSpPr>
              <p:spPr>
                <a:xfrm>
                  <a:off x="21505111" y="4893489"/>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09" name="Oval 308">
                  <a:extLst>
                    <a:ext uri="{FF2B5EF4-FFF2-40B4-BE49-F238E27FC236}">
                      <a16:creationId xmlns:a16="http://schemas.microsoft.com/office/drawing/2014/main" id="{74C17250-17AB-42F8-B974-65A2491AB6DE}"/>
                    </a:ext>
                  </a:extLst>
                </p:cNvPr>
                <p:cNvSpPr/>
                <p:nvPr/>
              </p:nvSpPr>
              <p:spPr>
                <a:xfrm>
                  <a:off x="19784146" y="4738944"/>
                  <a:ext cx="72032" cy="7203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a:outerShdw blurRad="63500" algn="ctr" rotWithShape="0">
                    <a:prstClr val="black">
                      <a:alpha val="40000"/>
                    </a:prst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0" name="Oval 309">
                  <a:extLst>
                    <a:ext uri="{FF2B5EF4-FFF2-40B4-BE49-F238E27FC236}">
                      <a16:creationId xmlns:a16="http://schemas.microsoft.com/office/drawing/2014/main" id="{282DFF32-DBE8-40A5-9D51-318E1AE3EF0F}"/>
                    </a:ext>
                  </a:extLst>
                </p:cNvPr>
                <p:cNvSpPr/>
                <p:nvPr/>
              </p:nvSpPr>
              <p:spPr>
                <a:xfrm rot="1281304">
                  <a:off x="19781061" y="4736834"/>
                  <a:ext cx="78740" cy="78740"/>
                </a:xfrm>
                <a:prstGeom prst="ellipse">
                  <a:avLst/>
                </a:prstGeom>
                <a:noFill/>
                <a:ln w="31750" cap="flat" cmpd="sng" algn="ctr">
                  <a:solidFill>
                    <a:srgbClr val="3D3935"/>
                  </a:solid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1" name="Trapezoid 8">
                  <a:extLst>
                    <a:ext uri="{FF2B5EF4-FFF2-40B4-BE49-F238E27FC236}">
                      <a16:creationId xmlns:a16="http://schemas.microsoft.com/office/drawing/2014/main" id="{8F98E791-4136-4006-A7DE-A7972A587D05}"/>
                    </a:ext>
                  </a:extLst>
                </p:cNvPr>
                <p:cNvSpPr/>
                <p:nvPr/>
              </p:nvSpPr>
              <p:spPr>
                <a:xfrm flipH="1">
                  <a:off x="19358510" y="5034268"/>
                  <a:ext cx="918870" cy="467744"/>
                </a:xfrm>
                <a:custGeom>
                  <a:avLst/>
                  <a:gdLst>
                    <a:gd name="connsiteX0" fmla="*/ 0 w 781723"/>
                    <a:gd name="connsiteY0" fmla="*/ 437729 h 437729"/>
                    <a:gd name="connsiteX1" fmla="*/ 182927 w 781723"/>
                    <a:gd name="connsiteY1" fmla="*/ 0 h 437729"/>
                    <a:gd name="connsiteX2" fmla="*/ 598796 w 781723"/>
                    <a:gd name="connsiteY2" fmla="*/ 0 h 437729"/>
                    <a:gd name="connsiteX3" fmla="*/ 781723 w 781723"/>
                    <a:gd name="connsiteY3" fmla="*/ 437729 h 437729"/>
                    <a:gd name="connsiteX4" fmla="*/ 0 w 781723"/>
                    <a:gd name="connsiteY4" fmla="*/ 437729 h 437729"/>
                    <a:gd name="connsiteX0" fmla="*/ 0 w 781723"/>
                    <a:gd name="connsiteY0" fmla="*/ 437729 h 502085"/>
                    <a:gd name="connsiteX1" fmla="*/ 182927 w 781723"/>
                    <a:gd name="connsiteY1" fmla="*/ 0 h 502085"/>
                    <a:gd name="connsiteX2" fmla="*/ 598796 w 781723"/>
                    <a:gd name="connsiteY2" fmla="*/ 0 h 502085"/>
                    <a:gd name="connsiteX3" fmla="*/ 781723 w 781723"/>
                    <a:gd name="connsiteY3" fmla="*/ 437729 h 502085"/>
                    <a:gd name="connsiteX4" fmla="*/ 0 w 781723"/>
                    <a:gd name="connsiteY4" fmla="*/ 437729 h 502085"/>
                    <a:gd name="connsiteX0" fmla="*/ 0 w 781723"/>
                    <a:gd name="connsiteY0" fmla="*/ 437729 h 520504"/>
                    <a:gd name="connsiteX1" fmla="*/ 182927 w 781723"/>
                    <a:gd name="connsiteY1" fmla="*/ 0 h 520504"/>
                    <a:gd name="connsiteX2" fmla="*/ 598796 w 781723"/>
                    <a:gd name="connsiteY2" fmla="*/ 0 h 520504"/>
                    <a:gd name="connsiteX3" fmla="*/ 781723 w 781723"/>
                    <a:gd name="connsiteY3" fmla="*/ 437729 h 520504"/>
                    <a:gd name="connsiteX4" fmla="*/ 0 w 781723"/>
                    <a:gd name="connsiteY4" fmla="*/ 437729 h 520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23" h="520504">
                      <a:moveTo>
                        <a:pt x="0" y="437729"/>
                      </a:moveTo>
                      <a:lnTo>
                        <a:pt x="182927" y="0"/>
                      </a:lnTo>
                      <a:lnTo>
                        <a:pt x="598796" y="0"/>
                      </a:lnTo>
                      <a:lnTo>
                        <a:pt x="781723" y="437729"/>
                      </a:lnTo>
                      <a:cubicBezTo>
                        <a:pt x="408525" y="582531"/>
                        <a:pt x="217669" y="507448"/>
                        <a:pt x="0" y="437729"/>
                      </a:cubicBezTo>
                      <a:close/>
                    </a:path>
                  </a:pathLst>
                </a:custGeom>
                <a:gradFill flip="none" rotWithShape="1">
                  <a:gsLst>
                    <a:gs pos="0">
                      <a:srgbClr val="FFFFFF">
                        <a:lumMod val="95000"/>
                      </a:srgbClr>
                    </a:gs>
                    <a:gs pos="85000">
                      <a:srgbClr val="C0C0C0"/>
                    </a:gs>
                  </a:gsLst>
                  <a:lin ang="16200000" scaled="1"/>
                  <a:tileRect/>
                </a:gradFill>
                <a:ln w="12700" cap="flat" cmpd="sng" algn="ctr">
                  <a:noFill/>
                  <a:prstDash val="solid"/>
                  <a:miter lim="800000"/>
                </a:ln>
                <a:effectLst>
                  <a:outerShdw blurRad="25400" algn="ctr" rotWithShape="0">
                    <a:srgbClr val="007DA5">
                      <a:lumMod val="50000"/>
                      <a:alpha val="40000"/>
                    </a:srgbClr>
                  </a:outerShdw>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2" name="Oval 311">
                  <a:extLst>
                    <a:ext uri="{FF2B5EF4-FFF2-40B4-BE49-F238E27FC236}">
                      <a16:creationId xmlns:a16="http://schemas.microsoft.com/office/drawing/2014/main" id="{39229B41-F259-496B-8797-A0105EB286EC}"/>
                    </a:ext>
                  </a:extLst>
                </p:cNvPr>
                <p:cNvSpPr>
                  <a:spLocks noChangeAspect="1"/>
                </p:cNvSpPr>
                <p:nvPr/>
              </p:nvSpPr>
              <p:spPr>
                <a:xfrm flipH="1">
                  <a:off x="19804915" y="5456395"/>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3" name="Oval 312">
                  <a:extLst>
                    <a:ext uri="{FF2B5EF4-FFF2-40B4-BE49-F238E27FC236}">
                      <a16:creationId xmlns:a16="http://schemas.microsoft.com/office/drawing/2014/main" id="{31FAF0F6-9D8D-468E-B997-CEC282CF925E}"/>
                    </a:ext>
                  </a:extLst>
                </p:cNvPr>
                <p:cNvSpPr>
                  <a:spLocks noChangeAspect="1"/>
                </p:cNvSpPr>
                <p:nvPr/>
              </p:nvSpPr>
              <p:spPr>
                <a:xfrm flipH="1">
                  <a:off x="19670638" y="544801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4" name="Oval 313">
                  <a:extLst>
                    <a:ext uri="{FF2B5EF4-FFF2-40B4-BE49-F238E27FC236}">
                      <a16:creationId xmlns:a16="http://schemas.microsoft.com/office/drawing/2014/main" id="{7CA7D4E4-3708-4079-BD9A-05CF01014F7B}"/>
                    </a:ext>
                  </a:extLst>
                </p:cNvPr>
                <p:cNvSpPr>
                  <a:spLocks noChangeAspect="1"/>
                </p:cNvSpPr>
                <p:nvPr/>
              </p:nvSpPr>
              <p:spPr>
                <a:xfrm flipH="1">
                  <a:off x="19536361" y="542810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5" name="Oval 314">
                  <a:extLst>
                    <a:ext uri="{FF2B5EF4-FFF2-40B4-BE49-F238E27FC236}">
                      <a16:creationId xmlns:a16="http://schemas.microsoft.com/office/drawing/2014/main" id="{0D4CBACB-1B01-4E04-99EF-2E8351E06339}"/>
                    </a:ext>
                  </a:extLst>
                </p:cNvPr>
                <p:cNvSpPr>
                  <a:spLocks noChangeAspect="1"/>
                </p:cNvSpPr>
                <p:nvPr/>
              </p:nvSpPr>
              <p:spPr>
                <a:xfrm flipH="1">
                  <a:off x="19402084" y="539877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6" name="Oval 315">
                  <a:extLst>
                    <a:ext uri="{FF2B5EF4-FFF2-40B4-BE49-F238E27FC236}">
                      <a16:creationId xmlns:a16="http://schemas.microsoft.com/office/drawing/2014/main" id="{61F0E151-19D4-470C-83D3-FBAA203DB7F1}"/>
                    </a:ext>
                  </a:extLst>
                </p:cNvPr>
                <p:cNvSpPr>
                  <a:spLocks noChangeAspect="1"/>
                </p:cNvSpPr>
                <p:nvPr/>
              </p:nvSpPr>
              <p:spPr>
                <a:xfrm flipH="1">
                  <a:off x="20207745" y="5398773"/>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7" name="Oval 316">
                  <a:extLst>
                    <a:ext uri="{FF2B5EF4-FFF2-40B4-BE49-F238E27FC236}">
                      <a16:creationId xmlns:a16="http://schemas.microsoft.com/office/drawing/2014/main" id="{95BB76A5-79E7-4907-8095-5988954E07AD}"/>
                    </a:ext>
                  </a:extLst>
                </p:cNvPr>
                <p:cNvSpPr>
                  <a:spLocks noChangeAspect="1"/>
                </p:cNvSpPr>
                <p:nvPr/>
              </p:nvSpPr>
              <p:spPr>
                <a:xfrm flipH="1">
                  <a:off x="20073468" y="5428108"/>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18" name="Oval 317">
                  <a:extLst>
                    <a:ext uri="{FF2B5EF4-FFF2-40B4-BE49-F238E27FC236}">
                      <a16:creationId xmlns:a16="http://schemas.microsoft.com/office/drawing/2014/main" id="{DFA535A8-DD01-4DEB-95B4-71BA9A42CBFE}"/>
                    </a:ext>
                  </a:extLst>
                </p:cNvPr>
                <p:cNvSpPr>
                  <a:spLocks noChangeAspect="1"/>
                </p:cNvSpPr>
                <p:nvPr/>
              </p:nvSpPr>
              <p:spPr>
                <a:xfrm flipH="1">
                  <a:off x="19939192" y="5448014"/>
                  <a:ext cx="32184" cy="32184"/>
                </a:xfrm>
                <a:prstGeom prst="ellipse">
                  <a:avLst/>
                </a:prstGeom>
                <a:solidFill>
                  <a:srgbClr val="3D3935"/>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nvGrpSpPr>
                <p:cNvPr id="319" name="Group 318"/>
                <p:cNvGrpSpPr/>
                <p:nvPr/>
              </p:nvGrpSpPr>
              <p:grpSpPr>
                <a:xfrm>
                  <a:off x="19736152" y="4838594"/>
                  <a:ext cx="163307" cy="600687"/>
                  <a:chOff x="5970948" y="3796046"/>
                  <a:chExt cx="269426" cy="991019"/>
                </a:xfrm>
              </p:grpSpPr>
              <p:cxnSp>
                <p:nvCxnSpPr>
                  <p:cNvPr id="324" name="Straight Connector 323">
                    <a:extLst>
                      <a:ext uri="{FF2B5EF4-FFF2-40B4-BE49-F238E27FC236}">
                        <a16:creationId xmlns:a16="http://schemas.microsoft.com/office/drawing/2014/main" id="{83CFCE64-E318-4D4E-B429-ACC694C7C70F}"/>
                      </a:ext>
                    </a:extLst>
                  </p:cNvPr>
                  <p:cNvCxnSpPr>
                    <a:cxnSpLocks/>
                  </p:cNvCxnSpPr>
                  <p:nvPr/>
                </p:nvCxnSpPr>
                <p:spPr>
                  <a:xfrm>
                    <a:off x="6104835" y="3796046"/>
                    <a:ext cx="1650" cy="271953"/>
                  </a:xfrm>
                  <a:prstGeom prst="line">
                    <a:avLst/>
                  </a:prstGeom>
                  <a:noFill/>
                  <a:ln w="31750" cap="sq" cmpd="sng" algn="ctr">
                    <a:solidFill>
                      <a:srgbClr val="3D3935"/>
                    </a:solidFill>
                    <a:prstDash val="solid"/>
                    <a:round/>
                    <a:tailEnd type="none" w="lg" len="med"/>
                  </a:ln>
                  <a:effectLst/>
                </p:spPr>
              </p:cxnSp>
              <p:sp>
                <p:nvSpPr>
                  <p:cNvPr id="325" name="Isosceles Triangle 16">
                    <a:extLst>
                      <a:ext uri="{FF2B5EF4-FFF2-40B4-BE49-F238E27FC236}">
                        <a16:creationId xmlns:a16="http://schemas.microsoft.com/office/drawing/2014/main" id="{77B9018A-6467-4FD3-BC03-7BA1DF3AD8D5}"/>
                      </a:ext>
                    </a:extLst>
                  </p:cNvPr>
                  <p:cNvSpPr/>
                  <p:nvPr/>
                </p:nvSpPr>
                <p:spPr>
                  <a:xfrm rot="10821304">
                    <a:off x="5970948" y="4014050"/>
                    <a:ext cx="269426" cy="773015"/>
                  </a:xfrm>
                  <a:custGeom>
                    <a:avLst/>
                    <a:gdLst>
                      <a:gd name="connsiteX0" fmla="*/ 0 w 185590"/>
                      <a:gd name="connsiteY0" fmla="*/ 453414 h 453414"/>
                      <a:gd name="connsiteX1" fmla="*/ 92795 w 185590"/>
                      <a:gd name="connsiteY1" fmla="*/ 0 h 453414"/>
                      <a:gd name="connsiteX2" fmla="*/ 185590 w 185590"/>
                      <a:gd name="connsiteY2" fmla="*/ 453414 h 453414"/>
                      <a:gd name="connsiteX3" fmla="*/ 0 w 185590"/>
                      <a:gd name="connsiteY3" fmla="*/ 453414 h 453414"/>
                      <a:gd name="connsiteX0" fmla="*/ 0 w 185590"/>
                      <a:gd name="connsiteY0" fmla="*/ 453414 h 530279"/>
                      <a:gd name="connsiteX1" fmla="*/ 92795 w 185590"/>
                      <a:gd name="connsiteY1" fmla="*/ 0 h 530279"/>
                      <a:gd name="connsiteX2" fmla="*/ 185590 w 185590"/>
                      <a:gd name="connsiteY2" fmla="*/ 453414 h 530279"/>
                      <a:gd name="connsiteX3" fmla="*/ 95031 w 185590"/>
                      <a:gd name="connsiteY3" fmla="*/ 530279 h 530279"/>
                      <a:gd name="connsiteX4" fmla="*/ 0 w 185590"/>
                      <a:gd name="connsiteY4" fmla="*/ 453414 h 5302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0315 w 185590"/>
                      <a:gd name="connsiteY3" fmla="*/ 532479 h 532479"/>
                      <a:gd name="connsiteX4" fmla="*/ 0 w 185590"/>
                      <a:gd name="connsiteY4" fmla="*/ 453414 h 532479"/>
                      <a:gd name="connsiteX0" fmla="*/ 0 w 185590"/>
                      <a:gd name="connsiteY0" fmla="*/ 453414 h 532479"/>
                      <a:gd name="connsiteX1" fmla="*/ 92795 w 185590"/>
                      <a:gd name="connsiteY1" fmla="*/ 0 h 532479"/>
                      <a:gd name="connsiteX2" fmla="*/ 185590 w 185590"/>
                      <a:gd name="connsiteY2" fmla="*/ 453414 h 532479"/>
                      <a:gd name="connsiteX3" fmla="*/ 91505 w 185590"/>
                      <a:gd name="connsiteY3" fmla="*/ 532479 h 532479"/>
                      <a:gd name="connsiteX4" fmla="*/ 0 w 185590"/>
                      <a:gd name="connsiteY4" fmla="*/ 453414 h 53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590" h="532479">
                        <a:moveTo>
                          <a:pt x="0" y="453414"/>
                        </a:moveTo>
                        <a:lnTo>
                          <a:pt x="92795" y="0"/>
                        </a:lnTo>
                        <a:lnTo>
                          <a:pt x="185590" y="453414"/>
                        </a:lnTo>
                        <a:cubicBezTo>
                          <a:pt x="151784" y="483288"/>
                          <a:pt x="121039" y="507385"/>
                          <a:pt x="91505" y="532479"/>
                        </a:cubicBezTo>
                        <a:lnTo>
                          <a:pt x="0" y="453414"/>
                        </a:lnTo>
                        <a:close/>
                      </a:path>
                    </a:pathLst>
                  </a:custGeom>
                  <a:solidFill>
                    <a:srgbClr val="C00000"/>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sp>
              <p:nvSpPr>
                <p:cNvPr id="320" name="Rectangle: Rounded Corners 35">
                  <a:extLst>
                    <a:ext uri="{FF2B5EF4-FFF2-40B4-BE49-F238E27FC236}">
                      <a16:creationId xmlns:a16="http://schemas.microsoft.com/office/drawing/2014/main" id="{DA4CF2A5-EBA9-4DFF-B668-A2A9A21E1CE2}"/>
                    </a:ext>
                  </a:extLst>
                </p:cNvPr>
                <p:cNvSpPr/>
                <p:nvPr/>
              </p:nvSpPr>
              <p:spPr>
                <a:xfrm>
                  <a:off x="18009344" y="4511298"/>
                  <a:ext cx="156452" cy="475396"/>
                </a:xfrm>
                <a:prstGeom prst="roundRect">
                  <a:avLst/>
                </a:prstGeom>
                <a:gradFill flip="none" rotWithShape="1">
                  <a:gsLst>
                    <a:gs pos="0">
                      <a:srgbClr val="336F5F"/>
                    </a:gs>
                    <a:gs pos="97000">
                      <a:schemeClr val="accent1"/>
                    </a:gs>
                  </a:gsLst>
                  <a:lin ang="5400000" scaled="1"/>
                  <a:tileRect/>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21" name="Cylinder 11">
                  <a:extLst>
                    <a:ext uri="{FF2B5EF4-FFF2-40B4-BE49-F238E27FC236}">
                      <a16:creationId xmlns:a16="http://schemas.microsoft.com/office/drawing/2014/main" id="{49A189D0-E440-4475-925B-02EE8180B228}"/>
                    </a:ext>
                  </a:extLst>
                </p:cNvPr>
                <p:cNvSpPr/>
                <p:nvPr/>
              </p:nvSpPr>
              <p:spPr>
                <a:xfrm>
                  <a:off x="17342556" y="4346201"/>
                  <a:ext cx="1475123" cy="227284"/>
                </a:xfrm>
                <a:prstGeom prst="can">
                  <a:avLst>
                    <a:gd name="adj" fmla="val 50000"/>
                  </a:avLst>
                </a:prstGeom>
                <a:solidFill>
                  <a:schemeClr val="accent1"/>
                </a:soli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22" name="Oval 321">
                  <a:extLst>
                    <a:ext uri="{FF2B5EF4-FFF2-40B4-BE49-F238E27FC236}">
                      <a16:creationId xmlns:a16="http://schemas.microsoft.com/office/drawing/2014/main" id="{2907DCFA-07CD-4E09-AEB8-050C2904B8AB}"/>
                    </a:ext>
                  </a:extLst>
                </p:cNvPr>
                <p:cNvSpPr/>
                <p:nvPr/>
              </p:nvSpPr>
              <p:spPr>
                <a:xfrm>
                  <a:off x="18066294" y="4759388"/>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sp>
              <p:nvSpPr>
                <p:cNvPr id="323" name="Oval 322">
                  <a:extLst>
                    <a:ext uri="{FF2B5EF4-FFF2-40B4-BE49-F238E27FC236}">
                      <a16:creationId xmlns:a16="http://schemas.microsoft.com/office/drawing/2014/main" id="{D119DA2C-4A87-429F-BC25-F3DBCFDC11AE}"/>
                    </a:ext>
                  </a:extLst>
                </p:cNvPr>
                <p:cNvSpPr/>
                <p:nvPr/>
              </p:nvSpPr>
              <p:spPr>
                <a:xfrm>
                  <a:off x="18066294" y="4893489"/>
                  <a:ext cx="42552" cy="42552"/>
                </a:xfrm>
                <a:prstGeom prst="ellipse">
                  <a:avLst/>
                </a:prstGeom>
                <a:gradFill>
                  <a:gsLst>
                    <a:gs pos="0">
                      <a:srgbClr val="FFFFFF">
                        <a:lumMod val="95000"/>
                      </a:srgbClr>
                    </a:gs>
                    <a:gs pos="97000">
                      <a:srgbClr val="C0C0C0"/>
                    </a:gs>
                  </a:gsLst>
                  <a:lin ang="10800000" scaled="1"/>
                </a:gradFill>
                <a:ln w="12700" cap="flat" cmpd="sng" algn="ctr">
                  <a:noFill/>
                  <a:prstDash val="solid"/>
                  <a:miter lim="800000"/>
                </a:ln>
                <a:effectLst/>
              </p:spPr>
              <p:txBody>
                <a:bodyPr rtlCol="0" anchor="ctr"/>
                <a:lstStyle/>
                <a:p>
                  <a:pPr algn="ctr" defTabSz="914126">
                    <a:defRPr/>
                  </a:pPr>
                  <a:endParaRPr lang="en-US" sz="1600" kern="0" dirty="0">
                    <a:solidFill>
                      <a:srgbClr val="FFFFFF"/>
                    </a:solidFill>
                    <a:latin typeface="Arial" panose="020B0604020202020204"/>
                  </a:endParaRPr>
                </a:p>
              </p:txBody>
            </p:sp>
          </p:grpSp>
        </p:grpSp>
      </p:grpSp>
      <p:sp>
        <p:nvSpPr>
          <p:cNvPr id="147" name="TextBox 146">
            <a:extLst>
              <a:ext uri="{FF2B5EF4-FFF2-40B4-BE49-F238E27FC236}">
                <a16:creationId xmlns:a16="http://schemas.microsoft.com/office/drawing/2014/main" id="{752F0DCA-6FDB-5E5A-E7DA-1D5D7232BF02}"/>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latin typeface="+mn-lt"/>
                <a:ea typeface="Calibri" panose="020F0502020204030204" pitchFamily="34" charset="0"/>
                <a:cs typeface="Times New Roman" panose="02020603050405020304" pitchFamily="18" charset="0"/>
              </a:rPr>
              <a:t>Stahl S. Antipsychotic agents. In: </a:t>
            </a:r>
            <a:r>
              <a:rPr lang="en-US" i="1" dirty="0">
                <a:latin typeface="+mn-lt"/>
                <a:ea typeface="Calibri" panose="020F0502020204030204" pitchFamily="34" charset="0"/>
                <a:cs typeface="Times New Roman" panose="02020603050405020304" pitchFamily="18" charset="0"/>
              </a:rPr>
              <a:t>Stahl’s Essential Pharmacology</a:t>
            </a:r>
            <a:r>
              <a:rPr lang="en-US" dirty="0">
                <a:latin typeface="+mn-lt"/>
                <a:ea typeface="Calibri" panose="020F0502020204030204" pitchFamily="34" charset="0"/>
                <a:cs typeface="Times New Roman" panose="02020603050405020304" pitchFamily="18" charset="0"/>
              </a:rPr>
              <a:t>. 4th ed. Cambridge University Press; 2013:145-252. </a:t>
            </a:r>
            <a:r>
              <a:rPr lang="en-US" b="1" dirty="0">
                <a:latin typeface="+mn-lt"/>
                <a:ea typeface="Calibri" panose="020F0502020204030204" pitchFamily="34" charset="0"/>
                <a:cs typeface="Times New Roman" panose="02020603050405020304" pitchFamily="18" charset="0"/>
              </a:rPr>
              <a:t>2. </a:t>
            </a:r>
            <a:r>
              <a:rPr lang="en-US" dirty="0">
                <a:latin typeface="+mn-lt"/>
                <a:ea typeface="Calibri" panose="020F0502020204030204" pitchFamily="34" charset="0"/>
                <a:cs typeface="Times New Roman" panose="02020603050405020304" pitchFamily="18" charset="0"/>
              </a:rPr>
              <a:t>Lester DB, et al. </a:t>
            </a:r>
            <a:r>
              <a:rPr lang="en-US" i="1" dirty="0">
                <a:latin typeface="+mn-lt"/>
                <a:ea typeface="Calibri" panose="020F0502020204030204" pitchFamily="34" charset="0"/>
                <a:cs typeface="Times New Roman" panose="02020603050405020304" pitchFamily="18" charset="0"/>
              </a:rPr>
              <a:t>CNS Neurosci Ther</a:t>
            </a:r>
            <a:r>
              <a:rPr lang="en-US" dirty="0">
                <a:latin typeface="+mn-lt"/>
                <a:ea typeface="Calibri" panose="020F0502020204030204" pitchFamily="34" charset="0"/>
                <a:cs typeface="Times New Roman" panose="02020603050405020304" pitchFamily="18" charset="0"/>
              </a:rPr>
              <a:t>. 2010;16(3):137-162. </a:t>
            </a:r>
            <a:br>
              <a:rPr lang="en-US" dirty="0">
                <a:latin typeface="+mn-lt"/>
                <a:ea typeface="Calibri" panose="020F0502020204030204" pitchFamily="34" charset="0"/>
                <a:cs typeface="Times New Roman" panose="02020603050405020304" pitchFamily="18" charset="0"/>
              </a:rPr>
            </a:br>
            <a:r>
              <a:rPr lang="en-US" b="1" dirty="0">
                <a:latin typeface="+mn-lt"/>
                <a:ea typeface="Calibri" panose="020F0502020204030204" pitchFamily="34" charset="0"/>
                <a:cs typeface="Times New Roman" panose="02020603050405020304" pitchFamily="18" charset="0"/>
              </a:rPr>
              <a:t>3. </a:t>
            </a:r>
            <a:r>
              <a:rPr lang="en-US" dirty="0">
                <a:latin typeface="+mn-lt"/>
                <a:ea typeface="Calibri" panose="020F0502020204030204" pitchFamily="34" charset="0"/>
                <a:cs typeface="Times New Roman" panose="02020603050405020304" pitchFamily="18" charset="0"/>
              </a:rPr>
              <a:t>Ward MW, Citrome L. </a:t>
            </a:r>
            <a:r>
              <a:rPr lang="en-US" i="1" dirty="0">
                <a:latin typeface="+mn-lt"/>
                <a:ea typeface="Calibri" panose="020F0502020204030204" pitchFamily="34" charset="0"/>
                <a:cs typeface="Times New Roman" panose="02020603050405020304" pitchFamily="18" charset="0"/>
              </a:rPr>
              <a:t>Neurol Ther</a:t>
            </a:r>
            <a:r>
              <a:rPr lang="en-US" dirty="0">
                <a:latin typeface="+mn-lt"/>
                <a:ea typeface="Calibri" panose="020F0502020204030204" pitchFamily="34" charset="0"/>
                <a:cs typeface="Times New Roman" panose="02020603050405020304" pitchFamily="18" charset="0"/>
              </a:rPr>
              <a:t>. 2018;7(2):233-248. </a:t>
            </a:r>
            <a:r>
              <a:rPr lang="en-US" b="1" dirty="0">
                <a:latin typeface="+mn-lt"/>
                <a:ea typeface="Calibri" panose="020F0502020204030204" pitchFamily="34" charset="0"/>
                <a:cs typeface="Times New Roman" panose="02020603050405020304" pitchFamily="18" charset="0"/>
              </a:rPr>
              <a:t>4. </a:t>
            </a:r>
            <a:r>
              <a:rPr lang="en-US" dirty="0">
                <a:latin typeface="+mn-lt"/>
                <a:ea typeface="Calibri" panose="020F0502020204030204" pitchFamily="34" charset="0"/>
                <a:cs typeface="Times New Roman" panose="02020603050405020304" pitchFamily="18" charset="0"/>
              </a:rPr>
              <a:t>Stahl SM, et al. </a:t>
            </a:r>
            <a:r>
              <a:rPr lang="en-US" i="1" dirty="0">
                <a:latin typeface="+mn-lt"/>
                <a:ea typeface="Calibri" panose="020F0502020204030204" pitchFamily="34" charset="0"/>
                <a:cs typeface="Times New Roman" panose="02020603050405020304" pitchFamily="18" charset="0"/>
              </a:rPr>
              <a:t>CNS Spectr</a:t>
            </a:r>
            <a:r>
              <a:rPr lang="en-US" dirty="0">
                <a:latin typeface="+mn-lt"/>
                <a:ea typeface="Calibri" panose="020F0502020204030204" pitchFamily="34" charset="0"/>
                <a:cs typeface="Times New Roman" panose="02020603050405020304" pitchFamily="18" charset="0"/>
              </a:rPr>
              <a:t>. 2017;22(6):427-434</a:t>
            </a:r>
            <a:r>
              <a:rPr lang="en-US" dirty="0"/>
              <a:t>.</a:t>
            </a:r>
          </a:p>
        </p:txBody>
      </p:sp>
    </p:spTree>
    <p:extLst>
      <p:ext uri="{BB962C8B-B14F-4D97-AF65-F5344CB8AC3E}">
        <p14:creationId xmlns:p14="http://schemas.microsoft.com/office/powerpoint/2010/main" val="400618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VMAT2 Is an Enzyme Responsible for Packaging</a:t>
            </a:r>
            <a:br>
              <a:rPr lang="en-US" dirty="0"/>
            </a:br>
            <a:r>
              <a:rPr lang="en-US" dirty="0"/>
              <a:t>Dopamine Into Presynaptic Vesicles for Release</a:t>
            </a:r>
          </a:p>
        </p:txBody>
      </p:sp>
      <p:sp>
        <p:nvSpPr>
          <p:cNvPr id="66" name="Content Placeholder 5"/>
          <p:cNvSpPr>
            <a:spLocks noGrp="1"/>
          </p:cNvSpPr>
          <p:nvPr>
            <p:ph idx="1"/>
          </p:nvPr>
        </p:nvSpPr>
        <p:spPr>
          <a:xfrm>
            <a:off x="5730844" y="2362200"/>
            <a:ext cx="5821393" cy="1528974"/>
          </a:xfrm>
        </p:spPr>
        <p:txBody>
          <a:bodyPr/>
          <a:lstStyle/>
          <a:p>
            <a:pPr marL="227013" indent="-227013"/>
            <a:r>
              <a:rPr lang="da-DK" dirty="0"/>
              <a:t>Vesicular monoamine transporter 2 </a:t>
            </a:r>
            <a:r>
              <a:rPr lang="en-US" b="1" dirty="0">
                <a:solidFill>
                  <a:schemeClr val="accent1"/>
                </a:solidFill>
              </a:rPr>
              <a:t>(VMAT2)</a:t>
            </a:r>
            <a:r>
              <a:rPr lang="da-DK" b="1" dirty="0">
                <a:solidFill>
                  <a:schemeClr val="accent1"/>
                </a:solidFill>
              </a:rPr>
              <a:t> </a:t>
            </a:r>
            <a:r>
              <a:rPr lang="en-US" dirty="0"/>
              <a:t>is a transporter located on synaptic vesicles of presynaptic neurons, such as dopamine, that packages monoamines (eg, dopamine), into synaptic vesicles until needed for release</a:t>
            </a:r>
          </a:p>
        </p:txBody>
      </p:sp>
      <p:sp>
        <p:nvSpPr>
          <p:cNvPr id="3" name="Slide Number Placeholder 2"/>
          <p:cNvSpPr>
            <a:spLocks noGrp="1"/>
          </p:cNvSpPr>
          <p:nvPr>
            <p:ph type="sldNum" sz="quarter" idx="4"/>
          </p:nvPr>
        </p:nvSpPr>
        <p:spPr/>
        <p:txBody>
          <a:bodyPr/>
          <a:lstStyle/>
          <a:p>
            <a:fld id="{F3C1FD0B-2342-48FB-A867-BE1FD0EAA53B}" type="slidenum">
              <a:rPr lang="en-US" smtClean="0"/>
              <a:pPr/>
              <a:t>39</a:t>
            </a:fld>
            <a:endParaRPr lang="en-US" dirty="0"/>
          </a:p>
        </p:txBody>
      </p:sp>
      <p:sp>
        <p:nvSpPr>
          <p:cNvPr id="56" name="Text Placeholder 4"/>
          <p:cNvSpPr>
            <a:spLocks noGrp="1"/>
          </p:cNvSpPr>
          <p:nvPr>
            <p:ph type="body" sz="quarter" idx="10"/>
          </p:nvPr>
        </p:nvSpPr>
        <p:spPr/>
        <p:txBody>
          <a:bodyPr/>
          <a:lstStyle/>
          <a:p>
            <a:r>
              <a:rPr lang="en-US" dirty="0"/>
              <a:t>Proposed Neurobiology of Tardive Dyskinesia and drug-induced parkinsonism</a:t>
            </a:r>
          </a:p>
        </p:txBody>
      </p:sp>
      <p:grpSp>
        <p:nvGrpSpPr>
          <p:cNvPr id="6" name="Group 5"/>
          <p:cNvGrpSpPr/>
          <p:nvPr/>
        </p:nvGrpSpPr>
        <p:grpSpPr>
          <a:xfrm>
            <a:off x="977900" y="1258888"/>
            <a:ext cx="4110148" cy="4582299"/>
            <a:chOff x="449580" y="1346835"/>
            <a:chExt cx="4431792" cy="4940892"/>
          </a:xfrm>
        </p:grpSpPr>
        <p:sp>
          <p:nvSpPr>
            <p:cNvPr id="68" name="Rectangle 67"/>
            <p:cNvSpPr/>
            <p:nvPr/>
          </p:nvSpPr>
          <p:spPr>
            <a:xfrm>
              <a:off x="449580" y="1370964"/>
              <a:ext cx="4422554" cy="4916763"/>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69" name="Freeform 68"/>
            <p:cNvSpPr/>
            <p:nvPr/>
          </p:nvSpPr>
          <p:spPr>
            <a:xfrm rot="10800000">
              <a:off x="458819" y="4509271"/>
              <a:ext cx="4422553" cy="1777076"/>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511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35649" y="-208"/>
                    <a:pt x="4123428" y="511"/>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70" name="Freeform 69"/>
            <p:cNvSpPr/>
            <p:nvPr/>
          </p:nvSpPr>
          <p:spPr>
            <a:xfrm>
              <a:off x="458895" y="1370964"/>
              <a:ext cx="4417178" cy="183098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cxnSp>
          <p:nvCxnSpPr>
            <p:cNvPr id="71" name="Straight Connector 70"/>
            <p:cNvCxnSpPr/>
            <p:nvPr/>
          </p:nvCxnSpPr>
          <p:spPr>
            <a:xfrm>
              <a:off x="466439" y="1430987"/>
              <a:ext cx="0" cy="0"/>
            </a:xfrm>
            <a:prstGeom prst="line">
              <a:avLst/>
            </a:prstGeom>
            <a:noFill/>
            <a:ln w="6350" cap="flat" cmpd="sng" algn="ctr">
              <a:solidFill>
                <a:srgbClr val="AAC27F"/>
              </a:solidFill>
              <a:prstDash val="solid"/>
              <a:miter lim="800000"/>
            </a:ln>
            <a:effectLst/>
          </p:spPr>
        </p:cxnSp>
        <p:sp>
          <p:nvSpPr>
            <p:cNvPr id="72" name="Freeform 71"/>
            <p:cNvSpPr/>
            <p:nvPr/>
          </p:nvSpPr>
          <p:spPr>
            <a:xfrm rot="10800000">
              <a:off x="458620" y="4507237"/>
              <a:ext cx="4401760" cy="1779135"/>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rgbClr val="3D3935"/>
                </a:gs>
                <a:gs pos="25000">
                  <a:srgbClr val="3D3935"/>
                </a:gs>
                <a:gs pos="100000">
                  <a:srgbClr val="CC0066"/>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73" name="Oval 72"/>
            <p:cNvSpPr/>
            <p:nvPr/>
          </p:nvSpPr>
          <p:spPr>
            <a:xfrm rot="335930">
              <a:off x="2893843" y="4062251"/>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4" name="Oval 73"/>
            <p:cNvSpPr/>
            <p:nvPr/>
          </p:nvSpPr>
          <p:spPr>
            <a:xfrm rot="20533921">
              <a:off x="1750976" y="4156893"/>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5" name="Oval 74"/>
            <p:cNvSpPr/>
            <p:nvPr/>
          </p:nvSpPr>
          <p:spPr>
            <a:xfrm rot="19794428">
              <a:off x="858510" y="4575101"/>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6" name="Oval 75"/>
            <p:cNvSpPr/>
            <p:nvPr/>
          </p:nvSpPr>
          <p:spPr>
            <a:xfrm rot="1378786">
              <a:off x="3931045" y="4402318"/>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7" name="Rectangle 76"/>
            <p:cNvSpPr/>
            <p:nvPr/>
          </p:nvSpPr>
          <p:spPr>
            <a:xfrm>
              <a:off x="808924" y="1385398"/>
              <a:ext cx="3722494" cy="338554"/>
            </a:xfrm>
            <a:prstGeom prst="rect">
              <a:avLst/>
            </a:prstGeom>
          </p:spPr>
          <p:txBody>
            <a:bodyPr wrap="none">
              <a:spAutoFit/>
            </a:bodyPr>
            <a:lstStyle/>
            <a:p>
              <a:pPr algn="ctr" defTabSz="914126">
                <a:defRPr/>
              </a:pPr>
              <a:r>
                <a:rPr lang="en-US" sz="1600" kern="0" cap="all" dirty="0">
                  <a:solidFill>
                    <a:srgbClr val="FFFFFF"/>
                  </a:solidFill>
                  <a:latin typeface="Arial" panose="020B0604020202020204"/>
                </a:rPr>
                <a:t>PRESYNAPTIC DOPAMINE NEURON</a:t>
              </a:r>
            </a:p>
          </p:txBody>
        </p:sp>
        <p:sp>
          <p:nvSpPr>
            <p:cNvPr id="78" name="TextBox 77"/>
            <p:cNvSpPr txBox="1"/>
            <p:nvPr/>
          </p:nvSpPr>
          <p:spPr>
            <a:xfrm>
              <a:off x="1315476" y="5712952"/>
              <a:ext cx="2709396" cy="338554"/>
            </a:xfrm>
            <a:prstGeom prst="rect">
              <a:avLst/>
            </a:prstGeom>
            <a:noFill/>
          </p:spPr>
          <p:txBody>
            <a:bodyPr wrap="none" rtlCol="0">
              <a:spAutoFit/>
            </a:bodyPr>
            <a:lstStyle/>
            <a:p>
              <a:pPr algn="ctr" defTabSz="914126">
                <a:defRPr/>
              </a:pPr>
              <a:r>
                <a:rPr lang="en-US" sz="1600" kern="0" cap="all" dirty="0">
                  <a:solidFill>
                    <a:srgbClr val="FFFFFF"/>
                  </a:solidFill>
                  <a:latin typeface="Arial" panose="020B0604020202020204"/>
                </a:rPr>
                <a:t>Postsynaptic Neuron</a:t>
              </a:r>
            </a:p>
          </p:txBody>
        </p:sp>
        <p:sp>
          <p:nvSpPr>
            <p:cNvPr id="79" name="Freeform 78"/>
            <p:cNvSpPr/>
            <p:nvPr/>
          </p:nvSpPr>
          <p:spPr>
            <a:xfrm rot="3193631">
              <a:off x="749809" y="4305110"/>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0" name="Freeform 79"/>
            <p:cNvSpPr/>
            <p:nvPr/>
          </p:nvSpPr>
          <p:spPr>
            <a:xfrm rot="3989628">
              <a:off x="1587770" y="3926967"/>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1" name="Freeform 80"/>
            <p:cNvSpPr/>
            <p:nvPr/>
          </p:nvSpPr>
          <p:spPr>
            <a:xfrm rot="5127766">
              <a:off x="2425732" y="3825916"/>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2" name="Freeform 81"/>
            <p:cNvSpPr/>
            <p:nvPr/>
          </p:nvSpPr>
          <p:spPr>
            <a:xfrm rot="6220424">
              <a:off x="3263692" y="4015006"/>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3" name="Freeform 82"/>
            <p:cNvSpPr/>
            <p:nvPr/>
          </p:nvSpPr>
          <p:spPr>
            <a:xfrm rot="7220587">
              <a:off x="4101652" y="4464300"/>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4" name="Oval 83"/>
            <p:cNvSpPr/>
            <p:nvPr/>
          </p:nvSpPr>
          <p:spPr>
            <a:xfrm rot="4587712">
              <a:off x="1866695" y="2086483"/>
              <a:ext cx="958849" cy="900452"/>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85" name="Oval 84"/>
            <p:cNvSpPr/>
            <p:nvPr/>
          </p:nvSpPr>
          <p:spPr>
            <a:xfrm>
              <a:off x="1956040" y="2554083"/>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6" name="Oval 85"/>
            <p:cNvSpPr/>
            <p:nvPr/>
          </p:nvSpPr>
          <p:spPr>
            <a:xfrm>
              <a:off x="1413419" y="2420742"/>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7" name="Oval 86"/>
            <p:cNvSpPr/>
            <p:nvPr/>
          </p:nvSpPr>
          <p:spPr>
            <a:xfrm>
              <a:off x="3262796" y="2092960"/>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8" name="Oval 87"/>
            <p:cNvSpPr/>
            <p:nvPr/>
          </p:nvSpPr>
          <p:spPr>
            <a:xfrm>
              <a:off x="1267900" y="1817489"/>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9" name="Oval 88"/>
            <p:cNvSpPr/>
            <p:nvPr/>
          </p:nvSpPr>
          <p:spPr>
            <a:xfrm>
              <a:off x="2222628" y="2181300"/>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0" name="Oval 89"/>
            <p:cNvSpPr/>
            <p:nvPr/>
          </p:nvSpPr>
          <p:spPr>
            <a:xfrm>
              <a:off x="2348054" y="2604959"/>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1" name="Oval 90"/>
            <p:cNvSpPr/>
            <p:nvPr/>
          </p:nvSpPr>
          <p:spPr>
            <a:xfrm>
              <a:off x="3867868" y="1734312"/>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2" name="Oval 91"/>
            <p:cNvSpPr/>
            <p:nvPr/>
          </p:nvSpPr>
          <p:spPr>
            <a:xfrm>
              <a:off x="654487" y="3208250"/>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3" name="Oval 92"/>
            <p:cNvSpPr/>
            <p:nvPr/>
          </p:nvSpPr>
          <p:spPr>
            <a:xfrm>
              <a:off x="4067550" y="3467156"/>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4" name="Oval 93"/>
            <p:cNvSpPr/>
            <p:nvPr/>
          </p:nvSpPr>
          <p:spPr>
            <a:xfrm>
              <a:off x="3640172" y="3929617"/>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5" name="Oval 94"/>
            <p:cNvSpPr/>
            <p:nvPr/>
          </p:nvSpPr>
          <p:spPr>
            <a:xfrm>
              <a:off x="1631371" y="3425651"/>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6" name="Flowchart: Direct Access Storage 95"/>
            <p:cNvSpPr/>
            <p:nvPr/>
          </p:nvSpPr>
          <p:spPr>
            <a:xfrm rot="20339632">
              <a:off x="2634921" y="2184323"/>
              <a:ext cx="500676" cy="342203"/>
            </a:xfrm>
            <a:prstGeom prst="flowChartMagneticDrum">
              <a:avLst/>
            </a:prstGeom>
            <a:solidFill>
              <a:srgbClr val="007DA5"/>
            </a:solidFill>
            <a:ln w="12700" cap="flat" cmpd="sng" algn="ctr">
              <a:solidFill>
                <a:srgbClr val="007DA5">
                  <a:shade val="50000"/>
                </a:srgbClr>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cxnSp>
          <p:nvCxnSpPr>
            <p:cNvPr id="97" name="Straight Arrow Connector 96"/>
            <p:cNvCxnSpPr/>
            <p:nvPr/>
          </p:nvCxnSpPr>
          <p:spPr>
            <a:xfrm flipH="1">
              <a:off x="2404404" y="2233185"/>
              <a:ext cx="786195" cy="299937"/>
            </a:xfrm>
            <a:prstGeom prst="straightConnector1">
              <a:avLst/>
            </a:prstGeom>
            <a:noFill/>
            <a:ln w="38100" cap="flat" cmpd="sng" algn="ctr">
              <a:solidFill>
                <a:srgbClr val="E1BA33"/>
              </a:solidFill>
              <a:prstDash val="sysDash"/>
              <a:miter lim="800000"/>
              <a:tailEnd type="triangle" w="lg" len="lg"/>
            </a:ln>
            <a:effectLst/>
          </p:spPr>
        </p:cxnSp>
        <p:sp>
          <p:nvSpPr>
            <p:cNvPr id="98" name="Freeform 97"/>
            <p:cNvSpPr/>
            <p:nvPr/>
          </p:nvSpPr>
          <p:spPr>
            <a:xfrm rot="12307894">
              <a:off x="2627809" y="2092779"/>
              <a:ext cx="510278" cy="538534"/>
            </a:xfrm>
            <a:custGeom>
              <a:avLst/>
              <a:gdLst>
                <a:gd name="connsiteX0" fmla="*/ 267486 w 510278"/>
                <a:gd name="connsiteY0" fmla="*/ 4990 h 538534"/>
                <a:gd name="connsiteX1" fmla="*/ 198147 w 510278"/>
                <a:gd name="connsiteY1" fmla="*/ 69995 h 538534"/>
                <a:gd name="connsiteX2" fmla="*/ 120142 w 510278"/>
                <a:gd name="connsiteY2" fmla="*/ 165335 h 538534"/>
                <a:gd name="connsiteX3" fmla="*/ 20468 w 510278"/>
                <a:gd name="connsiteY3" fmla="*/ 265009 h 538534"/>
                <a:gd name="connsiteX4" fmla="*/ 3133 w 510278"/>
                <a:gd name="connsiteY4" fmla="*/ 282344 h 538534"/>
                <a:gd name="connsiteX5" fmla="*/ 63804 w 510278"/>
                <a:gd name="connsiteY5" fmla="*/ 278010 h 538534"/>
                <a:gd name="connsiteX6" fmla="*/ 172145 w 510278"/>
                <a:gd name="connsiteY6" fmla="*/ 325680 h 538534"/>
                <a:gd name="connsiteX7" fmla="*/ 224149 w 510278"/>
                <a:gd name="connsiteY7" fmla="*/ 382018 h 538534"/>
                <a:gd name="connsiteX8" fmla="*/ 258818 w 510278"/>
                <a:gd name="connsiteY8" fmla="*/ 451356 h 538534"/>
                <a:gd name="connsiteX9" fmla="*/ 254485 w 510278"/>
                <a:gd name="connsiteY9" fmla="*/ 503360 h 538534"/>
                <a:gd name="connsiteX10" fmla="*/ 241484 w 510278"/>
                <a:gd name="connsiteY10" fmla="*/ 538029 h 538534"/>
                <a:gd name="connsiteX11" fmla="*/ 306489 w 510278"/>
                <a:gd name="connsiteY11" fmla="*/ 477358 h 538534"/>
                <a:gd name="connsiteX12" fmla="*/ 427831 w 510278"/>
                <a:gd name="connsiteY12" fmla="*/ 330014 h 538534"/>
                <a:gd name="connsiteX13" fmla="*/ 471167 w 510278"/>
                <a:gd name="connsiteY13" fmla="*/ 282344 h 538534"/>
                <a:gd name="connsiteX14" fmla="*/ 501503 w 510278"/>
                <a:gd name="connsiteY14" fmla="*/ 230340 h 538534"/>
                <a:gd name="connsiteX15" fmla="*/ 510170 w 510278"/>
                <a:gd name="connsiteY15" fmla="*/ 200004 h 538534"/>
                <a:gd name="connsiteX16" fmla="*/ 497169 w 510278"/>
                <a:gd name="connsiteY16" fmla="*/ 156668 h 538534"/>
                <a:gd name="connsiteX17" fmla="*/ 449499 w 510278"/>
                <a:gd name="connsiteY17" fmla="*/ 87330 h 538534"/>
                <a:gd name="connsiteX18" fmla="*/ 406162 w 510278"/>
                <a:gd name="connsiteY18" fmla="*/ 39659 h 538534"/>
                <a:gd name="connsiteX19" fmla="*/ 367160 w 510278"/>
                <a:gd name="connsiteY19" fmla="*/ 9324 h 538534"/>
                <a:gd name="connsiteX20" fmla="*/ 267486 w 510278"/>
                <a:gd name="connsiteY20" fmla="*/ 4990 h 5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0278" h="538534">
                  <a:moveTo>
                    <a:pt x="267486" y="4990"/>
                  </a:moveTo>
                  <a:cubicBezTo>
                    <a:pt x="239317" y="15102"/>
                    <a:pt x="222704" y="43271"/>
                    <a:pt x="198147" y="69995"/>
                  </a:cubicBezTo>
                  <a:cubicBezTo>
                    <a:pt x="173590" y="96719"/>
                    <a:pt x="149755" y="132833"/>
                    <a:pt x="120142" y="165335"/>
                  </a:cubicBezTo>
                  <a:cubicBezTo>
                    <a:pt x="90529" y="197837"/>
                    <a:pt x="20468" y="265009"/>
                    <a:pt x="20468" y="265009"/>
                  </a:cubicBezTo>
                  <a:cubicBezTo>
                    <a:pt x="967" y="284510"/>
                    <a:pt x="-4090" y="280177"/>
                    <a:pt x="3133" y="282344"/>
                  </a:cubicBezTo>
                  <a:cubicBezTo>
                    <a:pt x="10356" y="284511"/>
                    <a:pt x="35635" y="270787"/>
                    <a:pt x="63804" y="278010"/>
                  </a:cubicBezTo>
                  <a:cubicBezTo>
                    <a:pt x="91973" y="285233"/>
                    <a:pt x="145421" y="308345"/>
                    <a:pt x="172145" y="325680"/>
                  </a:cubicBezTo>
                  <a:cubicBezTo>
                    <a:pt x="198869" y="343015"/>
                    <a:pt x="209704" y="361072"/>
                    <a:pt x="224149" y="382018"/>
                  </a:cubicBezTo>
                  <a:cubicBezTo>
                    <a:pt x="238594" y="402964"/>
                    <a:pt x="253762" y="431132"/>
                    <a:pt x="258818" y="451356"/>
                  </a:cubicBezTo>
                  <a:cubicBezTo>
                    <a:pt x="263874" y="471580"/>
                    <a:pt x="257374" y="488915"/>
                    <a:pt x="254485" y="503360"/>
                  </a:cubicBezTo>
                  <a:cubicBezTo>
                    <a:pt x="251596" y="517805"/>
                    <a:pt x="232817" y="542363"/>
                    <a:pt x="241484" y="538029"/>
                  </a:cubicBezTo>
                  <a:cubicBezTo>
                    <a:pt x="250151" y="533695"/>
                    <a:pt x="275431" y="512027"/>
                    <a:pt x="306489" y="477358"/>
                  </a:cubicBezTo>
                  <a:cubicBezTo>
                    <a:pt x="337547" y="442689"/>
                    <a:pt x="400385" y="362516"/>
                    <a:pt x="427831" y="330014"/>
                  </a:cubicBezTo>
                  <a:cubicBezTo>
                    <a:pt x="455277" y="297512"/>
                    <a:pt x="458888" y="298956"/>
                    <a:pt x="471167" y="282344"/>
                  </a:cubicBezTo>
                  <a:cubicBezTo>
                    <a:pt x="483446" y="265732"/>
                    <a:pt x="495003" y="244063"/>
                    <a:pt x="501503" y="230340"/>
                  </a:cubicBezTo>
                  <a:cubicBezTo>
                    <a:pt x="508004" y="216617"/>
                    <a:pt x="510892" y="212283"/>
                    <a:pt x="510170" y="200004"/>
                  </a:cubicBezTo>
                  <a:cubicBezTo>
                    <a:pt x="509448" y="187725"/>
                    <a:pt x="507281" y="175447"/>
                    <a:pt x="497169" y="156668"/>
                  </a:cubicBezTo>
                  <a:cubicBezTo>
                    <a:pt x="487057" y="137889"/>
                    <a:pt x="464667" y="106831"/>
                    <a:pt x="449499" y="87330"/>
                  </a:cubicBezTo>
                  <a:cubicBezTo>
                    <a:pt x="434331" y="67829"/>
                    <a:pt x="419885" y="52660"/>
                    <a:pt x="406162" y="39659"/>
                  </a:cubicBezTo>
                  <a:cubicBezTo>
                    <a:pt x="392439" y="26658"/>
                    <a:pt x="386661" y="16547"/>
                    <a:pt x="367160" y="9324"/>
                  </a:cubicBezTo>
                  <a:cubicBezTo>
                    <a:pt x="347659" y="2101"/>
                    <a:pt x="295655" y="-5122"/>
                    <a:pt x="267486" y="4990"/>
                  </a:cubicBezTo>
                  <a:close/>
                </a:path>
              </a:pathLst>
            </a:custGeom>
            <a:solidFill>
              <a:srgbClr val="007DA5">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9" name="Oval 98"/>
            <p:cNvSpPr/>
            <p:nvPr/>
          </p:nvSpPr>
          <p:spPr>
            <a:xfrm rot="4587712">
              <a:off x="1883286" y="2085104"/>
              <a:ext cx="958849" cy="900452"/>
            </a:xfrm>
            <a:prstGeom prst="ellipse">
              <a:avLst/>
            </a:prstGeom>
            <a:solidFill>
              <a:srgbClr val="FFFFFF">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100" name="TextBox 99"/>
            <p:cNvSpPr txBox="1"/>
            <p:nvPr/>
          </p:nvSpPr>
          <p:spPr>
            <a:xfrm>
              <a:off x="2460773" y="1855799"/>
              <a:ext cx="782587" cy="307777"/>
            </a:xfrm>
            <a:prstGeom prst="rect">
              <a:avLst/>
            </a:prstGeom>
            <a:noFill/>
          </p:spPr>
          <p:txBody>
            <a:bodyPr wrap="none" rtlCol="0">
              <a:spAutoFit/>
            </a:bodyPr>
            <a:lstStyle/>
            <a:p>
              <a:pPr algn="ctr" defTabSz="914126">
                <a:defRPr/>
              </a:pPr>
              <a:r>
                <a:rPr lang="en-US" sz="1400" kern="0" dirty="0">
                  <a:solidFill>
                    <a:srgbClr val="FFFFFF"/>
                  </a:solidFill>
                  <a:latin typeface="Arial" panose="020B0604020202020204"/>
                </a:rPr>
                <a:t>VMAT2</a:t>
              </a:r>
            </a:p>
          </p:txBody>
        </p:sp>
        <p:sp>
          <p:nvSpPr>
            <p:cNvPr id="101" name="Freeform 100"/>
            <p:cNvSpPr/>
            <p:nvPr/>
          </p:nvSpPr>
          <p:spPr>
            <a:xfrm>
              <a:off x="454956" y="1346835"/>
              <a:ext cx="4417178" cy="183098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alpha val="20000"/>
              </a:srgbClr>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grpSp>
      <p:grpSp>
        <p:nvGrpSpPr>
          <p:cNvPr id="106" name="Group 105"/>
          <p:cNvGrpSpPr/>
          <p:nvPr/>
        </p:nvGrpSpPr>
        <p:grpSpPr>
          <a:xfrm>
            <a:off x="5754306" y="5441755"/>
            <a:ext cx="959912" cy="261542"/>
            <a:chOff x="5731850" y="5516928"/>
            <a:chExt cx="960162" cy="261610"/>
          </a:xfrm>
        </p:grpSpPr>
        <p:sp>
          <p:nvSpPr>
            <p:cNvPr id="107" name="Oval 106"/>
            <p:cNvSpPr/>
            <p:nvPr/>
          </p:nvSpPr>
          <p:spPr>
            <a:xfrm>
              <a:off x="5731850" y="5540818"/>
              <a:ext cx="213830" cy="213830"/>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08" name="TextBox 107"/>
            <p:cNvSpPr txBox="1"/>
            <p:nvPr/>
          </p:nvSpPr>
          <p:spPr>
            <a:xfrm>
              <a:off x="5862939" y="5516928"/>
              <a:ext cx="829073" cy="261610"/>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Dopamine</a:t>
              </a:r>
            </a:p>
          </p:txBody>
        </p:sp>
      </p:grpSp>
      <p:grpSp>
        <p:nvGrpSpPr>
          <p:cNvPr id="109" name="Group 108"/>
          <p:cNvGrpSpPr/>
          <p:nvPr/>
        </p:nvGrpSpPr>
        <p:grpSpPr>
          <a:xfrm>
            <a:off x="6822497" y="5351894"/>
            <a:ext cx="923852" cy="415390"/>
            <a:chOff x="6806117" y="5427044"/>
            <a:chExt cx="924093" cy="415498"/>
          </a:xfrm>
        </p:grpSpPr>
        <p:sp>
          <p:nvSpPr>
            <p:cNvPr id="110" name="Freeform 109"/>
            <p:cNvSpPr/>
            <p:nvPr/>
          </p:nvSpPr>
          <p:spPr>
            <a:xfrm rot="5127766">
              <a:off x="6790647" y="5527413"/>
              <a:ext cx="271579" cy="240640"/>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11" name="TextBox 110"/>
            <p:cNvSpPr txBox="1"/>
            <p:nvPr/>
          </p:nvSpPr>
          <p:spPr>
            <a:xfrm>
              <a:off x="6997317" y="5427044"/>
              <a:ext cx="732893" cy="415498"/>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D2 </a:t>
              </a:r>
            </a:p>
            <a:p>
              <a:pPr algn="ctr" defTabSz="914126">
                <a:defRPr/>
              </a:pPr>
              <a:r>
                <a:rPr lang="en-US" sz="1050" kern="0" dirty="0">
                  <a:solidFill>
                    <a:srgbClr val="3D3935"/>
                  </a:solidFill>
                  <a:latin typeface="Arial" panose="020B0604020202020204"/>
                </a:rPr>
                <a:t>Receptor</a:t>
              </a:r>
            </a:p>
          </p:txBody>
        </p:sp>
      </p:grpSp>
      <p:grpSp>
        <p:nvGrpSpPr>
          <p:cNvPr id="112" name="Group 111"/>
          <p:cNvGrpSpPr/>
          <p:nvPr/>
        </p:nvGrpSpPr>
        <p:grpSpPr>
          <a:xfrm>
            <a:off x="7854627" y="5373798"/>
            <a:ext cx="846902" cy="397455"/>
            <a:chOff x="8159862" y="5448953"/>
            <a:chExt cx="847123" cy="397559"/>
          </a:xfrm>
        </p:grpSpPr>
        <p:sp>
          <p:nvSpPr>
            <p:cNvPr id="113" name="TextBox 112"/>
            <p:cNvSpPr txBox="1"/>
            <p:nvPr/>
          </p:nvSpPr>
          <p:spPr>
            <a:xfrm>
              <a:off x="8373478" y="5520775"/>
              <a:ext cx="633507" cy="253916"/>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VMAT2</a:t>
              </a:r>
            </a:p>
          </p:txBody>
        </p:sp>
        <p:sp>
          <p:nvSpPr>
            <p:cNvPr id="114" name="Flowchart: Direct Access Storage 113"/>
            <p:cNvSpPr/>
            <p:nvPr/>
          </p:nvSpPr>
          <p:spPr>
            <a:xfrm rot="16200000">
              <a:off x="8096944" y="5511871"/>
              <a:ext cx="397559" cy="271724"/>
            </a:xfrm>
            <a:prstGeom prst="flowChartMagneticDrum">
              <a:avLst/>
            </a:prstGeom>
            <a:solidFill>
              <a:srgbClr val="007DA5"/>
            </a:solidFill>
            <a:ln w="12700" cap="flat" cmpd="sng" algn="ctr">
              <a:solidFill>
                <a:srgbClr val="007DA5">
                  <a:shade val="50000"/>
                </a:srgbClr>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grpSp>
        <p:nvGrpSpPr>
          <p:cNvPr id="118" name="Group 117"/>
          <p:cNvGrpSpPr/>
          <p:nvPr/>
        </p:nvGrpSpPr>
        <p:grpSpPr>
          <a:xfrm>
            <a:off x="8755894" y="5288262"/>
            <a:ext cx="1366592" cy="568528"/>
            <a:chOff x="9974185" y="5363395"/>
            <a:chExt cx="1366948" cy="568676"/>
          </a:xfrm>
        </p:grpSpPr>
        <p:sp>
          <p:nvSpPr>
            <p:cNvPr id="119" name="Oval 118"/>
            <p:cNvSpPr/>
            <p:nvPr/>
          </p:nvSpPr>
          <p:spPr>
            <a:xfrm rot="4587712">
              <a:off x="9956868" y="5380712"/>
              <a:ext cx="568676" cy="534042"/>
            </a:xfrm>
            <a:prstGeom prst="ellipse">
              <a:avLst/>
            </a:prstGeom>
            <a:solidFill>
              <a:srgbClr val="FFFFFF">
                <a:alpha val="20000"/>
              </a:srgbClr>
            </a:solidFill>
            <a:ln w="12700" cap="flat" cmpd="sng" algn="ctr">
              <a:solidFill>
                <a:srgbClr val="3D3935"/>
              </a:solid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120" name="TextBox 119"/>
            <p:cNvSpPr txBox="1"/>
            <p:nvPr/>
          </p:nvSpPr>
          <p:spPr>
            <a:xfrm>
              <a:off x="10451146" y="5439984"/>
              <a:ext cx="889987" cy="415498"/>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Presynaptic</a:t>
              </a:r>
            </a:p>
            <a:p>
              <a:pPr algn="ctr" defTabSz="914126">
                <a:defRPr/>
              </a:pPr>
              <a:r>
                <a:rPr lang="en-US" sz="1050" kern="0" dirty="0">
                  <a:solidFill>
                    <a:srgbClr val="3D3935"/>
                  </a:solidFill>
                  <a:latin typeface="Arial" panose="020B0604020202020204"/>
                </a:rPr>
                <a:t>Vesicle</a:t>
              </a:r>
            </a:p>
          </p:txBody>
        </p:sp>
      </p:grpSp>
      <p:sp>
        <p:nvSpPr>
          <p:cNvPr id="58" name="TextBox 57">
            <a:extLst>
              <a:ext uri="{FF2B5EF4-FFF2-40B4-BE49-F238E27FC236}">
                <a16:creationId xmlns:a16="http://schemas.microsoft.com/office/drawing/2014/main" id="{34D66C98-C623-0D49-D81D-BABC0A67C6C0}"/>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ea typeface="Calibri" panose="020F0502020204030204" pitchFamily="34" charset="0"/>
                <a:cs typeface="Times New Roman" panose="02020603050405020304" pitchFamily="18" charset="0"/>
              </a:rPr>
              <a:t>Figure adapted from Stahl S. Antipsychotic agents. </a:t>
            </a:r>
            <a:r>
              <a:rPr lang="en-US" b="1" i="1" dirty="0">
                <a:latin typeface="+mn-lt"/>
                <a:ea typeface="Calibri" panose="020F0502020204030204" pitchFamily="34" charset="0"/>
                <a:cs typeface="Times New Roman" panose="02020603050405020304" pitchFamily="18" charset="0"/>
              </a:rPr>
              <a:t>Stahl’s Essential Pharmacology</a:t>
            </a:r>
            <a:r>
              <a:rPr lang="en-US" b="1" dirty="0">
                <a:latin typeface="+mn-lt"/>
                <a:ea typeface="Calibri" panose="020F0502020204030204" pitchFamily="34" charset="0"/>
                <a:cs typeface="Times New Roman" panose="02020603050405020304" pitchFamily="18" charset="0"/>
              </a:rPr>
              <a:t>. 4th ed. Cambridge University Press. 2013:145-252</a:t>
            </a:r>
            <a:r>
              <a:rPr lang="en-US" b="1" dirty="0"/>
              <a:t>. </a:t>
            </a:r>
          </a:p>
          <a:p>
            <a:pPr marL="0">
              <a:defRPr/>
            </a:pPr>
            <a:r>
              <a:rPr lang="en-US" dirty="0">
                <a:latin typeface="+mn-lt"/>
                <a:ea typeface="Calibri" panose="020F0502020204030204" pitchFamily="34" charset="0"/>
                <a:cs typeface="Times New Roman" panose="02020603050405020304" pitchFamily="18" charset="0"/>
              </a:rPr>
              <a:t>Stahl SM. </a:t>
            </a:r>
            <a:r>
              <a:rPr lang="en-US" i="1" dirty="0">
                <a:latin typeface="+mn-lt"/>
                <a:ea typeface="Calibri" panose="020F0502020204030204" pitchFamily="34" charset="0"/>
                <a:cs typeface="Times New Roman" panose="02020603050405020304" pitchFamily="18" charset="0"/>
              </a:rPr>
              <a:t>CNS Spectr</a:t>
            </a:r>
            <a:r>
              <a:rPr lang="en-US" dirty="0">
                <a:latin typeface="+mn-lt"/>
                <a:ea typeface="Calibri" panose="020F0502020204030204" pitchFamily="34" charset="0"/>
                <a:cs typeface="Times New Roman" panose="02020603050405020304" pitchFamily="18" charset="0"/>
              </a:rPr>
              <a:t>. 2018;23(1):1-6</a:t>
            </a:r>
            <a:r>
              <a:rPr lang="en-US" dirty="0"/>
              <a:t>.</a:t>
            </a:r>
          </a:p>
        </p:txBody>
      </p:sp>
    </p:spTree>
    <p:extLst>
      <p:ext uri="{BB962C8B-B14F-4D97-AF65-F5344CB8AC3E}">
        <p14:creationId xmlns:p14="http://schemas.microsoft.com/office/powerpoint/2010/main" val="137236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02">
            <a:extLst>
              <a:ext uri="{FF2B5EF4-FFF2-40B4-BE49-F238E27FC236}">
                <a16:creationId xmlns:a16="http://schemas.microsoft.com/office/drawing/2014/main" id="{B8A39EB7-589E-87E0-7E21-60325667BE73}"/>
              </a:ext>
            </a:extLst>
          </p:cNvPr>
          <p:cNvGrpSpPr/>
          <p:nvPr/>
        </p:nvGrpSpPr>
        <p:grpSpPr>
          <a:xfrm>
            <a:off x="6491880" y="2359276"/>
            <a:ext cx="1644245" cy="1504687"/>
            <a:chOff x="1141950" y="3745978"/>
            <a:chExt cx="1822786" cy="1668073"/>
          </a:xfrm>
        </p:grpSpPr>
        <p:grpSp>
          <p:nvGrpSpPr>
            <p:cNvPr id="204" name="Group 203">
              <a:extLst>
                <a:ext uri="{FF2B5EF4-FFF2-40B4-BE49-F238E27FC236}">
                  <a16:creationId xmlns:a16="http://schemas.microsoft.com/office/drawing/2014/main" id="{AD6CAF67-647B-31D8-F8A9-B174F03FC055}"/>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218" name="Freeform 5">
                <a:extLst>
                  <a:ext uri="{FF2B5EF4-FFF2-40B4-BE49-F238E27FC236}">
                    <a16:creationId xmlns:a16="http://schemas.microsoft.com/office/drawing/2014/main" id="{788204FC-F9D9-B623-DB3B-323FFB8EF294}"/>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6">
                <a:extLst>
                  <a:ext uri="{FF2B5EF4-FFF2-40B4-BE49-F238E27FC236}">
                    <a16:creationId xmlns:a16="http://schemas.microsoft.com/office/drawing/2014/main" id="{E559715E-2471-B844-76ED-39F6208DE227}"/>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7">
                <a:extLst>
                  <a:ext uri="{FF2B5EF4-FFF2-40B4-BE49-F238E27FC236}">
                    <a16:creationId xmlns:a16="http://schemas.microsoft.com/office/drawing/2014/main" id="{FB7476EB-5878-C2AA-08A8-22AFE50A2334}"/>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8">
                <a:extLst>
                  <a:ext uri="{FF2B5EF4-FFF2-40B4-BE49-F238E27FC236}">
                    <a16:creationId xmlns:a16="http://schemas.microsoft.com/office/drawing/2014/main" id="{ECDCE99C-67B0-6C33-E965-8DA3B1E77DEF}"/>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9">
                <a:extLst>
                  <a:ext uri="{FF2B5EF4-FFF2-40B4-BE49-F238E27FC236}">
                    <a16:creationId xmlns:a16="http://schemas.microsoft.com/office/drawing/2014/main" id="{9E9EE2B1-64A2-9899-C31D-F6FE09583BD0}"/>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10">
                <a:extLst>
                  <a:ext uri="{FF2B5EF4-FFF2-40B4-BE49-F238E27FC236}">
                    <a16:creationId xmlns:a16="http://schemas.microsoft.com/office/drawing/2014/main" id="{AE141C53-4DB3-7A04-00FA-25114096053B}"/>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12">
                <a:extLst>
                  <a:ext uri="{FF2B5EF4-FFF2-40B4-BE49-F238E27FC236}">
                    <a16:creationId xmlns:a16="http://schemas.microsoft.com/office/drawing/2014/main" id="{BB5F7E2F-8530-60E0-CA39-5B6DAF48CB7B}"/>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3">
                <a:extLst>
                  <a:ext uri="{FF2B5EF4-FFF2-40B4-BE49-F238E27FC236}">
                    <a16:creationId xmlns:a16="http://schemas.microsoft.com/office/drawing/2014/main" id="{BDD8C7F2-337B-49A1-7195-C27B41FB7443}"/>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5">
                <a:extLst>
                  <a:ext uri="{FF2B5EF4-FFF2-40B4-BE49-F238E27FC236}">
                    <a16:creationId xmlns:a16="http://schemas.microsoft.com/office/drawing/2014/main" id="{4B715CDD-D74C-A962-F015-A7FB6B50EC9F}"/>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6">
                <a:extLst>
                  <a:ext uri="{FF2B5EF4-FFF2-40B4-BE49-F238E27FC236}">
                    <a16:creationId xmlns:a16="http://schemas.microsoft.com/office/drawing/2014/main" id="{A299B9FE-7EDD-CF87-933A-EBDABBD9EC4F}"/>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7">
                <a:extLst>
                  <a:ext uri="{FF2B5EF4-FFF2-40B4-BE49-F238E27FC236}">
                    <a16:creationId xmlns:a16="http://schemas.microsoft.com/office/drawing/2014/main" id="{CCDB8C6C-36A3-9639-80F5-1CFEBE7A2829}"/>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8">
                <a:extLst>
                  <a:ext uri="{FF2B5EF4-FFF2-40B4-BE49-F238E27FC236}">
                    <a16:creationId xmlns:a16="http://schemas.microsoft.com/office/drawing/2014/main" id="{C2C7D229-DCBB-AAA7-50F9-16663D9D9233}"/>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9">
                <a:extLst>
                  <a:ext uri="{FF2B5EF4-FFF2-40B4-BE49-F238E27FC236}">
                    <a16:creationId xmlns:a16="http://schemas.microsoft.com/office/drawing/2014/main" id="{272E180A-077A-FAED-27F9-FD206779C8D2}"/>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20">
                <a:extLst>
                  <a:ext uri="{FF2B5EF4-FFF2-40B4-BE49-F238E27FC236}">
                    <a16:creationId xmlns:a16="http://schemas.microsoft.com/office/drawing/2014/main" id="{668FACD3-1383-353B-601B-1A8005B89042}"/>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21">
                <a:extLst>
                  <a:ext uri="{FF2B5EF4-FFF2-40B4-BE49-F238E27FC236}">
                    <a16:creationId xmlns:a16="http://schemas.microsoft.com/office/drawing/2014/main" id="{947EAD2E-4E7A-E892-4E92-E0189401705C}"/>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22">
                <a:extLst>
                  <a:ext uri="{FF2B5EF4-FFF2-40B4-BE49-F238E27FC236}">
                    <a16:creationId xmlns:a16="http://schemas.microsoft.com/office/drawing/2014/main" id="{27B8708B-C06A-BE13-CFFC-ECE4383A75C3}"/>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23">
                <a:extLst>
                  <a:ext uri="{FF2B5EF4-FFF2-40B4-BE49-F238E27FC236}">
                    <a16:creationId xmlns:a16="http://schemas.microsoft.com/office/drawing/2014/main" id="{14C4D906-BDAC-05BA-0355-FFB44CEA5357}"/>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6">
                <a:extLst>
                  <a:ext uri="{FF2B5EF4-FFF2-40B4-BE49-F238E27FC236}">
                    <a16:creationId xmlns:a16="http://schemas.microsoft.com/office/drawing/2014/main" id="{63D0C63F-29EC-EF16-E21F-83700376914C}"/>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7">
                <a:extLst>
                  <a:ext uri="{FF2B5EF4-FFF2-40B4-BE49-F238E27FC236}">
                    <a16:creationId xmlns:a16="http://schemas.microsoft.com/office/drawing/2014/main" id="{0F92117D-E3A9-4D45-0FCD-907CE129F628}"/>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8">
                <a:extLst>
                  <a:ext uri="{FF2B5EF4-FFF2-40B4-BE49-F238E27FC236}">
                    <a16:creationId xmlns:a16="http://schemas.microsoft.com/office/drawing/2014/main" id="{43EA735B-0C72-CF4C-781E-470247E2D8AA}"/>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1">
                <a:extLst>
                  <a:ext uri="{FF2B5EF4-FFF2-40B4-BE49-F238E27FC236}">
                    <a16:creationId xmlns:a16="http://schemas.microsoft.com/office/drawing/2014/main" id="{352EC592-C129-135A-B2F4-1B8490E7DD07}"/>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05" name="Group 204">
              <a:extLst>
                <a:ext uri="{FF2B5EF4-FFF2-40B4-BE49-F238E27FC236}">
                  <a16:creationId xmlns:a16="http://schemas.microsoft.com/office/drawing/2014/main" id="{048AC0D3-1D78-4952-71B1-433A14885E05}"/>
                </a:ext>
              </a:extLst>
            </p:cNvPr>
            <p:cNvGrpSpPr/>
            <p:nvPr/>
          </p:nvGrpSpPr>
          <p:grpSpPr>
            <a:xfrm>
              <a:off x="1141950" y="3837692"/>
              <a:ext cx="1527539" cy="1560559"/>
              <a:chOff x="4748963" y="4098099"/>
              <a:chExt cx="1881040" cy="1921702"/>
            </a:xfrm>
          </p:grpSpPr>
          <p:grpSp>
            <p:nvGrpSpPr>
              <p:cNvPr id="206" name="Group 205">
                <a:extLst>
                  <a:ext uri="{FF2B5EF4-FFF2-40B4-BE49-F238E27FC236}">
                    <a16:creationId xmlns:a16="http://schemas.microsoft.com/office/drawing/2014/main" id="{B90AF4BB-42A6-CB4D-FED0-8B54DDF84EEF}"/>
                  </a:ext>
                </a:extLst>
              </p:cNvPr>
              <p:cNvGrpSpPr/>
              <p:nvPr/>
            </p:nvGrpSpPr>
            <p:grpSpPr>
              <a:xfrm>
                <a:off x="5130525" y="4098099"/>
                <a:ext cx="767348" cy="783782"/>
                <a:chOff x="6045325" y="4029074"/>
                <a:chExt cx="657433" cy="671513"/>
              </a:xfrm>
            </p:grpSpPr>
            <p:sp>
              <p:nvSpPr>
                <p:cNvPr id="216" name="Freeform 11">
                  <a:extLst>
                    <a:ext uri="{FF2B5EF4-FFF2-40B4-BE49-F238E27FC236}">
                      <a16:creationId xmlns:a16="http://schemas.microsoft.com/office/drawing/2014/main" id="{FC32CD35-C5CF-800A-C68E-1E8E61EE6BED}"/>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217" name="Freeform 13">
                  <a:extLst>
                    <a:ext uri="{FF2B5EF4-FFF2-40B4-BE49-F238E27FC236}">
                      <a16:creationId xmlns:a16="http://schemas.microsoft.com/office/drawing/2014/main" id="{D3546BB2-8C00-30DC-ACE4-38B5B7B828BF}"/>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07" name="Group 206">
                <a:extLst>
                  <a:ext uri="{FF2B5EF4-FFF2-40B4-BE49-F238E27FC236}">
                    <a16:creationId xmlns:a16="http://schemas.microsoft.com/office/drawing/2014/main" id="{7F916872-6269-8B62-96D0-28424C535516}"/>
                  </a:ext>
                </a:extLst>
              </p:cNvPr>
              <p:cNvGrpSpPr/>
              <p:nvPr/>
            </p:nvGrpSpPr>
            <p:grpSpPr>
              <a:xfrm>
                <a:off x="5889866" y="4898557"/>
                <a:ext cx="740137" cy="755989"/>
                <a:chOff x="6113010" y="4029074"/>
                <a:chExt cx="657433" cy="671513"/>
              </a:xfrm>
            </p:grpSpPr>
            <p:sp>
              <p:nvSpPr>
                <p:cNvPr id="214" name="Freeform 11">
                  <a:extLst>
                    <a:ext uri="{FF2B5EF4-FFF2-40B4-BE49-F238E27FC236}">
                      <a16:creationId xmlns:a16="http://schemas.microsoft.com/office/drawing/2014/main" id="{3C96F771-9B9F-0570-4DC8-A520E9DCAA1B}"/>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215" name="Freeform 13">
                  <a:extLst>
                    <a:ext uri="{FF2B5EF4-FFF2-40B4-BE49-F238E27FC236}">
                      <a16:creationId xmlns:a16="http://schemas.microsoft.com/office/drawing/2014/main" id="{F150317E-4495-AB70-4D94-1E8CAF22D6D3}"/>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08" name="Group 207">
                <a:extLst>
                  <a:ext uri="{FF2B5EF4-FFF2-40B4-BE49-F238E27FC236}">
                    <a16:creationId xmlns:a16="http://schemas.microsoft.com/office/drawing/2014/main" id="{23778A4E-6D01-B26F-77F4-10E65EE00149}"/>
                  </a:ext>
                </a:extLst>
              </p:cNvPr>
              <p:cNvGrpSpPr/>
              <p:nvPr/>
            </p:nvGrpSpPr>
            <p:grpSpPr>
              <a:xfrm>
                <a:off x="4978411" y="5263812"/>
                <a:ext cx="740137" cy="755989"/>
                <a:chOff x="6104550" y="4096759"/>
                <a:chExt cx="657433" cy="671513"/>
              </a:xfrm>
            </p:grpSpPr>
            <p:sp>
              <p:nvSpPr>
                <p:cNvPr id="212" name="Freeform 11">
                  <a:extLst>
                    <a:ext uri="{FF2B5EF4-FFF2-40B4-BE49-F238E27FC236}">
                      <a16:creationId xmlns:a16="http://schemas.microsoft.com/office/drawing/2014/main" id="{1CF79C22-D87E-0D51-9AC8-293F2D393017}"/>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213" name="Freeform 13">
                  <a:extLst>
                    <a:ext uri="{FF2B5EF4-FFF2-40B4-BE49-F238E27FC236}">
                      <a16:creationId xmlns:a16="http://schemas.microsoft.com/office/drawing/2014/main" id="{476A9C29-B043-ADE8-46B1-3565120C391E}"/>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209" name="Freeform 9">
                <a:extLst>
                  <a:ext uri="{FF2B5EF4-FFF2-40B4-BE49-F238E27FC236}">
                    <a16:creationId xmlns:a16="http://schemas.microsoft.com/office/drawing/2014/main" id="{6C72DF71-4B28-C9D2-2E40-89B332E7DCAC}"/>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210" name="Freeform 9">
                <a:extLst>
                  <a:ext uri="{FF2B5EF4-FFF2-40B4-BE49-F238E27FC236}">
                    <a16:creationId xmlns:a16="http://schemas.microsoft.com/office/drawing/2014/main" id="{6448DB9E-0ED5-4E9E-9E37-3E19AA264320}"/>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211" name="Freeform 9">
                <a:extLst>
                  <a:ext uri="{FF2B5EF4-FFF2-40B4-BE49-F238E27FC236}">
                    <a16:creationId xmlns:a16="http://schemas.microsoft.com/office/drawing/2014/main" id="{BA4B7B8B-CBF2-B467-7DD7-B1CEDB72D26A}"/>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sp>
        <p:nvSpPr>
          <p:cNvPr id="2" name="Title 1"/>
          <p:cNvSpPr>
            <a:spLocks noGrp="1"/>
          </p:cNvSpPr>
          <p:nvPr>
            <p:ph type="title"/>
          </p:nvPr>
        </p:nvSpPr>
        <p:spPr/>
        <p:txBody>
          <a:bodyPr/>
          <a:lstStyle/>
          <a:p>
            <a:r>
              <a:rPr lang="en-US" dirty="0"/>
              <a:t>Why You Should Look for TD</a:t>
            </a:r>
          </a:p>
        </p:txBody>
      </p:sp>
      <p:sp>
        <p:nvSpPr>
          <p:cNvPr id="9" name="Content Placeholder 8"/>
          <p:cNvSpPr>
            <a:spLocks noGrp="1"/>
          </p:cNvSpPr>
          <p:nvPr>
            <p:ph idx="1"/>
          </p:nvPr>
        </p:nvSpPr>
        <p:spPr>
          <a:xfrm>
            <a:off x="978596" y="1699418"/>
            <a:ext cx="10573642" cy="364772"/>
          </a:xfrm>
        </p:spPr>
        <p:txBody>
          <a:bodyPr/>
          <a:lstStyle/>
          <a:p>
            <a:pPr marL="0" indent="0">
              <a:buNone/>
            </a:pPr>
            <a:r>
              <a:rPr lang="en-US" b="1" dirty="0"/>
              <a:t>TD Is Associated With the Use of DRBAs, Including Antipsychotics</a:t>
            </a:r>
            <a:r>
              <a:rPr lang="en-US" b="1" baseline="30000" dirty="0"/>
              <a:t>1</a:t>
            </a:r>
            <a:r>
              <a:rPr lang="en-US" b="1" dirty="0"/>
              <a:t> </a:t>
            </a:r>
          </a:p>
        </p:txBody>
      </p:sp>
      <p:sp>
        <p:nvSpPr>
          <p:cNvPr id="3" name="Slide Number Placeholder 2"/>
          <p:cNvSpPr>
            <a:spLocks noGrp="1"/>
          </p:cNvSpPr>
          <p:nvPr>
            <p:ph type="sldNum" sz="quarter" idx="4"/>
          </p:nvPr>
        </p:nvSpPr>
        <p:spPr/>
        <p:txBody>
          <a:bodyPr/>
          <a:lstStyle/>
          <a:p>
            <a:fld id="{F3C1FD0B-2342-48FB-A867-BE1FD0EAA53B}" type="slidenum">
              <a:rPr lang="en-US" smtClean="0"/>
              <a:pPr/>
              <a:t>4</a:t>
            </a:fld>
            <a:endParaRPr lang="en-US" dirty="0"/>
          </a:p>
        </p:txBody>
      </p:sp>
      <p:sp>
        <p:nvSpPr>
          <p:cNvPr id="52" name="Text Placeholder 6"/>
          <p:cNvSpPr>
            <a:spLocks noGrp="1"/>
          </p:cNvSpPr>
          <p:nvPr>
            <p:ph type="body" sz="quarter" idx="10"/>
          </p:nvPr>
        </p:nvSpPr>
        <p:spPr/>
        <p:txBody>
          <a:bodyPr/>
          <a:lstStyle/>
          <a:p>
            <a:r>
              <a:rPr lang="en-US" dirty="0"/>
              <a:t>PREVALENCE of Tardive Dyskinesia </a:t>
            </a:r>
          </a:p>
        </p:txBody>
      </p:sp>
      <p:sp>
        <p:nvSpPr>
          <p:cNvPr id="18" name="Rectangle 17"/>
          <p:cNvSpPr/>
          <p:nvPr/>
        </p:nvSpPr>
        <p:spPr>
          <a:xfrm>
            <a:off x="1038199" y="4029942"/>
            <a:ext cx="2329690" cy="707886"/>
          </a:xfrm>
          <a:prstGeom prst="rect">
            <a:avLst/>
          </a:prstGeom>
        </p:spPr>
        <p:txBody>
          <a:bodyPr wrap="square">
            <a:spAutoFit/>
          </a:bodyPr>
          <a:lstStyle/>
          <a:p>
            <a:pPr algn="ctr"/>
            <a:r>
              <a:rPr lang="en-US" sz="2400" b="1" dirty="0">
                <a:solidFill>
                  <a:schemeClr val="accent1"/>
                </a:solidFill>
              </a:rPr>
              <a:t>1</a:t>
            </a:r>
            <a:r>
              <a:rPr lang="en-US" sz="1600" dirty="0"/>
              <a:t> in </a:t>
            </a:r>
            <a:r>
              <a:rPr lang="en-US" sz="2400" b="1" dirty="0">
                <a:solidFill>
                  <a:schemeClr val="accent1"/>
                </a:solidFill>
              </a:rPr>
              <a:t>5</a:t>
            </a:r>
            <a:r>
              <a:rPr lang="en-US" sz="1400" dirty="0">
                <a:solidFill>
                  <a:schemeClr val="accent2"/>
                </a:solidFill>
                <a:latin typeface="+mj-lt"/>
              </a:rPr>
              <a:t> </a:t>
            </a:r>
            <a:r>
              <a:rPr lang="en-US" sz="1600" dirty="0"/>
              <a:t>Americans live with mental illness</a:t>
            </a:r>
            <a:r>
              <a:rPr lang="en-US" sz="1600" baseline="30000" dirty="0"/>
              <a:t>2</a:t>
            </a:r>
            <a:endParaRPr lang="en-US" sz="1600" dirty="0"/>
          </a:p>
        </p:txBody>
      </p:sp>
      <p:sp>
        <p:nvSpPr>
          <p:cNvPr id="51" name="TextBox 50">
            <a:extLst>
              <a:ext uri="{FF2B5EF4-FFF2-40B4-BE49-F238E27FC236}">
                <a16:creationId xmlns:a16="http://schemas.microsoft.com/office/drawing/2014/main" id="{C87CA4E6-E92A-29A4-3A9D-127BE05C425A}"/>
              </a:ext>
            </a:extLst>
          </p:cNvPr>
          <p:cNvSpPr txBox="1"/>
          <p:nvPr/>
        </p:nvSpPr>
        <p:spPr>
          <a:xfrm>
            <a:off x="977900" y="5719771"/>
            <a:ext cx="10574338" cy="792525"/>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 2017.</a:t>
            </a:r>
          </a:p>
          <a:p>
            <a:pPr marL="0">
              <a:spcAft>
                <a:spcPts val="300"/>
              </a:spcAft>
              <a:defRPr/>
            </a:pPr>
            <a:r>
              <a:rPr lang="en-US" b="1" dirty="0"/>
              <a:t>DRBAs, dopamine receptor blocking agents. </a:t>
            </a:r>
          </a:p>
          <a:p>
            <a:pPr marL="0">
              <a:defRPr/>
            </a:pPr>
            <a:r>
              <a:rPr lang="en-US" b="1" dirty="0"/>
              <a:t>1. </a:t>
            </a:r>
            <a:r>
              <a:rPr lang="en-US" dirty="0"/>
              <a:t>American Psychiatric Association. </a:t>
            </a:r>
            <a:r>
              <a:rPr lang="en-US" i="1" dirty="0"/>
              <a:t>Diagnostic and Statistical Manual of Mental Disorders</a:t>
            </a:r>
            <a:r>
              <a:rPr lang="en-US" dirty="0"/>
              <a:t>. 5th ed. American Psychiatric Association; 2013. </a:t>
            </a:r>
            <a:r>
              <a:rPr lang="en-US" b="1" dirty="0"/>
              <a:t>2.</a:t>
            </a:r>
            <a:r>
              <a:rPr lang="en-US" dirty="0"/>
              <a:t> National Institute of Mental Health. Mental illness. Updated January 2021. Accessed December 6, 2021. https://www.nimh.nih.gov/health/statistics/mental-illness.shtml </a:t>
            </a:r>
            <a:r>
              <a:rPr lang="en-US" b="1" dirty="0"/>
              <a:t>3. </a:t>
            </a:r>
            <a:r>
              <a:rPr lang="en-US" dirty="0"/>
              <a:t>Cloud LJ, et al. </a:t>
            </a:r>
            <a:r>
              <a:rPr lang="en-US" i="1" dirty="0"/>
              <a:t>Neurotherapeutics</a:t>
            </a:r>
            <a:r>
              <a:rPr lang="en-US" dirty="0"/>
              <a:t>. 2014;11(1):166-176. </a:t>
            </a:r>
            <a:r>
              <a:rPr lang="en-US" b="1" dirty="0"/>
              <a:t>4. </a:t>
            </a:r>
            <a:r>
              <a:rPr lang="en-US" dirty="0"/>
              <a:t>Data on file. Assessment of Antipsychotic Market Prescription Trends in the US, 1992-2017. IQVIA Report to Neurocrine Biosciences, Inc.; 2018. </a:t>
            </a:r>
            <a:r>
              <a:rPr lang="en-US" b="1" dirty="0"/>
              <a:t>5.</a:t>
            </a:r>
            <a:r>
              <a:rPr lang="en-US" dirty="0"/>
              <a:t> Olfson M, et al. </a:t>
            </a:r>
            <a:r>
              <a:rPr lang="en-US" i="1" dirty="0"/>
              <a:t>J Clin Psychiatry</a:t>
            </a:r>
            <a:r>
              <a:rPr lang="en-US" dirty="0"/>
              <a:t>. 2015;76(10):1346-1353.</a:t>
            </a:r>
          </a:p>
        </p:txBody>
      </p:sp>
      <p:grpSp>
        <p:nvGrpSpPr>
          <p:cNvPr id="14" name="Group 13">
            <a:extLst>
              <a:ext uri="{FF2B5EF4-FFF2-40B4-BE49-F238E27FC236}">
                <a16:creationId xmlns:a16="http://schemas.microsoft.com/office/drawing/2014/main" id="{C006935C-62EB-CEB3-E221-8DB073B9A4BF}"/>
              </a:ext>
            </a:extLst>
          </p:cNvPr>
          <p:cNvGrpSpPr/>
          <p:nvPr/>
        </p:nvGrpSpPr>
        <p:grpSpPr>
          <a:xfrm>
            <a:off x="4052699" y="2362200"/>
            <a:ext cx="1492626" cy="1496472"/>
            <a:chOff x="4052699" y="2362200"/>
            <a:chExt cx="1492626" cy="1496472"/>
          </a:xfrm>
        </p:grpSpPr>
        <p:sp>
          <p:nvSpPr>
            <p:cNvPr id="12" name="Freeform 6"/>
            <p:cNvSpPr>
              <a:spLocks/>
            </p:cNvSpPr>
            <p:nvPr/>
          </p:nvSpPr>
          <p:spPr bwMode="auto">
            <a:xfrm>
              <a:off x="4255039" y="2842649"/>
              <a:ext cx="1091402" cy="675224"/>
            </a:xfrm>
            <a:custGeom>
              <a:avLst/>
              <a:gdLst>
                <a:gd name="T0" fmla="*/ 78 w 915"/>
                <a:gd name="T1" fmla="*/ 0 h 566"/>
                <a:gd name="T2" fmla="*/ 447 w 915"/>
                <a:gd name="T3" fmla="*/ 54 h 566"/>
                <a:gd name="T4" fmla="*/ 504 w 915"/>
                <a:gd name="T5" fmla="*/ 66 h 566"/>
                <a:gd name="T6" fmla="*/ 528 w 915"/>
                <a:gd name="T7" fmla="*/ 102 h 566"/>
                <a:gd name="T8" fmla="*/ 561 w 915"/>
                <a:gd name="T9" fmla="*/ 99 h 566"/>
                <a:gd name="T10" fmla="*/ 631 w 915"/>
                <a:gd name="T11" fmla="*/ 116 h 566"/>
                <a:gd name="T12" fmla="*/ 659 w 915"/>
                <a:gd name="T13" fmla="*/ 159 h 566"/>
                <a:gd name="T14" fmla="*/ 675 w 915"/>
                <a:gd name="T15" fmla="*/ 150 h 566"/>
                <a:gd name="T16" fmla="*/ 673 w 915"/>
                <a:gd name="T17" fmla="*/ 199 h 566"/>
                <a:gd name="T18" fmla="*/ 738 w 915"/>
                <a:gd name="T19" fmla="*/ 162 h 566"/>
                <a:gd name="T20" fmla="*/ 776 w 915"/>
                <a:gd name="T21" fmla="*/ 144 h 566"/>
                <a:gd name="T22" fmla="*/ 785 w 915"/>
                <a:gd name="T23" fmla="*/ 115 h 566"/>
                <a:gd name="T24" fmla="*/ 856 w 915"/>
                <a:gd name="T25" fmla="*/ 67 h 566"/>
                <a:gd name="T26" fmla="*/ 877 w 915"/>
                <a:gd name="T27" fmla="*/ 32 h 566"/>
                <a:gd name="T28" fmla="*/ 908 w 915"/>
                <a:gd name="T29" fmla="*/ 71 h 566"/>
                <a:gd name="T30" fmla="*/ 875 w 915"/>
                <a:gd name="T31" fmla="*/ 117 h 566"/>
                <a:gd name="T32" fmla="*/ 855 w 915"/>
                <a:gd name="T33" fmla="*/ 177 h 566"/>
                <a:gd name="T34" fmla="*/ 822 w 915"/>
                <a:gd name="T35" fmla="*/ 215 h 566"/>
                <a:gd name="T36" fmla="*/ 804 w 915"/>
                <a:gd name="T37" fmla="*/ 257 h 566"/>
                <a:gd name="T38" fmla="*/ 819 w 915"/>
                <a:gd name="T39" fmla="*/ 305 h 566"/>
                <a:gd name="T40" fmla="*/ 819 w 915"/>
                <a:gd name="T41" fmla="*/ 331 h 566"/>
                <a:gd name="T42" fmla="*/ 760 w 915"/>
                <a:gd name="T43" fmla="*/ 393 h 566"/>
                <a:gd name="T44" fmla="*/ 766 w 915"/>
                <a:gd name="T45" fmla="*/ 485 h 566"/>
                <a:gd name="T46" fmla="*/ 773 w 915"/>
                <a:gd name="T47" fmla="*/ 557 h 566"/>
                <a:gd name="T48" fmla="*/ 727 w 915"/>
                <a:gd name="T49" fmla="*/ 507 h 566"/>
                <a:gd name="T50" fmla="*/ 709 w 915"/>
                <a:gd name="T51" fmla="*/ 470 h 566"/>
                <a:gd name="T52" fmla="*/ 682 w 915"/>
                <a:gd name="T53" fmla="*/ 468 h 566"/>
                <a:gd name="T54" fmla="*/ 635 w 915"/>
                <a:gd name="T55" fmla="*/ 460 h 566"/>
                <a:gd name="T56" fmla="*/ 596 w 915"/>
                <a:gd name="T57" fmla="*/ 465 h 566"/>
                <a:gd name="T58" fmla="*/ 572 w 915"/>
                <a:gd name="T59" fmla="*/ 491 h 566"/>
                <a:gd name="T60" fmla="*/ 530 w 915"/>
                <a:gd name="T61" fmla="*/ 482 h 566"/>
                <a:gd name="T62" fmla="*/ 440 w 915"/>
                <a:gd name="T63" fmla="*/ 537 h 566"/>
                <a:gd name="T64" fmla="*/ 433 w 915"/>
                <a:gd name="T65" fmla="*/ 564 h 566"/>
                <a:gd name="T66" fmla="*/ 389 w 915"/>
                <a:gd name="T67" fmla="*/ 517 h 566"/>
                <a:gd name="T68" fmla="*/ 337 w 915"/>
                <a:gd name="T69" fmla="*/ 483 h 566"/>
                <a:gd name="T70" fmla="*/ 274 w 915"/>
                <a:gd name="T71" fmla="*/ 432 h 566"/>
                <a:gd name="T72" fmla="*/ 238 w 915"/>
                <a:gd name="T73" fmla="*/ 432 h 566"/>
                <a:gd name="T74" fmla="*/ 88 w 915"/>
                <a:gd name="T75" fmla="*/ 379 h 566"/>
                <a:gd name="T76" fmla="*/ 31 w 915"/>
                <a:gd name="T77" fmla="*/ 322 h 566"/>
                <a:gd name="T78" fmla="*/ 18 w 915"/>
                <a:gd name="T79" fmla="*/ 280 h 566"/>
                <a:gd name="T80" fmla="*/ 13 w 915"/>
                <a:gd name="T81" fmla="*/ 251 h 566"/>
                <a:gd name="T82" fmla="*/ 2 w 915"/>
                <a:gd name="T83" fmla="*/ 189 h 566"/>
                <a:gd name="T84" fmla="*/ 17 w 915"/>
                <a:gd name="T85" fmla="*/ 118 h 566"/>
                <a:gd name="T86" fmla="*/ 46 w 915"/>
                <a:gd name="T87" fmla="*/ 5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5" h="566">
                  <a:moveTo>
                    <a:pt x="46" y="5"/>
                  </a:moveTo>
                  <a:cubicBezTo>
                    <a:pt x="57" y="12"/>
                    <a:pt x="69" y="14"/>
                    <a:pt x="78" y="25"/>
                  </a:cubicBezTo>
                  <a:cubicBezTo>
                    <a:pt x="78" y="17"/>
                    <a:pt x="78" y="9"/>
                    <a:pt x="78" y="0"/>
                  </a:cubicBezTo>
                  <a:cubicBezTo>
                    <a:pt x="90" y="3"/>
                    <a:pt x="100" y="6"/>
                    <a:pt x="111" y="9"/>
                  </a:cubicBezTo>
                  <a:cubicBezTo>
                    <a:pt x="185" y="28"/>
                    <a:pt x="260" y="41"/>
                    <a:pt x="336" y="48"/>
                  </a:cubicBezTo>
                  <a:cubicBezTo>
                    <a:pt x="373" y="51"/>
                    <a:pt x="410" y="52"/>
                    <a:pt x="447" y="54"/>
                  </a:cubicBezTo>
                  <a:cubicBezTo>
                    <a:pt x="458" y="54"/>
                    <a:pt x="469" y="54"/>
                    <a:pt x="480" y="59"/>
                  </a:cubicBezTo>
                  <a:cubicBezTo>
                    <a:pt x="486" y="62"/>
                    <a:pt x="493" y="62"/>
                    <a:pt x="499" y="63"/>
                  </a:cubicBezTo>
                  <a:cubicBezTo>
                    <a:pt x="501" y="64"/>
                    <a:pt x="503" y="65"/>
                    <a:pt x="504" y="66"/>
                  </a:cubicBezTo>
                  <a:cubicBezTo>
                    <a:pt x="513" y="79"/>
                    <a:pt x="525" y="87"/>
                    <a:pt x="542" y="89"/>
                  </a:cubicBezTo>
                  <a:cubicBezTo>
                    <a:pt x="537" y="93"/>
                    <a:pt x="533" y="96"/>
                    <a:pt x="530" y="99"/>
                  </a:cubicBezTo>
                  <a:cubicBezTo>
                    <a:pt x="529" y="100"/>
                    <a:pt x="529" y="101"/>
                    <a:pt x="528" y="102"/>
                  </a:cubicBezTo>
                  <a:cubicBezTo>
                    <a:pt x="529" y="102"/>
                    <a:pt x="531" y="103"/>
                    <a:pt x="531" y="102"/>
                  </a:cubicBezTo>
                  <a:cubicBezTo>
                    <a:pt x="536" y="101"/>
                    <a:pt x="540" y="99"/>
                    <a:pt x="544" y="97"/>
                  </a:cubicBezTo>
                  <a:cubicBezTo>
                    <a:pt x="551" y="106"/>
                    <a:pt x="552" y="106"/>
                    <a:pt x="561" y="99"/>
                  </a:cubicBezTo>
                  <a:cubicBezTo>
                    <a:pt x="570" y="92"/>
                    <a:pt x="578" y="89"/>
                    <a:pt x="588" y="97"/>
                  </a:cubicBezTo>
                  <a:cubicBezTo>
                    <a:pt x="590" y="99"/>
                    <a:pt x="593" y="100"/>
                    <a:pt x="595" y="101"/>
                  </a:cubicBezTo>
                  <a:cubicBezTo>
                    <a:pt x="608" y="104"/>
                    <a:pt x="620" y="108"/>
                    <a:pt x="631" y="116"/>
                  </a:cubicBezTo>
                  <a:cubicBezTo>
                    <a:pt x="636" y="120"/>
                    <a:pt x="644" y="120"/>
                    <a:pt x="650" y="121"/>
                  </a:cubicBezTo>
                  <a:cubicBezTo>
                    <a:pt x="664" y="122"/>
                    <a:pt x="670" y="133"/>
                    <a:pt x="665" y="146"/>
                  </a:cubicBezTo>
                  <a:cubicBezTo>
                    <a:pt x="663" y="150"/>
                    <a:pt x="661" y="154"/>
                    <a:pt x="659" y="159"/>
                  </a:cubicBezTo>
                  <a:cubicBezTo>
                    <a:pt x="660" y="159"/>
                    <a:pt x="660" y="160"/>
                    <a:pt x="661" y="160"/>
                  </a:cubicBezTo>
                  <a:cubicBezTo>
                    <a:pt x="662" y="159"/>
                    <a:pt x="664" y="158"/>
                    <a:pt x="665" y="156"/>
                  </a:cubicBezTo>
                  <a:cubicBezTo>
                    <a:pt x="668" y="154"/>
                    <a:pt x="671" y="152"/>
                    <a:pt x="675" y="150"/>
                  </a:cubicBezTo>
                  <a:cubicBezTo>
                    <a:pt x="677" y="153"/>
                    <a:pt x="679" y="156"/>
                    <a:pt x="681" y="160"/>
                  </a:cubicBezTo>
                  <a:cubicBezTo>
                    <a:pt x="685" y="172"/>
                    <a:pt x="685" y="183"/>
                    <a:pt x="676" y="193"/>
                  </a:cubicBezTo>
                  <a:cubicBezTo>
                    <a:pt x="675" y="195"/>
                    <a:pt x="674" y="197"/>
                    <a:pt x="673" y="199"/>
                  </a:cubicBezTo>
                  <a:cubicBezTo>
                    <a:pt x="683" y="207"/>
                    <a:pt x="691" y="207"/>
                    <a:pt x="701" y="200"/>
                  </a:cubicBezTo>
                  <a:cubicBezTo>
                    <a:pt x="712" y="192"/>
                    <a:pt x="723" y="184"/>
                    <a:pt x="734" y="176"/>
                  </a:cubicBezTo>
                  <a:cubicBezTo>
                    <a:pt x="738" y="172"/>
                    <a:pt x="742" y="169"/>
                    <a:pt x="738" y="162"/>
                  </a:cubicBezTo>
                  <a:cubicBezTo>
                    <a:pt x="738" y="160"/>
                    <a:pt x="740" y="155"/>
                    <a:pt x="742" y="154"/>
                  </a:cubicBezTo>
                  <a:cubicBezTo>
                    <a:pt x="746" y="152"/>
                    <a:pt x="751" y="152"/>
                    <a:pt x="756" y="152"/>
                  </a:cubicBezTo>
                  <a:cubicBezTo>
                    <a:pt x="763" y="151"/>
                    <a:pt x="770" y="150"/>
                    <a:pt x="776" y="144"/>
                  </a:cubicBezTo>
                  <a:cubicBezTo>
                    <a:pt x="778" y="142"/>
                    <a:pt x="779" y="140"/>
                    <a:pt x="777" y="137"/>
                  </a:cubicBezTo>
                  <a:cubicBezTo>
                    <a:pt x="775" y="133"/>
                    <a:pt x="775" y="130"/>
                    <a:pt x="777" y="127"/>
                  </a:cubicBezTo>
                  <a:cubicBezTo>
                    <a:pt x="780" y="123"/>
                    <a:pt x="782" y="119"/>
                    <a:pt x="785" y="115"/>
                  </a:cubicBezTo>
                  <a:cubicBezTo>
                    <a:pt x="790" y="109"/>
                    <a:pt x="796" y="105"/>
                    <a:pt x="804" y="103"/>
                  </a:cubicBezTo>
                  <a:cubicBezTo>
                    <a:pt x="814" y="101"/>
                    <a:pt x="824" y="99"/>
                    <a:pt x="834" y="96"/>
                  </a:cubicBezTo>
                  <a:cubicBezTo>
                    <a:pt x="848" y="92"/>
                    <a:pt x="855" y="82"/>
                    <a:pt x="856" y="67"/>
                  </a:cubicBezTo>
                  <a:cubicBezTo>
                    <a:pt x="857" y="56"/>
                    <a:pt x="860" y="45"/>
                    <a:pt x="861" y="34"/>
                  </a:cubicBezTo>
                  <a:cubicBezTo>
                    <a:pt x="862" y="33"/>
                    <a:pt x="862" y="32"/>
                    <a:pt x="863" y="31"/>
                  </a:cubicBezTo>
                  <a:cubicBezTo>
                    <a:pt x="867" y="34"/>
                    <a:pt x="872" y="35"/>
                    <a:pt x="877" y="32"/>
                  </a:cubicBezTo>
                  <a:cubicBezTo>
                    <a:pt x="882" y="29"/>
                    <a:pt x="886" y="31"/>
                    <a:pt x="888" y="36"/>
                  </a:cubicBezTo>
                  <a:cubicBezTo>
                    <a:pt x="889" y="37"/>
                    <a:pt x="889" y="38"/>
                    <a:pt x="890" y="39"/>
                  </a:cubicBezTo>
                  <a:cubicBezTo>
                    <a:pt x="892" y="52"/>
                    <a:pt x="899" y="61"/>
                    <a:pt x="908" y="71"/>
                  </a:cubicBezTo>
                  <a:cubicBezTo>
                    <a:pt x="911" y="74"/>
                    <a:pt x="913" y="78"/>
                    <a:pt x="915" y="82"/>
                  </a:cubicBezTo>
                  <a:cubicBezTo>
                    <a:pt x="912" y="84"/>
                    <a:pt x="909" y="86"/>
                    <a:pt x="907" y="88"/>
                  </a:cubicBezTo>
                  <a:cubicBezTo>
                    <a:pt x="896" y="97"/>
                    <a:pt x="885" y="107"/>
                    <a:pt x="875" y="117"/>
                  </a:cubicBezTo>
                  <a:cubicBezTo>
                    <a:pt x="866" y="127"/>
                    <a:pt x="867" y="144"/>
                    <a:pt x="876" y="154"/>
                  </a:cubicBezTo>
                  <a:cubicBezTo>
                    <a:pt x="880" y="158"/>
                    <a:pt x="878" y="160"/>
                    <a:pt x="875" y="163"/>
                  </a:cubicBezTo>
                  <a:cubicBezTo>
                    <a:pt x="868" y="168"/>
                    <a:pt x="862" y="172"/>
                    <a:pt x="855" y="177"/>
                  </a:cubicBezTo>
                  <a:cubicBezTo>
                    <a:pt x="857" y="179"/>
                    <a:pt x="858" y="181"/>
                    <a:pt x="859" y="183"/>
                  </a:cubicBezTo>
                  <a:cubicBezTo>
                    <a:pt x="855" y="186"/>
                    <a:pt x="851" y="190"/>
                    <a:pt x="846" y="192"/>
                  </a:cubicBezTo>
                  <a:cubicBezTo>
                    <a:pt x="836" y="198"/>
                    <a:pt x="830" y="207"/>
                    <a:pt x="822" y="215"/>
                  </a:cubicBezTo>
                  <a:cubicBezTo>
                    <a:pt x="814" y="223"/>
                    <a:pt x="810" y="233"/>
                    <a:pt x="810" y="244"/>
                  </a:cubicBezTo>
                  <a:cubicBezTo>
                    <a:pt x="809" y="247"/>
                    <a:pt x="808" y="251"/>
                    <a:pt x="807" y="254"/>
                  </a:cubicBezTo>
                  <a:cubicBezTo>
                    <a:pt x="807" y="255"/>
                    <a:pt x="806" y="256"/>
                    <a:pt x="804" y="257"/>
                  </a:cubicBezTo>
                  <a:cubicBezTo>
                    <a:pt x="806" y="266"/>
                    <a:pt x="807" y="277"/>
                    <a:pt x="809" y="286"/>
                  </a:cubicBezTo>
                  <a:cubicBezTo>
                    <a:pt x="811" y="292"/>
                    <a:pt x="815" y="298"/>
                    <a:pt x="817" y="304"/>
                  </a:cubicBezTo>
                  <a:cubicBezTo>
                    <a:pt x="818" y="305"/>
                    <a:pt x="819" y="305"/>
                    <a:pt x="819" y="305"/>
                  </a:cubicBezTo>
                  <a:cubicBezTo>
                    <a:pt x="826" y="309"/>
                    <a:pt x="827" y="314"/>
                    <a:pt x="821" y="319"/>
                  </a:cubicBezTo>
                  <a:cubicBezTo>
                    <a:pt x="819" y="320"/>
                    <a:pt x="816" y="321"/>
                    <a:pt x="814" y="323"/>
                  </a:cubicBezTo>
                  <a:cubicBezTo>
                    <a:pt x="815" y="325"/>
                    <a:pt x="817" y="328"/>
                    <a:pt x="819" y="331"/>
                  </a:cubicBezTo>
                  <a:cubicBezTo>
                    <a:pt x="806" y="342"/>
                    <a:pt x="793" y="354"/>
                    <a:pt x="780" y="366"/>
                  </a:cubicBezTo>
                  <a:cubicBezTo>
                    <a:pt x="779" y="367"/>
                    <a:pt x="778" y="368"/>
                    <a:pt x="777" y="370"/>
                  </a:cubicBezTo>
                  <a:cubicBezTo>
                    <a:pt x="775" y="380"/>
                    <a:pt x="767" y="386"/>
                    <a:pt x="760" y="393"/>
                  </a:cubicBezTo>
                  <a:cubicBezTo>
                    <a:pt x="747" y="406"/>
                    <a:pt x="739" y="423"/>
                    <a:pt x="744" y="442"/>
                  </a:cubicBezTo>
                  <a:cubicBezTo>
                    <a:pt x="747" y="454"/>
                    <a:pt x="755" y="464"/>
                    <a:pt x="761" y="475"/>
                  </a:cubicBezTo>
                  <a:cubicBezTo>
                    <a:pt x="763" y="479"/>
                    <a:pt x="765" y="482"/>
                    <a:pt x="766" y="485"/>
                  </a:cubicBezTo>
                  <a:cubicBezTo>
                    <a:pt x="770" y="493"/>
                    <a:pt x="773" y="501"/>
                    <a:pt x="778" y="508"/>
                  </a:cubicBezTo>
                  <a:cubicBezTo>
                    <a:pt x="786" y="521"/>
                    <a:pt x="785" y="535"/>
                    <a:pt x="783" y="549"/>
                  </a:cubicBezTo>
                  <a:cubicBezTo>
                    <a:pt x="782" y="554"/>
                    <a:pt x="777" y="556"/>
                    <a:pt x="773" y="557"/>
                  </a:cubicBezTo>
                  <a:cubicBezTo>
                    <a:pt x="768" y="558"/>
                    <a:pt x="766" y="554"/>
                    <a:pt x="764" y="551"/>
                  </a:cubicBezTo>
                  <a:cubicBezTo>
                    <a:pt x="763" y="549"/>
                    <a:pt x="761" y="547"/>
                    <a:pt x="759" y="546"/>
                  </a:cubicBezTo>
                  <a:cubicBezTo>
                    <a:pt x="745" y="536"/>
                    <a:pt x="736" y="521"/>
                    <a:pt x="727" y="507"/>
                  </a:cubicBezTo>
                  <a:cubicBezTo>
                    <a:pt x="723" y="502"/>
                    <a:pt x="723" y="497"/>
                    <a:pt x="724" y="490"/>
                  </a:cubicBezTo>
                  <a:cubicBezTo>
                    <a:pt x="726" y="483"/>
                    <a:pt x="724" y="480"/>
                    <a:pt x="718" y="476"/>
                  </a:cubicBezTo>
                  <a:cubicBezTo>
                    <a:pt x="715" y="474"/>
                    <a:pt x="712" y="472"/>
                    <a:pt x="709" y="470"/>
                  </a:cubicBezTo>
                  <a:cubicBezTo>
                    <a:pt x="706" y="467"/>
                    <a:pt x="704" y="464"/>
                    <a:pt x="701" y="462"/>
                  </a:cubicBezTo>
                  <a:cubicBezTo>
                    <a:pt x="697" y="459"/>
                    <a:pt x="694" y="459"/>
                    <a:pt x="690" y="462"/>
                  </a:cubicBezTo>
                  <a:cubicBezTo>
                    <a:pt x="687" y="464"/>
                    <a:pt x="685" y="466"/>
                    <a:pt x="682" y="468"/>
                  </a:cubicBezTo>
                  <a:cubicBezTo>
                    <a:pt x="679" y="470"/>
                    <a:pt x="675" y="471"/>
                    <a:pt x="673" y="470"/>
                  </a:cubicBezTo>
                  <a:cubicBezTo>
                    <a:pt x="668" y="467"/>
                    <a:pt x="662" y="463"/>
                    <a:pt x="657" y="460"/>
                  </a:cubicBezTo>
                  <a:cubicBezTo>
                    <a:pt x="650" y="457"/>
                    <a:pt x="643" y="457"/>
                    <a:pt x="635" y="460"/>
                  </a:cubicBezTo>
                  <a:cubicBezTo>
                    <a:pt x="630" y="462"/>
                    <a:pt x="625" y="463"/>
                    <a:pt x="619" y="461"/>
                  </a:cubicBezTo>
                  <a:cubicBezTo>
                    <a:pt x="616" y="459"/>
                    <a:pt x="612" y="460"/>
                    <a:pt x="609" y="461"/>
                  </a:cubicBezTo>
                  <a:cubicBezTo>
                    <a:pt x="605" y="461"/>
                    <a:pt x="601" y="463"/>
                    <a:pt x="596" y="465"/>
                  </a:cubicBezTo>
                  <a:cubicBezTo>
                    <a:pt x="599" y="468"/>
                    <a:pt x="597" y="470"/>
                    <a:pt x="594" y="473"/>
                  </a:cubicBezTo>
                  <a:cubicBezTo>
                    <a:pt x="590" y="476"/>
                    <a:pt x="585" y="481"/>
                    <a:pt x="582" y="486"/>
                  </a:cubicBezTo>
                  <a:cubicBezTo>
                    <a:pt x="580" y="490"/>
                    <a:pt x="576" y="492"/>
                    <a:pt x="572" y="491"/>
                  </a:cubicBezTo>
                  <a:cubicBezTo>
                    <a:pt x="566" y="489"/>
                    <a:pt x="560" y="486"/>
                    <a:pt x="554" y="483"/>
                  </a:cubicBezTo>
                  <a:cubicBezTo>
                    <a:pt x="551" y="482"/>
                    <a:pt x="549" y="481"/>
                    <a:pt x="547" y="479"/>
                  </a:cubicBezTo>
                  <a:cubicBezTo>
                    <a:pt x="542" y="483"/>
                    <a:pt x="536" y="483"/>
                    <a:pt x="530" y="482"/>
                  </a:cubicBezTo>
                  <a:cubicBezTo>
                    <a:pt x="512" y="480"/>
                    <a:pt x="496" y="481"/>
                    <a:pt x="483" y="496"/>
                  </a:cubicBezTo>
                  <a:cubicBezTo>
                    <a:pt x="478" y="501"/>
                    <a:pt x="471" y="503"/>
                    <a:pt x="465" y="506"/>
                  </a:cubicBezTo>
                  <a:cubicBezTo>
                    <a:pt x="451" y="512"/>
                    <a:pt x="442" y="522"/>
                    <a:pt x="440" y="537"/>
                  </a:cubicBezTo>
                  <a:cubicBezTo>
                    <a:pt x="439" y="542"/>
                    <a:pt x="440" y="549"/>
                    <a:pt x="441" y="555"/>
                  </a:cubicBezTo>
                  <a:cubicBezTo>
                    <a:pt x="441" y="558"/>
                    <a:pt x="442" y="561"/>
                    <a:pt x="443" y="566"/>
                  </a:cubicBezTo>
                  <a:cubicBezTo>
                    <a:pt x="439" y="565"/>
                    <a:pt x="436" y="565"/>
                    <a:pt x="433" y="564"/>
                  </a:cubicBezTo>
                  <a:cubicBezTo>
                    <a:pt x="428" y="562"/>
                    <a:pt x="423" y="560"/>
                    <a:pt x="418" y="559"/>
                  </a:cubicBezTo>
                  <a:cubicBezTo>
                    <a:pt x="408" y="556"/>
                    <a:pt x="402" y="549"/>
                    <a:pt x="399" y="539"/>
                  </a:cubicBezTo>
                  <a:cubicBezTo>
                    <a:pt x="396" y="531"/>
                    <a:pt x="393" y="524"/>
                    <a:pt x="389" y="517"/>
                  </a:cubicBezTo>
                  <a:cubicBezTo>
                    <a:pt x="383" y="507"/>
                    <a:pt x="376" y="497"/>
                    <a:pt x="369" y="487"/>
                  </a:cubicBezTo>
                  <a:cubicBezTo>
                    <a:pt x="364" y="479"/>
                    <a:pt x="357" y="476"/>
                    <a:pt x="348" y="476"/>
                  </a:cubicBezTo>
                  <a:cubicBezTo>
                    <a:pt x="343" y="476"/>
                    <a:pt x="340" y="479"/>
                    <a:pt x="337" y="483"/>
                  </a:cubicBezTo>
                  <a:cubicBezTo>
                    <a:pt x="335" y="487"/>
                    <a:pt x="332" y="491"/>
                    <a:pt x="330" y="495"/>
                  </a:cubicBezTo>
                  <a:cubicBezTo>
                    <a:pt x="317" y="488"/>
                    <a:pt x="305" y="480"/>
                    <a:pt x="300" y="466"/>
                  </a:cubicBezTo>
                  <a:cubicBezTo>
                    <a:pt x="295" y="452"/>
                    <a:pt x="285" y="441"/>
                    <a:pt x="274" y="432"/>
                  </a:cubicBezTo>
                  <a:cubicBezTo>
                    <a:pt x="270" y="428"/>
                    <a:pt x="264" y="426"/>
                    <a:pt x="260" y="425"/>
                  </a:cubicBezTo>
                  <a:cubicBezTo>
                    <a:pt x="254" y="423"/>
                    <a:pt x="248" y="423"/>
                    <a:pt x="241" y="423"/>
                  </a:cubicBezTo>
                  <a:cubicBezTo>
                    <a:pt x="240" y="426"/>
                    <a:pt x="239" y="429"/>
                    <a:pt x="238" y="432"/>
                  </a:cubicBezTo>
                  <a:cubicBezTo>
                    <a:pt x="213" y="428"/>
                    <a:pt x="186" y="429"/>
                    <a:pt x="164" y="413"/>
                  </a:cubicBezTo>
                  <a:cubicBezTo>
                    <a:pt x="151" y="403"/>
                    <a:pt x="137" y="396"/>
                    <a:pt x="124" y="387"/>
                  </a:cubicBezTo>
                  <a:cubicBezTo>
                    <a:pt x="113" y="381"/>
                    <a:pt x="101" y="380"/>
                    <a:pt x="88" y="379"/>
                  </a:cubicBezTo>
                  <a:cubicBezTo>
                    <a:pt x="79" y="378"/>
                    <a:pt x="78" y="377"/>
                    <a:pt x="77" y="368"/>
                  </a:cubicBezTo>
                  <a:cubicBezTo>
                    <a:pt x="76" y="356"/>
                    <a:pt x="68" y="349"/>
                    <a:pt x="60" y="342"/>
                  </a:cubicBezTo>
                  <a:cubicBezTo>
                    <a:pt x="51" y="335"/>
                    <a:pt x="44" y="325"/>
                    <a:pt x="31" y="322"/>
                  </a:cubicBezTo>
                  <a:cubicBezTo>
                    <a:pt x="30" y="322"/>
                    <a:pt x="27" y="317"/>
                    <a:pt x="28" y="315"/>
                  </a:cubicBezTo>
                  <a:cubicBezTo>
                    <a:pt x="30" y="307"/>
                    <a:pt x="27" y="300"/>
                    <a:pt x="24" y="293"/>
                  </a:cubicBezTo>
                  <a:cubicBezTo>
                    <a:pt x="22" y="289"/>
                    <a:pt x="20" y="284"/>
                    <a:pt x="18" y="280"/>
                  </a:cubicBezTo>
                  <a:cubicBezTo>
                    <a:pt x="15" y="276"/>
                    <a:pt x="14" y="272"/>
                    <a:pt x="18" y="268"/>
                  </a:cubicBezTo>
                  <a:cubicBezTo>
                    <a:pt x="19" y="267"/>
                    <a:pt x="17" y="263"/>
                    <a:pt x="16" y="260"/>
                  </a:cubicBezTo>
                  <a:cubicBezTo>
                    <a:pt x="15" y="257"/>
                    <a:pt x="13" y="254"/>
                    <a:pt x="13" y="251"/>
                  </a:cubicBezTo>
                  <a:cubicBezTo>
                    <a:pt x="10" y="241"/>
                    <a:pt x="8" y="230"/>
                    <a:pt x="5" y="220"/>
                  </a:cubicBezTo>
                  <a:cubicBezTo>
                    <a:pt x="3" y="212"/>
                    <a:pt x="0" y="205"/>
                    <a:pt x="3" y="197"/>
                  </a:cubicBezTo>
                  <a:cubicBezTo>
                    <a:pt x="4" y="195"/>
                    <a:pt x="3" y="192"/>
                    <a:pt x="2" y="189"/>
                  </a:cubicBezTo>
                  <a:cubicBezTo>
                    <a:pt x="0" y="181"/>
                    <a:pt x="0" y="173"/>
                    <a:pt x="6" y="166"/>
                  </a:cubicBezTo>
                  <a:cubicBezTo>
                    <a:pt x="11" y="160"/>
                    <a:pt x="13" y="152"/>
                    <a:pt x="12" y="144"/>
                  </a:cubicBezTo>
                  <a:cubicBezTo>
                    <a:pt x="10" y="135"/>
                    <a:pt x="13" y="126"/>
                    <a:pt x="17" y="118"/>
                  </a:cubicBezTo>
                  <a:cubicBezTo>
                    <a:pt x="22" y="108"/>
                    <a:pt x="27" y="97"/>
                    <a:pt x="32" y="87"/>
                  </a:cubicBezTo>
                  <a:cubicBezTo>
                    <a:pt x="43" y="63"/>
                    <a:pt x="48" y="39"/>
                    <a:pt x="46" y="13"/>
                  </a:cubicBezTo>
                  <a:cubicBezTo>
                    <a:pt x="46" y="11"/>
                    <a:pt x="46" y="8"/>
                    <a:pt x="46" y="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5" name="Group 94">
              <a:extLst>
                <a:ext uri="{FF2B5EF4-FFF2-40B4-BE49-F238E27FC236}">
                  <a16:creationId xmlns:a16="http://schemas.microsoft.com/office/drawing/2014/main" id="{AE847435-5FDF-CEB5-4F1B-E7A837658D4E}"/>
                </a:ext>
              </a:extLst>
            </p:cNvPr>
            <p:cNvGrpSpPr>
              <a:grpSpLocks noChangeAspect="1"/>
            </p:cNvGrpSpPr>
            <p:nvPr/>
          </p:nvGrpSpPr>
          <p:grpSpPr>
            <a:xfrm>
              <a:off x="4052699" y="2362200"/>
              <a:ext cx="1492626" cy="1496472"/>
              <a:chOff x="-4083050" y="1579563"/>
              <a:chExt cx="3694112" cy="3703638"/>
            </a:xfrm>
            <a:solidFill>
              <a:schemeClr val="accent5"/>
            </a:solidFill>
          </p:grpSpPr>
          <p:sp>
            <p:nvSpPr>
              <p:cNvPr id="96" name="Freeform 5">
                <a:extLst>
                  <a:ext uri="{FF2B5EF4-FFF2-40B4-BE49-F238E27FC236}">
                    <a16:creationId xmlns:a16="http://schemas.microsoft.com/office/drawing/2014/main" id="{D571D960-5C86-8555-760A-882A827D99A5}"/>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6">
                <a:extLst>
                  <a:ext uri="{FF2B5EF4-FFF2-40B4-BE49-F238E27FC236}">
                    <a16:creationId xmlns:a16="http://schemas.microsoft.com/office/drawing/2014/main" id="{421CAD47-0112-175C-2CEE-F805F6472A28}"/>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7">
                <a:extLst>
                  <a:ext uri="{FF2B5EF4-FFF2-40B4-BE49-F238E27FC236}">
                    <a16:creationId xmlns:a16="http://schemas.microsoft.com/office/drawing/2014/main" id="{13A42A33-142D-DF0F-80A0-BF3564C0C98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8">
                <a:extLst>
                  <a:ext uri="{FF2B5EF4-FFF2-40B4-BE49-F238E27FC236}">
                    <a16:creationId xmlns:a16="http://schemas.microsoft.com/office/drawing/2014/main" id="{AFC3FAD9-FC92-4410-EE45-A8EFFECB9E6D}"/>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
                <a:extLst>
                  <a:ext uri="{FF2B5EF4-FFF2-40B4-BE49-F238E27FC236}">
                    <a16:creationId xmlns:a16="http://schemas.microsoft.com/office/drawing/2014/main" id="{6A1744E2-DEE1-FB1B-B4BA-4BFEA6EFC84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0">
                <a:extLst>
                  <a:ext uri="{FF2B5EF4-FFF2-40B4-BE49-F238E27FC236}">
                    <a16:creationId xmlns:a16="http://schemas.microsoft.com/office/drawing/2014/main" id="{E7437F69-EF6B-A42B-1385-80A9B9E6EA7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11">
                <a:extLst>
                  <a:ext uri="{FF2B5EF4-FFF2-40B4-BE49-F238E27FC236}">
                    <a16:creationId xmlns:a16="http://schemas.microsoft.com/office/drawing/2014/main" id="{86D2CF34-5C3F-58C3-8DB1-2F545A37F1A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2">
                <a:extLst>
                  <a:ext uri="{FF2B5EF4-FFF2-40B4-BE49-F238E27FC236}">
                    <a16:creationId xmlns:a16="http://schemas.microsoft.com/office/drawing/2014/main" id="{67AFF267-AB73-276A-1167-0653D8355DE5}"/>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13">
                <a:extLst>
                  <a:ext uri="{FF2B5EF4-FFF2-40B4-BE49-F238E27FC236}">
                    <a16:creationId xmlns:a16="http://schemas.microsoft.com/office/drawing/2014/main" id="{30DA1AB9-AAE1-E6FB-425D-931DA06FEF7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14">
                <a:extLst>
                  <a:ext uri="{FF2B5EF4-FFF2-40B4-BE49-F238E27FC236}">
                    <a16:creationId xmlns:a16="http://schemas.microsoft.com/office/drawing/2014/main" id="{E2D5DC40-2B81-0EF9-861F-6A9161D6C29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5">
                <a:extLst>
                  <a:ext uri="{FF2B5EF4-FFF2-40B4-BE49-F238E27FC236}">
                    <a16:creationId xmlns:a16="http://schemas.microsoft.com/office/drawing/2014/main" id="{B3CFE777-C1DF-EA34-4F4E-A504B02F3E43}"/>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6">
                <a:extLst>
                  <a:ext uri="{FF2B5EF4-FFF2-40B4-BE49-F238E27FC236}">
                    <a16:creationId xmlns:a16="http://schemas.microsoft.com/office/drawing/2014/main" id="{7DCAC271-CD27-2AAA-2099-3B13E5DC622A}"/>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7">
                <a:extLst>
                  <a:ext uri="{FF2B5EF4-FFF2-40B4-BE49-F238E27FC236}">
                    <a16:creationId xmlns:a16="http://schemas.microsoft.com/office/drawing/2014/main" id="{75FF033F-CA7D-9FD2-AC2A-C1DD1DD14212}"/>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8">
                <a:extLst>
                  <a:ext uri="{FF2B5EF4-FFF2-40B4-BE49-F238E27FC236}">
                    <a16:creationId xmlns:a16="http://schemas.microsoft.com/office/drawing/2014/main" id="{BF37E89D-8BF3-BE82-E5F9-7379FE1AD90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9">
                <a:extLst>
                  <a:ext uri="{FF2B5EF4-FFF2-40B4-BE49-F238E27FC236}">
                    <a16:creationId xmlns:a16="http://schemas.microsoft.com/office/drawing/2014/main" id="{288807C4-8159-767F-3BC2-080F3C22E51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20">
                <a:extLst>
                  <a:ext uri="{FF2B5EF4-FFF2-40B4-BE49-F238E27FC236}">
                    <a16:creationId xmlns:a16="http://schemas.microsoft.com/office/drawing/2014/main" id="{88FB308E-A19C-D5D9-224B-7B75BCA19896}"/>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21">
                <a:extLst>
                  <a:ext uri="{FF2B5EF4-FFF2-40B4-BE49-F238E27FC236}">
                    <a16:creationId xmlns:a16="http://schemas.microsoft.com/office/drawing/2014/main" id="{3FB03D61-6870-D038-AECE-1AE17148688F}"/>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22">
                <a:extLst>
                  <a:ext uri="{FF2B5EF4-FFF2-40B4-BE49-F238E27FC236}">
                    <a16:creationId xmlns:a16="http://schemas.microsoft.com/office/drawing/2014/main" id="{87F8816F-2E0B-A1F3-1FEB-D01C0B6CFC7C}"/>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23">
                <a:extLst>
                  <a:ext uri="{FF2B5EF4-FFF2-40B4-BE49-F238E27FC236}">
                    <a16:creationId xmlns:a16="http://schemas.microsoft.com/office/drawing/2014/main" id="{FA103797-16DB-763C-73A8-2B72E0C300B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4">
                <a:extLst>
                  <a:ext uri="{FF2B5EF4-FFF2-40B4-BE49-F238E27FC236}">
                    <a16:creationId xmlns:a16="http://schemas.microsoft.com/office/drawing/2014/main" id="{7619BD1B-9C81-971C-3C5C-3CADB08C0BA4}"/>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5">
                <a:extLst>
                  <a:ext uri="{FF2B5EF4-FFF2-40B4-BE49-F238E27FC236}">
                    <a16:creationId xmlns:a16="http://schemas.microsoft.com/office/drawing/2014/main" id="{B8B17DEB-6CA2-3225-E39C-269B41583F8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6">
                <a:extLst>
                  <a:ext uri="{FF2B5EF4-FFF2-40B4-BE49-F238E27FC236}">
                    <a16:creationId xmlns:a16="http://schemas.microsoft.com/office/drawing/2014/main" id="{3FABC7D0-2D21-9E1B-9F7B-9F75465F09B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7">
                <a:extLst>
                  <a:ext uri="{FF2B5EF4-FFF2-40B4-BE49-F238E27FC236}">
                    <a16:creationId xmlns:a16="http://schemas.microsoft.com/office/drawing/2014/main" id="{8F4E54E4-53C7-C8D5-1C72-BD9E5F91D77A}"/>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8">
                <a:extLst>
                  <a:ext uri="{FF2B5EF4-FFF2-40B4-BE49-F238E27FC236}">
                    <a16:creationId xmlns:a16="http://schemas.microsoft.com/office/drawing/2014/main" id="{FF1843A2-D347-F7A6-5A0E-FF1992FB758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9">
                <a:extLst>
                  <a:ext uri="{FF2B5EF4-FFF2-40B4-BE49-F238E27FC236}">
                    <a16:creationId xmlns:a16="http://schemas.microsoft.com/office/drawing/2014/main" id="{E8E1BCBE-C765-171F-9F55-996922DB562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0">
                <a:extLst>
                  <a:ext uri="{FF2B5EF4-FFF2-40B4-BE49-F238E27FC236}">
                    <a16:creationId xmlns:a16="http://schemas.microsoft.com/office/drawing/2014/main" id="{3AAA0D13-BA12-FA09-A4A3-B8D0DF30C35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1">
                <a:extLst>
                  <a:ext uri="{FF2B5EF4-FFF2-40B4-BE49-F238E27FC236}">
                    <a16:creationId xmlns:a16="http://schemas.microsoft.com/office/drawing/2014/main" id="{70F947BA-20A9-B379-A7C5-22603959E5AD}"/>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32">
                <a:extLst>
                  <a:ext uri="{FF2B5EF4-FFF2-40B4-BE49-F238E27FC236}">
                    <a16:creationId xmlns:a16="http://schemas.microsoft.com/office/drawing/2014/main" id="{8CBCE410-4611-0099-3D2E-21A75E466E7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33">
                <a:extLst>
                  <a:ext uri="{FF2B5EF4-FFF2-40B4-BE49-F238E27FC236}">
                    <a16:creationId xmlns:a16="http://schemas.microsoft.com/office/drawing/2014/main" id="{69DB285A-CC55-FD3F-2465-17FD3BC077A9}"/>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 name="Group 9">
            <a:extLst>
              <a:ext uri="{FF2B5EF4-FFF2-40B4-BE49-F238E27FC236}">
                <a16:creationId xmlns:a16="http://schemas.microsoft.com/office/drawing/2014/main" id="{9EF03C49-13F7-7E5D-2CAB-E005594F0A89}"/>
              </a:ext>
            </a:extLst>
          </p:cNvPr>
          <p:cNvGrpSpPr/>
          <p:nvPr/>
        </p:nvGrpSpPr>
        <p:grpSpPr>
          <a:xfrm>
            <a:off x="1281371" y="2362200"/>
            <a:ext cx="1860700" cy="1496472"/>
            <a:chOff x="1281371" y="2362200"/>
            <a:chExt cx="1860700" cy="1496472"/>
          </a:xfrm>
        </p:grpSpPr>
        <p:grpSp>
          <p:nvGrpSpPr>
            <p:cNvPr id="48" name="Group 47">
              <a:extLst>
                <a:ext uri="{FF2B5EF4-FFF2-40B4-BE49-F238E27FC236}">
                  <a16:creationId xmlns:a16="http://schemas.microsoft.com/office/drawing/2014/main" id="{B9D5A100-9272-27A3-0C34-C3ACC0AE89F1}"/>
                </a:ext>
              </a:extLst>
            </p:cNvPr>
            <p:cNvGrpSpPr>
              <a:grpSpLocks noChangeAspect="1"/>
            </p:cNvGrpSpPr>
            <p:nvPr/>
          </p:nvGrpSpPr>
          <p:grpSpPr>
            <a:xfrm>
              <a:off x="1461899" y="2362200"/>
              <a:ext cx="1492626" cy="1496472"/>
              <a:chOff x="-4083050" y="1579563"/>
              <a:chExt cx="3694112" cy="3703638"/>
            </a:xfrm>
            <a:solidFill>
              <a:schemeClr val="accent5"/>
            </a:solidFill>
          </p:grpSpPr>
          <p:sp>
            <p:nvSpPr>
              <p:cNvPr id="49" name="Freeform 5">
                <a:extLst>
                  <a:ext uri="{FF2B5EF4-FFF2-40B4-BE49-F238E27FC236}">
                    <a16:creationId xmlns:a16="http://schemas.microsoft.com/office/drawing/2014/main" id="{3BF92A99-765D-CEC1-9A81-791BC1919B5E}"/>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7">
                <a:extLst>
                  <a:ext uri="{FF2B5EF4-FFF2-40B4-BE49-F238E27FC236}">
                    <a16:creationId xmlns:a16="http://schemas.microsoft.com/office/drawing/2014/main" id="{C14CB727-DC64-21BF-3FFE-A304CC0C636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8">
                <a:extLst>
                  <a:ext uri="{FF2B5EF4-FFF2-40B4-BE49-F238E27FC236}">
                    <a16:creationId xmlns:a16="http://schemas.microsoft.com/office/drawing/2014/main" id="{50AC815F-23AB-66EF-204F-79810A96936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9">
                <a:extLst>
                  <a:ext uri="{FF2B5EF4-FFF2-40B4-BE49-F238E27FC236}">
                    <a16:creationId xmlns:a16="http://schemas.microsoft.com/office/drawing/2014/main" id="{128FBD64-5108-53CD-6BF4-D06709A9F41D}"/>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
                <a:extLst>
                  <a:ext uri="{FF2B5EF4-FFF2-40B4-BE49-F238E27FC236}">
                    <a16:creationId xmlns:a16="http://schemas.microsoft.com/office/drawing/2014/main" id="{103ACB13-D7B4-D8DC-CF7C-9B4C012B5F42}"/>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1">
                <a:extLst>
                  <a:ext uri="{FF2B5EF4-FFF2-40B4-BE49-F238E27FC236}">
                    <a16:creationId xmlns:a16="http://schemas.microsoft.com/office/drawing/2014/main" id="{748C5D2E-6AA9-B062-F733-1FA296407CBA}"/>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2">
                <a:extLst>
                  <a:ext uri="{FF2B5EF4-FFF2-40B4-BE49-F238E27FC236}">
                    <a16:creationId xmlns:a16="http://schemas.microsoft.com/office/drawing/2014/main" id="{40EEFE4C-924E-BA3B-EB7A-91F089D92E7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3">
                <a:extLst>
                  <a:ext uri="{FF2B5EF4-FFF2-40B4-BE49-F238E27FC236}">
                    <a16:creationId xmlns:a16="http://schemas.microsoft.com/office/drawing/2014/main" id="{A1BAC046-5E07-E6B1-AA6F-583A16D6ED4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4">
                <a:extLst>
                  <a:ext uri="{FF2B5EF4-FFF2-40B4-BE49-F238E27FC236}">
                    <a16:creationId xmlns:a16="http://schemas.microsoft.com/office/drawing/2014/main" id="{60339905-3AB0-703B-011C-8D670E65A6C6}"/>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5">
                <a:extLst>
                  <a:ext uri="{FF2B5EF4-FFF2-40B4-BE49-F238E27FC236}">
                    <a16:creationId xmlns:a16="http://schemas.microsoft.com/office/drawing/2014/main" id="{DEE2B2BB-C908-B0F8-9255-06C0D2CA53B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16">
                <a:extLst>
                  <a:ext uri="{FF2B5EF4-FFF2-40B4-BE49-F238E27FC236}">
                    <a16:creationId xmlns:a16="http://schemas.microsoft.com/office/drawing/2014/main" id="{0AE89494-94D0-8F41-DF45-8460628E413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17">
                <a:extLst>
                  <a:ext uri="{FF2B5EF4-FFF2-40B4-BE49-F238E27FC236}">
                    <a16:creationId xmlns:a16="http://schemas.microsoft.com/office/drawing/2014/main" id="{52AAE12B-CAE2-8F07-9DEB-5FBC2EB1AD1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8">
                <a:extLst>
                  <a:ext uri="{FF2B5EF4-FFF2-40B4-BE49-F238E27FC236}">
                    <a16:creationId xmlns:a16="http://schemas.microsoft.com/office/drawing/2014/main" id="{E52DC6D3-1D38-6106-313D-E238B84AE02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9">
                <a:extLst>
                  <a:ext uri="{FF2B5EF4-FFF2-40B4-BE49-F238E27FC236}">
                    <a16:creationId xmlns:a16="http://schemas.microsoft.com/office/drawing/2014/main" id="{38F35B1E-FA78-FEAC-8260-303AEEC9D1F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0">
                <a:extLst>
                  <a:ext uri="{FF2B5EF4-FFF2-40B4-BE49-F238E27FC236}">
                    <a16:creationId xmlns:a16="http://schemas.microsoft.com/office/drawing/2014/main" id="{E31AB20B-A7DF-764C-CBC3-4E845C7AD48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1">
                <a:extLst>
                  <a:ext uri="{FF2B5EF4-FFF2-40B4-BE49-F238E27FC236}">
                    <a16:creationId xmlns:a16="http://schemas.microsoft.com/office/drawing/2014/main" id="{7F7B06A0-24A7-CEBA-20A2-F7AB0DDA1AAD}"/>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2">
                <a:extLst>
                  <a:ext uri="{FF2B5EF4-FFF2-40B4-BE49-F238E27FC236}">
                    <a16:creationId xmlns:a16="http://schemas.microsoft.com/office/drawing/2014/main" id="{CE138BB6-4F23-C251-D029-B5493B384DB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3">
                <a:extLst>
                  <a:ext uri="{FF2B5EF4-FFF2-40B4-BE49-F238E27FC236}">
                    <a16:creationId xmlns:a16="http://schemas.microsoft.com/office/drawing/2014/main" id="{97347CFC-E522-D70C-6539-627C773476C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4">
                <a:extLst>
                  <a:ext uri="{FF2B5EF4-FFF2-40B4-BE49-F238E27FC236}">
                    <a16:creationId xmlns:a16="http://schemas.microsoft.com/office/drawing/2014/main" id="{67888856-4E2E-C3CA-3347-41B865B33B17}"/>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9315484D-4AAA-B252-7672-C784A16CF17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7">
                <a:extLst>
                  <a:ext uri="{FF2B5EF4-FFF2-40B4-BE49-F238E27FC236}">
                    <a16:creationId xmlns:a16="http://schemas.microsoft.com/office/drawing/2014/main" id="{F1B2091F-34CB-3958-FC20-FE4B2D4C075D}"/>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8">
                <a:extLst>
                  <a:ext uri="{FF2B5EF4-FFF2-40B4-BE49-F238E27FC236}">
                    <a16:creationId xmlns:a16="http://schemas.microsoft.com/office/drawing/2014/main" id="{96D22E2F-C5B5-2D27-C472-E82257E9BA5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9">
                <a:extLst>
                  <a:ext uri="{FF2B5EF4-FFF2-40B4-BE49-F238E27FC236}">
                    <a16:creationId xmlns:a16="http://schemas.microsoft.com/office/drawing/2014/main" id="{51E80F69-98D0-6434-8F2A-8B85BED658C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30">
                <a:extLst>
                  <a:ext uri="{FF2B5EF4-FFF2-40B4-BE49-F238E27FC236}">
                    <a16:creationId xmlns:a16="http://schemas.microsoft.com/office/drawing/2014/main" id="{1CEF0D3B-2E0A-6727-D28E-7BEE33A89E94}"/>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31">
                <a:extLst>
                  <a:ext uri="{FF2B5EF4-FFF2-40B4-BE49-F238E27FC236}">
                    <a16:creationId xmlns:a16="http://schemas.microsoft.com/office/drawing/2014/main" id="{C7359E53-D769-C19B-1A68-CFB2C016EC46}"/>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32">
                <a:extLst>
                  <a:ext uri="{FF2B5EF4-FFF2-40B4-BE49-F238E27FC236}">
                    <a16:creationId xmlns:a16="http://schemas.microsoft.com/office/drawing/2014/main" id="{D0398E0D-7712-049E-436B-91DFD748020E}"/>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3">
                <a:extLst>
                  <a:ext uri="{FF2B5EF4-FFF2-40B4-BE49-F238E27FC236}">
                    <a16:creationId xmlns:a16="http://schemas.microsoft.com/office/drawing/2014/main" id="{20DAB591-16CF-B3E4-C9F7-0B2864D8D20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a:extLst>
                <a:ext uri="{FF2B5EF4-FFF2-40B4-BE49-F238E27FC236}">
                  <a16:creationId xmlns:a16="http://schemas.microsoft.com/office/drawing/2014/main" id="{2D70C0BE-13AB-625B-51B2-4E10C112DCA8}"/>
                </a:ext>
              </a:extLst>
            </p:cNvPr>
            <p:cNvGrpSpPr/>
            <p:nvPr/>
          </p:nvGrpSpPr>
          <p:grpSpPr>
            <a:xfrm>
              <a:off x="1281371" y="2722248"/>
              <a:ext cx="1860700" cy="736376"/>
              <a:chOff x="-11372682" y="2097490"/>
              <a:chExt cx="2546500" cy="1007783"/>
            </a:xfrm>
          </p:grpSpPr>
          <p:grpSp>
            <p:nvGrpSpPr>
              <p:cNvPr id="8" name="Group 7"/>
              <p:cNvGrpSpPr/>
              <p:nvPr/>
            </p:nvGrpSpPr>
            <p:grpSpPr>
              <a:xfrm>
                <a:off x="-10828873" y="2097490"/>
                <a:ext cx="450358" cy="1005780"/>
                <a:chOff x="998313" y="2848777"/>
                <a:chExt cx="450475" cy="1006042"/>
              </a:xfrm>
            </p:grpSpPr>
            <p:sp>
              <p:nvSpPr>
                <p:cNvPr id="81" name="Freeform 9"/>
                <p:cNvSpPr>
                  <a:spLocks/>
                </p:cNvSpPr>
                <p:nvPr/>
              </p:nvSpPr>
              <p:spPr bwMode="auto">
                <a:xfrm>
                  <a:off x="998313" y="3074937"/>
                  <a:ext cx="450475" cy="779882"/>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82" name="Oval 10"/>
                <p:cNvSpPr>
                  <a:spLocks noChangeArrowheads="1"/>
                </p:cNvSpPr>
                <p:nvPr/>
              </p:nvSpPr>
              <p:spPr bwMode="auto">
                <a:xfrm>
                  <a:off x="1124298" y="2848777"/>
                  <a:ext cx="205879" cy="204036"/>
                </a:xfrm>
                <a:prstGeom prst="ellipse">
                  <a:avLst/>
                </a:pr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66" name="Group 65"/>
              <p:cNvGrpSpPr>
                <a:grpSpLocks noChangeAspect="1"/>
              </p:cNvGrpSpPr>
              <p:nvPr/>
            </p:nvGrpSpPr>
            <p:grpSpPr>
              <a:xfrm>
                <a:off x="-9815202" y="2097490"/>
                <a:ext cx="450358" cy="1005780"/>
                <a:chOff x="2027536" y="2797468"/>
                <a:chExt cx="479559" cy="1070994"/>
              </a:xfrm>
              <a:solidFill>
                <a:schemeClr val="accent1"/>
              </a:solidFill>
            </p:grpSpPr>
            <p:sp>
              <p:nvSpPr>
                <p:cNvPr id="79" name="Freeform 9"/>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80" name="Oval 10"/>
                <p:cNvSpPr>
                  <a:spLocks noChangeArrowheads="1"/>
                </p:cNvSpPr>
                <p:nvPr/>
              </p:nvSpPr>
              <p:spPr bwMode="auto">
                <a:xfrm>
                  <a:off x="2161655" y="2797468"/>
                  <a:ext cx="219171" cy="217209"/>
                </a:xfrm>
                <a:prstGeom prst="ellipse">
                  <a:avLst/>
                </a:pr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11" name="Group 10"/>
              <p:cNvGrpSpPr/>
              <p:nvPr/>
            </p:nvGrpSpPr>
            <p:grpSpPr>
              <a:xfrm>
                <a:off x="-11372682" y="2097490"/>
                <a:ext cx="522656" cy="1007783"/>
                <a:chOff x="454363" y="2848777"/>
                <a:chExt cx="522792" cy="1008046"/>
              </a:xfrm>
            </p:grpSpPr>
            <p:sp>
              <p:nvSpPr>
                <p:cNvPr id="60" name="Freeform 6"/>
                <p:cNvSpPr>
                  <a:spLocks/>
                </p:cNvSpPr>
                <p:nvPr/>
              </p:nvSpPr>
              <p:spPr bwMode="auto">
                <a:xfrm>
                  <a:off x="454363" y="3074540"/>
                  <a:ext cx="522792" cy="782283"/>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61" name="Freeform 7"/>
                <p:cNvSpPr>
                  <a:spLocks/>
                </p:cNvSpPr>
                <p:nvPr/>
              </p:nvSpPr>
              <p:spPr bwMode="auto">
                <a:xfrm>
                  <a:off x="612669" y="2848777"/>
                  <a:ext cx="206179" cy="207267"/>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67" name="Group 66"/>
              <p:cNvGrpSpPr/>
              <p:nvPr/>
            </p:nvGrpSpPr>
            <p:grpSpPr>
              <a:xfrm>
                <a:off x="-10339052" y="2097490"/>
                <a:ext cx="522656" cy="1007783"/>
                <a:chOff x="2432051" y="1824038"/>
                <a:chExt cx="1525588" cy="2941637"/>
              </a:xfrm>
              <a:solidFill>
                <a:schemeClr val="accent1"/>
              </a:solidFill>
            </p:grpSpPr>
            <p:sp>
              <p:nvSpPr>
                <p:cNvPr id="77" name="Freeform 6"/>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86" name="Group 85"/>
              <p:cNvGrpSpPr/>
              <p:nvPr/>
            </p:nvGrpSpPr>
            <p:grpSpPr>
              <a:xfrm>
                <a:off x="-9348838" y="2097490"/>
                <a:ext cx="522656" cy="1007783"/>
                <a:chOff x="2432051" y="1824038"/>
                <a:chExt cx="1525588" cy="2941637"/>
              </a:xfrm>
              <a:solidFill>
                <a:srgbClr val="CADBE0"/>
              </a:solidFill>
            </p:grpSpPr>
            <p:sp>
              <p:nvSpPr>
                <p:cNvPr id="87" name="Freeform 6"/>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88" name="Freeform 7"/>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grpSp>
      <p:sp>
        <p:nvSpPr>
          <p:cNvPr id="277" name="Rectangle 276">
            <a:extLst>
              <a:ext uri="{FF2B5EF4-FFF2-40B4-BE49-F238E27FC236}">
                <a16:creationId xmlns:a16="http://schemas.microsoft.com/office/drawing/2014/main" id="{608AC792-FEAD-466C-AAFE-5CB2959E99BC}"/>
              </a:ext>
            </a:extLst>
          </p:cNvPr>
          <p:cNvSpPr/>
          <p:nvPr/>
        </p:nvSpPr>
        <p:spPr>
          <a:xfrm>
            <a:off x="3667931" y="4029942"/>
            <a:ext cx="2257008" cy="584775"/>
          </a:xfrm>
          <a:prstGeom prst="rect">
            <a:avLst/>
          </a:prstGeom>
        </p:spPr>
        <p:txBody>
          <a:bodyPr wrap="square">
            <a:spAutoFit/>
          </a:bodyPr>
          <a:lstStyle/>
          <a:p>
            <a:pPr algn="ctr"/>
            <a:r>
              <a:rPr lang="en-US" sz="1600" dirty="0"/>
              <a:t>According to an</a:t>
            </a:r>
            <a:br>
              <a:rPr lang="en-US" sz="1600" dirty="0"/>
            </a:br>
            <a:r>
              <a:rPr lang="en-US" sz="1600" dirty="0"/>
              <a:t>estimate from 2014,</a:t>
            </a:r>
          </a:p>
        </p:txBody>
      </p:sp>
      <p:sp>
        <p:nvSpPr>
          <p:cNvPr id="278" name="Rectangle 277">
            <a:extLst>
              <a:ext uri="{FF2B5EF4-FFF2-40B4-BE49-F238E27FC236}">
                <a16:creationId xmlns:a16="http://schemas.microsoft.com/office/drawing/2014/main" id="{B36DE378-05FF-2607-29CA-2A3D81EF37D8}"/>
              </a:ext>
            </a:extLst>
          </p:cNvPr>
          <p:cNvSpPr/>
          <p:nvPr/>
        </p:nvSpPr>
        <p:spPr>
          <a:xfrm>
            <a:off x="3651893" y="4640421"/>
            <a:ext cx="2289084" cy="461665"/>
          </a:xfrm>
          <a:prstGeom prst="rect">
            <a:avLst/>
          </a:prstGeom>
        </p:spPr>
        <p:txBody>
          <a:bodyPr wrap="square">
            <a:spAutoFit/>
          </a:bodyPr>
          <a:lstStyle/>
          <a:p>
            <a:pPr algn="ctr"/>
            <a:r>
              <a:rPr lang="en-US" sz="2400" b="1" dirty="0">
                <a:solidFill>
                  <a:schemeClr val="accent1"/>
                </a:solidFill>
              </a:rPr>
              <a:t>~ 5 MILLION</a:t>
            </a:r>
            <a:endParaRPr lang="en-US" sz="1600" baseline="30000" dirty="0">
              <a:solidFill>
                <a:schemeClr val="accent1"/>
              </a:solidFill>
            </a:endParaRPr>
          </a:p>
        </p:txBody>
      </p:sp>
      <p:sp>
        <p:nvSpPr>
          <p:cNvPr id="279" name="Rectangle 278">
            <a:extLst>
              <a:ext uri="{FF2B5EF4-FFF2-40B4-BE49-F238E27FC236}">
                <a16:creationId xmlns:a16="http://schemas.microsoft.com/office/drawing/2014/main" id="{A896D6AA-0521-DB05-2874-B069EF385308}"/>
              </a:ext>
            </a:extLst>
          </p:cNvPr>
          <p:cNvSpPr/>
          <p:nvPr/>
        </p:nvSpPr>
        <p:spPr>
          <a:xfrm>
            <a:off x="3201401" y="5097621"/>
            <a:ext cx="3190068" cy="584775"/>
          </a:xfrm>
          <a:prstGeom prst="rect">
            <a:avLst/>
          </a:prstGeom>
        </p:spPr>
        <p:txBody>
          <a:bodyPr wrap="square">
            <a:spAutoFit/>
          </a:bodyPr>
          <a:lstStyle/>
          <a:p>
            <a:pPr algn="ctr"/>
            <a:r>
              <a:rPr lang="en-US" sz="1600" dirty="0"/>
              <a:t>patients in the United States </a:t>
            </a:r>
            <a:br>
              <a:rPr lang="en-US" sz="1600" dirty="0"/>
            </a:br>
            <a:r>
              <a:rPr lang="en-US" sz="1600" dirty="0"/>
              <a:t>are treated with an antipsychotic</a:t>
            </a:r>
            <a:r>
              <a:rPr lang="en-US" sz="1600" baseline="30000" dirty="0"/>
              <a:t>3</a:t>
            </a:r>
          </a:p>
        </p:txBody>
      </p:sp>
      <p:sp>
        <p:nvSpPr>
          <p:cNvPr id="280" name="Rectangle 279">
            <a:extLst>
              <a:ext uri="{FF2B5EF4-FFF2-40B4-BE49-F238E27FC236}">
                <a16:creationId xmlns:a16="http://schemas.microsoft.com/office/drawing/2014/main" id="{7E243360-D54F-5109-6CF0-A86A962D81B5}"/>
              </a:ext>
            </a:extLst>
          </p:cNvPr>
          <p:cNvSpPr/>
          <p:nvPr/>
        </p:nvSpPr>
        <p:spPr>
          <a:xfrm>
            <a:off x="6162834" y="4029942"/>
            <a:ext cx="2289084" cy="1200329"/>
          </a:xfrm>
          <a:prstGeom prst="rect">
            <a:avLst/>
          </a:prstGeom>
        </p:spPr>
        <p:txBody>
          <a:bodyPr wrap="square">
            <a:spAutoFit/>
          </a:bodyPr>
          <a:lstStyle/>
          <a:p>
            <a:pPr algn="ctr"/>
            <a:r>
              <a:rPr lang="en-US" sz="2400" b="1" dirty="0">
                <a:solidFill>
                  <a:schemeClr val="accent1"/>
                </a:solidFill>
              </a:rPr>
              <a:t>~ 66 MILLION</a:t>
            </a:r>
          </a:p>
          <a:p>
            <a:pPr algn="ctr"/>
            <a:r>
              <a:rPr lang="en-US" sz="1600" dirty="0"/>
              <a:t>antipsychotic prescriptions were written in 2017</a:t>
            </a:r>
            <a:r>
              <a:rPr lang="en-US" sz="1600" baseline="30000" dirty="0"/>
              <a:t>4,a</a:t>
            </a:r>
          </a:p>
        </p:txBody>
      </p:sp>
      <p:sp>
        <p:nvSpPr>
          <p:cNvPr id="281" name="Rectangle 280">
            <a:extLst>
              <a:ext uri="{FF2B5EF4-FFF2-40B4-BE49-F238E27FC236}">
                <a16:creationId xmlns:a16="http://schemas.microsoft.com/office/drawing/2014/main" id="{EE2274A7-C7C0-9FAD-645E-EF37A7729803}"/>
              </a:ext>
            </a:extLst>
          </p:cNvPr>
          <p:cNvSpPr/>
          <p:nvPr/>
        </p:nvSpPr>
        <p:spPr>
          <a:xfrm>
            <a:off x="8833838" y="4029942"/>
            <a:ext cx="2289084" cy="1200329"/>
          </a:xfrm>
          <a:prstGeom prst="rect">
            <a:avLst/>
          </a:prstGeom>
        </p:spPr>
        <p:txBody>
          <a:bodyPr wrap="square">
            <a:spAutoFit/>
          </a:bodyPr>
          <a:lstStyle/>
          <a:p>
            <a:pPr algn="ctr"/>
            <a:r>
              <a:rPr lang="en-US" sz="2400" b="1" dirty="0">
                <a:solidFill>
                  <a:schemeClr val="accent1"/>
                </a:solidFill>
              </a:rPr>
              <a:t>45%-60%</a:t>
            </a:r>
          </a:p>
          <a:p>
            <a:pPr algn="ctr"/>
            <a:r>
              <a:rPr lang="en-US" sz="1600" dirty="0"/>
              <a:t>of antipsychotic prescriptions are for long-term use</a:t>
            </a:r>
            <a:r>
              <a:rPr lang="en-US" sz="1600" baseline="30000" dirty="0"/>
              <a:t>5</a:t>
            </a:r>
          </a:p>
        </p:txBody>
      </p:sp>
      <p:grpSp>
        <p:nvGrpSpPr>
          <p:cNvPr id="15" name="Group 14">
            <a:extLst>
              <a:ext uri="{FF2B5EF4-FFF2-40B4-BE49-F238E27FC236}">
                <a16:creationId xmlns:a16="http://schemas.microsoft.com/office/drawing/2014/main" id="{E4FC0B7A-4A13-8FDE-F038-32F1C41BD882}"/>
              </a:ext>
            </a:extLst>
          </p:cNvPr>
          <p:cNvGrpSpPr/>
          <p:nvPr/>
        </p:nvGrpSpPr>
        <p:grpSpPr>
          <a:xfrm>
            <a:off x="9234299" y="2362200"/>
            <a:ext cx="1492626" cy="1496472"/>
            <a:chOff x="9234299" y="2362200"/>
            <a:chExt cx="1492626" cy="1496472"/>
          </a:xfrm>
        </p:grpSpPr>
        <p:grpSp>
          <p:nvGrpSpPr>
            <p:cNvPr id="158" name="Group 157">
              <a:extLst>
                <a:ext uri="{FF2B5EF4-FFF2-40B4-BE49-F238E27FC236}">
                  <a16:creationId xmlns:a16="http://schemas.microsoft.com/office/drawing/2014/main" id="{79AEB786-A5AA-41F4-256A-44973EDB9906}"/>
                </a:ext>
              </a:extLst>
            </p:cNvPr>
            <p:cNvGrpSpPr>
              <a:grpSpLocks noChangeAspect="1"/>
            </p:cNvGrpSpPr>
            <p:nvPr/>
          </p:nvGrpSpPr>
          <p:grpSpPr>
            <a:xfrm>
              <a:off x="9234299" y="2362200"/>
              <a:ext cx="1492626" cy="1496472"/>
              <a:chOff x="-4083050" y="1579563"/>
              <a:chExt cx="3694112" cy="3703638"/>
            </a:xfrm>
            <a:solidFill>
              <a:schemeClr val="accent5"/>
            </a:solidFill>
          </p:grpSpPr>
          <p:sp>
            <p:nvSpPr>
              <p:cNvPr id="159" name="Freeform 5">
                <a:extLst>
                  <a:ext uri="{FF2B5EF4-FFF2-40B4-BE49-F238E27FC236}">
                    <a16:creationId xmlns:a16="http://schemas.microsoft.com/office/drawing/2014/main" id="{5632698A-EE01-EB01-312E-4AD677BE490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6">
                <a:extLst>
                  <a:ext uri="{FF2B5EF4-FFF2-40B4-BE49-F238E27FC236}">
                    <a16:creationId xmlns:a16="http://schemas.microsoft.com/office/drawing/2014/main" id="{7A921370-47E8-A807-1485-B7E4B0F1D5D2}"/>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7">
                <a:extLst>
                  <a:ext uri="{FF2B5EF4-FFF2-40B4-BE49-F238E27FC236}">
                    <a16:creationId xmlns:a16="http://schemas.microsoft.com/office/drawing/2014/main" id="{0BE9A56D-9C6D-3BFB-4CD7-EE6522D4D442}"/>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8">
                <a:extLst>
                  <a:ext uri="{FF2B5EF4-FFF2-40B4-BE49-F238E27FC236}">
                    <a16:creationId xmlns:a16="http://schemas.microsoft.com/office/drawing/2014/main" id="{41DDFA29-7E39-9287-C6C0-785A8B1558B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9">
                <a:extLst>
                  <a:ext uri="{FF2B5EF4-FFF2-40B4-BE49-F238E27FC236}">
                    <a16:creationId xmlns:a16="http://schemas.microsoft.com/office/drawing/2014/main" id="{ECEB0854-EE5C-322F-EF0F-467A093E65B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10">
                <a:extLst>
                  <a:ext uri="{FF2B5EF4-FFF2-40B4-BE49-F238E27FC236}">
                    <a16:creationId xmlns:a16="http://schemas.microsoft.com/office/drawing/2014/main" id="{97D3261E-AE36-7A3D-2AC5-5D205FF5C2CD}"/>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1">
                <a:extLst>
                  <a:ext uri="{FF2B5EF4-FFF2-40B4-BE49-F238E27FC236}">
                    <a16:creationId xmlns:a16="http://schemas.microsoft.com/office/drawing/2014/main" id="{449235D3-C369-4290-4F19-A4007612FB35}"/>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2">
                <a:extLst>
                  <a:ext uri="{FF2B5EF4-FFF2-40B4-BE49-F238E27FC236}">
                    <a16:creationId xmlns:a16="http://schemas.microsoft.com/office/drawing/2014/main" id="{43EC2321-6776-390C-3CDD-F1C83C5B3490}"/>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3">
                <a:extLst>
                  <a:ext uri="{FF2B5EF4-FFF2-40B4-BE49-F238E27FC236}">
                    <a16:creationId xmlns:a16="http://schemas.microsoft.com/office/drawing/2014/main" id="{7AC52555-B986-AF8A-EEC3-84965B6A9E3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4">
                <a:extLst>
                  <a:ext uri="{FF2B5EF4-FFF2-40B4-BE49-F238E27FC236}">
                    <a16:creationId xmlns:a16="http://schemas.microsoft.com/office/drawing/2014/main" id="{4F8C1AEE-3933-011C-91ED-BE6E1337515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5">
                <a:extLst>
                  <a:ext uri="{FF2B5EF4-FFF2-40B4-BE49-F238E27FC236}">
                    <a16:creationId xmlns:a16="http://schemas.microsoft.com/office/drawing/2014/main" id="{3EC3CCBE-94DD-7DB1-9DFB-A8C0623C6EA1}"/>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16">
                <a:extLst>
                  <a:ext uri="{FF2B5EF4-FFF2-40B4-BE49-F238E27FC236}">
                    <a16:creationId xmlns:a16="http://schemas.microsoft.com/office/drawing/2014/main" id="{28C4A43D-36BA-4EB7-292F-C0E568390137}"/>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17">
                <a:extLst>
                  <a:ext uri="{FF2B5EF4-FFF2-40B4-BE49-F238E27FC236}">
                    <a16:creationId xmlns:a16="http://schemas.microsoft.com/office/drawing/2014/main" id="{1AE2EB9A-72D9-FCCC-6903-2CEF6C6FD076}"/>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18">
                <a:extLst>
                  <a:ext uri="{FF2B5EF4-FFF2-40B4-BE49-F238E27FC236}">
                    <a16:creationId xmlns:a16="http://schemas.microsoft.com/office/drawing/2014/main" id="{B112FC1E-79DE-F7EB-DF07-736EF4BB26D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19">
                <a:extLst>
                  <a:ext uri="{FF2B5EF4-FFF2-40B4-BE49-F238E27FC236}">
                    <a16:creationId xmlns:a16="http://schemas.microsoft.com/office/drawing/2014/main" id="{E9519B84-38D2-BB33-7E2E-B9B09AE2ED3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0">
                <a:extLst>
                  <a:ext uri="{FF2B5EF4-FFF2-40B4-BE49-F238E27FC236}">
                    <a16:creationId xmlns:a16="http://schemas.microsoft.com/office/drawing/2014/main" id="{850C3D61-ED73-87F8-8AFB-F0B0E4D7CF5F}"/>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1">
                <a:extLst>
                  <a:ext uri="{FF2B5EF4-FFF2-40B4-BE49-F238E27FC236}">
                    <a16:creationId xmlns:a16="http://schemas.microsoft.com/office/drawing/2014/main" id="{06E769E7-F32F-C00F-A945-BDB75B593BA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2">
                <a:extLst>
                  <a:ext uri="{FF2B5EF4-FFF2-40B4-BE49-F238E27FC236}">
                    <a16:creationId xmlns:a16="http://schemas.microsoft.com/office/drawing/2014/main" id="{227ACCE6-CB4B-B035-C504-0903AADDC7F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3">
                <a:extLst>
                  <a:ext uri="{FF2B5EF4-FFF2-40B4-BE49-F238E27FC236}">
                    <a16:creationId xmlns:a16="http://schemas.microsoft.com/office/drawing/2014/main" id="{F9109149-B7A3-5350-1F32-E6C3CED495A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24">
                <a:extLst>
                  <a:ext uri="{FF2B5EF4-FFF2-40B4-BE49-F238E27FC236}">
                    <a16:creationId xmlns:a16="http://schemas.microsoft.com/office/drawing/2014/main" id="{D7FCBFA5-E549-2718-ECA1-F462E97AA659}"/>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25">
                <a:extLst>
                  <a:ext uri="{FF2B5EF4-FFF2-40B4-BE49-F238E27FC236}">
                    <a16:creationId xmlns:a16="http://schemas.microsoft.com/office/drawing/2014/main" id="{E2748C7D-E0AA-24D3-2A67-26228C7C650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26">
                <a:extLst>
                  <a:ext uri="{FF2B5EF4-FFF2-40B4-BE49-F238E27FC236}">
                    <a16:creationId xmlns:a16="http://schemas.microsoft.com/office/drawing/2014/main" id="{05110D1F-DE36-D48E-0CC2-38967C2ECCAF}"/>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27">
                <a:extLst>
                  <a:ext uri="{FF2B5EF4-FFF2-40B4-BE49-F238E27FC236}">
                    <a16:creationId xmlns:a16="http://schemas.microsoft.com/office/drawing/2014/main" id="{8F6552BF-FDA3-0B1B-16A7-E87D49ADFC1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28">
                <a:extLst>
                  <a:ext uri="{FF2B5EF4-FFF2-40B4-BE49-F238E27FC236}">
                    <a16:creationId xmlns:a16="http://schemas.microsoft.com/office/drawing/2014/main" id="{2191B285-97D0-4984-DE92-4CC09851FB4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29">
                <a:extLst>
                  <a:ext uri="{FF2B5EF4-FFF2-40B4-BE49-F238E27FC236}">
                    <a16:creationId xmlns:a16="http://schemas.microsoft.com/office/drawing/2014/main" id="{91E7D5E3-D104-21F9-D620-5B4ED1C421DB}"/>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30">
                <a:extLst>
                  <a:ext uri="{FF2B5EF4-FFF2-40B4-BE49-F238E27FC236}">
                    <a16:creationId xmlns:a16="http://schemas.microsoft.com/office/drawing/2014/main" id="{9F79F16C-BA63-8A4B-8CE1-179BE5F3B07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31">
                <a:extLst>
                  <a:ext uri="{FF2B5EF4-FFF2-40B4-BE49-F238E27FC236}">
                    <a16:creationId xmlns:a16="http://schemas.microsoft.com/office/drawing/2014/main" id="{BA72C8EB-C1DC-2F7B-ABA9-42ADAE7BDBA4}"/>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32">
                <a:extLst>
                  <a:ext uri="{FF2B5EF4-FFF2-40B4-BE49-F238E27FC236}">
                    <a16:creationId xmlns:a16="http://schemas.microsoft.com/office/drawing/2014/main" id="{69656E86-4B4F-61D8-7FE1-0B8DD648749D}"/>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33">
                <a:extLst>
                  <a:ext uri="{FF2B5EF4-FFF2-40B4-BE49-F238E27FC236}">
                    <a16:creationId xmlns:a16="http://schemas.microsoft.com/office/drawing/2014/main" id="{CF3A278F-C041-2BB7-44AE-8FECF1096630}"/>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2" name="Group 281">
              <a:extLst>
                <a:ext uri="{FF2B5EF4-FFF2-40B4-BE49-F238E27FC236}">
                  <a16:creationId xmlns:a16="http://schemas.microsoft.com/office/drawing/2014/main" id="{98766446-AB88-C656-11FD-A8A386A4A582}"/>
                </a:ext>
              </a:extLst>
            </p:cNvPr>
            <p:cNvGrpSpPr/>
            <p:nvPr/>
          </p:nvGrpSpPr>
          <p:grpSpPr>
            <a:xfrm>
              <a:off x="9470766" y="2614183"/>
              <a:ext cx="1019692" cy="992506"/>
              <a:chOff x="12491974" y="2089381"/>
              <a:chExt cx="1139506" cy="1109128"/>
            </a:xfrm>
          </p:grpSpPr>
          <p:sp>
            <p:nvSpPr>
              <p:cNvPr id="283" name="Freeform 7">
                <a:extLst>
                  <a:ext uri="{FF2B5EF4-FFF2-40B4-BE49-F238E27FC236}">
                    <a16:creationId xmlns:a16="http://schemas.microsoft.com/office/drawing/2014/main" id="{89070F61-9963-3B4F-3FE2-EA75FFA0C9DC}"/>
                  </a:ext>
                </a:extLst>
              </p:cNvPr>
              <p:cNvSpPr>
                <a:spLocks/>
              </p:cNvSpPr>
              <p:nvPr/>
            </p:nvSpPr>
            <p:spPr bwMode="auto">
              <a:xfrm>
                <a:off x="12491974" y="2089381"/>
                <a:ext cx="1139506" cy="1109128"/>
              </a:xfrm>
              <a:custGeom>
                <a:avLst/>
                <a:gdLst>
                  <a:gd name="T0" fmla="*/ 86 w 774"/>
                  <a:gd name="T1" fmla="*/ 346 h 753"/>
                  <a:gd name="T2" fmla="*/ 119 w 774"/>
                  <a:gd name="T3" fmla="*/ 346 h 753"/>
                  <a:gd name="T4" fmla="*/ 60 w 774"/>
                  <a:gd name="T5" fmla="*/ 449 h 753"/>
                  <a:gd name="T6" fmla="*/ 0 w 774"/>
                  <a:gd name="T7" fmla="*/ 346 h 753"/>
                  <a:gd name="T8" fmla="*/ 38 w 774"/>
                  <a:gd name="T9" fmla="*/ 346 h 753"/>
                  <a:gd name="T10" fmla="*/ 45 w 774"/>
                  <a:gd name="T11" fmla="*/ 299 h 753"/>
                  <a:gd name="T12" fmla="*/ 113 w 774"/>
                  <a:gd name="T13" fmla="*/ 153 h 753"/>
                  <a:gd name="T14" fmla="*/ 332 w 774"/>
                  <a:gd name="T15" fmla="*/ 18 h 753"/>
                  <a:gd name="T16" fmla="*/ 591 w 774"/>
                  <a:gd name="T17" fmla="*/ 66 h 753"/>
                  <a:gd name="T18" fmla="*/ 754 w 774"/>
                  <a:gd name="T19" fmla="*/ 300 h 753"/>
                  <a:gd name="T20" fmla="*/ 707 w 774"/>
                  <a:gd name="T21" fmla="*/ 565 h 753"/>
                  <a:gd name="T22" fmla="*/ 473 w 774"/>
                  <a:gd name="T23" fmla="*/ 728 h 753"/>
                  <a:gd name="T24" fmla="*/ 140 w 774"/>
                  <a:gd name="T25" fmla="*/ 626 h 753"/>
                  <a:gd name="T26" fmla="*/ 69 w 774"/>
                  <a:gd name="T27" fmla="*/ 521 h 753"/>
                  <a:gd name="T28" fmla="*/ 79 w 774"/>
                  <a:gd name="T29" fmla="*/ 489 h 753"/>
                  <a:gd name="T30" fmla="*/ 112 w 774"/>
                  <a:gd name="T31" fmla="*/ 501 h 753"/>
                  <a:gd name="T32" fmla="*/ 142 w 774"/>
                  <a:gd name="T33" fmla="*/ 554 h 753"/>
                  <a:gd name="T34" fmla="*/ 270 w 774"/>
                  <a:gd name="T35" fmla="*/ 660 h 753"/>
                  <a:gd name="T36" fmla="*/ 419 w 774"/>
                  <a:gd name="T37" fmla="*/ 687 h 753"/>
                  <a:gd name="T38" fmla="*/ 605 w 774"/>
                  <a:gd name="T39" fmla="*/ 611 h 753"/>
                  <a:gd name="T40" fmla="*/ 711 w 774"/>
                  <a:gd name="T41" fmla="*/ 412 h 753"/>
                  <a:gd name="T42" fmla="*/ 649 w 774"/>
                  <a:gd name="T43" fmla="*/ 182 h 753"/>
                  <a:gd name="T44" fmla="*/ 477 w 774"/>
                  <a:gd name="T45" fmla="*/ 69 h 753"/>
                  <a:gd name="T46" fmla="*/ 222 w 774"/>
                  <a:gd name="T47" fmla="*/ 115 h 753"/>
                  <a:gd name="T48" fmla="*/ 92 w 774"/>
                  <a:gd name="T49" fmla="*/ 311 h 753"/>
                  <a:gd name="T50" fmla="*/ 86 w 774"/>
                  <a:gd name="T51" fmla="*/ 346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4" h="753">
                    <a:moveTo>
                      <a:pt x="86" y="346"/>
                    </a:moveTo>
                    <a:cubicBezTo>
                      <a:pt x="98" y="346"/>
                      <a:pt x="108" y="346"/>
                      <a:pt x="119" y="346"/>
                    </a:cubicBezTo>
                    <a:cubicBezTo>
                      <a:pt x="99" y="381"/>
                      <a:pt x="80" y="414"/>
                      <a:pt x="60" y="449"/>
                    </a:cubicBezTo>
                    <a:cubicBezTo>
                      <a:pt x="40" y="415"/>
                      <a:pt x="20" y="381"/>
                      <a:pt x="0" y="346"/>
                    </a:cubicBezTo>
                    <a:cubicBezTo>
                      <a:pt x="14" y="346"/>
                      <a:pt x="26" y="346"/>
                      <a:pt x="38" y="346"/>
                    </a:cubicBezTo>
                    <a:cubicBezTo>
                      <a:pt x="40" y="330"/>
                      <a:pt x="42" y="314"/>
                      <a:pt x="45" y="299"/>
                    </a:cubicBezTo>
                    <a:cubicBezTo>
                      <a:pt x="56" y="245"/>
                      <a:pt x="79" y="196"/>
                      <a:pt x="113" y="153"/>
                    </a:cubicBezTo>
                    <a:cubicBezTo>
                      <a:pt x="169" y="81"/>
                      <a:pt x="242" y="35"/>
                      <a:pt x="332" y="18"/>
                    </a:cubicBezTo>
                    <a:cubicBezTo>
                      <a:pt x="424" y="0"/>
                      <a:pt x="511" y="16"/>
                      <a:pt x="591" y="66"/>
                    </a:cubicBezTo>
                    <a:cubicBezTo>
                      <a:pt x="678" y="121"/>
                      <a:pt x="734" y="199"/>
                      <a:pt x="754" y="300"/>
                    </a:cubicBezTo>
                    <a:cubicBezTo>
                      <a:pt x="774" y="394"/>
                      <a:pt x="758" y="484"/>
                      <a:pt x="707" y="565"/>
                    </a:cubicBezTo>
                    <a:cubicBezTo>
                      <a:pt x="652" y="652"/>
                      <a:pt x="574" y="708"/>
                      <a:pt x="473" y="728"/>
                    </a:cubicBezTo>
                    <a:cubicBezTo>
                      <a:pt x="345" y="753"/>
                      <a:pt x="233" y="718"/>
                      <a:pt x="140" y="626"/>
                    </a:cubicBezTo>
                    <a:cubicBezTo>
                      <a:pt x="110" y="596"/>
                      <a:pt x="87" y="560"/>
                      <a:pt x="69" y="521"/>
                    </a:cubicBezTo>
                    <a:cubicBezTo>
                      <a:pt x="63" y="508"/>
                      <a:pt x="67" y="495"/>
                      <a:pt x="79" y="489"/>
                    </a:cubicBezTo>
                    <a:cubicBezTo>
                      <a:pt x="93" y="483"/>
                      <a:pt x="105" y="487"/>
                      <a:pt x="112" y="501"/>
                    </a:cubicBezTo>
                    <a:cubicBezTo>
                      <a:pt x="122" y="518"/>
                      <a:pt x="131" y="537"/>
                      <a:pt x="142" y="554"/>
                    </a:cubicBezTo>
                    <a:cubicBezTo>
                      <a:pt x="175" y="601"/>
                      <a:pt x="218" y="636"/>
                      <a:pt x="270" y="660"/>
                    </a:cubicBezTo>
                    <a:cubicBezTo>
                      <a:pt x="317" y="681"/>
                      <a:pt x="367" y="690"/>
                      <a:pt x="419" y="687"/>
                    </a:cubicBezTo>
                    <a:cubicBezTo>
                      <a:pt x="489" y="683"/>
                      <a:pt x="552" y="658"/>
                      <a:pt x="605" y="611"/>
                    </a:cubicBezTo>
                    <a:cubicBezTo>
                      <a:pt x="666" y="559"/>
                      <a:pt x="702" y="492"/>
                      <a:pt x="711" y="412"/>
                    </a:cubicBezTo>
                    <a:cubicBezTo>
                      <a:pt x="722" y="327"/>
                      <a:pt x="701" y="250"/>
                      <a:pt x="649" y="182"/>
                    </a:cubicBezTo>
                    <a:cubicBezTo>
                      <a:pt x="605" y="124"/>
                      <a:pt x="547" y="86"/>
                      <a:pt x="477" y="69"/>
                    </a:cubicBezTo>
                    <a:cubicBezTo>
                      <a:pt x="385" y="46"/>
                      <a:pt x="299" y="62"/>
                      <a:pt x="222" y="115"/>
                    </a:cubicBezTo>
                    <a:cubicBezTo>
                      <a:pt x="152" y="162"/>
                      <a:pt x="109" y="228"/>
                      <a:pt x="92" y="311"/>
                    </a:cubicBezTo>
                    <a:cubicBezTo>
                      <a:pt x="89" y="322"/>
                      <a:pt x="88" y="334"/>
                      <a:pt x="86" y="346"/>
                    </a:cubicBezTo>
                    <a:close/>
                  </a:path>
                </a:pathLst>
              </a:custGeom>
              <a:solidFill>
                <a:schemeClr val="accent1"/>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sp>
            <p:nvSpPr>
              <p:cNvPr id="284" name="Freeform 8">
                <a:extLst>
                  <a:ext uri="{FF2B5EF4-FFF2-40B4-BE49-F238E27FC236}">
                    <a16:creationId xmlns:a16="http://schemas.microsoft.com/office/drawing/2014/main" id="{2188D02C-E8E8-F2BF-4A0C-51CC50668A0D}"/>
                  </a:ext>
                </a:extLst>
              </p:cNvPr>
              <p:cNvSpPr>
                <a:spLocks/>
              </p:cNvSpPr>
              <p:nvPr/>
            </p:nvSpPr>
            <p:spPr bwMode="auto">
              <a:xfrm>
                <a:off x="12974931" y="2226394"/>
                <a:ext cx="329824" cy="739005"/>
              </a:xfrm>
              <a:custGeom>
                <a:avLst/>
                <a:gdLst>
                  <a:gd name="T0" fmla="*/ 122 w 224"/>
                  <a:gd name="T1" fmla="*/ 405 h 502"/>
                  <a:gd name="T2" fmla="*/ 120 w 224"/>
                  <a:gd name="T3" fmla="*/ 401 h 502"/>
                  <a:gd name="T4" fmla="*/ 86 w 224"/>
                  <a:gd name="T5" fmla="*/ 351 h 502"/>
                  <a:gd name="T6" fmla="*/ 79 w 224"/>
                  <a:gd name="T7" fmla="*/ 347 h 502"/>
                  <a:gd name="T8" fmla="*/ 6 w 224"/>
                  <a:gd name="T9" fmla="*/ 293 h 502"/>
                  <a:gd name="T10" fmla="*/ 36 w 224"/>
                  <a:gd name="T11" fmla="*/ 224 h 502"/>
                  <a:gd name="T12" fmla="*/ 41 w 224"/>
                  <a:gd name="T13" fmla="*/ 214 h 502"/>
                  <a:gd name="T14" fmla="*/ 41 w 224"/>
                  <a:gd name="T15" fmla="*/ 144 h 502"/>
                  <a:gd name="T16" fmla="*/ 41 w 224"/>
                  <a:gd name="T17" fmla="*/ 137 h 502"/>
                  <a:gd name="T18" fmla="*/ 11 w 224"/>
                  <a:gd name="T19" fmla="*/ 137 h 502"/>
                  <a:gd name="T20" fmla="*/ 72 w 224"/>
                  <a:gd name="T21" fmla="*/ 0 h 502"/>
                  <a:gd name="T22" fmla="*/ 133 w 224"/>
                  <a:gd name="T23" fmla="*/ 137 h 502"/>
                  <a:gd name="T24" fmla="*/ 103 w 224"/>
                  <a:gd name="T25" fmla="*/ 137 h 502"/>
                  <a:gd name="T26" fmla="*/ 103 w 224"/>
                  <a:gd name="T27" fmla="*/ 143 h 502"/>
                  <a:gd name="T28" fmla="*/ 103 w 224"/>
                  <a:gd name="T29" fmla="*/ 216 h 502"/>
                  <a:gd name="T30" fmla="*/ 107 w 224"/>
                  <a:gd name="T31" fmla="*/ 223 h 502"/>
                  <a:gd name="T32" fmla="*/ 134 w 224"/>
                  <a:gd name="T33" fmla="*/ 306 h 502"/>
                  <a:gd name="T34" fmla="*/ 134 w 224"/>
                  <a:gd name="T35" fmla="*/ 312 h 502"/>
                  <a:gd name="T36" fmla="*/ 171 w 224"/>
                  <a:gd name="T37" fmla="*/ 368 h 502"/>
                  <a:gd name="T38" fmla="*/ 173 w 224"/>
                  <a:gd name="T39" fmla="*/ 371 h 502"/>
                  <a:gd name="T40" fmla="*/ 199 w 224"/>
                  <a:gd name="T41" fmla="*/ 354 h 502"/>
                  <a:gd name="T42" fmla="*/ 224 w 224"/>
                  <a:gd name="T43" fmla="*/ 502 h 502"/>
                  <a:gd name="T44" fmla="*/ 97 w 224"/>
                  <a:gd name="T45" fmla="*/ 422 h 502"/>
                  <a:gd name="T46" fmla="*/ 122 w 224"/>
                  <a:gd name="T47" fmla="*/ 40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02">
                    <a:moveTo>
                      <a:pt x="122" y="405"/>
                    </a:moveTo>
                    <a:cubicBezTo>
                      <a:pt x="121" y="404"/>
                      <a:pt x="120" y="402"/>
                      <a:pt x="120" y="401"/>
                    </a:cubicBezTo>
                    <a:cubicBezTo>
                      <a:pt x="108" y="384"/>
                      <a:pt x="97" y="368"/>
                      <a:pt x="86" y="351"/>
                    </a:cubicBezTo>
                    <a:cubicBezTo>
                      <a:pt x="84" y="348"/>
                      <a:pt x="82" y="347"/>
                      <a:pt x="79" y="347"/>
                    </a:cubicBezTo>
                    <a:cubicBezTo>
                      <a:pt x="43" y="350"/>
                      <a:pt x="13" y="328"/>
                      <a:pt x="6" y="293"/>
                    </a:cubicBezTo>
                    <a:cubicBezTo>
                      <a:pt x="0" y="267"/>
                      <a:pt x="13" y="239"/>
                      <a:pt x="36" y="224"/>
                    </a:cubicBezTo>
                    <a:cubicBezTo>
                      <a:pt x="40" y="221"/>
                      <a:pt x="41" y="219"/>
                      <a:pt x="41" y="214"/>
                    </a:cubicBezTo>
                    <a:cubicBezTo>
                      <a:pt x="41" y="191"/>
                      <a:pt x="41" y="168"/>
                      <a:pt x="41" y="144"/>
                    </a:cubicBezTo>
                    <a:cubicBezTo>
                      <a:pt x="41" y="142"/>
                      <a:pt x="41" y="140"/>
                      <a:pt x="41" y="137"/>
                    </a:cubicBezTo>
                    <a:cubicBezTo>
                      <a:pt x="31" y="137"/>
                      <a:pt x="21" y="137"/>
                      <a:pt x="11" y="137"/>
                    </a:cubicBezTo>
                    <a:cubicBezTo>
                      <a:pt x="31" y="91"/>
                      <a:pt x="51" y="47"/>
                      <a:pt x="72" y="0"/>
                    </a:cubicBezTo>
                    <a:cubicBezTo>
                      <a:pt x="92" y="46"/>
                      <a:pt x="113" y="91"/>
                      <a:pt x="133" y="137"/>
                    </a:cubicBezTo>
                    <a:cubicBezTo>
                      <a:pt x="123" y="137"/>
                      <a:pt x="113" y="137"/>
                      <a:pt x="103" y="137"/>
                    </a:cubicBezTo>
                    <a:cubicBezTo>
                      <a:pt x="103" y="139"/>
                      <a:pt x="103" y="141"/>
                      <a:pt x="103" y="143"/>
                    </a:cubicBezTo>
                    <a:cubicBezTo>
                      <a:pt x="103" y="167"/>
                      <a:pt x="103" y="191"/>
                      <a:pt x="103" y="216"/>
                    </a:cubicBezTo>
                    <a:cubicBezTo>
                      <a:pt x="103" y="219"/>
                      <a:pt x="104" y="221"/>
                      <a:pt x="107" y="223"/>
                    </a:cubicBezTo>
                    <a:cubicBezTo>
                      <a:pt x="136" y="241"/>
                      <a:pt x="146" y="274"/>
                      <a:pt x="134" y="306"/>
                    </a:cubicBezTo>
                    <a:cubicBezTo>
                      <a:pt x="133" y="308"/>
                      <a:pt x="133" y="311"/>
                      <a:pt x="134" y="312"/>
                    </a:cubicBezTo>
                    <a:cubicBezTo>
                      <a:pt x="146" y="331"/>
                      <a:pt x="159" y="350"/>
                      <a:pt x="171" y="368"/>
                    </a:cubicBezTo>
                    <a:cubicBezTo>
                      <a:pt x="172" y="369"/>
                      <a:pt x="173" y="370"/>
                      <a:pt x="173" y="371"/>
                    </a:cubicBezTo>
                    <a:cubicBezTo>
                      <a:pt x="182" y="365"/>
                      <a:pt x="190" y="360"/>
                      <a:pt x="199" y="354"/>
                    </a:cubicBezTo>
                    <a:cubicBezTo>
                      <a:pt x="207" y="404"/>
                      <a:pt x="215" y="452"/>
                      <a:pt x="224" y="502"/>
                    </a:cubicBezTo>
                    <a:cubicBezTo>
                      <a:pt x="181" y="475"/>
                      <a:pt x="139" y="449"/>
                      <a:pt x="97" y="422"/>
                    </a:cubicBezTo>
                    <a:cubicBezTo>
                      <a:pt x="105" y="416"/>
                      <a:pt x="114" y="411"/>
                      <a:pt x="122" y="405"/>
                    </a:cubicBezTo>
                    <a:close/>
                  </a:path>
                </a:pathLst>
              </a:custGeom>
              <a:solidFill>
                <a:schemeClr val="accent2"/>
              </a:solidFill>
              <a:ln w="158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Narrow"/>
                  <a:ea typeface="+mn-ea"/>
                  <a:cs typeface="+mn-cs"/>
                </a:endParaRPr>
              </a:p>
            </p:txBody>
          </p:sp>
        </p:grpSp>
      </p:grpSp>
    </p:spTree>
    <p:extLst>
      <p:ext uri="{BB962C8B-B14F-4D97-AF65-F5344CB8AC3E}">
        <p14:creationId xmlns:p14="http://schemas.microsoft.com/office/powerpoint/2010/main" val="2895004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VMAT2 Inhibitors Might Help Treat TD by Reducing the </a:t>
            </a:r>
            <a:br>
              <a:rPr lang="en-US" dirty="0"/>
            </a:br>
            <a:r>
              <a:rPr lang="en-US" dirty="0"/>
              <a:t>Amount of Dopamine Available for Release</a:t>
            </a:r>
          </a:p>
        </p:txBody>
      </p:sp>
      <p:sp>
        <p:nvSpPr>
          <p:cNvPr id="3" name="Slide Number Placeholder 2"/>
          <p:cNvSpPr>
            <a:spLocks noGrp="1"/>
          </p:cNvSpPr>
          <p:nvPr>
            <p:ph type="sldNum" sz="quarter" idx="4"/>
          </p:nvPr>
        </p:nvSpPr>
        <p:spPr/>
        <p:txBody>
          <a:bodyPr/>
          <a:lstStyle/>
          <a:p>
            <a:fld id="{F3C1FD0B-2342-48FB-A867-BE1FD0EAA53B}" type="slidenum">
              <a:rPr lang="en-US" smtClean="0"/>
              <a:pPr/>
              <a:t>40</a:t>
            </a:fld>
            <a:endParaRPr lang="en-US" dirty="0"/>
          </a:p>
        </p:txBody>
      </p:sp>
      <p:sp>
        <p:nvSpPr>
          <p:cNvPr id="63" name="Text Placeholder 4"/>
          <p:cNvSpPr>
            <a:spLocks noGrp="1"/>
          </p:cNvSpPr>
          <p:nvPr>
            <p:ph type="body" sz="quarter" idx="10"/>
          </p:nvPr>
        </p:nvSpPr>
        <p:spPr/>
        <p:txBody>
          <a:bodyPr/>
          <a:lstStyle/>
          <a:p>
            <a:r>
              <a:rPr lang="en-US" dirty="0"/>
              <a:t>Proposed Neurobiology of Tardive Dyskinesia and drug-induced parkinsonism</a:t>
            </a:r>
          </a:p>
        </p:txBody>
      </p:sp>
      <p:grpSp>
        <p:nvGrpSpPr>
          <p:cNvPr id="73" name="Group 72"/>
          <p:cNvGrpSpPr/>
          <p:nvPr/>
        </p:nvGrpSpPr>
        <p:grpSpPr>
          <a:xfrm>
            <a:off x="5754306" y="5441755"/>
            <a:ext cx="959912" cy="261542"/>
            <a:chOff x="5731850" y="5516928"/>
            <a:chExt cx="960162" cy="261610"/>
          </a:xfrm>
        </p:grpSpPr>
        <p:sp>
          <p:nvSpPr>
            <p:cNvPr id="75" name="Oval 74"/>
            <p:cNvSpPr/>
            <p:nvPr/>
          </p:nvSpPr>
          <p:spPr>
            <a:xfrm>
              <a:off x="5731850" y="5540818"/>
              <a:ext cx="213830" cy="213830"/>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78" name="TextBox 77"/>
            <p:cNvSpPr txBox="1"/>
            <p:nvPr/>
          </p:nvSpPr>
          <p:spPr>
            <a:xfrm>
              <a:off x="5862939" y="5516928"/>
              <a:ext cx="829073" cy="261610"/>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Dopamine</a:t>
              </a:r>
            </a:p>
          </p:txBody>
        </p:sp>
      </p:grpSp>
      <p:grpSp>
        <p:nvGrpSpPr>
          <p:cNvPr id="79" name="Group 78"/>
          <p:cNvGrpSpPr/>
          <p:nvPr/>
        </p:nvGrpSpPr>
        <p:grpSpPr>
          <a:xfrm>
            <a:off x="6822497" y="5351894"/>
            <a:ext cx="923852" cy="415390"/>
            <a:chOff x="6806117" y="5427044"/>
            <a:chExt cx="924093" cy="415498"/>
          </a:xfrm>
        </p:grpSpPr>
        <p:sp>
          <p:nvSpPr>
            <p:cNvPr id="80" name="Freeform 79"/>
            <p:cNvSpPr/>
            <p:nvPr/>
          </p:nvSpPr>
          <p:spPr>
            <a:xfrm rot="5127766">
              <a:off x="6790647" y="5527413"/>
              <a:ext cx="271579" cy="240640"/>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81" name="TextBox 80"/>
            <p:cNvSpPr txBox="1"/>
            <p:nvPr/>
          </p:nvSpPr>
          <p:spPr>
            <a:xfrm>
              <a:off x="6997317" y="5427044"/>
              <a:ext cx="732893" cy="415498"/>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D2 </a:t>
              </a:r>
            </a:p>
            <a:p>
              <a:pPr algn="ctr" defTabSz="914126">
                <a:defRPr/>
              </a:pPr>
              <a:r>
                <a:rPr lang="en-US" sz="1050" kern="0" dirty="0">
                  <a:solidFill>
                    <a:srgbClr val="3D3935"/>
                  </a:solidFill>
                  <a:latin typeface="Arial" panose="020B0604020202020204"/>
                </a:rPr>
                <a:t>Receptor</a:t>
              </a:r>
            </a:p>
          </p:txBody>
        </p:sp>
      </p:grpSp>
      <p:grpSp>
        <p:nvGrpSpPr>
          <p:cNvPr id="82" name="Group 81"/>
          <p:cNvGrpSpPr/>
          <p:nvPr/>
        </p:nvGrpSpPr>
        <p:grpSpPr>
          <a:xfrm>
            <a:off x="7854627" y="5373798"/>
            <a:ext cx="846902" cy="397455"/>
            <a:chOff x="8159862" y="5448953"/>
            <a:chExt cx="847123" cy="397559"/>
          </a:xfrm>
        </p:grpSpPr>
        <p:sp>
          <p:nvSpPr>
            <p:cNvPr id="83" name="TextBox 82"/>
            <p:cNvSpPr txBox="1"/>
            <p:nvPr/>
          </p:nvSpPr>
          <p:spPr>
            <a:xfrm>
              <a:off x="8373478" y="5520775"/>
              <a:ext cx="633507" cy="253916"/>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VMAT2</a:t>
              </a:r>
            </a:p>
          </p:txBody>
        </p:sp>
        <p:sp>
          <p:nvSpPr>
            <p:cNvPr id="84" name="Flowchart: Direct Access Storage 83"/>
            <p:cNvSpPr/>
            <p:nvPr/>
          </p:nvSpPr>
          <p:spPr>
            <a:xfrm rot="16200000">
              <a:off x="8096944" y="5511871"/>
              <a:ext cx="397559" cy="271724"/>
            </a:xfrm>
            <a:prstGeom prst="flowChartMagneticDrum">
              <a:avLst/>
            </a:prstGeom>
            <a:solidFill>
              <a:srgbClr val="007DA5"/>
            </a:solidFill>
            <a:ln w="12700" cap="flat" cmpd="sng" algn="ctr">
              <a:solidFill>
                <a:srgbClr val="007DA5">
                  <a:shade val="50000"/>
                </a:srgbClr>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grpSp>
        <p:nvGrpSpPr>
          <p:cNvPr id="88" name="Group 87"/>
          <p:cNvGrpSpPr/>
          <p:nvPr/>
        </p:nvGrpSpPr>
        <p:grpSpPr>
          <a:xfrm>
            <a:off x="8755074" y="5288262"/>
            <a:ext cx="1366592" cy="568528"/>
            <a:chOff x="9974185" y="5363395"/>
            <a:chExt cx="1366948" cy="568676"/>
          </a:xfrm>
        </p:grpSpPr>
        <p:sp>
          <p:nvSpPr>
            <p:cNvPr id="89" name="Oval 88"/>
            <p:cNvSpPr/>
            <p:nvPr/>
          </p:nvSpPr>
          <p:spPr>
            <a:xfrm rot="4587712">
              <a:off x="9956868" y="5380712"/>
              <a:ext cx="568676" cy="534042"/>
            </a:xfrm>
            <a:prstGeom prst="ellipse">
              <a:avLst/>
            </a:prstGeom>
            <a:solidFill>
              <a:srgbClr val="FFFFFF">
                <a:alpha val="20000"/>
              </a:srgbClr>
            </a:solidFill>
            <a:ln w="12700" cap="flat" cmpd="sng" algn="ctr">
              <a:solidFill>
                <a:srgbClr val="3D3935"/>
              </a:solid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90" name="TextBox 89"/>
            <p:cNvSpPr txBox="1"/>
            <p:nvPr/>
          </p:nvSpPr>
          <p:spPr>
            <a:xfrm>
              <a:off x="10451146" y="5439984"/>
              <a:ext cx="889987" cy="415498"/>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Presynaptic</a:t>
              </a:r>
            </a:p>
            <a:p>
              <a:pPr algn="ctr" defTabSz="914126">
                <a:defRPr/>
              </a:pPr>
              <a:r>
                <a:rPr lang="en-US" sz="1050" kern="0" dirty="0">
                  <a:solidFill>
                    <a:srgbClr val="3D3935"/>
                  </a:solidFill>
                  <a:latin typeface="Arial" panose="020B0604020202020204"/>
                </a:rPr>
                <a:t>Vesicle</a:t>
              </a:r>
            </a:p>
          </p:txBody>
        </p:sp>
      </p:grpSp>
      <p:grpSp>
        <p:nvGrpSpPr>
          <p:cNvPr id="91" name="Group 90"/>
          <p:cNvGrpSpPr/>
          <p:nvPr/>
        </p:nvGrpSpPr>
        <p:grpSpPr>
          <a:xfrm>
            <a:off x="10229942" y="5256403"/>
            <a:ext cx="1088919" cy="546389"/>
            <a:chOff x="9617252" y="4494352"/>
            <a:chExt cx="1089203" cy="546531"/>
          </a:xfrm>
        </p:grpSpPr>
        <p:sp>
          <p:nvSpPr>
            <p:cNvPr id="92" name="Explosion 1 91"/>
            <p:cNvSpPr/>
            <p:nvPr/>
          </p:nvSpPr>
          <p:spPr>
            <a:xfrm rot="3531691">
              <a:off x="9572846" y="4538758"/>
              <a:ext cx="546531" cy="457719"/>
            </a:xfrm>
            <a:prstGeom prst="irregularSeal1">
              <a:avLst/>
            </a:prstGeom>
            <a:solidFill>
              <a:srgbClr val="D8BEEC"/>
            </a:solidFill>
            <a:ln w="12700" cap="flat" cmpd="sng" algn="ctr">
              <a:solidFill>
                <a:srgbClr val="7030A0"/>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3" name="TextBox 92"/>
            <p:cNvSpPr txBox="1"/>
            <p:nvPr/>
          </p:nvSpPr>
          <p:spPr>
            <a:xfrm>
              <a:off x="10036080" y="4593207"/>
              <a:ext cx="670375" cy="415498"/>
            </a:xfrm>
            <a:prstGeom prst="rect">
              <a:avLst/>
            </a:prstGeom>
            <a:noFill/>
          </p:spPr>
          <p:txBody>
            <a:bodyPr wrap="none" rtlCol="0">
              <a:spAutoFit/>
            </a:bodyPr>
            <a:lstStyle/>
            <a:p>
              <a:pPr algn="ctr" defTabSz="914126">
                <a:defRPr/>
              </a:pPr>
              <a:r>
                <a:rPr lang="en-US" sz="1050" kern="0" dirty="0">
                  <a:solidFill>
                    <a:srgbClr val="3D3935"/>
                  </a:solidFill>
                  <a:latin typeface="Arial" panose="020B0604020202020204"/>
                </a:rPr>
                <a:t>VMAT2 </a:t>
              </a:r>
              <a:br>
                <a:rPr lang="en-US" sz="1050" kern="0" dirty="0">
                  <a:solidFill>
                    <a:srgbClr val="3D3935"/>
                  </a:solidFill>
                  <a:latin typeface="Arial" panose="020B0604020202020204"/>
                </a:rPr>
              </a:br>
              <a:r>
                <a:rPr lang="en-US" sz="1050" kern="0" dirty="0">
                  <a:solidFill>
                    <a:srgbClr val="3D3935"/>
                  </a:solidFill>
                  <a:latin typeface="Arial" panose="020B0604020202020204"/>
                </a:rPr>
                <a:t>Inhibitor</a:t>
              </a:r>
            </a:p>
          </p:txBody>
        </p:sp>
      </p:grpSp>
      <p:grpSp>
        <p:nvGrpSpPr>
          <p:cNvPr id="94" name="Group 93"/>
          <p:cNvGrpSpPr/>
          <p:nvPr/>
        </p:nvGrpSpPr>
        <p:grpSpPr>
          <a:xfrm>
            <a:off x="977900" y="1258888"/>
            <a:ext cx="4101094" cy="4572205"/>
            <a:chOff x="600098" y="1257998"/>
            <a:chExt cx="4431792" cy="4940892"/>
          </a:xfrm>
        </p:grpSpPr>
        <p:sp>
          <p:nvSpPr>
            <p:cNvPr id="95" name="Rectangle 94"/>
            <p:cNvSpPr/>
            <p:nvPr/>
          </p:nvSpPr>
          <p:spPr>
            <a:xfrm>
              <a:off x="600098" y="1282127"/>
              <a:ext cx="4422554" cy="4916763"/>
            </a:xfrm>
            <a:prstGeom prst="rect">
              <a:avLst/>
            </a:prstGeom>
            <a:solidFill>
              <a:srgbClr val="FFFFFF"/>
            </a:solidFill>
            <a:ln w="3175" cap="flat" cmpd="sng" algn="ctr">
              <a:solidFill>
                <a:srgbClr val="919191"/>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96" name="Freeform 95"/>
            <p:cNvSpPr/>
            <p:nvPr/>
          </p:nvSpPr>
          <p:spPr>
            <a:xfrm rot="10800000">
              <a:off x="609337" y="4420434"/>
              <a:ext cx="4422553" cy="1777076"/>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8 w 4137538"/>
                <a:gd name="connsiteY10" fmla="*/ 511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7538"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35649" y="-208"/>
                    <a:pt x="4123428" y="511"/>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97" name="Freeform 96"/>
            <p:cNvSpPr/>
            <p:nvPr/>
          </p:nvSpPr>
          <p:spPr>
            <a:xfrm>
              <a:off x="609413" y="1282127"/>
              <a:ext cx="4417178" cy="183098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cxnSp>
          <p:nvCxnSpPr>
            <p:cNvPr id="115" name="Straight Connector 114"/>
            <p:cNvCxnSpPr/>
            <p:nvPr/>
          </p:nvCxnSpPr>
          <p:spPr>
            <a:xfrm>
              <a:off x="616957" y="1342150"/>
              <a:ext cx="0" cy="0"/>
            </a:xfrm>
            <a:prstGeom prst="line">
              <a:avLst/>
            </a:prstGeom>
            <a:noFill/>
            <a:ln w="6350" cap="flat" cmpd="sng" algn="ctr">
              <a:solidFill>
                <a:srgbClr val="AAC27F"/>
              </a:solidFill>
              <a:prstDash val="solid"/>
              <a:miter lim="800000"/>
            </a:ln>
            <a:effectLst/>
          </p:spPr>
        </p:cxnSp>
        <p:sp>
          <p:nvSpPr>
            <p:cNvPr id="120" name="Freeform 119"/>
            <p:cNvSpPr/>
            <p:nvPr/>
          </p:nvSpPr>
          <p:spPr>
            <a:xfrm rot="10800000">
              <a:off x="609138" y="4418400"/>
              <a:ext cx="4401760" cy="1779135"/>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7538"/>
                <a:gd name="connsiteY0" fmla="*/ 16897 h 1492715"/>
                <a:gd name="connsiteX1" fmla="*/ 51759 w 4137538"/>
                <a:gd name="connsiteY1" fmla="*/ 379207 h 1492715"/>
                <a:gd name="connsiteX2" fmla="*/ 267419 w 4137538"/>
                <a:gd name="connsiteY2" fmla="*/ 810527 h 1492715"/>
                <a:gd name="connsiteX3" fmla="*/ 854016 w 4137538"/>
                <a:gd name="connsiteY3" fmla="*/ 1224595 h 1492715"/>
                <a:gd name="connsiteX4" fmla="*/ 1466491 w 4137538"/>
                <a:gd name="connsiteY4" fmla="*/ 1423003 h 1492715"/>
                <a:gd name="connsiteX5" fmla="*/ 2078966 w 4137538"/>
                <a:gd name="connsiteY5" fmla="*/ 1492014 h 1492715"/>
                <a:gd name="connsiteX6" fmla="*/ 2846717 w 4137538"/>
                <a:gd name="connsiteY6" fmla="*/ 1388497 h 1492715"/>
                <a:gd name="connsiteX7" fmla="*/ 3545457 w 4137538"/>
                <a:gd name="connsiteY7" fmla="*/ 1060693 h 1492715"/>
                <a:gd name="connsiteX8" fmla="*/ 3976778 w 4137538"/>
                <a:gd name="connsiteY8" fmla="*/ 612120 h 1492715"/>
                <a:gd name="connsiteX9" fmla="*/ 4123427 w 4137538"/>
                <a:gd name="connsiteY9" fmla="*/ 129041 h 1492715"/>
                <a:gd name="connsiteX10" fmla="*/ 4123428 w 4137538"/>
                <a:gd name="connsiteY10" fmla="*/ 11 h 1492715"/>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7538"/>
                <a:gd name="connsiteY0" fmla="*/ 182 h 1476000"/>
                <a:gd name="connsiteX1" fmla="*/ 51759 w 4137538"/>
                <a:gd name="connsiteY1" fmla="*/ 362492 h 1476000"/>
                <a:gd name="connsiteX2" fmla="*/ 267419 w 4137538"/>
                <a:gd name="connsiteY2" fmla="*/ 793812 h 1476000"/>
                <a:gd name="connsiteX3" fmla="*/ 854016 w 4137538"/>
                <a:gd name="connsiteY3" fmla="*/ 1207880 h 1476000"/>
                <a:gd name="connsiteX4" fmla="*/ 1466491 w 4137538"/>
                <a:gd name="connsiteY4" fmla="*/ 1406288 h 1476000"/>
                <a:gd name="connsiteX5" fmla="*/ 2078966 w 4137538"/>
                <a:gd name="connsiteY5" fmla="*/ 1475299 h 1476000"/>
                <a:gd name="connsiteX6" fmla="*/ 2846717 w 4137538"/>
                <a:gd name="connsiteY6" fmla="*/ 1371782 h 1476000"/>
                <a:gd name="connsiteX7" fmla="*/ 3545457 w 4137538"/>
                <a:gd name="connsiteY7" fmla="*/ 1043978 h 1476000"/>
                <a:gd name="connsiteX8" fmla="*/ 3976778 w 4137538"/>
                <a:gd name="connsiteY8" fmla="*/ 595405 h 1476000"/>
                <a:gd name="connsiteX9" fmla="*/ 4123427 w 4137538"/>
                <a:gd name="connsiteY9" fmla="*/ 112326 h 1476000"/>
                <a:gd name="connsiteX10" fmla="*/ 4123428 w 4137538"/>
                <a:gd name="connsiteY10" fmla="*/ 22 h 1476000"/>
                <a:gd name="connsiteX0" fmla="*/ 0 w 4134032"/>
                <a:gd name="connsiteY0" fmla="*/ 182 h 1476000"/>
                <a:gd name="connsiteX1" fmla="*/ 51759 w 4134032"/>
                <a:gd name="connsiteY1" fmla="*/ 362492 h 1476000"/>
                <a:gd name="connsiteX2" fmla="*/ 267419 w 4134032"/>
                <a:gd name="connsiteY2" fmla="*/ 793812 h 1476000"/>
                <a:gd name="connsiteX3" fmla="*/ 854016 w 4134032"/>
                <a:gd name="connsiteY3" fmla="*/ 1207880 h 1476000"/>
                <a:gd name="connsiteX4" fmla="*/ 1466491 w 4134032"/>
                <a:gd name="connsiteY4" fmla="*/ 1406288 h 1476000"/>
                <a:gd name="connsiteX5" fmla="*/ 2078966 w 4134032"/>
                <a:gd name="connsiteY5" fmla="*/ 1475299 h 1476000"/>
                <a:gd name="connsiteX6" fmla="*/ 2846717 w 4134032"/>
                <a:gd name="connsiteY6" fmla="*/ 1371782 h 1476000"/>
                <a:gd name="connsiteX7" fmla="*/ 3545457 w 4134032"/>
                <a:gd name="connsiteY7" fmla="*/ 1043978 h 1476000"/>
                <a:gd name="connsiteX8" fmla="*/ 3976778 w 4134032"/>
                <a:gd name="connsiteY8" fmla="*/ 595405 h 1476000"/>
                <a:gd name="connsiteX9" fmla="*/ 4117140 w 4134032"/>
                <a:gd name="connsiteY9" fmla="*/ 112326 h 1476000"/>
                <a:gd name="connsiteX10" fmla="*/ 4123428 w 4134032"/>
                <a:gd name="connsiteY10" fmla="*/ 22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4032" h="1476000">
                  <a:moveTo>
                    <a:pt x="0" y="182"/>
                  </a:moveTo>
                  <a:cubicBezTo>
                    <a:pt x="3594" y="115201"/>
                    <a:pt x="7189" y="230220"/>
                    <a:pt x="51759" y="362492"/>
                  </a:cubicBezTo>
                  <a:cubicBezTo>
                    <a:pt x="96329" y="494764"/>
                    <a:pt x="133710" y="652914"/>
                    <a:pt x="267419" y="793812"/>
                  </a:cubicBezTo>
                  <a:cubicBezTo>
                    <a:pt x="401128" y="934710"/>
                    <a:pt x="654171" y="1105801"/>
                    <a:pt x="854016" y="1207880"/>
                  </a:cubicBezTo>
                  <a:cubicBezTo>
                    <a:pt x="1053861" y="1309959"/>
                    <a:pt x="1262333" y="1361718"/>
                    <a:pt x="1466491" y="1406288"/>
                  </a:cubicBezTo>
                  <a:cubicBezTo>
                    <a:pt x="1670649" y="1450858"/>
                    <a:pt x="1848928" y="1481050"/>
                    <a:pt x="2078966" y="1475299"/>
                  </a:cubicBezTo>
                  <a:cubicBezTo>
                    <a:pt x="2309004" y="1469548"/>
                    <a:pt x="2602302" y="1443669"/>
                    <a:pt x="2846717" y="1371782"/>
                  </a:cubicBezTo>
                  <a:cubicBezTo>
                    <a:pt x="3091132" y="1299895"/>
                    <a:pt x="3357114" y="1173374"/>
                    <a:pt x="3545457" y="1043978"/>
                  </a:cubicBezTo>
                  <a:cubicBezTo>
                    <a:pt x="3733801" y="914582"/>
                    <a:pt x="3881498" y="750680"/>
                    <a:pt x="3976778" y="595405"/>
                  </a:cubicBezTo>
                  <a:cubicBezTo>
                    <a:pt x="4072058" y="440130"/>
                    <a:pt x="4092699" y="208654"/>
                    <a:pt x="4117140" y="112326"/>
                  </a:cubicBezTo>
                  <a:cubicBezTo>
                    <a:pt x="4141582" y="15998"/>
                    <a:pt x="4135649" y="-697"/>
                    <a:pt x="4123428" y="22"/>
                  </a:cubicBezTo>
                </a:path>
              </a:pathLst>
            </a:custGeom>
            <a:gradFill flip="none" rotWithShape="1">
              <a:gsLst>
                <a:gs pos="0">
                  <a:srgbClr val="3D3935"/>
                </a:gs>
                <a:gs pos="25000">
                  <a:srgbClr val="3D3935"/>
                </a:gs>
                <a:gs pos="100000">
                  <a:srgbClr val="CC0066"/>
                </a:gs>
              </a:gsLst>
              <a:lin ang="5400000" scaled="1"/>
              <a:tileRect/>
            </a:gra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121" name="Oval 120"/>
            <p:cNvSpPr/>
            <p:nvPr/>
          </p:nvSpPr>
          <p:spPr>
            <a:xfrm rot="335930">
              <a:off x="3044361" y="3973414"/>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2" name="Oval 121"/>
            <p:cNvSpPr/>
            <p:nvPr/>
          </p:nvSpPr>
          <p:spPr>
            <a:xfrm rot="20533921">
              <a:off x="1901494" y="4068056"/>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3" name="Oval 122"/>
            <p:cNvSpPr/>
            <p:nvPr/>
          </p:nvSpPr>
          <p:spPr>
            <a:xfrm rot="19794428">
              <a:off x="1009028" y="4486264"/>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4" name="Oval 123"/>
            <p:cNvSpPr/>
            <p:nvPr/>
          </p:nvSpPr>
          <p:spPr>
            <a:xfrm rot="1378786">
              <a:off x="4081563" y="4313481"/>
              <a:ext cx="276711" cy="321179"/>
            </a:xfrm>
            <a:prstGeom prst="ellipse">
              <a:avLst/>
            </a:prstGeom>
            <a:solidFill>
              <a:srgbClr val="FFFFFF"/>
            </a:solidFill>
            <a:ln w="12700" cap="flat" cmpd="sng" algn="ctr">
              <a:solidFill>
                <a:srgbClr val="FFFFFF"/>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5" name="TextBox 124"/>
            <p:cNvSpPr txBox="1"/>
            <p:nvPr/>
          </p:nvSpPr>
          <p:spPr>
            <a:xfrm>
              <a:off x="1465994" y="5624115"/>
              <a:ext cx="2709396" cy="338554"/>
            </a:xfrm>
            <a:prstGeom prst="rect">
              <a:avLst/>
            </a:prstGeom>
            <a:noFill/>
          </p:spPr>
          <p:txBody>
            <a:bodyPr wrap="none" rtlCol="0">
              <a:spAutoFit/>
            </a:bodyPr>
            <a:lstStyle/>
            <a:p>
              <a:pPr algn="ctr" defTabSz="914126">
                <a:defRPr/>
              </a:pPr>
              <a:r>
                <a:rPr lang="en-US" sz="1600" kern="0" cap="all" dirty="0">
                  <a:solidFill>
                    <a:srgbClr val="FFFFFF"/>
                  </a:solidFill>
                  <a:latin typeface="Arial" panose="020B0604020202020204"/>
                </a:rPr>
                <a:t>Postsynaptic Neuron</a:t>
              </a:r>
            </a:p>
          </p:txBody>
        </p:sp>
        <p:sp>
          <p:nvSpPr>
            <p:cNvPr id="126" name="Freeform 125"/>
            <p:cNvSpPr/>
            <p:nvPr/>
          </p:nvSpPr>
          <p:spPr>
            <a:xfrm rot="3193631">
              <a:off x="900327" y="4216273"/>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7" name="Freeform 126"/>
            <p:cNvSpPr/>
            <p:nvPr/>
          </p:nvSpPr>
          <p:spPr>
            <a:xfrm rot="3989628">
              <a:off x="1738288" y="3838130"/>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8" name="Freeform 127"/>
            <p:cNvSpPr/>
            <p:nvPr/>
          </p:nvSpPr>
          <p:spPr>
            <a:xfrm rot="5127766">
              <a:off x="2576250" y="3737079"/>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29" name="Freeform 128"/>
            <p:cNvSpPr/>
            <p:nvPr/>
          </p:nvSpPr>
          <p:spPr>
            <a:xfrm rot="6220424">
              <a:off x="3414210" y="3926169"/>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0" name="Freeform 129"/>
            <p:cNvSpPr/>
            <p:nvPr/>
          </p:nvSpPr>
          <p:spPr>
            <a:xfrm rot="7220587">
              <a:off x="4252170" y="4375463"/>
              <a:ext cx="766543" cy="679218"/>
            </a:xfrm>
            <a:custGeom>
              <a:avLst/>
              <a:gdLst>
                <a:gd name="connsiteX0" fmla="*/ 0 w 180975"/>
                <a:gd name="connsiteY0" fmla="*/ 33338 h 166688"/>
                <a:gd name="connsiteX1" fmla="*/ 69056 w 180975"/>
                <a:gd name="connsiteY1" fmla="*/ 88106 h 166688"/>
                <a:gd name="connsiteX2" fmla="*/ 2381 w 180975"/>
                <a:gd name="connsiteY2" fmla="*/ 104775 h 166688"/>
                <a:gd name="connsiteX3" fmla="*/ 59531 w 180975"/>
                <a:gd name="connsiteY3" fmla="*/ 166688 h 166688"/>
                <a:gd name="connsiteX4" fmla="*/ 116681 w 180975"/>
                <a:gd name="connsiteY4" fmla="*/ 126206 h 166688"/>
                <a:gd name="connsiteX5" fmla="*/ 180975 w 180975"/>
                <a:gd name="connsiteY5" fmla="*/ 140494 h 166688"/>
                <a:gd name="connsiteX6" fmla="*/ 180975 w 180975"/>
                <a:gd name="connsiteY6" fmla="*/ 57150 h 166688"/>
                <a:gd name="connsiteX7" fmla="*/ 133350 w 180975"/>
                <a:gd name="connsiteY7" fmla="*/ 52388 h 166688"/>
                <a:gd name="connsiteX8" fmla="*/ 90487 w 180975"/>
                <a:gd name="connsiteY8" fmla="*/ 0 h 166688"/>
                <a:gd name="connsiteX9" fmla="*/ 0 w 180975"/>
                <a:gd name="connsiteY9" fmla="*/ 33338 h 166688"/>
                <a:gd name="connsiteX0" fmla="*/ 0 w 188119"/>
                <a:gd name="connsiteY0" fmla="*/ 33338 h 166688"/>
                <a:gd name="connsiteX1" fmla="*/ 69056 w 188119"/>
                <a:gd name="connsiteY1" fmla="*/ 88106 h 166688"/>
                <a:gd name="connsiteX2" fmla="*/ 2381 w 188119"/>
                <a:gd name="connsiteY2" fmla="*/ 104775 h 166688"/>
                <a:gd name="connsiteX3" fmla="*/ 59531 w 188119"/>
                <a:gd name="connsiteY3" fmla="*/ 166688 h 166688"/>
                <a:gd name="connsiteX4" fmla="*/ 116681 w 188119"/>
                <a:gd name="connsiteY4" fmla="*/ 126206 h 166688"/>
                <a:gd name="connsiteX5" fmla="*/ 180975 w 188119"/>
                <a:gd name="connsiteY5" fmla="*/ 140494 h 166688"/>
                <a:gd name="connsiteX6" fmla="*/ 188119 w 188119"/>
                <a:gd name="connsiteY6" fmla="*/ 59531 h 166688"/>
                <a:gd name="connsiteX7" fmla="*/ 133350 w 188119"/>
                <a:gd name="connsiteY7" fmla="*/ 52388 h 166688"/>
                <a:gd name="connsiteX8" fmla="*/ 90487 w 188119"/>
                <a:gd name="connsiteY8" fmla="*/ 0 h 166688"/>
                <a:gd name="connsiteX9" fmla="*/ 0 w 188119"/>
                <a:gd name="connsiteY9" fmla="*/ 33338 h 16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119" h="166688">
                  <a:moveTo>
                    <a:pt x="0" y="33338"/>
                  </a:moveTo>
                  <a:lnTo>
                    <a:pt x="69056" y="88106"/>
                  </a:lnTo>
                  <a:lnTo>
                    <a:pt x="2381" y="104775"/>
                  </a:lnTo>
                  <a:lnTo>
                    <a:pt x="59531" y="166688"/>
                  </a:lnTo>
                  <a:lnTo>
                    <a:pt x="116681" y="126206"/>
                  </a:lnTo>
                  <a:lnTo>
                    <a:pt x="180975" y="140494"/>
                  </a:lnTo>
                  <a:lnTo>
                    <a:pt x="188119" y="59531"/>
                  </a:lnTo>
                  <a:lnTo>
                    <a:pt x="133350" y="52388"/>
                  </a:lnTo>
                  <a:lnTo>
                    <a:pt x="90487" y="0"/>
                  </a:lnTo>
                  <a:lnTo>
                    <a:pt x="0" y="33338"/>
                  </a:lnTo>
                  <a:close/>
                </a:path>
              </a:pathLst>
            </a:custGeom>
            <a:solidFill>
              <a:schemeClr val="accent5"/>
            </a:soli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1" name="Oval 130"/>
            <p:cNvSpPr/>
            <p:nvPr/>
          </p:nvSpPr>
          <p:spPr>
            <a:xfrm rot="4587712">
              <a:off x="2017213" y="1997646"/>
              <a:ext cx="958849" cy="900452"/>
            </a:xfrm>
            <a:prstGeom prst="ellipse">
              <a:avLst/>
            </a:prstGeom>
            <a:solidFill>
              <a:srgbClr val="FFFFFF"/>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132" name="Oval 131"/>
            <p:cNvSpPr/>
            <p:nvPr/>
          </p:nvSpPr>
          <p:spPr>
            <a:xfrm>
              <a:off x="1563937" y="2331905"/>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3" name="Oval 132"/>
            <p:cNvSpPr/>
            <p:nvPr/>
          </p:nvSpPr>
          <p:spPr>
            <a:xfrm>
              <a:off x="3667317" y="2232727"/>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4" name="Oval 133"/>
            <p:cNvSpPr/>
            <p:nvPr/>
          </p:nvSpPr>
          <p:spPr>
            <a:xfrm>
              <a:off x="1418418" y="1728652"/>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5" name="Oval 134"/>
            <p:cNvSpPr/>
            <p:nvPr/>
          </p:nvSpPr>
          <p:spPr>
            <a:xfrm>
              <a:off x="2296945" y="2397264"/>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6" name="Oval 135"/>
            <p:cNvSpPr/>
            <p:nvPr/>
          </p:nvSpPr>
          <p:spPr>
            <a:xfrm>
              <a:off x="4018386" y="1551959"/>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8" name="Oval 137"/>
            <p:cNvSpPr/>
            <p:nvPr/>
          </p:nvSpPr>
          <p:spPr>
            <a:xfrm>
              <a:off x="805005" y="3119413"/>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39" name="Oval 138"/>
            <p:cNvSpPr/>
            <p:nvPr/>
          </p:nvSpPr>
          <p:spPr>
            <a:xfrm>
              <a:off x="3929439" y="3411313"/>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0" name="Oval 139"/>
            <p:cNvSpPr/>
            <p:nvPr/>
          </p:nvSpPr>
          <p:spPr>
            <a:xfrm>
              <a:off x="3789632" y="3840780"/>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1" name="Oval 140"/>
            <p:cNvSpPr/>
            <p:nvPr/>
          </p:nvSpPr>
          <p:spPr>
            <a:xfrm>
              <a:off x="1781889" y="3336814"/>
              <a:ext cx="246888" cy="246888"/>
            </a:xfrm>
            <a:prstGeom prst="ellipse">
              <a:avLst/>
            </a:prstGeom>
            <a:gradFill rotWithShape="1">
              <a:gsLst>
                <a:gs pos="0">
                  <a:srgbClr val="65BAAF">
                    <a:satMod val="103000"/>
                    <a:lumMod val="102000"/>
                    <a:tint val="94000"/>
                  </a:srgbClr>
                </a:gs>
                <a:gs pos="50000">
                  <a:srgbClr val="65BAAF">
                    <a:satMod val="110000"/>
                    <a:lumMod val="100000"/>
                    <a:shade val="100000"/>
                  </a:srgbClr>
                </a:gs>
                <a:gs pos="100000">
                  <a:srgbClr val="65BAAF">
                    <a:lumMod val="99000"/>
                    <a:satMod val="120000"/>
                    <a:shade val="78000"/>
                  </a:srgbClr>
                </a:gs>
              </a:gsLst>
              <a:lin ang="5400000" scaled="0"/>
            </a:gradFill>
            <a:ln w="635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4" name="Flowchart: Direct Access Storage 143"/>
            <p:cNvSpPr/>
            <p:nvPr/>
          </p:nvSpPr>
          <p:spPr>
            <a:xfrm rot="20339632">
              <a:off x="2785439" y="2095486"/>
              <a:ext cx="500676" cy="342203"/>
            </a:xfrm>
            <a:prstGeom prst="flowChartMagneticDrum">
              <a:avLst/>
            </a:prstGeom>
            <a:solidFill>
              <a:srgbClr val="007DA5"/>
            </a:solidFill>
            <a:ln w="12700" cap="flat" cmpd="sng" algn="ctr">
              <a:solidFill>
                <a:srgbClr val="007DA5">
                  <a:shade val="50000"/>
                </a:srgbClr>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5" name="Freeform 144"/>
            <p:cNvSpPr/>
            <p:nvPr/>
          </p:nvSpPr>
          <p:spPr>
            <a:xfrm rot="12307894">
              <a:off x="2778327" y="2003942"/>
              <a:ext cx="510278" cy="538534"/>
            </a:xfrm>
            <a:custGeom>
              <a:avLst/>
              <a:gdLst>
                <a:gd name="connsiteX0" fmla="*/ 267486 w 510278"/>
                <a:gd name="connsiteY0" fmla="*/ 4990 h 538534"/>
                <a:gd name="connsiteX1" fmla="*/ 198147 w 510278"/>
                <a:gd name="connsiteY1" fmla="*/ 69995 h 538534"/>
                <a:gd name="connsiteX2" fmla="*/ 120142 w 510278"/>
                <a:gd name="connsiteY2" fmla="*/ 165335 h 538534"/>
                <a:gd name="connsiteX3" fmla="*/ 20468 w 510278"/>
                <a:gd name="connsiteY3" fmla="*/ 265009 h 538534"/>
                <a:gd name="connsiteX4" fmla="*/ 3133 w 510278"/>
                <a:gd name="connsiteY4" fmla="*/ 282344 h 538534"/>
                <a:gd name="connsiteX5" fmla="*/ 63804 w 510278"/>
                <a:gd name="connsiteY5" fmla="*/ 278010 h 538534"/>
                <a:gd name="connsiteX6" fmla="*/ 172145 w 510278"/>
                <a:gd name="connsiteY6" fmla="*/ 325680 h 538534"/>
                <a:gd name="connsiteX7" fmla="*/ 224149 w 510278"/>
                <a:gd name="connsiteY7" fmla="*/ 382018 h 538534"/>
                <a:gd name="connsiteX8" fmla="*/ 258818 w 510278"/>
                <a:gd name="connsiteY8" fmla="*/ 451356 h 538534"/>
                <a:gd name="connsiteX9" fmla="*/ 254485 w 510278"/>
                <a:gd name="connsiteY9" fmla="*/ 503360 h 538534"/>
                <a:gd name="connsiteX10" fmla="*/ 241484 w 510278"/>
                <a:gd name="connsiteY10" fmla="*/ 538029 h 538534"/>
                <a:gd name="connsiteX11" fmla="*/ 306489 w 510278"/>
                <a:gd name="connsiteY11" fmla="*/ 477358 h 538534"/>
                <a:gd name="connsiteX12" fmla="*/ 427831 w 510278"/>
                <a:gd name="connsiteY12" fmla="*/ 330014 h 538534"/>
                <a:gd name="connsiteX13" fmla="*/ 471167 w 510278"/>
                <a:gd name="connsiteY13" fmla="*/ 282344 h 538534"/>
                <a:gd name="connsiteX14" fmla="*/ 501503 w 510278"/>
                <a:gd name="connsiteY14" fmla="*/ 230340 h 538534"/>
                <a:gd name="connsiteX15" fmla="*/ 510170 w 510278"/>
                <a:gd name="connsiteY15" fmla="*/ 200004 h 538534"/>
                <a:gd name="connsiteX16" fmla="*/ 497169 w 510278"/>
                <a:gd name="connsiteY16" fmla="*/ 156668 h 538534"/>
                <a:gd name="connsiteX17" fmla="*/ 449499 w 510278"/>
                <a:gd name="connsiteY17" fmla="*/ 87330 h 538534"/>
                <a:gd name="connsiteX18" fmla="*/ 406162 w 510278"/>
                <a:gd name="connsiteY18" fmla="*/ 39659 h 538534"/>
                <a:gd name="connsiteX19" fmla="*/ 367160 w 510278"/>
                <a:gd name="connsiteY19" fmla="*/ 9324 h 538534"/>
                <a:gd name="connsiteX20" fmla="*/ 267486 w 510278"/>
                <a:gd name="connsiteY20" fmla="*/ 4990 h 538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0278" h="538534">
                  <a:moveTo>
                    <a:pt x="267486" y="4990"/>
                  </a:moveTo>
                  <a:cubicBezTo>
                    <a:pt x="239317" y="15102"/>
                    <a:pt x="222704" y="43271"/>
                    <a:pt x="198147" y="69995"/>
                  </a:cubicBezTo>
                  <a:cubicBezTo>
                    <a:pt x="173590" y="96719"/>
                    <a:pt x="149755" y="132833"/>
                    <a:pt x="120142" y="165335"/>
                  </a:cubicBezTo>
                  <a:cubicBezTo>
                    <a:pt x="90529" y="197837"/>
                    <a:pt x="20468" y="265009"/>
                    <a:pt x="20468" y="265009"/>
                  </a:cubicBezTo>
                  <a:cubicBezTo>
                    <a:pt x="967" y="284510"/>
                    <a:pt x="-4090" y="280177"/>
                    <a:pt x="3133" y="282344"/>
                  </a:cubicBezTo>
                  <a:cubicBezTo>
                    <a:pt x="10356" y="284511"/>
                    <a:pt x="35635" y="270787"/>
                    <a:pt x="63804" y="278010"/>
                  </a:cubicBezTo>
                  <a:cubicBezTo>
                    <a:pt x="91973" y="285233"/>
                    <a:pt x="145421" y="308345"/>
                    <a:pt x="172145" y="325680"/>
                  </a:cubicBezTo>
                  <a:cubicBezTo>
                    <a:pt x="198869" y="343015"/>
                    <a:pt x="209704" y="361072"/>
                    <a:pt x="224149" y="382018"/>
                  </a:cubicBezTo>
                  <a:cubicBezTo>
                    <a:pt x="238594" y="402964"/>
                    <a:pt x="253762" y="431132"/>
                    <a:pt x="258818" y="451356"/>
                  </a:cubicBezTo>
                  <a:cubicBezTo>
                    <a:pt x="263874" y="471580"/>
                    <a:pt x="257374" y="488915"/>
                    <a:pt x="254485" y="503360"/>
                  </a:cubicBezTo>
                  <a:cubicBezTo>
                    <a:pt x="251596" y="517805"/>
                    <a:pt x="232817" y="542363"/>
                    <a:pt x="241484" y="538029"/>
                  </a:cubicBezTo>
                  <a:cubicBezTo>
                    <a:pt x="250151" y="533695"/>
                    <a:pt x="275431" y="512027"/>
                    <a:pt x="306489" y="477358"/>
                  </a:cubicBezTo>
                  <a:cubicBezTo>
                    <a:pt x="337547" y="442689"/>
                    <a:pt x="400385" y="362516"/>
                    <a:pt x="427831" y="330014"/>
                  </a:cubicBezTo>
                  <a:cubicBezTo>
                    <a:pt x="455277" y="297512"/>
                    <a:pt x="458888" y="298956"/>
                    <a:pt x="471167" y="282344"/>
                  </a:cubicBezTo>
                  <a:cubicBezTo>
                    <a:pt x="483446" y="265732"/>
                    <a:pt x="495003" y="244063"/>
                    <a:pt x="501503" y="230340"/>
                  </a:cubicBezTo>
                  <a:cubicBezTo>
                    <a:pt x="508004" y="216617"/>
                    <a:pt x="510892" y="212283"/>
                    <a:pt x="510170" y="200004"/>
                  </a:cubicBezTo>
                  <a:cubicBezTo>
                    <a:pt x="509448" y="187725"/>
                    <a:pt x="507281" y="175447"/>
                    <a:pt x="497169" y="156668"/>
                  </a:cubicBezTo>
                  <a:cubicBezTo>
                    <a:pt x="487057" y="137889"/>
                    <a:pt x="464667" y="106831"/>
                    <a:pt x="449499" y="87330"/>
                  </a:cubicBezTo>
                  <a:cubicBezTo>
                    <a:pt x="434331" y="67829"/>
                    <a:pt x="419885" y="52660"/>
                    <a:pt x="406162" y="39659"/>
                  </a:cubicBezTo>
                  <a:cubicBezTo>
                    <a:pt x="392439" y="26658"/>
                    <a:pt x="386661" y="16547"/>
                    <a:pt x="367160" y="9324"/>
                  </a:cubicBezTo>
                  <a:cubicBezTo>
                    <a:pt x="347659" y="2101"/>
                    <a:pt x="295655" y="-5122"/>
                    <a:pt x="267486" y="4990"/>
                  </a:cubicBezTo>
                  <a:close/>
                </a:path>
              </a:pathLst>
            </a:custGeom>
            <a:solidFill>
              <a:srgbClr val="007DA5">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6" name="Oval 145"/>
            <p:cNvSpPr/>
            <p:nvPr/>
          </p:nvSpPr>
          <p:spPr>
            <a:xfrm rot="4587712">
              <a:off x="2033804" y="1996267"/>
              <a:ext cx="958849" cy="900452"/>
            </a:xfrm>
            <a:prstGeom prst="ellipse">
              <a:avLst/>
            </a:prstGeom>
            <a:solidFill>
              <a:srgbClr val="FFFFFF">
                <a:alpha val="20000"/>
              </a:srgbClr>
            </a:solidFill>
            <a:ln w="12700"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148" name="Explosion 1 147"/>
            <p:cNvSpPr/>
            <p:nvPr/>
          </p:nvSpPr>
          <p:spPr>
            <a:xfrm rot="3531691">
              <a:off x="2931136" y="1986895"/>
              <a:ext cx="546531" cy="457719"/>
            </a:xfrm>
            <a:prstGeom prst="irregularSeal1">
              <a:avLst/>
            </a:prstGeom>
            <a:solidFill>
              <a:srgbClr val="D8BEEC"/>
            </a:solidFill>
            <a:ln w="12700" cap="flat" cmpd="sng" algn="ctr">
              <a:solidFill>
                <a:srgbClr val="7030A0"/>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49" name="Freeform 148"/>
            <p:cNvSpPr/>
            <p:nvPr/>
          </p:nvSpPr>
          <p:spPr>
            <a:xfrm>
              <a:off x="605474" y="1257998"/>
              <a:ext cx="4417178" cy="1830981"/>
            </a:xfrm>
            <a:custGeom>
              <a:avLst/>
              <a:gdLst>
                <a:gd name="connsiteX0" fmla="*/ 0 w 4137538"/>
                <a:gd name="connsiteY0" fmla="*/ 0 h 1475818"/>
                <a:gd name="connsiteX1" fmla="*/ 51759 w 4137538"/>
                <a:gd name="connsiteY1" fmla="*/ 362310 h 1475818"/>
                <a:gd name="connsiteX2" fmla="*/ 267419 w 4137538"/>
                <a:gd name="connsiteY2" fmla="*/ 793630 h 1475818"/>
                <a:gd name="connsiteX3" fmla="*/ 854016 w 4137538"/>
                <a:gd name="connsiteY3" fmla="*/ 1207698 h 1475818"/>
                <a:gd name="connsiteX4" fmla="*/ 1466491 w 4137538"/>
                <a:gd name="connsiteY4" fmla="*/ 1406106 h 1475818"/>
                <a:gd name="connsiteX5" fmla="*/ 2078966 w 4137538"/>
                <a:gd name="connsiteY5" fmla="*/ 1475117 h 1475818"/>
                <a:gd name="connsiteX6" fmla="*/ 2846717 w 4137538"/>
                <a:gd name="connsiteY6" fmla="*/ 1371600 h 1475818"/>
                <a:gd name="connsiteX7" fmla="*/ 3545457 w 4137538"/>
                <a:gd name="connsiteY7" fmla="*/ 1043796 h 1475818"/>
                <a:gd name="connsiteX8" fmla="*/ 3976778 w 4137538"/>
                <a:gd name="connsiteY8" fmla="*/ 595223 h 1475818"/>
                <a:gd name="connsiteX9" fmla="*/ 4123427 w 4137538"/>
                <a:gd name="connsiteY9" fmla="*/ 112144 h 1475818"/>
                <a:gd name="connsiteX10" fmla="*/ 4123427 w 4137538"/>
                <a:gd name="connsiteY10" fmla="*/ 17253 h 1475818"/>
                <a:gd name="connsiteX0" fmla="*/ 0 w 4132510"/>
                <a:gd name="connsiteY0" fmla="*/ 0 h 1475818"/>
                <a:gd name="connsiteX1" fmla="*/ 51759 w 4132510"/>
                <a:gd name="connsiteY1" fmla="*/ 362310 h 1475818"/>
                <a:gd name="connsiteX2" fmla="*/ 267419 w 4132510"/>
                <a:gd name="connsiteY2" fmla="*/ 793630 h 1475818"/>
                <a:gd name="connsiteX3" fmla="*/ 854016 w 4132510"/>
                <a:gd name="connsiteY3" fmla="*/ 1207698 h 1475818"/>
                <a:gd name="connsiteX4" fmla="*/ 1466491 w 4132510"/>
                <a:gd name="connsiteY4" fmla="*/ 1406106 h 1475818"/>
                <a:gd name="connsiteX5" fmla="*/ 2078966 w 4132510"/>
                <a:gd name="connsiteY5" fmla="*/ 1475117 h 1475818"/>
                <a:gd name="connsiteX6" fmla="*/ 2846717 w 4132510"/>
                <a:gd name="connsiteY6" fmla="*/ 1371600 h 1475818"/>
                <a:gd name="connsiteX7" fmla="*/ 3545457 w 4132510"/>
                <a:gd name="connsiteY7" fmla="*/ 1043796 h 1475818"/>
                <a:gd name="connsiteX8" fmla="*/ 3976778 w 4132510"/>
                <a:gd name="connsiteY8" fmla="*/ 595223 h 1475818"/>
                <a:gd name="connsiteX9" fmla="*/ 4123427 w 4132510"/>
                <a:gd name="connsiteY9" fmla="*/ 112144 h 1475818"/>
                <a:gd name="connsiteX10" fmla="*/ 4104364 w 4132510"/>
                <a:gd name="connsiteY10" fmla="*/ 829 h 14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32510" h="1475818">
                  <a:moveTo>
                    <a:pt x="0" y="0"/>
                  </a:moveTo>
                  <a:cubicBezTo>
                    <a:pt x="3594" y="115019"/>
                    <a:pt x="7189" y="230038"/>
                    <a:pt x="51759" y="362310"/>
                  </a:cubicBezTo>
                  <a:cubicBezTo>
                    <a:pt x="96329" y="494582"/>
                    <a:pt x="133710" y="652732"/>
                    <a:pt x="267419" y="793630"/>
                  </a:cubicBezTo>
                  <a:cubicBezTo>
                    <a:pt x="401128" y="934528"/>
                    <a:pt x="654171" y="1105619"/>
                    <a:pt x="854016" y="1207698"/>
                  </a:cubicBezTo>
                  <a:cubicBezTo>
                    <a:pt x="1053861" y="1309777"/>
                    <a:pt x="1262333" y="1361536"/>
                    <a:pt x="1466491" y="1406106"/>
                  </a:cubicBezTo>
                  <a:cubicBezTo>
                    <a:pt x="1670649" y="1450676"/>
                    <a:pt x="1848928" y="1480868"/>
                    <a:pt x="2078966" y="1475117"/>
                  </a:cubicBezTo>
                  <a:cubicBezTo>
                    <a:pt x="2309004" y="1469366"/>
                    <a:pt x="2602302" y="1443487"/>
                    <a:pt x="2846717" y="1371600"/>
                  </a:cubicBezTo>
                  <a:cubicBezTo>
                    <a:pt x="3091132" y="1299713"/>
                    <a:pt x="3357114" y="1173192"/>
                    <a:pt x="3545457" y="1043796"/>
                  </a:cubicBezTo>
                  <a:cubicBezTo>
                    <a:pt x="3733801" y="914400"/>
                    <a:pt x="3880450" y="750498"/>
                    <a:pt x="3976778" y="595223"/>
                  </a:cubicBezTo>
                  <a:cubicBezTo>
                    <a:pt x="4073106" y="439948"/>
                    <a:pt x="4098986" y="208472"/>
                    <a:pt x="4123427" y="112144"/>
                  </a:cubicBezTo>
                  <a:cubicBezTo>
                    <a:pt x="4147869" y="15816"/>
                    <a:pt x="4116585" y="110"/>
                    <a:pt x="4104364" y="829"/>
                  </a:cubicBezTo>
                </a:path>
              </a:pathLst>
            </a:custGeom>
            <a:solidFill>
              <a:srgbClr val="3D3935">
                <a:alpha val="20000"/>
              </a:srgbClr>
            </a:solidFill>
            <a:ln w="28575" cap="flat" cmpd="sng" algn="ctr">
              <a:noFill/>
              <a:prstDash val="solid"/>
              <a:miter lim="800000"/>
            </a:ln>
            <a:effectLst/>
          </p:spPr>
          <p:txBody>
            <a:bodyPr rtlCol="0" anchor="ctr"/>
            <a:lstStyle/>
            <a:p>
              <a:pPr algn="ctr" defTabSz="914126">
                <a:defRPr/>
              </a:pPr>
              <a:endParaRPr lang="en-US" sz="1799" kern="0" dirty="0">
                <a:solidFill>
                  <a:srgbClr val="004876"/>
                </a:solidFill>
                <a:latin typeface="Arial" panose="020B0604020202020204"/>
              </a:endParaRPr>
            </a:p>
          </p:txBody>
        </p:sp>
        <p:sp>
          <p:nvSpPr>
            <p:cNvPr id="150" name="TextBox 149"/>
            <p:cNvSpPr txBox="1"/>
            <p:nvPr/>
          </p:nvSpPr>
          <p:spPr>
            <a:xfrm>
              <a:off x="2520810" y="1592498"/>
              <a:ext cx="2168317" cy="523220"/>
            </a:xfrm>
            <a:prstGeom prst="rect">
              <a:avLst/>
            </a:prstGeom>
            <a:noFill/>
          </p:spPr>
          <p:txBody>
            <a:bodyPr wrap="square" rtlCol="0">
              <a:spAutoFit/>
            </a:bodyPr>
            <a:lstStyle/>
            <a:p>
              <a:pPr algn="ctr" defTabSz="914126">
                <a:defRPr/>
              </a:pPr>
              <a:r>
                <a:rPr lang="en-US" sz="1400" kern="0" dirty="0">
                  <a:solidFill>
                    <a:srgbClr val="FFFFFF"/>
                  </a:solidFill>
                  <a:latin typeface="Arial" panose="020B0604020202020204"/>
                </a:rPr>
                <a:t>VMAT2</a:t>
              </a:r>
              <a:br>
                <a:rPr lang="en-US" sz="1400" kern="0" dirty="0">
                  <a:solidFill>
                    <a:srgbClr val="FFFFFF"/>
                  </a:solidFill>
                  <a:latin typeface="Arial" panose="020B0604020202020204"/>
                </a:rPr>
              </a:br>
              <a:r>
                <a:rPr lang="en-US" sz="1400" kern="0" dirty="0">
                  <a:solidFill>
                    <a:srgbClr val="FFFFFF"/>
                  </a:solidFill>
                  <a:latin typeface="Arial" panose="020B0604020202020204"/>
                </a:rPr>
                <a:t>Inhibitor</a:t>
              </a:r>
            </a:p>
          </p:txBody>
        </p:sp>
        <p:sp>
          <p:nvSpPr>
            <p:cNvPr id="151" name="Rectangle 150"/>
            <p:cNvSpPr/>
            <p:nvPr/>
          </p:nvSpPr>
          <p:spPr>
            <a:xfrm>
              <a:off x="1717277" y="1296561"/>
              <a:ext cx="2206823" cy="338554"/>
            </a:xfrm>
            <a:prstGeom prst="rect">
              <a:avLst/>
            </a:prstGeom>
          </p:spPr>
          <p:txBody>
            <a:bodyPr wrap="none">
              <a:spAutoFit/>
            </a:bodyPr>
            <a:lstStyle/>
            <a:p>
              <a:pPr algn="ctr" defTabSz="914126">
                <a:defRPr/>
              </a:pPr>
              <a:r>
                <a:rPr lang="en-US" sz="1600" kern="0" cap="all" dirty="0">
                  <a:solidFill>
                    <a:srgbClr val="FFFFFF"/>
                  </a:solidFill>
                  <a:latin typeface="Arial" panose="020B0604020202020204"/>
                </a:rPr>
                <a:t>Dopamine Neuron</a:t>
              </a:r>
            </a:p>
          </p:txBody>
        </p:sp>
        <p:sp>
          <p:nvSpPr>
            <p:cNvPr id="152" name="Multiply 151"/>
            <p:cNvSpPr/>
            <p:nvPr/>
          </p:nvSpPr>
          <p:spPr>
            <a:xfrm>
              <a:off x="1156797" y="1603365"/>
              <a:ext cx="460968" cy="451464"/>
            </a:xfrm>
            <a:prstGeom prst="mathMultiply">
              <a:avLst/>
            </a:prstGeom>
            <a:solidFill>
              <a:srgbClr val="A5D7F5"/>
            </a:solidFill>
            <a:ln w="12700" cap="flat" cmpd="sng" algn="ctr">
              <a:solidFill>
                <a:srgbClr val="A5D7F5"/>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53" name="Multiply 152"/>
            <p:cNvSpPr/>
            <p:nvPr/>
          </p:nvSpPr>
          <p:spPr>
            <a:xfrm>
              <a:off x="4043598" y="1456684"/>
              <a:ext cx="460968" cy="451464"/>
            </a:xfrm>
            <a:prstGeom prst="mathMultiply">
              <a:avLst/>
            </a:prstGeom>
            <a:solidFill>
              <a:srgbClr val="A5D7F5"/>
            </a:solidFill>
            <a:ln w="12700" cap="flat" cmpd="sng" algn="ctr">
              <a:solidFill>
                <a:srgbClr val="A5D7F5"/>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54" name="Multiply 153"/>
            <p:cNvSpPr/>
            <p:nvPr/>
          </p:nvSpPr>
          <p:spPr>
            <a:xfrm>
              <a:off x="675312" y="1275822"/>
              <a:ext cx="460968" cy="451464"/>
            </a:xfrm>
            <a:prstGeom prst="mathMultiply">
              <a:avLst/>
            </a:prstGeom>
            <a:solidFill>
              <a:srgbClr val="A5D7F5"/>
            </a:solidFill>
            <a:ln w="12700" cap="flat" cmpd="sng" algn="ctr">
              <a:solidFill>
                <a:srgbClr val="A5D7F5"/>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55" name="Multiply 154"/>
            <p:cNvSpPr/>
            <p:nvPr/>
          </p:nvSpPr>
          <p:spPr>
            <a:xfrm>
              <a:off x="3715359" y="2150169"/>
              <a:ext cx="460968" cy="451464"/>
            </a:xfrm>
            <a:prstGeom prst="mathMultiply">
              <a:avLst/>
            </a:prstGeom>
            <a:solidFill>
              <a:srgbClr val="A5D7F5"/>
            </a:solidFill>
            <a:ln w="12700" cap="flat" cmpd="sng" algn="ctr">
              <a:solidFill>
                <a:srgbClr val="A5D7F5"/>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grpSp>
      <p:sp>
        <p:nvSpPr>
          <p:cNvPr id="156" name="Multiply 155"/>
          <p:cNvSpPr/>
          <p:nvPr/>
        </p:nvSpPr>
        <p:spPr>
          <a:xfrm>
            <a:off x="5633979" y="5764728"/>
            <a:ext cx="460848" cy="451346"/>
          </a:xfrm>
          <a:prstGeom prst="mathMultiply">
            <a:avLst/>
          </a:prstGeom>
          <a:solidFill>
            <a:srgbClr val="A5D7F5"/>
          </a:solidFill>
          <a:ln w="12700" cap="flat" cmpd="sng" algn="ctr">
            <a:solidFill>
              <a:srgbClr val="A5D7F5"/>
            </a:solidFill>
            <a:prstDash val="solid"/>
            <a:miter lim="800000"/>
          </a:ln>
          <a:effectLst/>
        </p:spPr>
        <p:txBody>
          <a:bodyPr rtlCol="0" anchor="ctr"/>
          <a:lstStyle/>
          <a:p>
            <a:pPr algn="ctr" defTabSz="914126">
              <a:defRPr/>
            </a:pPr>
            <a:endParaRPr lang="en-US" sz="1799" kern="0" dirty="0">
              <a:solidFill>
                <a:srgbClr val="FFFFFF"/>
              </a:solidFill>
              <a:latin typeface="Arial" panose="020B0604020202020204"/>
            </a:endParaRPr>
          </a:p>
        </p:txBody>
      </p:sp>
      <p:sp>
        <p:nvSpPr>
          <p:cNvPr id="157" name="TextBox 156"/>
          <p:cNvSpPr txBox="1"/>
          <p:nvPr/>
        </p:nvSpPr>
        <p:spPr>
          <a:xfrm>
            <a:off x="5967765" y="5845743"/>
            <a:ext cx="490712" cy="253850"/>
          </a:xfrm>
          <a:prstGeom prst="rect">
            <a:avLst/>
          </a:prstGeom>
          <a:noFill/>
        </p:spPr>
        <p:txBody>
          <a:bodyPr wrap="none" rtlCol="0">
            <a:spAutoFit/>
          </a:bodyPr>
          <a:lstStyle/>
          <a:p>
            <a:pPr algn="ctr">
              <a:defRPr/>
            </a:pPr>
            <a:r>
              <a:rPr lang="en-US" sz="1050" dirty="0">
                <a:solidFill>
                  <a:srgbClr val="3D3935"/>
                </a:solidFill>
                <a:latin typeface="Arial" panose="020B0604020202020204"/>
              </a:rPr>
              <a:t>MAO</a:t>
            </a:r>
          </a:p>
        </p:txBody>
      </p:sp>
      <p:sp>
        <p:nvSpPr>
          <p:cNvPr id="65" name="TextBox 64">
            <a:extLst>
              <a:ext uri="{FF2B5EF4-FFF2-40B4-BE49-F238E27FC236}">
                <a16:creationId xmlns:a16="http://schemas.microsoft.com/office/drawing/2014/main" id="{4F53CB49-DA2C-747B-0FDD-2C5A1DE3F765}"/>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ea typeface="Calibri" panose="020F0502020204030204" pitchFamily="34" charset="0"/>
                <a:cs typeface="Times New Roman" panose="02020603050405020304" pitchFamily="18" charset="0"/>
              </a:rPr>
              <a:t>Figure adapted from Stahl S. Antipsychotic agents. </a:t>
            </a:r>
            <a:r>
              <a:rPr lang="en-US" b="1" i="1" dirty="0">
                <a:latin typeface="+mn-lt"/>
                <a:ea typeface="Calibri" panose="020F0502020204030204" pitchFamily="34" charset="0"/>
                <a:cs typeface="Times New Roman" panose="02020603050405020304" pitchFamily="18" charset="0"/>
              </a:rPr>
              <a:t>Stahl’s Essential Pharmacology</a:t>
            </a:r>
            <a:r>
              <a:rPr lang="en-US" b="1" dirty="0">
                <a:latin typeface="+mn-lt"/>
                <a:ea typeface="Calibri" panose="020F0502020204030204" pitchFamily="34" charset="0"/>
                <a:cs typeface="Times New Roman" panose="02020603050405020304" pitchFamily="18" charset="0"/>
              </a:rPr>
              <a:t>. 4th ed. Cambridge University Press. 2013:145-252</a:t>
            </a:r>
            <a:r>
              <a:rPr lang="en-US" b="1" dirty="0"/>
              <a:t>. </a:t>
            </a:r>
          </a:p>
          <a:p>
            <a:pPr marL="0">
              <a:defRPr/>
            </a:pPr>
            <a:r>
              <a:rPr lang="en-US" dirty="0">
                <a:latin typeface="+mn-lt"/>
                <a:ea typeface="Calibri" panose="020F0502020204030204" pitchFamily="34" charset="0"/>
                <a:cs typeface="Times New Roman" panose="02020603050405020304" pitchFamily="18" charset="0"/>
              </a:rPr>
              <a:t>Stahl SM. </a:t>
            </a:r>
            <a:r>
              <a:rPr lang="en-US" i="1" dirty="0">
                <a:latin typeface="+mn-lt"/>
                <a:ea typeface="Calibri" panose="020F0502020204030204" pitchFamily="34" charset="0"/>
                <a:cs typeface="Times New Roman" panose="02020603050405020304" pitchFamily="18" charset="0"/>
              </a:rPr>
              <a:t>CNS Spectr</a:t>
            </a:r>
            <a:r>
              <a:rPr lang="en-US" dirty="0">
                <a:latin typeface="+mn-lt"/>
                <a:ea typeface="Calibri" panose="020F0502020204030204" pitchFamily="34" charset="0"/>
                <a:cs typeface="Times New Roman" panose="02020603050405020304" pitchFamily="18" charset="0"/>
              </a:rPr>
              <a:t>. 2018;23(1):1-6</a:t>
            </a:r>
            <a:r>
              <a:rPr lang="en-US" dirty="0"/>
              <a:t>.</a:t>
            </a:r>
          </a:p>
        </p:txBody>
      </p:sp>
      <p:sp>
        <p:nvSpPr>
          <p:cNvPr id="64" name="Content Placeholder 5">
            <a:extLst>
              <a:ext uri="{FF2B5EF4-FFF2-40B4-BE49-F238E27FC236}">
                <a16:creationId xmlns:a16="http://schemas.microsoft.com/office/drawing/2014/main" id="{8273B5FF-471C-E126-C8B7-B23073E158EB}"/>
              </a:ext>
            </a:extLst>
          </p:cNvPr>
          <p:cNvSpPr>
            <a:spLocks noGrp="1"/>
          </p:cNvSpPr>
          <p:nvPr>
            <p:ph idx="1"/>
          </p:nvPr>
        </p:nvSpPr>
        <p:spPr>
          <a:xfrm>
            <a:off x="5730844" y="2362200"/>
            <a:ext cx="5913760" cy="1528974"/>
          </a:xfrm>
        </p:spPr>
        <p:txBody>
          <a:bodyPr>
            <a:noAutofit/>
          </a:bodyPr>
          <a:lstStyle/>
          <a:p>
            <a:pPr marL="233363" indent="-233363"/>
            <a:r>
              <a:rPr lang="en-US" b="1" dirty="0">
                <a:solidFill>
                  <a:schemeClr val="accent1"/>
                </a:solidFill>
              </a:rPr>
              <a:t>VMAT2 inhibitors </a:t>
            </a:r>
            <a:r>
              <a:rPr lang="en-US" dirty="0"/>
              <a:t>may help treat TD by reducing the amount of dopamine transported into vesicles, thus allowing dopamine to be degraded in the cytoplasm by monoamine oxidase (MAO)</a:t>
            </a:r>
          </a:p>
          <a:p>
            <a:pPr marL="233363" indent="-233363"/>
            <a:r>
              <a:rPr lang="en-US" dirty="0"/>
              <a:t>This may work toward counterbalancing the hypersensitivity of D2 receptors in the nigrostriatal pathway that is thought to underlie the symptoms of TD</a:t>
            </a:r>
          </a:p>
        </p:txBody>
      </p:sp>
    </p:spTree>
    <p:extLst>
      <p:ext uri="{BB962C8B-B14F-4D97-AF65-F5344CB8AC3E}">
        <p14:creationId xmlns:p14="http://schemas.microsoft.com/office/powerpoint/2010/main" val="2778803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pPr lvl="0"/>
            <a:r>
              <a:rPr lang="en-US" dirty="0"/>
              <a:t>TD may occur when long-term antipsychotic use causes D2 receptor upregulation and supersensitivity in the nigrostriatal pathway</a:t>
            </a:r>
            <a:r>
              <a:rPr lang="en-US" baseline="30000" dirty="0"/>
              <a:t>1,2</a:t>
            </a:r>
            <a:endParaRPr lang="en-US" dirty="0"/>
          </a:p>
          <a:p>
            <a:pPr lvl="0"/>
            <a:r>
              <a:rPr lang="en-US" dirty="0"/>
              <a:t>Anticholinergics may exacerbate TD in some cases</a:t>
            </a:r>
            <a:r>
              <a:rPr lang="en-US" baseline="30000" dirty="0"/>
              <a:t>1,3</a:t>
            </a:r>
            <a:endParaRPr lang="en-US" dirty="0"/>
          </a:p>
          <a:p>
            <a:pPr lvl="0"/>
            <a:r>
              <a:rPr lang="en-US" dirty="0"/>
              <a:t>VMAT2 inhibitors lead to the reduction of dopamine contained in synaptic vesicles, which reduces the amount of dopamine released when the neuron fires and may work toward counterbalancing the effects of upregulated postsynaptic D2 receptors, possibly helping </a:t>
            </a:r>
            <a:br>
              <a:rPr lang="en-US" dirty="0"/>
            </a:br>
            <a:r>
              <a:rPr lang="en-US" dirty="0"/>
              <a:t>treat TD</a:t>
            </a:r>
            <a:r>
              <a:rPr lang="en-US" baseline="30000" dirty="0"/>
              <a:t>4</a:t>
            </a:r>
            <a:endParaRPr lang="en-US" dirty="0"/>
          </a:p>
        </p:txBody>
      </p:sp>
      <p:sp>
        <p:nvSpPr>
          <p:cNvPr id="6" name="Slide Number Placeholder 5"/>
          <p:cNvSpPr>
            <a:spLocks noGrp="1"/>
          </p:cNvSpPr>
          <p:nvPr>
            <p:ph type="sldNum" sz="quarter" idx="4"/>
          </p:nvPr>
        </p:nvSpPr>
        <p:spPr/>
        <p:txBody>
          <a:bodyPr/>
          <a:lstStyle/>
          <a:p>
            <a:fld id="{F3C1FD0B-2342-48FB-A867-BE1FD0EAA53B}" type="slidenum">
              <a:rPr lang="en-US" smtClean="0"/>
              <a:t>41</a:t>
            </a:fld>
            <a:endParaRPr lang="en-US" dirty="0"/>
          </a:p>
        </p:txBody>
      </p:sp>
      <p:sp>
        <p:nvSpPr>
          <p:cNvPr id="9" name="Text Placeholder 4"/>
          <p:cNvSpPr>
            <a:spLocks noGrp="1"/>
          </p:cNvSpPr>
          <p:nvPr>
            <p:ph type="body" sz="quarter" idx="10"/>
          </p:nvPr>
        </p:nvSpPr>
        <p:spPr/>
        <p:txBody>
          <a:bodyPr>
            <a:normAutofit/>
          </a:bodyPr>
          <a:lstStyle/>
          <a:p>
            <a:r>
              <a:rPr lang="en-US" dirty="0"/>
              <a:t>Proposed Neurobiology of Tardive Dyskinesia and drug-induced parkinsonism</a:t>
            </a:r>
          </a:p>
        </p:txBody>
      </p:sp>
      <p:sp>
        <p:nvSpPr>
          <p:cNvPr id="11" name="TextBox 10">
            <a:extLst>
              <a:ext uri="{FF2B5EF4-FFF2-40B4-BE49-F238E27FC236}">
                <a16:creationId xmlns:a16="http://schemas.microsoft.com/office/drawing/2014/main" id="{31A10BDC-5CFE-FF1E-38AE-EE8255CCF37D}"/>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ea typeface="Calibri" panose="020F0502020204030204" pitchFamily="34" charset="0"/>
                <a:cs typeface="Times New Roman" panose="02020603050405020304" pitchFamily="18" charset="0"/>
              </a:rPr>
              <a:t>Stahl SM, et al. </a:t>
            </a:r>
            <a:r>
              <a:rPr lang="en-US" i="1" dirty="0">
                <a:latin typeface="+mn-lt"/>
                <a:ea typeface="Calibri" panose="020F0502020204030204" pitchFamily="34" charset="0"/>
                <a:cs typeface="Times New Roman" panose="02020603050405020304" pitchFamily="18" charset="0"/>
              </a:rPr>
              <a:t>CNS Spectr. </a:t>
            </a:r>
            <a:r>
              <a:rPr lang="en-US" dirty="0">
                <a:latin typeface="+mn-lt"/>
                <a:ea typeface="Calibri" panose="020F0502020204030204" pitchFamily="34" charset="0"/>
                <a:cs typeface="Times New Roman" panose="02020603050405020304" pitchFamily="18" charset="0"/>
              </a:rPr>
              <a:t>2017;22(6):427-434. </a:t>
            </a:r>
            <a:r>
              <a:rPr lang="en-US" b="1" dirty="0">
                <a:latin typeface="+mn-lt"/>
                <a:ea typeface="Calibri" panose="020F0502020204030204" pitchFamily="34" charset="0"/>
                <a:cs typeface="Times New Roman" panose="02020603050405020304" pitchFamily="18" charset="0"/>
              </a:rPr>
              <a:t>2. </a:t>
            </a:r>
            <a:r>
              <a:rPr lang="en-US" dirty="0">
                <a:latin typeface="+mn-lt"/>
                <a:ea typeface="Calibri" panose="020F0502020204030204" pitchFamily="34" charset="0"/>
                <a:cs typeface="Times New Roman" panose="02020603050405020304" pitchFamily="18" charset="0"/>
              </a:rPr>
              <a:t>Shin HW. Chung SJ. </a:t>
            </a:r>
            <a:r>
              <a:rPr lang="en-US" i="1" dirty="0">
                <a:latin typeface="+mn-lt"/>
                <a:ea typeface="Calibri" panose="020F0502020204030204" pitchFamily="34" charset="0"/>
                <a:cs typeface="Times New Roman" panose="02020603050405020304" pitchFamily="18" charset="0"/>
              </a:rPr>
              <a:t>J Clin Neurol</a:t>
            </a:r>
            <a:r>
              <a:rPr lang="en-US" dirty="0">
                <a:latin typeface="+mn-lt"/>
                <a:ea typeface="Calibri" panose="020F0502020204030204" pitchFamily="34" charset="0"/>
                <a:cs typeface="Times New Roman" panose="02020603050405020304" pitchFamily="18" charset="0"/>
              </a:rPr>
              <a:t>. 2012;8(1):15-21. </a:t>
            </a:r>
            <a:r>
              <a:rPr lang="en-US" b="1" dirty="0">
                <a:latin typeface="+mn-lt"/>
                <a:ea typeface="Calibri" panose="020F0502020204030204" pitchFamily="34" charset="0"/>
                <a:cs typeface="Times New Roman" panose="02020603050405020304" pitchFamily="18" charset="0"/>
              </a:rPr>
              <a:t>3. </a:t>
            </a:r>
            <a:r>
              <a:rPr lang="en-US" dirty="0">
                <a:latin typeface="+mn-lt"/>
                <a:ea typeface="Calibri" panose="020F0502020204030204" pitchFamily="34" charset="0"/>
                <a:cs typeface="Times New Roman" panose="02020603050405020304" pitchFamily="18" charset="0"/>
              </a:rPr>
              <a:t>Ward MW, Citrome L. </a:t>
            </a:r>
            <a:r>
              <a:rPr lang="en-US" i="1" dirty="0">
                <a:latin typeface="+mn-lt"/>
                <a:ea typeface="Calibri" panose="020F0502020204030204" pitchFamily="34" charset="0"/>
                <a:cs typeface="Times New Roman" panose="02020603050405020304" pitchFamily="18" charset="0"/>
              </a:rPr>
              <a:t>Neurol Ther</a:t>
            </a:r>
            <a:r>
              <a:rPr lang="en-US" dirty="0">
                <a:latin typeface="+mn-lt"/>
                <a:ea typeface="Calibri" panose="020F0502020204030204" pitchFamily="34" charset="0"/>
                <a:cs typeface="Times New Roman" panose="02020603050405020304" pitchFamily="18" charset="0"/>
              </a:rPr>
              <a:t>. 2018;7(2):233-248. </a:t>
            </a:r>
            <a:r>
              <a:rPr lang="en-US" b="1" dirty="0">
                <a:solidFill>
                  <a:schemeClr val="accent1"/>
                </a:solidFill>
                <a:latin typeface="+mn-lt"/>
                <a:ea typeface="Calibri" panose="020F0502020204030204" pitchFamily="34" charset="0"/>
                <a:cs typeface="Times New Roman" panose="02020603050405020304" pitchFamily="18" charset="0"/>
              </a:rPr>
              <a:t>4.</a:t>
            </a:r>
            <a:r>
              <a:rPr lang="en-US" dirty="0">
                <a:latin typeface="+mn-lt"/>
                <a:ea typeface="Calibri" panose="020F0502020204030204" pitchFamily="34" charset="0"/>
                <a:cs typeface="Times New Roman" panose="02020603050405020304" pitchFamily="18" charset="0"/>
              </a:rPr>
              <a:t> Stahl SM. </a:t>
            </a:r>
            <a:r>
              <a:rPr lang="en-US" i="1" dirty="0">
                <a:latin typeface="+mn-lt"/>
                <a:ea typeface="Calibri" panose="020F0502020204030204" pitchFamily="34" charset="0"/>
                <a:cs typeface="Times New Roman" panose="02020603050405020304" pitchFamily="18" charset="0"/>
              </a:rPr>
              <a:t>CNS Spectr</a:t>
            </a:r>
            <a:r>
              <a:rPr lang="en-US" dirty="0">
                <a:latin typeface="+mn-lt"/>
                <a:ea typeface="Calibri" panose="020F0502020204030204" pitchFamily="34" charset="0"/>
                <a:cs typeface="Times New Roman" panose="02020603050405020304" pitchFamily="18" charset="0"/>
              </a:rPr>
              <a:t>. 2018;23(1):1-6</a:t>
            </a:r>
            <a:r>
              <a:rPr lang="en-US" dirty="0"/>
              <a:t>.</a:t>
            </a:r>
          </a:p>
        </p:txBody>
      </p:sp>
    </p:spTree>
    <p:extLst>
      <p:ext uri="{BB962C8B-B14F-4D97-AF65-F5344CB8AC3E}">
        <p14:creationId xmlns:p14="http://schemas.microsoft.com/office/powerpoint/2010/main" val="1390656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Module 5: </a:t>
            </a:r>
            <a:br>
              <a:rPr lang="en-US" dirty="0"/>
            </a:br>
            <a:r>
              <a:rPr lang="en-US" dirty="0"/>
              <a:t>Burden and Impact of Tardive Dyskinesia</a:t>
            </a:r>
          </a:p>
        </p:txBody>
      </p:sp>
      <p:sp>
        <p:nvSpPr>
          <p:cNvPr id="7" name="Subtitle 6">
            <a:extLst>
              <a:ext uri="{FF2B5EF4-FFF2-40B4-BE49-F238E27FC236}">
                <a16:creationId xmlns:a16="http://schemas.microsoft.com/office/drawing/2014/main" id="{D0F24CF8-E7B2-0B8F-73E5-8961ACE228B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69820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Barriers Contributed to a Therapeutic Nihilism About TD </a:t>
            </a:r>
          </a:p>
        </p:txBody>
      </p:sp>
      <p:sp>
        <p:nvSpPr>
          <p:cNvPr id="23" name="Slide Number Placeholder 22"/>
          <p:cNvSpPr>
            <a:spLocks noGrp="1"/>
          </p:cNvSpPr>
          <p:nvPr>
            <p:ph type="sldNum" sz="quarter" idx="4"/>
          </p:nvPr>
        </p:nvSpPr>
        <p:spPr/>
        <p:txBody>
          <a:bodyPr/>
          <a:lstStyle/>
          <a:p>
            <a:fld id="{F3C1FD0B-2342-48FB-A867-BE1FD0EAA53B}" type="slidenum">
              <a:rPr lang="en-US" smtClean="0"/>
              <a:pPr/>
              <a:t>43</a:t>
            </a:fld>
            <a:endParaRPr lang="en-US" dirty="0"/>
          </a:p>
        </p:txBody>
      </p:sp>
      <p:sp>
        <p:nvSpPr>
          <p:cNvPr id="22" name="Text Placeholder 21"/>
          <p:cNvSpPr>
            <a:spLocks noGrp="1"/>
          </p:cNvSpPr>
          <p:nvPr>
            <p:ph type="body" sz="quarter" idx="10"/>
          </p:nvPr>
        </p:nvSpPr>
        <p:spPr/>
        <p:txBody>
          <a:bodyPr/>
          <a:lstStyle/>
          <a:p>
            <a:r>
              <a:rPr lang="en-US" dirty="0"/>
              <a:t> Burden and Impact of Tardive Dyskinesia</a:t>
            </a:r>
          </a:p>
        </p:txBody>
      </p:sp>
      <p:grpSp>
        <p:nvGrpSpPr>
          <p:cNvPr id="3" name="Group 2">
            <a:extLst>
              <a:ext uri="{FF2B5EF4-FFF2-40B4-BE49-F238E27FC236}">
                <a16:creationId xmlns:a16="http://schemas.microsoft.com/office/drawing/2014/main" id="{F7486896-FBCF-BE74-DA1C-AD7F96A0EA43}"/>
              </a:ext>
            </a:extLst>
          </p:cNvPr>
          <p:cNvGrpSpPr/>
          <p:nvPr/>
        </p:nvGrpSpPr>
        <p:grpSpPr>
          <a:xfrm>
            <a:off x="977900" y="1600677"/>
            <a:ext cx="10574338" cy="4038933"/>
            <a:chOff x="-11439642" y="1600677"/>
            <a:chExt cx="11293708" cy="4313701"/>
          </a:xfrm>
        </p:grpSpPr>
        <p:sp>
          <p:nvSpPr>
            <p:cNvPr id="43" name="Text Placeholder 7"/>
            <p:cNvSpPr txBox="1">
              <a:spLocks/>
            </p:cNvSpPr>
            <p:nvPr/>
          </p:nvSpPr>
          <p:spPr>
            <a:xfrm>
              <a:off x="-11439641" y="4914513"/>
              <a:ext cx="11293707" cy="999865"/>
            </a:xfrm>
            <a:prstGeom prst="rect">
              <a:avLst/>
            </a:prstGeom>
            <a:solidFill>
              <a:schemeClr val="bg2">
                <a:lumMod val="9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799" b="1" dirty="0">
                <a:solidFill>
                  <a:schemeClr val="bg1">
                    <a:alpha val="75000"/>
                  </a:schemeClr>
                </a:solidFill>
              </a:endParaRPr>
            </a:p>
          </p:txBody>
        </p:sp>
        <p:sp>
          <p:nvSpPr>
            <p:cNvPr id="42" name="Text Placeholder 7"/>
            <p:cNvSpPr txBox="1">
              <a:spLocks/>
            </p:cNvSpPr>
            <p:nvPr/>
          </p:nvSpPr>
          <p:spPr>
            <a:xfrm>
              <a:off x="-11439641" y="3400433"/>
              <a:ext cx="11293707" cy="1447423"/>
            </a:xfrm>
            <a:prstGeom prst="rect">
              <a:avLst/>
            </a:prstGeom>
            <a:solidFill>
              <a:schemeClr val="bg2">
                <a:lumMod val="9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799" b="1" dirty="0">
                <a:solidFill>
                  <a:schemeClr val="bg1">
                    <a:alpha val="75000"/>
                  </a:schemeClr>
                </a:solidFill>
              </a:endParaRPr>
            </a:p>
          </p:txBody>
        </p:sp>
        <p:sp>
          <p:nvSpPr>
            <p:cNvPr id="41" name="Text Placeholder 7"/>
            <p:cNvSpPr txBox="1">
              <a:spLocks/>
            </p:cNvSpPr>
            <p:nvPr/>
          </p:nvSpPr>
          <p:spPr>
            <a:xfrm>
              <a:off x="-11439641" y="2276775"/>
              <a:ext cx="11293707" cy="1057000"/>
            </a:xfrm>
            <a:prstGeom prst="rect">
              <a:avLst/>
            </a:prstGeom>
            <a:solidFill>
              <a:schemeClr val="bg2">
                <a:lumMod val="9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799" b="1" dirty="0">
                <a:solidFill>
                  <a:schemeClr val="bg1">
                    <a:alpha val="75000"/>
                  </a:schemeClr>
                </a:solidFill>
              </a:endParaRPr>
            </a:p>
          </p:txBody>
        </p:sp>
        <p:sp>
          <p:nvSpPr>
            <p:cNvPr id="25" name="Text Placeholder 7"/>
            <p:cNvSpPr txBox="1">
              <a:spLocks/>
            </p:cNvSpPr>
            <p:nvPr/>
          </p:nvSpPr>
          <p:spPr>
            <a:xfrm>
              <a:off x="-11439641" y="1600677"/>
              <a:ext cx="3409062"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dirty="0"/>
                <a:t>Historical Barriers</a:t>
              </a:r>
            </a:p>
          </p:txBody>
        </p:sp>
        <p:sp>
          <p:nvSpPr>
            <p:cNvPr id="26" name="Text Placeholder 7"/>
            <p:cNvSpPr txBox="1">
              <a:spLocks/>
            </p:cNvSpPr>
            <p:nvPr/>
          </p:nvSpPr>
          <p:spPr>
            <a:xfrm>
              <a:off x="-7497319" y="1600677"/>
              <a:ext cx="3409062" cy="618964"/>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dirty="0"/>
                <a:t>Recent Learnings</a:t>
              </a:r>
            </a:p>
          </p:txBody>
        </p:sp>
        <p:sp>
          <p:nvSpPr>
            <p:cNvPr id="27" name="Text Placeholder 7"/>
            <p:cNvSpPr txBox="1">
              <a:spLocks/>
            </p:cNvSpPr>
            <p:nvPr/>
          </p:nvSpPr>
          <p:spPr>
            <a:xfrm>
              <a:off x="-3554996" y="1600677"/>
              <a:ext cx="340906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799" b="1" dirty="0"/>
                <a:t>New Recommendations</a:t>
              </a:r>
            </a:p>
          </p:txBody>
        </p:sp>
        <p:sp>
          <p:nvSpPr>
            <p:cNvPr id="28" name="Rounded Rectangle 27"/>
            <p:cNvSpPr>
              <a:spLocks/>
            </p:cNvSpPr>
            <p:nvPr/>
          </p:nvSpPr>
          <p:spPr>
            <a:xfrm>
              <a:off x="-11439642" y="2295529"/>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1"/>
                  </a:solidFill>
                </a:rPr>
                <a:t>No evidence-based </a:t>
              </a:r>
              <a:br>
                <a:rPr lang="en-US" sz="1500" b="1" dirty="0">
                  <a:solidFill>
                    <a:schemeClr val="accent1"/>
                  </a:solidFill>
                </a:rPr>
              </a:br>
              <a:r>
                <a:rPr lang="en-US" sz="1500" b="1" dirty="0">
                  <a:solidFill>
                    <a:schemeClr val="accent1"/>
                  </a:solidFill>
                </a:rPr>
                <a:t>treatments </a:t>
              </a:r>
              <a:r>
                <a:rPr lang="en-US" sz="1500" dirty="0">
                  <a:solidFill>
                    <a:schemeClr val="tx1"/>
                  </a:solidFill>
                </a:rPr>
                <a:t>for TD</a:t>
              </a:r>
              <a:r>
                <a:rPr lang="en-US" sz="1500" baseline="30000" dirty="0">
                  <a:solidFill>
                    <a:schemeClr val="tx1"/>
                  </a:solidFill>
                </a:rPr>
                <a:t>1</a:t>
              </a:r>
            </a:p>
          </p:txBody>
        </p:sp>
        <p:sp>
          <p:nvSpPr>
            <p:cNvPr id="29" name="Rounded Rectangle 28"/>
            <p:cNvSpPr>
              <a:spLocks/>
            </p:cNvSpPr>
            <p:nvPr/>
          </p:nvSpPr>
          <p:spPr>
            <a:xfrm>
              <a:off x="-7498081" y="2295529"/>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5">
                      <a:lumMod val="75000"/>
                    </a:schemeClr>
                  </a:solidFill>
                </a:rPr>
                <a:t>Strong evidence for</a:t>
              </a:r>
              <a:br>
                <a:rPr lang="en-US" sz="1500" b="1" dirty="0">
                  <a:solidFill>
                    <a:schemeClr val="accent5">
                      <a:lumMod val="75000"/>
                    </a:schemeClr>
                  </a:solidFill>
                </a:rPr>
              </a:br>
              <a:r>
                <a:rPr lang="en-US" sz="1500" b="1" dirty="0">
                  <a:solidFill>
                    <a:schemeClr val="accent5">
                      <a:lumMod val="75000"/>
                    </a:schemeClr>
                  </a:solidFill>
                </a:rPr>
                <a:t>the efficacy and tolerability </a:t>
              </a:r>
              <a:br>
                <a:rPr lang="en-US" sz="1500" b="1" dirty="0">
                  <a:solidFill>
                    <a:schemeClr val="accent5">
                      <a:lumMod val="75000"/>
                    </a:schemeClr>
                  </a:solidFill>
                </a:rPr>
              </a:br>
              <a:r>
                <a:rPr lang="en-US" sz="1500" b="1" dirty="0">
                  <a:solidFill>
                    <a:schemeClr val="accent5">
                      <a:lumMod val="75000"/>
                    </a:schemeClr>
                  </a:solidFill>
                </a:rPr>
                <a:t>of VMAT2 inhibitors </a:t>
              </a:r>
              <a:r>
                <a:rPr lang="en-US" sz="1500" dirty="0">
                  <a:solidFill>
                    <a:schemeClr val="tx1"/>
                  </a:solidFill>
                </a:rPr>
                <a:t>in TD</a:t>
              </a:r>
              <a:r>
                <a:rPr lang="en-US" sz="1500" baseline="30000" dirty="0">
                  <a:solidFill>
                    <a:schemeClr val="tx1"/>
                  </a:solidFill>
                </a:rPr>
                <a:t>2-5</a:t>
              </a:r>
            </a:p>
          </p:txBody>
        </p:sp>
        <p:sp>
          <p:nvSpPr>
            <p:cNvPr id="30" name="Rounded Rectangle 29"/>
            <p:cNvSpPr>
              <a:spLocks/>
            </p:cNvSpPr>
            <p:nvPr/>
          </p:nvSpPr>
          <p:spPr>
            <a:xfrm>
              <a:off x="-3555758" y="2295529"/>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2">
                      <a:lumMod val="75000"/>
                    </a:schemeClr>
                  </a:solidFill>
                </a:rPr>
                <a:t>Treatment with</a:t>
              </a:r>
              <a:br>
                <a:rPr lang="en-US" sz="1500" b="1" dirty="0">
                  <a:solidFill>
                    <a:schemeClr val="accent2">
                      <a:lumMod val="75000"/>
                    </a:schemeClr>
                  </a:solidFill>
                </a:rPr>
              </a:br>
              <a:r>
                <a:rPr lang="en-US" sz="1500" b="1" dirty="0">
                  <a:solidFill>
                    <a:schemeClr val="accent2">
                      <a:lumMod val="75000"/>
                    </a:schemeClr>
                  </a:solidFill>
                </a:rPr>
                <a:t>  VMAT2 inhibitors should be considered </a:t>
              </a:r>
              <a:r>
                <a:rPr lang="en-US" sz="1500" dirty="0">
                  <a:solidFill>
                    <a:schemeClr val="tx1"/>
                  </a:solidFill>
                </a:rPr>
                <a:t>for patients with TD</a:t>
              </a:r>
              <a:r>
                <a:rPr lang="en-US" sz="1500" baseline="30000" dirty="0">
                  <a:solidFill>
                    <a:schemeClr val="tx1"/>
                  </a:solidFill>
                </a:rPr>
                <a:t>8,9</a:t>
              </a:r>
            </a:p>
          </p:txBody>
        </p:sp>
        <p:sp>
          <p:nvSpPr>
            <p:cNvPr id="31" name="Rounded Rectangle 30"/>
            <p:cNvSpPr>
              <a:spLocks/>
            </p:cNvSpPr>
            <p:nvPr/>
          </p:nvSpPr>
          <p:spPr>
            <a:xfrm>
              <a:off x="-11439641" y="3619451"/>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dirty="0">
                  <a:solidFill>
                    <a:schemeClr val="tx1"/>
                  </a:solidFill>
                </a:rPr>
                <a:t>Misconception that </a:t>
              </a:r>
              <a:r>
                <a:rPr lang="en-US" sz="1500" b="1" dirty="0">
                  <a:solidFill>
                    <a:schemeClr val="accent1"/>
                  </a:solidFill>
                </a:rPr>
                <a:t>TD is rare</a:t>
              </a:r>
              <a:r>
                <a:rPr lang="en-US" sz="1500" dirty="0">
                  <a:solidFill>
                    <a:schemeClr val="tx1"/>
                  </a:solidFill>
                </a:rPr>
                <a:t>, only in elderly patients, or not a concern with atypical antipsychotics</a:t>
              </a:r>
              <a:r>
                <a:rPr lang="en-US" sz="1500" baseline="30000" dirty="0">
                  <a:solidFill>
                    <a:schemeClr val="tx1"/>
                  </a:solidFill>
                </a:rPr>
                <a:t>1</a:t>
              </a:r>
            </a:p>
          </p:txBody>
        </p:sp>
        <p:sp>
          <p:nvSpPr>
            <p:cNvPr id="32" name="Rounded Rectangle 31"/>
            <p:cNvSpPr>
              <a:spLocks/>
            </p:cNvSpPr>
            <p:nvPr/>
          </p:nvSpPr>
          <p:spPr>
            <a:xfrm>
              <a:off x="-7498081" y="3550975"/>
              <a:ext cx="3409824" cy="108473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spAutoFit/>
            </a:bodyPr>
            <a:lstStyle/>
            <a:p>
              <a:pPr algn="ctr">
                <a:spcAft>
                  <a:spcPts val="600"/>
                </a:spcAft>
              </a:pPr>
              <a:r>
                <a:rPr lang="en-US" sz="1500" b="1" dirty="0">
                  <a:solidFill>
                    <a:schemeClr val="accent5">
                      <a:lumMod val="75000"/>
                    </a:schemeClr>
                  </a:solidFill>
                </a:rPr>
                <a:t>TD is prevalent </a:t>
              </a:r>
              <a:r>
                <a:rPr lang="en-US" sz="1500" dirty="0">
                  <a:solidFill>
                    <a:schemeClr val="tx1"/>
                  </a:solidFill>
                </a:rPr>
                <a:t>in patients on</a:t>
              </a:r>
              <a:br>
                <a:rPr lang="en-US" sz="1500" dirty="0">
                  <a:solidFill>
                    <a:schemeClr val="tx1"/>
                  </a:solidFill>
                </a:rPr>
              </a:br>
              <a:r>
                <a:rPr lang="en-US" sz="1500" dirty="0">
                  <a:solidFill>
                    <a:schemeClr val="tx1"/>
                  </a:solidFill>
                </a:rPr>
                <a:t>DRBAs (such as antipsychotics) and can occur regardless of age or type of antipsychotic medication</a:t>
              </a:r>
              <a:r>
                <a:rPr lang="en-US" sz="1500" baseline="30000" dirty="0">
                  <a:solidFill>
                    <a:schemeClr val="tx1"/>
                  </a:solidFill>
                </a:rPr>
                <a:t>6</a:t>
              </a:r>
            </a:p>
          </p:txBody>
        </p:sp>
        <p:sp>
          <p:nvSpPr>
            <p:cNvPr id="33" name="Rounded Rectangle 32"/>
            <p:cNvSpPr>
              <a:spLocks/>
            </p:cNvSpPr>
            <p:nvPr/>
          </p:nvSpPr>
          <p:spPr>
            <a:xfrm>
              <a:off x="-3555758" y="3619451"/>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2">
                      <a:lumMod val="75000"/>
                    </a:schemeClr>
                  </a:solidFill>
                </a:rPr>
                <a:t>All patients taking antipsychotic medications should be assessed for TD </a:t>
              </a:r>
              <a:r>
                <a:rPr lang="en-US" sz="1500" dirty="0">
                  <a:solidFill>
                    <a:schemeClr val="tx1"/>
                  </a:solidFill>
                </a:rPr>
                <a:t>at each clinical encounter</a:t>
              </a:r>
              <a:r>
                <a:rPr lang="en-US" sz="1500" baseline="30000" dirty="0">
                  <a:solidFill>
                    <a:schemeClr val="tx1"/>
                  </a:solidFill>
                </a:rPr>
                <a:t>8,9</a:t>
              </a:r>
            </a:p>
          </p:txBody>
        </p:sp>
        <p:sp>
          <p:nvSpPr>
            <p:cNvPr id="34" name="Rounded Rectangle 33"/>
            <p:cNvSpPr>
              <a:spLocks/>
            </p:cNvSpPr>
            <p:nvPr/>
          </p:nvSpPr>
          <p:spPr>
            <a:xfrm>
              <a:off x="-11439641" y="4940554"/>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dirty="0">
                  <a:solidFill>
                    <a:schemeClr val="tx1"/>
                  </a:solidFill>
                </a:rPr>
                <a:t>Misconception that </a:t>
              </a:r>
              <a:r>
                <a:rPr lang="en-US" sz="1500" b="1" dirty="0">
                  <a:solidFill>
                    <a:schemeClr val="accent1"/>
                  </a:solidFill>
                </a:rPr>
                <a:t>patients are unaware/unconcerned</a:t>
              </a:r>
              <a:r>
                <a:rPr lang="en-US" sz="1500" baseline="30000" dirty="0">
                  <a:solidFill>
                    <a:schemeClr val="tx1"/>
                  </a:solidFill>
                </a:rPr>
                <a:t>1</a:t>
              </a:r>
            </a:p>
          </p:txBody>
        </p:sp>
        <p:sp>
          <p:nvSpPr>
            <p:cNvPr id="35" name="Rounded Rectangle 34"/>
            <p:cNvSpPr>
              <a:spLocks/>
            </p:cNvSpPr>
            <p:nvPr/>
          </p:nvSpPr>
          <p:spPr>
            <a:xfrm>
              <a:off x="-7553301" y="4940554"/>
              <a:ext cx="3520263"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dirty="0">
                  <a:solidFill>
                    <a:schemeClr val="tx1"/>
                  </a:solidFill>
                </a:rPr>
                <a:t>Many patients with movements consistent with TD are </a:t>
              </a:r>
              <a:r>
                <a:rPr lang="en-US" sz="1500" b="1" dirty="0">
                  <a:solidFill>
                    <a:schemeClr val="accent5">
                      <a:lumMod val="75000"/>
                    </a:schemeClr>
                  </a:solidFill>
                </a:rPr>
                <a:t>aware and self-conscious</a:t>
              </a:r>
              <a:r>
                <a:rPr lang="en-US" sz="1500" b="1" dirty="0">
                  <a:solidFill>
                    <a:srgbClr val="D59325"/>
                  </a:solidFill>
                </a:rPr>
                <a:t> </a:t>
              </a:r>
              <a:r>
                <a:rPr lang="en-US" sz="1500" dirty="0">
                  <a:solidFill>
                    <a:schemeClr val="tx1"/>
                  </a:solidFill>
                </a:rPr>
                <a:t>of such movements</a:t>
              </a:r>
              <a:r>
                <a:rPr lang="en-US" sz="1500" baseline="30000" dirty="0">
                  <a:solidFill>
                    <a:schemeClr val="tx1"/>
                  </a:solidFill>
                </a:rPr>
                <a:t>7</a:t>
              </a:r>
            </a:p>
          </p:txBody>
        </p:sp>
        <p:sp>
          <p:nvSpPr>
            <p:cNvPr id="36" name="Rounded Rectangle 35"/>
            <p:cNvSpPr>
              <a:spLocks/>
            </p:cNvSpPr>
            <p:nvPr/>
          </p:nvSpPr>
          <p:spPr>
            <a:xfrm>
              <a:off x="-3555758" y="4940554"/>
              <a:ext cx="3409824" cy="947784"/>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spcAft>
                  <a:spcPts val="600"/>
                </a:spcAft>
              </a:pPr>
              <a:r>
                <a:rPr lang="en-US" sz="1500" b="1" dirty="0">
                  <a:solidFill>
                    <a:schemeClr val="accent2">
                      <a:lumMod val="75000"/>
                    </a:schemeClr>
                  </a:solidFill>
                </a:rPr>
                <a:t>Treatment can even</a:t>
              </a:r>
              <a:br>
                <a:rPr lang="en-US" sz="1500" b="1" dirty="0">
                  <a:solidFill>
                    <a:schemeClr val="accent2">
                      <a:lumMod val="75000"/>
                    </a:schemeClr>
                  </a:solidFill>
                </a:rPr>
              </a:br>
              <a:r>
                <a:rPr lang="en-US" sz="1500" b="1" dirty="0">
                  <a:solidFill>
                    <a:schemeClr val="accent2">
                      <a:lumMod val="75000"/>
                    </a:schemeClr>
                  </a:solidFill>
                </a:rPr>
                <a:t>be considered for patients</a:t>
              </a:r>
              <a:br>
                <a:rPr lang="en-US" sz="1500" b="1" dirty="0">
                  <a:solidFill>
                    <a:schemeClr val="accent2">
                      <a:lumMod val="75000"/>
                    </a:schemeClr>
                  </a:solidFill>
                </a:rPr>
              </a:br>
              <a:r>
                <a:rPr lang="en-US" sz="1500" b="1" dirty="0">
                  <a:solidFill>
                    <a:schemeClr val="accent2">
                      <a:lumMod val="75000"/>
                    </a:schemeClr>
                  </a:solidFill>
                </a:rPr>
                <a:t>with mild TD symptoms</a:t>
              </a:r>
              <a:r>
                <a:rPr lang="en-US" sz="1500" baseline="30000" dirty="0">
                  <a:solidFill>
                    <a:schemeClr val="tx1"/>
                  </a:solidFill>
                </a:rPr>
                <a:t>8</a:t>
              </a:r>
            </a:p>
          </p:txBody>
        </p:sp>
        <p:grpSp>
          <p:nvGrpSpPr>
            <p:cNvPr id="20" name="Group 19"/>
            <p:cNvGrpSpPr/>
            <p:nvPr/>
          </p:nvGrpSpPr>
          <p:grpSpPr>
            <a:xfrm>
              <a:off x="-7954953" y="2419614"/>
              <a:ext cx="373151" cy="699612"/>
              <a:chOff x="361961" y="1666875"/>
              <a:chExt cx="330222" cy="619125"/>
            </a:xfrm>
          </p:grpSpPr>
          <p:sp>
            <p:nvSpPr>
              <p:cNvPr id="37" name="Freeform 6"/>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38" name="Text Placeholder 7"/>
              <p:cNvSpPr txBox="1">
                <a:spLocks/>
              </p:cNvSpPr>
              <p:nvPr/>
            </p:nvSpPr>
            <p:spPr>
              <a:xfrm>
                <a:off x="361961"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21" name="Group 20"/>
            <p:cNvGrpSpPr/>
            <p:nvPr/>
          </p:nvGrpSpPr>
          <p:grpSpPr>
            <a:xfrm>
              <a:off x="-4012630" y="2419614"/>
              <a:ext cx="373151" cy="699612"/>
              <a:chOff x="2653675" y="1666875"/>
              <a:chExt cx="330222" cy="619125"/>
            </a:xfrm>
          </p:grpSpPr>
          <p:sp>
            <p:nvSpPr>
              <p:cNvPr id="39" name="Freeform 6"/>
              <p:cNvSpPr>
                <a:spLocks/>
              </p:cNvSpPr>
              <p:nvPr/>
            </p:nvSpPr>
            <p:spPr bwMode="auto">
              <a:xfrm rot="10800000" flipH="1">
                <a:off x="269366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0" name="Text Placeholder 7"/>
              <p:cNvSpPr txBox="1">
                <a:spLocks/>
              </p:cNvSpPr>
              <p:nvPr/>
            </p:nvSpPr>
            <p:spPr>
              <a:xfrm>
                <a:off x="2653675"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44" name="Group 43"/>
            <p:cNvGrpSpPr/>
            <p:nvPr/>
          </p:nvGrpSpPr>
          <p:grpSpPr>
            <a:xfrm>
              <a:off x="-7954953" y="3743536"/>
              <a:ext cx="373151" cy="699612"/>
              <a:chOff x="361961" y="1666875"/>
              <a:chExt cx="330222" cy="619125"/>
            </a:xfrm>
          </p:grpSpPr>
          <p:sp>
            <p:nvSpPr>
              <p:cNvPr id="45" name="Freeform 6"/>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6" name="Text Placeholder 7"/>
              <p:cNvSpPr txBox="1">
                <a:spLocks/>
              </p:cNvSpPr>
              <p:nvPr/>
            </p:nvSpPr>
            <p:spPr>
              <a:xfrm>
                <a:off x="361961"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47" name="Group 46"/>
            <p:cNvGrpSpPr/>
            <p:nvPr/>
          </p:nvGrpSpPr>
          <p:grpSpPr>
            <a:xfrm>
              <a:off x="-4012630" y="3743536"/>
              <a:ext cx="373151" cy="699612"/>
              <a:chOff x="2653675" y="1666875"/>
              <a:chExt cx="330222" cy="619125"/>
            </a:xfrm>
          </p:grpSpPr>
          <p:sp>
            <p:nvSpPr>
              <p:cNvPr id="48" name="Freeform 6"/>
              <p:cNvSpPr>
                <a:spLocks/>
              </p:cNvSpPr>
              <p:nvPr/>
            </p:nvSpPr>
            <p:spPr bwMode="auto">
              <a:xfrm rot="10800000" flipH="1">
                <a:off x="269366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9" name="Text Placeholder 7"/>
              <p:cNvSpPr txBox="1">
                <a:spLocks/>
              </p:cNvSpPr>
              <p:nvPr/>
            </p:nvSpPr>
            <p:spPr>
              <a:xfrm>
                <a:off x="2653675"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50" name="Group 49"/>
            <p:cNvGrpSpPr/>
            <p:nvPr/>
          </p:nvGrpSpPr>
          <p:grpSpPr>
            <a:xfrm>
              <a:off x="-7954953" y="5064639"/>
              <a:ext cx="373151" cy="699612"/>
              <a:chOff x="361961" y="1666875"/>
              <a:chExt cx="330222" cy="619125"/>
            </a:xfrm>
          </p:grpSpPr>
          <p:sp>
            <p:nvSpPr>
              <p:cNvPr id="51" name="Freeform 6"/>
              <p:cNvSpPr>
                <a:spLocks/>
              </p:cNvSpPr>
              <p:nvPr/>
            </p:nvSpPr>
            <p:spPr bwMode="auto">
              <a:xfrm rot="10800000" flipH="1">
                <a:off x="401955"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tx2">
                  <a:lumMod val="40000"/>
                  <a:lumOff val="6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52" name="Text Placeholder 7"/>
              <p:cNvSpPr txBox="1">
                <a:spLocks/>
              </p:cNvSpPr>
              <p:nvPr/>
            </p:nvSpPr>
            <p:spPr>
              <a:xfrm>
                <a:off x="361961"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nvGrpSpPr>
            <p:cNvPr id="53" name="Group 52"/>
            <p:cNvGrpSpPr/>
            <p:nvPr/>
          </p:nvGrpSpPr>
          <p:grpSpPr>
            <a:xfrm>
              <a:off x="-4012630" y="5064639"/>
              <a:ext cx="373151" cy="699612"/>
              <a:chOff x="2653675" y="1666875"/>
              <a:chExt cx="330222" cy="619125"/>
            </a:xfrm>
          </p:grpSpPr>
          <p:sp>
            <p:nvSpPr>
              <p:cNvPr id="54" name="Freeform 6"/>
              <p:cNvSpPr>
                <a:spLocks/>
              </p:cNvSpPr>
              <p:nvPr/>
            </p:nvSpPr>
            <p:spPr bwMode="auto">
              <a:xfrm rot="10800000" flipH="1">
                <a:off x="2693669" y="1672716"/>
                <a:ext cx="290228" cy="591751"/>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 name="connsiteX0" fmla="*/ 5381 w 9963"/>
                  <a:gd name="connsiteY0" fmla="*/ 6761 h 9922"/>
                  <a:gd name="connsiteX1" fmla="*/ 0 w 9963"/>
                  <a:gd name="connsiteY1" fmla="*/ 3151 h 9922"/>
                  <a:gd name="connsiteX2" fmla="*/ 5381 w 9963"/>
                  <a:gd name="connsiteY2" fmla="*/ 3151 h 9922"/>
                  <a:gd name="connsiteX3" fmla="*/ 5381 w 9963"/>
                  <a:gd name="connsiteY3" fmla="*/ 3061 h 9922"/>
                  <a:gd name="connsiteX4" fmla="*/ 5381 w 9963"/>
                  <a:gd name="connsiteY4" fmla="*/ 501 h 9922"/>
                  <a:gd name="connsiteX5" fmla="*/ 5609 w 9963"/>
                  <a:gd name="connsiteY5" fmla="*/ 41 h 9922"/>
                  <a:gd name="connsiteX6" fmla="*/ 6015 w 9963"/>
                  <a:gd name="connsiteY6" fmla="*/ 101 h 9922"/>
                  <a:gd name="connsiteX7" fmla="*/ 6058 w 9963"/>
                  <a:gd name="connsiteY7" fmla="*/ 151 h 9922"/>
                  <a:gd name="connsiteX8" fmla="*/ 9831 w 9963"/>
                  <a:gd name="connsiteY8" fmla="*/ 4601 h 9922"/>
                  <a:gd name="connsiteX9" fmla="*/ 9915 w 9963"/>
                  <a:gd name="connsiteY9" fmla="*/ 5171 h 9922"/>
                  <a:gd name="connsiteX10" fmla="*/ 9839 w 9963"/>
                  <a:gd name="connsiteY10" fmla="*/ 5291 h 9922"/>
                  <a:gd name="connsiteX11" fmla="*/ 6074 w 9963"/>
                  <a:gd name="connsiteY11" fmla="*/ 9751 h 9922"/>
                  <a:gd name="connsiteX12" fmla="*/ 5584 w 9963"/>
                  <a:gd name="connsiteY12" fmla="*/ 9861 h 9922"/>
                  <a:gd name="connsiteX13" fmla="*/ 5381 w 9963"/>
                  <a:gd name="connsiteY13" fmla="*/ 9421 h 9922"/>
                  <a:gd name="connsiteX14" fmla="*/ 5381 w 9963"/>
                  <a:gd name="connsiteY14" fmla="*/ 6891 h 9922"/>
                  <a:gd name="connsiteX15" fmla="*/ 5381 w 9963"/>
                  <a:gd name="connsiteY15" fmla="*/ 6761 h 9922"/>
                  <a:gd name="connsiteX0" fmla="*/ 0 w 4599"/>
                  <a:gd name="connsiteY0" fmla="*/ 6814 h 9999"/>
                  <a:gd name="connsiteX1" fmla="*/ 0 w 4599"/>
                  <a:gd name="connsiteY1" fmla="*/ 3176 h 9999"/>
                  <a:gd name="connsiteX2" fmla="*/ 0 w 4599"/>
                  <a:gd name="connsiteY2" fmla="*/ 3085 h 9999"/>
                  <a:gd name="connsiteX3" fmla="*/ 0 w 4599"/>
                  <a:gd name="connsiteY3" fmla="*/ 505 h 9999"/>
                  <a:gd name="connsiteX4" fmla="*/ 229 w 4599"/>
                  <a:gd name="connsiteY4" fmla="*/ 41 h 9999"/>
                  <a:gd name="connsiteX5" fmla="*/ 636 w 4599"/>
                  <a:gd name="connsiteY5" fmla="*/ 102 h 9999"/>
                  <a:gd name="connsiteX6" fmla="*/ 679 w 4599"/>
                  <a:gd name="connsiteY6" fmla="*/ 152 h 9999"/>
                  <a:gd name="connsiteX7" fmla="*/ 4467 w 4599"/>
                  <a:gd name="connsiteY7" fmla="*/ 4637 h 9999"/>
                  <a:gd name="connsiteX8" fmla="*/ 4551 w 4599"/>
                  <a:gd name="connsiteY8" fmla="*/ 5212 h 9999"/>
                  <a:gd name="connsiteX9" fmla="*/ 4475 w 4599"/>
                  <a:gd name="connsiteY9" fmla="*/ 5333 h 9999"/>
                  <a:gd name="connsiteX10" fmla="*/ 696 w 4599"/>
                  <a:gd name="connsiteY10" fmla="*/ 9828 h 9999"/>
                  <a:gd name="connsiteX11" fmla="*/ 204 w 4599"/>
                  <a:gd name="connsiteY11" fmla="*/ 9939 h 9999"/>
                  <a:gd name="connsiteX12" fmla="*/ 0 w 4599"/>
                  <a:gd name="connsiteY12" fmla="*/ 9495 h 9999"/>
                  <a:gd name="connsiteX13" fmla="*/ 0 w 4599"/>
                  <a:gd name="connsiteY13" fmla="*/ 6945 h 9999"/>
                  <a:gd name="connsiteX14" fmla="*/ 0 w 4599"/>
                  <a:gd name="connsiteY14" fmla="*/ 6814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99" h="9999">
                    <a:moveTo>
                      <a:pt x="0" y="6814"/>
                    </a:moveTo>
                    <a:lnTo>
                      <a:pt x="0" y="3176"/>
                    </a:lnTo>
                    <a:lnTo>
                      <a:pt x="0" y="3085"/>
                    </a:lnTo>
                    <a:lnTo>
                      <a:pt x="0" y="505"/>
                    </a:lnTo>
                    <a:cubicBezTo>
                      <a:pt x="0" y="293"/>
                      <a:pt x="59" y="132"/>
                      <a:pt x="229" y="41"/>
                    </a:cubicBezTo>
                    <a:cubicBezTo>
                      <a:pt x="365" y="-29"/>
                      <a:pt x="509" y="-9"/>
                      <a:pt x="636" y="102"/>
                    </a:cubicBezTo>
                    <a:cubicBezTo>
                      <a:pt x="653" y="122"/>
                      <a:pt x="670" y="142"/>
                      <a:pt x="679" y="152"/>
                    </a:cubicBezTo>
                    <a:lnTo>
                      <a:pt x="4467" y="4637"/>
                    </a:lnTo>
                    <a:cubicBezTo>
                      <a:pt x="4611" y="4809"/>
                      <a:pt x="4636" y="5020"/>
                      <a:pt x="4551" y="5212"/>
                    </a:cubicBezTo>
                    <a:lnTo>
                      <a:pt x="4475" y="5333"/>
                    </a:lnTo>
                    <a:lnTo>
                      <a:pt x="696" y="9828"/>
                    </a:lnTo>
                    <a:cubicBezTo>
                      <a:pt x="552" y="10009"/>
                      <a:pt x="365" y="10049"/>
                      <a:pt x="204" y="9939"/>
                    </a:cubicBezTo>
                    <a:cubicBezTo>
                      <a:pt x="50" y="9848"/>
                      <a:pt x="0" y="9687"/>
                      <a:pt x="0" y="9495"/>
                    </a:cubicBezTo>
                    <a:lnTo>
                      <a:pt x="0" y="6945"/>
                    </a:lnTo>
                    <a:lnTo>
                      <a:pt x="0" y="6814"/>
                    </a:lnTo>
                    <a:close/>
                  </a:path>
                </a:pathLst>
              </a:custGeom>
              <a:solidFill>
                <a:schemeClr val="accent5">
                  <a:lumMod val="60000"/>
                  <a:lumOff val="4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55" name="Text Placeholder 7"/>
              <p:cNvSpPr txBox="1">
                <a:spLocks/>
              </p:cNvSpPr>
              <p:nvPr/>
            </p:nvSpPr>
            <p:spPr>
              <a:xfrm>
                <a:off x="2653675" y="1666875"/>
                <a:ext cx="86677" cy="619125"/>
              </a:xfrm>
              <a:prstGeom prst="rect">
                <a:avLst/>
              </a:prstGeom>
              <a:solidFill>
                <a:srgbClr val="F2F2F2"/>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US" sz="1699" b="1" dirty="0">
                  <a:solidFill>
                    <a:schemeClr val="bg1">
                      <a:alpha val="55000"/>
                    </a:schemeClr>
                  </a:solidFill>
                </a:endParaRPr>
              </a:p>
            </p:txBody>
          </p:sp>
        </p:grpSp>
      </p:grpSp>
      <p:sp>
        <p:nvSpPr>
          <p:cNvPr id="56" name="TextBox 55">
            <a:extLst>
              <a:ext uri="{FF2B5EF4-FFF2-40B4-BE49-F238E27FC236}">
                <a16:creationId xmlns:a16="http://schemas.microsoft.com/office/drawing/2014/main" id="{857BE212-83D0-4EC1-080C-43C89131E5E1}"/>
              </a:ext>
            </a:extLst>
          </p:cNvPr>
          <p:cNvSpPr txBox="1"/>
          <p:nvPr/>
        </p:nvSpPr>
        <p:spPr>
          <a:xfrm>
            <a:off x="977900" y="5766318"/>
            <a:ext cx="10574338" cy="745978"/>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rPr>
              <a:t>DRBAs, dopamine receptor blocking agents; VMAT2, </a:t>
            </a:r>
            <a:r>
              <a:rPr lang="en-US" b="1" dirty="0"/>
              <a:t>vesicular monoamine transporter type 2.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Caroff SN. </a:t>
            </a:r>
            <a:r>
              <a:rPr lang="en-US" i="1" dirty="0">
                <a:latin typeface="+mn-lt"/>
              </a:rPr>
              <a:t>Neuropsychiatr Dis Treat</a:t>
            </a:r>
            <a:r>
              <a:rPr lang="en-US" dirty="0">
                <a:latin typeface="+mn-lt"/>
              </a:rPr>
              <a:t>. 2019;15:785-794. </a:t>
            </a:r>
            <a:r>
              <a:rPr lang="en-US" b="1" dirty="0">
                <a:latin typeface="+mn-lt"/>
              </a:rPr>
              <a:t>2. </a:t>
            </a:r>
            <a:r>
              <a:rPr lang="en-US" dirty="0">
                <a:latin typeface="+mn-lt"/>
              </a:rPr>
              <a:t>Hauser RA, et al. </a:t>
            </a:r>
            <a:r>
              <a:rPr lang="en-US" i="1" dirty="0">
                <a:latin typeface="+mn-lt"/>
              </a:rPr>
              <a:t>Am J Psychiatry</a:t>
            </a:r>
            <a:r>
              <a:rPr lang="en-US" dirty="0">
                <a:latin typeface="+mn-lt"/>
              </a:rPr>
              <a:t>. 2017;174(5):476-484. </a:t>
            </a:r>
            <a:r>
              <a:rPr lang="en-US" b="1" dirty="0">
                <a:latin typeface="+mn-lt"/>
              </a:rPr>
              <a:t>3. </a:t>
            </a:r>
            <a:r>
              <a:rPr lang="en-US" dirty="0">
                <a:latin typeface="+mn-lt"/>
              </a:rPr>
              <a:t>Marder RS, et al</a:t>
            </a:r>
            <a:r>
              <a:rPr lang="en-US" i="1" dirty="0">
                <a:latin typeface="+mn-lt"/>
              </a:rPr>
              <a:t>. J Clin Psychopharmacol</a:t>
            </a:r>
            <a:r>
              <a:rPr lang="en-US" dirty="0">
                <a:latin typeface="+mn-lt"/>
              </a:rPr>
              <a:t>. 2019;39(6):620-627. </a:t>
            </a:r>
            <a:r>
              <a:rPr lang="en-US" b="1" dirty="0">
                <a:latin typeface="+mn-lt"/>
              </a:rPr>
              <a:t>4. </a:t>
            </a:r>
            <a:r>
              <a:rPr lang="en-US" dirty="0">
                <a:latin typeface="+mn-lt"/>
              </a:rPr>
              <a:t>Fernandez HH, </a:t>
            </a:r>
            <a:br>
              <a:rPr lang="en-US" dirty="0">
                <a:latin typeface="+mn-lt"/>
              </a:rPr>
            </a:br>
            <a:r>
              <a:rPr lang="en-US" dirty="0">
                <a:latin typeface="+mn-lt"/>
              </a:rPr>
              <a:t>et al. </a:t>
            </a:r>
            <a:r>
              <a:rPr lang="en-US" i="1" dirty="0">
                <a:latin typeface="+mn-lt"/>
              </a:rPr>
              <a:t>Neurology</a:t>
            </a:r>
            <a:r>
              <a:rPr lang="en-US" dirty="0">
                <a:latin typeface="+mn-lt"/>
              </a:rPr>
              <a:t>. 2017;88(21):2003-2010. </a:t>
            </a:r>
            <a:r>
              <a:rPr lang="en-US" b="1" dirty="0">
                <a:latin typeface="+mn-lt"/>
              </a:rPr>
              <a:t>5. </a:t>
            </a:r>
            <a:r>
              <a:rPr lang="en-US" dirty="0">
                <a:latin typeface="+mn-lt"/>
              </a:rPr>
              <a:t>Anderson KE, et al. </a:t>
            </a:r>
            <a:r>
              <a:rPr lang="en-US" i="1" dirty="0">
                <a:latin typeface="+mn-lt"/>
              </a:rPr>
              <a:t>Lancet Psychiatry</a:t>
            </a:r>
            <a:r>
              <a:rPr lang="en-US" dirty="0">
                <a:latin typeface="+mn-lt"/>
              </a:rPr>
              <a:t>. 2017;4(8):595-604. </a:t>
            </a:r>
            <a:r>
              <a:rPr lang="en-US" b="1" dirty="0">
                <a:latin typeface="+mn-lt"/>
              </a:rPr>
              <a:t>6. </a:t>
            </a:r>
            <a:r>
              <a:rPr lang="en-US" dirty="0">
                <a:latin typeface="+mn-lt"/>
              </a:rPr>
              <a:t>Carbon M, et al. </a:t>
            </a:r>
            <a:r>
              <a:rPr lang="en-US" i="1" dirty="0">
                <a:latin typeface="+mn-lt"/>
              </a:rPr>
              <a:t>J Clin Psychiatry</a:t>
            </a:r>
            <a:r>
              <a:rPr lang="en-US" dirty="0">
                <a:latin typeface="+mn-lt"/>
              </a:rPr>
              <a:t>. 2017;78(3):e264-e278. </a:t>
            </a:r>
            <a:r>
              <a:rPr lang="en-US" b="1" dirty="0">
                <a:latin typeface="+mn-lt"/>
              </a:rPr>
              <a:t>7. </a:t>
            </a:r>
            <a:r>
              <a:rPr lang="en-US" dirty="0">
                <a:latin typeface="+mn-lt"/>
              </a:rPr>
              <a:t>Caroff SN, et al. </a:t>
            </a:r>
            <a:r>
              <a:rPr lang="en-US" i="1" dirty="0">
                <a:latin typeface="+mn-lt"/>
              </a:rPr>
              <a:t>J Clin Psychopharmacol. </a:t>
            </a:r>
            <a:r>
              <a:rPr lang="en-US" dirty="0">
                <a:latin typeface="+mn-lt"/>
              </a:rPr>
              <a:t>2020;40:259-268. </a:t>
            </a:r>
            <a:r>
              <a:rPr lang="en-US" b="1" dirty="0">
                <a:latin typeface="+mn-lt"/>
              </a:rPr>
              <a:t>8. </a:t>
            </a:r>
            <a:r>
              <a:rPr lang="en-US" dirty="0">
                <a:latin typeface="+mn-lt"/>
              </a:rPr>
              <a:t>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 </a:t>
            </a:r>
            <a:br>
              <a:rPr lang="en-US" dirty="0">
                <a:latin typeface="+mn-lt"/>
              </a:rPr>
            </a:br>
            <a:r>
              <a:rPr lang="en-US" b="1" dirty="0">
                <a:latin typeface="+mn-lt"/>
              </a:rPr>
              <a:t>9. </a:t>
            </a:r>
            <a:r>
              <a:rPr lang="en-US" dirty="0">
                <a:latin typeface="+mn-lt"/>
              </a:rPr>
              <a:t>Caroff SN, et al. </a:t>
            </a:r>
            <a:r>
              <a:rPr lang="en-US" i="1" dirty="0">
                <a:latin typeface="+mn-lt"/>
              </a:rPr>
              <a:t>J Clin Psychiatry</a:t>
            </a:r>
            <a:r>
              <a:rPr lang="en-US" dirty="0">
                <a:latin typeface="+mn-lt"/>
              </a:rPr>
              <a:t>. 2020;81(2):19cs12983</a:t>
            </a:r>
            <a:r>
              <a:rPr lang="en-US" dirty="0"/>
              <a:t>.</a:t>
            </a:r>
          </a:p>
        </p:txBody>
      </p:sp>
    </p:spTree>
    <p:extLst>
      <p:ext uri="{BB962C8B-B14F-4D97-AF65-F5344CB8AC3E}">
        <p14:creationId xmlns:p14="http://schemas.microsoft.com/office/powerpoint/2010/main" val="25488556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Involuntary Movements Consistent With TD Can Lead </a:t>
            </a:r>
            <a:br>
              <a:rPr lang="en-US" dirty="0"/>
            </a:br>
            <a:r>
              <a:rPr lang="en-US" dirty="0"/>
              <a:t>to Social Impairment</a:t>
            </a:r>
          </a:p>
        </p:txBody>
      </p:sp>
      <p:sp>
        <p:nvSpPr>
          <p:cNvPr id="19" name="Slide Number Placeholder 18"/>
          <p:cNvSpPr>
            <a:spLocks noGrp="1"/>
          </p:cNvSpPr>
          <p:nvPr>
            <p:ph type="sldNum" sz="quarter" idx="4"/>
          </p:nvPr>
        </p:nvSpPr>
        <p:spPr/>
        <p:txBody>
          <a:bodyPr/>
          <a:lstStyle/>
          <a:p>
            <a:fld id="{F3C1FD0B-2342-48FB-A867-BE1FD0EAA53B}" type="slidenum">
              <a:rPr lang="en-US" smtClean="0"/>
              <a:pPr/>
              <a:t>44</a:t>
            </a:fld>
            <a:endParaRPr lang="en-US" dirty="0"/>
          </a:p>
        </p:txBody>
      </p:sp>
      <p:sp>
        <p:nvSpPr>
          <p:cNvPr id="47" name="Text Placeholder 21"/>
          <p:cNvSpPr>
            <a:spLocks noGrp="1"/>
          </p:cNvSpPr>
          <p:nvPr>
            <p:ph type="body" sz="quarter" idx="10"/>
          </p:nvPr>
        </p:nvSpPr>
        <p:spPr/>
        <p:txBody>
          <a:bodyPr/>
          <a:lstStyle/>
          <a:p>
            <a:r>
              <a:rPr lang="en-US" dirty="0"/>
              <a:t> Burden and Impact of Tardive Dyskinesia</a:t>
            </a:r>
          </a:p>
        </p:txBody>
      </p:sp>
      <p:sp>
        <p:nvSpPr>
          <p:cNvPr id="4" name="Rectangle 3"/>
          <p:cNvSpPr/>
          <p:nvPr/>
        </p:nvSpPr>
        <p:spPr>
          <a:xfrm>
            <a:off x="1619718" y="5046936"/>
            <a:ext cx="4536608"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ctr">
              <a:spcBef>
                <a:spcPts val="1200"/>
              </a:spcBef>
              <a:buClr>
                <a:schemeClr val="bg2"/>
              </a:buClr>
            </a:pPr>
            <a:r>
              <a:rPr lang="en-US" sz="1100" dirty="0">
                <a:solidFill>
                  <a:schemeClr val="tx1"/>
                </a:solidFill>
              </a:rPr>
              <a:t>Results from a web-based survey of 416 patients with</a:t>
            </a:r>
            <a:br>
              <a:rPr lang="en-US" sz="1100" dirty="0">
                <a:solidFill>
                  <a:schemeClr val="tx1"/>
                </a:solidFill>
              </a:rPr>
            </a:br>
            <a:r>
              <a:rPr lang="en-US" sz="1100" dirty="0">
                <a:solidFill>
                  <a:schemeClr val="tx1"/>
                </a:solidFill>
              </a:rPr>
              <a:t>bipolar disorder, major depressive disorder, or schizophrenia, showed that patients with TD had significantly more social withdrawal due to self-perceived stigma than did patients without TD</a:t>
            </a:r>
            <a:r>
              <a:rPr lang="en-US" sz="1100" baseline="30000" dirty="0">
                <a:solidFill>
                  <a:schemeClr val="tx1"/>
                </a:solidFill>
              </a:rPr>
              <a:t>1</a:t>
            </a:r>
          </a:p>
        </p:txBody>
      </p:sp>
      <p:sp>
        <p:nvSpPr>
          <p:cNvPr id="16" name="Rectangle 15"/>
          <p:cNvSpPr/>
          <p:nvPr/>
        </p:nvSpPr>
        <p:spPr>
          <a:xfrm>
            <a:off x="6748550" y="5046936"/>
            <a:ext cx="4803688" cy="76944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t" anchorCtr="0">
            <a:spAutoFit/>
          </a:bodyPr>
          <a:lstStyle/>
          <a:p>
            <a:pPr algn="ctr">
              <a:spcBef>
                <a:spcPts val="1200"/>
              </a:spcBef>
              <a:buClr>
                <a:schemeClr val="bg2"/>
              </a:buClr>
            </a:pPr>
            <a:r>
              <a:rPr lang="en-US" sz="1100" dirty="0">
                <a:solidFill>
                  <a:schemeClr val="tx1"/>
                </a:solidFill>
              </a:rPr>
              <a:t>Among a sample of 110 patients with ≥3 months of lifetime antipsychotic </a:t>
            </a:r>
            <a:br>
              <a:rPr lang="en-US" sz="1100" dirty="0">
                <a:solidFill>
                  <a:schemeClr val="tx1"/>
                </a:solidFill>
              </a:rPr>
            </a:br>
            <a:r>
              <a:rPr lang="en-US" sz="1100" dirty="0">
                <a:solidFill>
                  <a:schemeClr val="tx1"/>
                </a:solidFill>
              </a:rPr>
              <a:t>exposure and involuntary movements confirmed by clinicians as possible/probable TD, 51.9% reported that their involuntary movements had “some” or “a lot” of impact on their ability to socialize</a:t>
            </a:r>
            <a:r>
              <a:rPr lang="en-US" sz="1100" baseline="30000" dirty="0">
                <a:solidFill>
                  <a:schemeClr val="tx1"/>
                </a:solidFill>
              </a:rPr>
              <a:t>2</a:t>
            </a:r>
          </a:p>
        </p:txBody>
      </p:sp>
      <p:graphicFrame>
        <p:nvGraphicFramePr>
          <p:cNvPr id="29" name="Chart 28"/>
          <p:cNvGraphicFramePr/>
          <p:nvPr>
            <p:extLst>
              <p:ext uri="{D42A27DB-BD31-4B8C-83A1-F6EECF244321}">
                <p14:modId xmlns:p14="http://schemas.microsoft.com/office/powerpoint/2010/main" val="2034537454"/>
              </p:ext>
            </p:extLst>
          </p:nvPr>
        </p:nvGraphicFramePr>
        <p:xfrm>
          <a:off x="6377358" y="2340206"/>
          <a:ext cx="5523060" cy="283082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6377358" y="1676856"/>
            <a:ext cx="5523061" cy="707702"/>
          </a:xfrm>
          <a:prstGeom prst="rect">
            <a:avLst/>
          </a:prstGeom>
          <a:noFill/>
        </p:spPr>
        <p:txBody>
          <a:bodyPr wrap="square" rtlCol="0">
            <a:spAutoFit/>
          </a:bodyPr>
          <a:lstStyle/>
          <a:p>
            <a:pPr marL="63481" lvl="1" algn="ctr"/>
            <a:r>
              <a:rPr lang="en-US" sz="1999" b="1" dirty="0"/>
              <a:t>Patient-Reported Impact of Involuntary </a:t>
            </a:r>
            <a:br>
              <a:rPr lang="en-US" sz="1999" b="1" dirty="0"/>
            </a:br>
            <a:r>
              <a:rPr lang="en-US" sz="1999" b="1" dirty="0"/>
              <a:t>Movements on Ability to Socialize</a:t>
            </a:r>
            <a:r>
              <a:rPr lang="en-US" sz="1999" b="1" baseline="30000" dirty="0"/>
              <a:t>2</a:t>
            </a:r>
          </a:p>
        </p:txBody>
      </p:sp>
      <p:grpSp>
        <p:nvGrpSpPr>
          <p:cNvPr id="117" name="Group 116"/>
          <p:cNvGrpSpPr/>
          <p:nvPr/>
        </p:nvGrpSpPr>
        <p:grpSpPr>
          <a:xfrm>
            <a:off x="977900" y="1676856"/>
            <a:ext cx="5542106" cy="3275747"/>
            <a:chOff x="447675" y="1676400"/>
            <a:chExt cx="5543550" cy="3276600"/>
          </a:xfrm>
        </p:grpSpPr>
        <p:graphicFrame>
          <p:nvGraphicFramePr>
            <p:cNvPr id="5" name="Chart 4"/>
            <p:cNvGraphicFramePr/>
            <p:nvPr/>
          </p:nvGraphicFramePr>
          <p:xfrm>
            <a:off x="965739" y="2076450"/>
            <a:ext cx="4699219" cy="287655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021496" y="3360418"/>
              <a:ext cx="954107" cy="338554"/>
            </a:xfrm>
            <a:prstGeom prst="rect">
              <a:avLst/>
            </a:prstGeom>
            <a:noFill/>
          </p:spPr>
          <p:txBody>
            <a:bodyPr wrap="none" rtlCol="0">
              <a:spAutoFit/>
            </a:bodyPr>
            <a:lstStyle/>
            <a:p>
              <a:pPr algn="ctr"/>
              <a:r>
                <a:rPr lang="en-US" sz="1600" i="1" dirty="0"/>
                <a:t>P</a:t>
              </a:r>
              <a:r>
                <a:rPr lang="en-US" sz="1600" dirty="0"/>
                <a:t>&lt;0.001</a:t>
              </a:r>
              <a:endParaRPr lang="en-US" sz="1600" i="1" dirty="0"/>
            </a:p>
          </p:txBody>
        </p:sp>
        <p:cxnSp>
          <p:nvCxnSpPr>
            <p:cNvPr id="7" name="Straight Connector 6"/>
            <p:cNvCxnSpPr/>
            <p:nvPr/>
          </p:nvCxnSpPr>
          <p:spPr>
            <a:xfrm flipV="1">
              <a:off x="5063085" y="3000376"/>
              <a:ext cx="0" cy="1019174"/>
            </a:xfrm>
            <a:prstGeom prst="line">
              <a:avLst/>
            </a:prstGeom>
            <a:ln w="15875"/>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447675" y="1676400"/>
              <a:ext cx="5543550" cy="400110"/>
            </a:xfrm>
            <a:prstGeom prst="rect">
              <a:avLst/>
            </a:prstGeom>
            <a:noFill/>
          </p:spPr>
          <p:txBody>
            <a:bodyPr wrap="square" rtlCol="0">
              <a:spAutoFit/>
            </a:bodyPr>
            <a:lstStyle/>
            <a:p>
              <a:pPr marL="63481" lvl="1" algn="ctr"/>
              <a:r>
                <a:rPr lang="en-US" sz="1999" b="1" dirty="0"/>
                <a:t>SW-ISMI Score</a:t>
              </a:r>
              <a:r>
                <a:rPr lang="en-US" sz="1999" b="1" baseline="30000" dirty="0"/>
                <a:t>1,a</a:t>
              </a:r>
            </a:p>
          </p:txBody>
        </p:sp>
        <p:grpSp>
          <p:nvGrpSpPr>
            <p:cNvPr id="42" name="Group 41"/>
            <p:cNvGrpSpPr/>
            <p:nvPr/>
          </p:nvGrpSpPr>
          <p:grpSpPr>
            <a:xfrm>
              <a:off x="1478604" y="2183880"/>
              <a:ext cx="2849362" cy="451755"/>
              <a:chOff x="1750978" y="1821120"/>
              <a:chExt cx="2849362" cy="451755"/>
            </a:xfrm>
          </p:grpSpPr>
          <p:grpSp>
            <p:nvGrpSpPr>
              <p:cNvPr id="37" name="Group 36"/>
              <p:cNvGrpSpPr/>
              <p:nvPr/>
            </p:nvGrpSpPr>
            <p:grpSpPr>
              <a:xfrm>
                <a:off x="1750978" y="1821120"/>
                <a:ext cx="2849362" cy="451755"/>
                <a:chOff x="447673" y="3486150"/>
                <a:chExt cx="10193109" cy="1616075"/>
              </a:xfrm>
              <a:solidFill>
                <a:srgbClr val="8CAFBA"/>
              </a:solidFill>
            </p:grpSpPr>
            <p:sp>
              <p:nvSpPr>
                <p:cNvPr id="40" name="Freeform 6"/>
                <p:cNvSpPr>
                  <a:spLocks/>
                </p:cNvSpPr>
                <p:nvPr/>
              </p:nvSpPr>
              <p:spPr bwMode="auto">
                <a:xfrm>
                  <a:off x="8730627" y="3486150"/>
                  <a:ext cx="1910155"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1" name="Round Same Side Corner Rectangle 40"/>
                <p:cNvSpPr/>
                <p:nvPr/>
              </p:nvSpPr>
              <p:spPr>
                <a:xfrm rot="16200000">
                  <a:off x="4723145" y="-438486"/>
                  <a:ext cx="914400" cy="946534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13" name="TextBox 12"/>
              <p:cNvSpPr txBox="1"/>
              <p:nvPr/>
            </p:nvSpPr>
            <p:spPr>
              <a:xfrm>
                <a:off x="2359404" y="1954686"/>
                <a:ext cx="1560844" cy="184623"/>
              </a:xfrm>
              <a:prstGeom prst="rect">
                <a:avLst/>
              </a:prstGeom>
              <a:noFill/>
            </p:spPr>
            <p:txBody>
              <a:bodyPr wrap="none" lIns="0" tIns="0" rIns="0" bIns="0" rtlCol="0" anchor="ctr" anchorCtr="0">
                <a:noAutofit/>
              </a:bodyPr>
              <a:lstStyle/>
              <a:p>
                <a:pPr algn="ctr"/>
                <a:r>
                  <a:rPr lang="en-US" sz="1400" b="1" dirty="0">
                    <a:solidFill>
                      <a:schemeClr val="bg1"/>
                    </a:solidFill>
                  </a:rPr>
                  <a:t>More Social Withdrawal</a:t>
                </a:r>
              </a:p>
            </p:txBody>
          </p:sp>
        </p:grpSp>
        <p:grpSp>
          <p:nvGrpSpPr>
            <p:cNvPr id="116" name="Group 115"/>
            <p:cNvGrpSpPr/>
            <p:nvPr/>
          </p:nvGrpSpPr>
          <p:grpSpPr>
            <a:xfrm>
              <a:off x="447675" y="3543300"/>
              <a:ext cx="4132741" cy="859682"/>
              <a:chOff x="447675" y="3543300"/>
              <a:chExt cx="4132741" cy="859682"/>
            </a:xfrm>
          </p:grpSpPr>
          <p:grpSp>
            <p:nvGrpSpPr>
              <p:cNvPr id="105" name="Group 104"/>
              <p:cNvGrpSpPr/>
              <p:nvPr/>
            </p:nvGrpSpPr>
            <p:grpSpPr>
              <a:xfrm rot="5400000">
                <a:off x="2547388" y="2313506"/>
                <a:ext cx="576072" cy="3319272"/>
                <a:chOff x="9256635" y="2933700"/>
                <a:chExt cx="1001139" cy="2285595"/>
              </a:xfrm>
            </p:grpSpPr>
            <p:sp>
              <p:nvSpPr>
                <p:cNvPr id="103" name="Round Same Side Corner Rectangle 102"/>
                <p:cNvSpPr/>
                <p:nvPr/>
              </p:nvSpPr>
              <p:spPr>
                <a:xfrm>
                  <a:off x="9305274" y="2933700"/>
                  <a:ext cx="952500" cy="228559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4" name="Round Same Side Corner Rectangle 103"/>
                <p:cNvSpPr/>
                <p:nvPr/>
              </p:nvSpPr>
              <p:spPr>
                <a:xfrm>
                  <a:off x="9256635" y="2933700"/>
                  <a:ext cx="952500" cy="228559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85" name="Rounded Rectangle 84"/>
              <p:cNvSpPr/>
              <p:nvPr/>
            </p:nvSpPr>
            <p:spPr>
              <a:xfrm>
                <a:off x="447675" y="3543300"/>
                <a:ext cx="821320" cy="859682"/>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899"/>
                  </a:lnSpc>
                </a:pPr>
                <a:r>
                  <a:rPr lang="en-US" sz="1600" b="1" dirty="0">
                    <a:solidFill>
                      <a:schemeClr val="accent5">
                        <a:lumMod val="75000"/>
                      </a:schemeClr>
                    </a:solidFill>
                  </a:rPr>
                  <a:t>Non-TD</a:t>
                </a:r>
              </a:p>
            </p:txBody>
          </p:sp>
          <p:grpSp>
            <p:nvGrpSpPr>
              <p:cNvPr id="99" name="Group 98"/>
              <p:cNvGrpSpPr/>
              <p:nvPr/>
            </p:nvGrpSpPr>
            <p:grpSpPr>
              <a:xfrm>
                <a:off x="4437365" y="3929665"/>
                <a:ext cx="143051" cy="86953"/>
                <a:chOff x="4743100" y="3054544"/>
                <a:chExt cx="143051" cy="86953"/>
              </a:xfrm>
            </p:grpSpPr>
            <p:cxnSp>
              <p:nvCxnSpPr>
                <p:cNvPr id="100" name="Straight Connector 99"/>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214517" y="3803864"/>
                <a:ext cx="771366" cy="338554"/>
              </a:xfrm>
              <a:prstGeom prst="rect">
                <a:avLst/>
              </a:prstGeom>
              <a:noFill/>
            </p:spPr>
            <p:txBody>
              <a:bodyPr wrap="none" rtlCol="0">
                <a:spAutoFit/>
              </a:bodyPr>
              <a:lstStyle/>
              <a:p>
                <a:pPr algn="ctr"/>
                <a:r>
                  <a:rPr lang="en-US" sz="1600" b="1" dirty="0">
                    <a:solidFill>
                      <a:schemeClr val="bg1">
                        <a:alpha val="75000"/>
                      </a:schemeClr>
                    </a:solidFill>
                  </a:rPr>
                  <a:t>n=219</a:t>
                </a:r>
              </a:p>
            </p:txBody>
          </p:sp>
        </p:grpSp>
        <p:grpSp>
          <p:nvGrpSpPr>
            <p:cNvPr id="115" name="Group 114"/>
            <p:cNvGrpSpPr/>
            <p:nvPr/>
          </p:nvGrpSpPr>
          <p:grpSpPr>
            <a:xfrm>
              <a:off x="447675" y="2588774"/>
              <a:ext cx="4438476" cy="859682"/>
              <a:chOff x="447675" y="2588774"/>
              <a:chExt cx="4438476" cy="859682"/>
            </a:xfrm>
          </p:grpSpPr>
          <p:grpSp>
            <p:nvGrpSpPr>
              <p:cNvPr id="78" name="Group 77"/>
              <p:cNvGrpSpPr/>
              <p:nvPr/>
            </p:nvGrpSpPr>
            <p:grpSpPr>
              <a:xfrm rot="5400000">
                <a:off x="2698592" y="1206209"/>
                <a:ext cx="579203" cy="3624811"/>
                <a:chOff x="7399260" y="2509534"/>
                <a:chExt cx="1001139" cy="2638425"/>
              </a:xfrm>
            </p:grpSpPr>
            <p:sp>
              <p:nvSpPr>
                <p:cNvPr id="81" name="Round Same Side Corner Rectangle 80"/>
                <p:cNvSpPr/>
                <p:nvPr/>
              </p:nvSpPr>
              <p:spPr>
                <a:xfrm>
                  <a:off x="7447899" y="2509534"/>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2" name="Round Same Side Corner Rectangle 81"/>
                <p:cNvSpPr/>
                <p:nvPr/>
              </p:nvSpPr>
              <p:spPr>
                <a:xfrm>
                  <a:off x="7399260" y="2509534"/>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79" name="Rounded Rectangle 78"/>
              <p:cNvSpPr/>
              <p:nvPr/>
            </p:nvSpPr>
            <p:spPr>
              <a:xfrm>
                <a:off x="447675" y="2588774"/>
                <a:ext cx="821320" cy="859682"/>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899"/>
                  </a:lnSpc>
                </a:pPr>
                <a:r>
                  <a:rPr lang="en-US" sz="1600" b="1" dirty="0">
                    <a:solidFill>
                      <a:schemeClr val="accent1"/>
                    </a:solidFill>
                  </a:rPr>
                  <a:t>TD</a:t>
                </a:r>
              </a:p>
            </p:txBody>
          </p:sp>
          <p:grpSp>
            <p:nvGrpSpPr>
              <p:cNvPr id="98" name="Group 97"/>
              <p:cNvGrpSpPr/>
              <p:nvPr/>
            </p:nvGrpSpPr>
            <p:grpSpPr>
              <a:xfrm>
                <a:off x="4743100" y="2975139"/>
                <a:ext cx="143051" cy="86953"/>
                <a:chOff x="4743100" y="3054544"/>
                <a:chExt cx="143051" cy="86953"/>
              </a:xfrm>
            </p:grpSpPr>
            <p:cxnSp>
              <p:nvCxnSpPr>
                <p:cNvPr id="92" name="Straight Connector 91"/>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214517" y="2849338"/>
                <a:ext cx="771366" cy="338554"/>
              </a:xfrm>
              <a:prstGeom prst="rect">
                <a:avLst/>
              </a:prstGeom>
              <a:noFill/>
            </p:spPr>
            <p:txBody>
              <a:bodyPr wrap="none" rtlCol="0">
                <a:spAutoFit/>
              </a:bodyPr>
              <a:lstStyle/>
              <a:p>
                <a:pPr algn="ctr"/>
                <a:r>
                  <a:rPr lang="en-US" sz="1600" b="1" dirty="0">
                    <a:solidFill>
                      <a:schemeClr val="bg1">
                        <a:alpha val="75000"/>
                      </a:schemeClr>
                    </a:solidFill>
                  </a:rPr>
                  <a:t>n=197</a:t>
                </a:r>
              </a:p>
            </p:txBody>
          </p:sp>
        </p:grpSp>
      </p:grpSp>
      <p:sp>
        <p:nvSpPr>
          <p:cNvPr id="108" name="TextBox 107"/>
          <p:cNvSpPr txBox="1"/>
          <p:nvPr/>
        </p:nvSpPr>
        <p:spPr>
          <a:xfrm>
            <a:off x="8273881" y="2727627"/>
            <a:ext cx="819243" cy="399877"/>
          </a:xfrm>
          <a:prstGeom prst="rect">
            <a:avLst/>
          </a:prstGeom>
          <a:noFill/>
        </p:spPr>
        <p:txBody>
          <a:bodyPr wrap="none" rtlCol="0">
            <a:spAutoFit/>
          </a:bodyPr>
          <a:lstStyle/>
          <a:p>
            <a:pPr algn="ctr"/>
            <a:r>
              <a:rPr lang="en-US" sz="1999" b="1" dirty="0">
                <a:solidFill>
                  <a:schemeClr val="bg1"/>
                </a:solidFill>
              </a:rPr>
              <a:t>16.4</a:t>
            </a:r>
            <a:r>
              <a:rPr lang="en-US" sz="1799" b="1" baseline="32000" dirty="0">
                <a:solidFill>
                  <a:schemeClr val="bg1"/>
                </a:solidFill>
              </a:rPr>
              <a:t>%</a:t>
            </a:r>
          </a:p>
        </p:txBody>
      </p:sp>
      <p:sp>
        <p:nvSpPr>
          <p:cNvPr id="109" name="TextBox 108"/>
          <p:cNvSpPr txBox="1"/>
          <p:nvPr/>
        </p:nvSpPr>
        <p:spPr>
          <a:xfrm>
            <a:off x="7926163" y="4064263"/>
            <a:ext cx="819243" cy="399877"/>
          </a:xfrm>
          <a:prstGeom prst="rect">
            <a:avLst/>
          </a:prstGeom>
          <a:noFill/>
        </p:spPr>
        <p:txBody>
          <a:bodyPr wrap="none" rtlCol="0">
            <a:spAutoFit/>
          </a:bodyPr>
          <a:lstStyle/>
          <a:p>
            <a:pPr algn="ctr"/>
            <a:r>
              <a:rPr lang="en-US" sz="1999" b="1" dirty="0">
                <a:solidFill>
                  <a:schemeClr val="bg1"/>
                </a:solidFill>
              </a:rPr>
              <a:t>35.5</a:t>
            </a:r>
            <a:r>
              <a:rPr lang="en-US" sz="1799" b="1" baseline="32000" dirty="0">
                <a:solidFill>
                  <a:schemeClr val="bg1"/>
                </a:solidFill>
              </a:rPr>
              <a:t>%</a:t>
            </a:r>
          </a:p>
        </p:txBody>
      </p:sp>
      <p:sp>
        <p:nvSpPr>
          <p:cNvPr id="110" name="TextBox 109"/>
          <p:cNvSpPr txBox="1"/>
          <p:nvPr/>
        </p:nvSpPr>
        <p:spPr>
          <a:xfrm>
            <a:off x="9681579" y="3537077"/>
            <a:ext cx="819243" cy="399877"/>
          </a:xfrm>
          <a:prstGeom prst="rect">
            <a:avLst/>
          </a:prstGeom>
          <a:noFill/>
        </p:spPr>
        <p:txBody>
          <a:bodyPr wrap="none" rtlCol="0">
            <a:spAutoFit/>
          </a:bodyPr>
          <a:lstStyle/>
          <a:p>
            <a:pPr algn="ctr"/>
            <a:r>
              <a:rPr lang="en-US" sz="1999" b="1" dirty="0">
                <a:solidFill>
                  <a:schemeClr val="bg1"/>
                </a:solidFill>
              </a:rPr>
              <a:t>48.2</a:t>
            </a:r>
            <a:r>
              <a:rPr lang="en-US" sz="1799" b="1" baseline="32000" dirty="0">
                <a:solidFill>
                  <a:schemeClr val="bg1"/>
                </a:solidFill>
              </a:rPr>
              <a:t>%</a:t>
            </a:r>
          </a:p>
        </p:txBody>
      </p:sp>
      <p:sp>
        <p:nvSpPr>
          <p:cNvPr id="111" name="TextBox 110"/>
          <p:cNvSpPr txBox="1"/>
          <p:nvPr/>
        </p:nvSpPr>
        <p:spPr>
          <a:xfrm>
            <a:off x="10371019" y="3537077"/>
            <a:ext cx="736099" cy="369332"/>
          </a:xfrm>
          <a:prstGeom prst="rect">
            <a:avLst/>
          </a:prstGeom>
          <a:noFill/>
        </p:spPr>
        <p:txBody>
          <a:bodyPr wrap="none" rtlCol="0">
            <a:spAutoFit/>
          </a:bodyPr>
          <a:lstStyle/>
          <a:p>
            <a:pPr algn="ctr"/>
            <a:r>
              <a:rPr lang="en-US" dirty="0"/>
              <a:t>None</a:t>
            </a:r>
            <a:endParaRPr lang="en-US" sz="1600" baseline="32000" dirty="0"/>
          </a:p>
        </p:txBody>
      </p:sp>
      <p:sp>
        <p:nvSpPr>
          <p:cNvPr id="112" name="TextBox 111"/>
          <p:cNvSpPr txBox="1"/>
          <p:nvPr/>
        </p:nvSpPr>
        <p:spPr>
          <a:xfrm>
            <a:off x="7184244" y="4064263"/>
            <a:ext cx="787395" cy="369332"/>
          </a:xfrm>
          <a:prstGeom prst="rect">
            <a:avLst/>
          </a:prstGeom>
          <a:noFill/>
        </p:spPr>
        <p:txBody>
          <a:bodyPr wrap="none" rtlCol="0">
            <a:spAutoFit/>
          </a:bodyPr>
          <a:lstStyle/>
          <a:p>
            <a:pPr algn="ctr"/>
            <a:r>
              <a:rPr lang="en-US" dirty="0"/>
              <a:t>Some</a:t>
            </a:r>
            <a:endParaRPr lang="en-US" sz="1600" baseline="32000" dirty="0"/>
          </a:p>
        </p:txBody>
      </p:sp>
      <p:sp>
        <p:nvSpPr>
          <p:cNvPr id="113" name="TextBox 112"/>
          <p:cNvSpPr txBox="1"/>
          <p:nvPr/>
        </p:nvSpPr>
        <p:spPr>
          <a:xfrm>
            <a:off x="7590356" y="2544399"/>
            <a:ext cx="633570" cy="369332"/>
          </a:xfrm>
          <a:prstGeom prst="rect">
            <a:avLst/>
          </a:prstGeom>
          <a:noFill/>
        </p:spPr>
        <p:txBody>
          <a:bodyPr wrap="none" rtlCol="0">
            <a:spAutoFit/>
          </a:bodyPr>
          <a:lstStyle/>
          <a:p>
            <a:pPr algn="ctr"/>
            <a:r>
              <a:rPr lang="en-US" dirty="0"/>
              <a:t>A lot</a:t>
            </a:r>
            <a:endParaRPr lang="en-US" sz="1600" baseline="32000" dirty="0"/>
          </a:p>
        </p:txBody>
      </p:sp>
      <p:sp>
        <p:nvSpPr>
          <p:cNvPr id="51" name="TextBox 50">
            <a:extLst>
              <a:ext uri="{FF2B5EF4-FFF2-40B4-BE49-F238E27FC236}">
                <a16:creationId xmlns:a16="http://schemas.microsoft.com/office/drawing/2014/main" id="{4A2341E1-35DB-B5A2-B689-F0C085087038}"/>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The SW-ISMI is a 6-item short form of the 29-item ISMI survey that measures exacerbation of mental illness stigma on social functioning due to TD.</a:t>
            </a:r>
          </a:p>
          <a:p>
            <a:pPr marL="0">
              <a:spcAft>
                <a:spcPts val="300"/>
              </a:spcAft>
              <a:defRPr/>
            </a:pPr>
            <a:r>
              <a:rPr lang="en-US" b="1" dirty="0">
                <a:latin typeface="+mn-lt"/>
              </a:rPr>
              <a:t>SW-ISMI, Social Withdrawal subscale of the Internalized Stigma of Mental Illness scale</a:t>
            </a:r>
            <a:r>
              <a:rPr lang="en-US" b="1" dirty="0"/>
              <a:t>.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McEvoy J, et al. </a:t>
            </a:r>
            <a:r>
              <a:rPr lang="en-US" i="1" dirty="0">
                <a:latin typeface="+mn-lt"/>
              </a:rPr>
              <a:t>Qual Life Res</a:t>
            </a:r>
            <a:r>
              <a:rPr lang="en-US" dirty="0">
                <a:latin typeface="+mn-lt"/>
              </a:rPr>
              <a:t>. 2019;28(12):3303-3312. </a:t>
            </a:r>
            <a:r>
              <a:rPr lang="en-US" b="1" dirty="0">
                <a:latin typeface="+mn-lt"/>
              </a:rPr>
              <a:t>2. </a:t>
            </a:r>
            <a:r>
              <a:rPr lang="en-US" dirty="0">
                <a:latin typeface="+mn-lt"/>
              </a:rPr>
              <a:t>Caroff SN, et al. </a:t>
            </a:r>
            <a:r>
              <a:rPr lang="en-US" i="1" dirty="0">
                <a:latin typeface="+mn-lt"/>
              </a:rPr>
              <a:t>J Clin Psychopharmacol</a:t>
            </a:r>
            <a:r>
              <a:rPr lang="en-US" dirty="0">
                <a:latin typeface="+mn-lt"/>
              </a:rPr>
              <a:t>. 2020;40(3):259-268</a:t>
            </a:r>
            <a:r>
              <a:rPr lang="en-US" dirty="0"/>
              <a:t>.</a:t>
            </a:r>
          </a:p>
        </p:txBody>
      </p:sp>
    </p:spTree>
    <p:extLst>
      <p:ext uri="{BB962C8B-B14F-4D97-AF65-F5344CB8AC3E}">
        <p14:creationId xmlns:p14="http://schemas.microsoft.com/office/powerpoint/2010/main" val="3920593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Patients With Probable or Possible TD Are Aware of and Embarrassed by Abnormal Movements</a:t>
            </a:r>
          </a:p>
        </p:txBody>
      </p:sp>
      <p:sp>
        <p:nvSpPr>
          <p:cNvPr id="15" name="Content Placeholder 14"/>
          <p:cNvSpPr>
            <a:spLocks noGrp="1"/>
          </p:cNvSpPr>
          <p:nvPr>
            <p:ph idx="1"/>
          </p:nvPr>
        </p:nvSpPr>
        <p:spPr>
          <a:xfrm>
            <a:off x="978596" y="1699418"/>
            <a:ext cx="10573642" cy="355719"/>
          </a:xfrm>
        </p:spPr>
        <p:txBody>
          <a:bodyPr/>
          <a:lstStyle/>
          <a:p>
            <a:pPr marL="0" indent="0">
              <a:buNone/>
            </a:pPr>
            <a:r>
              <a:rPr lang="en-US" b="1" dirty="0"/>
              <a:t>Among a sample of 204 patients with clinician-confirmed probable or possible TD:</a:t>
            </a:r>
          </a:p>
        </p:txBody>
      </p:sp>
      <p:sp>
        <p:nvSpPr>
          <p:cNvPr id="8" name="Slide Number Placeholder 7"/>
          <p:cNvSpPr>
            <a:spLocks noGrp="1"/>
          </p:cNvSpPr>
          <p:nvPr>
            <p:ph type="sldNum" sz="quarter" idx="4"/>
          </p:nvPr>
        </p:nvSpPr>
        <p:spPr/>
        <p:txBody>
          <a:bodyPr/>
          <a:lstStyle/>
          <a:p>
            <a:fld id="{F3C1FD0B-2342-48FB-A867-BE1FD0EAA53B}" type="slidenum">
              <a:rPr lang="en-US" smtClean="0"/>
              <a:pPr/>
              <a:t>45</a:t>
            </a:fld>
            <a:endParaRPr lang="en-US" dirty="0"/>
          </a:p>
        </p:txBody>
      </p:sp>
      <p:sp>
        <p:nvSpPr>
          <p:cNvPr id="13" name="Text Placeholder 21"/>
          <p:cNvSpPr>
            <a:spLocks noGrp="1"/>
          </p:cNvSpPr>
          <p:nvPr>
            <p:ph type="body" sz="quarter" idx="10"/>
          </p:nvPr>
        </p:nvSpPr>
        <p:spPr/>
        <p:txBody>
          <a:bodyPr/>
          <a:lstStyle/>
          <a:p>
            <a:r>
              <a:rPr lang="en-US" dirty="0"/>
              <a:t> Burden and Impact of Tardive Dyskinesia</a:t>
            </a:r>
          </a:p>
        </p:txBody>
      </p:sp>
      <p:sp>
        <p:nvSpPr>
          <p:cNvPr id="26" name="Freeform 322"/>
          <p:cNvSpPr>
            <a:spLocks/>
          </p:cNvSpPr>
          <p:nvPr/>
        </p:nvSpPr>
        <p:spPr bwMode="auto">
          <a:xfrm>
            <a:off x="5456661" y="2285788"/>
            <a:ext cx="1088994" cy="3179384"/>
          </a:xfrm>
          <a:custGeom>
            <a:avLst/>
            <a:gdLst>
              <a:gd name="T0" fmla="*/ 98 w 387"/>
              <a:gd name="T1" fmla="*/ 355 h 1130"/>
              <a:gd name="T2" fmla="*/ 53 w 387"/>
              <a:gd name="T3" fmla="*/ 479 h 1130"/>
              <a:gd name="T4" fmla="*/ 29 w 387"/>
              <a:gd name="T5" fmla="*/ 576 h 1130"/>
              <a:gd name="T6" fmla="*/ 28 w 387"/>
              <a:gd name="T7" fmla="*/ 623 h 1130"/>
              <a:gd name="T8" fmla="*/ 1 w 387"/>
              <a:gd name="T9" fmla="*/ 584 h 1130"/>
              <a:gd name="T10" fmla="*/ 8 w 387"/>
              <a:gd name="T11" fmla="*/ 520 h 1130"/>
              <a:gd name="T12" fmla="*/ 25 w 387"/>
              <a:gd name="T13" fmla="*/ 403 h 1130"/>
              <a:gd name="T14" fmla="*/ 43 w 387"/>
              <a:gd name="T15" fmla="*/ 339 h 1130"/>
              <a:gd name="T16" fmla="*/ 64 w 387"/>
              <a:gd name="T17" fmla="*/ 231 h 1130"/>
              <a:gd name="T18" fmla="*/ 132 w 387"/>
              <a:gd name="T19" fmla="*/ 188 h 1130"/>
              <a:gd name="T20" fmla="*/ 142 w 387"/>
              <a:gd name="T21" fmla="*/ 131 h 1130"/>
              <a:gd name="T22" fmla="*/ 133 w 387"/>
              <a:gd name="T23" fmla="*/ 45 h 1130"/>
              <a:gd name="T24" fmla="*/ 185 w 387"/>
              <a:gd name="T25" fmla="*/ 1 h 1130"/>
              <a:gd name="T26" fmla="*/ 260 w 387"/>
              <a:gd name="T27" fmla="*/ 67 h 1130"/>
              <a:gd name="T28" fmla="*/ 259 w 387"/>
              <a:gd name="T29" fmla="*/ 144 h 1130"/>
              <a:gd name="T30" fmla="*/ 302 w 387"/>
              <a:gd name="T31" fmla="*/ 166 h 1130"/>
              <a:gd name="T32" fmla="*/ 305 w 387"/>
              <a:gd name="T33" fmla="*/ 173 h 1130"/>
              <a:gd name="T34" fmla="*/ 271 w 387"/>
              <a:gd name="T35" fmla="*/ 192 h 1130"/>
              <a:gd name="T36" fmla="*/ 327 w 387"/>
              <a:gd name="T37" fmla="*/ 235 h 1130"/>
              <a:gd name="T38" fmla="*/ 347 w 387"/>
              <a:gd name="T39" fmla="*/ 330 h 1130"/>
              <a:gd name="T40" fmla="*/ 374 w 387"/>
              <a:gd name="T41" fmla="*/ 437 h 1130"/>
              <a:gd name="T42" fmla="*/ 385 w 387"/>
              <a:gd name="T43" fmla="*/ 565 h 1130"/>
              <a:gd name="T44" fmla="*/ 380 w 387"/>
              <a:gd name="T45" fmla="*/ 610 h 1130"/>
              <a:gd name="T46" fmla="*/ 365 w 387"/>
              <a:gd name="T47" fmla="*/ 627 h 1130"/>
              <a:gd name="T48" fmla="*/ 363 w 387"/>
              <a:gd name="T49" fmla="*/ 607 h 1130"/>
              <a:gd name="T50" fmla="*/ 351 w 387"/>
              <a:gd name="T51" fmla="*/ 539 h 1130"/>
              <a:gd name="T52" fmla="*/ 314 w 387"/>
              <a:gd name="T53" fmla="*/ 433 h 1130"/>
              <a:gd name="T54" fmla="*/ 286 w 387"/>
              <a:gd name="T55" fmla="*/ 333 h 1130"/>
              <a:gd name="T56" fmla="*/ 317 w 387"/>
              <a:gd name="T57" fmla="*/ 468 h 1130"/>
              <a:gd name="T58" fmla="*/ 329 w 387"/>
              <a:gd name="T59" fmla="*/ 532 h 1130"/>
              <a:gd name="T60" fmla="*/ 306 w 387"/>
              <a:gd name="T61" fmla="*/ 706 h 1130"/>
              <a:gd name="T62" fmla="*/ 287 w 387"/>
              <a:gd name="T63" fmla="*/ 794 h 1130"/>
              <a:gd name="T64" fmla="*/ 288 w 387"/>
              <a:gd name="T65" fmla="*/ 859 h 1130"/>
              <a:gd name="T66" fmla="*/ 247 w 387"/>
              <a:gd name="T67" fmla="*/ 1014 h 1130"/>
              <a:gd name="T68" fmla="*/ 253 w 387"/>
              <a:gd name="T69" fmla="*/ 1108 h 1130"/>
              <a:gd name="T70" fmla="*/ 248 w 387"/>
              <a:gd name="T71" fmla="*/ 1125 h 1130"/>
              <a:gd name="T72" fmla="*/ 221 w 387"/>
              <a:gd name="T73" fmla="*/ 1122 h 1130"/>
              <a:gd name="T74" fmla="*/ 201 w 387"/>
              <a:gd name="T75" fmla="*/ 1081 h 1130"/>
              <a:gd name="T76" fmla="*/ 205 w 387"/>
              <a:gd name="T77" fmla="*/ 1002 h 1130"/>
              <a:gd name="T78" fmla="*/ 205 w 387"/>
              <a:gd name="T79" fmla="*/ 821 h 1130"/>
              <a:gd name="T80" fmla="*/ 197 w 387"/>
              <a:gd name="T81" fmla="*/ 722 h 1130"/>
              <a:gd name="T82" fmla="*/ 201 w 387"/>
              <a:gd name="T83" fmla="*/ 596 h 1130"/>
              <a:gd name="T84" fmla="*/ 193 w 387"/>
              <a:gd name="T85" fmla="*/ 584 h 1130"/>
              <a:gd name="T86" fmla="*/ 190 w 387"/>
              <a:gd name="T87" fmla="*/ 603 h 1130"/>
              <a:gd name="T88" fmla="*/ 192 w 387"/>
              <a:gd name="T89" fmla="*/ 723 h 1130"/>
              <a:gd name="T90" fmla="*/ 184 w 387"/>
              <a:gd name="T91" fmla="*/ 811 h 1130"/>
              <a:gd name="T92" fmla="*/ 189 w 387"/>
              <a:gd name="T93" fmla="*/ 899 h 1130"/>
              <a:gd name="T94" fmla="*/ 186 w 387"/>
              <a:gd name="T95" fmla="*/ 1039 h 1130"/>
              <a:gd name="T96" fmla="*/ 187 w 387"/>
              <a:gd name="T97" fmla="*/ 1091 h 1130"/>
              <a:gd name="T98" fmla="*/ 159 w 387"/>
              <a:gd name="T99" fmla="*/ 1126 h 1130"/>
              <a:gd name="T100" fmla="*/ 138 w 387"/>
              <a:gd name="T101" fmla="*/ 1107 h 1130"/>
              <a:gd name="T102" fmla="*/ 151 w 387"/>
              <a:gd name="T103" fmla="*/ 1071 h 1130"/>
              <a:gd name="T104" fmla="*/ 117 w 387"/>
              <a:gd name="T105" fmla="*/ 934 h 1130"/>
              <a:gd name="T106" fmla="*/ 101 w 387"/>
              <a:gd name="T107" fmla="*/ 809 h 1130"/>
              <a:gd name="T108" fmla="*/ 98 w 387"/>
              <a:gd name="T109" fmla="*/ 741 h 1130"/>
              <a:gd name="T110" fmla="*/ 55 w 387"/>
              <a:gd name="T111" fmla="*/ 573 h 1130"/>
              <a:gd name="T112" fmla="*/ 67 w 387"/>
              <a:gd name="T113" fmla="*/ 496 h 1130"/>
              <a:gd name="T114" fmla="*/ 103 w 387"/>
              <a:gd name="T115" fmla="*/ 388 h 1130"/>
              <a:gd name="T116" fmla="*/ 105 w 387"/>
              <a:gd name="T117" fmla="*/ 335 h 1130"/>
              <a:gd name="T118" fmla="*/ 103 w 387"/>
              <a:gd name="T119" fmla="*/ 333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7" h="1130">
                <a:moveTo>
                  <a:pt x="103" y="333"/>
                </a:moveTo>
                <a:cubicBezTo>
                  <a:pt x="102" y="340"/>
                  <a:pt x="100" y="347"/>
                  <a:pt x="98" y="355"/>
                </a:cubicBezTo>
                <a:cubicBezTo>
                  <a:pt x="94" y="381"/>
                  <a:pt x="88" y="407"/>
                  <a:pt x="76" y="432"/>
                </a:cubicBezTo>
                <a:cubicBezTo>
                  <a:pt x="68" y="447"/>
                  <a:pt x="60" y="463"/>
                  <a:pt x="53" y="479"/>
                </a:cubicBezTo>
                <a:cubicBezTo>
                  <a:pt x="45" y="497"/>
                  <a:pt x="39" y="516"/>
                  <a:pt x="39" y="536"/>
                </a:cubicBezTo>
                <a:cubicBezTo>
                  <a:pt x="38" y="550"/>
                  <a:pt x="35" y="563"/>
                  <a:pt x="29" y="576"/>
                </a:cubicBezTo>
                <a:cubicBezTo>
                  <a:pt x="24" y="586"/>
                  <a:pt x="25" y="596"/>
                  <a:pt x="27" y="606"/>
                </a:cubicBezTo>
                <a:cubicBezTo>
                  <a:pt x="28" y="612"/>
                  <a:pt x="28" y="617"/>
                  <a:pt x="28" y="623"/>
                </a:cubicBezTo>
                <a:cubicBezTo>
                  <a:pt x="28" y="627"/>
                  <a:pt x="23" y="629"/>
                  <a:pt x="21" y="626"/>
                </a:cubicBezTo>
                <a:cubicBezTo>
                  <a:pt x="11" y="614"/>
                  <a:pt x="0" y="601"/>
                  <a:pt x="1" y="584"/>
                </a:cubicBezTo>
                <a:cubicBezTo>
                  <a:pt x="1" y="580"/>
                  <a:pt x="1" y="577"/>
                  <a:pt x="2" y="574"/>
                </a:cubicBezTo>
                <a:cubicBezTo>
                  <a:pt x="7" y="556"/>
                  <a:pt x="8" y="538"/>
                  <a:pt x="8" y="520"/>
                </a:cubicBezTo>
                <a:cubicBezTo>
                  <a:pt x="9" y="504"/>
                  <a:pt x="10" y="488"/>
                  <a:pt x="11" y="472"/>
                </a:cubicBezTo>
                <a:cubicBezTo>
                  <a:pt x="13" y="449"/>
                  <a:pt x="17" y="426"/>
                  <a:pt x="25" y="403"/>
                </a:cubicBezTo>
                <a:cubicBezTo>
                  <a:pt x="29" y="389"/>
                  <a:pt x="35" y="375"/>
                  <a:pt x="40" y="361"/>
                </a:cubicBezTo>
                <a:cubicBezTo>
                  <a:pt x="42" y="354"/>
                  <a:pt x="43" y="347"/>
                  <a:pt x="43" y="339"/>
                </a:cubicBezTo>
                <a:cubicBezTo>
                  <a:pt x="43" y="320"/>
                  <a:pt x="45" y="300"/>
                  <a:pt x="49" y="281"/>
                </a:cubicBezTo>
                <a:cubicBezTo>
                  <a:pt x="53" y="264"/>
                  <a:pt x="58" y="248"/>
                  <a:pt x="64" y="231"/>
                </a:cubicBezTo>
                <a:cubicBezTo>
                  <a:pt x="71" y="214"/>
                  <a:pt x="84" y="204"/>
                  <a:pt x="101" y="199"/>
                </a:cubicBezTo>
                <a:cubicBezTo>
                  <a:pt x="111" y="195"/>
                  <a:pt x="121" y="191"/>
                  <a:pt x="132" y="188"/>
                </a:cubicBezTo>
                <a:cubicBezTo>
                  <a:pt x="144" y="184"/>
                  <a:pt x="147" y="175"/>
                  <a:pt x="147" y="164"/>
                </a:cubicBezTo>
                <a:cubicBezTo>
                  <a:pt x="148" y="153"/>
                  <a:pt x="145" y="142"/>
                  <a:pt x="142" y="131"/>
                </a:cubicBezTo>
                <a:cubicBezTo>
                  <a:pt x="138" y="118"/>
                  <a:pt x="133" y="105"/>
                  <a:pt x="130" y="91"/>
                </a:cubicBezTo>
                <a:cubicBezTo>
                  <a:pt x="126" y="76"/>
                  <a:pt x="127" y="60"/>
                  <a:pt x="133" y="45"/>
                </a:cubicBezTo>
                <a:cubicBezTo>
                  <a:pt x="136" y="37"/>
                  <a:pt x="139" y="29"/>
                  <a:pt x="144" y="22"/>
                </a:cubicBezTo>
                <a:cubicBezTo>
                  <a:pt x="154" y="8"/>
                  <a:pt x="168" y="2"/>
                  <a:pt x="185" y="1"/>
                </a:cubicBezTo>
                <a:cubicBezTo>
                  <a:pt x="203" y="0"/>
                  <a:pt x="220" y="2"/>
                  <a:pt x="234" y="14"/>
                </a:cubicBezTo>
                <a:cubicBezTo>
                  <a:pt x="251" y="27"/>
                  <a:pt x="261" y="45"/>
                  <a:pt x="260" y="67"/>
                </a:cubicBezTo>
                <a:cubicBezTo>
                  <a:pt x="259" y="83"/>
                  <a:pt x="257" y="100"/>
                  <a:pt x="256" y="116"/>
                </a:cubicBezTo>
                <a:cubicBezTo>
                  <a:pt x="256" y="126"/>
                  <a:pt x="257" y="135"/>
                  <a:pt x="259" y="144"/>
                </a:cubicBezTo>
                <a:cubicBezTo>
                  <a:pt x="263" y="160"/>
                  <a:pt x="275" y="168"/>
                  <a:pt x="291" y="167"/>
                </a:cubicBezTo>
                <a:cubicBezTo>
                  <a:pt x="294" y="167"/>
                  <a:pt x="298" y="166"/>
                  <a:pt x="302" y="166"/>
                </a:cubicBezTo>
                <a:cubicBezTo>
                  <a:pt x="304" y="166"/>
                  <a:pt x="305" y="167"/>
                  <a:pt x="307" y="168"/>
                </a:cubicBezTo>
                <a:cubicBezTo>
                  <a:pt x="306" y="170"/>
                  <a:pt x="306" y="172"/>
                  <a:pt x="305" y="173"/>
                </a:cubicBezTo>
                <a:cubicBezTo>
                  <a:pt x="295" y="180"/>
                  <a:pt x="285" y="187"/>
                  <a:pt x="273" y="191"/>
                </a:cubicBezTo>
                <a:cubicBezTo>
                  <a:pt x="273" y="191"/>
                  <a:pt x="272" y="191"/>
                  <a:pt x="271" y="192"/>
                </a:cubicBezTo>
                <a:cubicBezTo>
                  <a:pt x="277" y="195"/>
                  <a:pt x="282" y="197"/>
                  <a:pt x="288" y="198"/>
                </a:cubicBezTo>
                <a:cubicBezTo>
                  <a:pt x="307" y="205"/>
                  <a:pt x="320" y="216"/>
                  <a:pt x="327" y="235"/>
                </a:cubicBezTo>
                <a:cubicBezTo>
                  <a:pt x="334" y="255"/>
                  <a:pt x="340" y="275"/>
                  <a:pt x="343" y="295"/>
                </a:cubicBezTo>
                <a:cubicBezTo>
                  <a:pt x="346" y="307"/>
                  <a:pt x="347" y="319"/>
                  <a:pt x="347" y="330"/>
                </a:cubicBezTo>
                <a:cubicBezTo>
                  <a:pt x="347" y="348"/>
                  <a:pt x="351" y="364"/>
                  <a:pt x="358" y="381"/>
                </a:cubicBezTo>
                <a:cubicBezTo>
                  <a:pt x="365" y="399"/>
                  <a:pt x="370" y="417"/>
                  <a:pt x="374" y="437"/>
                </a:cubicBezTo>
                <a:cubicBezTo>
                  <a:pt x="381" y="472"/>
                  <a:pt x="380" y="507"/>
                  <a:pt x="382" y="542"/>
                </a:cubicBezTo>
                <a:cubicBezTo>
                  <a:pt x="383" y="550"/>
                  <a:pt x="385" y="558"/>
                  <a:pt x="385" y="565"/>
                </a:cubicBezTo>
                <a:cubicBezTo>
                  <a:pt x="386" y="576"/>
                  <a:pt x="387" y="587"/>
                  <a:pt x="386" y="598"/>
                </a:cubicBezTo>
                <a:cubicBezTo>
                  <a:pt x="386" y="602"/>
                  <a:pt x="382" y="606"/>
                  <a:pt x="380" y="610"/>
                </a:cubicBezTo>
                <a:cubicBezTo>
                  <a:pt x="377" y="615"/>
                  <a:pt x="374" y="620"/>
                  <a:pt x="371" y="625"/>
                </a:cubicBezTo>
                <a:cubicBezTo>
                  <a:pt x="369" y="626"/>
                  <a:pt x="366" y="627"/>
                  <a:pt x="365" y="627"/>
                </a:cubicBezTo>
                <a:cubicBezTo>
                  <a:pt x="363" y="626"/>
                  <a:pt x="362" y="623"/>
                  <a:pt x="362" y="621"/>
                </a:cubicBezTo>
                <a:cubicBezTo>
                  <a:pt x="361" y="617"/>
                  <a:pt x="362" y="612"/>
                  <a:pt x="363" y="607"/>
                </a:cubicBezTo>
                <a:cubicBezTo>
                  <a:pt x="366" y="594"/>
                  <a:pt x="364" y="581"/>
                  <a:pt x="358" y="570"/>
                </a:cubicBezTo>
                <a:cubicBezTo>
                  <a:pt x="354" y="560"/>
                  <a:pt x="352" y="550"/>
                  <a:pt x="351" y="539"/>
                </a:cubicBezTo>
                <a:cubicBezTo>
                  <a:pt x="351" y="518"/>
                  <a:pt x="346" y="499"/>
                  <a:pt x="337" y="480"/>
                </a:cubicBezTo>
                <a:cubicBezTo>
                  <a:pt x="330" y="464"/>
                  <a:pt x="321" y="449"/>
                  <a:pt x="314" y="433"/>
                </a:cubicBezTo>
                <a:cubicBezTo>
                  <a:pt x="305" y="413"/>
                  <a:pt x="298" y="393"/>
                  <a:pt x="295" y="371"/>
                </a:cubicBezTo>
                <a:cubicBezTo>
                  <a:pt x="292" y="358"/>
                  <a:pt x="290" y="346"/>
                  <a:pt x="286" y="333"/>
                </a:cubicBezTo>
                <a:cubicBezTo>
                  <a:pt x="281" y="353"/>
                  <a:pt x="280" y="374"/>
                  <a:pt x="290" y="393"/>
                </a:cubicBezTo>
                <a:cubicBezTo>
                  <a:pt x="301" y="417"/>
                  <a:pt x="312" y="442"/>
                  <a:pt x="317" y="468"/>
                </a:cubicBezTo>
                <a:cubicBezTo>
                  <a:pt x="320" y="481"/>
                  <a:pt x="322" y="495"/>
                  <a:pt x="324" y="508"/>
                </a:cubicBezTo>
                <a:cubicBezTo>
                  <a:pt x="325" y="516"/>
                  <a:pt x="327" y="524"/>
                  <a:pt x="329" y="532"/>
                </a:cubicBezTo>
                <a:cubicBezTo>
                  <a:pt x="334" y="557"/>
                  <a:pt x="337" y="581"/>
                  <a:pt x="333" y="607"/>
                </a:cubicBezTo>
                <a:cubicBezTo>
                  <a:pt x="328" y="641"/>
                  <a:pt x="318" y="674"/>
                  <a:pt x="306" y="706"/>
                </a:cubicBezTo>
                <a:cubicBezTo>
                  <a:pt x="301" y="719"/>
                  <a:pt x="295" y="732"/>
                  <a:pt x="290" y="745"/>
                </a:cubicBezTo>
                <a:cubicBezTo>
                  <a:pt x="284" y="761"/>
                  <a:pt x="285" y="777"/>
                  <a:pt x="287" y="794"/>
                </a:cubicBezTo>
                <a:cubicBezTo>
                  <a:pt x="289" y="809"/>
                  <a:pt x="289" y="824"/>
                  <a:pt x="290" y="838"/>
                </a:cubicBezTo>
                <a:cubicBezTo>
                  <a:pt x="290" y="845"/>
                  <a:pt x="289" y="852"/>
                  <a:pt x="288" y="859"/>
                </a:cubicBezTo>
                <a:cubicBezTo>
                  <a:pt x="286" y="886"/>
                  <a:pt x="279" y="912"/>
                  <a:pt x="272" y="937"/>
                </a:cubicBezTo>
                <a:cubicBezTo>
                  <a:pt x="264" y="963"/>
                  <a:pt x="255" y="988"/>
                  <a:pt x="247" y="1014"/>
                </a:cubicBezTo>
                <a:cubicBezTo>
                  <a:pt x="242" y="1032"/>
                  <a:pt x="237" y="1049"/>
                  <a:pt x="238" y="1068"/>
                </a:cubicBezTo>
                <a:cubicBezTo>
                  <a:pt x="240" y="1082"/>
                  <a:pt x="243" y="1096"/>
                  <a:pt x="253" y="1108"/>
                </a:cubicBezTo>
                <a:cubicBezTo>
                  <a:pt x="253" y="1108"/>
                  <a:pt x="253" y="1108"/>
                  <a:pt x="253" y="1108"/>
                </a:cubicBezTo>
                <a:cubicBezTo>
                  <a:pt x="262" y="1119"/>
                  <a:pt x="261" y="1122"/>
                  <a:pt x="248" y="1125"/>
                </a:cubicBezTo>
                <a:cubicBezTo>
                  <a:pt x="244" y="1126"/>
                  <a:pt x="240" y="1127"/>
                  <a:pt x="236" y="1128"/>
                </a:cubicBezTo>
                <a:cubicBezTo>
                  <a:pt x="229" y="1129"/>
                  <a:pt x="224" y="1127"/>
                  <a:pt x="221" y="1122"/>
                </a:cubicBezTo>
                <a:cubicBezTo>
                  <a:pt x="215" y="1113"/>
                  <a:pt x="209" y="1105"/>
                  <a:pt x="204" y="1095"/>
                </a:cubicBezTo>
                <a:cubicBezTo>
                  <a:pt x="201" y="1091"/>
                  <a:pt x="200" y="1086"/>
                  <a:pt x="201" y="1081"/>
                </a:cubicBezTo>
                <a:cubicBezTo>
                  <a:pt x="201" y="1066"/>
                  <a:pt x="203" y="1052"/>
                  <a:pt x="204" y="1037"/>
                </a:cubicBezTo>
                <a:cubicBezTo>
                  <a:pt x="205" y="1025"/>
                  <a:pt x="206" y="1014"/>
                  <a:pt x="205" y="1002"/>
                </a:cubicBezTo>
                <a:cubicBezTo>
                  <a:pt x="204" y="959"/>
                  <a:pt x="201" y="916"/>
                  <a:pt x="201" y="874"/>
                </a:cubicBezTo>
                <a:cubicBezTo>
                  <a:pt x="200" y="856"/>
                  <a:pt x="203" y="838"/>
                  <a:pt x="205" y="821"/>
                </a:cubicBezTo>
                <a:cubicBezTo>
                  <a:pt x="206" y="809"/>
                  <a:pt x="205" y="797"/>
                  <a:pt x="203" y="785"/>
                </a:cubicBezTo>
                <a:cubicBezTo>
                  <a:pt x="200" y="764"/>
                  <a:pt x="197" y="743"/>
                  <a:pt x="197" y="722"/>
                </a:cubicBezTo>
                <a:cubicBezTo>
                  <a:pt x="197" y="699"/>
                  <a:pt x="196" y="676"/>
                  <a:pt x="196" y="653"/>
                </a:cubicBezTo>
                <a:cubicBezTo>
                  <a:pt x="197" y="634"/>
                  <a:pt x="200" y="615"/>
                  <a:pt x="201" y="596"/>
                </a:cubicBezTo>
                <a:cubicBezTo>
                  <a:pt x="202" y="592"/>
                  <a:pt x="203" y="588"/>
                  <a:pt x="199" y="585"/>
                </a:cubicBezTo>
                <a:cubicBezTo>
                  <a:pt x="197" y="584"/>
                  <a:pt x="195" y="583"/>
                  <a:pt x="193" y="584"/>
                </a:cubicBezTo>
                <a:cubicBezTo>
                  <a:pt x="191" y="585"/>
                  <a:pt x="189" y="587"/>
                  <a:pt x="189" y="590"/>
                </a:cubicBezTo>
                <a:cubicBezTo>
                  <a:pt x="188" y="594"/>
                  <a:pt x="189" y="599"/>
                  <a:pt x="190" y="603"/>
                </a:cubicBezTo>
                <a:cubicBezTo>
                  <a:pt x="195" y="636"/>
                  <a:pt x="194" y="668"/>
                  <a:pt x="193" y="701"/>
                </a:cubicBezTo>
                <a:cubicBezTo>
                  <a:pt x="192" y="708"/>
                  <a:pt x="193" y="716"/>
                  <a:pt x="192" y="723"/>
                </a:cubicBezTo>
                <a:cubicBezTo>
                  <a:pt x="191" y="740"/>
                  <a:pt x="190" y="756"/>
                  <a:pt x="189" y="772"/>
                </a:cubicBezTo>
                <a:cubicBezTo>
                  <a:pt x="187" y="785"/>
                  <a:pt x="185" y="798"/>
                  <a:pt x="184" y="811"/>
                </a:cubicBezTo>
                <a:cubicBezTo>
                  <a:pt x="184" y="819"/>
                  <a:pt x="186" y="828"/>
                  <a:pt x="187" y="837"/>
                </a:cubicBezTo>
                <a:cubicBezTo>
                  <a:pt x="188" y="857"/>
                  <a:pt x="190" y="878"/>
                  <a:pt x="189" y="899"/>
                </a:cubicBezTo>
                <a:cubicBezTo>
                  <a:pt x="188" y="933"/>
                  <a:pt x="186" y="966"/>
                  <a:pt x="184" y="1000"/>
                </a:cubicBezTo>
                <a:cubicBezTo>
                  <a:pt x="184" y="1013"/>
                  <a:pt x="185" y="1026"/>
                  <a:pt x="186" y="1039"/>
                </a:cubicBezTo>
                <a:cubicBezTo>
                  <a:pt x="187" y="1053"/>
                  <a:pt x="189" y="1067"/>
                  <a:pt x="189" y="1081"/>
                </a:cubicBezTo>
                <a:cubicBezTo>
                  <a:pt x="190" y="1084"/>
                  <a:pt x="188" y="1088"/>
                  <a:pt x="187" y="1091"/>
                </a:cubicBezTo>
                <a:cubicBezTo>
                  <a:pt x="183" y="1100"/>
                  <a:pt x="179" y="1109"/>
                  <a:pt x="176" y="1118"/>
                </a:cubicBezTo>
                <a:cubicBezTo>
                  <a:pt x="172" y="1127"/>
                  <a:pt x="168" y="1130"/>
                  <a:pt x="159" y="1126"/>
                </a:cubicBezTo>
                <a:cubicBezTo>
                  <a:pt x="153" y="1124"/>
                  <a:pt x="147" y="1120"/>
                  <a:pt x="140" y="1117"/>
                </a:cubicBezTo>
                <a:cubicBezTo>
                  <a:pt x="137" y="1115"/>
                  <a:pt x="135" y="1111"/>
                  <a:pt x="138" y="1107"/>
                </a:cubicBezTo>
                <a:cubicBezTo>
                  <a:pt x="141" y="1102"/>
                  <a:pt x="144" y="1097"/>
                  <a:pt x="146" y="1091"/>
                </a:cubicBezTo>
                <a:cubicBezTo>
                  <a:pt x="149" y="1085"/>
                  <a:pt x="151" y="1078"/>
                  <a:pt x="151" y="1071"/>
                </a:cubicBezTo>
                <a:cubicBezTo>
                  <a:pt x="153" y="1058"/>
                  <a:pt x="151" y="1044"/>
                  <a:pt x="147" y="1031"/>
                </a:cubicBezTo>
                <a:cubicBezTo>
                  <a:pt x="137" y="999"/>
                  <a:pt x="127" y="967"/>
                  <a:pt x="117" y="934"/>
                </a:cubicBezTo>
                <a:cubicBezTo>
                  <a:pt x="113" y="919"/>
                  <a:pt x="108" y="903"/>
                  <a:pt x="105" y="887"/>
                </a:cubicBezTo>
                <a:cubicBezTo>
                  <a:pt x="100" y="861"/>
                  <a:pt x="98" y="835"/>
                  <a:pt x="101" y="809"/>
                </a:cubicBezTo>
                <a:cubicBezTo>
                  <a:pt x="102" y="797"/>
                  <a:pt x="104" y="785"/>
                  <a:pt x="105" y="773"/>
                </a:cubicBezTo>
                <a:cubicBezTo>
                  <a:pt x="106" y="761"/>
                  <a:pt x="102" y="751"/>
                  <a:pt x="98" y="741"/>
                </a:cubicBezTo>
                <a:cubicBezTo>
                  <a:pt x="89" y="716"/>
                  <a:pt x="79" y="693"/>
                  <a:pt x="71" y="668"/>
                </a:cubicBezTo>
                <a:cubicBezTo>
                  <a:pt x="61" y="638"/>
                  <a:pt x="54" y="606"/>
                  <a:pt x="55" y="573"/>
                </a:cubicBezTo>
                <a:cubicBezTo>
                  <a:pt x="56" y="562"/>
                  <a:pt x="58" y="551"/>
                  <a:pt x="60" y="539"/>
                </a:cubicBezTo>
                <a:cubicBezTo>
                  <a:pt x="62" y="525"/>
                  <a:pt x="65" y="510"/>
                  <a:pt x="67" y="496"/>
                </a:cubicBezTo>
                <a:cubicBezTo>
                  <a:pt x="71" y="475"/>
                  <a:pt x="75" y="455"/>
                  <a:pt x="83" y="435"/>
                </a:cubicBezTo>
                <a:cubicBezTo>
                  <a:pt x="89" y="419"/>
                  <a:pt x="96" y="404"/>
                  <a:pt x="103" y="388"/>
                </a:cubicBezTo>
                <a:cubicBezTo>
                  <a:pt x="109" y="372"/>
                  <a:pt x="109" y="355"/>
                  <a:pt x="105" y="339"/>
                </a:cubicBezTo>
                <a:cubicBezTo>
                  <a:pt x="105" y="338"/>
                  <a:pt x="105" y="337"/>
                  <a:pt x="105" y="335"/>
                </a:cubicBezTo>
                <a:cubicBezTo>
                  <a:pt x="105" y="335"/>
                  <a:pt x="104" y="334"/>
                  <a:pt x="104" y="333"/>
                </a:cubicBezTo>
                <a:cubicBezTo>
                  <a:pt x="104" y="333"/>
                  <a:pt x="103" y="333"/>
                  <a:pt x="103" y="333"/>
                </a:cubicBezTo>
                <a:close/>
              </a:path>
            </a:pathLst>
          </a:custGeom>
          <a:solidFill>
            <a:srgbClr val="CDCDCD"/>
          </a:solidFill>
          <a:ln>
            <a:noFill/>
          </a:ln>
        </p:spPr>
        <p:txBody>
          <a:bodyPr vert="horz" wrap="square" lIns="91416" tIns="45708" rIns="91416" bIns="45708" numCol="1" anchor="t" anchorCtr="0" compatLnSpc="1">
            <a:prstTxWarp prst="textNoShape">
              <a:avLst/>
            </a:prstTxWarp>
          </a:bodyPr>
          <a:lstStyle/>
          <a:p>
            <a:endParaRPr lang="en-US" sz="1799" dirty="0"/>
          </a:p>
        </p:txBody>
      </p:sp>
      <p:grpSp>
        <p:nvGrpSpPr>
          <p:cNvPr id="6" name="Group 5"/>
          <p:cNvGrpSpPr/>
          <p:nvPr/>
        </p:nvGrpSpPr>
        <p:grpSpPr>
          <a:xfrm>
            <a:off x="2016984" y="2124827"/>
            <a:ext cx="3801262" cy="3007494"/>
            <a:chOff x="2105025" y="2124487"/>
            <a:chExt cx="3802252" cy="3008278"/>
          </a:xfrm>
        </p:grpSpPr>
        <p:sp>
          <p:nvSpPr>
            <p:cNvPr id="32" name="Oval 31"/>
            <p:cNvSpPr/>
            <p:nvPr/>
          </p:nvSpPr>
          <p:spPr>
            <a:xfrm>
              <a:off x="2105025" y="2124487"/>
              <a:ext cx="3008277" cy="300827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3" name="Rectangle 32"/>
            <p:cNvSpPr/>
            <p:nvPr/>
          </p:nvSpPr>
          <p:spPr>
            <a:xfrm>
              <a:off x="2472152" y="3585966"/>
              <a:ext cx="2274024" cy="74573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399"/>
                </a:lnSpc>
              </a:pPr>
              <a:r>
                <a:rPr lang="en-US" dirty="0">
                  <a:solidFill>
                    <a:schemeClr val="bg1"/>
                  </a:solidFill>
                </a:rPr>
                <a:t>were </a:t>
              </a:r>
              <a:r>
                <a:rPr lang="en-US" b="1" dirty="0">
                  <a:solidFill>
                    <a:schemeClr val="bg1"/>
                  </a:solidFill>
                </a:rPr>
                <a:t>aware of</a:t>
              </a:r>
              <a:br>
                <a:rPr lang="en-US" b="1" dirty="0">
                  <a:solidFill>
                    <a:schemeClr val="bg1"/>
                  </a:solidFill>
                </a:rPr>
              </a:br>
              <a:r>
                <a:rPr lang="en-US" b="1" dirty="0">
                  <a:solidFill>
                    <a:schemeClr val="bg1"/>
                  </a:solidFill>
                </a:rPr>
                <a:t>their symptoms</a:t>
              </a:r>
            </a:p>
          </p:txBody>
        </p:sp>
        <p:sp>
          <p:nvSpPr>
            <p:cNvPr id="34" name="TextBox 33"/>
            <p:cNvSpPr txBox="1"/>
            <p:nvPr/>
          </p:nvSpPr>
          <p:spPr>
            <a:xfrm>
              <a:off x="2862806" y="2706455"/>
              <a:ext cx="1492716" cy="1107676"/>
            </a:xfrm>
            <a:prstGeom prst="rect">
              <a:avLst/>
            </a:prstGeom>
            <a:noFill/>
          </p:spPr>
          <p:txBody>
            <a:bodyPr wrap="none" rtlCol="0" anchor="ctr">
              <a:spAutoFit/>
            </a:bodyPr>
            <a:lstStyle/>
            <a:p>
              <a:pPr algn="ctr"/>
              <a:r>
                <a:rPr lang="en-US" sz="6598" b="1" dirty="0">
                  <a:solidFill>
                    <a:schemeClr val="bg1"/>
                  </a:solidFill>
                </a:rPr>
                <a:t>76</a:t>
              </a:r>
              <a:r>
                <a:rPr lang="en-US" sz="4799" b="1" baseline="48000" dirty="0">
                  <a:solidFill>
                    <a:schemeClr val="bg1"/>
                  </a:solidFill>
                </a:rPr>
                <a:t>%</a:t>
              </a:r>
            </a:p>
          </p:txBody>
        </p:sp>
        <p:sp>
          <p:nvSpPr>
            <p:cNvPr id="35" name="Isosceles Triangle 34"/>
            <p:cNvSpPr/>
            <p:nvPr/>
          </p:nvSpPr>
          <p:spPr>
            <a:xfrm rot="4663423">
              <a:off x="5130690" y="2249689"/>
              <a:ext cx="407090" cy="114608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4" name="Group 3"/>
          <p:cNvGrpSpPr/>
          <p:nvPr/>
        </p:nvGrpSpPr>
        <p:grpSpPr>
          <a:xfrm>
            <a:off x="6231015" y="2113157"/>
            <a:ext cx="3940825" cy="3027590"/>
            <a:chOff x="6634479" y="2112814"/>
            <a:chExt cx="3941851" cy="3028379"/>
          </a:xfrm>
        </p:grpSpPr>
        <p:sp>
          <p:nvSpPr>
            <p:cNvPr id="37" name="Oval 36"/>
            <p:cNvSpPr>
              <a:spLocks noChangeAspect="1"/>
            </p:cNvSpPr>
            <p:nvPr/>
          </p:nvSpPr>
          <p:spPr>
            <a:xfrm>
              <a:off x="7531001" y="2112814"/>
              <a:ext cx="3028378" cy="302837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8" name="Rectangle 37"/>
            <p:cNvSpPr/>
            <p:nvPr/>
          </p:nvSpPr>
          <p:spPr>
            <a:xfrm>
              <a:off x="7514051" y="3314781"/>
              <a:ext cx="3062279" cy="10325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2399"/>
                </a:lnSpc>
              </a:pPr>
              <a:r>
                <a:rPr lang="en-US" dirty="0">
                  <a:solidFill>
                    <a:schemeClr val="bg1"/>
                  </a:solidFill>
                </a:rPr>
                <a:t>were </a:t>
              </a:r>
              <a:r>
                <a:rPr lang="en-US" b="1" dirty="0">
                  <a:solidFill>
                    <a:schemeClr val="bg1"/>
                  </a:solidFill>
                </a:rPr>
                <a:t>embarrassed </a:t>
              </a:r>
              <a:br>
                <a:rPr lang="en-US" b="1" dirty="0">
                  <a:solidFill>
                    <a:schemeClr val="bg1"/>
                  </a:solidFill>
                </a:rPr>
              </a:br>
              <a:r>
                <a:rPr lang="en-US" b="1" dirty="0">
                  <a:solidFill>
                    <a:schemeClr val="bg1"/>
                  </a:solidFill>
                </a:rPr>
                <a:t>by or self-conscious</a:t>
              </a:r>
              <a:br>
                <a:rPr lang="en-US" b="1" dirty="0">
                  <a:solidFill>
                    <a:schemeClr val="bg1"/>
                  </a:solidFill>
                </a:rPr>
              </a:br>
              <a:r>
                <a:rPr lang="en-US" b="1" dirty="0">
                  <a:solidFill>
                    <a:schemeClr val="bg1"/>
                  </a:solidFill>
                </a:rPr>
                <a:t>about their involuntary </a:t>
              </a:r>
              <a:br>
                <a:rPr lang="en-US" b="1" dirty="0">
                  <a:solidFill>
                    <a:schemeClr val="bg1"/>
                  </a:solidFill>
                </a:rPr>
              </a:br>
              <a:r>
                <a:rPr lang="en-US" b="1" dirty="0">
                  <a:solidFill>
                    <a:schemeClr val="bg1"/>
                  </a:solidFill>
                </a:rPr>
                <a:t>movements</a:t>
              </a:r>
            </a:p>
          </p:txBody>
        </p:sp>
        <p:sp>
          <p:nvSpPr>
            <p:cNvPr id="39" name="TextBox 38"/>
            <p:cNvSpPr txBox="1"/>
            <p:nvPr/>
          </p:nvSpPr>
          <p:spPr>
            <a:xfrm>
              <a:off x="8298833" y="2431096"/>
              <a:ext cx="1492716" cy="1107676"/>
            </a:xfrm>
            <a:prstGeom prst="rect">
              <a:avLst/>
            </a:prstGeom>
            <a:noFill/>
          </p:spPr>
          <p:txBody>
            <a:bodyPr wrap="none" rtlCol="0" anchor="ctr">
              <a:spAutoFit/>
            </a:bodyPr>
            <a:lstStyle/>
            <a:p>
              <a:pPr algn="ctr"/>
              <a:r>
                <a:rPr lang="en-US" sz="6598" b="1" dirty="0">
                  <a:solidFill>
                    <a:schemeClr val="bg1"/>
                  </a:solidFill>
                </a:rPr>
                <a:t>76</a:t>
              </a:r>
              <a:r>
                <a:rPr lang="en-US" sz="4799" b="1" baseline="48000" dirty="0">
                  <a:solidFill>
                    <a:schemeClr val="bg1"/>
                  </a:solidFill>
                </a:rPr>
                <a:t>%</a:t>
              </a:r>
            </a:p>
          </p:txBody>
        </p:sp>
        <p:sp>
          <p:nvSpPr>
            <p:cNvPr id="40" name="Isosceles Triangle 39"/>
            <p:cNvSpPr/>
            <p:nvPr/>
          </p:nvSpPr>
          <p:spPr>
            <a:xfrm rot="16936577" flipH="1">
              <a:off x="7031552" y="2227977"/>
              <a:ext cx="407090" cy="1201235"/>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0" name="TextBox 19">
            <a:extLst>
              <a:ext uri="{FF2B5EF4-FFF2-40B4-BE49-F238E27FC236}">
                <a16:creationId xmlns:a16="http://schemas.microsoft.com/office/drawing/2014/main" id="{54E87C92-B3BD-1419-64A1-C8137150209A}"/>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dirty="0">
                <a:latin typeface="+mn-lt"/>
              </a:rPr>
              <a:t>In a prospective, observational study of 739 individuals with 3 or more months of cumulative exposure to antipsychotics and at least 1 psychiatric diagnosis, 204 patients had clinician-confirmed probable or possible TD. In these patients, the burden and impact of abnormal movements was measured by clinician- and patient-rated assessments that included the severity of involuntary movements in each of 4 body regions and awareness of possible TD symptoms. Patients who reported awareness of involuntary movements within the past 4 weeks were also asked to rate the impact of involuntary movements and self-consciousness or embarrassment about involuntary movements.</a:t>
            </a:r>
          </a:p>
          <a:p>
            <a:pPr marL="0">
              <a:defRPr/>
            </a:pPr>
            <a:r>
              <a:rPr lang="en-US" dirty="0">
                <a:latin typeface="+mn-lt"/>
              </a:rPr>
              <a:t>Caroff SN, et al. </a:t>
            </a:r>
            <a:r>
              <a:rPr lang="en-US" i="1" dirty="0">
                <a:latin typeface="+mn-lt"/>
              </a:rPr>
              <a:t>J Clin Psychopharmacol. </a:t>
            </a:r>
            <a:r>
              <a:rPr lang="en-US" dirty="0">
                <a:latin typeface="+mn-lt"/>
              </a:rPr>
              <a:t>2020;40:259-268</a:t>
            </a:r>
            <a:r>
              <a:rPr lang="en-US" dirty="0"/>
              <a:t>.</a:t>
            </a:r>
          </a:p>
        </p:txBody>
      </p:sp>
    </p:spTree>
    <p:extLst>
      <p:ext uri="{BB962C8B-B14F-4D97-AF65-F5344CB8AC3E}">
        <p14:creationId xmlns:p14="http://schemas.microsoft.com/office/powerpoint/2010/main" val="825900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 Might Negatively Impact Mental Well-being</a:t>
            </a:r>
          </a:p>
        </p:txBody>
      </p:sp>
      <p:sp>
        <p:nvSpPr>
          <p:cNvPr id="5" name="Content Placeholder 4"/>
          <p:cNvSpPr>
            <a:spLocks noGrp="1"/>
          </p:cNvSpPr>
          <p:nvPr>
            <p:ph idx="1"/>
          </p:nvPr>
        </p:nvSpPr>
        <p:spPr>
          <a:xfrm>
            <a:off x="988717" y="1699418"/>
            <a:ext cx="4996137" cy="3955148"/>
          </a:xfrm>
        </p:spPr>
        <p:txBody>
          <a:bodyPr>
            <a:normAutofit/>
          </a:bodyPr>
          <a:lstStyle/>
          <a:p>
            <a:r>
              <a:rPr lang="en-US" sz="1600" dirty="0"/>
              <a:t>A 2019 survey of 1000 patients receiving antipsychotic therapy sought to understand their awareness of and experience with TD</a:t>
            </a:r>
            <a:r>
              <a:rPr lang="en-US" sz="1600" baseline="30000" dirty="0"/>
              <a:t>1</a:t>
            </a:r>
          </a:p>
        </p:txBody>
      </p:sp>
      <p:sp>
        <p:nvSpPr>
          <p:cNvPr id="7" name="Slide Number Placeholder 6"/>
          <p:cNvSpPr>
            <a:spLocks noGrp="1"/>
          </p:cNvSpPr>
          <p:nvPr>
            <p:ph type="sldNum" sz="quarter" idx="4"/>
          </p:nvPr>
        </p:nvSpPr>
        <p:spPr/>
        <p:txBody>
          <a:bodyPr/>
          <a:lstStyle/>
          <a:p>
            <a:fld id="{F3C1FD0B-2342-48FB-A867-BE1FD0EAA53B}" type="slidenum">
              <a:rPr lang="en-US" smtClean="0"/>
              <a:pPr/>
              <a:t>46</a:t>
            </a:fld>
            <a:endParaRPr lang="en-US" dirty="0"/>
          </a:p>
        </p:txBody>
      </p:sp>
      <p:sp>
        <p:nvSpPr>
          <p:cNvPr id="47" name="Text Placeholder 21"/>
          <p:cNvSpPr>
            <a:spLocks noGrp="1"/>
          </p:cNvSpPr>
          <p:nvPr>
            <p:ph type="body" sz="quarter" idx="10"/>
          </p:nvPr>
        </p:nvSpPr>
        <p:spPr/>
        <p:txBody>
          <a:bodyPr/>
          <a:lstStyle/>
          <a:p>
            <a:r>
              <a:rPr lang="en-US" dirty="0"/>
              <a:t> Burden and Impact of Tardive Dyskinesia</a:t>
            </a:r>
          </a:p>
        </p:txBody>
      </p:sp>
      <p:sp>
        <p:nvSpPr>
          <p:cNvPr id="27" name="Content Placeholder 4"/>
          <p:cNvSpPr txBox="1">
            <a:spLocks/>
          </p:cNvSpPr>
          <p:nvPr/>
        </p:nvSpPr>
        <p:spPr>
          <a:xfrm>
            <a:off x="6323551" y="1676856"/>
            <a:ext cx="5427836" cy="1192950"/>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 a web-based survey of 416 patients with bipolar disorder, major depressive disorder, or schizophrenia, patients with TD reported a significantly lower score on </a:t>
            </a:r>
            <a:br>
              <a:rPr lang="en-US" sz="1600" dirty="0"/>
            </a:br>
            <a:r>
              <a:rPr lang="en-US" sz="1600" dirty="0"/>
              <a:t>a health-related quality of life scale than did patients without TD</a:t>
            </a:r>
            <a:r>
              <a:rPr lang="en-US" sz="1600" baseline="30000" dirty="0"/>
              <a:t>2</a:t>
            </a:r>
          </a:p>
        </p:txBody>
      </p:sp>
      <p:sp>
        <p:nvSpPr>
          <p:cNvPr id="29" name="TextBox 28"/>
          <p:cNvSpPr txBox="1"/>
          <p:nvPr/>
        </p:nvSpPr>
        <p:spPr>
          <a:xfrm>
            <a:off x="986953" y="4753951"/>
            <a:ext cx="4351791" cy="1076937"/>
          </a:xfrm>
          <a:prstGeom prst="rect">
            <a:avLst/>
          </a:prstGeom>
          <a:noFill/>
        </p:spPr>
        <p:txBody>
          <a:bodyPr wrap="square" lIns="0" tIns="0" rIns="0" rtlCol="0">
            <a:noAutofit/>
          </a:bodyPr>
          <a:lstStyle/>
          <a:p>
            <a:r>
              <a:rPr lang="en-US" sz="1600" dirty="0">
                <a:solidFill>
                  <a:srgbClr val="000000"/>
                </a:solidFill>
              </a:rPr>
              <a:t>Q66d: Since first experiencing involuntary movements, how have the following areas of your life been affected? (1=not affected at all, 5=extremely negatively affected).</a:t>
            </a:r>
          </a:p>
        </p:txBody>
      </p:sp>
      <p:sp>
        <p:nvSpPr>
          <p:cNvPr id="31" name="TextBox 30"/>
          <p:cNvSpPr txBox="1"/>
          <p:nvPr/>
        </p:nvSpPr>
        <p:spPr>
          <a:xfrm>
            <a:off x="986953" y="3586192"/>
            <a:ext cx="4551764" cy="1067289"/>
          </a:xfrm>
          <a:prstGeom prst="rect">
            <a:avLst/>
          </a:prstGeom>
          <a:noFill/>
          <a:ln>
            <a:noFill/>
          </a:ln>
        </p:spPr>
        <p:txBody>
          <a:bodyPr wrap="square" lIns="0" tIns="0" rIns="0" bIns="0" rtlCol="0" anchor="t" anchorCtr="0">
            <a:noAutofit/>
          </a:bodyPr>
          <a:lstStyle/>
          <a:p>
            <a:r>
              <a:rPr lang="en-US" sz="1600" dirty="0"/>
              <a:t>of target participants with diagnosed TD (n=74) reported </a:t>
            </a:r>
            <a:r>
              <a:rPr lang="en-US" sz="1600" b="1" dirty="0">
                <a:solidFill>
                  <a:schemeClr val="accent1"/>
                </a:solidFill>
              </a:rPr>
              <a:t>moderately to extremely negative effects on confidence </a:t>
            </a:r>
            <a:r>
              <a:rPr lang="en-US" sz="1600" dirty="0"/>
              <a:t>(76%), </a:t>
            </a:r>
            <a:r>
              <a:rPr lang="en-US" sz="1600" b="1" dirty="0">
                <a:solidFill>
                  <a:schemeClr val="accent1"/>
                </a:solidFill>
              </a:rPr>
              <a:t>self-esteem</a:t>
            </a:r>
            <a:r>
              <a:rPr lang="en-US" sz="1600" dirty="0"/>
              <a:t> </a:t>
            </a:r>
            <a:br>
              <a:rPr lang="en-US" sz="1600" dirty="0"/>
            </a:br>
            <a:r>
              <a:rPr lang="en-US" sz="1600" dirty="0"/>
              <a:t>(73%),</a:t>
            </a:r>
            <a:r>
              <a:rPr lang="en-US" sz="1600" b="1" dirty="0"/>
              <a:t> </a:t>
            </a:r>
            <a:r>
              <a:rPr lang="en-US" sz="1600" dirty="0"/>
              <a:t>and</a:t>
            </a:r>
            <a:r>
              <a:rPr lang="en-US" sz="1600" b="1" dirty="0"/>
              <a:t> </a:t>
            </a:r>
            <a:r>
              <a:rPr lang="en-US" sz="1600" b="1" dirty="0">
                <a:solidFill>
                  <a:schemeClr val="accent1"/>
                </a:solidFill>
              </a:rPr>
              <a:t>self-worth</a:t>
            </a:r>
            <a:r>
              <a:rPr lang="en-US" sz="1600" b="1" dirty="0"/>
              <a:t> </a:t>
            </a:r>
            <a:r>
              <a:rPr lang="en-US" sz="1600" dirty="0"/>
              <a:t>(69%)</a:t>
            </a:r>
            <a:r>
              <a:rPr lang="en-US" sz="1600" baseline="30000" dirty="0"/>
              <a:t>1,a</a:t>
            </a:r>
            <a:endParaRPr lang="en-US" sz="1100" baseline="30000" dirty="0"/>
          </a:p>
        </p:txBody>
      </p:sp>
      <p:sp>
        <p:nvSpPr>
          <p:cNvPr id="8" name="Rectangle 7"/>
          <p:cNvSpPr/>
          <p:nvPr/>
        </p:nvSpPr>
        <p:spPr>
          <a:xfrm>
            <a:off x="1024195" y="2516492"/>
            <a:ext cx="4085312" cy="1199695"/>
          </a:xfrm>
          <a:prstGeom prst="rect">
            <a:avLst/>
          </a:prstGeom>
        </p:spPr>
        <p:txBody>
          <a:bodyPr wrap="none">
            <a:spAutoFit/>
          </a:bodyPr>
          <a:lstStyle/>
          <a:p>
            <a:pPr algn="ctr"/>
            <a:r>
              <a:rPr lang="en-US" sz="7198" b="1" dirty="0">
                <a:solidFill>
                  <a:schemeClr val="accent1"/>
                </a:solidFill>
              </a:rPr>
              <a:t>~70</a:t>
            </a:r>
            <a:r>
              <a:rPr lang="en-US" sz="6598" b="1" baseline="30000" dirty="0">
                <a:solidFill>
                  <a:schemeClr val="accent1"/>
                </a:solidFill>
              </a:rPr>
              <a:t>%</a:t>
            </a:r>
            <a:r>
              <a:rPr lang="en-US" sz="7198" b="1" dirty="0">
                <a:solidFill>
                  <a:schemeClr val="accent1"/>
                </a:solidFill>
              </a:rPr>
              <a:t>-75</a:t>
            </a:r>
            <a:r>
              <a:rPr lang="en-US" sz="6598" b="1" baseline="30000" dirty="0">
                <a:solidFill>
                  <a:schemeClr val="accent1"/>
                </a:solidFill>
              </a:rPr>
              <a:t>%</a:t>
            </a:r>
            <a:endParaRPr lang="en-US" sz="7198" b="1" baseline="30000" dirty="0">
              <a:solidFill>
                <a:schemeClr val="accent1"/>
              </a:solidFill>
            </a:endParaRPr>
          </a:p>
        </p:txBody>
      </p:sp>
      <p:grpSp>
        <p:nvGrpSpPr>
          <p:cNvPr id="13" name="Group 12"/>
          <p:cNvGrpSpPr/>
          <p:nvPr/>
        </p:nvGrpSpPr>
        <p:grpSpPr>
          <a:xfrm>
            <a:off x="6373813" y="2767085"/>
            <a:ext cx="5542106" cy="3350226"/>
            <a:chOff x="6430186" y="2957088"/>
            <a:chExt cx="5543550" cy="3351100"/>
          </a:xfrm>
        </p:grpSpPr>
        <p:graphicFrame>
          <p:nvGraphicFramePr>
            <p:cNvPr id="16" name="Chart 15"/>
            <p:cNvGraphicFramePr/>
            <p:nvPr/>
          </p:nvGraphicFramePr>
          <p:xfrm>
            <a:off x="7081736" y="3136363"/>
            <a:ext cx="4662588" cy="3171825"/>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p:cNvSpPr txBox="1"/>
            <p:nvPr/>
          </p:nvSpPr>
          <p:spPr>
            <a:xfrm>
              <a:off x="6430186" y="2957088"/>
              <a:ext cx="5543550" cy="400110"/>
            </a:xfrm>
            <a:prstGeom prst="rect">
              <a:avLst/>
            </a:prstGeom>
            <a:noFill/>
          </p:spPr>
          <p:txBody>
            <a:bodyPr wrap="square" rtlCol="0">
              <a:spAutoFit/>
            </a:bodyPr>
            <a:lstStyle/>
            <a:p>
              <a:pPr marL="63481" lvl="1" algn="ctr"/>
              <a:r>
                <a:rPr lang="en-US" sz="1999" b="1" dirty="0"/>
                <a:t>Q-LES-Q-SF Score</a:t>
              </a:r>
              <a:r>
                <a:rPr lang="en-US" sz="1999" b="1" baseline="30000" dirty="0"/>
                <a:t>2</a:t>
              </a:r>
            </a:p>
          </p:txBody>
        </p:sp>
        <p:grpSp>
          <p:nvGrpSpPr>
            <p:cNvPr id="42" name="Group 41"/>
            <p:cNvGrpSpPr/>
            <p:nvPr/>
          </p:nvGrpSpPr>
          <p:grpSpPr>
            <a:xfrm rot="10800000">
              <a:off x="8108257" y="3477663"/>
              <a:ext cx="2849362" cy="451755"/>
              <a:chOff x="1750978" y="1821120"/>
              <a:chExt cx="2849362" cy="451755"/>
            </a:xfrm>
          </p:grpSpPr>
          <p:grpSp>
            <p:nvGrpSpPr>
              <p:cNvPr id="43" name="Group 42"/>
              <p:cNvGrpSpPr/>
              <p:nvPr/>
            </p:nvGrpSpPr>
            <p:grpSpPr>
              <a:xfrm>
                <a:off x="1750978" y="1821120"/>
                <a:ext cx="2849362" cy="451755"/>
                <a:chOff x="447673" y="3486150"/>
                <a:chExt cx="10193109" cy="1616075"/>
              </a:xfrm>
              <a:solidFill>
                <a:srgbClr val="8CAFBA"/>
              </a:solidFill>
            </p:grpSpPr>
            <p:sp>
              <p:nvSpPr>
                <p:cNvPr id="45" name="Freeform 6"/>
                <p:cNvSpPr>
                  <a:spLocks/>
                </p:cNvSpPr>
                <p:nvPr/>
              </p:nvSpPr>
              <p:spPr bwMode="auto">
                <a:xfrm>
                  <a:off x="8730627" y="3486150"/>
                  <a:ext cx="1910155"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4"/>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46" name="Round Same Side Corner Rectangle 45"/>
                <p:cNvSpPr/>
                <p:nvPr/>
              </p:nvSpPr>
              <p:spPr>
                <a:xfrm rot="16200000">
                  <a:off x="4723145" y="-438486"/>
                  <a:ext cx="914400" cy="9465343"/>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44" name="TextBox 43"/>
              <p:cNvSpPr txBox="1"/>
              <p:nvPr/>
            </p:nvSpPr>
            <p:spPr>
              <a:xfrm rot="10800000">
                <a:off x="2359404" y="1954686"/>
                <a:ext cx="1560844" cy="184623"/>
              </a:xfrm>
              <a:prstGeom prst="rect">
                <a:avLst/>
              </a:prstGeom>
              <a:noFill/>
            </p:spPr>
            <p:txBody>
              <a:bodyPr wrap="none" lIns="0" tIns="0" rIns="0" bIns="0" rtlCol="0" anchor="ctr" anchorCtr="0">
                <a:noAutofit/>
              </a:bodyPr>
              <a:lstStyle/>
              <a:p>
                <a:pPr algn="ctr"/>
                <a:r>
                  <a:rPr lang="en-US" sz="1400" b="1" dirty="0">
                    <a:solidFill>
                      <a:schemeClr val="bg1"/>
                    </a:solidFill>
                  </a:rPr>
                  <a:t>Worse Quality of Life</a:t>
                </a:r>
              </a:p>
            </p:txBody>
          </p:sp>
        </p:grpSp>
        <p:sp>
          <p:nvSpPr>
            <p:cNvPr id="65" name="TextBox 64"/>
            <p:cNvSpPr txBox="1"/>
            <p:nvPr/>
          </p:nvSpPr>
          <p:spPr>
            <a:xfrm>
              <a:off x="9739412" y="4572382"/>
              <a:ext cx="954107" cy="338554"/>
            </a:xfrm>
            <a:prstGeom prst="rect">
              <a:avLst/>
            </a:prstGeom>
            <a:noFill/>
          </p:spPr>
          <p:txBody>
            <a:bodyPr wrap="none" rtlCol="0">
              <a:spAutoFit/>
            </a:bodyPr>
            <a:lstStyle/>
            <a:p>
              <a:pPr algn="ctr"/>
              <a:r>
                <a:rPr lang="en-US" sz="1600" i="1" dirty="0"/>
                <a:t>P</a:t>
              </a:r>
              <a:r>
                <a:rPr lang="en-US" sz="1600" dirty="0"/>
                <a:t>&lt;0.001</a:t>
              </a:r>
              <a:endParaRPr lang="en-US" sz="1600" i="1" dirty="0"/>
            </a:p>
          </p:txBody>
        </p:sp>
        <p:cxnSp>
          <p:nvCxnSpPr>
            <p:cNvPr id="66" name="Straight Connector 65"/>
            <p:cNvCxnSpPr/>
            <p:nvPr/>
          </p:nvCxnSpPr>
          <p:spPr>
            <a:xfrm flipV="1">
              <a:off x="9781001" y="4216338"/>
              <a:ext cx="0" cy="1019174"/>
            </a:xfrm>
            <a:prstGeom prst="line">
              <a:avLst/>
            </a:prstGeom>
            <a:ln w="15875"/>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6439914" y="4759262"/>
              <a:ext cx="3164549" cy="859682"/>
              <a:chOff x="6439914" y="4759262"/>
              <a:chExt cx="3164549" cy="859682"/>
            </a:xfrm>
          </p:grpSpPr>
          <p:grpSp>
            <p:nvGrpSpPr>
              <p:cNvPr id="75" name="Group 74"/>
              <p:cNvGrpSpPr/>
              <p:nvPr/>
            </p:nvGrpSpPr>
            <p:grpSpPr>
              <a:xfrm rot="5400000">
                <a:off x="8062447" y="4006648"/>
                <a:ext cx="576072" cy="2364911"/>
                <a:chOff x="9256635" y="2933700"/>
                <a:chExt cx="1001139" cy="2285595"/>
              </a:xfrm>
            </p:grpSpPr>
            <p:sp>
              <p:nvSpPr>
                <p:cNvPr id="76" name="Round Same Side Corner Rectangle 75"/>
                <p:cNvSpPr/>
                <p:nvPr/>
              </p:nvSpPr>
              <p:spPr>
                <a:xfrm>
                  <a:off x="9305274" y="2933700"/>
                  <a:ext cx="952500" cy="228559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7" name="Round Same Side Corner Rectangle 76"/>
                <p:cNvSpPr/>
                <p:nvPr/>
              </p:nvSpPr>
              <p:spPr>
                <a:xfrm>
                  <a:off x="9256635" y="2933700"/>
                  <a:ext cx="952500" cy="228559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78" name="Rounded Rectangle 77"/>
              <p:cNvSpPr/>
              <p:nvPr/>
            </p:nvSpPr>
            <p:spPr>
              <a:xfrm>
                <a:off x="6439914" y="4759262"/>
                <a:ext cx="821320" cy="859682"/>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899"/>
                  </a:lnSpc>
                </a:pPr>
                <a:r>
                  <a:rPr lang="en-US" sz="1400" b="1" dirty="0">
                    <a:solidFill>
                      <a:schemeClr val="accent5">
                        <a:lumMod val="75000"/>
                      </a:schemeClr>
                    </a:solidFill>
                  </a:rPr>
                  <a:t>Non-TD</a:t>
                </a:r>
              </a:p>
            </p:txBody>
          </p:sp>
          <p:grpSp>
            <p:nvGrpSpPr>
              <p:cNvPr id="79" name="Group 78"/>
              <p:cNvGrpSpPr/>
              <p:nvPr/>
            </p:nvGrpSpPr>
            <p:grpSpPr>
              <a:xfrm>
                <a:off x="9478780" y="5145627"/>
                <a:ext cx="125683" cy="86953"/>
                <a:chOff x="4743100" y="3054544"/>
                <a:chExt cx="143051" cy="86953"/>
              </a:xfrm>
            </p:grpSpPr>
            <p:cxnSp>
              <p:nvCxnSpPr>
                <p:cNvPr id="80" name="Straight Connector 79"/>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TextBox 82"/>
              <p:cNvSpPr txBox="1"/>
              <p:nvPr/>
            </p:nvSpPr>
            <p:spPr>
              <a:xfrm>
                <a:off x="7206756" y="5019826"/>
                <a:ext cx="771366" cy="338554"/>
              </a:xfrm>
              <a:prstGeom prst="rect">
                <a:avLst/>
              </a:prstGeom>
              <a:noFill/>
            </p:spPr>
            <p:txBody>
              <a:bodyPr wrap="none" rtlCol="0">
                <a:spAutoFit/>
              </a:bodyPr>
              <a:lstStyle/>
              <a:p>
                <a:pPr algn="ctr"/>
                <a:r>
                  <a:rPr lang="en-US" sz="1600" b="1" dirty="0">
                    <a:solidFill>
                      <a:schemeClr val="bg1">
                        <a:alpha val="75000"/>
                      </a:schemeClr>
                    </a:solidFill>
                  </a:rPr>
                  <a:t>n=219</a:t>
                </a:r>
              </a:p>
            </p:txBody>
          </p:sp>
        </p:grpSp>
        <p:grpSp>
          <p:nvGrpSpPr>
            <p:cNvPr id="10" name="Group 9"/>
            <p:cNvGrpSpPr/>
            <p:nvPr/>
          </p:nvGrpSpPr>
          <p:grpSpPr>
            <a:xfrm>
              <a:off x="6439914" y="3852361"/>
              <a:ext cx="2862924" cy="859682"/>
              <a:chOff x="6439914" y="3852361"/>
              <a:chExt cx="2862924" cy="859682"/>
            </a:xfrm>
          </p:grpSpPr>
          <p:grpSp>
            <p:nvGrpSpPr>
              <p:cNvPr id="85" name="Group 84"/>
              <p:cNvGrpSpPr/>
              <p:nvPr/>
            </p:nvGrpSpPr>
            <p:grpSpPr>
              <a:xfrm rot="5400000">
                <a:off x="7910068" y="3250559"/>
                <a:ext cx="579203" cy="2063286"/>
                <a:chOff x="7399260" y="2509534"/>
                <a:chExt cx="1001139" cy="2638425"/>
              </a:xfrm>
            </p:grpSpPr>
            <p:sp>
              <p:nvSpPr>
                <p:cNvPr id="86" name="Round Same Side Corner Rectangle 85"/>
                <p:cNvSpPr/>
                <p:nvPr/>
              </p:nvSpPr>
              <p:spPr>
                <a:xfrm>
                  <a:off x="7447899" y="2509534"/>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7" name="Round Same Side Corner Rectangle 86"/>
                <p:cNvSpPr/>
                <p:nvPr/>
              </p:nvSpPr>
              <p:spPr>
                <a:xfrm>
                  <a:off x="7399260" y="2509534"/>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71" name="Group 70"/>
              <p:cNvGrpSpPr/>
              <p:nvPr/>
            </p:nvGrpSpPr>
            <p:grpSpPr>
              <a:xfrm>
                <a:off x="9176479" y="4238726"/>
                <a:ext cx="126359" cy="86953"/>
                <a:chOff x="4743100" y="3054544"/>
                <a:chExt cx="143051" cy="86953"/>
              </a:xfrm>
            </p:grpSpPr>
            <p:cxnSp>
              <p:nvCxnSpPr>
                <p:cNvPr id="72" name="Straight Connector 71"/>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7206756" y="4112925"/>
                <a:ext cx="771366" cy="338554"/>
              </a:xfrm>
              <a:prstGeom prst="rect">
                <a:avLst/>
              </a:prstGeom>
              <a:noFill/>
            </p:spPr>
            <p:txBody>
              <a:bodyPr wrap="none" rtlCol="0">
                <a:spAutoFit/>
              </a:bodyPr>
              <a:lstStyle/>
              <a:p>
                <a:pPr algn="ctr"/>
                <a:r>
                  <a:rPr lang="en-US" sz="1600" b="1" dirty="0">
                    <a:solidFill>
                      <a:schemeClr val="bg1">
                        <a:alpha val="75000"/>
                      </a:schemeClr>
                    </a:solidFill>
                  </a:rPr>
                  <a:t>n=196</a:t>
                </a:r>
              </a:p>
            </p:txBody>
          </p:sp>
          <p:sp>
            <p:nvSpPr>
              <p:cNvPr id="70" name="Rounded Rectangle 69"/>
              <p:cNvSpPr/>
              <p:nvPr/>
            </p:nvSpPr>
            <p:spPr>
              <a:xfrm>
                <a:off x="6439914" y="3852361"/>
                <a:ext cx="821320" cy="859682"/>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899"/>
                  </a:lnSpc>
                </a:pPr>
                <a:r>
                  <a:rPr lang="en-US" sz="1400" b="1" dirty="0">
                    <a:solidFill>
                      <a:schemeClr val="accent1"/>
                    </a:solidFill>
                  </a:rPr>
                  <a:t>TD</a:t>
                </a:r>
              </a:p>
            </p:txBody>
          </p:sp>
        </p:grpSp>
      </p:grpSp>
      <p:cxnSp>
        <p:nvCxnSpPr>
          <p:cNvPr id="4" name="Straight Connector 3"/>
          <p:cNvCxnSpPr/>
          <p:nvPr/>
        </p:nvCxnSpPr>
        <p:spPr>
          <a:xfrm>
            <a:off x="6104533" y="1667334"/>
            <a:ext cx="0" cy="4513674"/>
          </a:xfrm>
          <a:prstGeom prst="line">
            <a:avLst/>
          </a:prstGeom>
          <a:ln w="28575" cap="rnd">
            <a:solidFill>
              <a:schemeClr val="bg2">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CC83966-5CE5-01F5-298E-82A33392FCB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Reflects percentage of patients who answered with 3, 4, or 5.</a:t>
            </a:r>
          </a:p>
          <a:p>
            <a:pPr marL="0">
              <a:spcAft>
                <a:spcPts val="300"/>
              </a:spcAft>
              <a:defRPr/>
            </a:pPr>
            <a:r>
              <a:rPr lang="en-US" b="1" dirty="0">
                <a:latin typeface="+mn-lt"/>
              </a:rPr>
              <a:t>Q-LES-Q-SF, Quality of Life Enjoyment and Satisfaction Questionnaire, Short Form</a:t>
            </a:r>
            <a:r>
              <a:rPr lang="en-US" b="1" dirty="0"/>
              <a:t>.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Data on file. Neurocrine Biosciences, Inc. </a:t>
            </a:r>
            <a:r>
              <a:rPr lang="en-US" b="1" dirty="0">
                <a:latin typeface="+mn-lt"/>
              </a:rPr>
              <a:t>2</a:t>
            </a:r>
            <a:r>
              <a:rPr lang="en-US" dirty="0">
                <a:latin typeface="+mn-lt"/>
              </a:rPr>
              <a:t>. McEvoy J, et al. </a:t>
            </a:r>
            <a:r>
              <a:rPr lang="en-US" i="1" dirty="0">
                <a:latin typeface="+mn-lt"/>
              </a:rPr>
              <a:t>Qual Life Res</a:t>
            </a:r>
            <a:r>
              <a:rPr lang="en-US" dirty="0">
                <a:latin typeface="+mn-lt"/>
              </a:rPr>
              <a:t>. 2019;28(12):3303-3312</a:t>
            </a:r>
            <a:r>
              <a:rPr lang="en-US" dirty="0"/>
              <a:t>.</a:t>
            </a:r>
          </a:p>
        </p:txBody>
      </p:sp>
    </p:spTree>
    <p:extLst>
      <p:ext uri="{BB962C8B-B14F-4D97-AF65-F5344CB8AC3E}">
        <p14:creationId xmlns:p14="http://schemas.microsoft.com/office/powerpoint/2010/main" val="2442561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Abnormal Movements Associated With TD Can Negatively Impact Physical Functioning</a:t>
            </a:r>
          </a:p>
        </p:txBody>
      </p:sp>
      <p:sp>
        <p:nvSpPr>
          <p:cNvPr id="8" name="Content Placeholder 7"/>
          <p:cNvSpPr>
            <a:spLocks noGrp="1"/>
          </p:cNvSpPr>
          <p:nvPr>
            <p:ph idx="1"/>
          </p:nvPr>
        </p:nvSpPr>
        <p:spPr>
          <a:xfrm>
            <a:off x="6373813" y="1447800"/>
            <a:ext cx="4879943" cy="409301"/>
          </a:xfrm>
        </p:spPr>
        <p:txBody>
          <a:bodyPr/>
          <a:lstStyle/>
          <a:p>
            <a:pPr marL="0" indent="0">
              <a:buNone/>
            </a:pPr>
            <a:r>
              <a:rPr lang="en-US" b="1" dirty="0"/>
              <a:t>Ways in Which TD Can Affect Function:</a:t>
            </a:r>
          </a:p>
        </p:txBody>
      </p:sp>
      <p:sp>
        <p:nvSpPr>
          <p:cNvPr id="7" name="Slide Number Placeholder 6"/>
          <p:cNvSpPr>
            <a:spLocks noGrp="1"/>
          </p:cNvSpPr>
          <p:nvPr>
            <p:ph type="sldNum" sz="quarter" idx="4"/>
          </p:nvPr>
        </p:nvSpPr>
        <p:spPr/>
        <p:txBody>
          <a:bodyPr/>
          <a:lstStyle/>
          <a:p>
            <a:fld id="{F3C1FD0B-2342-48FB-A867-BE1FD0EAA53B}" type="slidenum">
              <a:rPr lang="en-US" smtClean="0"/>
              <a:pPr/>
              <a:t>47</a:t>
            </a:fld>
            <a:endParaRPr lang="en-US" dirty="0"/>
          </a:p>
        </p:txBody>
      </p:sp>
      <p:sp>
        <p:nvSpPr>
          <p:cNvPr id="72" name="Text Placeholder 21"/>
          <p:cNvSpPr>
            <a:spLocks noGrp="1"/>
          </p:cNvSpPr>
          <p:nvPr>
            <p:ph type="body" sz="quarter" idx="10"/>
          </p:nvPr>
        </p:nvSpPr>
        <p:spPr/>
        <p:txBody>
          <a:bodyPr/>
          <a:lstStyle/>
          <a:p>
            <a:r>
              <a:rPr lang="en-US" dirty="0"/>
              <a:t> Burden and Impact of Tardive Dyskinesia</a:t>
            </a:r>
          </a:p>
        </p:txBody>
      </p:sp>
      <p:sp>
        <p:nvSpPr>
          <p:cNvPr id="35" name="Content Placeholder 1"/>
          <p:cNvSpPr txBox="1">
            <a:spLocks/>
          </p:cNvSpPr>
          <p:nvPr/>
        </p:nvSpPr>
        <p:spPr>
          <a:xfrm>
            <a:off x="6612539" y="2431146"/>
            <a:ext cx="3912005" cy="584046"/>
          </a:xfrm>
          <a:prstGeom prst="rect">
            <a:avLst/>
          </a:prstGeom>
          <a:noFill/>
          <a:ln>
            <a:noFill/>
          </a:ln>
        </p:spPr>
        <p:txBody>
          <a:bodyPr lIns="0" tIns="0" rIns="0" bIns="0" anchor="ctr">
            <a:noAutofit/>
          </a:bodyPr>
          <a:lstStyle>
            <a:lvl1pPr marL="176213" indent="-176213" algn="l" defTabSz="457200" rtl="0" eaLnBrk="0" fontAlgn="base" hangingPunct="0">
              <a:lnSpc>
                <a:spcPct val="90000"/>
              </a:lnSpc>
              <a:spcBef>
                <a:spcPts val="800"/>
              </a:spcBef>
              <a:spcAft>
                <a:spcPct val="0"/>
              </a:spcAft>
              <a:buClr>
                <a:schemeClr val="bg2"/>
              </a:buClr>
              <a:buFont typeface="Arial" charset="0"/>
              <a:buChar char="•"/>
              <a:defRPr sz="2200" kern="1200">
                <a:solidFill>
                  <a:schemeClr val="tx1"/>
                </a:solidFill>
                <a:latin typeface="+mn-lt"/>
                <a:ea typeface="+mn-ea"/>
                <a:cs typeface="+mn-cs"/>
              </a:defRPr>
            </a:lvl1pPr>
            <a:lvl2pPr marL="458788" indent="-234950"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2pPr>
            <a:lvl3pPr marL="917575" indent="-17621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3pPr>
            <a:lvl4pPr marL="1201738" indent="-28416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457063">
              <a:buClr>
                <a:srgbClr val="E1BA33"/>
              </a:buClr>
              <a:buSzPct val="109000"/>
              <a:buNone/>
              <a:defRPr/>
            </a:pPr>
            <a:r>
              <a:rPr lang="en-US" sz="1800" dirty="0"/>
              <a:t>Strength deficits in extremities and reduced oromandibular bite strength</a:t>
            </a:r>
            <a:r>
              <a:rPr lang="en-US" sz="1800" baseline="30000" dirty="0"/>
              <a:t>2,b</a:t>
            </a:r>
          </a:p>
        </p:txBody>
      </p:sp>
      <p:sp>
        <p:nvSpPr>
          <p:cNvPr id="46" name="Content Placeholder 1"/>
          <p:cNvSpPr txBox="1">
            <a:spLocks/>
          </p:cNvSpPr>
          <p:nvPr/>
        </p:nvSpPr>
        <p:spPr>
          <a:xfrm>
            <a:off x="7695168" y="4646401"/>
            <a:ext cx="2390599" cy="520826"/>
          </a:xfrm>
          <a:prstGeom prst="rect">
            <a:avLst/>
          </a:prstGeom>
          <a:noFill/>
          <a:ln>
            <a:noFill/>
          </a:ln>
        </p:spPr>
        <p:txBody>
          <a:bodyPr lIns="0" tIns="0" rIns="0" bIns="0" anchor="ctr">
            <a:noAutofit/>
          </a:bodyPr>
          <a:lstStyle>
            <a:lvl1pPr marL="176213" indent="-176213" algn="l" defTabSz="457200" rtl="0" eaLnBrk="0" fontAlgn="base" hangingPunct="0">
              <a:lnSpc>
                <a:spcPct val="90000"/>
              </a:lnSpc>
              <a:spcBef>
                <a:spcPts val="800"/>
              </a:spcBef>
              <a:spcAft>
                <a:spcPct val="0"/>
              </a:spcAft>
              <a:buClr>
                <a:schemeClr val="bg2"/>
              </a:buClr>
              <a:buFont typeface="Arial" charset="0"/>
              <a:buChar char="•"/>
              <a:defRPr sz="2200" kern="1200">
                <a:solidFill>
                  <a:schemeClr val="tx1"/>
                </a:solidFill>
                <a:latin typeface="+mn-lt"/>
                <a:ea typeface="+mn-ea"/>
                <a:cs typeface="+mn-cs"/>
              </a:defRPr>
            </a:lvl1pPr>
            <a:lvl2pPr marL="458788" indent="-234950"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2pPr>
            <a:lvl3pPr marL="917575" indent="-17621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3pPr>
            <a:lvl4pPr marL="1201738" indent="-28416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160" indent="0" defTabSz="457063">
              <a:buClr>
                <a:srgbClr val="E1BA33"/>
              </a:buClr>
              <a:buNone/>
              <a:defRPr/>
            </a:pPr>
            <a:r>
              <a:rPr lang="en-US" sz="1800" dirty="0"/>
              <a:t>Swallowing issues</a:t>
            </a:r>
            <a:r>
              <a:rPr lang="en-US" sz="1800" baseline="30000" dirty="0">
                <a:cs typeface="Arial" panose="020B0604020202020204" pitchFamily="34" charset="0"/>
              </a:rPr>
              <a:t>5,6,d</a:t>
            </a:r>
            <a:endParaRPr lang="en-US" sz="1800" baseline="30000" dirty="0"/>
          </a:p>
        </p:txBody>
      </p:sp>
      <p:sp>
        <p:nvSpPr>
          <p:cNvPr id="51" name="Content Placeholder 1"/>
          <p:cNvSpPr txBox="1">
            <a:spLocks/>
          </p:cNvSpPr>
          <p:nvPr/>
        </p:nvSpPr>
        <p:spPr>
          <a:xfrm>
            <a:off x="8143513" y="3513869"/>
            <a:ext cx="2657612" cy="674696"/>
          </a:xfrm>
          <a:prstGeom prst="rect">
            <a:avLst/>
          </a:prstGeom>
          <a:noFill/>
          <a:ln>
            <a:noFill/>
          </a:ln>
        </p:spPr>
        <p:txBody>
          <a:bodyPr lIns="0" tIns="0" rIns="0" bIns="0" anchor="ctr">
            <a:noAutofit/>
          </a:bodyPr>
          <a:lstStyle>
            <a:lvl1pPr marL="176213" indent="-176213" algn="l" defTabSz="457200" rtl="0" eaLnBrk="0" fontAlgn="base" hangingPunct="0">
              <a:lnSpc>
                <a:spcPct val="90000"/>
              </a:lnSpc>
              <a:spcBef>
                <a:spcPts val="800"/>
              </a:spcBef>
              <a:spcAft>
                <a:spcPct val="0"/>
              </a:spcAft>
              <a:buClr>
                <a:schemeClr val="bg2"/>
              </a:buClr>
              <a:buFont typeface="Arial" charset="0"/>
              <a:buChar char="•"/>
              <a:defRPr sz="2200" kern="1200">
                <a:solidFill>
                  <a:schemeClr val="tx1"/>
                </a:solidFill>
                <a:latin typeface="+mn-lt"/>
                <a:ea typeface="+mn-ea"/>
                <a:cs typeface="+mn-cs"/>
              </a:defRPr>
            </a:lvl1pPr>
            <a:lvl2pPr marL="458788" indent="-234950"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2pPr>
            <a:lvl3pPr marL="917575" indent="-17621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3pPr>
            <a:lvl4pPr marL="1201738" indent="-284163" algn="l" defTabSz="457200" rtl="0" eaLnBrk="0" fontAlgn="base" hangingPunct="0">
              <a:spcBef>
                <a:spcPts val="800"/>
              </a:spcBef>
              <a:spcAft>
                <a:spcPct val="0"/>
              </a:spcAft>
              <a:buClr>
                <a:schemeClr val="bg2"/>
              </a:buClr>
              <a:buFont typeface="Arial" charset="0"/>
              <a:buChar char="–"/>
              <a:defRPr sz="22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160" indent="0" defTabSz="457063">
              <a:buClr>
                <a:srgbClr val="E1BA33"/>
              </a:buClr>
              <a:buNone/>
              <a:defRPr/>
            </a:pPr>
            <a:r>
              <a:rPr lang="en-US" sz="1800" dirty="0"/>
              <a:t>Dental impairment</a:t>
            </a:r>
            <a:r>
              <a:rPr lang="en-US" sz="1800" baseline="30000" dirty="0">
                <a:cs typeface="Arial" panose="020B0604020202020204" pitchFamily="34" charset="0"/>
              </a:rPr>
              <a:t>3,4,c</a:t>
            </a:r>
            <a:endParaRPr lang="en-US" sz="1800" baseline="30000" dirty="0"/>
          </a:p>
        </p:txBody>
      </p:sp>
      <p:grpSp>
        <p:nvGrpSpPr>
          <p:cNvPr id="6" name="Group 5">
            <a:extLst>
              <a:ext uri="{FF2B5EF4-FFF2-40B4-BE49-F238E27FC236}">
                <a16:creationId xmlns:a16="http://schemas.microsoft.com/office/drawing/2014/main" id="{63F59566-4809-9B5F-7930-9D02F5DD8440}"/>
              </a:ext>
            </a:extLst>
          </p:cNvPr>
          <p:cNvGrpSpPr/>
          <p:nvPr/>
        </p:nvGrpSpPr>
        <p:grpSpPr>
          <a:xfrm>
            <a:off x="875337" y="1562587"/>
            <a:ext cx="5651203" cy="3967432"/>
            <a:chOff x="875337" y="1562587"/>
            <a:chExt cx="5651203" cy="3967432"/>
          </a:xfrm>
        </p:grpSpPr>
        <p:grpSp>
          <p:nvGrpSpPr>
            <p:cNvPr id="42" name="Group 41"/>
            <p:cNvGrpSpPr/>
            <p:nvPr/>
          </p:nvGrpSpPr>
          <p:grpSpPr>
            <a:xfrm>
              <a:off x="2096292" y="2235226"/>
              <a:ext cx="1371243" cy="3294793"/>
              <a:chOff x="1333500" y="2009775"/>
              <a:chExt cx="1371600" cy="3295651"/>
            </a:xfrm>
          </p:grpSpPr>
          <p:grpSp>
            <p:nvGrpSpPr>
              <p:cNvPr id="78" name="Group 77"/>
              <p:cNvGrpSpPr/>
              <p:nvPr/>
            </p:nvGrpSpPr>
            <p:grpSpPr>
              <a:xfrm>
                <a:off x="1518731" y="2009775"/>
                <a:ext cx="1001139" cy="2638425"/>
                <a:chOff x="866775" y="1666875"/>
                <a:chExt cx="1001139" cy="2638425"/>
              </a:xfrm>
              <a:effectLst/>
            </p:grpSpPr>
            <p:sp>
              <p:nvSpPr>
                <p:cNvPr id="81" name="Round Same Side Corner Rectangle 80"/>
                <p:cNvSpPr/>
                <p:nvPr/>
              </p:nvSpPr>
              <p:spPr>
                <a:xfrm>
                  <a:off x="915414" y="1666875"/>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2" name="Round Same Side Corner Rectangle 81"/>
                <p:cNvSpPr/>
                <p:nvPr/>
              </p:nvSpPr>
              <p:spPr>
                <a:xfrm>
                  <a:off x="866775" y="1666875"/>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80" name="Rounded Rectangle 79"/>
              <p:cNvSpPr/>
              <p:nvPr/>
            </p:nvSpPr>
            <p:spPr>
              <a:xfrm>
                <a:off x="1333500" y="4505326"/>
                <a:ext cx="1371600" cy="800100"/>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1"/>
                    </a:solidFill>
                  </a:rPr>
                  <a:t>Non-TD Group</a:t>
                </a:r>
              </a:p>
              <a:p>
                <a:pPr algn="ctr">
                  <a:lnSpc>
                    <a:spcPts val="1500"/>
                  </a:lnSpc>
                </a:pPr>
                <a:r>
                  <a:rPr lang="en-US" sz="1400" b="1" dirty="0">
                    <a:solidFill>
                      <a:schemeClr val="accent1"/>
                    </a:solidFill>
                  </a:rPr>
                  <a:t>(n=219)</a:t>
                </a:r>
              </a:p>
            </p:txBody>
          </p:sp>
        </p:grpSp>
        <p:grpSp>
          <p:nvGrpSpPr>
            <p:cNvPr id="43" name="Group 42"/>
            <p:cNvGrpSpPr/>
            <p:nvPr/>
          </p:nvGrpSpPr>
          <p:grpSpPr>
            <a:xfrm>
              <a:off x="3953183" y="2458904"/>
              <a:ext cx="1371243" cy="3071115"/>
              <a:chOff x="6338888" y="2525341"/>
              <a:chExt cx="1371600" cy="3071915"/>
            </a:xfrm>
          </p:grpSpPr>
          <p:grpSp>
            <p:nvGrpSpPr>
              <p:cNvPr id="74" name="Group 73"/>
              <p:cNvGrpSpPr/>
              <p:nvPr/>
            </p:nvGrpSpPr>
            <p:grpSpPr>
              <a:xfrm>
                <a:off x="6524119" y="2525341"/>
                <a:ext cx="1001139" cy="2638425"/>
                <a:chOff x="7886700" y="2009775"/>
                <a:chExt cx="1001139" cy="2638425"/>
              </a:xfrm>
            </p:grpSpPr>
            <p:sp>
              <p:nvSpPr>
                <p:cNvPr id="76" name="Round Same Side Corner Rectangle 75"/>
                <p:cNvSpPr/>
                <p:nvPr/>
              </p:nvSpPr>
              <p:spPr>
                <a:xfrm>
                  <a:off x="7935339" y="2009775"/>
                  <a:ext cx="952500" cy="263842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7" name="Round Same Side Corner Rectangle 76"/>
                <p:cNvSpPr/>
                <p:nvPr/>
              </p:nvSpPr>
              <p:spPr>
                <a:xfrm>
                  <a:off x="7886700" y="2009775"/>
                  <a:ext cx="952500" cy="263842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73" name="Rounded Rectangle 72"/>
              <p:cNvSpPr/>
              <p:nvPr/>
            </p:nvSpPr>
            <p:spPr>
              <a:xfrm>
                <a:off x="6338888" y="4797156"/>
                <a:ext cx="1371600" cy="800100"/>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TD Group</a:t>
                </a:r>
              </a:p>
              <a:p>
                <a:pPr algn="ctr">
                  <a:lnSpc>
                    <a:spcPts val="1500"/>
                  </a:lnSpc>
                </a:pPr>
                <a:r>
                  <a:rPr lang="en-US" sz="1400" b="1" dirty="0">
                    <a:solidFill>
                      <a:schemeClr val="accent5">
                        <a:lumMod val="75000"/>
                      </a:schemeClr>
                    </a:solidFill>
                  </a:rPr>
                  <a:t>(n=197)</a:t>
                </a:r>
              </a:p>
            </p:txBody>
          </p:sp>
        </p:grpSp>
        <p:sp>
          <p:nvSpPr>
            <p:cNvPr id="54" name="Freeform 53"/>
            <p:cNvSpPr>
              <a:spLocks/>
            </p:cNvSpPr>
            <p:nvPr/>
          </p:nvSpPr>
          <p:spPr bwMode="auto">
            <a:xfrm rot="5400000">
              <a:off x="4354938" y="3353024"/>
              <a:ext cx="3289400" cy="1053805"/>
            </a:xfrm>
            <a:custGeom>
              <a:avLst/>
              <a:gdLst>
                <a:gd name="connsiteX0" fmla="*/ 0 w 3290256"/>
                <a:gd name="connsiteY0" fmla="*/ 625693 h 1248891"/>
                <a:gd name="connsiteX1" fmla="*/ 356105 w 3290256"/>
                <a:gd name="connsiteY1" fmla="*/ 269588 h 1248891"/>
                <a:gd name="connsiteX2" fmla="*/ 2608402 w 3290256"/>
                <a:gd name="connsiteY2" fmla="*/ 269589 h 1248891"/>
                <a:gd name="connsiteX3" fmla="*/ 2608402 w 3290256"/>
                <a:gd name="connsiteY3" fmla="*/ 63041 h 1248891"/>
                <a:gd name="connsiteX4" fmla="*/ 2642387 w 3290256"/>
                <a:gd name="connsiteY4" fmla="*/ 5140 h 1248891"/>
                <a:gd name="connsiteX5" fmla="*/ 2702804 w 3290256"/>
                <a:gd name="connsiteY5" fmla="*/ 12692 h 1248891"/>
                <a:gd name="connsiteX6" fmla="*/ 2709098 w 3290256"/>
                <a:gd name="connsiteY6" fmla="*/ 18986 h 1248891"/>
                <a:gd name="connsiteX7" fmla="*/ 3270478 w 3290256"/>
                <a:gd name="connsiteY7" fmla="*/ 579121 h 1248891"/>
                <a:gd name="connsiteX8" fmla="*/ 3283065 w 3290256"/>
                <a:gd name="connsiteY8" fmla="*/ 650869 h 1248891"/>
                <a:gd name="connsiteX9" fmla="*/ 3271737 w 3290256"/>
                <a:gd name="connsiteY9" fmla="*/ 665973 h 1248891"/>
                <a:gd name="connsiteX10" fmla="*/ 2711615 w 3290256"/>
                <a:gd name="connsiteY10" fmla="*/ 1227367 h 1248891"/>
                <a:gd name="connsiteX11" fmla="*/ 2638611 w 3290256"/>
                <a:gd name="connsiteY11" fmla="*/ 1241213 h 1248891"/>
                <a:gd name="connsiteX12" fmla="*/ 2608402 w 3290256"/>
                <a:gd name="connsiteY12" fmla="*/ 1185829 h 1248891"/>
                <a:gd name="connsiteX13" fmla="*/ 2608402 w 3290256"/>
                <a:gd name="connsiteY13" fmla="*/ 981798 h 1248891"/>
                <a:gd name="connsiteX14" fmla="*/ 356105 w 3290256"/>
                <a:gd name="connsiteY14" fmla="*/ 981798 h 1248891"/>
                <a:gd name="connsiteX15" fmla="*/ 0 w 3290256"/>
                <a:gd name="connsiteY15" fmla="*/ 625693 h 1248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0256" h="1248891">
                  <a:moveTo>
                    <a:pt x="0" y="625693"/>
                  </a:moveTo>
                  <a:cubicBezTo>
                    <a:pt x="0" y="429022"/>
                    <a:pt x="159434" y="269588"/>
                    <a:pt x="356105" y="269588"/>
                  </a:cubicBezTo>
                  <a:lnTo>
                    <a:pt x="2608402" y="269589"/>
                  </a:lnTo>
                  <a:lnTo>
                    <a:pt x="2608402" y="63041"/>
                  </a:lnTo>
                  <a:cubicBezTo>
                    <a:pt x="2608402" y="36608"/>
                    <a:pt x="2617213" y="16468"/>
                    <a:pt x="2642387" y="5140"/>
                  </a:cubicBezTo>
                  <a:cubicBezTo>
                    <a:pt x="2662526" y="-3671"/>
                    <a:pt x="2683924" y="-1154"/>
                    <a:pt x="2702804" y="12692"/>
                  </a:cubicBezTo>
                  <a:cubicBezTo>
                    <a:pt x="2705322" y="15209"/>
                    <a:pt x="2707839" y="17727"/>
                    <a:pt x="2709098" y="18986"/>
                  </a:cubicBezTo>
                  <a:cubicBezTo>
                    <a:pt x="2896644" y="206537"/>
                    <a:pt x="3082932" y="392829"/>
                    <a:pt x="3270478" y="579121"/>
                  </a:cubicBezTo>
                  <a:cubicBezTo>
                    <a:pt x="3291876" y="600519"/>
                    <a:pt x="3295652" y="626953"/>
                    <a:pt x="3283065" y="650869"/>
                  </a:cubicBezTo>
                  <a:cubicBezTo>
                    <a:pt x="3279289" y="655904"/>
                    <a:pt x="3275513" y="660938"/>
                    <a:pt x="3271737" y="665973"/>
                  </a:cubicBezTo>
                  <a:cubicBezTo>
                    <a:pt x="3084191" y="853524"/>
                    <a:pt x="2897903" y="1041075"/>
                    <a:pt x="2711615" y="1227367"/>
                  </a:cubicBezTo>
                  <a:cubicBezTo>
                    <a:pt x="2690217" y="1250024"/>
                    <a:pt x="2662526" y="1255059"/>
                    <a:pt x="2638611" y="1241213"/>
                  </a:cubicBezTo>
                  <a:cubicBezTo>
                    <a:pt x="2615954" y="1229885"/>
                    <a:pt x="2608402" y="1209745"/>
                    <a:pt x="2608402" y="1185829"/>
                  </a:cubicBezTo>
                  <a:lnTo>
                    <a:pt x="2608402" y="981798"/>
                  </a:lnTo>
                  <a:lnTo>
                    <a:pt x="356105" y="981798"/>
                  </a:lnTo>
                  <a:cubicBezTo>
                    <a:pt x="159434" y="981798"/>
                    <a:pt x="0" y="822364"/>
                    <a:pt x="0" y="625693"/>
                  </a:cubicBezTo>
                  <a:close/>
                </a:path>
              </a:pathLst>
            </a:custGeom>
            <a:solidFill>
              <a:schemeClr val="bg1"/>
            </a:solidFill>
            <a:ln>
              <a:noFill/>
            </a:ln>
            <a:effectLst>
              <a:innerShdw blurRad="762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799" cap="all" dirty="0">
                  <a:solidFill>
                    <a:schemeClr val="accent2"/>
                  </a:solidFill>
                </a:rPr>
                <a:t>Worse Functioning</a:t>
              </a:r>
            </a:p>
          </p:txBody>
        </p:sp>
        <p:sp>
          <p:nvSpPr>
            <p:cNvPr id="59" name="Line 9"/>
            <p:cNvSpPr>
              <a:spLocks noChangeShapeType="1"/>
            </p:cNvSpPr>
            <p:nvPr/>
          </p:nvSpPr>
          <p:spPr bwMode="auto">
            <a:xfrm flipV="1">
              <a:off x="1775877" y="2082890"/>
              <a:ext cx="0" cy="2661787"/>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ctr" anchorCtr="0" compatLnSpc="1">
              <a:prstTxWarp prst="textNoShape">
                <a:avLst/>
              </a:prstTxWarp>
            </a:bodyPr>
            <a:lstStyle/>
            <a:p>
              <a:endParaRPr lang="en-US" sz="1799" dirty="0"/>
            </a:p>
          </p:txBody>
        </p:sp>
        <p:sp>
          <p:nvSpPr>
            <p:cNvPr id="60" name="Rectangle 13"/>
            <p:cNvSpPr>
              <a:spLocks noChangeArrowheads="1"/>
            </p:cNvSpPr>
            <p:nvPr/>
          </p:nvSpPr>
          <p:spPr bwMode="auto">
            <a:xfrm>
              <a:off x="1549003" y="4622473"/>
              <a:ext cx="9295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0</a:t>
              </a:r>
              <a:endParaRPr lang="en-US" altLang="en-US" sz="1799" dirty="0"/>
            </a:p>
          </p:txBody>
        </p:sp>
        <p:sp>
          <p:nvSpPr>
            <p:cNvPr id="61" name="Rectangle 14"/>
            <p:cNvSpPr>
              <a:spLocks noChangeArrowheads="1"/>
            </p:cNvSpPr>
            <p:nvPr/>
          </p:nvSpPr>
          <p:spPr bwMode="auto">
            <a:xfrm>
              <a:off x="1456053" y="4090800"/>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10</a:t>
              </a:r>
              <a:endParaRPr lang="en-US" altLang="en-US" sz="1799" dirty="0"/>
            </a:p>
          </p:txBody>
        </p:sp>
        <p:sp>
          <p:nvSpPr>
            <p:cNvPr id="62" name="Rectangle 15"/>
            <p:cNvSpPr>
              <a:spLocks noChangeArrowheads="1"/>
            </p:cNvSpPr>
            <p:nvPr/>
          </p:nvSpPr>
          <p:spPr bwMode="auto">
            <a:xfrm>
              <a:off x="1456053" y="3557538"/>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20</a:t>
              </a:r>
              <a:endParaRPr lang="en-US" altLang="en-US" sz="1799" dirty="0"/>
            </a:p>
          </p:txBody>
        </p:sp>
        <p:sp>
          <p:nvSpPr>
            <p:cNvPr id="63" name="Rectangle 16"/>
            <p:cNvSpPr>
              <a:spLocks noChangeArrowheads="1"/>
            </p:cNvSpPr>
            <p:nvPr/>
          </p:nvSpPr>
          <p:spPr bwMode="auto">
            <a:xfrm>
              <a:off x="1456053" y="3025864"/>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30</a:t>
              </a:r>
              <a:endParaRPr lang="en-US" altLang="en-US" sz="1799" dirty="0"/>
            </a:p>
          </p:txBody>
        </p:sp>
        <p:sp>
          <p:nvSpPr>
            <p:cNvPr id="64" name="Rectangle 17"/>
            <p:cNvSpPr>
              <a:spLocks noChangeArrowheads="1"/>
            </p:cNvSpPr>
            <p:nvPr/>
          </p:nvSpPr>
          <p:spPr bwMode="auto">
            <a:xfrm>
              <a:off x="1456053" y="2492603"/>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40</a:t>
              </a:r>
              <a:endParaRPr lang="en-US" altLang="en-US" sz="1799" dirty="0"/>
            </a:p>
          </p:txBody>
        </p:sp>
        <p:sp>
          <p:nvSpPr>
            <p:cNvPr id="65" name="Rectangle 18"/>
            <p:cNvSpPr>
              <a:spLocks noChangeArrowheads="1"/>
            </p:cNvSpPr>
            <p:nvPr/>
          </p:nvSpPr>
          <p:spPr bwMode="auto">
            <a:xfrm>
              <a:off x="1456053" y="1960929"/>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50</a:t>
              </a:r>
              <a:endParaRPr lang="en-US" altLang="en-US" sz="1799" dirty="0"/>
            </a:p>
          </p:txBody>
        </p:sp>
        <p:cxnSp>
          <p:nvCxnSpPr>
            <p:cNvPr id="66" name="Straight Connector 65"/>
            <p:cNvCxnSpPr/>
            <p:nvPr/>
          </p:nvCxnSpPr>
          <p:spPr>
            <a:xfrm>
              <a:off x="1702744" y="2086797"/>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67" name="Straight Connector 66"/>
            <p:cNvCxnSpPr/>
            <p:nvPr/>
          </p:nvCxnSpPr>
          <p:spPr>
            <a:xfrm>
              <a:off x="1702744" y="261419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68" name="Straight Connector 67"/>
            <p:cNvCxnSpPr/>
            <p:nvPr/>
          </p:nvCxnSpPr>
          <p:spPr>
            <a:xfrm>
              <a:off x="1702744" y="3149413"/>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69" name="Straight Connector 68"/>
            <p:cNvCxnSpPr/>
            <p:nvPr/>
          </p:nvCxnSpPr>
          <p:spPr>
            <a:xfrm>
              <a:off x="1702744" y="3676814"/>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0" name="Straight Connector 69"/>
            <p:cNvCxnSpPr/>
            <p:nvPr/>
          </p:nvCxnSpPr>
          <p:spPr>
            <a:xfrm>
              <a:off x="1702744" y="4212029"/>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1" name="Straight Connector 70"/>
            <p:cNvCxnSpPr/>
            <p:nvPr/>
          </p:nvCxnSpPr>
          <p:spPr>
            <a:xfrm>
              <a:off x="1702744" y="4739431"/>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sp>
          <p:nvSpPr>
            <p:cNvPr id="56" name="TextBox 55"/>
            <p:cNvSpPr txBox="1"/>
            <p:nvPr/>
          </p:nvSpPr>
          <p:spPr>
            <a:xfrm rot="16200000">
              <a:off x="-164862" y="3123335"/>
              <a:ext cx="2665022" cy="584623"/>
            </a:xfrm>
            <a:prstGeom prst="rect">
              <a:avLst/>
            </a:prstGeom>
            <a:noFill/>
          </p:spPr>
          <p:txBody>
            <a:bodyPr wrap="square" rtlCol="0">
              <a:spAutoFit/>
            </a:bodyPr>
            <a:lstStyle/>
            <a:p>
              <a:pPr marL="63481" lvl="1" algn="ctr"/>
              <a:r>
                <a:rPr lang="en-US" sz="1600" b="1" dirty="0"/>
                <a:t> Mean SF-12v2 PF Score</a:t>
              </a:r>
              <a:r>
                <a:rPr lang="en-US" sz="1600" b="1" baseline="30000" dirty="0"/>
                <a:t>1,a</a:t>
              </a:r>
            </a:p>
          </p:txBody>
        </p:sp>
        <p:sp>
          <p:nvSpPr>
            <p:cNvPr id="57" name="TextBox 56"/>
            <p:cNvSpPr txBox="1"/>
            <p:nvPr/>
          </p:nvSpPr>
          <p:spPr>
            <a:xfrm>
              <a:off x="3208750" y="1562587"/>
              <a:ext cx="1050015" cy="369108"/>
            </a:xfrm>
            <a:prstGeom prst="rect">
              <a:avLst/>
            </a:prstGeom>
            <a:noFill/>
          </p:spPr>
          <p:txBody>
            <a:bodyPr wrap="none" rtlCol="0">
              <a:spAutoFit/>
            </a:bodyPr>
            <a:lstStyle/>
            <a:p>
              <a:pPr algn="ctr"/>
              <a:r>
                <a:rPr lang="en-US" sz="1799" b="1" i="1" dirty="0"/>
                <a:t>P</a:t>
              </a:r>
              <a:r>
                <a:rPr lang="en-US" sz="1799" b="1" dirty="0"/>
                <a:t>&lt;0.001</a:t>
              </a:r>
              <a:endParaRPr lang="en-US" sz="1799" b="1" i="1" dirty="0"/>
            </a:p>
          </p:txBody>
        </p:sp>
        <p:sp>
          <p:nvSpPr>
            <p:cNvPr id="58" name="Freeform 57"/>
            <p:cNvSpPr/>
            <p:nvPr/>
          </p:nvSpPr>
          <p:spPr>
            <a:xfrm>
              <a:off x="2775792" y="1875545"/>
              <a:ext cx="1867773" cy="350429"/>
            </a:xfrm>
            <a:custGeom>
              <a:avLst/>
              <a:gdLst>
                <a:gd name="connsiteX0" fmla="*/ 0 w 1287780"/>
                <a:gd name="connsiteY0" fmla="*/ 121920 h 350520"/>
                <a:gd name="connsiteX1" fmla="*/ 0 w 1287780"/>
                <a:gd name="connsiteY1" fmla="*/ 0 h 350520"/>
                <a:gd name="connsiteX2" fmla="*/ 1287780 w 1287780"/>
                <a:gd name="connsiteY2" fmla="*/ 0 h 350520"/>
                <a:gd name="connsiteX3" fmla="*/ 1287780 w 1287780"/>
                <a:gd name="connsiteY3" fmla="*/ 350520 h 350520"/>
              </a:gdLst>
              <a:ahLst/>
              <a:cxnLst>
                <a:cxn ang="0">
                  <a:pos x="connsiteX0" y="connsiteY0"/>
                </a:cxn>
                <a:cxn ang="0">
                  <a:pos x="connsiteX1" y="connsiteY1"/>
                </a:cxn>
                <a:cxn ang="0">
                  <a:pos x="connsiteX2" y="connsiteY2"/>
                </a:cxn>
                <a:cxn ang="0">
                  <a:pos x="connsiteX3" y="connsiteY3"/>
                </a:cxn>
              </a:cxnLst>
              <a:rect l="l" t="t" r="r" b="b"/>
              <a:pathLst>
                <a:path w="1287780" h="350520">
                  <a:moveTo>
                    <a:pt x="0" y="121920"/>
                  </a:moveTo>
                  <a:lnTo>
                    <a:pt x="0" y="0"/>
                  </a:lnTo>
                  <a:lnTo>
                    <a:pt x="1287780" y="0"/>
                  </a:lnTo>
                  <a:lnTo>
                    <a:pt x="1287780" y="350520"/>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nvGrpSpPr>
            <p:cNvPr id="85" name="Group 84"/>
            <p:cNvGrpSpPr/>
            <p:nvPr/>
          </p:nvGrpSpPr>
          <p:grpSpPr>
            <a:xfrm rot="16200000">
              <a:off x="4585037" y="2421682"/>
              <a:ext cx="126326" cy="86930"/>
              <a:chOff x="4743100" y="3054544"/>
              <a:chExt cx="143051" cy="86953"/>
            </a:xfrm>
          </p:grpSpPr>
          <p:cxnSp>
            <p:nvCxnSpPr>
              <p:cNvPr id="88" name="Straight Connector 87"/>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3" name="Group 92"/>
            <p:cNvGrpSpPr/>
            <p:nvPr/>
          </p:nvGrpSpPr>
          <p:grpSpPr>
            <a:xfrm rot="16200000">
              <a:off x="2713008" y="2182508"/>
              <a:ext cx="126326" cy="86930"/>
              <a:chOff x="4743100" y="3054544"/>
              <a:chExt cx="143051" cy="86953"/>
            </a:xfrm>
          </p:grpSpPr>
          <p:cxnSp>
            <p:nvCxnSpPr>
              <p:cNvPr id="94" name="Straight Connector 93"/>
              <p:cNvCxnSpPr/>
              <p:nvPr/>
            </p:nvCxnSpPr>
            <p:spPr>
              <a:xfrm>
                <a:off x="4749644" y="3098020"/>
                <a:ext cx="13650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4743100"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886151" y="3054544"/>
                <a:ext cx="0" cy="869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5" name="TextBox 74">
            <a:extLst>
              <a:ext uri="{FF2B5EF4-FFF2-40B4-BE49-F238E27FC236}">
                <a16:creationId xmlns:a16="http://schemas.microsoft.com/office/drawing/2014/main" id="{EB1B3A10-C5E9-7C4E-F1C1-CA8350E786E4}"/>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Data from a web-based survey of 416 patients with bipolar disorder, major depressive disorder, or schizophrenia. </a:t>
            </a:r>
            <a:r>
              <a:rPr lang="en-US" sz="1050" b="1" baseline="30000" dirty="0">
                <a:latin typeface="+mn-lt"/>
              </a:rPr>
              <a:t>b</a:t>
            </a:r>
            <a:r>
              <a:rPr lang="en-US" sz="1050" b="1" dirty="0">
                <a:latin typeface="+mn-lt"/>
              </a:rPr>
              <a:t>N=46 patients with mild to moderate TD (n=21) or no dyskinesia (n=25). </a:t>
            </a:r>
            <a:r>
              <a:rPr lang="en-US" sz="1050" b="1" baseline="30000" dirty="0">
                <a:latin typeface="+mn-lt"/>
              </a:rPr>
              <a:t>c</a:t>
            </a:r>
            <a:r>
              <a:rPr lang="en-US" sz="1050" b="1" dirty="0">
                <a:latin typeface="+mn-lt"/>
              </a:rPr>
              <a:t>N=31 patients with minimal or mild (n=21) or moderate to severe (n=10) TD movements and an individual case study. </a:t>
            </a:r>
            <a:r>
              <a:rPr lang="en-US" sz="1050" b="1" baseline="30000" dirty="0">
                <a:latin typeface="+mn-lt"/>
              </a:rPr>
              <a:t>d</a:t>
            </a:r>
            <a:r>
              <a:rPr lang="en-US" sz="1050" b="1" dirty="0">
                <a:latin typeface="+mn-lt"/>
              </a:rPr>
              <a:t>Individual case studies.</a:t>
            </a:r>
          </a:p>
          <a:p>
            <a:pPr marL="0">
              <a:spcAft>
                <a:spcPts val="300"/>
              </a:spcAft>
              <a:defRPr/>
            </a:pPr>
            <a:r>
              <a:rPr lang="en-US" b="1" dirty="0">
                <a:latin typeface="+mn-lt"/>
              </a:rPr>
              <a:t>SF-12v2 PF, The SF-12v2 Health Survey Physical Functioning</a:t>
            </a:r>
            <a:r>
              <a:rPr lang="en-US" b="1" dirty="0"/>
              <a:t>.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McEvoy J, et al. </a:t>
            </a:r>
            <a:r>
              <a:rPr lang="en-US" i="1" dirty="0">
                <a:latin typeface="+mn-lt"/>
              </a:rPr>
              <a:t>Qual Life Res</a:t>
            </a:r>
            <a:r>
              <a:rPr lang="en-US" dirty="0">
                <a:latin typeface="+mn-lt"/>
              </a:rPr>
              <a:t>. 2019;28(12):3303-3312. </a:t>
            </a:r>
            <a:r>
              <a:rPr lang="en-US" b="1" dirty="0">
                <a:latin typeface="+mn-lt"/>
              </a:rPr>
              <a:t>2. </a:t>
            </a:r>
            <a:r>
              <a:rPr lang="en-US" dirty="0">
                <a:latin typeface="+mn-lt"/>
              </a:rPr>
              <a:t>Vrtunski P, et al. </a:t>
            </a:r>
            <a:r>
              <a:rPr lang="en-US" i="1" dirty="0">
                <a:latin typeface="+mn-lt"/>
              </a:rPr>
              <a:t>Psychiatry Res</a:t>
            </a:r>
            <a:r>
              <a:rPr lang="en-US" dirty="0">
                <a:latin typeface="+mn-lt"/>
              </a:rPr>
              <a:t>. 1991;37(1):57-72. </a:t>
            </a:r>
            <a:r>
              <a:rPr lang="en-US" b="1" dirty="0">
                <a:latin typeface="+mn-lt"/>
              </a:rPr>
              <a:t>3.</a:t>
            </a:r>
            <a:r>
              <a:rPr lang="en-US" dirty="0">
                <a:latin typeface="+mn-lt"/>
              </a:rPr>
              <a:t> Lumetti S, et al. </a:t>
            </a:r>
            <a:r>
              <a:rPr lang="en-US" i="1" dirty="0">
                <a:latin typeface="+mn-lt"/>
              </a:rPr>
              <a:t>Case Rep Dent</a:t>
            </a:r>
            <a:r>
              <a:rPr lang="en-US" dirty="0">
                <a:latin typeface="+mn-lt"/>
              </a:rPr>
              <a:t>. 2016;2016:7167452.</a:t>
            </a:r>
            <a:br>
              <a:rPr lang="en-US" dirty="0">
                <a:latin typeface="+mn-lt"/>
              </a:rPr>
            </a:br>
            <a:r>
              <a:rPr lang="en-US" b="1" dirty="0">
                <a:latin typeface="+mn-lt"/>
              </a:rPr>
              <a:t>4.</a:t>
            </a:r>
            <a:r>
              <a:rPr lang="en-US" dirty="0">
                <a:latin typeface="+mn-lt"/>
              </a:rPr>
              <a:t> Girard P, et al. </a:t>
            </a:r>
            <a:r>
              <a:rPr lang="en-US" i="1" dirty="0">
                <a:latin typeface="+mn-lt"/>
              </a:rPr>
              <a:t>J Psychiatr Res</a:t>
            </a:r>
            <a:r>
              <a:rPr lang="en-US" dirty="0">
                <a:latin typeface="+mn-lt"/>
              </a:rPr>
              <a:t>. 2012;46(5):684-687.</a:t>
            </a:r>
            <a:r>
              <a:rPr lang="en-US" b="1" dirty="0">
                <a:latin typeface="+mn-lt"/>
              </a:rPr>
              <a:t> 5.</a:t>
            </a:r>
            <a:r>
              <a:rPr lang="en-US" dirty="0">
                <a:latin typeface="+mn-lt"/>
              </a:rPr>
              <a:t> Gregory RP, et al. </a:t>
            </a:r>
            <a:r>
              <a:rPr lang="en-US" i="1" dirty="0">
                <a:latin typeface="+mn-lt"/>
              </a:rPr>
              <a:t>J Neurol Neurosurg </a:t>
            </a:r>
            <a:r>
              <a:rPr lang="en-US" dirty="0">
                <a:latin typeface="+mn-lt"/>
              </a:rPr>
              <a:t>Psychiatry. 1992;55(12):1203-1204. </a:t>
            </a:r>
            <a:r>
              <a:rPr lang="en-US" b="1" dirty="0">
                <a:latin typeface="+mn-lt"/>
              </a:rPr>
              <a:t>6.</a:t>
            </a:r>
            <a:r>
              <a:rPr lang="en-US" dirty="0">
                <a:latin typeface="+mn-lt"/>
              </a:rPr>
              <a:t> Bhat PS, et al. </a:t>
            </a:r>
            <a:r>
              <a:rPr lang="en-US" i="1" dirty="0">
                <a:latin typeface="+mn-lt"/>
              </a:rPr>
              <a:t>Ind Psychiatry J</a:t>
            </a:r>
            <a:r>
              <a:rPr lang="en-US" dirty="0">
                <a:latin typeface="+mn-lt"/>
              </a:rPr>
              <a:t>. 2010;19(2):134-135</a:t>
            </a:r>
            <a:r>
              <a:rPr lang="en-US" dirty="0"/>
              <a:t>.</a:t>
            </a:r>
          </a:p>
        </p:txBody>
      </p:sp>
      <p:grpSp>
        <p:nvGrpSpPr>
          <p:cNvPr id="83" name="Group 82">
            <a:extLst>
              <a:ext uri="{FF2B5EF4-FFF2-40B4-BE49-F238E27FC236}">
                <a16:creationId xmlns:a16="http://schemas.microsoft.com/office/drawing/2014/main" id="{693FB4F7-3070-9B7E-A581-C816A4F904A2}"/>
              </a:ext>
            </a:extLst>
          </p:cNvPr>
          <p:cNvGrpSpPr>
            <a:grpSpLocks noChangeAspect="1"/>
          </p:cNvGrpSpPr>
          <p:nvPr/>
        </p:nvGrpSpPr>
        <p:grpSpPr>
          <a:xfrm>
            <a:off x="10136029" y="4148750"/>
            <a:ext cx="1249563" cy="1252783"/>
            <a:chOff x="-4083050" y="1579563"/>
            <a:chExt cx="3694112" cy="3703638"/>
          </a:xfrm>
          <a:solidFill>
            <a:schemeClr val="accent5"/>
          </a:solidFill>
        </p:grpSpPr>
        <p:sp>
          <p:nvSpPr>
            <p:cNvPr id="91" name="Freeform 5">
              <a:extLst>
                <a:ext uri="{FF2B5EF4-FFF2-40B4-BE49-F238E27FC236}">
                  <a16:creationId xmlns:a16="http://schemas.microsoft.com/office/drawing/2014/main" id="{875CDD98-B839-2B71-0CC7-E6EDF3FD4494}"/>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
              <a:extLst>
                <a:ext uri="{FF2B5EF4-FFF2-40B4-BE49-F238E27FC236}">
                  <a16:creationId xmlns:a16="http://schemas.microsoft.com/office/drawing/2014/main" id="{99BE0042-06CE-2C9D-DB24-C8BD159AB91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7">
              <a:extLst>
                <a:ext uri="{FF2B5EF4-FFF2-40B4-BE49-F238E27FC236}">
                  <a16:creationId xmlns:a16="http://schemas.microsoft.com/office/drawing/2014/main" id="{E4B68615-B6FE-4A94-56B3-43B7D4C9958F}"/>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8">
              <a:extLst>
                <a:ext uri="{FF2B5EF4-FFF2-40B4-BE49-F238E27FC236}">
                  <a16:creationId xmlns:a16="http://schemas.microsoft.com/office/drawing/2014/main" id="{159B5F59-E48D-10B1-4192-4CDCF653A7F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9">
              <a:extLst>
                <a:ext uri="{FF2B5EF4-FFF2-40B4-BE49-F238E27FC236}">
                  <a16:creationId xmlns:a16="http://schemas.microsoft.com/office/drawing/2014/main" id="{F97D6FF6-876B-D5B6-FD6A-69507CC82B35}"/>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10">
              <a:extLst>
                <a:ext uri="{FF2B5EF4-FFF2-40B4-BE49-F238E27FC236}">
                  <a16:creationId xmlns:a16="http://schemas.microsoft.com/office/drawing/2014/main" id="{6008A11C-A68F-37B0-8EF9-FDCB237C0FCB}"/>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11">
              <a:extLst>
                <a:ext uri="{FF2B5EF4-FFF2-40B4-BE49-F238E27FC236}">
                  <a16:creationId xmlns:a16="http://schemas.microsoft.com/office/drawing/2014/main" id="{09DD6425-407E-C936-A97F-DC7D9C23FFC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2">
              <a:extLst>
                <a:ext uri="{FF2B5EF4-FFF2-40B4-BE49-F238E27FC236}">
                  <a16:creationId xmlns:a16="http://schemas.microsoft.com/office/drawing/2014/main" id="{1B7F7F90-F4B8-22BF-813F-27CA1C50F68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3">
              <a:extLst>
                <a:ext uri="{FF2B5EF4-FFF2-40B4-BE49-F238E27FC236}">
                  <a16:creationId xmlns:a16="http://schemas.microsoft.com/office/drawing/2014/main" id="{D9416154-29C6-7A06-D2B8-57EFDAE3EA2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4">
              <a:extLst>
                <a:ext uri="{FF2B5EF4-FFF2-40B4-BE49-F238E27FC236}">
                  <a16:creationId xmlns:a16="http://schemas.microsoft.com/office/drawing/2014/main" id="{44577C10-415E-14F4-0CD0-4BDD45F36282}"/>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5">
              <a:extLst>
                <a:ext uri="{FF2B5EF4-FFF2-40B4-BE49-F238E27FC236}">
                  <a16:creationId xmlns:a16="http://schemas.microsoft.com/office/drawing/2014/main" id="{1CEA347E-1F7E-C1D7-0961-7E879859241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16">
              <a:extLst>
                <a:ext uri="{FF2B5EF4-FFF2-40B4-BE49-F238E27FC236}">
                  <a16:creationId xmlns:a16="http://schemas.microsoft.com/office/drawing/2014/main" id="{46DD4DCA-3D23-F6E3-6E1B-F0973299A60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17">
              <a:extLst>
                <a:ext uri="{FF2B5EF4-FFF2-40B4-BE49-F238E27FC236}">
                  <a16:creationId xmlns:a16="http://schemas.microsoft.com/office/drawing/2014/main" id="{7B85F67B-D949-F425-F5FD-60C484F8840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18">
              <a:extLst>
                <a:ext uri="{FF2B5EF4-FFF2-40B4-BE49-F238E27FC236}">
                  <a16:creationId xmlns:a16="http://schemas.microsoft.com/office/drawing/2014/main" id="{AF8051DC-D2D7-BDC9-1501-80F31B6AD8F3}"/>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19">
              <a:extLst>
                <a:ext uri="{FF2B5EF4-FFF2-40B4-BE49-F238E27FC236}">
                  <a16:creationId xmlns:a16="http://schemas.microsoft.com/office/drawing/2014/main" id="{CFB52C30-8638-20FE-73B7-A6407D04518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0">
              <a:extLst>
                <a:ext uri="{FF2B5EF4-FFF2-40B4-BE49-F238E27FC236}">
                  <a16:creationId xmlns:a16="http://schemas.microsoft.com/office/drawing/2014/main" id="{1A192896-8981-07F5-E60D-B5EC5509A8C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1">
              <a:extLst>
                <a:ext uri="{FF2B5EF4-FFF2-40B4-BE49-F238E27FC236}">
                  <a16:creationId xmlns:a16="http://schemas.microsoft.com/office/drawing/2014/main" id="{390D5ADD-A65F-82E6-86AD-9CB4546D06B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2">
              <a:extLst>
                <a:ext uri="{FF2B5EF4-FFF2-40B4-BE49-F238E27FC236}">
                  <a16:creationId xmlns:a16="http://schemas.microsoft.com/office/drawing/2014/main" id="{9BB50878-24C4-58F5-963A-FD9581C59AF9}"/>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3">
              <a:extLst>
                <a:ext uri="{FF2B5EF4-FFF2-40B4-BE49-F238E27FC236}">
                  <a16:creationId xmlns:a16="http://schemas.microsoft.com/office/drawing/2014/main" id="{DA1404FC-3B0E-B258-4B88-5F92D5BB409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4">
              <a:extLst>
                <a:ext uri="{FF2B5EF4-FFF2-40B4-BE49-F238E27FC236}">
                  <a16:creationId xmlns:a16="http://schemas.microsoft.com/office/drawing/2014/main" id="{7C822D99-DFCC-B437-73C5-EB66CA987F9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5">
              <a:extLst>
                <a:ext uri="{FF2B5EF4-FFF2-40B4-BE49-F238E27FC236}">
                  <a16:creationId xmlns:a16="http://schemas.microsoft.com/office/drawing/2014/main" id="{5FE3B529-7591-B23E-0345-A95FC92E7B6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26">
              <a:extLst>
                <a:ext uri="{FF2B5EF4-FFF2-40B4-BE49-F238E27FC236}">
                  <a16:creationId xmlns:a16="http://schemas.microsoft.com/office/drawing/2014/main" id="{479E3139-730A-3AB0-01CD-C5709B6B861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27">
              <a:extLst>
                <a:ext uri="{FF2B5EF4-FFF2-40B4-BE49-F238E27FC236}">
                  <a16:creationId xmlns:a16="http://schemas.microsoft.com/office/drawing/2014/main" id="{9978A407-D897-F305-38F8-EADB1481DF89}"/>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28">
              <a:extLst>
                <a:ext uri="{FF2B5EF4-FFF2-40B4-BE49-F238E27FC236}">
                  <a16:creationId xmlns:a16="http://schemas.microsoft.com/office/drawing/2014/main" id="{8B62A0E6-3EC6-FA9F-8538-625ADA686555}"/>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29">
              <a:extLst>
                <a:ext uri="{FF2B5EF4-FFF2-40B4-BE49-F238E27FC236}">
                  <a16:creationId xmlns:a16="http://schemas.microsoft.com/office/drawing/2014/main" id="{B62FE95E-A20A-FD76-F4A4-7A950FD33923}"/>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30">
              <a:extLst>
                <a:ext uri="{FF2B5EF4-FFF2-40B4-BE49-F238E27FC236}">
                  <a16:creationId xmlns:a16="http://schemas.microsoft.com/office/drawing/2014/main" id="{2B463BA4-4D22-0F2A-12B3-D65A4A6F72B9}"/>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31">
              <a:extLst>
                <a:ext uri="{FF2B5EF4-FFF2-40B4-BE49-F238E27FC236}">
                  <a16:creationId xmlns:a16="http://schemas.microsoft.com/office/drawing/2014/main" id="{205D6882-391A-0A7F-6F58-41BA49B71E08}"/>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32">
              <a:extLst>
                <a:ext uri="{FF2B5EF4-FFF2-40B4-BE49-F238E27FC236}">
                  <a16:creationId xmlns:a16="http://schemas.microsoft.com/office/drawing/2014/main" id="{F89257D3-589E-6864-B39E-FE31F07D51A5}"/>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33">
              <a:extLst>
                <a:ext uri="{FF2B5EF4-FFF2-40B4-BE49-F238E27FC236}">
                  <a16:creationId xmlns:a16="http://schemas.microsoft.com/office/drawing/2014/main" id="{0AA646E2-FF26-6867-811F-46CC4C3710E3}"/>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Group 12">
            <a:extLst>
              <a:ext uri="{FF2B5EF4-FFF2-40B4-BE49-F238E27FC236}">
                <a16:creationId xmlns:a16="http://schemas.microsoft.com/office/drawing/2014/main" id="{CD4D4C47-9804-3166-D4C9-57D40BF8F343}"/>
              </a:ext>
            </a:extLst>
          </p:cNvPr>
          <p:cNvGrpSpPr/>
          <p:nvPr/>
        </p:nvGrpSpPr>
        <p:grpSpPr>
          <a:xfrm>
            <a:off x="6753051" y="3186819"/>
            <a:ext cx="1434553" cy="1252783"/>
            <a:chOff x="6780212" y="3124200"/>
            <a:chExt cx="1713600" cy="1496472"/>
          </a:xfrm>
        </p:grpSpPr>
        <p:grpSp>
          <p:nvGrpSpPr>
            <p:cNvPr id="11" name="Group 10">
              <a:extLst>
                <a:ext uri="{FF2B5EF4-FFF2-40B4-BE49-F238E27FC236}">
                  <a16:creationId xmlns:a16="http://schemas.microsoft.com/office/drawing/2014/main" id="{E8B7859C-66BF-701D-EF1E-FA52DF5B56D9}"/>
                </a:ext>
              </a:extLst>
            </p:cNvPr>
            <p:cNvGrpSpPr/>
            <p:nvPr/>
          </p:nvGrpSpPr>
          <p:grpSpPr>
            <a:xfrm>
              <a:off x="7989209" y="3755997"/>
              <a:ext cx="504603" cy="452309"/>
              <a:chOff x="8025423" y="3816356"/>
              <a:chExt cx="504603" cy="452309"/>
            </a:xfrm>
          </p:grpSpPr>
          <p:sp>
            <p:nvSpPr>
              <p:cNvPr id="107" name="Freeform 10"/>
              <p:cNvSpPr>
                <a:spLocks/>
              </p:cNvSpPr>
              <p:nvPr/>
            </p:nvSpPr>
            <p:spPr bwMode="auto">
              <a:xfrm>
                <a:off x="8221695" y="3955581"/>
                <a:ext cx="141941" cy="182690"/>
              </a:xfrm>
              <a:custGeom>
                <a:avLst/>
                <a:gdLst>
                  <a:gd name="T0" fmla="*/ 17 w 124"/>
                  <a:gd name="T1" fmla="*/ 131 h 159"/>
                  <a:gd name="T2" fmla="*/ 24 w 124"/>
                  <a:gd name="T3" fmla="*/ 103 h 159"/>
                  <a:gd name="T4" fmla="*/ 20 w 124"/>
                  <a:gd name="T5" fmla="*/ 74 h 159"/>
                  <a:gd name="T6" fmla="*/ 4 w 124"/>
                  <a:gd name="T7" fmla="*/ 36 h 159"/>
                  <a:gd name="T8" fmla="*/ 37 w 124"/>
                  <a:gd name="T9" fmla="*/ 4 h 159"/>
                  <a:gd name="T10" fmla="*/ 88 w 124"/>
                  <a:gd name="T11" fmla="*/ 4 h 159"/>
                  <a:gd name="T12" fmla="*/ 106 w 124"/>
                  <a:gd name="T13" fmla="*/ 5 h 159"/>
                  <a:gd name="T14" fmla="*/ 121 w 124"/>
                  <a:gd name="T15" fmla="*/ 36 h 159"/>
                  <a:gd name="T16" fmla="*/ 103 w 124"/>
                  <a:gd name="T17" fmla="*/ 78 h 159"/>
                  <a:gd name="T18" fmla="*/ 101 w 124"/>
                  <a:gd name="T19" fmla="*/ 102 h 159"/>
                  <a:gd name="T20" fmla="*/ 107 w 124"/>
                  <a:gd name="T21" fmla="*/ 124 h 159"/>
                  <a:gd name="T22" fmla="*/ 103 w 124"/>
                  <a:gd name="T23" fmla="*/ 151 h 159"/>
                  <a:gd name="T24" fmla="*/ 95 w 124"/>
                  <a:gd name="T25" fmla="*/ 157 h 159"/>
                  <a:gd name="T26" fmla="*/ 91 w 124"/>
                  <a:gd name="T27" fmla="*/ 149 h 159"/>
                  <a:gd name="T28" fmla="*/ 87 w 124"/>
                  <a:gd name="T29" fmla="*/ 128 h 159"/>
                  <a:gd name="T30" fmla="*/ 76 w 124"/>
                  <a:gd name="T31" fmla="*/ 101 h 159"/>
                  <a:gd name="T32" fmla="*/ 49 w 124"/>
                  <a:gd name="T33" fmla="*/ 101 h 159"/>
                  <a:gd name="T34" fmla="*/ 36 w 124"/>
                  <a:gd name="T35" fmla="*/ 137 h 159"/>
                  <a:gd name="T36" fmla="*/ 34 w 124"/>
                  <a:gd name="T37" fmla="*/ 152 h 159"/>
                  <a:gd name="T38" fmla="*/ 31 w 124"/>
                  <a:gd name="T39" fmla="*/ 158 h 159"/>
                  <a:gd name="T40" fmla="*/ 24 w 124"/>
                  <a:gd name="T41" fmla="*/ 154 h 159"/>
                  <a:gd name="T42" fmla="*/ 17 w 124"/>
                  <a:gd name="T43" fmla="*/ 13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159">
                    <a:moveTo>
                      <a:pt x="17" y="131"/>
                    </a:moveTo>
                    <a:cubicBezTo>
                      <a:pt x="19" y="121"/>
                      <a:pt x="21" y="112"/>
                      <a:pt x="24" y="103"/>
                    </a:cubicBezTo>
                    <a:cubicBezTo>
                      <a:pt x="28" y="93"/>
                      <a:pt x="26" y="84"/>
                      <a:pt x="20" y="74"/>
                    </a:cubicBezTo>
                    <a:cubicBezTo>
                      <a:pt x="12" y="63"/>
                      <a:pt x="6" y="50"/>
                      <a:pt x="4" y="36"/>
                    </a:cubicBezTo>
                    <a:cubicBezTo>
                      <a:pt x="0" y="11"/>
                      <a:pt x="15" y="0"/>
                      <a:pt x="37" y="4"/>
                    </a:cubicBezTo>
                    <a:cubicBezTo>
                      <a:pt x="54" y="7"/>
                      <a:pt x="71" y="7"/>
                      <a:pt x="88" y="4"/>
                    </a:cubicBezTo>
                    <a:cubicBezTo>
                      <a:pt x="94" y="3"/>
                      <a:pt x="100" y="4"/>
                      <a:pt x="106" y="5"/>
                    </a:cubicBezTo>
                    <a:cubicBezTo>
                      <a:pt x="118" y="9"/>
                      <a:pt x="124" y="21"/>
                      <a:pt x="121" y="36"/>
                    </a:cubicBezTo>
                    <a:cubicBezTo>
                      <a:pt x="118" y="52"/>
                      <a:pt x="111" y="65"/>
                      <a:pt x="103" y="78"/>
                    </a:cubicBezTo>
                    <a:cubicBezTo>
                      <a:pt x="99" y="86"/>
                      <a:pt x="98" y="93"/>
                      <a:pt x="101" y="102"/>
                    </a:cubicBezTo>
                    <a:cubicBezTo>
                      <a:pt x="103" y="109"/>
                      <a:pt x="105" y="116"/>
                      <a:pt x="107" y="124"/>
                    </a:cubicBezTo>
                    <a:cubicBezTo>
                      <a:pt x="108" y="133"/>
                      <a:pt x="107" y="142"/>
                      <a:pt x="103" y="151"/>
                    </a:cubicBezTo>
                    <a:cubicBezTo>
                      <a:pt x="101" y="154"/>
                      <a:pt x="99" y="159"/>
                      <a:pt x="95" y="157"/>
                    </a:cubicBezTo>
                    <a:cubicBezTo>
                      <a:pt x="93" y="156"/>
                      <a:pt x="91" y="152"/>
                      <a:pt x="91" y="149"/>
                    </a:cubicBezTo>
                    <a:cubicBezTo>
                      <a:pt x="89" y="142"/>
                      <a:pt x="89" y="135"/>
                      <a:pt x="87" y="128"/>
                    </a:cubicBezTo>
                    <a:cubicBezTo>
                      <a:pt x="85" y="118"/>
                      <a:pt x="82" y="109"/>
                      <a:pt x="76" y="101"/>
                    </a:cubicBezTo>
                    <a:cubicBezTo>
                      <a:pt x="68" y="92"/>
                      <a:pt x="58" y="91"/>
                      <a:pt x="49" y="101"/>
                    </a:cubicBezTo>
                    <a:cubicBezTo>
                      <a:pt x="40" y="111"/>
                      <a:pt x="38" y="124"/>
                      <a:pt x="36" y="137"/>
                    </a:cubicBezTo>
                    <a:cubicBezTo>
                      <a:pt x="35" y="142"/>
                      <a:pt x="35" y="147"/>
                      <a:pt x="34" y="152"/>
                    </a:cubicBezTo>
                    <a:cubicBezTo>
                      <a:pt x="34" y="154"/>
                      <a:pt x="32" y="156"/>
                      <a:pt x="31" y="158"/>
                    </a:cubicBezTo>
                    <a:cubicBezTo>
                      <a:pt x="29" y="157"/>
                      <a:pt x="25" y="156"/>
                      <a:pt x="24" y="154"/>
                    </a:cubicBezTo>
                    <a:cubicBezTo>
                      <a:pt x="22" y="146"/>
                      <a:pt x="19" y="138"/>
                      <a:pt x="17" y="131"/>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106" name="Freeform 8"/>
              <p:cNvSpPr>
                <a:spLocks noEditPoints="1"/>
              </p:cNvSpPr>
              <p:nvPr/>
            </p:nvSpPr>
            <p:spPr bwMode="auto">
              <a:xfrm>
                <a:off x="8025423" y="3816356"/>
                <a:ext cx="504603" cy="452309"/>
              </a:xfrm>
              <a:custGeom>
                <a:avLst/>
                <a:gdLst>
                  <a:gd name="T0" fmla="*/ 0 w 440"/>
                  <a:gd name="T1" fmla="*/ 279 h 394"/>
                  <a:gd name="T2" fmla="*/ 34 w 440"/>
                  <a:gd name="T3" fmla="*/ 246 h 394"/>
                  <a:gd name="T4" fmla="*/ 43 w 440"/>
                  <a:gd name="T5" fmla="*/ 221 h 394"/>
                  <a:gd name="T6" fmla="*/ 93 w 440"/>
                  <a:gd name="T7" fmla="*/ 71 h 394"/>
                  <a:gd name="T8" fmla="*/ 213 w 440"/>
                  <a:gd name="T9" fmla="*/ 10 h 394"/>
                  <a:gd name="T10" fmla="*/ 411 w 440"/>
                  <a:gd name="T11" fmla="*/ 130 h 394"/>
                  <a:gd name="T12" fmla="*/ 373 w 440"/>
                  <a:gd name="T13" fmla="*/ 330 h 394"/>
                  <a:gd name="T14" fmla="*/ 225 w 440"/>
                  <a:gd name="T15" fmla="*/ 391 h 394"/>
                  <a:gd name="T16" fmla="*/ 87 w 440"/>
                  <a:gd name="T17" fmla="*/ 323 h 394"/>
                  <a:gd name="T18" fmla="*/ 66 w 440"/>
                  <a:gd name="T19" fmla="*/ 293 h 394"/>
                  <a:gd name="T20" fmla="*/ 46 w 440"/>
                  <a:gd name="T21" fmla="*/ 281 h 394"/>
                  <a:gd name="T22" fmla="*/ 0 w 440"/>
                  <a:gd name="T23" fmla="*/ 281 h 394"/>
                  <a:gd name="T24" fmla="*/ 0 w 440"/>
                  <a:gd name="T25" fmla="*/ 279 h 394"/>
                  <a:gd name="T26" fmla="*/ 314 w 440"/>
                  <a:gd name="T27" fmla="*/ 146 h 394"/>
                  <a:gd name="T28" fmla="*/ 263 w 440"/>
                  <a:gd name="T29" fmla="*/ 104 h 394"/>
                  <a:gd name="T30" fmla="*/ 205 w 440"/>
                  <a:gd name="T31" fmla="*/ 104 h 394"/>
                  <a:gd name="T32" fmla="*/ 188 w 440"/>
                  <a:gd name="T33" fmla="*/ 103 h 394"/>
                  <a:gd name="T34" fmla="*/ 155 w 440"/>
                  <a:gd name="T35" fmla="*/ 135 h 394"/>
                  <a:gd name="T36" fmla="*/ 160 w 440"/>
                  <a:gd name="T37" fmla="*/ 173 h 394"/>
                  <a:gd name="T38" fmla="*/ 172 w 440"/>
                  <a:gd name="T39" fmla="*/ 202 h 394"/>
                  <a:gd name="T40" fmla="*/ 173 w 440"/>
                  <a:gd name="T41" fmla="*/ 219 h 394"/>
                  <a:gd name="T42" fmla="*/ 170 w 440"/>
                  <a:gd name="T43" fmla="*/ 262 h 394"/>
                  <a:gd name="T44" fmla="*/ 182 w 440"/>
                  <a:gd name="T45" fmla="*/ 297 h 394"/>
                  <a:gd name="T46" fmla="*/ 214 w 440"/>
                  <a:gd name="T47" fmla="*/ 298 h 394"/>
                  <a:gd name="T48" fmla="*/ 227 w 440"/>
                  <a:gd name="T49" fmla="*/ 268 h 394"/>
                  <a:gd name="T50" fmla="*/ 229 w 440"/>
                  <a:gd name="T51" fmla="*/ 250 h 394"/>
                  <a:gd name="T52" fmla="*/ 233 w 440"/>
                  <a:gd name="T53" fmla="*/ 244 h 394"/>
                  <a:gd name="T54" fmla="*/ 238 w 440"/>
                  <a:gd name="T55" fmla="*/ 249 h 394"/>
                  <a:gd name="T56" fmla="*/ 240 w 440"/>
                  <a:gd name="T57" fmla="*/ 262 h 394"/>
                  <a:gd name="T58" fmla="*/ 252 w 440"/>
                  <a:gd name="T59" fmla="*/ 298 h 394"/>
                  <a:gd name="T60" fmla="*/ 284 w 440"/>
                  <a:gd name="T61" fmla="*/ 298 h 394"/>
                  <a:gd name="T62" fmla="*/ 294 w 440"/>
                  <a:gd name="T63" fmla="*/ 280 h 394"/>
                  <a:gd name="T64" fmla="*/ 295 w 440"/>
                  <a:gd name="T65" fmla="*/ 222 h 394"/>
                  <a:gd name="T66" fmla="*/ 297 w 440"/>
                  <a:gd name="T67" fmla="*/ 197 h 394"/>
                  <a:gd name="T68" fmla="*/ 302 w 440"/>
                  <a:gd name="T69" fmla="*/ 185 h 394"/>
                  <a:gd name="T70" fmla="*/ 314 w 440"/>
                  <a:gd name="T71" fmla="*/ 146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0" h="394">
                    <a:moveTo>
                      <a:pt x="0" y="279"/>
                    </a:moveTo>
                    <a:cubicBezTo>
                      <a:pt x="11" y="268"/>
                      <a:pt x="22" y="257"/>
                      <a:pt x="34" y="246"/>
                    </a:cubicBezTo>
                    <a:cubicBezTo>
                      <a:pt x="42" y="239"/>
                      <a:pt x="45" y="231"/>
                      <a:pt x="43" y="221"/>
                    </a:cubicBezTo>
                    <a:cubicBezTo>
                      <a:pt x="38" y="164"/>
                      <a:pt x="54" y="113"/>
                      <a:pt x="93" y="71"/>
                    </a:cubicBezTo>
                    <a:cubicBezTo>
                      <a:pt x="125" y="35"/>
                      <a:pt x="166" y="15"/>
                      <a:pt x="213" y="10"/>
                    </a:cubicBezTo>
                    <a:cubicBezTo>
                      <a:pt x="300" y="0"/>
                      <a:pt x="380" y="48"/>
                      <a:pt x="411" y="130"/>
                    </a:cubicBezTo>
                    <a:cubicBezTo>
                      <a:pt x="440" y="204"/>
                      <a:pt x="426" y="272"/>
                      <a:pt x="373" y="330"/>
                    </a:cubicBezTo>
                    <a:cubicBezTo>
                      <a:pt x="334" y="374"/>
                      <a:pt x="283" y="394"/>
                      <a:pt x="225" y="391"/>
                    </a:cubicBezTo>
                    <a:cubicBezTo>
                      <a:pt x="170" y="389"/>
                      <a:pt x="123" y="366"/>
                      <a:pt x="87" y="323"/>
                    </a:cubicBezTo>
                    <a:cubicBezTo>
                      <a:pt x="79" y="314"/>
                      <a:pt x="73" y="303"/>
                      <a:pt x="66" y="293"/>
                    </a:cubicBezTo>
                    <a:cubicBezTo>
                      <a:pt x="61" y="285"/>
                      <a:pt x="55" y="281"/>
                      <a:pt x="46" y="281"/>
                    </a:cubicBezTo>
                    <a:cubicBezTo>
                      <a:pt x="30" y="281"/>
                      <a:pt x="15" y="281"/>
                      <a:pt x="0" y="281"/>
                    </a:cubicBezTo>
                    <a:cubicBezTo>
                      <a:pt x="0" y="280"/>
                      <a:pt x="0" y="280"/>
                      <a:pt x="0" y="279"/>
                    </a:cubicBezTo>
                    <a:close/>
                    <a:moveTo>
                      <a:pt x="314" y="146"/>
                    </a:moveTo>
                    <a:cubicBezTo>
                      <a:pt x="315" y="124"/>
                      <a:pt x="292" y="96"/>
                      <a:pt x="263" y="104"/>
                    </a:cubicBezTo>
                    <a:cubicBezTo>
                      <a:pt x="243" y="110"/>
                      <a:pt x="224" y="110"/>
                      <a:pt x="205" y="104"/>
                    </a:cubicBezTo>
                    <a:cubicBezTo>
                      <a:pt x="199" y="103"/>
                      <a:pt x="194" y="103"/>
                      <a:pt x="188" y="103"/>
                    </a:cubicBezTo>
                    <a:cubicBezTo>
                      <a:pt x="170" y="106"/>
                      <a:pt x="160" y="118"/>
                      <a:pt x="155" y="135"/>
                    </a:cubicBezTo>
                    <a:cubicBezTo>
                      <a:pt x="151" y="148"/>
                      <a:pt x="155" y="161"/>
                      <a:pt x="160" y="173"/>
                    </a:cubicBezTo>
                    <a:cubicBezTo>
                      <a:pt x="164" y="183"/>
                      <a:pt x="169" y="192"/>
                      <a:pt x="172" y="202"/>
                    </a:cubicBezTo>
                    <a:cubicBezTo>
                      <a:pt x="174" y="207"/>
                      <a:pt x="174" y="213"/>
                      <a:pt x="173" y="219"/>
                    </a:cubicBezTo>
                    <a:cubicBezTo>
                      <a:pt x="171" y="233"/>
                      <a:pt x="169" y="247"/>
                      <a:pt x="170" y="262"/>
                    </a:cubicBezTo>
                    <a:cubicBezTo>
                      <a:pt x="171" y="275"/>
                      <a:pt x="174" y="287"/>
                      <a:pt x="182" y="297"/>
                    </a:cubicBezTo>
                    <a:cubicBezTo>
                      <a:pt x="191" y="307"/>
                      <a:pt x="205" y="308"/>
                      <a:pt x="214" y="298"/>
                    </a:cubicBezTo>
                    <a:cubicBezTo>
                      <a:pt x="222" y="290"/>
                      <a:pt x="226" y="279"/>
                      <a:pt x="227" y="268"/>
                    </a:cubicBezTo>
                    <a:cubicBezTo>
                      <a:pt x="228" y="262"/>
                      <a:pt x="228" y="256"/>
                      <a:pt x="229" y="250"/>
                    </a:cubicBezTo>
                    <a:cubicBezTo>
                      <a:pt x="229" y="248"/>
                      <a:pt x="232" y="246"/>
                      <a:pt x="233" y="244"/>
                    </a:cubicBezTo>
                    <a:cubicBezTo>
                      <a:pt x="235" y="246"/>
                      <a:pt x="238" y="247"/>
                      <a:pt x="238" y="249"/>
                    </a:cubicBezTo>
                    <a:cubicBezTo>
                      <a:pt x="239" y="254"/>
                      <a:pt x="239" y="258"/>
                      <a:pt x="240" y="262"/>
                    </a:cubicBezTo>
                    <a:cubicBezTo>
                      <a:pt x="241" y="275"/>
                      <a:pt x="243" y="288"/>
                      <a:pt x="252" y="298"/>
                    </a:cubicBezTo>
                    <a:cubicBezTo>
                      <a:pt x="261" y="308"/>
                      <a:pt x="275" y="308"/>
                      <a:pt x="284" y="298"/>
                    </a:cubicBezTo>
                    <a:cubicBezTo>
                      <a:pt x="288" y="292"/>
                      <a:pt x="292" y="286"/>
                      <a:pt x="294" y="280"/>
                    </a:cubicBezTo>
                    <a:cubicBezTo>
                      <a:pt x="300" y="261"/>
                      <a:pt x="299" y="242"/>
                      <a:pt x="295" y="222"/>
                    </a:cubicBezTo>
                    <a:cubicBezTo>
                      <a:pt x="293" y="213"/>
                      <a:pt x="293" y="205"/>
                      <a:pt x="297" y="197"/>
                    </a:cubicBezTo>
                    <a:cubicBezTo>
                      <a:pt x="299" y="193"/>
                      <a:pt x="300" y="189"/>
                      <a:pt x="302" y="185"/>
                    </a:cubicBezTo>
                    <a:cubicBezTo>
                      <a:pt x="308" y="173"/>
                      <a:pt x="314" y="160"/>
                      <a:pt x="314" y="146"/>
                    </a:cubicBezTo>
                    <a:close/>
                  </a:path>
                </a:pathLst>
              </a:custGeom>
              <a:solidFill>
                <a:schemeClr val="accent2">
                  <a:lumMod val="20000"/>
                  <a:lumOff val="80000"/>
                </a:schemeClr>
              </a:solidFill>
              <a:ln>
                <a:noFill/>
              </a:ln>
            </p:spPr>
            <p:txBody>
              <a:bodyPr vert="horz" wrap="square" lIns="91416" tIns="45708" rIns="91416" bIns="45708" numCol="1" anchor="t" anchorCtr="0" compatLnSpc="1">
                <a:prstTxWarp prst="textNoShape">
                  <a:avLst/>
                </a:prstTxWarp>
              </a:bodyPr>
              <a:lstStyle/>
              <a:p>
                <a:endParaRPr lang="en-US" sz="1799" dirty="0"/>
              </a:p>
            </p:txBody>
          </p:sp>
        </p:grpSp>
        <p:sp>
          <p:nvSpPr>
            <p:cNvPr id="86" name="Freeform 14">
              <a:extLst>
                <a:ext uri="{FF2B5EF4-FFF2-40B4-BE49-F238E27FC236}">
                  <a16:creationId xmlns:a16="http://schemas.microsoft.com/office/drawing/2014/main" id="{A1DF7575-67BC-B84F-5F7D-4ED75211715D}"/>
                </a:ext>
              </a:extLst>
            </p:cNvPr>
            <p:cNvSpPr>
              <a:spLocks/>
            </p:cNvSpPr>
            <p:nvPr/>
          </p:nvSpPr>
          <p:spPr bwMode="auto">
            <a:xfrm>
              <a:off x="7109829" y="3371821"/>
              <a:ext cx="864112" cy="951436"/>
            </a:xfrm>
            <a:custGeom>
              <a:avLst/>
              <a:gdLst>
                <a:gd name="T0" fmla="*/ 215 w 334"/>
                <a:gd name="T1" fmla="*/ 323 h 368"/>
                <a:gd name="T2" fmla="*/ 215 w 334"/>
                <a:gd name="T3" fmla="*/ 368 h 368"/>
                <a:gd name="T4" fmla="*/ 67 w 334"/>
                <a:gd name="T5" fmla="*/ 368 h 368"/>
                <a:gd name="T6" fmla="*/ 67 w 334"/>
                <a:gd name="T7" fmla="*/ 364 h 368"/>
                <a:gd name="T8" fmla="*/ 67 w 334"/>
                <a:gd name="T9" fmla="*/ 269 h 368"/>
                <a:gd name="T10" fmla="*/ 63 w 334"/>
                <a:gd name="T11" fmla="*/ 261 h 368"/>
                <a:gd name="T12" fmla="*/ 9 w 334"/>
                <a:gd name="T13" fmla="*/ 182 h 368"/>
                <a:gd name="T14" fmla="*/ 24 w 334"/>
                <a:gd name="T15" fmla="*/ 74 h 368"/>
                <a:gd name="T16" fmla="*/ 127 w 334"/>
                <a:gd name="T17" fmla="*/ 6 h 368"/>
                <a:gd name="T18" fmla="*/ 240 w 334"/>
                <a:gd name="T19" fmla="*/ 40 h 368"/>
                <a:gd name="T20" fmla="*/ 287 w 334"/>
                <a:gd name="T21" fmla="*/ 128 h 368"/>
                <a:gd name="T22" fmla="*/ 289 w 334"/>
                <a:gd name="T23" fmla="*/ 154 h 368"/>
                <a:gd name="T24" fmla="*/ 290 w 334"/>
                <a:gd name="T25" fmla="*/ 162 h 368"/>
                <a:gd name="T26" fmla="*/ 332 w 334"/>
                <a:gd name="T27" fmla="*/ 251 h 368"/>
                <a:gd name="T28" fmla="*/ 334 w 334"/>
                <a:gd name="T29" fmla="*/ 254 h 368"/>
                <a:gd name="T30" fmla="*/ 288 w 334"/>
                <a:gd name="T31" fmla="*/ 254 h 368"/>
                <a:gd name="T32" fmla="*/ 288 w 334"/>
                <a:gd name="T33" fmla="*/ 259 h 368"/>
                <a:gd name="T34" fmla="*/ 287 w 334"/>
                <a:gd name="T35" fmla="*/ 291 h 368"/>
                <a:gd name="T36" fmla="*/ 256 w 334"/>
                <a:gd name="T37" fmla="*/ 322 h 368"/>
                <a:gd name="T38" fmla="*/ 220 w 334"/>
                <a:gd name="T39" fmla="*/ 323 h 368"/>
                <a:gd name="T40" fmla="*/ 215 w 334"/>
                <a:gd name="T41" fmla="*/ 32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368">
                  <a:moveTo>
                    <a:pt x="215" y="323"/>
                  </a:moveTo>
                  <a:cubicBezTo>
                    <a:pt x="215" y="338"/>
                    <a:pt x="215" y="353"/>
                    <a:pt x="215" y="368"/>
                  </a:cubicBezTo>
                  <a:cubicBezTo>
                    <a:pt x="165" y="368"/>
                    <a:pt x="116" y="368"/>
                    <a:pt x="67" y="368"/>
                  </a:cubicBezTo>
                  <a:cubicBezTo>
                    <a:pt x="67" y="367"/>
                    <a:pt x="67" y="365"/>
                    <a:pt x="67" y="364"/>
                  </a:cubicBezTo>
                  <a:cubicBezTo>
                    <a:pt x="67" y="332"/>
                    <a:pt x="67" y="301"/>
                    <a:pt x="67" y="269"/>
                  </a:cubicBezTo>
                  <a:cubicBezTo>
                    <a:pt x="67" y="265"/>
                    <a:pt x="66" y="263"/>
                    <a:pt x="63" y="261"/>
                  </a:cubicBezTo>
                  <a:cubicBezTo>
                    <a:pt x="36" y="241"/>
                    <a:pt x="17" y="215"/>
                    <a:pt x="9" y="182"/>
                  </a:cubicBezTo>
                  <a:cubicBezTo>
                    <a:pt x="0" y="144"/>
                    <a:pt x="4" y="108"/>
                    <a:pt x="24" y="74"/>
                  </a:cubicBezTo>
                  <a:cubicBezTo>
                    <a:pt x="48" y="36"/>
                    <a:pt x="82" y="13"/>
                    <a:pt x="127" y="6"/>
                  </a:cubicBezTo>
                  <a:cubicBezTo>
                    <a:pt x="170" y="0"/>
                    <a:pt x="208" y="12"/>
                    <a:pt x="240" y="40"/>
                  </a:cubicBezTo>
                  <a:cubicBezTo>
                    <a:pt x="267" y="64"/>
                    <a:pt x="283" y="93"/>
                    <a:pt x="287" y="128"/>
                  </a:cubicBezTo>
                  <a:cubicBezTo>
                    <a:pt x="288" y="137"/>
                    <a:pt x="288" y="145"/>
                    <a:pt x="289" y="154"/>
                  </a:cubicBezTo>
                  <a:cubicBezTo>
                    <a:pt x="289" y="157"/>
                    <a:pt x="289" y="159"/>
                    <a:pt x="290" y="162"/>
                  </a:cubicBezTo>
                  <a:cubicBezTo>
                    <a:pt x="304" y="191"/>
                    <a:pt x="318" y="221"/>
                    <a:pt x="332" y="251"/>
                  </a:cubicBezTo>
                  <a:cubicBezTo>
                    <a:pt x="333" y="252"/>
                    <a:pt x="333" y="253"/>
                    <a:pt x="334" y="254"/>
                  </a:cubicBezTo>
                  <a:cubicBezTo>
                    <a:pt x="319" y="254"/>
                    <a:pt x="304" y="254"/>
                    <a:pt x="288" y="254"/>
                  </a:cubicBezTo>
                  <a:cubicBezTo>
                    <a:pt x="288" y="256"/>
                    <a:pt x="288" y="257"/>
                    <a:pt x="288" y="259"/>
                  </a:cubicBezTo>
                  <a:cubicBezTo>
                    <a:pt x="288" y="269"/>
                    <a:pt x="289" y="280"/>
                    <a:pt x="287" y="291"/>
                  </a:cubicBezTo>
                  <a:cubicBezTo>
                    <a:pt x="285" y="310"/>
                    <a:pt x="275" y="319"/>
                    <a:pt x="256" y="322"/>
                  </a:cubicBezTo>
                  <a:cubicBezTo>
                    <a:pt x="244" y="323"/>
                    <a:pt x="232" y="322"/>
                    <a:pt x="220" y="323"/>
                  </a:cubicBezTo>
                  <a:cubicBezTo>
                    <a:pt x="219" y="323"/>
                    <a:pt x="217" y="323"/>
                    <a:pt x="215" y="323"/>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Narrow"/>
                <a:ea typeface="+mn-ea"/>
                <a:cs typeface="+mn-cs"/>
              </a:endParaRPr>
            </a:p>
          </p:txBody>
        </p:sp>
        <p:grpSp>
          <p:nvGrpSpPr>
            <p:cNvPr id="133" name="Group 132">
              <a:extLst>
                <a:ext uri="{FF2B5EF4-FFF2-40B4-BE49-F238E27FC236}">
                  <a16:creationId xmlns:a16="http://schemas.microsoft.com/office/drawing/2014/main" id="{DCA93012-9E4C-8887-4A15-AC3639856425}"/>
                </a:ext>
              </a:extLst>
            </p:cNvPr>
            <p:cNvGrpSpPr>
              <a:grpSpLocks noChangeAspect="1"/>
            </p:cNvGrpSpPr>
            <p:nvPr/>
          </p:nvGrpSpPr>
          <p:grpSpPr>
            <a:xfrm>
              <a:off x="6780212" y="3124200"/>
              <a:ext cx="1471458" cy="1496472"/>
              <a:chOff x="-4083050" y="1579563"/>
              <a:chExt cx="3641724" cy="3703638"/>
            </a:xfrm>
            <a:solidFill>
              <a:schemeClr val="accent5"/>
            </a:solidFill>
          </p:grpSpPr>
          <p:sp>
            <p:nvSpPr>
              <p:cNvPr id="135" name="Freeform 6">
                <a:extLst>
                  <a:ext uri="{FF2B5EF4-FFF2-40B4-BE49-F238E27FC236}">
                    <a16:creationId xmlns:a16="http://schemas.microsoft.com/office/drawing/2014/main" id="{45485501-B576-E701-2D95-7FBF6D2D96B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7">
                <a:extLst>
                  <a:ext uri="{FF2B5EF4-FFF2-40B4-BE49-F238E27FC236}">
                    <a16:creationId xmlns:a16="http://schemas.microsoft.com/office/drawing/2014/main" id="{839647B2-BCF3-13E7-6034-23439C924304}"/>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8">
                <a:extLst>
                  <a:ext uri="{FF2B5EF4-FFF2-40B4-BE49-F238E27FC236}">
                    <a16:creationId xmlns:a16="http://schemas.microsoft.com/office/drawing/2014/main" id="{E36EC66E-EBE7-CE22-CD54-72F14ED5452A}"/>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9">
                <a:extLst>
                  <a:ext uri="{FF2B5EF4-FFF2-40B4-BE49-F238E27FC236}">
                    <a16:creationId xmlns:a16="http://schemas.microsoft.com/office/drawing/2014/main" id="{C2D9D8C7-AF65-E9BC-2191-23D42954A45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0">
                <a:extLst>
                  <a:ext uri="{FF2B5EF4-FFF2-40B4-BE49-F238E27FC236}">
                    <a16:creationId xmlns:a16="http://schemas.microsoft.com/office/drawing/2014/main" id="{E6D00878-19D4-2A49-5FF9-F6634122C65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1">
                <a:extLst>
                  <a:ext uri="{FF2B5EF4-FFF2-40B4-BE49-F238E27FC236}">
                    <a16:creationId xmlns:a16="http://schemas.microsoft.com/office/drawing/2014/main" id="{9CB7B3E6-5979-CE70-5711-E1524EE4841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2">
                <a:extLst>
                  <a:ext uri="{FF2B5EF4-FFF2-40B4-BE49-F238E27FC236}">
                    <a16:creationId xmlns:a16="http://schemas.microsoft.com/office/drawing/2014/main" id="{0BAFD5B4-4998-4840-5B65-A74EAE00B53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3">
                <a:extLst>
                  <a:ext uri="{FF2B5EF4-FFF2-40B4-BE49-F238E27FC236}">
                    <a16:creationId xmlns:a16="http://schemas.microsoft.com/office/drawing/2014/main" id="{F90C3DE1-CB93-1786-D958-29943699CE2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4">
                <a:extLst>
                  <a:ext uri="{FF2B5EF4-FFF2-40B4-BE49-F238E27FC236}">
                    <a16:creationId xmlns:a16="http://schemas.microsoft.com/office/drawing/2014/main" id="{9119B301-0F3D-1071-B11A-0A26EA1E9A13}"/>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5">
                <a:extLst>
                  <a:ext uri="{FF2B5EF4-FFF2-40B4-BE49-F238E27FC236}">
                    <a16:creationId xmlns:a16="http://schemas.microsoft.com/office/drawing/2014/main" id="{BB074D85-50D6-EBD8-9196-0C96C0070D7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6">
                <a:extLst>
                  <a:ext uri="{FF2B5EF4-FFF2-40B4-BE49-F238E27FC236}">
                    <a16:creationId xmlns:a16="http://schemas.microsoft.com/office/drawing/2014/main" id="{378CBF11-E754-DAD5-A8AA-5CCAA2DC649B}"/>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17">
                <a:extLst>
                  <a:ext uri="{FF2B5EF4-FFF2-40B4-BE49-F238E27FC236}">
                    <a16:creationId xmlns:a16="http://schemas.microsoft.com/office/drawing/2014/main" id="{CFD589E6-24BB-5EB7-42B0-B27AF1D750EC}"/>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8">
                <a:extLst>
                  <a:ext uri="{FF2B5EF4-FFF2-40B4-BE49-F238E27FC236}">
                    <a16:creationId xmlns:a16="http://schemas.microsoft.com/office/drawing/2014/main" id="{81C7DD88-872E-FAC1-DB0B-9FD5D2F903E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0">
                <a:extLst>
                  <a:ext uri="{FF2B5EF4-FFF2-40B4-BE49-F238E27FC236}">
                    <a16:creationId xmlns:a16="http://schemas.microsoft.com/office/drawing/2014/main" id="{CA1D4753-EA6E-B712-5575-5C04A4809E27}"/>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1">
                <a:extLst>
                  <a:ext uri="{FF2B5EF4-FFF2-40B4-BE49-F238E27FC236}">
                    <a16:creationId xmlns:a16="http://schemas.microsoft.com/office/drawing/2014/main" id="{718C3A96-0F69-60EF-EA55-4A6B32775974}"/>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2">
                <a:extLst>
                  <a:ext uri="{FF2B5EF4-FFF2-40B4-BE49-F238E27FC236}">
                    <a16:creationId xmlns:a16="http://schemas.microsoft.com/office/drawing/2014/main" id="{E15F1100-5FFF-A4B7-7F47-F218259CFCC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3">
                <a:extLst>
                  <a:ext uri="{FF2B5EF4-FFF2-40B4-BE49-F238E27FC236}">
                    <a16:creationId xmlns:a16="http://schemas.microsoft.com/office/drawing/2014/main" id="{4B4C2F5B-2771-A895-5870-A4FE11EF452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4">
                <a:extLst>
                  <a:ext uri="{FF2B5EF4-FFF2-40B4-BE49-F238E27FC236}">
                    <a16:creationId xmlns:a16="http://schemas.microsoft.com/office/drawing/2014/main" id="{B6D8B55F-BACF-F8AA-FE96-9FEB9F8B44E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5">
                <a:extLst>
                  <a:ext uri="{FF2B5EF4-FFF2-40B4-BE49-F238E27FC236}">
                    <a16:creationId xmlns:a16="http://schemas.microsoft.com/office/drawing/2014/main" id="{DB573993-A033-380D-2759-7D72E6573EA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26">
                <a:extLst>
                  <a:ext uri="{FF2B5EF4-FFF2-40B4-BE49-F238E27FC236}">
                    <a16:creationId xmlns:a16="http://schemas.microsoft.com/office/drawing/2014/main" id="{A383003D-1DB9-9172-8B60-651D41018B0C}"/>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27">
                <a:extLst>
                  <a:ext uri="{FF2B5EF4-FFF2-40B4-BE49-F238E27FC236}">
                    <a16:creationId xmlns:a16="http://schemas.microsoft.com/office/drawing/2014/main" id="{04EF5FCF-8FC0-6EB6-4C4D-368C4991278B}"/>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29">
                <a:extLst>
                  <a:ext uri="{FF2B5EF4-FFF2-40B4-BE49-F238E27FC236}">
                    <a16:creationId xmlns:a16="http://schemas.microsoft.com/office/drawing/2014/main" id="{F55E0043-F676-B287-7816-97D421CF1F5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30">
                <a:extLst>
                  <a:ext uri="{FF2B5EF4-FFF2-40B4-BE49-F238E27FC236}">
                    <a16:creationId xmlns:a16="http://schemas.microsoft.com/office/drawing/2014/main" id="{1EBE8327-AC71-819E-4798-D2EDAB6BFF0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31">
                <a:extLst>
                  <a:ext uri="{FF2B5EF4-FFF2-40B4-BE49-F238E27FC236}">
                    <a16:creationId xmlns:a16="http://schemas.microsoft.com/office/drawing/2014/main" id="{BD98E356-27C1-9275-BD46-6A100E50C44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32">
                <a:extLst>
                  <a:ext uri="{FF2B5EF4-FFF2-40B4-BE49-F238E27FC236}">
                    <a16:creationId xmlns:a16="http://schemas.microsoft.com/office/drawing/2014/main" id="{203C0AB6-E9D9-F1E6-3C4B-DBACA44B472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33">
                <a:extLst>
                  <a:ext uri="{FF2B5EF4-FFF2-40B4-BE49-F238E27FC236}">
                    <a16:creationId xmlns:a16="http://schemas.microsoft.com/office/drawing/2014/main" id="{CA342272-1264-E36A-BBB3-212824D9104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A81FD9A8-ADC8-ACD2-3E6B-28A4F910395B}"/>
              </a:ext>
            </a:extLst>
          </p:cNvPr>
          <p:cNvGrpSpPr/>
          <p:nvPr/>
        </p:nvGrpSpPr>
        <p:grpSpPr>
          <a:xfrm>
            <a:off x="10434040" y="4363771"/>
            <a:ext cx="622342" cy="808877"/>
            <a:chOff x="7329481" y="2206336"/>
            <a:chExt cx="325722" cy="423351"/>
          </a:xfrm>
          <a:solidFill>
            <a:schemeClr val="accent2"/>
          </a:solidFill>
        </p:grpSpPr>
        <p:sp>
          <p:nvSpPr>
            <p:cNvPr id="163" name="Freeform 6">
              <a:extLst>
                <a:ext uri="{FF2B5EF4-FFF2-40B4-BE49-F238E27FC236}">
                  <a16:creationId xmlns:a16="http://schemas.microsoft.com/office/drawing/2014/main" id="{30B37E59-4204-B173-F54C-8F1B4DC31DEC}"/>
                </a:ext>
              </a:extLst>
            </p:cNvPr>
            <p:cNvSpPr>
              <a:spLocks/>
            </p:cNvSpPr>
            <p:nvPr/>
          </p:nvSpPr>
          <p:spPr bwMode="auto">
            <a:xfrm>
              <a:off x="7329481" y="2206336"/>
              <a:ext cx="325722" cy="423351"/>
            </a:xfrm>
            <a:custGeom>
              <a:avLst/>
              <a:gdLst>
                <a:gd name="T0" fmla="*/ 256 w 456"/>
                <a:gd name="T1" fmla="*/ 592 h 592"/>
                <a:gd name="T2" fmla="*/ 256 w 456"/>
                <a:gd name="T3" fmla="*/ 586 h 592"/>
                <a:gd name="T4" fmla="*/ 256 w 456"/>
                <a:gd name="T5" fmla="*/ 425 h 592"/>
                <a:gd name="T6" fmla="*/ 199 w 456"/>
                <a:gd name="T7" fmla="*/ 354 h 592"/>
                <a:gd name="T8" fmla="*/ 182 w 456"/>
                <a:gd name="T9" fmla="*/ 352 h 592"/>
                <a:gd name="T10" fmla="*/ 42 w 456"/>
                <a:gd name="T11" fmla="*/ 352 h 592"/>
                <a:gd name="T12" fmla="*/ 36 w 456"/>
                <a:gd name="T13" fmla="*/ 352 h 592"/>
                <a:gd name="T14" fmla="*/ 39 w 456"/>
                <a:gd name="T15" fmla="*/ 346 h 592"/>
                <a:gd name="T16" fmla="*/ 45 w 456"/>
                <a:gd name="T17" fmla="*/ 330 h 592"/>
                <a:gd name="T18" fmla="*/ 34 w 456"/>
                <a:gd name="T19" fmla="*/ 315 h 592"/>
                <a:gd name="T20" fmla="*/ 15 w 456"/>
                <a:gd name="T21" fmla="*/ 310 h 592"/>
                <a:gd name="T22" fmla="*/ 11 w 456"/>
                <a:gd name="T23" fmla="*/ 309 h 592"/>
                <a:gd name="T24" fmla="*/ 7 w 456"/>
                <a:gd name="T25" fmla="*/ 288 h 592"/>
                <a:gd name="T26" fmla="*/ 52 w 456"/>
                <a:gd name="T27" fmla="*/ 219 h 592"/>
                <a:gd name="T28" fmla="*/ 59 w 456"/>
                <a:gd name="T29" fmla="*/ 201 h 592"/>
                <a:gd name="T30" fmla="*/ 57 w 456"/>
                <a:gd name="T31" fmla="*/ 196 h 592"/>
                <a:gd name="T32" fmla="*/ 52 w 456"/>
                <a:gd name="T33" fmla="*/ 182 h 592"/>
                <a:gd name="T34" fmla="*/ 55 w 456"/>
                <a:gd name="T35" fmla="*/ 172 h 592"/>
                <a:gd name="T36" fmla="*/ 64 w 456"/>
                <a:gd name="T37" fmla="*/ 143 h 592"/>
                <a:gd name="T38" fmla="*/ 122 w 456"/>
                <a:gd name="T39" fmla="*/ 43 h 592"/>
                <a:gd name="T40" fmla="*/ 205 w 456"/>
                <a:gd name="T41" fmla="*/ 6 h 592"/>
                <a:gd name="T42" fmla="*/ 282 w 456"/>
                <a:gd name="T43" fmla="*/ 3 h 592"/>
                <a:gd name="T44" fmla="*/ 414 w 456"/>
                <a:gd name="T45" fmla="*/ 74 h 592"/>
                <a:gd name="T46" fmla="*/ 439 w 456"/>
                <a:gd name="T47" fmla="*/ 118 h 592"/>
                <a:gd name="T48" fmla="*/ 452 w 456"/>
                <a:gd name="T49" fmla="*/ 209 h 592"/>
                <a:gd name="T50" fmla="*/ 426 w 456"/>
                <a:gd name="T51" fmla="*/ 287 h 592"/>
                <a:gd name="T52" fmla="*/ 390 w 456"/>
                <a:gd name="T53" fmla="*/ 340 h 592"/>
                <a:gd name="T54" fmla="*/ 357 w 456"/>
                <a:gd name="T55" fmla="*/ 422 h 592"/>
                <a:gd name="T56" fmla="*/ 360 w 456"/>
                <a:gd name="T57" fmla="*/ 472 h 592"/>
                <a:gd name="T58" fmla="*/ 383 w 456"/>
                <a:gd name="T59" fmla="*/ 568 h 592"/>
                <a:gd name="T60" fmla="*/ 387 w 456"/>
                <a:gd name="T61" fmla="*/ 592 h 592"/>
                <a:gd name="T62" fmla="*/ 256 w 456"/>
                <a:gd name="T63" fmla="*/ 59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56" h="592">
                  <a:moveTo>
                    <a:pt x="256" y="592"/>
                  </a:moveTo>
                  <a:cubicBezTo>
                    <a:pt x="256" y="590"/>
                    <a:pt x="256" y="588"/>
                    <a:pt x="256" y="586"/>
                  </a:cubicBezTo>
                  <a:cubicBezTo>
                    <a:pt x="256" y="532"/>
                    <a:pt x="256" y="478"/>
                    <a:pt x="256" y="425"/>
                  </a:cubicBezTo>
                  <a:cubicBezTo>
                    <a:pt x="256" y="390"/>
                    <a:pt x="233" y="361"/>
                    <a:pt x="199" y="354"/>
                  </a:cubicBezTo>
                  <a:cubicBezTo>
                    <a:pt x="193" y="353"/>
                    <a:pt x="188" y="352"/>
                    <a:pt x="182" y="352"/>
                  </a:cubicBezTo>
                  <a:cubicBezTo>
                    <a:pt x="135" y="352"/>
                    <a:pt x="89" y="352"/>
                    <a:pt x="42" y="352"/>
                  </a:cubicBezTo>
                  <a:cubicBezTo>
                    <a:pt x="40" y="352"/>
                    <a:pt x="39" y="352"/>
                    <a:pt x="36" y="352"/>
                  </a:cubicBezTo>
                  <a:cubicBezTo>
                    <a:pt x="37" y="350"/>
                    <a:pt x="38" y="348"/>
                    <a:pt x="39" y="346"/>
                  </a:cubicBezTo>
                  <a:cubicBezTo>
                    <a:pt x="41" y="340"/>
                    <a:pt x="44" y="335"/>
                    <a:pt x="45" y="330"/>
                  </a:cubicBezTo>
                  <a:cubicBezTo>
                    <a:pt x="46" y="322"/>
                    <a:pt x="42" y="317"/>
                    <a:pt x="34" y="315"/>
                  </a:cubicBezTo>
                  <a:cubicBezTo>
                    <a:pt x="28" y="313"/>
                    <a:pt x="21" y="312"/>
                    <a:pt x="15" y="310"/>
                  </a:cubicBezTo>
                  <a:cubicBezTo>
                    <a:pt x="14" y="310"/>
                    <a:pt x="12" y="309"/>
                    <a:pt x="11" y="309"/>
                  </a:cubicBezTo>
                  <a:cubicBezTo>
                    <a:pt x="1" y="304"/>
                    <a:pt x="0" y="297"/>
                    <a:pt x="7" y="288"/>
                  </a:cubicBezTo>
                  <a:cubicBezTo>
                    <a:pt x="24" y="267"/>
                    <a:pt x="39" y="243"/>
                    <a:pt x="52" y="219"/>
                  </a:cubicBezTo>
                  <a:cubicBezTo>
                    <a:pt x="55" y="213"/>
                    <a:pt x="57" y="207"/>
                    <a:pt x="59" y="201"/>
                  </a:cubicBezTo>
                  <a:cubicBezTo>
                    <a:pt x="59" y="200"/>
                    <a:pt x="58" y="197"/>
                    <a:pt x="57" y="196"/>
                  </a:cubicBezTo>
                  <a:cubicBezTo>
                    <a:pt x="53" y="192"/>
                    <a:pt x="52" y="187"/>
                    <a:pt x="52" y="182"/>
                  </a:cubicBezTo>
                  <a:cubicBezTo>
                    <a:pt x="53" y="179"/>
                    <a:pt x="54" y="175"/>
                    <a:pt x="55" y="172"/>
                  </a:cubicBezTo>
                  <a:cubicBezTo>
                    <a:pt x="61" y="163"/>
                    <a:pt x="62" y="153"/>
                    <a:pt x="64" y="143"/>
                  </a:cubicBezTo>
                  <a:cubicBezTo>
                    <a:pt x="72" y="103"/>
                    <a:pt x="91" y="69"/>
                    <a:pt x="122" y="43"/>
                  </a:cubicBezTo>
                  <a:cubicBezTo>
                    <a:pt x="146" y="23"/>
                    <a:pt x="174" y="12"/>
                    <a:pt x="205" y="6"/>
                  </a:cubicBezTo>
                  <a:cubicBezTo>
                    <a:pt x="230" y="1"/>
                    <a:pt x="256" y="0"/>
                    <a:pt x="282" y="3"/>
                  </a:cubicBezTo>
                  <a:cubicBezTo>
                    <a:pt x="335" y="10"/>
                    <a:pt x="380" y="31"/>
                    <a:pt x="414" y="74"/>
                  </a:cubicBezTo>
                  <a:cubicBezTo>
                    <a:pt x="425" y="87"/>
                    <a:pt x="433" y="102"/>
                    <a:pt x="439" y="118"/>
                  </a:cubicBezTo>
                  <a:cubicBezTo>
                    <a:pt x="452" y="147"/>
                    <a:pt x="456" y="177"/>
                    <a:pt x="452" y="209"/>
                  </a:cubicBezTo>
                  <a:cubicBezTo>
                    <a:pt x="448" y="236"/>
                    <a:pt x="439" y="262"/>
                    <a:pt x="426" y="287"/>
                  </a:cubicBezTo>
                  <a:cubicBezTo>
                    <a:pt x="416" y="306"/>
                    <a:pt x="402" y="322"/>
                    <a:pt x="390" y="340"/>
                  </a:cubicBezTo>
                  <a:cubicBezTo>
                    <a:pt x="374" y="365"/>
                    <a:pt x="361" y="392"/>
                    <a:pt x="357" y="422"/>
                  </a:cubicBezTo>
                  <a:cubicBezTo>
                    <a:pt x="355" y="439"/>
                    <a:pt x="356" y="456"/>
                    <a:pt x="360" y="472"/>
                  </a:cubicBezTo>
                  <a:cubicBezTo>
                    <a:pt x="368" y="504"/>
                    <a:pt x="376" y="536"/>
                    <a:pt x="383" y="568"/>
                  </a:cubicBezTo>
                  <a:cubicBezTo>
                    <a:pt x="385" y="575"/>
                    <a:pt x="385" y="583"/>
                    <a:pt x="387" y="592"/>
                  </a:cubicBezTo>
                  <a:cubicBezTo>
                    <a:pt x="343" y="592"/>
                    <a:pt x="300" y="592"/>
                    <a:pt x="256" y="592"/>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64" name="Freeform 7">
              <a:extLst>
                <a:ext uri="{FF2B5EF4-FFF2-40B4-BE49-F238E27FC236}">
                  <a16:creationId xmlns:a16="http://schemas.microsoft.com/office/drawing/2014/main" id="{71CB91C8-BE4A-7564-902C-6FBE9F888603}"/>
                </a:ext>
              </a:extLst>
            </p:cNvPr>
            <p:cNvSpPr>
              <a:spLocks/>
            </p:cNvSpPr>
            <p:nvPr/>
          </p:nvSpPr>
          <p:spPr bwMode="auto">
            <a:xfrm>
              <a:off x="7365271" y="2490878"/>
              <a:ext cx="114288" cy="138809"/>
            </a:xfrm>
            <a:custGeom>
              <a:avLst/>
              <a:gdLst>
                <a:gd name="T0" fmla="*/ 4 w 160"/>
                <a:gd name="T1" fmla="*/ 0 h 194"/>
                <a:gd name="T2" fmla="*/ 8 w 160"/>
                <a:gd name="T3" fmla="*/ 0 h 194"/>
                <a:gd name="T4" fmla="*/ 132 w 160"/>
                <a:gd name="T5" fmla="*/ 0 h 194"/>
                <a:gd name="T6" fmla="*/ 160 w 160"/>
                <a:gd name="T7" fmla="*/ 28 h 194"/>
                <a:gd name="T8" fmla="*/ 160 w 160"/>
                <a:gd name="T9" fmla="*/ 171 h 194"/>
                <a:gd name="T10" fmla="*/ 160 w 160"/>
                <a:gd name="T11" fmla="*/ 191 h 194"/>
                <a:gd name="T12" fmla="*/ 157 w 160"/>
                <a:gd name="T13" fmla="*/ 194 h 194"/>
                <a:gd name="T14" fmla="*/ 105 w 160"/>
                <a:gd name="T15" fmla="*/ 194 h 194"/>
                <a:gd name="T16" fmla="*/ 103 w 160"/>
                <a:gd name="T17" fmla="*/ 194 h 194"/>
                <a:gd name="T18" fmla="*/ 105 w 160"/>
                <a:gd name="T19" fmla="*/ 174 h 194"/>
                <a:gd name="T20" fmla="*/ 110 w 160"/>
                <a:gd name="T21" fmla="*/ 95 h 194"/>
                <a:gd name="T22" fmla="*/ 106 w 160"/>
                <a:gd name="T23" fmla="*/ 73 h 194"/>
                <a:gd name="T24" fmla="*/ 91 w 160"/>
                <a:gd name="T25" fmla="*/ 63 h 194"/>
                <a:gd name="T26" fmla="*/ 48 w 160"/>
                <a:gd name="T27" fmla="*/ 67 h 194"/>
                <a:gd name="T28" fmla="*/ 20 w 160"/>
                <a:gd name="T29" fmla="*/ 65 h 194"/>
                <a:gd name="T30" fmla="*/ 0 w 160"/>
                <a:gd name="T31" fmla="*/ 42 h 194"/>
                <a:gd name="T32" fmla="*/ 2 w 160"/>
                <a:gd name="T33" fmla="*/ 20 h 194"/>
                <a:gd name="T34" fmla="*/ 4 w 160"/>
                <a:gd name="T3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194">
                  <a:moveTo>
                    <a:pt x="4" y="0"/>
                  </a:moveTo>
                  <a:cubicBezTo>
                    <a:pt x="5" y="0"/>
                    <a:pt x="6" y="0"/>
                    <a:pt x="8" y="0"/>
                  </a:cubicBezTo>
                  <a:cubicBezTo>
                    <a:pt x="49" y="0"/>
                    <a:pt x="91" y="0"/>
                    <a:pt x="132" y="0"/>
                  </a:cubicBezTo>
                  <a:cubicBezTo>
                    <a:pt x="149" y="0"/>
                    <a:pt x="160" y="11"/>
                    <a:pt x="160" y="28"/>
                  </a:cubicBezTo>
                  <a:cubicBezTo>
                    <a:pt x="160" y="76"/>
                    <a:pt x="160" y="124"/>
                    <a:pt x="160" y="171"/>
                  </a:cubicBezTo>
                  <a:cubicBezTo>
                    <a:pt x="160" y="178"/>
                    <a:pt x="160" y="184"/>
                    <a:pt x="160" y="191"/>
                  </a:cubicBezTo>
                  <a:cubicBezTo>
                    <a:pt x="160" y="193"/>
                    <a:pt x="160" y="194"/>
                    <a:pt x="157" y="194"/>
                  </a:cubicBezTo>
                  <a:cubicBezTo>
                    <a:pt x="140" y="194"/>
                    <a:pt x="122" y="194"/>
                    <a:pt x="105" y="194"/>
                  </a:cubicBezTo>
                  <a:cubicBezTo>
                    <a:pt x="104" y="194"/>
                    <a:pt x="104" y="194"/>
                    <a:pt x="103" y="194"/>
                  </a:cubicBezTo>
                  <a:cubicBezTo>
                    <a:pt x="104" y="187"/>
                    <a:pt x="105" y="181"/>
                    <a:pt x="105" y="174"/>
                  </a:cubicBezTo>
                  <a:cubicBezTo>
                    <a:pt x="109" y="148"/>
                    <a:pt x="111" y="121"/>
                    <a:pt x="110" y="95"/>
                  </a:cubicBezTo>
                  <a:cubicBezTo>
                    <a:pt x="110" y="87"/>
                    <a:pt x="108" y="80"/>
                    <a:pt x="106" y="73"/>
                  </a:cubicBezTo>
                  <a:cubicBezTo>
                    <a:pt x="104" y="66"/>
                    <a:pt x="100" y="62"/>
                    <a:pt x="91" y="63"/>
                  </a:cubicBezTo>
                  <a:cubicBezTo>
                    <a:pt x="77" y="66"/>
                    <a:pt x="62" y="67"/>
                    <a:pt x="48" y="67"/>
                  </a:cubicBezTo>
                  <a:cubicBezTo>
                    <a:pt x="39" y="67"/>
                    <a:pt x="29" y="66"/>
                    <a:pt x="20" y="65"/>
                  </a:cubicBezTo>
                  <a:cubicBezTo>
                    <a:pt x="5" y="63"/>
                    <a:pt x="0" y="57"/>
                    <a:pt x="0" y="42"/>
                  </a:cubicBezTo>
                  <a:cubicBezTo>
                    <a:pt x="0" y="34"/>
                    <a:pt x="1" y="27"/>
                    <a:pt x="2" y="20"/>
                  </a:cubicBezTo>
                  <a:cubicBezTo>
                    <a:pt x="3" y="13"/>
                    <a:pt x="3" y="7"/>
                    <a:pt x="4" y="0"/>
                  </a:cubicBezTo>
                  <a:close/>
                </a:path>
              </a:pathLst>
            </a:custGeom>
            <a:grp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14" name="Group 13">
            <a:extLst>
              <a:ext uri="{FF2B5EF4-FFF2-40B4-BE49-F238E27FC236}">
                <a16:creationId xmlns:a16="http://schemas.microsoft.com/office/drawing/2014/main" id="{19C23147-0AA9-1ECE-E087-5DB1D07DF838}"/>
              </a:ext>
            </a:extLst>
          </p:cNvPr>
          <p:cNvGrpSpPr/>
          <p:nvPr/>
        </p:nvGrpSpPr>
        <p:grpSpPr>
          <a:xfrm>
            <a:off x="10514012" y="2209800"/>
            <a:ext cx="1249563" cy="1252783"/>
            <a:chOff x="10514012" y="2209800"/>
            <a:chExt cx="1249563" cy="1252783"/>
          </a:xfrm>
        </p:grpSpPr>
        <p:sp>
          <p:nvSpPr>
            <p:cNvPr id="99" name="Freeform 12"/>
            <p:cNvSpPr>
              <a:spLocks/>
            </p:cNvSpPr>
            <p:nvPr/>
          </p:nvSpPr>
          <p:spPr bwMode="auto">
            <a:xfrm>
              <a:off x="10795893" y="2469635"/>
              <a:ext cx="685801" cy="733113"/>
            </a:xfrm>
            <a:custGeom>
              <a:avLst/>
              <a:gdLst>
                <a:gd name="T0" fmla="*/ 466 w 935"/>
                <a:gd name="T1" fmla="*/ 959 h 999"/>
                <a:gd name="T2" fmla="*/ 405 w 935"/>
                <a:gd name="T3" fmla="*/ 952 h 999"/>
                <a:gd name="T4" fmla="*/ 345 w 935"/>
                <a:gd name="T5" fmla="*/ 955 h 999"/>
                <a:gd name="T6" fmla="*/ 250 w 935"/>
                <a:gd name="T7" fmla="*/ 986 h 999"/>
                <a:gd name="T8" fmla="*/ 212 w 935"/>
                <a:gd name="T9" fmla="*/ 995 h 999"/>
                <a:gd name="T10" fmla="*/ 167 w 935"/>
                <a:gd name="T11" fmla="*/ 978 h 999"/>
                <a:gd name="T12" fmla="*/ 66 w 935"/>
                <a:gd name="T13" fmla="*/ 848 h 999"/>
                <a:gd name="T14" fmla="*/ 11 w 935"/>
                <a:gd name="T15" fmla="*/ 738 h 999"/>
                <a:gd name="T16" fmla="*/ 3 w 935"/>
                <a:gd name="T17" fmla="*/ 680 h 999"/>
                <a:gd name="T18" fmla="*/ 23 w 935"/>
                <a:gd name="T19" fmla="*/ 645 h 999"/>
                <a:gd name="T20" fmla="*/ 25 w 935"/>
                <a:gd name="T21" fmla="*/ 644 h 999"/>
                <a:gd name="T22" fmla="*/ 52 w 935"/>
                <a:gd name="T23" fmla="*/ 617 h 999"/>
                <a:gd name="T24" fmla="*/ 159 w 935"/>
                <a:gd name="T25" fmla="*/ 552 h 999"/>
                <a:gd name="T26" fmla="*/ 282 w 935"/>
                <a:gd name="T27" fmla="*/ 562 h 999"/>
                <a:gd name="T28" fmla="*/ 328 w 935"/>
                <a:gd name="T29" fmla="*/ 577 h 999"/>
                <a:gd name="T30" fmla="*/ 338 w 935"/>
                <a:gd name="T31" fmla="*/ 576 h 999"/>
                <a:gd name="T32" fmla="*/ 388 w 935"/>
                <a:gd name="T33" fmla="*/ 540 h 999"/>
                <a:gd name="T34" fmla="*/ 533 w 935"/>
                <a:gd name="T35" fmla="*/ 522 h 999"/>
                <a:gd name="T36" fmla="*/ 567 w 935"/>
                <a:gd name="T37" fmla="*/ 536 h 999"/>
                <a:gd name="T38" fmla="*/ 597 w 935"/>
                <a:gd name="T39" fmla="*/ 556 h 999"/>
                <a:gd name="T40" fmla="*/ 638 w 935"/>
                <a:gd name="T41" fmla="*/ 557 h 999"/>
                <a:gd name="T42" fmla="*/ 643 w 935"/>
                <a:gd name="T43" fmla="*/ 546 h 999"/>
                <a:gd name="T44" fmla="*/ 622 w 935"/>
                <a:gd name="T45" fmla="*/ 396 h 999"/>
                <a:gd name="T46" fmla="*/ 613 w 935"/>
                <a:gd name="T47" fmla="*/ 297 h 999"/>
                <a:gd name="T48" fmla="*/ 601 w 935"/>
                <a:gd name="T49" fmla="*/ 250 h 999"/>
                <a:gd name="T50" fmla="*/ 553 w 935"/>
                <a:gd name="T51" fmla="*/ 174 h 999"/>
                <a:gd name="T52" fmla="*/ 545 w 935"/>
                <a:gd name="T53" fmla="*/ 170 h 999"/>
                <a:gd name="T54" fmla="*/ 491 w 935"/>
                <a:gd name="T55" fmla="*/ 168 h 999"/>
                <a:gd name="T56" fmla="*/ 392 w 935"/>
                <a:gd name="T57" fmla="*/ 172 h 999"/>
                <a:gd name="T58" fmla="*/ 354 w 935"/>
                <a:gd name="T59" fmla="*/ 167 h 999"/>
                <a:gd name="T60" fmla="*/ 336 w 935"/>
                <a:gd name="T61" fmla="*/ 154 h 999"/>
                <a:gd name="T62" fmla="*/ 316 w 935"/>
                <a:gd name="T63" fmla="*/ 129 h 999"/>
                <a:gd name="T64" fmla="*/ 313 w 935"/>
                <a:gd name="T65" fmla="*/ 115 h 999"/>
                <a:gd name="T66" fmla="*/ 355 w 935"/>
                <a:gd name="T67" fmla="*/ 29 h 999"/>
                <a:gd name="T68" fmla="*/ 374 w 935"/>
                <a:gd name="T69" fmla="*/ 10 h 999"/>
                <a:gd name="T70" fmla="*/ 380 w 935"/>
                <a:gd name="T71" fmla="*/ 5 h 999"/>
                <a:gd name="T72" fmla="*/ 394 w 935"/>
                <a:gd name="T73" fmla="*/ 0 h 999"/>
                <a:gd name="T74" fmla="*/ 541 w 935"/>
                <a:gd name="T75" fmla="*/ 15 h 999"/>
                <a:gd name="T76" fmla="*/ 653 w 935"/>
                <a:gd name="T77" fmla="*/ 75 h 999"/>
                <a:gd name="T78" fmla="*/ 658 w 935"/>
                <a:gd name="T79" fmla="*/ 80 h 999"/>
                <a:gd name="T80" fmla="*/ 757 w 935"/>
                <a:gd name="T81" fmla="*/ 229 h 999"/>
                <a:gd name="T82" fmla="*/ 848 w 935"/>
                <a:gd name="T83" fmla="*/ 384 h 999"/>
                <a:gd name="T84" fmla="*/ 877 w 935"/>
                <a:gd name="T85" fmla="*/ 459 h 999"/>
                <a:gd name="T86" fmla="*/ 881 w 935"/>
                <a:gd name="T87" fmla="*/ 482 h 999"/>
                <a:gd name="T88" fmla="*/ 888 w 935"/>
                <a:gd name="T89" fmla="*/ 507 h 999"/>
                <a:gd name="T90" fmla="*/ 930 w 935"/>
                <a:gd name="T91" fmla="*/ 624 h 999"/>
                <a:gd name="T92" fmla="*/ 931 w 935"/>
                <a:gd name="T93" fmla="*/ 694 h 999"/>
                <a:gd name="T94" fmla="*/ 918 w 935"/>
                <a:gd name="T95" fmla="*/ 722 h 999"/>
                <a:gd name="T96" fmla="*/ 851 w 935"/>
                <a:gd name="T97" fmla="*/ 778 h 999"/>
                <a:gd name="T98" fmla="*/ 805 w 935"/>
                <a:gd name="T99" fmla="*/ 791 h 999"/>
                <a:gd name="T100" fmla="*/ 797 w 935"/>
                <a:gd name="T101" fmla="*/ 794 h 999"/>
                <a:gd name="T102" fmla="*/ 741 w 935"/>
                <a:gd name="T103" fmla="*/ 841 h 999"/>
                <a:gd name="T104" fmla="*/ 604 w 935"/>
                <a:gd name="T105" fmla="*/ 927 h 999"/>
                <a:gd name="T106" fmla="*/ 494 w 935"/>
                <a:gd name="T107" fmla="*/ 958 h 999"/>
                <a:gd name="T108" fmla="*/ 467 w 935"/>
                <a:gd name="T109" fmla="*/ 958 h 999"/>
                <a:gd name="T110" fmla="*/ 466 w 935"/>
                <a:gd name="T111" fmla="*/ 95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5" h="999">
                  <a:moveTo>
                    <a:pt x="466" y="959"/>
                  </a:moveTo>
                  <a:cubicBezTo>
                    <a:pt x="446" y="957"/>
                    <a:pt x="425" y="956"/>
                    <a:pt x="405" y="952"/>
                  </a:cubicBezTo>
                  <a:cubicBezTo>
                    <a:pt x="385" y="947"/>
                    <a:pt x="365" y="950"/>
                    <a:pt x="345" y="955"/>
                  </a:cubicBezTo>
                  <a:cubicBezTo>
                    <a:pt x="313" y="965"/>
                    <a:pt x="282" y="976"/>
                    <a:pt x="250" y="986"/>
                  </a:cubicBezTo>
                  <a:cubicBezTo>
                    <a:pt x="238" y="990"/>
                    <a:pt x="225" y="992"/>
                    <a:pt x="212" y="995"/>
                  </a:cubicBezTo>
                  <a:cubicBezTo>
                    <a:pt x="193" y="999"/>
                    <a:pt x="179" y="991"/>
                    <a:pt x="167" y="978"/>
                  </a:cubicBezTo>
                  <a:cubicBezTo>
                    <a:pt x="129" y="938"/>
                    <a:pt x="95" y="895"/>
                    <a:pt x="66" y="848"/>
                  </a:cubicBezTo>
                  <a:cubicBezTo>
                    <a:pt x="44" y="813"/>
                    <a:pt x="23" y="777"/>
                    <a:pt x="11" y="738"/>
                  </a:cubicBezTo>
                  <a:cubicBezTo>
                    <a:pt x="5" y="719"/>
                    <a:pt x="0" y="700"/>
                    <a:pt x="3" y="680"/>
                  </a:cubicBezTo>
                  <a:cubicBezTo>
                    <a:pt x="5" y="665"/>
                    <a:pt x="10" y="653"/>
                    <a:pt x="23" y="645"/>
                  </a:cubicBezTo>
                  <a:cubicBezTo>
                    <a:pt x="24" y="644"/>
                    <a:pt x="24" y="644"/>
                    <a:pt x="25" y="644"/>
                  </a:cubicBezTo>
                  <a:cubicBezTo>
                    <a:pt x="36" y="637"/>
                    <a:pt x="44" y="628"/>
                    <a:pt x="52" y="617"/>
                  </a:cubicBezTo>
                  <a:cubicBezTo>
                    <a:pt x="78" y="579"/>
                    <a:pt x="115" y="559"/>
                    <a:pt x="159" y="552"/>
                  </a:cubicBezTo>
                  <a:cubicBezTo>
                    <a:pt x="201" y="546"/>
                    <a:pt x="242" y="550"/>
                    <a:pt x="282" y="562"/>
                  </a:cubicBezTo>
                  <a:cubicBezTo>
                    <a:pt x="298" y="567"/>
                    <a:pt x="313" y="572"/>
                    <a:pt x="328" y="577"/>
                  </a:cubicBezTo>
                  <a:cubicBezTo>
                    <a:pt x="332" y="579"/>
                    <a:pt x="335" y="578"/>
                    <a:pt x="338" y="576"/>
                  </a:cubicBezTo>
                  <a:cubicBezTo>
                    <a:pt x="354" y="564"/>
                    <a:pt x="370" y="551"/>
                    <a:pt x="388" y="540"/>
                  </a:cubicBezTo>
                  <a:cubicBezTo>
                    <a:pt x="433" y="511"/>
                    <a:pt x="482" y="507"/>
                    <a:pt x="533" y="522"/>
                  </a:cubicBezTo>
                  <a:cubicBezTo>
                    <a:pt x="544" y="525"/>
                    <a:pt x="556" y="530"/>
                    <a:pt x="567" y="536"/>
                  </a:cubicBezTo>
                  <a:cubicBezTo>
                    <a:pt x="577" y="541"/>
                    <a:pt x="587" y="549"/>
                    <a:pt x="597" y="556"/>
                  </a:cubicBezTo>
                  <a:cubicBezTo>
                    <a:pt x="607" y="563"/>
                    <a:pt x="629" y="564"/>
                    <a:pt x="638" y="557"/>
                  </a:cubicBezTo>
                  <a:cubicBezTo>
                    <a:pt x="642" y="554"/>
                    <a:pt x="644" y="551"/>
                    <a:pt x="643" y="546"/>
                  </a:cubicBezTo>
                  <a:cubicBezTo>
                    <a:pt x="636" y="496"/>
                    <a:pt x="628" y="446"/>
                    <a:pt x="622" y="396"/>
                  </a:cubicBezTo>
                  <a:cubicBezTo>
                    <a:pt x="618" y="363"/>
                    <a:pt x="616" y="330"/>
                    <a:pt x="613" y="297"/>
                  </a:cubicBezTo>
                  <a:cubicBezTo>
                    <a:pt x="612" y="280"/>
                    <a:pt x="606" y="265"/>
                    <a:pt x="601" y="250"/>
                  </a:cubicBezTo>
                  <a:cubicBezTo>
                    <a:pt x="591" y="220"/>
                    <a:pt x="571" y="197"/>
                    <a:pt x="553" y="174"/>
                  </a:cubicBezTo>
                  <a:cubicBezTo>
                    <a:pt x="551" y="172"/>
                    <a:pt x="548" y="170"/>
                    <a:pt x="545" y="170"/>
                  </a:cubicBezTo>
                  <a:cubicBezTo>
                    <a:pt x="527" y="169"/>
                    <a:pt x="509" y="167"/>
                    <a:pt x="491" y="168"/>
                  </a:cubicBezTo>
                  <a:cubicBezTo>
                    <a:pt x="458" y="171"/>
                    <a:pt x="425" y="174"/>
                    <a:pt x="392" y="172"/>
                  </a:cubicBezTo>
                  <a:cubicBezTo>
                    <a:pt x="379" y="171"/>
                    <a:pt x="366" y="170"/>
                    <a:pt x="354" y="167"/>
                  </a:cubicBezTo>
                  <a:cubicBezTo>
                    <a:pt x="346" y="166"/>
                    <a:pt x="340" y="162"/>
                    <a:pt x="336" y="154"/>
                  </a:cubicBezTo>
                  <a:cubicBezTo>
                    <a:pt x="331" y="144"/>
                    <a:pt x="325" y="136"/>
                    <a:pt x="316" y="129"/>
                  </a:cubicBezTo>
                  <a:cubicBezTo>
                    <a:pt x="313" y="127"/>
                    <a:pt x="312" y="119"/>
                    <a:pt x="313" y="115"/>
                  </a:cubicBezTo>
                  <a:cubicBezTo>
                    <a:pt x="326" y="86"/>
                    <a:pt x="338" y="56"/>
                    <a:pt x="355" y="29"/>
                  </a:cubicBezTo>
                  <a:cubicBezTo>
                    <a:pt x="360" y="21"/>
                    <a:pt x="364" y="14"/>
                    <a:pt x="374" y="10"/>
                  </a:cubicBezTo>
                  <a:cubicBezTo>
                    <a:pt x="376" y="9"/>
                    <a:pt x="379" y="8"/>
                    <a:pt x="380" y="5"/>
                  </a:cubicBezTo>
                  <a:cubicBezTo>
                    <a:pt x="384" y="0"/>
                    <a:pt x="389" y="0"/>
                    <a:pt x="394" y="0"/>
                  </a:cubicBezTo>
                  <a:cubicBezTo>
                    <a:pt x="443" y="1"/>
                    <a:pt x="493" y="4"/>
                    <a:pt x="541" y="15"/>
                  </a:cubicBezTo>
                  <a:cubicBezTo>
                    <a:pt x="583" y="26"/>
                    <a:pt x="620" y="48"/>
                    <a:pt x="653" y="75"/>
                  </a:cubicBezTo>
                  <a:cubicBezTo>
                    <a:pt x="655" y="77"/>
                    <a:pt x="656" y="79"/>
                    <a:pt x="658" y="80"/>
                  </a:cubicBezTo>
                  <a:cubicBezTo>
                    <a:pt x="691" y="130"/>
                    <a:pt x="724" y="179"/>
                    <a:pt x="757" y="229"/>
                  </a:cubicBezTo>
                  <a:cubicBezTo>
                    <a:pt x="789" y="279"/>
                    <a:pt x="822" y="330"/>
                    <a:pt x="848" y="384"/>
                  </a:cubicBezTo>
                  <a:cubicBezTo>
                    <a:pt x="860" y="408"/>
                    <a:pt x="871" y="433"/>
                    <a:pt x="877" y="459"/>
                  </a:cubicBezTo>
                  <a:cubicBezTo>
                    <a:pt x="879" y="466"/>
                    <a:pt x="879" y="474"/>
                    <a:pt x="881" y="482"/>
                  </a:cubicBezTo>
                  <a:cubicBezTo>
                    <a:pt x="882" y="490"/>
                    <a:pt x="884" y="500"/>
                    <a:pt x="888" y="507"/>
                  </a:cubicBezTo>
                  <a:cubicBezTo>
                    <a:pt x="908" y="544"/>
                    <a:pt x="921" y="583"/>
                    <a:pt x="930" y="624"/>
                  </a:cubicBezTo>
                  <a:cubicBezTo>
                    <a:pt x="935" y="647"/>
                    <a:pt x="935" y="670"/>
                    <a:pt x="931" y="694"/>
                  </a:cubicBezTo>
                  <a:cubicBezTo>
                    <a:pt x="929" y="704"/>
                    <a:pt x="925" y="714"/>
                    <a:pt x="918" y="722"/>
                  </a:cubicBezTo>
                  <a:cubicBezTo>
                    <a:pt x="898" y="744"/>
                    <a:pt x="877" y="764"/>
                    <a:pt x="851" y="778"/>
                  </a:cubicBezTo>
                  <a:cubicBezTo>
                    <a:pt x="837" y="786"/>
                    <a:pt x="822" y="791"/>
                    <a:pt x="805" y="791"/>
                  </a:cubicBezTo>
                  <a:cubicBezTo>
                    <a:pt x="802" y="791"/>
                    <a:pt x="799" y="792"/>
                    <a:pt x="797" y="794"/>
                  </a:cubicBezTo>
                  <a:cubicBezTo>
                    <a:pt x="778" y="809"/>
                    <a:pt x="760" y="825"/>
                    <a:pt x="741" y="841"/>
                  </a:cubicBezTo>
                  <a:cubicBezTo>
                    <a:pt x="699" y="876"/>
                    <a:pt x="653" y="904"/>
                    <a:pt x="604" y="927"/>
                  </a:cubicBezTo>
                  <a:cubicBezTo>
                    <a:pt x="569" y="943"/>
                    <a:pt x="532" y="954"/>
                    <a:pt x="494" y="958"/>
                  </a:cubicBezTo>
                  <a:cubicBezTo>
                    <a:pt x="485" y="959"/>
                    <a:pt x="476" y="958"/>
                    <a:pt x="467" y="958"/>
                  </a:cubicBezTo>
                  <a:cubicBezTo>
                    <a:pt x="467" y="958"/>
                    <a:pt x="466" y="959"/>
                    <a:pt x="466" y="959"/>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nvGrpSpPr>
            <p:cNvPr id="165" name="Group 164">
              <a:extLst>
                <a:ext uri="{FF2B5EF4-FFF2-40B4-BE49-F238E27FC236}">
                  <a16:creationId xmlns:a16="http://schemas.microsoft.com/office/drawing/2014/main" id="{7CEB5239-13F5-22E2-5F9A-CC9CF23AFAC0}"/>
                </a:ext>
              </a:extLst>
            </p:cNvPr>
            <p:cNvGrpSpPr>
              <a:grpSpLocks noChangeAspect="1"/>
            </p:cNvGrpSpPr>
            <p:nvPr/>
          </p:nvGrpSpPr>
          <p:grpSpPr>
            <a:xfrm>
              <a:off x="10514012" y="2209800"/>
              <a:ext cx="1249563" cy="1252783"/>
              <a:chOff x="-4083050" y="1579563"/>
              <a:chExt cx="3694112" cy="3703638"/>
            </a:xfrm>
            <a:solidFill>
              <a:schemeClr val="accent5"/>
            </a:solidFill>
          </p:grpSpPr>
          <p:sp>
            <p:nvSpPr>
              <p:cNvPr id="166" name="Freeform 5">
                <a:extLst>
                  <a:ext uri="{FF2B5EF4-FFF2-40B4-BE49-F238E27FC236}">
                    <a16:creationId xmlns:a16="http://schemas.microsoft.com/office/drawing/2014/main" id="{6CB40510-0550-D789-7BA6-CC88B394B04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6">
                <a:extLst>
                  <a:ext uri="{FF2B5EF4-FFF2-40B4-BE49-F238E27FC236}">
                    <a16:creationId xmlns:a16="http://schemas.microsoft.com/office/drawing/2014/main" id="{D7E24EE6-7078-CC16-BE7E-52CC3589E7C9}"/>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7">
                <a:extLst>
                  <a:ext uri="{FF2B5EF4-FFF2-40B4-BE49-F238E27FC236}">
                    <a16:creationId xmlns:a16="http://schemas.microsoft.com/office/drawing/2014/main" id="{CAA3063B-FFCB-9C0E-09A1-D20BF390159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8">
                <a:extLst>
                  <a:ext uri="{FF2B5EF4-FFF2-40B4-BE49-F238E27FC236}">
                    <a16:creationId xmlns:a16="http://schemas.microsoft.com/office/drawing/2014/main" id="{DA1E1634-7E5F-A457-AD28-C009DBD19E8B}"/>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9">
                <a:extLst>
                  <a:ext uri="{FF2B5EF4-FFF2-40B4-BE49-F238E27FC236}">
                    <a16:creationId xmlns:a16="http://schemas.microsoft.com/office/drawing/2014/main" id="{C392DF3A-B0AB-C33A-39B8-CB04D2D8C44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0">
                <a:extLst>
                  <a:ext uri="{FF2B5EF4-FFF2-40B4-BE49-F238E27FC236}">
                    <a16:creationId xmlns:a16="http://schemas.microsoft.com/office/drawing/2014/main" id="{413686BA-CF97-CE0B-48B9-9A597578460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1">
                <a:extLst>
                  <a:ext uri="{FF2B5EF4-FFF2-40B4-BE49-F238E27FC236}">
                    <a16:creationId xmlns:a16="http://schemas.microsoft.com/office/drawing/2014/main" id="{C78CFC14-5CA0-DDA0-BC30-AA91C8AA7AB6}"/>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2">
                <a:extLst>
                  <a:ext uri="{FF2B5EF4-FFF2-40B4-BE49-F238E27FC236}">
                    <a16:creationId xmlns:a16="http://schemas.microsoft.com/office/drawing/2014/main" id="{B1D995A9-F389-8205-E8EF-29D2F60BF40F}"/>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3">
                <a:extLst>
                  <a:ext uri="{FF2B5EF4-FFF2-40B4-BE49-F238E27FC236}">
                    <a16:creationId xmlns:a16="http://schemas.microsoft.com/office/drawing/2014/main" id="{D386EF34-023A-49E7-806E-00FD330B293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4">
                <a:extLst>
                  <a:ext uri="{FF2B5EF4-FFF2-40B4-BE49-F238E27FC236}">
                    <a16:creationId xmlns:a16="http://schemas.microsoft.com/office/drawing/2014/main" id="{F5B8B97A-34C4-6DC7-AD60-5151108F21A7}"/>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5">
                <a:extLst>
                  <a:ext uri="{FF2B5EF4-FFF2-40B4-BE49-F238E27FC236}">
                    <a16:creationId xmlns:a16="http://schemas.microsoft.com/office/drawing/2014/main" id="{B94DB5A2-6403-12B1-18F3-FF2BA7D5476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6">
                <a:extLst>
                  <a:ext uri="{FF2B5EF4-FFF2-40B4-BE49-F238E27FC236}">
                    <a16:creationId xmlns:a16="http://schemas.microsoft.com/office/drawing/2014/main" id="{ADABA53D-A687-9D9B-097D-87A88C66F68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7">
                <a:extLst>
                  <a:ext uri="{FF2B5EF4-FFF2-40B4-BE49-F238E27FC236}">
                    <a16:creationId xmlns:a16="http://schemas.microsoft.com/office/drawing/2014/main" id="{976C0CCA-39D4-2C17-98AB-B7462CC0A3CC}"/>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8">
                <a:extLst>
                  <a:ext uri="{FF2B5EF4-FFF2-40B4-BE49-F238E27FC236}">
                    <a16:creationId xmlns:a16="http://schemas.microsoft.com/office/drawing/2014/main" id="{173BBE8B-E3E7-6BF3-22AE-32CA099B33F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9">
                <a:extLst>
                  <a:ext uri="{FF2B5EF4-FFF2-40B4-BE49-F238E27FC236}">
                    <a16:creationId xmlns:a16="http://schemas.microsoft.com/office/drawing/2014/main" id="{DF923ABD-6F58-6D90-89D2-1B6A3F4E8CFD}"/>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0">
                <a:extLst>
                  <a:ext uri="{FF2B5EF4-FFF2-40B4-BE49-F238E27FC236}">
                    <a16:creationId xmlns:a16="http://schemas.microsoft.com/office/drawing/2014/main" id="{918006B4-7C9E-9AE3-A955-4470AE9D529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1">
                <a:extLst>
                  <a:ext uri="{FF2B5EF4-FFF2-40B4-BE49-F238E27FC236}">
                    <a16:creationId xmlns:a16="http://schemas.microsoft.com/office/drawing/2014/main" id="{D0F58FB6-78A1-EBCE-AB64-8ABA1F2A04E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2">
                <a:extLst>
                  <a:ext uri="{FF2B5EF4-FFF2-40B4-BE49-F238E27FC236}">
                    <a16:creationId xmlns:a16="http://schemas.microsoft.com/office/drawing/2014/main" id="{E247FBAE-D992-6B21-3B35-24CF56E99343}"/>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3">
                <a:extLst>
                  <a:ext uri="{FF2B5EF4-FFF2-40B4-BE49-F238E27FC236}">
                    <a16:creationId xmlns:a16="http://schemas.microsoft.com/office/drawing/2014/main" id="{3D3A495D-F449-7EF1-2C69-A12FB9124ADE}"/>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4">
                <a:extLst>
                  <a:ext uri="{FF2B5EF4-FFF2-40B4-BE49-F238E27FC236}">
                    <a16:creationId xmlns:a16="http://schemas.microsoft.com/office/drawing/2014/main" id="{BC71E734-B8FF-E48E-2964-6273C46922F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5">
                <a:extLst>
                  <a:ext uri="{FF2B5EF4-FFF2-40B4-BE49-F238E27FC236}">
                    <a16:creationId xmlns:a16="http://schemas.microsoft.com/office/drawing/2014/main" id="{F08A675B-4203-88B8-44C5-627A23A27BD3}"/>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6">
                <a:extLst>
                  <a:ext uri="{FF2B5EF4-FFF2-40B4-BE49-F238E27FC236}">
                    <a16:creationId xmlns:a16="http://schemas.microsoft.com/office/drawing/2014/main" id="{222F249F-1B8B-1314-90A1-CD92C33B185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7">
                <a:extLst>
                  <a:ext uri="{FF2B5EF4-FFF2-40B4-BE49-F238E27FC236}">
                    <a16:creationId xmlns:a16="http://schemas.microsoft.com/office/drawing/2014/main" id="{13DE1B24-6674-4355-66A5-06DC499AD7F3}"/>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8">
                <a:extLst>
                  <a:ext uri="{FF2B5EF4-FFF2-40B4-BE49-F238E27FC236}">
                    <a16:creationId xmlns:a16="http://schemas.microsoft.com/office/drawing/2014/main" id="{0BEF5605-32A8-FF6E-CD55-D9184D1D3907}"/>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9">
                <a:extLst>
                  <a:ext uri="{FF2B5EF4-FFF2-40B4-BE49-F238E27FC236}">
                    <a16:creationId xmlns:a16="http://schemas.microsoft.com/office/drawing/2014/main" id="{337DFC20-1F3A-185D-2854-55130371F811}"/>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30">
                <a:extLst>
                  <a:ext uri="{FF2B5EF4-FFF2-40B4-BE49-F238E27FC236}">
                    <a16:creationId xmlns:a16="http://schemas.microsoft.com/office/drawing/2014/main" id="{29834749-4D93-01E5-745F-5D600B252C8A}"/>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31">
                <a:extLst>
                  <a:ext uri="{FF2B5EF4-FFF2-40B4-BE49-F238E27FC236}">
                    <a16:creationId xmlns:a16="http://schemas.microsoft.com/office/drawing/2014/main" id="{79CD18CA-44FE-BE4B-EC5C-65BEA1C1CC9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2">
                <a:extLst>
                  <a:ext uri="{FF2B5EF4-FFF2-40B4-BE49-F238E27FC236}">
                    <a16:creationId xmlns:a16="http://schemas.microsoft.com/office/drawing/2014/main" id="{07F4713F-ED62-0DBB-693D-EBD0CC42BDD3}"/>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33">
                <a:extLst>
                  <a:ext uri="{FF2B5EF4-FFF2-40B4-BE49-F238E27FC236}">
                    <a16:creationId xmlns:a16="http://schemas.microsoft.com/office/drawing/2014/main" id="{ADDC8C34-C841-2F80-E11C-883053A1A413}"/>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042461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Effects of TD on Specific Parts of the Body</a:t>
            </a:r>
          </a:p>
        </p:txBody>
      </p:sp>
      <p:sp>
        <p:nvSpPr>
          <p:cNvPr id="14" name="Slide Number Placeholder 13"/>
          <p:cNvSpPr>
            <a:spLocks noGrp="1"/>
          </p:cNvSpPr>
          <p:nvPr>
            <p:ph type="sldNum" sz="quarter" idx="4"/>
          </p:nvPr>
        </p:nvSpPr>
        <p:spPr/>
        <p:txBody>
          <a:bodyPr/>
          <a:lstStyle/>
          <a:p>
            <a:fld id="{F3C1FD0B-2342-48FB-A867-BE1FD0EAA53B}" type="slidenum">
              <a:rPr lang="en-US" smtClean="0"/>
              <a:pPr/>
              <a:t>48</a:t>
            </a:fld>
            <a:endParaRPr lang="en-US" dirty="0"/>
          </a:p>
        </p:txBody>
      </p:sp>
      <p:sp>
        <p:nvSpPr>
          <p:cNvPr id="8" name="Text Placeholder 7">
            <a:extLst>
              <a:ext uri="{FF2B5EF4-FFF2-40B4-BE49-F238E27FC236}">
                <a16:creationId xmlns:a16="http://schemas.microsoft.com/office/drawing/2014/main" id="{4B8D7E54-3778-5644-4943-14CB8FF8198F}"/>
              </a:ext>
            </a:extLst>
          </p:cNvPr>
          <p:cNvSpPr>
            <a:spLocks noGrp="1"/>
          </p:cNvSpPr>
          <p:nvPr>
            <p:ph type="body" sz="quarter" idx="10"/>
          </p:nvPr>
        </p:nvSpPr>
        <p:spPr/>
        <p:txBody>
          <a:bodyPr/>
          <a:lstStyle/>
          <a:p>
            <a:r>
              <a:rPr lang="en-US" dirty="0"/>
              <a:t>Burden and Impact of Tardive Dyskinesia</a:t>
            </a:r>
          </a:p>
        </p:txBody>
      </p:sp>
      <p:grpSp>
        <p:nvGrpSpPr>
          <p:cNvPr id="6" name="Group 5">
            <a:extLst>
              <a:ext uri="{FF2B5EF4-FFF2-40B4-BE49-F238E27FC236}">
                <a16:creationId xmlns:a16="http://schemas.microsoft.com/office/drawing/2014/main" id="{D5B17CF8-F13C-9D06-FB90-400AE030E7F4}"/>
              </a:ext>
            </a:extLst>
          </p:cNvPr>
          <p:cNvGrpSpPr/>
          <p:nvPr/>
        </p:nvGrpSpPr>
        <p:grpSpPr>
          <a:xfrm>
            <a:off x="977901" y="2127251"/>
            <a:ext cx="10574338" cy="3807120"/>
            <a:chOff x="977900" y="2127250"/>
            <a:chExt cx="11293707" cy="4066117"/>
          </a:xfrm>
        </p:grpSpPr>
        <p:sp>
          <p:nvSpPr>
            <p:cNvPr id="22" name="Text Placeholder 7"/>
            <p:cNvSpPr txBox="1">
              <a:spLocks/>
            </p:cNvSpPr>
            <p:nvPr/>
          </p:nvSpPr>
          <p:spPr>
            <a:xfrm>
              <a:off x="977900" y="2127250"/>
              <a:ext cx="3409062"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dirty="0"/>
                <a:t>RESPIRATORY DYSKINESIAS</a:t>
              </a:r>
            </a:p>
          </p:txBody>
        </p:sp>
        <p:sp>
          <p:nvSpPr>
            <p:cNvPr id="23" name="Text Placeholder 7"/>
            <p:cNvSpPr txBox="1">
              <a:spLocks/>
            </p:cNvSpPr>
            <p:nvPr/>
          </p:nvSpPr>
          <p:spPr>
            <a:xfrm>
              <a:off x="4920222" y="2127250"/>
              <a:ext cx="3409062" cy="618964"/>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dirty="0"/>
                <a:t>SEVERE OROFACIAL DYSKINESIA</a:t>
              </a:r>
            </a:p>
          </p:txBody>
        </p:sp>
        <p:sp>
          <p:nvSpPr>
            <p:cNvPr id="24" name="Text Placeholder 7"/>
            <p:cNvSpPr txBox="1">
              <a:spLocks/>
            </p:cNvSpPr>
            <p:nvPr/>
          </p:nvSpPr>
          <p:spPr>
            <a:xfrm>
              <a:off x="8862545" y="2127250"/>
              <a:ext cx="3409062" cy="618964"/>
            </a:xfrm>
            <a:prstGeom prst="rect">
              <a:avLst/>
            </a:prstGeom>
            <a:solidFill>
              <a:schemeClr val="accent2">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600" b="1" dirty="0"/>
                <a:t>TRUNCAL DYSTONIA</a:t>
              </a:r>
            </a:p>
          </p:txBody>
        </p:sp>
        <p:sp>
          <p:nvSpPr>
            <p:cNvPr id="25" name="Rounded Rectangle 24"/>
            <p:cNvSpPr>
              <a:spLocks/>
            </p:cNvSpPr>
            <p:nvPr/>
          </p:nvSpPr>
          <p:spPr>
            <a:xfrm>
              <a:off x="977900" y="2836385"/>
              <a:ext cx="3409824"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May produce</a:t>
              </a:r>
            </a:p>
            <a:p>
              <a:pPr marL="228531" indent="-228531">
                <a:spcAft>
                  <a:spcPts val="600"/>
                </a:spcAft>
                <a:buClr>
                  <a:schemeClr val="accent1"/>
                </a:buClr>
                <a:buFont typeface="Arial" panose="020B0604020202020204" pitchFamily="34" charset="0"/>
                <a:buChar char="•"/>
              </a:pPr>
              <a:r>
                <a:rPr lang="en-US" sz="1600" dirty="0">
                  <a:solidFill>
                    <a:schemeClr val="tx1"/>
                  </a:solidFill>
                </a:rPr>
                <a:t>Irregular breathing rhythms</a:t>
              </a:r>
            </a:p>
            <a:p>
              <a:pPr marL="228531" indent="-228531">
                <a:spcAft>
                  <a:spcPts val="600"/>
                </a:spcAft>
                <a:buClr>
                  <a:schemeClr val="accent1"/>
                </a:buClr>
                <a:buFont typeface="Arial" panose="020B0604020202020204" pitchFamily="34" charset="0"/>
                <a:buChar char="•"/>
              </a:pPr>
              <a:r>
                <a:rPr lang="en-US" sz="1600" dirty="0">
                  <a:solidFill>
                    <a:schemeClr val="tx1"/>
                  </a:solidFill>
                </a:rPr>
                <a:t>Grunting noises</a:t>
              </a:r>
            </a:p>
          </p:txBody>
        </p:sp>
        <p:sp>
          <p:nvSpPr>
            <p:cNvPr id="26" name="Rounded Rectangle 25"/>
            <p:cNvSpPr>
              <a:spLocks/>
            </p:cNvSpPr>
            <p:nvPr/>
          </p:nvSpPr>
          <p:spPr>
            <a:xfrm>
              <a:off x="4919460" y="2836385"/>
              <a:ext cx="3409824"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5">
                      <a:lumMod val="75000"/>
                    </a:schemeClr>
                  </a:solidFill>
                </a:rPr>
                <a:t>May interfere with</a:t>
              </a:r>
            </a:p>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Speech</a:t>
              </a:r>
            </a:p>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Eating</a:t>
              </a:r>
            </a:p>
            <a:p>
              <a:pPr marL="228531" indent="-228531">
                <a:spcAft>
                  <a:spcPts val="600"/>
                </a:spcAft>
                <a:buClr>
                  <a:schemeClr val="accent5">
                    <a:lumMod val="75000"/>
                  </a:schemeClr>
                </a:buClr>
                <a:buFont typeface="Arial" panose="020B0604020202020204" pitchFamily="34" charset="0"/>
                <a:buChar char="•"/>
              </a:pPr>
              <a:r>
                <a:rPr lang="en-US" sz="1600" dirty="0">
                  <a:solidFill>
                    <a:schemeClr val="tx1"/>
                  </a:solidFill>
                </a:rPr>
                <a:t>Breathing</a:t>
              </a:r>
            </a:p>
          </p:txBody>
        </p:sp>
        <p:sp>
          <p:nvSpPr>
            <p:cNvPr id="27" name="Rounded Rectangle 26"/>
            <p:cNvSpPr>
              <a:spLocks/>
            </p:cNvSpPr>
            <p:nvPr/>
          </p:nvSpPr>
          <p:spPr>
            <a:xfrm>
              <a:off x="8861783" y="2836385"/>
              <a:ext cx="3409824" cy="335698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May interfere with</a:t>
              </a:r>
            </a:p>
            <a:p>
              <a:pPr marL="228531" indent="-228531">
                <a:spcAft>
                  <a:spcPts val="600"/>
                </a:spcAft>
                <a:buClr>
                  <a:schemeClr val="accent2">
                    <a:lumMod val="75000"/>
                  </a:schemeClr>
                </a:buClr>
                <a:buFont typeface="Arial" panose="020B0604020202020204" pitchFamily="34" charset="0"/>
                <a:buChar char="•"/>
              </a:pPr>
              <a:r>
                <a:rPr lang="en-US" sz="1600" dirty="0">
                  <a:solidFill>
                    <a:schemeClr val="tx1"/>
                  </a:solidFill>
                </a:rPr>
                <a:t>Gait</a:t>
              </a:r>
            </a:p>
            <a:p>
              <a:pPr marL="228531" indent="-228531">
                <a:spcAft>
                  <a:spcPts val="600"/>
                </a:spcAft>
                <a:buClr>
                  <a:schemeClr val="accent2">
                    <a:lumMod val="75000"/>
                  </a:schemeClr>
                </a:buClr>
                <a:buFont typeface="Arial" panose="020B0604020202020204" pitchFamily="34" charset="0"/>
                <a:buChar char="•"/>
              </a:pPr>
              <a:r>
                <a:rPr lang="en-US" sz="1600" dirty="0">
                  <a:solidFill>
                    <a:schemeClr val="tx1"/>
                  </a:solidFill>
                </a:rPr>
                <a:t>Mobility</a:t>
              </a:r>
            </a:p>
          </p:txBody>
        </p:sp>
        <p:sp>
          <p:nvSpPr>
            <p:cNvPr id="28" name="Content Placeholder 2">
              <a:extLst>
                <a:ext uri="{FF2B5EF4-FFF2-40B4-BE49-F238E27FC236}">
                  <a16:creationId xmlns:a16="http://schemas.microsoft.com/office/drawing/2014/main" id="{3B5A68D5-FD56-493F-A685-F89E75D23768}"/>
                </a:ext>
              </a:extLst>
            </p:cNvPr>
            <p:cNvSpPr txBox="1">
              <a:spLocks/>
            </p:cNvSpPr>
            <p:nvPr/>
          </p:nvSpPr>
          <p:spPr>
            <a:xfrm>
              <a:off x="4920222" y="4618900"/>
              <a:ext cx="3409824" cy="1005578"/>
            </a:xfrm>
            <a:prstGeom prst="round2DiagRect">
              <a:avLst>
                <a:gd name="adj1" fmla="val 0"/>
                <a:gd name="adj2" fmla="val 0"/>
              </a:avLst>
            </a:prstGeom>
            <a:solidFill>
              <a:schemeClr val="accent5">
                <a:lumMod val="75000"/>
              </a:schemeClr>
            </a:solidFill>
            <a:ln>
              <a:noFill/>
            </a:ln>
            <a:effectLst/>
          </p:spPr>
          <p:style>
            <a:lnRef idx="3">
              <a:schemeClr val="lt1"/>
            </a:lnRef>
            <a:fillRef idx="1">
              <a:schemeClr val="accent2"/>
            </a:fillRef>
            <a:effectRef idx="1">
              <a:schemeClr val="accent2"/>
            </a:effectRef>
            <a:fontRef idx="minor">
              <a:schemeClr val="lt1"/>
            </a:fontRef>
          </p:style>
          <p:txBody>
            <a:bodyPr lIns="91416" tIns="45708" rIns="91416" bIns="45708" anchor="ctr"/>
            <a:lstStyle>
              <a:lvl1pPr marL="176213" indent="-176213" algn="l" defTabSz="457200" rtl="0" eaLnBrk="0" fontAlgn="base" hangingPunct="0">
                <a:lnSpc>
                  <a:spcPct val="90000"/>
                </a:lnSpc>
                <a:spcBef>
                  <a:spcPct val="20000"/>
                </a:spcBef>
                <a:spcAft>
                  <a:spcPct val="0"/>
                </a:spcAft>
                <a:buClr>
                  <a:schemeClr val="accent2"/>
                </a:buClr>
                <a:buFont typeface="Arial" charset="0"/>
                <a:buChar char="•"/>
                <a:defRPr sz="2400" b="0" i="0" kern="1200">
                  <a:solidFill>
                    <a:schemeClr val="tx1"/>
                  </a:solidFill>
                  <a:latin typeface="+mn-lt"/>
                  <a:ea typeface="+mn-ea"/>
                  <a:cs typeface="Verdana"/>
                </a:defRPr>
              </a:lvl1pPr>
              <a:lvl2pPr marL="458788" indent="-234950" algn="l" defTabSz="457200" rtl="0" eaLnBrk="0" fontAlgn="base" hangingPunct="0">
                <a:spcBef>
                  <a:spcPct val="20000"/>
                </a:spcBef>
                <a:spcAft>
                  <a:spcPct val="0"/>
                </a:spcAft>
                <a:buClr>
                  <a:schemeClr val="accent2"/>
                </a:buClr>
                <a:buFont typeface="Arial" charset="0"/>
                <a:buChar char="–"/>
                <a:defRPr sz="2000" b="0" i="0" kern="1200">
                  <a:solidFill>
                    <a:schemeClr val="tx1"/>
                  </a:solidFill>
                  <a:latin typeface="+mn-lt"/>
                  <a:ea typeface="+mn-ea"/>
                  <a:cs typeface="Verdana"/>
                </a:defRPr>
              </a:lvl2pPr>
              <a:lvl3pPr marL="917575" indent="-176213" algn="l" defTabSz="457200" rtl="0" eaLnBrk="0" fontAlgn="base" hangingPunct="0">
                <a:spcBef>
                  <a:spcPct val="20000"/>
                </a:spcBef>
                <a:spcAft>
                  <a:spcPct val="0"/>
                </a:spcAft>
                <a:buClr>
                  <a:schemeClr val="accent2"/>
                </a:buClr>
                <a:buFont typeface="Arial" charset="0"/>
                <a:buChar char="•"/>
                <a:defRPr sz="1800" b="0" i="0" kern="1200">
                  <a:solidFill>
                    <a:schemeClr val="tx1"/>
                  </a:solidFill>
                  <a:latin typeface="+mn-lt"/>
                  <a:ea typeface="+mn-ea"/>
                  <a:cs typeface="Verdana"/>
                </a:defRPr>
              </a:lvl3pPr>
              <a:lvl4pPr marL="1201738" indent="-284163" algn="l" defTabSz="457200" rtl="0" eaLnBrk="0" fontAlgn="base" hangingPunct="0">
                <a:spcBef>
                  <a:spcPct val="20000"/>
                </a:spcBef>
                <a:spcAft>
                  <a:spcPct val="0"/>
                </a:spcAft>
                <a:buClr>
                  <a:schemeClr val="accent2"/>
                </a:buClr>
                <a:buFont typeface="Arial" charset="0"/>
                <a:buChar char="–"/>
                <a:defRPr sz="1800" b="0" i="0" kern="1200">
                  <a:solidFill>
                    <a:schemeClr val="tx1"/>
                  </a:solidFill>
                  <a:latin typeface="+mn-lt"/>
                  <a:ea typeface="+mn-ea"/>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52">
                <a:lnSpc>
                  <a:spcPct val="100000"/>
                </a:lnSpc>
                <a:buClrTx/>
                <a:buNone/>
                <a:defRPr/>
              </a:pPr>
              <a:r>
                <a:rPr lang="en-US" sz="1800" b="1" dirty="0">
                  <a:solidFill>
                    <a:schemeClr val="bg1"/>
                  </a:solidFill>
                </a:rPr>
                <a:t>Can be</a:t>
              </a:r>
              <a:br>
                <a:rPr lang="en-US" sz="1800" b="1" dirty="0">
                  <a:solidFill>
                    <a:schemeClr val="bg1"/>
                  </a:solidFill>
                </a:rPr>
              </a:br>
              <a:r>
                <a:rPr lang="en-US" sz="1800" b="1" dirty="0">
                  <a:solidFill>
                    <a:schemeClr val="bg1"/>
                  </a:solidFill>
                </a:rPr>
                <a:t>disfiguring</a:t>
              </a:r>
              <a:endParaRPr lang="en-US" sz="1800" b="1" baseline="30000" dirty="0">
                <a:solidFill>
                  <a:schemeClr val="bg1"/>
                </a:solidFill>
              </a:endParaRPr>
            </a:p>
          </p:txBody>
        </p:sp>
        <p:sp>
          <p:nvSpPr>
            <p:cNvPr id="29" name="Content Placeholder 2">
              <a:extLst>
                <a:ext uri="{FF2B5EF4-FFF2-40B4-BE49-F238E27FC236}">
                  <a16:creationId xmlns:a16="http://schemas.microsoft.com/office/drawing/2014/main" id="{3B5A68D5-FD56-493F-A685-F89E75D23768}"/>
                </a:ext>
              </a:extLst>
            </p:cNvPr>
            <p:cNvSpPr txBox="1">
              <a:spLocks/>
            </p:cNvSpPr>
            <p:nvPr/>
          </p:nvSpPr>
          <p:spPr>
            <a:xfrm>
              <a:off x="977900" y="4618900"/>
              <a:ext cx="3409824" cy="1005578"/>
            </a:xfrm>
            <a:prstGeom prst="round2DiagRect">
              <a:avLst>
                <a:gd name="adj1" fmla="val 0"/>
                <a:gd name="adj2" fmla="val 0"/>
              </a:avLst>
            </a:prstGeom>
            <a:solidFill>
              <a:schemeClr val="accent1"/>
            </a:solidFill>
            <a:ln>
              <a:noFill/>
            </a:ln>
            <a:effectLst/>
          </p:spPr>
          <p:style>
            <a:lnRef idx="3">
              <a:schemeClr val="lt1"/>
            </a:lnRef>
            <a:fillRef idx="1">
              <a:schemeClr val="accent2"/>
            </a:fillRef>
            <a:effectRef idx="1">
              <a:schemeClr val="accent2"/>
            </a:effectRef>
            <a:fontRef idx="minor">
              <a:schemeClr val="lt1"/>
            </a:fontRef>
          </p:style>
          <p:txBody>
            <a:bodyPr lIns="91416" tIns="45708" rIns="91416" bIns="45708" anchor="ctr"/>
            <a:lstStyle>
              <a:lvl1pPr marL="176213" indent="-176213" algn="l" defTabSz="457200" rtl="0" eaLnBrk="0" fontAlgn="base" hangingPunct="0">
                <a:lnSpc>
                  <a:spcPct val="90000"/>
                </a:lnSpc>
                <a:spcBef>
                  <a:spcPct val="20000"/>
                </a:spcBef>
                <a:spcAft>
                  <a:spcPct val="0"/>
                </a:spcAft>
                <a:buClr>
                  <a:schemeClr val="accent2"/>
                </a:buClr>
                <a:buFont typeface="Arial" charset="0"/>
                <a:buChar char="•"/>
                <a:defRPr sz="2400" b="0" i="0" kern="1200">
                  <a:solidFill>
                    <a:schemeClr val="tx1"/>
                  </a:solidFill>
                  <a:latin typeface="+mn-lt"/>
                  <a:ea typeface="+mn-ea"/>
                  <a:cs typeface="Verdana"/>
                </a:defRPr>
              </a:lvl1pPr>
              <a:lvl2pPr marL="458788" indent="-234950" algn="l" defTabSz="457200" rtl="0" eaLnBrk="0" fontAlgn="base" hangingPunct="0">
                <a:spcBef>
                  <a:spcPct val="20000"/>
                </a:spcBef>
                <a:spcAft>
                  <a:spcPct val="0"/>
                </a:spcAft>
                <a:buClr>
                  <a:schemeClr val="accent2"/>
                </a:buClr>
                <a:buFont typeface="Arial" charset="0"/>
                <a:buChar char="–"/>
                <a:defRPr sz="2000" b="0" i="0" kern="1200">
                  <a:solidFill>
                    <a:schemeClr val="tx1"/>
                  </a:solidFill>
                  <a:latin typeface="+mn-lt"/>
                  <a:ea typeface="+mn-ea"/>
                  <a:cs typeface="Verdana"/>
                </a:defRPr>
              </a:lvl2pPr>
              <a:lvl3pPr marL="917575" indent="-176213" algn="l" defTabSz="457200" rtl="0" eaLnBrk="0" fontAlgn="base" hangingPunct="0">
                <a:spcBef>
                  <a:spcPct val="20000"/>
                </a:spcBef>
                <a:spcAft>
                  <a:spcPct val="0"/>
                </a:spcAft>
                <a:buClr>
                  <a:schemeClr val="accent2"/>
                </a:buClr>
                <a:buFont typeface="Arial" charset="0"/>
                <a:buChar char="•"/>
                <a:defRPr sz="1800" b="0" i="0" kern="1200">
                  <a:solidFill>
                    <a:schemeClr val="tx1"/>
                  </a:solidFill>
                  <a:latin typeface="+mn-lt"/>
                  <a:ea typeface="+mn-ea"/>
                  <a:cs typeface="Verdana"/>
                </a:defRPr>
              </a:lvl3pPr>
              <a:lvl4pPr marL="1201738" indent="-284163" algn="l" defTabSz="457200" rtl="0" eaLnBrk="0" fontAlgn="base" hangingPunct="0">
                <a:spcBef>
                  <a:spcPct val="20000"/>
                </a:spcBef>
                <a:spcAft>
                  <a:spcPct val="0"/>
                </a:spcAft>
                <a:buClr>
                  <a:schemeClr val="accent2"/>
                </a:buClr>
                <a:buFont typeface="Arial" charset="0"/>
                <a:buChar char="–"/>
                <a:defRPr sz="1800" b="0" i="0" kern="1200">
                  <a:solidFill>
                    <a:schemeClr val="tx1"/>
                  </a:solidFill>
                  <a:latin typeface="+mn-lt"/>
                  <a:ea typeface="+mn-ea"/>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52">
                <a:lnSpc>
                  <a:spcPct val="100000"/>
                </a:lnSpc>
                <a:buClrTx/>
                <a:buNone/>
                <a:defRPr/>
              </a:pPr>
              <a:r>
                <a:rPr lang="en-US" sz="1800" b="1" dirty="0">
                  <a:solidFill>
                    <a:schemeClr val="bg1"/>
                  </a:solidFill>
                </a:rPr>
                <a:t>Can be misinterpreted as</a:t>
              </a:r>
              <a:br>
                <a:rPr lang="en-US" sz="1800" b="1" dirty="0">
                  <a:solidFill>
                    <a:schemeClr val="bg1"/>
                  </a:solidFill>
                </a:rPr>
              </a:br>
              <a:r>
                <a:rPr lang="en-US" sz="1800" b="1" dirty="0">
                  <a:solidFill>
                    <a:schemeClr val="bg1"/>
                  </a:solidFill>
                </a:rPr>
                <a:t>primary respiratory problems</a:t>
              </a:r>
            </a:p>
          </p:txBody>
        </p:sp>
        <p:sp>
          <p:nvSpPr>
            <p:cNvPr id="30" name="Content Placeholder 2">
              <a:extLst>
                <a:ext uri="{FF2B5EF4-FFF2-40B4-BE49-F238E27FC236}">
                  <a16:creationId xmlns:a16="http://schemas.microsoft.com/office/drawing/2014/main" id="{3B5A68D5-FD56-493F-A685-F89E75D23768}"/>
                </a:ext>
              </a:extLst>
            </p:cNvPr>
            <p:cNvSpPr txBox="1">
              <a:spLocks/>
            </p:cNvSpPr>
            <p:nvPr/>
          </p:nvSpPr>
          <p:spPr>
            <a:xfrm>
              <a:off x="8861783" y="4618900"/>
              <a:ext cx="3409824" cy="1005578"/>
            </a:xfrm>
            <a:prstGeom prst="round2DiagRect">
              <a:avLst>
                <a:gd name="adj1" fmla="val 0"/>
                <a:gd name="adj2" fmla="val 0"/>
              </a:avLst>
            </a:prstGeom>
            <a:solidFill>
              <a:schemeClr val="accent2">
                <a:lumMod val="75000"/>
              </a:schemeClr>
            </a:solidFill>
            <a:ln>
              <a:noFill/>
            </a:ln>
            <a:effectLst/>
          </p:spPr>
          <p:style>
            <a:lnRef idx="3">
              <a:schemeClr val="lt1"/>
            </a:lnRef>
            <a:fillRef idx="1">
              <a:schemeClr val="accent2"/>
            </a:fillRef>
            <a:effectRef idx="1">
              <a:schemeClr val="accent2"/>
            </a:effectRef>
            <a:fontRef idx="minor">
              <a:schemeClr val="lt1"/>
            </a:fontRef>
          </p:style>
          <p:txBody>
            <a:bodyPr lIns="91416" tIns="45708" rIns="91416" bIns="45708" anchor="ctr"/>
            <a:lstStyle>
              <a:lvl1pPr marL="176213" indent="-176213" algn="l" defTabSz="457200" rtl="0" eaLnBrk="0" fontAlgn="base" hangingPunct="0">
                <a:lnSpc>
                  <a:spcPct val="90000"/>
                </a:lnSpc>
                <a:spcBef>
                  <a:spcPct val="20000"/>
                </a:spcBef>
                <a:spcAft>
                  <a:spcPct val="0"/>
                </a:spcAft>
                <a:buClr>
                  <a:schemeClr val="accent2"/>
                </a:buClr>
                <a:buFont typeface="Arial" charset="0"/>
                <a:buChar char="•"/>
                <a:defRPr sz="2400" b="0" i="0" kern="1200">
                  <a:solidFill>
                    <a:schemeClr val="tx1"/>
                  </a:solidFill>
                  <a:latin typeface="+mn-lt"/>
                  <a:ea typeface="+mn-ea"/>
                  <a:cs typeface="Verdana"/>
                </a:defRPr>
              </a:lvl1pPr>
              <a:lvl2pPr marL="458788" indent="-234950" algn="l" defTabSz="457200" rtl="0" eaLnBrk="0" fontAlgn="base" hangingPunct="0">
                <a:spcBef>
                  <a:spcPct val="20000"/>
                </a:spcBef>
                <a:spcAft>
                  <a:spcPct val="0"/>
                </a:spcAft>
                <a:buClr>
                  <a:schemeClr val="accent2"/>
                </a:buClr>
                <a:buFont typeface="Arial" charset="0"/>
                <a:buChar char="–"/>
                <a:defRPr sz="2000" b="0" i="0" kern="1200">
                  <a:solidFill>
                    <a:schemeClr val="tx1"/>
                  </a:solidFill>
                  <a:latin typeface="+mn-lt"/>
                  <a:ea typeface="+mn-ea"/>
                  <a:cs typeface="Verdana"/>
                </a:defRPr>
              </a:lvl2pPr>
              <a:lvl3pPr marL="917575" indent="-176213" algn="l" defTabSz="457200" rtl="0" eaLnBrk="0" fontAlgn="base" hangingPunct="0">
                <a:spcBef>
                  <a:spcPct val="20000"/>
                </a:spcBef>
                <a:spcAft>
                  <a:spcPct val="0"/>
                </a:spcAft>
                <a:buClr>
                  <a:schemeClr val="accent2"/>
                </a:buClr>
                <a:buFont typeface="Arial" charset="0"/>
                <a:buChar char="•"/>
                <a:defRPr sz="1800" b="0" i="0" kern="1200">
                  <a:solidFill>
                    <a:schemeClr val="tx1"/>
                  </a:solidFill>
                  <a:latin typeface="+mn-lt"/>
                  <a:ea typeface="+mn-ea"/>
                  <a:cs typeface="Verdana"/>
                </a:defRPr>
              </a:lvl3pPr>
              <a:lvl4pPr marL="1201738" indent="-284163" algn="l" defTabSz="457200" rtl="0" eaLnBrk="0" fontAlgn="base" hangingPunct="0">
                <a:spcBef>
                  <a:spcPct val="20000"/>
                </a:spcBef>
                <a:spcAft>
                  <a:spcPct val="0"/>
                </a:spcAft>
                <a:buClr>
                  <a:schemeClr val="accent2"/>
                </a:buClr>
                <a:buFont typeface="Arial" charset="0"/>
                <a:buChar char="–"/>
                <a:defRPr sz="1800" b="0" i="0" kern="1200">
                  <a:solidFill>
                    <a:schemeClr val="tx1"/>
                  </a:solidFill>
                  <a:latin typeface="+mn-lt"/>
                  <a:ea typeface="+mn-ea"/>
                  <a:cs typeface="Verdan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457052">
                <a:lnSpc>
                  <a:spcPct val="100000"/>
                </a:lnSpc>
                <a:buClrTx/>
                <a:buNone/>
                <a:defRPr/>
              </a:pPr>
              <a:r>
                <a:rPr lang="en-US" sz="1800" b="1" dirty="0">
                  <a:solidFill>
                    <a:schemeClr val="bg1"/>
                  </a:solidFill>
                </a:rPr>
                <a:t>Can be extremely </a:t>
              </a:r>
              <a:br>
                <a:rPr lang="en-US" sz="1800" b="1" dirty="0">
                  <a:solidFill>
                    <a:schemeClr val="bg1"/>
                  </a:solidFill>
                </a:rPr>
              </a:br>
              <a:r>
                <a:rPr lang="en-US" sz="1800" b="1" dirty="0">
                  <a:solidFill>
                    <a:schemeClr val="bg1"/>
                  </a:solidFill>
                </a:rPr>
                <a:t>distressing for the patient</a:t>
              </a:r>
              <a:endParaRPr lang="en-US" sz="1800" b="1" baseline="30000" dirty="0">
                <a:solidFill>
                  <a:schemeClr val="bg1"/>
                </a:solidFill>
              </a:endParaRPr>
            </a:p>
          </p:txBody>
        </p:sp>
      </p:grpSp>
      <p:sp>
        <p:nvSpPr>
          <p:cNvPr id="18" name="TextBox 17">
            <a:extLst>
              <a:ext uri="{FF2B5EF4-FFF2-40B4-BE49-F238E27FC236}">
                <a16:creationId xmlns:a16="http://schemas.microsoft.com/office/drawing/2014/main" id="{86F8B0F2-998D-1698-2417-F35503FC7B22}"/>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latin typeface="+mn-lt"/>
              </a:rPr>
              <a:t>Tarsy D. </a:t>
            </a:r>
            <a:r>
              <a:rPr lang="en-US" i="1" dirty="0">
                <a:latin typeface="+mn-lt"/>
              </a:rPr>
              <a:t>Curr Treat Options Neurol</a:t>
            </a:r>
            <a:r>
              <a:rPr lang="en-US" dirty="0">
                <a:latin typeface="+mn-lt"/>
              </a:rPr>
              <a:t>. 2000;2(3):205-214</a:t>
            </a:r>
            <a:r>
              <a:rPr lang="en-US" dirty="0"/>
              <a:t>.</a:t>
            </a:r>
          </a:p>
        </p:txBody>
      </p:sp>
    </p:spTree>
    <p:extLst>
      <p:ext uri="{BB962C8B-B14F-4D97-AF65-F5344CB8AC3E}">
        <p14:creationId xmlns:p14="http://schemas.microsoft.com/office/powerpoint/2010/main" val="3599312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7" name="Content Placeholder 6"/>
          <p:cNvSpPr>
            <a:spLocks noGrp="1"/>
          </p:cNvSpPr>
          <p:nvPr>
            <p:ph idx="1"/>
          </p:nvPr>
        </p:nvSpPr>
        <p:spPr/>
        <p:txBody>
          <a:bodyPr/>
          <a:lstStyle/>
          <a:p>
            <a:pPr lvl="0"/>
            <a:r>
              <a:rPr lang="en-US" dirty="0"/>
              <a:t>Historical barriers contributed to a therapeutic nihilism about TD that must be overcome</a:t>
            </a:r>
            <a:r>
              <a:rPr lang="en-US" baseline="30000" dirty="0"/>
              <a:t>1</a:t>
            </a:r>
          </a:p>
          <a:p>
            <a:pPr lvl="0"/>
            <a:r>
              <a:rPr lang="en-US" dirty="0"/>
              <a:t>Symptoms of TD might impair mental and social well-being for many patients</a:t>
            </a:r>
            <a:r>
              <a:rPr lang="en-US" baseline="30000" dirty="0"/>
              <a:t>2,3</a:t>
            </a:r>
          </a:p>
          <a:p>
            <a:pPr lvl="0"/>
            <a:r>
              <a:rPr lang="en-US" dirty="0"/>
              <a:t>Abnormal movements associated with TD can also have a negative impact on physical function, including oromandibular bite strength, dental impairment, and swallowing</a:t>
            </a:r>
            <a:r>
              <a:rPr lang="en-US" baseline="30000" dirty="0"/>
              <a:t>3-8</a:t>
            </a:r>
          </a:p>
          <a:p>
            <a:pPr lvl="1"/>
            <a:r>
              <a:rPr lang="en-US" dirty="0"/>
              <a:t>Movements can present as respiratory dyskinesias, orofacial dyskinesias, and truncal dystonias, which might interfere with daily life activities and cause stress for the patient</a:t>
            </a:r>
            <a:r>
              <a:rPr lang="en-US" baseline="30000" dirty="0"/>
              <a:t>9</a:t>
            </a:r>
          </a:p>
        </p:txBody>
      </p:sp>
      <p:sp>
        <p:nvSpPr>
          <p:cNvPr id="19" name="Slide Number Placeholder 18"/>
          <p:cNvSpPr>
            <a:spLocks noGrp="1"/>
          </p:cNvSpPr>
          <p:nvPr>
            <p:ph type="sldNum" sz="quarter" idx="4"/>
          </p:nvPr>
        </p:nvSpPr>
        <p:spPr/>
        <p:txBody>
          <a:bodyPr/>
          <a:lstStyle/>
          <a:p>
            <a:pPr lvl="0"/>
            <a:fld id="{F3C1FD0B-2342-48FB-A867-BE1FD0EAA53B}" type="slidenum">
              <a:rPr lang="en-US" noProof="0" smtClean="0"/>
              <a:pPr lvl="0"/>
              <a:t>49</a:t>
            </a:fld>
            <a:endParaRPr lang="en-US" noProof="0" dirty="0"/>
          </a:p>
        </p:txBody>
      </p:sp>
      <p:sp>
        <p:nvSpPr>
          <p:cNvPr id="8" name="Text Placeholder 21"/>
          <p:cNvSpPr>
            <a:spLocks noGrp="1"/>
          </p:cNvSpPr>
          <p:nvPr>
            <p:ph type="body" sz="quarter" idx="10"/>
          </p:nvPr>
        </p:nvSpPr>
        <p:spPr/>
        <p:txBody>
          <a:bodyPr/>
          <a:lstStyle/>
          <a:p>
            <a:r>
              <a:rPr lang="en-US" dirty="0"/>
              <a:t> Burden and Impact of Tardive Dyskinesia</a:t>
            </a:r>
          </a:p>
        </p:txBody>
      </p:sp>
      <p:sp>
        <p:nvSpPr>
          <p:cNvPr id="11" name="TextBox 10">
            <a:extLst>
              <a:ext uri="{FF2B5EF4-FFF2-40B4-BE49-F238E27FC236}">
                <a16:creationId xmlns:a16="http://schemas.microsoft.com/office/drawing/2014/main" id="{BFC28CFB-B46E-0891-9701-3E256DB06FA5}"/>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Caroff SN. </a:t>
            </a:r>
            <a:r>
              <a:rPr lang="en-US" i="1" dirty="0">
                <a:latin typeface="+mn-lt"/>
              </a:rPr>
              <a:t>Neuropsychiatr Dis Treat</a:t>
            </a:r>
            <a:r>
              <a:rPr lang="en-US" dirty="0">
                <a:latin typeface="+mn-lt"/>
              </a:rPr>
              <a:t>. 2019;15:785-794. </a:t>
            </a:r>
            <a:r>
              <a:rPr lang="en-US" b="1" dirty="0">
                <a:latin typeface="+mn-lt"/>
              </a:rPr>
              <a:t>2. </a:t>
            </a:r>
            <a:r>
              <a:rPr lang="en-US" dirty="0">
                <a:latin typeface="+mn-lt"/>
              </a:rPr>
              <a:t>Caroff SN, et al. </a:t>
            </a:r>
            <a:r>
              <a:rPr lang="en-US" i="1" dirty="0">
                <a:latin typeface="+mn-lt"/>
              </a:rPr>
              <a:t>J Clin Psychopharmacol. </a:t>
            </a:r>
            <a:r>
              <a:rPr lang="en-US" dirty="0">
                <a:latin typeface="+mn-lt"/>
              </a:rPr>
              <a:t>2020;40:259-268</a:t>
            </a:r>
            <a:r>
              <a:rPr lang="en-US" b="1" dirty="0">
                <a:latin typeface="+mn-lt"/>
              </a:rPr>
              <a:t>. 3.</a:t>
            </a:r>
            <a:r>
              <a:rPr lang="en-US" b="1" dirty="0">
                <a:solidFill>
                  <a:schemeClr val="accent1"/>
                </a:solidFill>
                <a:latin typeface="+mn-lt"/>
              </a:rPr>
              <a:t> </a:t>
            </a:r>
            <a:r>
              <a:rPr lang="en-US" dirty="0">
                <a:latin typeface="+mn-lt"/>
              </a:rPr>
              <a:t>McEvoy J, et al. </a:t>
            </a:r>
            <a:r>
              <a:rPr lang="en-US" i="1" dirty="0">
                <a:latin typeface="+mn-lt"/>
              </a:rPr>
              <a:t>Qual Life Res</a:t>
            </a:r>
            <a:r>
              <a:rPr lang="en-US" dirty="0">
                <a:latin typeface="+mn-lt"/>
              </a:rPr>
              <a:t>. 2019;28(12):3303-3312. </a:t>
            </a:r>
            <a:r>
              <a:rPr lang="en-US" b="1" dirty="0">
                <a:latin typeface="+mn-lt"/>
              </a:rPr>
              <a:t>4.</a:t>
            </a:r>
            <a:r>
              <a:rPr lang="en-US" dirty="0">
                <a:latin typeface="+mn-lt"/>
              </a:rPr>
              <a:t> Vrtunski P, et al. </a:t>
            </a:r>
            <a:r>
              <a:rPr lang="en-US" i="1" dirty="0">
                <a:latin typeface="+mn-lt"/>
              </a:rPr>
              <a:t>Psychiatry Res</a:t>
            </a:r>
            <a:r>
              <a:rPr lang="en-US" dirty="0">
                <a:latin typeface="+mn-lt"/>
              </a:rPr>
              <a:t>. 1991;37(1):57-72. </a:t>
            </a:r>
            <a:r>
              <a:rPr lang="en-US" b="1" dirty="0">
                <a:latin typeface="+mn-lt"/>
              </a:rPr>
              <a:t>5.</a:t>
            </a:r>
            <a:r>
              <a:rPr lang="en-US" b="1" dirty="0">
                <a:solidFill>
                  <a:schemeClr val="accent1"/>
                </a:solidFill>
                <a:latin typeface="+mn-lt"/>
              </a:rPr>
              <a:t> </a:t>
            </a:r>
            <a:r>
              <a:rPr lang="en-US" dirty="0">
                <a:latin typeface="+mn-lt"/>
              </a:rPr>
              <a:t>Lumetti S, et al. </a:t>
            </a:r>
            <a:r>
              <a:rPr lang="en-US" i="1" dirty="0">
                <a:latin typeface="+mn-lt"/>
              </a:rPr>
              <a:t>Case Rep Dent</a:t>
            </a:r>
            <a:r>
              <a:rPr lang="en-US" dirty="0">
                <a:latin typeface="+mn-lt"/>
              </a:rPr>
              <a:t>. 2016;2016:7167452. </a:t>
            </a:r>
            <a:r>
              <a:rPr lang="en-US" b="1" dirty="0">
                <a:latin typeface="+mn-lt"/>
              </a:rPr>
              <a:t>6.</a:t>
            </a:r>
            <a:r>
              <a:rPr lang="en-US" b="1" dirty="0">
                <a:solidFill>
                  <a:schemeClr val="accent1"/>
                </a:solidFill>
                <a:latin typeface="+mn-lt"/>
              </a:rPr>
              <a:t> </a:t>
            </a:r>
            <a:r>
              <a:rPr lang="en-US" dirty="0">
                <a:latin typeface="+mn-lt"/>
              </a:rPr>
              <a:t>Girard P, et al. </a:t>
            </a:r>
            <a:r>
              <a:rPr lang="en-US" i="1" dirty="0">
                <a:latin typeface="+mn-lt"/>
              </a:rPr>
              <a:t>J Psychiatr Res</a:t>
            </a:r>
            <a:r>
              <a:rPr lang="en-US" dirty="0">
                <a:latin typeface="+mn-lt"/>
              </a:rPr>
              <a:t>. 2012;46(5):684-687.</a:t>
            </a:r>
            <a:r>
              <a:rPr lang="en-US" b="1" dirty="0">
                <a:latin typeface="+mn-lt"/>
              </a:rPr>
              <a:t> 7. </a:t>
            </a:r>
            <a:r>
              <a:rPr lang="en-US" dirty="0">
                <a:latin typeface="+mn-lt"/>
              </a:rPr>
              <a:t>Gregory RP, et al. </a:t>
            </a:r>
            <a:r>
              <a:rPr lang="en-US" i="1" dirty="0">
                <a:latin typeface="+mn-lt"/>
              </a:rPr>
              <a:t>J Neurol Neurosurg Psychiatry</a:t>
            </a:r>
            <a:r>
              <a:rPr lang="en-US" dirty="0">
                <a:latin typeface="+mn-lt"/>
              </a:rPr>
              <a:t>. 1992;55(12):1203-124. </a:t>
            </a:r>
            <a:r>
              <a:rPr lang="en-US" b="1" dirty="0">
                <a:latin typeface="+mn-lt"/>
              </a:rPr>
              <a:t>8.</a:t>
            </a:r>
            <a:r>
              <a:rPr lang="en-US" dirty="0">
                <a:latin typeface="+mn-lt"/>
              </a:rPr>
              <a:t> Bhat PS, et al. </a:t>
            </a:r>
            <a:r>
              <a:rPr lang="en-US" i="1" dirty="0">
                <a:latin typeface="+mn-lt"/>
              </a:rPr>
              <a:t>Ind Psychiatry J</a:t>
            </a:r>
            <a:r>
              <a:rPr lang="en-US" dirty="0">
                <a:latin typeface="+mn-lt"/>
              </a:rPr>
              <a:t>. 2010;19(2):134-135. </a:t>
            </a:r>
            <a:r>
              <a:rPr lang="en-US" b="1" dirty="0">
                <a:latin typeface="+mn-lt"/>
              </a:rPr>
              <a:t>9.</a:t>
            </a:r>
            <a:r>
              <a:rPr lang="en-US" dirty="0">
                <a:solidFill>
                  <a:schemeClr val="accent1"/>
                </a:solidFill>
                <a:latin typeface="+mn-lt"/>
              </a:rPr>
              <a:t> </a:t>
            </a:r>
            <a:r>
              <a:rPr lang="en-US" dirty="0">
                <a:latin typeface="+mn-lt"/>
              </a:rPr>
              <a:t>Tarsy D. </a:t>
            </a:r>
            <a:r>
              <a:rPr lang="en-US" i="1" dirty="0">
                <a:latin typeface="+mn-lt"/>
              </a:rPr>
              <a:t>Curr Treat Options Neurol</a:t>
            </a:r>
            <a:r>
              <a:rPr lang="en-US" dirty="0">
                <a:latin typeface="+mn-lt"/>
              </a:rPr>
              <a:t>. 2000;2(3):205-214</a:t>
            </a:r>
            <a:r>
              <a:rPr lang="en-US" dirty="0"/>
              <a:t>.</a:t>
            </a:r>
          </a:p>
        </p:txBody>
      </p:sp>
    </p:spTree>
    <p:extLst>
      <p:ext uri="{BB962C8B-B14F-4D97-AF65-F5344CB8AC3E}">
        <p14:creationId xmlns:p14="http://schemas.microsoft.com/office/powerpoint/2010/main" val="1671885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You Might Find TD</a:t>
            </a:r>
          </a:p>
        </p:txBody>
      </p:sp>
      <p:sp>
        <p:nvSpPr>
          <p:cNvPr id="8" name="Content Placeholder 7">
            <a:extLst>
              <a:ext uri="{FF2B5EF4-FFF2-40B4-BE49-F238E27FC236}">
                <a16:creationId xmlns:a16="http://schemas.microsoft.com/office/drawing/2014/main" id="{3A3EEA28-7B6D-C412-DC98-9C677C57BC21}"/>
              </a:ext>
            </a:extLst>
          </p:cNvPr>
          <p:cNvSpPr>
            <a:spLocks noGrp="1"/>
          </p:cNvSpPr>
          <p:nvPr>
            <p:ph idx="1"/>
          </p:nvPr>
        </p:nvSpPr>
        <p:spPr>
          <a:xfrm>
            <a:off x="2042478" y="1699418"/>
            <a:ext cx="9509760" cy="511937"/>
          </a:xfrm>
        </p:spPr>
        <p:txBody>
          <a:bodyPr>
            <a:normAutofit/>
          </a:bodyPr>
          <a:lstStyle/>
          <a:p>
            <a:pPr marL="0" indent="0">
              <a:buNone/>
            </a:pPr>
            <a:r>
              <a:rPr lang="en-US" b="1" dirty="0"/>
              <a:t>FDA-Approved Indications for Antipsychotics:</a:t>
            </a:r>
          </a:p>
          <a:p>
            <a:pPr marL="0" indent="0">
              <a:buNone/>
            </a:pPr>
            <a:endParaRPr lang="en-US" b="1" dirty="0"/>
          </a:p>
        </p:txBody>
      </p:sp>
      <p:sp>
        <p:nvSpPr>
          <p:cNvPr id="4" name="Slide Number Placeholder 3"/>
          <p:cNvSpPr>
            <a:spLocks noGrp="1"/>
          </p:cNvSpPr>
          <p:nvPr>
            <p:ph type="sldNum" sz="quarter" idx="4"/>
          </p:nvPr>
        </p:nvSpPr>
        <p:spPr/>
        <p:txBody>
          <a:bodyPr/>
          <a:lstStyle/>
          <a:p>
            <a:fld id="{F3C1FD0B-2342-48FB-A867-BE1FD0EAA53B}" type="slidenum">
              <a:rPr lang="en-US" smtClean="0"/>
              <a:pPr/>
              <a:t>5</a:t>
            </a:fld>
            <a:endParaRPr lang="en-US" dirty="0"/>
          </a:p>
        </p:txBody>
      </p:sp>
      <p:sp>
        <p:nvSpPr>
          <p:cNvPr id="19" name="Text Placeholder 6"/>
          <p:cNvSpPr>
            <a:spLocks noGrp="1"/>
          </p:cNvSpPr>
          <p:nvPr>
            <p:ph type="body" sz="quarter" idx="10"/>
          </p:nvPr>
        </p:nvSpPr>
        <p:spPr/>
        <p:txBody>
          <a:bodyPr/>
          <a:lstStyle/>
          <a:p>
            <a:r>
              <a:rPr lang="en-US" dirty="0"/>
              <a:t>PREVALENCE of Tardive Dyskinesia </a:t>
            </a:r>
          </a:p>
        </p:txBody>
      </p:sp>
      <p:sp>
        <p:nvSpPr>
          <p:cNvPr id="22" name="TextBox 21">
            <a:extLst>
              <a:ext uri="{FF2B5EF4-FFF2-40B4-BE49-F238E27FC236}">
                <a16:creationId xmlns:a16="http://schemas.microsoft.com/office/drawing/2014/main" id="{A52F47EF-C29D-0AB4-F0BF-51D92BE9E85C}"/>
              </a:ext>
            </a:extLst>
          </p:cNvPr>
          <p:cNvSpPr txBox="1"/>
          <p:nvPr/>
        </p:nvSpPr>
        <p:spPr>
          <a:xfrm>
            <a:off x="977900" y="6196825"/>
            <a:ext cx="10574338" cy="315471"/>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t>FDA, U.S. Food and Drug Administration. </a:t>
            </a:r>
          </a:p>
          <a:p>
            <a:pPr marL="0">
              <a:defRPr/>
            </a:pPr>
            <a:r>
              <a:rPr lang="en-US" b="1" dirty="0"/>
              <a:t>1. </a:t>
            </a:r>
            <a:r>
              <a:rPr lang="en-US" dirty="0"/>
              <a:t>Citrome L, et al. </a:t>
            </a:r>
            <a:r>
              <a:rPr lang="en-US" i="1" dirty="0"/>
              <a:t>Clin Ther. </a:t>
            </a:r>
            <a:r>
              <a:rPr lang="en-US" dirty="0"/>
              <a:t>2013;35(12):1867-1875. </a:t>
            </a:r>
            <a:r>
              <a:rPr lang="en-US" b="1" dirty="0"/>
              <a:t>2.</a:t>
            </a:r>
            <a:r>
              <a:rPr lang="en-US" dirty="0"/>
              <a:t> Alexander GC, et al. </a:t>
            </a:r>
            <a:r>
              <a:rPr lang="en-US" i="1" dirty="0"/>
              <a:t>Pharmacoepidemiol Drug Saf. </a:t>
            </a:r>
            <a:r>
              <a:rPr lang="en-US" dirty="0"/>
              <a:t>2011;20(2):177-184.</a:t>
            </a:r>
          </a:p>
        </p:txBody>
      </p:sp>
      <p:grpSp>
        <p:nvGrpSpPr>
          <p:cNvPr id="12" name="Group 11">
            <a:extLst>
              <a:ext uri="{FF2B5EF4-FFF2-40B4-BE49-F238E27FC236}">
                <a16:creationId xmlns:a16="http://schemas.microsoft.com/office/drawing/2014/main" id="{2DB1803A-7114-C811-A54A-A0A2D223EEA7}"/>
              </a:ext>
            </a:extLst>
          </p:cNvPr>
          <p:cNvGrpSpPr/>
          <p:nvPr/>
        </p:nvGrpSpPr>
        <p:grpSpPr>
          <a:xfrm>
            <a:off x="980875" y="1424538"/>
            <a:ext cx="930291" cy="932688"/>
            <a:chOff x="980875" y="1424538"/>
            <a:chExt cx="930291" cy="932688"/>
          </a:xfrm>
        </p:grpSpPr>
        <p:grpSp>
          <p:nvGrpSpPr>
            <p:cNvPr id="26" name="Group 25">
              <a:extLst>
                <a:ext uri="{FF2B5EF4-FFF2-40B4-BE49-F238E27FC236}">
                  <a16:creationId xmlns:a16="http://schemas.microsoft.com/office/drawing/2014/main" id="{82624A53-8124-6F07-81DE-CBF813F18433}"/>
                </a:ext>
              </a:extLst>
            </p:cNvPr>
            <p:cNvGrpSpPr/>
            <p:nvPr/>
          </p:nvGrpSpPr>
          <p:grpSpPr>
            <a:xfrm>
              <a:off x="1207846" y="1557496"/>
              <a:ext cx="509587" cy="631137"/>
              <a:chOff x="-3035301" y="1776413"/>
              <a:chExt cx="2628900" cy="3255963"/>
            </a:xfrm>
            <a:solidFill>
              <a:schemeClr val="tx2"/>
            </a:solidFill>
          </p:grpSpPr>
          <p:sp>
            <p:nvSpPr>
              <p:cNvPr id="27" name="Freeform 5">
                <a:extLst>
                  <a:ext uri="{FF2B5EF4-FFF2-40B4-BE49-F238E27FC236}">
                    <a16:creationId xmlns:a16="http://schemas.microsoft.com/office/drawing/2014/main" id="{6BAC0C71-9BE1-30F5-8B16-863793645DC6}"/>
                  </a:ext>
                </a:extLst>
              </p:cNvPr>
              <p:cNvSpPr>
                <a:spLocks noEditPoints="1"/>
              </p:cNvSpPr>
              <p:nvPr/>
            </p:nvSpPr>
            <p:spPr bwMode="auto">
              <a:xfrm>
                <a:off x="-3035301" y="1776413"/>
                <a:ext cx="2628900" cy="3255963"/>
              </a:xfrm>
              <a:custGeom>
                <a:avLst/>
                <a:gdLst>
                  <a:gd name="T0" fmla="*/ 64 w 696"/>
                  <a:gd name="T1" fmla="*/ 512 h 862"/>
                  <a:gd name="T2" fmla="*/ 108 w 696"/>
                  <a:gd name="T3" fmla="*/ 89 h 862"/>
                  <a:gd name="T4" fmla="*/ 620 w 696"/>
                  <a:gd name="T5" fmla="*/ 312 h 862"/>
                  <a:gd name="T6" fmla="*/ 619 w 696"/>
                  <a:gd name="T7" fmla="*/ 558 h 862"/>
                  <a:gd name="T8" fmla="*/ 478 w 696"/>
                  <a:gd name="T9" fmla="*/ 734 h 862"/>
                  <a:gd name="T10" fmla="*/ 435 w 696"/>
                  <a:gd name="T11" fmla="*/ 380 h 862"/>
                  <a:gd name="T12" fmla="*/ 471 w 696"/>
                  <a:gd name="T13" fmla="*/ 352 h 862"/>
                  <a:gd name="T14" fmla="*/ 438 w 696"/>
                  <a:gd name="T15" fmla="*/ 277 h 862"/>
                  <a:gd name="T16" fmla="*/ 463 w 696"/>
                  <a:gd name="T17" fmla="*/ 219 h 862"/>
                  <a:gd name="T18" fmla="*/ 410 w 696"/>
                  <a:gd name="T19" fmla="*/ 211 h 862"/>
                  <a:gd name="T20" fmla="*/ 377 w 696"/>
                  <a:gd name="T21" fmla="*/ 132 h 862"/>
                  <a:gd name="T22" fmla="*/ 321 w 696"/>
                  <a:gd name="T23" fmla="*/ 155 h 862"/>
                  <a:gd name="T24" fmla="*/ 247 w 696"/>
                  <a:gd name="T25" fmla="*/ 125 h 862"/>
                  <a:gd name="T26" fmla="*/ 212 w 696"/>
                  <a:gd name="T27" fmla="*/ 139 h 862"/>
                  <a:gd name="T28" fmla="*/ 181 w 696"/>
                  <a:gd name="T29" fmla="*/ 213 h 862"/>
                  <a:gd name="T30" fmla="*/ 125 w 696"/>
                  <a:gd name="T31" fmla="*/ 240 h 862"/>
                  <a:gd name="T32" fmla="*/ 158 w 696"/>
                  <a:gd name="T33" fmla="*/ 315 h 862"/>
                  <a:gd name="T34" fmla="*/ 133 w 696"/>
                  <a:gd name="T35" fmla="*/ 374 h 862"/>
                  <a:gd name="T36" fmla="*/ 186 w 696"/>
                  <a:gd name="T37" fmla="*/ 382 h 862"/>
                  <a:gd name="T38" fmla="*/ 219 w 696"/>
                  <a:gd name="T39" fmla="*/ 460 h 862"/>
                  <a:gd name="T40" fmla="*/ 274 w 696"/>
                  <a:gd name="T41" fmla="*/ 438 h 862"/>
                  <a:gd name="T42" fmla="*/ 349 w 696"/>
                  <a:gd name="T43" fmla="*/ 468 h 862"/>
                  <a:gd name="T44" fmla="*/ 383 w 696"/>
                  <a:gd name="T45" fmla="*/ 454 h 862"/>
                  <a:gd name="T46" fmla="*/ 414 w 696"/>
                  <a:gd name="T47" fmla="*/ 380 h 862"/>
                  <a:gd name="T48" fmla="*/ 389 w 696"/>
                  <a:gd name="T49" fmla="*/ 539 h 862"/>
                  <a:gd name="T50" fmla="*/ 402 w 696"/>
                  <a:gd name="T51" fmla="*/ 576 h 862"/>
                  <a:gd name="T52" fmla="*/ 387 w 696"/>
                  <a:gd name="T53" fmla="*/ 615 h 862"/>
                  <a:gd name="T54" fmla="*/ 426 w 696"/>
                  <a:gd name="T55" fmla="*/ 631 h 862"/>
                  <a:gd name="T56" fmla="*/ 448 w 696"/>
                  <a:gd name="T57" fmla="*/ 667 h 862"/>
                  <a:gd name="T58" fmla="*/ 486 w 696"/>
                  <a:gd name="T59" fmla="*/ 645 h 862"/>
                  <a:gd name="T60" fmla="*/ 526 w 696"/>
                  <a:gd name="T61" fmla="*/ 650 h 862"/>
                  <a:gd name="T62" fmla="*/ 532 w 696"/>
                  <a:gd name="T63" fmla="*/ 607 h 862"/>
                  <a:gd name="T64" fmla="*/ 560 w 696"/>
                  <a:gd name="T65" fmla="*/ 578 h 862"/>
                  <a:gd name="T66" fmla="*/ 531 w 696"/>
                  <a:gd name="T67" fmla="*/ 549 h 862"/>
                  <a:gd name="T68" fmla="*/ 526 w 696"/>
                  <a:gd name="T69" fmla="*/ 508 h 862"/>
                  <a:gd name="T70" fmla="*/ 486 w 696"/>
                  <a:gd name="T71" fmla="*/ 513 h 862"/>
                  <a:gd name="T72" fmla="*/ 450 w 696"/>
                  <a:gd name="T73" fmla="*/ 490 h 862"/>
                  <a:gd name="T74" fmla="*/ 430 w 696"/>
                  <a:gd name="T75" fmla="*/ 523 h 862"/>
                  <a:gd name="T76" fmla="*/ 250 w 696"/>
                  <a:gd name="T77" fmla="*/ 625 h 862"/>
                  <a:gd name="T78" fmla="*/ 289 w 696"/>
                  <a:gd name="T79" fmla="*/ 616 h 862"/>
                  <a:gd name="T80" fmla="*/ 329 w 696"/>
                  <a:gd name="T81" fmla="*/ 633 h 862"/>
                  <a:gd name="T82" fmla="*/ 347 w 696"/>
                  <a:gd name="T83" fmla="*/ 596 h 862"/>
                  <a:gd name="T84" fmla="*/ 385 w 696"/>
                  <a:gd name="T85" fmla="*/ 575 h 862"/>
                  <a:gd name="T86" fmla="*/ 365 w 696"/>
                  <a:gd name="T87" fmla="*/ 538 h 862"/>
                  <a:gd name="T88" fmla="*/ 373 w 696"/>
                  <a:gd name="T89" fmla="*/ 499 h 862"/>
                  <a:gd name="T90" fmla="*/ 332 w 696"/>
                  <a:gd name="T91" fmla="*/ 490 h 862"/>
                  <a:gd name="T92" fmla="*/ 306 w 696"/>
                  <a:gd name="T93" fmla="*/ 458 h 862"/>
                  <a:gd name="T94" fmla="*/ 268 w 696"/>
                  <a:gd name="T95" fmla="*/ 487 h 862"/>
                  <a:gd name="T96" fmla="*/ 234 w 696"/>
                  <a:gd name="T97" fmla="*/ 484 h 862"/>
                  <a:gd name="T98" fmla="*/ 234 w 696"/>
                  <a:gd name="T99" fmla="*/ 526 h 862"/>
                  <a:gd name="T100" fmla="*/ 208 w 696"/>
                  <a:gd name="T101" fmla="*/ 558 h 862"/>
                  <a:gd name="T102" fmla="*/ 240 w 696"/>
                  <a:gd name="T103" fmla="*/ 584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6" h="862">
                    <a:moveTo>
                      <a:pt x="478" y="862"/>
                    </a:moveTo>
                    <a:cubicBezTo>
                      <a:pt x="340" y="862"/>
                      <a:pt x="203" y="862"/>
                      <a:pt x="66" y="862"/>
                    </a:cubicBezTo>
                    <a:cubicBezTo>
                      <a:pt x="66" y="747"/>
                      <a:pt x="66" y="633"/>
                      <a:pt x="66" y="519"/>
                    </a:cubicBezTo>
                    <a:cubicBezTo>
                      <a:pt x="66" y="516"/>
                      <a:pt x="65" y="514"/>
                      <a:pt x="64" y="512"/>
                    </a:cubicBezTo>
                    <a:cubicBezTo>
                      <a:pt x="52" y="495"/>
                      <a:pt x="41" y="477"/>
                      <a:pt x="33" y="458"/>
                    </a:cubicBezTo>
                    <a:cubicBezTo>
                      <a:pt x="18" y="426"/>
                      <a:pt x="10" y="393"/>
                      <a:pt x="5" y="358"/>
                    </a:cubicBezTo>
                    <a:cubicBezTo>
                      <a:pt x="0" y="326"/>
                      <a:pt x="1" y="294"/>
                      <a:pt x="8" y="262"/>
                    </a:cubicBezTo>
                    <a:cubicBezTo>
                      <a:pt x="22" y="193"/>
                      <a:pt x="55" y="135"/>
                      <a:pt x="108" y="89"/>
                    </a:cubicBezTo>
                    <a:cubicBezTo>
                      <a:pt x="184" y="25"/>
                      <a:pt x="272" y="0"/>
                      <a:pt x="370" y="20"/>
                    </a:cubicBezTo>
                    <a:cubicBezTo>
                      <a:pt x="443" y="35"/>
                      <a:pt x="504" y="73"/>
                      <a:pt x="551" y="131"/>
                    </a:cubicBezTo>
                    <a:cubicBezTo>
                      <a:pt x="588" y="177"/>
                      <a:pt x="609" y="229"/>
                      <a:pt x="616" y="287"/>
                    </a:cubicBezTo>
                    <a:cubicBezTo>
                      <a:pt x="617" y="295"/>
                      <a:pt x="617" y="304"/>
                      <a:pt x="620" y="312"/>
                    </a:cubicBezTo>
                    <a:cubicBezTo>
                      <a:pt x="645" y="391"/>
                      <a:pt x="670" y="471"/>
                      <a:pt x="695" y="550"/>
                    </a:cubicBezTo>
                    <a:cubicBezTo>
                      <a:pt x="695" y="551"/>
                      <a:pt x="695" y="552"/>
                      <a:pt x="696" y="554"/>
                    </a:cubicBezTo>
                    <a:cubicBezTo>
                      <a:pt x="670" y="554"/>
                      <a:pt x="644" y="554"/>
                      <a:pt x="619" y="554"/>
                    </a:cubicBezTo>
                    <a:cubicBezTo>
                      <a:pt x="619" y="555"/>
                      <a:pt x="619" y="557"/>
                      <a:pt x="619" y="558"/>
                    </a:cubicBezTo>
                    <a:cubicBezTo>
                      <a:pt x="619" y="575"/>
                      <a:pt x="619" y="592"/>
                      <a:pt x="618" y="608"/>
                    </a:cubicBezTo>
                    <a:cubicBezTo>
                      <a:pt x="617" y="627"/>
                      <a:pt x="612" y="645"/>
                      <a:pt x="603" y="662"/>
                    </a:cubicBezTo>
                    <a:cubicBezTo>
                      <a:pt x="579" y="704"/>
                      <a:pt x="541" y="726"/>
                      <a:pt x="494" y="732"/>
                    </a:cubicBezTo>
                    <a:cubicBezTo>
                      <a:pt x="488" y="733"/>
                      <a:pt x="483" y="733"/>
                      <a:pt x="478" y="734"/>
                    </a:cubicBezTo>
                    <a:cubicBezTo>
                      <a:pt x="478" y="734"/>
                      <a:pt x="477" y="734"/>
                      <a:pt x="477" y="735"/>
                    </a:cubicBezTo>
                    <a:cubicBezTo>
                      <a:pt x="477" y="777"/>
                      <a:pt x="477" y="819"/>
                      <a:pt x="478" y="862"/>
                    </a:cubicBezTo>
                    <a:close/>
                    <a:moveTo>
                      <a:pt x="435" y="380"/>
                    </a:moveTo>
                    <a:cubicBezTo>
                      <a:pt x="435" y="380"/>
                      <a:pt x="435" y="380"/>
                      <a:pt x="435" y="380"/>
                    </a:cubicBezTo>
                    <a:cubicBezTo>
                      <a:pt x="441" y="381"/>
                      <a:pt x="447" y="381"/>
                      <a:pt x="452" y="381"/>
                    </a:cubicBezTo>
                    <a:cubicBezTo>
                      <a:pt x="459" y="382"/>
                      <a:pt x="459" y="381"/>
                      <a:pt x="462" y="376"/>
                    </a:cubicBezTo>
                    <a:cubicBezTo>
                      <a:pt x="462" y="375"/>
                      <a:pt x="462" y="374"/>
                      <a:pt x="462" y="374"/>
                    </a:cubicBezTo>
                    <a:cubicBezTo>
                      <a:pt x="465" y="367"/>
                      <a:pt x="468" y="359"/>
                      <a:pt x="471" y="352"/>
                    </a:cubicBezTo>
                    <a:cubicBezTo>
                      <a:pt x="471" y="350"/>
                      <a:pt x="471" y="348"/>
                      <a:pt x="469" y="347"/>
                    </a:cubicBezTo>
                    <a:cubicBezTo>
                      <a:pt x="459" y="338"/>
                      <a:pt x="449" y="329"/>
                      <a:pt x="439" y="320"/>
                    </a:cubicBezTo>
                    <a:cubicBezTo>
                      <a:pt x="438" y="318"/>
                      <a:pt x="437" y="317"/>
                      <a:pt x="437" y="315"/>
                    </a:cubicBezTo>
                    <a:cubicBezTo>
                      <a:pt x="440" y="302"/>
                      <a:pt x="440" y="289"/>
                      <a:pt x="438" y="277"/>
                    </a:cubicBezTo>
                    <a:cubicBezTo>
                      <a:pt x="437" y="275"/>
                      <a:pt x="438" y="274"/>
                      <a:pt x="439" y="273"/>
                    </a:cubicBezTo>
                    <a:cubicBezTo>
                      <a:pt x="449" y="264"/>
                      <a:pt x="459" y="255"/>
                      <a:pt x="469" y="246"/>
                    </a:cubicBezTo>
                    <a:cubicBezTo>
                      <a:pt x="471" y="244"/>
                      <a:pt x="471" y="242"/>
                      <a:pt x="470" y="240"/>
                    </a:cubicBezTo>
                    <a:cubicBezTo>
                      <a:pt x="468" y="233"/>
                      <a:pt x="465" y="226"/>
                      <a:pt x="463" y="219"/>
                    </a:cubicBezTo>
                    <a:cubicBezTo>
                      <a:pt x="462" y="217"/>
                      <a:pt x="461" y="215"/>
                      <a:pt x="460" y="213"/>
                    </a:cubicBezTo>
                    <a:cubicBezTo>
                      <a:pt x="459" y="211"/>
                      <a:pt x="457" y="211"/>
                      <a:pt x="455" y="211"/>
                    </a:cubicBezTo>
                    <a:cubicBezTo>
                      <a:pt x="441" y="212"/>
                      <a:pt x="428" y="212"/>
                      <a:pt x="414" y="213"/>
                    </a:cubicBezTo>
                    <a:cubicBezTo>
                      <a:pt x="413" y="213"/>
                      <a:pt x="411" y="212"/>
                      <a:pt x="410" y="211"/>
                    </a:cubicBezTo>
                    <a:cubicBezTo>
                      <a:pt x="403" y="200"/>
                      <a:pt x="394" y="191"/>
                      <a:pt x="383" y="184"/>
                    </a:cubicBezTo>
                    <a:cubicBezTo>
                      <a:pt x="382" y="183"/>
                      <a:pt x="381" y="181"/>
                      <a:pt x="381" y="180"/>
                    </a:cubicBezTo>
                    <a:cubicBezTo>
                      <a:pt x="382" y="167"/>
                      <a:pt x="382" y="154"/>
                      <a:pt x="383" y="141"/>
                    </a:cubicBezTo>
                    <a:cubicBezTo>
                      <a:pt x="383" y="135"/>
                      <a:pt x="383" y="135"/>
                      <a:pt x="377" y="132"/>
                    </a:cubicBezTo>
                    <a:cubicBezTo>
                      <a:pt x="377" y="132"/>
                      <a:pt x="376" y="132"/>
                      <a:pt x="376" y="131"/>
                    </a:cubicBezTo>
                    <a:cubicBezTo>
                      <a:pt x="368" y="129"/>
                      <a:pt x="361" y="126"/>
                      <a:pt x="353" y="123"/>
                    </a:cubicBezTo>
                    <a:cubicBezTo>
                      <a:pt x="351" y="122"/>
                      <a:pt x="350" y="123"/>
                      <a:pt x="349" y="124"/>
                    </a:cubicBezTo>
                    <a:cubicBezTo>
                      <a:pt x="340" y="135"/>
                      <a:pt x="330" y="145"/>
                      <a:pt x="321" y="155"/>
                    </a:cubicBezTo>
                    <a:cubicBezTo>
                      <a:pt x="320" y="156"/>
                      <a:pt x="319" y="157"/>
                      <a:pt x="317" y="156"/>
                    </a:cubicBezTo>
                    <a:cubicBezTo>
                      <a:pt x="304" y="154"/>
                      <a:pt x="292" y="154"/>
                      <a:pt x="279" y="156"/>
                    </a:cubicBezTo>
                    <a:cubicBezTo>
                      <a:pt x="277" y="157"/>
                      <a:pt x="276" y="156"/>
                      <a:pt x="274" y="155"/>
                    </a:cubicBezTo>
                    <a:cubicBezTo>
                      <a:pt x="265" y="145"/>
                      <a:pt x="256" y="135"/>
                      <a:pt x="247" y="125"/>
                    </a:cubicBezTo>
                    <a:cubicBezTo>
                      <a:pt x="245" y="123"/>
                      <a:pt x="244" y="123"/>
                      <a:pt x="242" y="123"/>
                    </a:cubicBezTo>
                    <a:cubicBezTo>
                      <a:pt x="235" y="126"/>
                      <a:pt x="227" y="129"/>
                      <a:pt x="220" y="132"/>
                    </a:cubicBezTo>
                    <a:cubicBezTo>
                      <a:pt x="218" y="132"/>
                      <a:pt x="217" y="133"/>
                      <a:pt x="215" y="134"/>
                    </a:cubicBezTo>
                    <a:cubicBezTo>
                      <a:pt x="213" y="135"/>
                      <a:pt x="212" y="137"/>
                      <a:pt x="212" y="139"/>
                    </a:cubicBezTo>
                    <a:cubicBezTo>
                      <a:pt x="213" y="153"/>
                      <a:pt x="214" y="166"/>
                      <a:pt x="215" y="179"/>
                    </a:cubicBezTo>
                    <a:cubicBezTo>
                      <a:pt x="215" y="182"/>
                      <a:pt x="214" y="183"/>
                      <a:pt x="212" y="184"/>
                    </a:cubicBezTo>
                    <a:cubicBezTo>
                      <a:pt x="202" y="191"/>
                      <a:pt x="193" y="200"/>
                      <a:pt x="186" y="210"/>
                    </a:cubicBezTo>
                    <a:cubicBezTo>
                      <a:pt x="184" y="212"/>
                      <a:pt x="183" y="213"/>
                      <a:pt x="181" y="213"/>
                    </a:cubicBezTo>
                    <a:cubicBezTo>
                      <a:pt x="168" y="212"/>
                      <a:pt x="156" y="211"/>
                      <a:pt x="143" y="211"/>
                    </a:cubicBezTo>
                    <a:cubicBezTo>
                      <a:pt x="137" y="211"/>
                      <a:pt x="136" y="211"/>
                      <a:pt x="133" y="217"/>
                    </a:cubicBezTo>
                    <a:cubicBezTo>
                      <a:pt x="133" y="218"/>
                      <a:pt x="133" y="218"/>
                      <a:pt x="133" y="219"/>
                    </a:cubicBezTo>
                    <a:cubicBezTo>
                      <a:pt x="130" y="226"/>
                      <a:pt x="128" y="233"/>
                      <a:pt x="125" y="240"/>
                    </a:cubicBezTo>
                    <a:cubicBezTo>
                      <a:pt x="124" y="242"/>
                      <a:pt x="124" y="244"/>
                      <a:pt x="126" y="245"/>
                    </a:cubicBezTo>
                    <a:cubicBezTo>
                      <a:pt x="136" y="254"/>
                      <a:pt x="146" y="263"/>
                      <a:pt x="156" y="272"/>
                    </a:cubicBezTo>
                    <a:cubicBezTo>
                      <a:pt x="158" y="274"/>
                      <a:pt x="159" y="275"/>
                      <a:pt x="158" y="277"/>
                    </a:cubicBezTo>
                    <a:cubicBezTo>
                      <a:pt x="156" y="290"/>
                      <a:pt x="155" y="303"/>
                      <a:pt x="158" y="315"/>
                    </a:cubicBezTo>
                    <a:cubicBezTo>
                      <a:pt x="158" y="317"/>
                      <a:pt x="158" y="318"/>
                      <a:pt x="156" y="320"/>
                    </a:cubicBezTo>
                    <a:cubicBezTo>
                      <a:pt x="146" y="329"/>
                      <a:pt x="136" y="338"/>
                      <a:pt x="126" y="347"/>
                    </a:cubicBezTo>
                    <a:cubicBezTo>
                      <a:pt x="124" y="349"/>
                      <a:pt x="124" y="350"/>
                      <a:pt x="125" y="352"/>
                    </a:cubicBezTo>
                    <a:cubicBezTo>
                      <a:pt x="128" y="359"/>
                      <a:pt x="130" y="367"/>
                      <a:pt x="133" y="374"/>
                    </a:cubicBezTo>
                    <a:cubicBezTo>
                      <a:pt x="134" y="376"/>
                      <a:pt x="135" y="378"/>
                      <a:pt x="136" y="380"/>
                    </a:cubicBezTo>
                    <a:cubicBezTo>
                      <a:pt x="137" y="381"/>
                      <a:pt x="139" y="382"/>
                      <a:pt x="140" y="381"/>
                    </a:cubicBezTo>
                    <a:cubicBezTo>
                      <a:pt x="154" y="381"/>
                      <a:pt x="167" y="380"/>
                      <a:pt x="181" y="379"/>
                    </a:cubicBezTo>
                    <a:cubicBezTo>
                      <a:pt x="183" y="379"/>
                      <a:pt x="185" y="380"/>
                      <a:pt x="186" y="382"/>
                    </a:cubicBezTo>
                    <a:cubicBezTo>
                      <a:pt x="193" y="392"/>
                      <a:pt x="202" y="401"/>
                      <a:pt x="212" y="408"/>
                    </a:cubicBezTo>
                    <a:cubicBezTo>
                      <a:pt x="214" y="409"/>
                      <a:pt x="215" y="411"/>
                      <a:pt x="215" y="413"/>
                    </a:cubicBezTo>
                    <a:cubicBezTo>
                      <a:pt x="214" y="426"/>
                      <a:pt x="213" y="438"/>
                      <a:pt x="212" y="451"/>
                    </a:cubicBezTo>
                    <a:cubicBezTo>
                      <a:pt x="212" y="457"/>
                      <a:pt x="213" y="458"/>
                      <a:pt x="219" y="460"/>
                    </a:cubicBezTo>
                    <a:cubicBezTo>
                      <a:pt x="219" y="460"/>
                      <a:pt x="220" y="461"/>
                      <a:pt x="220" y="461"/>
                    </a:cubicBezTo>
                    <a:cubicBezTo>
                      <a:pt x="227" y="463"/>
                      <a:pt x="235" y="466"/>
                      <a:pt x="242" y="469"/>
                    </a:cubicBezTo>
                    <a:cubicBezTo>
                      <a:pt x="244" y="470"/>
                      <a:pt x="246" y="469"/>
                      <a:pt x="247" y="468"/>
                    </a:cubicBezTo>
                    <a:cubicBezTo>
                      <a:pt x="256" y="457"/>
                      <a:pt x="265" y="448"/>
                      <a:pt x="274" y="438"/>
                    </a:cubicBezTo>
                    <a:cubicBezTo>
                      <a:pt x="276" y="436"/>
                      <a:pt x="277" y="435"/>
                      <a:pt x="279" y="436"/>
                    </a:cubicBezTo>
                    <a:cubicBezTo>
                      <a:pt x="292" y="438"/>
                      <a:pt x="304" y="439"/>
                      <a:pt x="316" y="436"/>
                    </a:cubicBezTo>
                    <a:cubicBezTo>
                      <a:pt x="319" y="435"/>
                      <a:pt x="320" y="436"/>
                      <a:pt x="322" y="438"/>
                    </a:cubicBezTo>
                    <a:cubicBezTo>
                      <a:pt x="331" y="448"/>
                      <a:pt x="340" y="458"/>
                      <a:pt x="349" y="468"/>
                    </a:cubicBezTo>
                    <a:cubicBezTo>
                      <a:pt x="350" y="470"/>
                      <a:pt x="352" y="470"/>
                      <a:pt x="354" y="469"/>
                    </a:cubicBezTo>
                    <a:cubicBezTo>
                      <a:pt x="361" y="466"/>
                      <a:pt x="368" y="464"/>
                      <a:pt x="376" y="461"/>
                    </a:cubicBezTo>
                    <a:cubicBezTo>
                      <a:pt x="377" y="460"/>
                      <a:pt x="379" y="459"/>
                      <a:pt x="381" y="458"/>
                    </a:cubicBezTo>
                    <a:cubicBezTo>
                      <a:pt x="383" y="457"/>
                      <a:pt x="383" y="456"/>
                      <a:pt x="383" y="454"/>
                    </a:cubicBezTo>
                    <a:cubicBezTo>
                      <a:pt x="382" y="440"/>
                      <a:pt x="382" y="426"/>
                      <a:pt x="381" y="412"/>
                    </a:cubicBezTo>
                    <a:cubicBezTo>
                      <a:pt x="381" y="411"/>
                      <a:pt x="382" y="409"/>
                      <a:pt x="383" y="409"/>
                    </a:cubicBezTo>
                    <a:cubicBezTo>
                      <a:pt x="394" y="401"/>
                      <a:pt x="403" y="392"/>
                      <a:pt x="410" y="381"/>
                    </a:cubicBezTo>
                    <a:cubicBezTo>
                      <a:pt x="411" y="380"/>
                      <a:pt x="413" y="380"/>
                      <a:pt x="414" y="380"/>
                    </a:cubicBezTo>
                    <a:cubicBezTo>
                      <a:pt x="421" y="380"/>
                      <a:pt x="428" y="380"/>
                      <a:pt x="435" y="380"/>
                    </a:cubicBezTo>
                    <a:close/>
                    <a:moveTo>
                      <a:pt x="401" y="521"/>
                    </a:moveTo>
                    <a:cubicBezTo>
                      <a:pt x="401" y="521"/>
                      <a:pt x="400" y="522"/>
                      <a:pt x="399" y="523"/>
                    </a:cubicBezTo>
                    <a:cubicBezTo>
                      <a:pt x="396" y="528"/>
                      <a:pt x="392" y="533"/>
                      <a:pt x="389" y="539"/>
                    </a:cubicBezTo>
                    <a:cubicBezTo>
                      <a:pt x="389" y="540"/>
                      <a:pt x="389" y="542"/>
                      <a:pt x="390" y="543"/>
                    </a:cubicBezTo>
                    <a:cubicBezTo>
                      <a:pt x="394" y="549"/>
                      <a:pt x="398" y="555"/>
                      <a:pt x="403" y="560"/>
                    </a:cubicBezTo>
                    <a:cubicBezTo>
                      <a:pt x="403" y="561"/>
                      <a:pt x="404" y="563"/>
                      <a:pt x="404" y="564"/>
                    </a:cubicBezTo>
                    <a:cubicBezTo>
                      <a:pt x="403" y="568"/>
                      <a:pt x="403" y="572"/>
                      <a:pt x="402" y="576"/>
                    </a:cubicBezTo>
                    <a:cubicBezTo>
                      <a:pt x="402" y="578"/>
                      <a:pt x="401" y="580"/>
                      <a:pt x="400" y="581"/>
                    </a:cubicBezTo>
                    <a:cubicBezTo>
                      <a:pt x="394" y="586"/>
                      <a:pt x="389" y="591"/>
                      <a:pt x="383" y="596"/>
                    </a:cubicBezTo>
                    <a:cubicBezTo>
                      <a:pt x="382" y="597"/>
                      <a:pt x="381" y="598"/>
                      <a:pt x="382" y="599"/>
                    </a:cubicBezTo>
                    <a:cubicBezTo>
                      <a:pt x="383" y="605"/>
                      <a:pt x="385" y="610"/>
                      <a:pt x="387" y="615"/>
                    </a:cubicBezTo>
                    <a:cubicBezTo>
                      <a:pt x="387" y="618"/>
                      <a:pt x="389" y="619"/>
                      <a:pt x="392" y="619"/>
                    </a:cubicBezTo>
                    <a:cubicBezTo>
                      <a:pt x="398" y="619"/>
                      <a:pt x="405" y="619"/>
                      <a:pt x="411" y="619"/>
                    </a:cubicBezTo>
                    <a:cubicBezTo>
                      <a:pt x="414" y="619"/>
                      <a:pt x="416" y="620"/>
                      <a:pt x="418" y="622"/>
                    </a:cubicBezTo>
                    <a:cubicBezTo>
                      <a:pt x="421" y="625"/>
                      <a:pt x="424" y="628"/>
                      <a:pt x="426" y="631"/>
                    </a:cubicBezTo>
                    <a:cubicBezTo>
                      <a:pt x="428" y="632"/>
                      <a:pt x="429" y="634"/>
                      <a:pt x="429" y="636"/>
                    </a:cubicBezTo>
                    <a:cubicBezTo>
                      <a:pt x="429" y="643"/>
                      <a:pt x="430" y="650"/>
                      <a:pt x="430" y="657"/>
                    </a:cubicBezTo>
                    <a:cubicBezTo>
                      <a:pt x="430" y="659"/>
                      <a:pt x="431" y="661"/>
                      <a:pt x="433" y="661"/>
                    </a:cubicBezTo>
                    <a:cubicBezTo>
                      <a:pt x="438" y="663"/>
                      <a:pt x="443" y="665"/>
                      <a:pt x="448" y="667"/>
                    </a:cubicBezTo>
                    <a:cubicBezTo>
                      <a:pt x="449" y="667"/>
                      <a:pt x="451" y="666"/>
                      <a:pt x="452" y="665"/>
                    </a:cubicBezTo>
                    <a:cubicBezTo>
                      <a:pt x="457" y="660"/>
                      <a:pt x="461" y="654"/>
                      <a:pt x="466" y="649"/>
                    </a:cubicBezTo>
                    <a:cubicBezTo>
                      <a:pt x="467" y="648"/>
                      <a:pt x="469" y="647"/>
                      <a:pt x="470" y="647"/>
                    </a:cubicBezTo>
                    <a:cubicBezTo>
                      <a:pt x="475" y="646"/>
                      <a:pt x="481" y="646"/>
                      <a:pt x="486" y="645"/>
                    </a:cubicBezTo>
                    <a:cubicBezTo>
                      <a:pt x="487" y="645"/>
                      <a:pt x="489" y="645"/>
                      <a:pt x="490" y="646"/>
                    </a:cubicBezTo>
                    <a:cubicBezTo>
                      <a:pt x="496" y="650"/>
                      <a:pt x="502" y="654"/>
                      <a:pt x="508" y="658"/>
                    </a:cubicBezTo>
                    <a:cubicBezTo>
                      <a:pt x="509" y="659"/>
                      <a:pt x="511" y="660"/>
                      <a:pt x="511" y="659"/>
                    </a:cubicBezTo>
                    <a:cubicBezTo>
                      <a:pt x="516" y="656"/>
                      <a:pt x="521" y="653"/>
                      <a:pt x="526" y="650"/>
                    </a:cubicBezTo>
                    <a:cubicBezTo>
                      <a:pt x="528" y="649"/>
                      <a:pt x="528" y="647"/>
                      <a:pt x="527" y="645"/>
                    </a:cubicBezTo>
                    <a:cubicBezTo>
                      <a:pt x="526" y="638"/>
                      <a:pt x="524" y="631"/>
                      <a:pt x="523" y="624"/>
                    </a:cubicBezTo>
                    <a:cubicBezTo>
                      <a:pt x="523" y="622"/>
                      <a:pt x="523" y="621"/>
                      <a:pt x="524" y="620"/>
                    </a:cubicBezTo>
                    <a:cubicBezTo>
                      <a:pt x="526" y="616"/>
                      <a:pt x="529" y="611"/>
                      <a:pt x="532" y="607"/>
                    </a:cubicBezTo>
                    <a:cubicBezTo>
                      <a:pt x="533" y="606"/>
                      <a:pt x="534" y="604"/>
                      <a:pt x="535" y="604"/>
                    </a:cubicBezTo>
                    <a:cubicBezTo>
                      <a:pt x="542" y="602"/>
                      <a:pt x="549" y="600"/>
                      <a:pt x="556" y="598"/>
                    </a:cubicBezTo>
                    <a:cubicBezTo>
                      <a:pt x="557" y="598"/>
                      <a:pt x="559" y="596"/>
                      <a:pt x="559" y="595"/>
                    </a:cubicBezTo>
                    <a:cubicBezTo>
                      <a:pt x="560" y="590"/>
                      <a:pt x="560" y="584"/>
                      <a:pt x="560" y="578"/>
                    </a:cubicBezTo>
                    <a:cubicBezTo>
                      <a:pt x="561" y="577"/>
                      <a:pt x="559" y="575"/>
                      <a:pt x="558" y="574"/>
                    </a:cubicBezTo>
                    <a:cubicBezTo>
                      <a:pt x="551" y="571"/>
                      <a:pt x="545" y="567"/>
                      <a:pt x="538" y="564"/>
                    </a:cubicBezTo>
                    <a:cubicBezTo>
                      <a:pt x="537" y="563"/>
                      <a:pt x="536" y="561"/>
                      <a:pt x="535" y="560"/>
                    </a:cubicBezTo>
                    <a:cubicBezTo>
                      <a:pt x="533" y="556"/>
                      <a:pt x="532" y="553"/>
                      <a:pt x="531" y="549"/>
                    </a:cubicBezTo>
                    <a:cubicBezTo>
                      <a:pt x="530" y="548"/>
                      <a:pt x="530" y="546"/>
                      <a:pt x="531" y="545"/>
                    </a:cubicBezTo>
                    <a:cubicBezTo>
                      <a:pt x="533" y="538"/>
                      <a:pt x="536" y="531"/>
                      <a:pt x="539" y="524"/>
                    </a:cubicBezTo>
                    <a:cubicBezTo>
                      <a:pt x="539" y="523"/>
                      <a:pt x="539" y="521"/>
                      <a:pt x="538" y="520"/>
                    </a:cubicBezTo>
                    <a:cubicBezTo>
                      <a:pt x="534" y="516"/>
                      <a:pt x="530" y="512"/>
                      <a:pt x="526" y="508"/>
                    </a:cubicBezTo>
                    <a:cubicBezTo>
                      <a:pt x="524" y="506"/>
                      <a:pt x="522" y="506"/>
                      <a:pt x="519" y="507"/>
                    </a:cubicBezTo>
                    <a:cubicBezTo>
                      <a:pt x="513" y="510"/>
                      <a:pt x="507" y="513"/>
                      <a:pt x="500" y="516"/>
                    </a:cubicBezTo>
                    <a:cubicBezTo>
                      <a:pt x="499" y="517"/>
                      <a:pt x="498" y="517"/>
                      <a:pt x="497" y="516"/>
                    </a:cubicBezTo>
                    <a:cubicBezTo>
                      <a:pt x="493" y="516"/>
                      <a:pt x="490" y="514"/>
                      <a:pt x="486" y="513"/>
                    </a:cubicBezTo>
                    <a:cubicBezTo>
                      <a:pt x="485" y="513"/>
                      <a:pt x="483" y="511"/>
                      <a:pt x="483" y="510"/>
                    </a:cubicBezTo>
                    <a:cubicBezTo>
                      <a:pt x="479" y="504"/>
                      <a:pt x="476" y="497"/>
                      <a:pt x="472" y="491"/>
                    </a:cubicBezTo>
                    <a:cubicBezTo>
                      <a:pt x="471" y="490"/>
                      <a:pt x="470" y="488"/>
                      <a:pt x="468" y="488"/>
                    </a:cubicBezTo>
                    <a:cubicBezTo>
                      <a:pt x="462" y="489"/>
                      <a:pt x="456" y="490"/>
                      <a:pt x="450" y="490"/>
                    </a:cubicBezTo>
                    <a:cubicBezTo>
                      <a:pt x="448" y="491"/>
                      <a:pt x="447" y="492"/>
                      <a:pt x="446" y="494"/>
                    </a:cubicBezTo>
                    <a:cubicBezTo>
                      <a:pt x="445" y="499"/>
                      <a:pt x="443" y="504"/>
                      <a:pt x="442" y="510"/>
                    </a:cubicBezTo>
                    <a:cubicBezTo>
                      <a:pt x="441" y="516"/>
                      <a:pt x="439" y="520"/>
                      <a:pt x="433" y="522"/>
                    </a:cubicBezTo>
                    <a:cubicBezTo>
                      <a:pt x="432" y="522"/>
                      <a:pt x="431" y="523"/>
                      <a:pt x="430" y="523"/>
                    </a:cubicBezTo>
                    <a:cubicBezTo>
                      <a:pt x="429" y="526"/>
                      <a:pt x="426" y="526"/>
                      <a:pt x="424" y="525"/>
                    </a:cubicBezTo>
                    <a:cubicBezTo>
                      <a:pt x="416" y="524"/>
                      <a:pt x="409" y="522"/>
                      <a:pt x="401" y="521"/>
                    </a:cubicBezTo>
                    <a:close/>
                    <a:moveTo>
                      <a:pt x="249" y="623"/>
                    </a:moveTo>
                    <a:cubicBezTo>
                      <a:pt x="249" y="624"/>
                      <a:pt x="249" y="625"/>
                      <a:pt x="250" y="625"/>
                    </a:cubicBezTo>
                    <a:cubicBezTo>
                      <a:pt x="255" y="628"/>
                      <a:pt x="260" y="630"/>
                      <a:pt x="265" y="633"/>
                    </a:cubicBezTo>
                    <a:cubicBezTo>
                      <a:pt x="267" y="634"/>
                      <a:pt x="268" y="634"/>
                      <a:pt x="270" y="632"/>
                    </a:cubicBezTo>
                    <a:cubicBezTo>
                      <a:pt x="275" y="627"/>
                      <a:pt x="280" y="622"/>
                      <a:pt x="286" y="617"/>
                    </a:cubicBezTo>
                    <a:cubicBezTo>
                      <a:pt x="286" y="617"/>
                      <a:pt x="288" y="616"/>
                      <a:pt x="289" y="616"/>
                    </a:cubicBezTo>
                    <a:cubicBezTo>
                      <a:pt x="295" y="616"/>
                      <a:pt x="301" y="616"/>
                      <a:pt x="306" y="616"/>
                    </a:cubicBezTo>
                    <a:cubicBezTo>
                      <a:pt x="308" y="616"/>
                      <a:pt x="309" y="617"/>
                      <a:pt x="310" y="617"/>
                    </a:cubicBezTo>
                    <a:cubicBezTo>
                      <a:pt x="315" y="622"/>
                      <a:pt x="321" y="627"/>
                      <a:pt x="326" y="632"/>
                    </a:cubicBezTo>
                    <a:cubicBezTo>
                      <a:pt x="327" y="633"/>
                      <a:pt x="329" y="634"/>
                      <a:pt x="329" y="633"/>
                    </a:cubicBezTo>
                    <a:cubicBezTo>
                      <a:pt x="335" y="631"/>
                      <a:pt x="339" y="629"/>
                      <a:pt x="344" y="626"/>
                    </a:cubicBezTo>
                    <a:cubicBezTo>
                      <a:pt x="347" y="625"/>
                      <a:pt x="347" y="624"/>
                      <a:pt x="347" y="621"/>
                    </a:cubicBezTo>
                    <a:cubicBezTo>
                      <a:pt x="346" y="614"/>
                      <a:pt x="346" y="607"/>
                      <a:pt x="345" y="600"/>
                    </a:cubicBezTo>
                    <a:cubicBezTo>
                      <a:pt x="345" y="598"/>
                      <a:pt x="346" y="597"/>
                      <a:pt x="347" y="596"/>
                    </a:cubicBezTo>
                    <a:cubicBezTo>
                      <a:pt x="349" y="592"/>
                      <a:pt x="353" y="588"/>
                      <a:pt x="355" y="585"/>
                    </a:cubicBezTo>
                    <a:cubicBezTo>
                      <a:pt x="357" y="583"/>
                      <a:pt x="358" y="582"/>
                      <a:pt x="361" y="581"/>
                    </a:cubicBezTo>
                    <a:cubicBezTo>
                      <a:pt x="367" y="580"/>
                      <a:pt x="374" y="579"/>
                      <a:pt x="381" y="578"/>
                    </a:cubicBezTo>
                    <a:cubicBezTo>
                      <a:pt x="383" y="578"/>
                      <a:pt x="384" y="577"/>
                      <a:pt x="385" y="575"/>
                    </a:cubicBezTo>
                    <a:cubicBezTo>
                      <a:pt x="386" y="570"/>
                      <a:pt x="387" y="564"/>
                      <a:pt x="388" y="559"/>
                    </a:cubicBezTo>
                    <a:cubicBezTo>
                      <a:pt x="388" y="557"/>
                      <a:pt x="387" y="556"/>
                      <a:pt x="386" y="555"/>
                    </a:cubicBezTo>
                    <a:cubicBezTo>
                      <a:pt x="380" y="550"/>
                      <a:pt x="374" y="546"/>
                      <a:pt x="367" y="542"/>
                    </a:cubicBezTo>
                    <a:cubicBezTo>
                      <a:pt x="366" y="541"/>
                      <a:pt x="365" y="539"/>
                      <a:pt x="365" y="538"/>
                    </a:cubicBezTo>
                    <a:cubicBezTo>
                      <a:pt x="364" y="534"/>
                      <a:pt x="363" y="530"/>
                      <a:pt x="362" y="525"/>
                    </a:cubicBezTo>
                    <a:cubicBezTo>
                      <a:pt x="361" y="524"/>
                      <a:pt x="362" y="523"/>
                      <a:pt x="362" y="522"/>
                    </a:cubicBezTo>
                    <a:cubicBezTo>
                      <a:pt x="366" y="516"/>
                      <a:pt x="369" y="509"/>
                      <a:pt x="373" y="503"/>
                    </a:cubicBezTo>
                    <a:cubicBezTo>
                      <a:pt x="374" y="502"/>
                      <a:pt x="374" y="500"/>
                      <a:pt x="373" y="499"/>
                    </a:cubicBezTo>
                    <a:cubicBezTo>
                      <a:pt x="369" y="494"/>
                      <a:pt x="365" y="489"/>
                      <a:pt x="362" y="485"/>
                    </a:cubicBezTo>
                    <a:cubicBezTo>
                      <a:pt x="360" y="483"/>
                      <a:pt x="359" y="483"/>
                      <a:pt x="357" y="483"/>
                    </a:cubicBezTo>
                    <a:cubicBezTo>
                      <a:pt x="350" y="486"/>
                      <a:pt x="343" y="488"/>
                      <a:pt x="335" y="490"/>
                    </a:cubicBezTo>
                    <a:cubicBezTo>
                      <a:pt x="334" y="490"/>
                      <a:pt x="333" y="490"/>
                      <a:pt x="332" y="490"/>
                    </a:cubicBezTo>
                    <a:cubicBezTo>
                      <a:pt x="329" y="488"/>
                      <a:pt x="325" y="487"/>
                      <a:pt x="322" y="485"/>
                    </a:cubicBezTo>
                    <a:cubicBezTo>
                      <a:pt x="321" y="484"/>
                      <a:pt x="319" y="483"/>
                      <a:pt x="319" y="482"/>
                    </a:cubicBezTo>
                    <a:cubicBezTo>
                      <a:pt x="316" y="475"/>
                      <a:pt x="313" y="469"/>
                      <a:pt x="311" y="462"/>
                    </a:cubicBezTo>
                    <a:cubicBezTo>
                      <a:pt x="310" y="459"/>
                      <a:pt x="309" y="458"/>
                      <a:pt x="306" y="458"/>
                    </a:cubicBezTo>
                    <a:cubicBezTo>
                      <a:pt x="301" y="458"/>
                      <a:pt x="295" y="458"/>
                      <a:pt x="289" y="458"/>
                    </a:cubicBezTo>
                    <a:cubicBezTo>
                      <a:pt x="287" y="458"/>
                      <a:pt x="285" y="460"/>
                      <a:pt x="285" y="462"/>
                    </a:cubicBezTo>
                    <a:cubicBezTo>
                      <a:pt x="283" y="467"/>
                      <a:pt x="280" y="472"/>
                      <a:pt x="279" y="477"/>
                    </a:cubicBezTo>
                    <a:cubicBezTo>
                      <a:pt x="277" y="483"/>
                      <a:pt x="274" y="486"/>
                      <a:pt x="268" y="487"/>
                    </a:cubicBezTo>
                    <a:cubicBezTo>
                      <a:pt x="267" y="488"/>
                      <a:pt x="266" y="489"/>
                      <a:pt x="265" y="489"/>
                    </a:cubicBezTo>
                    <a:cubicBezTo>
                      <a:pt x="263" y="490"/>
                      <a:pt x="261" y="490"/>
                      <a:pt x="260" y="490"/>
                    </a:cubicBezTo>
                    <a:cubicBezTo>
                      <a:pt x="253" y="488"/>
                      <a:pt x="246" y="486"/>
                      <a:pt x="239" y="483"/>
                    </a:cubicBezTo>
                    <a:cubicBezTo>
                      <a:pt x="237" y="483"/>
                      <a:pt x="235" y="483"/>
                      <a:pt x="234" y="484"/>
                    </a:cubicBezTo>
                    <a:cubicBezTo>
                      <a:pt x="230" y="489"/>
                      <a:pt x="226" y="494"/>
                      <a:pt x="223" y="499"/>
                    </a:cubicBezTo>
                    <a:cubicBezTo>
                      <a:pt x="222" y="500"/>
                      <a:pt x="222" y="502"/>
                      <a:pt x="223" y="503"/>
                    </a:cubicBezTo>
                    <a:cubicBezTo>
                      <a:pt x="226" y="509"/>
                      <a:pt x="230" y="515"/>
                      <a:pt x="233" y="522"/>
                    </a:cubicBezTo>
                    <a:cubicBezTo>
                      <a:pt x="234" y="523"/>
                      <a:pt x="234" y="524"/>
                      <a:pt x="234" y="526"/>
                    </a:cubicBezTo>
                    <a:cubicBezTo>
                      <a:pt x="233" y="530"/>
                      <a:pt x="232" y="534"/>
                      <a:pt x="231" y="538"/>
                    </a:cubicBezTo>
                    <a:cubicBezTo>
                      <a:pt x="230" y="539"/>
                      <a:pt x="229" y="541"/>
                      <a:pt x="228" y="542"/>
                    </a:cubicBezTo>
                    <a:cubicBezTo>
                      <a:pt x="222" y="546"/>
                      <a:pt x="216" y="550"/>
                      <a:pt x="209" y="555"/>
                    </a:cubicBezTo>
                    <a:cubicBezTo>
                      <a:pt x="208" y="556"/>
                      <a:pt x="207" y="557"/>
                      <a:pt x="208" y="558"/>
                    </a:cubicBezTo>
                    <a:cubicBezTo>
                      <a:pt x="209" y="564"/>
                      <a:pt x="210" y="569"/>
                      <a:pt x="211" y="575"/>
                    </a:cubicBezTo>
                    <a:cubicBezTo>
                      <a:pt x="211" y="577"/>
                      <a:pt x="213" y="578"/>
                      <a:pt x="215" y="578"/>
                    </a:cubicBezTo>
                    <a:cubicBezTo>
                      <a:pt x="222" y="579"/>
                      <a:pt x="229" y="580"/>
                      <a:pt x="235" y="581"/>
                    </a:cubicBezTo>
                    <a:cubicBezTo>
                      <a:pt x="237" y="582"/>
                      <a:pt x="239" y="583"/>
                      <a:pt x="240" y="584"/>
                    </a:cubicBezTo>
                    <a:cubicBezTo>
                      <a:pt x="243" y="588"/>
                      <a:pt x="246" y="592"/>
                      <a:pt x="249" y="595"/>
                    </a:cubicBezTo>
                    <a:cubicBezTo>
                      <a:pt x="250" y="597"/>
                      <a:pt x="250" y="599"/>
                      <a:pt x="250" y="600"/>
                    </a:cubicBezTo>
                    <a:cubicBezTo>
                      <a:pt x="250" y="608"/>
                      <a:pt x="249" y="615"/>
                      <a:pt x="249" y="6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0">
                <a:extLst>
                  <a:ext uri="{FF2B5EF4-FFF2-40B4-BE49-F238E27FC236}">
                    <a16:creationId xmlns:a16="http://schemas.microsoft.com/office/drawing/2014/main" id="{A6741117-070D-7918-D182-4102EA1D2A04}"/>
                  </a:ext>
                </a:extLst>
              </p:cNvPr>
              <p:cNvSpPr>
                <a:spLocks/>
              </p:cNvSpPr>
              <p:nvPr/>
            </p:nvSpPr>
            <p:spPr bwMode="auto">
              <a:xfrm>
                <a:off x="-2065338" y="2743200"/>
                <a:ext cx="306388" cy="306388"/>
              </a:xfrm>
              <a:custGeom>
                <a:avLst/>
                <a:gdLst>
                  <a:gd name="T0" fmla="*/ 0 w 81"/>
                  <a:gd name="T1" fmla="*/ 37 h 81"/>
                  <a:gd name="T2" fmla="*/ 12 w 81"/>
                  <a:gd name="T3" fmla="*/ 12 h 81"/>
                  <a:gd name="T4" fmla="*/ 40 w 81"/>
                  <a:gd name="T5" fmla="*/ 0 h 81"/>
                  <a:gd name="T6" fmla="*/ 81 w 81"/>
                  <a:gd name="T7" fmla="*/ 40 h 81"/>
                  <a:gd name="T8" fmla="*/ 41 w 81"/>
                  <a:gd name="T9" fmla="*/ 81 h 81"/>
                  <a:gd name="T10" fmla="*/ 0 w 81"/>
                  <a:gd name="T11" fmla="*/ 37 h 81"/>
                </a:gdLst>
                <a:ahLst/>
                <a:cxnLst>
                  <a:cxn ang="0">
                    <a:pos x="T0" y="T1"/>
                  </a:cxn>
                  <a:cxn ang="0">
                    <a:pos x="T2" y="T3"/>
                  </a:cxn>
                  <a:cxn ang="0">
                    <a:pos x="T4" y="T5"/>
                  </a:cxn>
                  <a:cxn ang="0">
                    <a:pos x="T6" y="T7"/>
                  </a:cxn>
                  <a:cxn ang="0">
                    <a:pos x="T8" y="T9"/>
                  </a:cxn>
                  <a:cxn ang="0">
                    <a:pos x="T10" y="T11"/>
                  </a:cxn>
                </a:cxnLst>
                <a:rect l="0" t="0" r="r" b="b"/>
                <a:pathLst>
                  <a:path w="81" h="81">
                    <a:moveTo>
                      <a:pt x="0" y="37"/>
                    </a:moveTo>
                    <a:cubicBezTo>
                      <a:pt x="1" y="29"/>
                      <a:pt x="4" y="20"/>
                      <a:pt x="12" y="12"/>
                    </a:cubicBezTo>
                    <a:cubicBezTo>
                      <a:pt x="19" y="4"/>
                      <a:pt x="30" y="1"/>
                      <a:pt x="40" y="0"/>
                    </a:cubicBezTo>
                    <a:cubicBezTo>
                      <a:pt x="64" y="0"/>
                      <a:pt x="81" y="18"/>
                      <a:pt x="81" y="40"/>
                    </a:cubicBezTo>
                    <a:cubicBezTo>
                      <a:pt x="81" y="62"/>
                      <a:pt x="63" y="81"/>
                      <a:pt x="41" y="81"/>
                    </a:cubicBezTo>
                    <a:cubicBezTo>
                      <a:pt x="18" y="80"/>
                      <a:pt x="0" y="62"/>
                      <a:pt x="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AFCEDFA7-6D88-3093-3D5A-173DDC6E678A}"/>
                  </a:ext>
                </a:extLst>
              </p:cNvPr>
              <p:cNvSpPr>
                <a:spLocks/>
              </p:cNvSpPr>
              <p:nvPr/>
            </p:nvSpPr>
            <p:spPr bwMode="auto">
              <a:xfrm>
                <a:off x="-1377951" y="3849688"/>
                <a:ext cx="230188" cy="227013"/>
              </a:xfrm>
              <a:custGeom>
                <a:avLst/>
                <a:gdLst>
                  <a:gd name="T0" fmla="*/ 61 w 61"/>
                  <a:gd name="T1" fmla="*/ 30 h 60"/>
                  <a:gd name="T2" fmla="*/ 31 w 61"/>
                  <a:gd name="T3" fmla="*/ 60 h 60"/>
                  <a:gd name="T4" fmla="*/ 1 w 61"/>
                  <a:gd name="T5" fmla="*/ 30 h 60"/>
                  <a:gd name="T6" fmla="*/ 31 w 61"/>
                  <a:gd name="T7" fmla="*/ 0 h 60"/>
                  <a:gd name="T8" fmla="*/ 61 w 61"/>
                  <a:gd name="T9" fmla="*/ 30 h 60"/>
                </a:gdLst>
                <a:ahLst/>
                <a:cxnLst>
                  <a:cxn ang="0">
                    <a:pos x="T0" y="T1"/>
                  </a:cxn>
                  <a:cxn ang="0">
                    <a:pos x="T2" y="T3"/>
                  </a:cxn>
                  <a:cxn ang="0">
                    <a:pos x="T4" y="T5"/>
                  </a:cxn>
                  <a:cxn ang="0">
                    <a:pos x="T6" y="T7"/>
                  </a:cxn>
                  <a:cxn ang="0">
                    <a:pos x="T8" y="T9"/>
                  </a:cxn>
                </a:cxnLst>
                <a:rect l="0" t="0" r="r" b="b"/>
                <a:pathLst>
                  <a:path w="61" h="60">
                    <a:moveTo>
                      <a:pt x="61" y="30"/>
                    </a:moveTo>
                    <a:cubicBezTo>
                      <a:pt x="61" y="47"/>
                      <a:pt x="48" y="60"/>
                      <a:pt x="31" y="60"/>
                    </a:cubicBezTo>
                    <a:cubicBezTo>
                      <a:pt x="14" y="60"/>
                      <a:pt x="0" y="47"/>
                      <a:pt x="1" y="30"/>
                    </a:cubicBezTo>
                    <a:cubicBezTo>
                      <a:pt x="1" y="13"/>
                      <a:pt x="14" y="0"/>
                      <a:pt x="31" y="0"/>
                    </a:cubicBezTo>
                    <a:cubicBezTo>
                      <a:pt x="47" y="0"/>
                      <a:pt x="61" y="14"/>
                      <a:pt x="61"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2">
                <a:extLst>
                  <a:ext uri="{FF2B5EF4-FFF2-40B4-BE49-F238E27FC236}">
                    <a16:creationId xmlns:a16="http://schemas.microsoft.com/office/drawing/2014/main" id="{44C6FB2C-12A4-7E93-A82A-EF7ABBA1BF47}"/>
                  </a:ext>
                </a:extLst>
              </p:cNvPr>
              <p:cNvSpPr>
                <a:spLocks/>
              </p:cNvSpPr>
              <p:nvPr/>
            </p:nvSpPr>
            <p:spPr bwMode="auto">
              <a:xfrm>
                <a:off x="-2027238" y="3733800"/>
                <a:ext cx="230188" cy="230188"/>
              </a:xfrm>
              <a:custGeom>
                <a:avLst/>
                <a:gdLst>
                  <a:gd name="T0" fmla="*/ 1 w 61"/>
                  <a:gd name="T1" fmla="*/ 31 h 61"/>
                  <a:gd name="T2" fmla="*/ 31 w 61"/>
                  <a:gd name="T3" fmla="*/ 0 h 61"/>
                  <a:gd name="T4" fmla="*/ 61 w 61"/>
                  <a:gd name="T5" fmla="*/ 30 h 61"/>
                  <a:gd name="T6" fmla="*/ 31 w 61"/>
                  <a:gd name="T7" fmla="*/ 61 h 61"/>
                  <a:gd name="T8" fmla="*/ 1 w 61"/>
                  <a:gd name="T9" fmla="*/ 31 h 61"/>
                </a:gdLst>
                <a:ahLst/>
                <a:cxnLst>
                  <a:cxn ang="0">
                    <a:pos x="T0" y="T1"/>
                  </a:cxn>
                  <a:cxn ang="0">
                    <a:pos x="T2" y="T3"/>
                  </a:cxn>
                  <a:cxn ang="0">
                    <a:pos x="T4" y="T5"/>
                  </a:cxn>
                  <a:cxn ang="0">
                    <a:pos x="T6" y="T7"/>
                  </a:cxn>
                  <a:cxn ang="0">
                    <a:pos x="T8" y="T9"/>
                  </a:cxn>
                </a:cxnLst>
                <a:rect l="0" t="0" r="r" b="b"/>
                <a:pathLst>
                  <a:path w="61" h="61">
                    <a:moveTo>
                      <a:pt x="1" y="31"/>
                    </a:moveTo>
                    <a:cubicBezTo>
                      <a:pt x="0" y="14"/>
                      <a:pt x="14" y="0"/>
                      <a:pt x="31" y="0"/>
                    </a:cubicBezTo>
                    <a:cubicBezTo>
                      <a:pt x="47" y="0"/>
                      <a:pt x="61" y="14"/>
                      <a:pt x="61" y="30"/>
                    </a:cubicBezTo>
                    <a:cubicBezTo>
                      <a:pt x="61" y="47"/>
                      <a:pt x="47" y="61"/>
                      <a:pt x="31" y="61"/>
                    </a:cubicBezTo>
                    <a:cubicBezTo>
                      <a:pt x="14" y="61"/>
                      <a:pt x="1" y="47"/>
                      <a:pt x="1"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a:extLst>
                <a:ext uri="{FF2B5EF4-FFF2-40B4-BE49-F238E27FC236}">
                  <a16:creationId xmlns:a16="http://schemas.microsoft.com/office/drawing/2014/main" id="{D558C5A0-68D3-DD3E-C066-01F5506D55CE}"/>
                </a:ext>
              </a:extLst>
            </p:cNvPr>
            <p:cNvGrpSpPr>
              <a:grpSpLocks noChangeAspect="1"/>
            </p:cNvGrpSpPr>
            <p:nvPr/>
          </p:nvGrpSpPr>
          <p:grpSpPr>
            <a:xfrm>
              <a:off x="980875" y="1424538"/>
              <a:ext cx="930291" cy="932688"/>
              <a:chOff x="-4083050" y="1579563"/>
              <a:chExt cx="3694112" cy="3703638"/>
            </a:xfrm>
            <a:solidFill>
              <a:schemeClr val="accent5"/>
            </a:solidFill>
          </p:grpSpPr>
          <p:sp>
            <p:nvSpPr>
              <p:cNvPr id="39" name="Freeform 5">
                <a:extLst>
                  <a:ext uri="{FF2B5EF4-FFF2-40B4-BE49-F238E27FC236}">
                    <a16:creationId xmlns:a16="http://schemas.microsoft.com/office/drawing/2014/main" id="{4EC24605-069D-D2D8-2F95-192E444F888C}"/>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6">
                <a:extLst>
                  <a:ext uri="{FF2B5EF4-FFF2-40B4-BE49-F238E27FC236}">
                    <a16:creationId xmlns:a16="http://schemas.microsoft.com/office/drawing/2014/main" id="{1475A507-C6AF-3629-C16B-3F7DA8C9F0A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7">
                <a:extLst>
                  <a:ext uri="{FF2B5EF4-FFF2-40B4-BE49-F238E27FC236}">
                    <a16:creationId xmlns:a16="http://schemas.microsoft.com/office/drawing/2014/main" id="{AEDE042B-674D-90C8-2BBF-EDEA7176A6FA}"/>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8">
                <a:extLst>
                  <a:ext uri="{FF2B5EF4-FFF2-40B4-BE49-F238E27FC236}">
                    <a16:creationId xmlns:a16="http://schemas.microsoft.com/office/drawing/2014/main" id="{192F5A7B-08DB-83ED-784B-F3207BD225CE}"/>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
                <a:extLst>
                  <a:ext uri="{FF2B5EF4-FFF2-40B4-BE49-F238E27FC236}">
                    <a16:creationId xmlns:a16="http://schemas.microsoft.com/office/drawing/2014/main" id="{4F9EDB8E-96B5-B104-C1EF-9AAF090AD142}"/>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0">
                <a:extLst>
                  <a:ext uri="{FF2B5EF4-FFF2-40B4-BE49-F238E27FC236}">
                    <a16:creationId xmlns:a16="http://schemas.microsoft.com/office/drawing/2014/main" id="{04EF2FB3-9FB6-9B22-28B9-56688F954175}"/>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1">
                <a:extLst>
                  <a:ext uri="{FF2B5EF4-FFF2-40B4-BE49-F238E27FC236}">
                    <a16:creationId xmlns:a16="http://schemas.microsoft.com/office/drawing/2014/main" id="{5A0AA7C7-BA79-4004-E497-51F7E1ECD567}"/>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2">
                <a:extLst>
                  <a:ext uri="{FF2B5EF4-FFF2-40B4-BE49-F238E27FC236}">
                    <a16:creationId xmlns:a16="http://schemas.microsoft.com/office/drawing/2014/main" id="{4C8C0B8C-D5B0-2DE0-81C5-3D794B46687F}"/>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3">
                <a:extLst>
                  <a:ext uri="{FF2B5EF4-FFF2-40B4-BE49-F238E27FC236}">
                    <a16:creationId xmlns:a16="http://schemas.microsoft.com/office/drawing/2014/main" id="{5E84C4AB-B73B-1D07-1596-E094CF1CBB1C}"/>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4">
                <a:extLst>
                  <a:ext uri="{FF2B5EF4-FFF2-40B4-BE49-F238E27FC236}">
                    <a16:creationId xmlns:a16="http://schemas.microsoft.com/office/drawing/2014/main" id="{5E8A67E7-CFFA-7E42-8A6C-F426CABEF8A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5">
                <a:extLst>
                  <a:ext uri="{FF2B5EF4-FFF2-40B4-BE49-F238E27FC236}">
                    <a16:creationId xmlns:a16="http://schemas.microsoft.com/office/drawing/2014/main" id="{5FAE6584-5EA2-E7B4-4D0D-320F3D471FA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6">
                <a:extLst>
                  <a:ext uri="{FF2B5EF4-FFF2-40B4-BE49-F238E27FC236}">
                    <a16:creationId xmlns:a16="http://schemas.microsoft.com/office/drawing/2014/main" id="{95C7F2A3-42C5-A578-C938-DFD944AB2514}"/>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7">
                <a:extLst>
                  <a:ext uri="{FF2B5EF4-FFF2-40B4-BE49-F238E27FC236}">
                    <a16:creationId xmlns:a16="http://schemas.microsoft.com/office/drawing/2014/main" id="{0A6F03DF-8931-E4AC-ABB9-A0D33B9F395A}"/>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8">
                <a:extLst>
                  <a:ext uri="{FF2B5EF4-FFF2-40B4-BE49-F238E27FC236}">
                    <a16:creationId xmlns:a16="http://schemas.microsoft.com/office/drawing/2014/main" id="{8A591269-6F26-5D4A-DC53-DA9E2826982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9">
                <a:extLst>
                  <a:ext uri="{FF2B5EF4-FFF2-40B4-BE49-F238E27FC236}">
                    <a16:creationId xmlns:a16="http://schemas.microsoft.com/office/drawing/2014/main" id="{378B6993-87EF-4861-B65D-0B35F309FD8E}"/>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0">
                <a:extLst>
                  <a:ext uri="{FF2B5EF4-FFF2-40B4-BE49-F238E27FC236}">
                    <a16:creationId xmlns:a16="http://schemas.microsoft.com/office/drawing/2014/main" id="{C4B4EF13-58D7-A065-2774-9671E4F1058A}"/>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1">
                <a:extLst>
                  <a:ext uri="{FF2B5EF4-FFF2-40B4-BE49-F238E27FC236}">
                    <a16:creationId xmlns:a16="http://schemas.microsoft.com/office/drawing/2014/main" id="{A7439A00-4B02-0347-33E7-9CEB3AB79282}"/>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2">
                <a:extLst>
                  <a:ext uri="{FF2B5EF4-FFF2-40B4-BE49-F238E27FC236}">
                    <a16:creationId xmlns:a16="http://schemas.microsoft.com/office/drawing/2014/main" id="{5A62BBEA-8E82-3596-7243-3D0673AB88B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3">
                <a:extLst>
                  <a:ext uri="{FF2B5EF4-FFF2-40B4-BE49-F238E27FC236}">
                    <a16:creationId xmlns:a16="http://schemas.microsoft.com/office/drawing/2014/main" id="{22F34B92-AF9C-402D-0DCA-9C8A9A2105C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4">
                <a:extLst>
                  <a:ext uri="{FF2B5EF4-FFF2-40B4-BE49-F238E27FC236}">
                    <a16:creationId xmlns:a16="http://schemas.microsoft.com/office/drawing/2014/main" id="{93E1F721-B75C-FA7F-60DB-74813BEE8A48}"/>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
                <a:extLst>
                  <a:ext uri="{FF2B5EF4-FFF2-40B4-BE49-F238E27FC236}">
                    <a16:creationId xmlns:a16="http://schemas.microsoft.com/office/drawing/2014/main" id="{F560251C-760E-C9A8-C3C0-0EEB077CBCFB}"/>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6">
                <a:extLst>
                  <a:ext uri="{FF2B5EF4-FFF2-40B4-BE49-F238E27FC236}">
                    <a16:creationId xmlns:a16="http://schemas.microsoft.com/office/drawing/2014/main" id="{2BBB32CE-AF58-477A-40F4-157F47BCE26B}"/>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7">
                <a:extLst>
                  <a:ext uri="{FF2B5EF4-FFF2-40B4-BE49-F238E27FC236}">
                    <a16:creationId xmlns:a16="http://schemas.microsoft.com/office/drawing/2014/main" id="{6AB115D4-6AC8-4070-0460-9F3AE90C6F48}"/>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8">
                <a:extLst>
                  <a:ext uri="{FF2B5EF4-FFF2-40B4-BE49-F238E27FC236}">
                    <a16:creationId xmlns:a16="http://schemas.microsoft.com/office/drawing/2014/main" id="{3DCB1C43-8399-1244-DF11-9FB1159470BD}"/>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9">
                <a:extLst>
                  <a:ext uri="{FF2B5EF4-FFF2-40B4-BE49-F238E27FC236}">
                    <a16:creationId xmlns:a16="http://schemas.microsoft.com/office/drawing/2014/main" id="{24A04EC1-7257-C048-77F7-2BF73FAA834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30">
                <a:extLst>
                  <a:ext uri="{FF2B5EF4-FFF2-40B4-BE49-F238E27FC236}">
                    <a16:creationId xmlns:a16="http://schemas.microsoft.com/office/drawing/2014/main" id="{14523A6B-8337-0CDB-888A-01E66004B0F6}"/>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31">
                <a:extLst>
                  <a:ext uri="{FF2B5EF4-FFF2-40B4-BE49-F238E27FC236}">
                    <a16:creationId xmlns:a16="http://schemas.microsoft.com/office/drawing/2014/main" id="{E0110443-2484-B215-E5A1-586383CAF59F}"/>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2">
                <a:extLst>
                  <a:ext uri="{FF2B5EF4-FFF2-40B4-BE49-F238E27FC236}">
                    <a16:creationId xmlns:a16="http://schemas.microsoft.com/office/drawing/2014/main" id="{99B3B1A6-0F68-886D-26CA-9F60A133866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3">
                <a:extLst>
                  <a:ext uri="{FF2B5EF4-FFF2-40B4-BE49-F238E27FC236}">
                    <a16:creationId xmlns:a16="http://schemas.microsoft.com/office/drawing/2014/main" id="{7FC2CEE5-C4AB-6C0D-B5E8-C3C5B0ACA64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72" name="TextBox 71">
            <a:extLst>
              <a:ext uri="{FF2B5EF4-FFF2-40B4-BE49-F238E27FC236}">
                <a16:creationId xmlns:a16="http://schemas.microsoft.com/office/drawing/2014/main" id="{A6BE4F91-2DA3-671C-B2F1-72E90B31560A}"/>
              </a:ext>
            </a:extLst>
          </p:cNvPr>
          <p:cNvSpPr txBox="1"/>
          <p:nvPr/>
        </p:nvSpPr>
        <p:spPr>
          <a:xfrm>
            <a:off x="977900" y="5253060"/>
            <a:ext cx="10574338" cy="830997"/>
          </a:xfrm>
          <a:prstGeom prst="rect">
            <a:avLst/>
          </a:prstGeom>
          <a:noFill/>
        </p:spPr>
        <p:txBody>
          <a:bodyPr wrap="square" rtlCol="0">
            <a:spAutoFit/>
          </a:bodyPr>
          <a:lstStyle/>
          <a:p>
            <a:pPr algn="ctr"/>
            <a:r>
              <a:rPr lang="en-US" sz="2000" dirty="0"/>
              <a:t>In 2008, about</a:t>
            </a:r>
            <a:r>
              <a:rPr lang="en-US" sz="2000" dirty="0">
                <a:solidFill>
                  <a:schemeClr val="accent3"/>
                </a:solidFill>
              </a:rPr>
              <a:t> </a:t>
            </a:r>
            <a:r>
              <a:rPr lang="en-US" sz="2800" b="1" dirty="0">
                <a:solidFill>
                  <a:schemeClr val="accent5">
                    <a:lumMod val="75000"/>
                  </a:schemeClr>
                </a:solidFill>
              </a:rPr>
              <a:t>40</a:t>
            </a:r>
            <a:r>
              <a:rPr lang="en-US" sz="2000" b="1" baseline="44000" dirty="0">
                <a:solidFill>
                  <a:schemeClr val="accent5">
                    <a:lumMod val="75000"/>
                  </a:schemeClr>
                </a:solidFill>
              </a:rPr>
              <a:t>%</a:t>
            </a:r>
            <a:r>
              <a:rPr lang="en-US" sz="2000" b="1" dirty="0">
                <a:solidFill>
                  <a:schemeClr val="accent1"/>
                </a:solidFill>
              </a:rPr>
              <a:t> </a:t>
            </a:r>
            <a:r>
              <a:rPr lang="en-US" sz="2000" dirty="0"/>
              <a:t>of atypical antipsychotics and </a:t>
            </a:r>
            <a:r>
              <a:rPr lang="en-US" sz="2800" b="1" dirty="0">
                <a:solidFill>
                  <a:schemeClr val="accent5">
                    <a:lumMod val="75000"/>
                  </a:schemeClr>
                </a:solidFill>
              </a:rPr>
              <a:t>33</a:t>
            </a:r>
            <a:r>
              <a:rPr lang="en-US" sz="2000" b="1" baseline="44000" dirty="0">
                <a:solidFill>
                  <a:schemeClr val="accent5">
                    <a:lumMod val="75000"/>
                  </a:schemeClr>
                </a:solidFill>
              </a:rPr>
              <a:t>%</a:t>
            </a:r>
            <a:r>
              <a:rPr lang="en-US" sz="2000" dirty="0"/>
              <a:t> of typical antipsychotics</a:t>
            </a:r>
            <a:br>
              <a:rPr lang="en-US" sz="2000" dirty="0"/>
            </a:br>
            <a:r>
              <a:rPr lang="en-US" sz="2000" dirty="0"/>
              <a:t>were prescribed for FDA-approved indications</a:t>
            </a:r>
            <a:r>
              <a:rPr lang="en-US" sz="2000" baseline="30000" dirty="0"/>
              <a:t>2</a:t>
            </a:r>
            <a:endParaRPr lang="en-US" sz="2000" dirty="0"/>
          </a:p>
        </p:txBody>
      </p:sp>
      <p:grpSp>
        <p:nvGrpSpPr>
          <p:cNvPr id="73" name="Group 72">
            <a:extLst>
              <a:ext uri="{FF2B5EF4-FFF2-40B4-BE49-F238E27FC236}">
                <a16:creationId xmlns:a16="http://schemas.microsoft.com/office/drawing/2014/main" id="{5149E1A0-C41F-6B4C-22C0-1B40E87936A4}"/>
              </a:ext>
            </a:extLst>
          </p:cNvPr>
          <p:cNvGrpSpPr/>
          <p:nvPr/>
        </p:nvGrpSpPr>
        <p:grpSpPr>
          <a:xfrm>
            <a:off x="1528400" y="2205358"/>
            <a:ext cx="9132024" cy="2846781"/>
            <a:chOff x="2095169" y="2205358"/>
            <a:chExt cx="9132024" cy="2846781"/>
          </a:xfrm>
        </p:grpSpPr>
        <p:sp>
          <p:nvSpPr>
            <p:cNvPr id="74" name="Freeform 10">
              <a:extLst>
                <a:ext uri="{FF2B5EF4-FFF2-40B4-BE49-F238E27FC236}">
                  <a16:creationId xmlns:a16="http://schemas.microsoft.com/office/drawing/2014/main" id="{C576239A-754D-5785-A575-127EA0CED61B}"/>
                </a:ext>
              </a:extLst>
            </p:cNvPr>
            <p:cNvSpPr/>
            <p:nvPr/>
          </p:nvSpPr>
          <p:spPr>
            <a:xfrm>
              <a:off x="2095169" y="2205358"/>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rgbClr val="2B5F51">
                <a:alpha val="89804"/>
              </a:srgb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accent5"/>
                  </a:solidFill>
                </a:rPr>
                <a:t>Schizophrenia</a:t>
              </a:r>
              <a:r>
                <a:rPr lang="en-US" sz="2000" kern="1200" baseline="30000" dirty="0">
                  <a:solidFill>
                    <a:schemeClr val="accent5"/>
                  </a:solidFill>
                </a:rPr>
                <a:t>1</a:t>
              </a:r>
            </a:p>
          </p:txBody>
        </p:sp>
        <p:sp>
          <p:nvSpPr>
            <p:cNvPr id="75" name="Freeform 12">
              <a:extLst>
                <a:ext uri="{FF2B5EF4-FFF2-40B4-BE49-F238E27FC236}">
                  <a16:creationId xmlns:a16="http://schemas.microsoft.com/office/drawing/2014/main" id="{506CA3F2-D773-0D18-2631-2C5DCC5C0229}"/>
                </a:ext>
              </a:extLst>
            </p:cNvPr>
            <p:cNvSpPr/>
            <p:nvPr/>
          </p:nvSpPr>
          <p:spPr>
            <a:xfrm>
              <a:off x="5237791" y="2205358"/>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chemeClr val="accent2">
                <a:lumMod val="75000"/>
                <a:alpha val="9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Bipolar</a:t>
              </a:r>
              <a:br>
                <a:rPr lang="en-US" sz="2000" kern="1200" dirty="0">
                  <a:solidFill>
                    <a:schemeClr val="bg1"/>
                  </a:solidFill>
                </a:rPr>
              </a:br>
              <a:r>
                <a:rPr lang="en-US" sz="2000" kern="1200" dirty="0">
                  <a:solidFill>
                    <a:schemeClr val="bg1"/>
                  </a:solidFill>
                </a:rPr>
                <a:t>disorder</a:t>
              </a:r>
              <a:r>
                <a:rPr lang="en-US" sz="2000" kern="1200" baseline="30000" dirty="0">
                  <a:solidFill>
                    <a:schemeClr val="bg1"/>
                  </a:solidFill>
                </a:rPr>
                <a:t>1</a:t>
              </a:r>
            </a:p>
          </p:txBody>
        </p:sp>
        <p:sp>
          <p:nvSpPr>
            <p:cNvPr id="76" name="Freeform 13">
              <a:extLst>
                <a:ext uri="{FF2B5EF4-FFF2-40B4-BE49-F238E27FC236}">
                  <a16:creationId xmlns:a16="http://schemas.microsoft.com/office/drawing/2014/main" id="{136B5247-27C7-EC8C-D33B-925F0775637B}"/>
                </a:ext>
              </a:extLst>
            </p:cNvPr>
            <p:cNvSpPr/>
            <p:nvPr/>
          </p:nvSpPr>
          <p:spPr>
            <a:xfrm>
              <a:off x="8380412" y="2205358"/>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rgbClr val="007DA5">
                <a:alpha val="89804"/>
              </a:srgb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Adjunctive</a:t>
              </a:r>
              <a:br>
                <a:rPr lang="en-US" sz="2000" kern="1200" dirty="0">
                  <a:solidFill>
                    <a:schemeClr val="bg1"/>
                  </a:solidFill>
                </a:rPr>
              </a:br>
              <a:r>
                <a:rPr lang="en-US" sz="2000" kern="1200" dirty="0">
                  <a:solidFill>
                    <a:schemeClr val="bg1"/>
                  </a:solidFill>
                </a:rPr>
                <a:t>treatment for</a:t>
              </a:r>
              <a:br>
                <a:rPr lang="en-US" sz="2000" kern="1200" dirty="0">
                  <a:solidFill>
                    <a:schemeClr val="bg1"/>
                  </a:solidFill>
                </a:rPr>
              </a:br>
              <a:r>
                <a:rPr lang="en-US" sz="2000" kern="1200" dirty="0">
                  <a:solidFill>
                    <a:schemeClr val="bg1"/>
                  </a:solidFill>
                </a:rPr>
                <a:t>major depressive disorder</a:t>
              </a:r>
              <a:r>
                <a:rPr lang="en-US" sz="2000" kern="1200" baseline="30000" dirty="0">
                  <a:solidFill>
                    <a:schemeClr val="bg1"/>
                  </a:solidFill>
                </a:rPr>
                <a:t>1</a:t>
              </a:r>
            </a:p>
          </p:txBody>
        </p:sp>
      </p:grpSp>
    </p:spTree>
    <p:extLst>
      <p:ext uri="{BB962C8B-B14F-4D97-AF65-F5344CB8AC3E}">
        <p14:creationId xmlns:p14="http://schemas.microsoft.com/office/powerpoint/2010/main" val="3612456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Module 6: </a:t>
            </a:r>
            <a:br>
              <a:rPr lang="en-US" dirty="0"/>
            </a:br>
            <a:r>
              <a:rPr lang="en-US" dirty="0"/>
              <a:t>Best Practices for Tardive Dyskinesia </a:t>
            </a:r>
            <a:br>
              <a:rPr lang="en-US" dirty="0"/>
            </a:br>
            <a:r>
              <a:rPr lang="en-US" dirty="0"/>
              <a:t>Screening and Treatment</a:t>
            </a:r>
          </a:p>
        </p:txBody>
      </p:sp>
      <p:sp>
        <p:nvSpPr>
          <p:cNvPr id="4" name="Subtitle 3">
            <a:extLst>
              <a:ext uri="{FF2B5EF4-FFF2-40B4-BE49-F238E27FC236}">
                <a16:creationId xmlns:a16="http://schemas.microsoft.com/office/drawing/2014/main" id="{907E7B4C-FC3D-3182-B77A-23989151B62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05597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Frequently Screen Patients on Dopamine Receptor Blocking Agents, Including Antipsychotics, for TD</a:t>
            </a:r>
          </a:p>
        </p:txBody>
      </p:sp>
      <p:sp>
        <p:nvSpPr>
          <p:cNvPr id="10" name="Slide Number Placeholder 9"/>
          <p:cNvSpPr>
            <a:spLocks noGrp="1"/>
          </p:cNvSpPr>
          <p:nvPr>
            <p:ph type="sldNum" sz="quarter" idx="4"/>
          </p:nvPr>
        </p:nvSpPr>
        <p:spPr/>
        <p:txBody>
          <a:bodyPr/>
          <a:lstStyle/>
          <a:p>
            <a:fld id="{F3C1FD0B-2342-48FB-A867-BE1FD0EAA53B}" type="slidenum">
              <a:rPr lang="en-US" smtClean="0"/>
              <a:t>51</a:t>
            </a:fld>
            <a:endParaRPr lang="en-US" dirty="0"/>
          </a:p>
        </p:txBody>
      </p:sp>
      <p:sp>
        <p:nvSpPr>
          <p:cNvPr id="9" name="Text Placeholder 8"/>
          <p:cNvSpPr>
            <a:spLocks noGrp="1"/>
          </p:cNvSpPr>
          <p:nvPr>
            <p:ph type="body" sz="quarter" idx="10"/>
          </p:nvPr>
        </p:nvSpPr>
        <p:spPr/>
        <p:txBody>
          <a:bodyPr>
            <a:normAutofit/>
          </a:bodyPr>
          <a:lstStyle/>
          <a:p>
            <a:r>
              <a:rPr lang="en-US" dirty="0"/>
              <a:t>Best Practices for Tardive Dyskinesia Screening and Treatment</a:t>
            </a:r>
          </a:p>
        </p:txBody>
      </p:sp>
      <p:grpSp>
        <p:nvGrpSpPr>
          <p:cNvPr id="3" name="Group 2">
            <a:extLst>
              <a:ext uri="{FF2B5EF4-FFF2-40B4-BE49-F238E27FC236}">
                <a16:creationId xmlns:a16="http://schemas.microsoft.com/office/drawing/2014/main" id="{5F4EBBB1-6AF5-DCD6-3B91-EB2718C7BA9D}"/>
              </a:ext>
            </a:extLst>
          </p:cNvPr>
          <p:cNvGrpSpPr/>
          <p:nvPr/>
        </p:nvGrpSpPr>
        <p:grpSpPr>
          <a:xfrm>
            <a:off x="977901" y="1701801"/>
            <a:ext cx="10574338" cy="4226170"/>
            <a:chOff x="-11539229" y="1667333"/>
            <a:chExt cx="11293707" cy="4513675"/>
          </a:xfrm>
        </p:grpSpPr>
        <p:sp>
          <p:nvSpPr>
            <p:cNvPr id="25" name="Text Placeholder 7"/>
            <p:cNvSpPr txBox="1">
              <a:spLocks/>
            </p:cNvSpPr>
            <p:nvPr/>
          </p:nvSpPr>
          <p:spPr>
            <a:xfrm>
              <a:off x="-11539229" y="1667333"/>
              <a:ext cx="5569428" cy="618964"/>
            </a:xfrm>
            <a:prstGeom prst="rect">
              <a:avLst/>
            </a:prstGeom>
            <a:solidFill>
              <a:schemeClr val="accent1"/>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99" b="1" dirty="0"/>
                <a:t>2020 APA Guideline</a:t>
              </a:r>
              <a:br>
                <a:rPr lang="en-US" sz="1999" b="1" dirty="0"/>
              </a:br>
              <a:r>
                <a:rPr lang="en-US" sz="1999" b="1" dirty="0"/>
                <a:t>for Schizophrenia</a:t>
              </a:r>
              <a:r>
                <a:rPr lang="en-US" sz="1999" b="1" baseline="30000" dirty="0"/>
                <a:t>1</a:t>
              </a:r>
            </a:p>
          </p:txBody>
        </p:sp>
        <p:sp>
          <p:nvSpPr>
            <p:cNvPr id="26" name="Text Placeholder 7"/>
            <p:cNvSpPr txBox="1">
              <a:spLocks/>
            </p:cNvSpPr>
            <p:nvPr/>
          </p:nvSpPr>
          <p:spPr>
            <a:xfrm>
              <a:off x="-5815433" y="1667333"/>
              <a:ext cx="5569428" cy="618964"/>
            </a:xfrm>
            <a:prstGeom prst="rect">
              <a:avLst/>
            </a:prstGeom>
            <a:solidFill>
              <a:schemeClr val="accent5">
                <a:lumMod val="75000"/>
              </a:schemeClr>
            </a:solidFill>
          </p:spPr>
          <p:txBody>
            <a:bodyPr vert="horz" lIns="91416" tIns="91416" rIns="91416" bIns="91416"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999" b="1" dirty="0"/>
                <a:t>2020 Delphi Panel</a:t>
              </a:r>
              <a:br>
                <a:rPr lang="en-US" sz="1999" b="1" dirty="0"/>
              </a:br>
              <a:r>
                <a:rPr lang="en-US" sz="1999" b="1" dirty="0"/>
                <a:t>Consensus Recommendations</a:t>
              </a:r>
              <a:r>
                <a:rPr lang="en-US" sz="1999" b="1" baseline="30000" dirty="0"/>
                <a:t>2</a:t>
              </a:r>
            </a:p>
          </p:txBody>
        </p:sp>
        <p:sp>
          <p:nvSpPr>
            <p:cNvPr id="27" name="Rounded Rectangle 26"/>
            <p:cNvSpPr>
              <a:spLocks/>
            </p:cNvSpPr>
            <p:nvPr/>
          </p:nvSpPr>
          <p:spPr>
            <a:xfrm>
              <a:off x="-11539229" y="2376468"/>
              <a:ext cx="5570673" cy="380454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300"/>
                </a:spcAft>
                <a:buClr>
                  <a:schemeClr val="accent1"/>
                </a:buClr>
              </a:pPr>
              <a:r>
                <a:rPr lang="en-US" sz="1799" b="1" dirty="0">
                  <a:solidFill>
                    <a:schemeClr val="accent1"/>
                  </a:solidFill>
                </a:rPr>
                <a:t>For all at-risk patients </a:t>
              </a:r>
            </a:p>
            <a:p>
              <a:pPr>
                <a:spcAft>
                  <a:spcPts val="300"/>
                </a:spcAft>
                <a:buClr>
                  <a:schemeClr val="accent1"/>
                </a:buClr>
              </a:pPr>
              <a:r>
                <a:rPr lang="en-US" sz="1799" dirty="0">
                  <a:solidFill>
                    <a:schemeClr val="tx1"/>
                  </a:solidFill>
                </a:rPr>
                <a:t>Clinical assessment of akathisia, dystonia, parkinsonism, and TD should be conducted at baseline and at each follow-up visit</a:t>
              </a:r>
            </a:p>
            <a:p>
              <a:pPr marL="228531" indent="-228531">
                <a:spcAft>
                  <a:spcPts val="300"/>
                </a:spcAft>
                <a:buClr>
                  <a:schemeClr val="accent1"/>
                </a:buClr>
                <a:buFont typeface="Arial" panose="020B0604020202020204" pitchFamily="34" charset="0"/>
                <a:buChar char="•"/>
              </a:pPr>
              <a:endParaRPr lang="en-US" sz="1799" dirty="0">
                <a:solidFill>
                  <a:schemeClr val="tx1"/>
                </a:solidFill>
              </a:endParaRPr>
            </a:p>
            <a:p>
              <a:pPr>
                <a:spcAft>
                  <a:spcPts val="300"/>
                </a:spcAft>
                <a:buClr>
                  <a:schemeClr val="accent1"/>
                </a:buClr>
              </a:pPr>
              <a:r>
                <a:rPr lang="en-US" sz="1799" b="1" dirty="0">
                  <a:solidFill>
                    <a:schemeClr val="accent1"/>
                  </a:solidFill>
                </a:rPr>
                <a:t>For patients with any abnormal movements</a:t>
              </a:r>
            </a:p>
            <a:p>
              <a:pPr>
                <a:spcAft>
                  <a:spcPts val="300"/>
                </a:spcAft>
                <a:buClr>
                  <a:schemeClr val="accent1"/>
                </a:buClr>
              </a:pPr>
              <a:r>
                <a:rPr lang="en-US" sz="1799" dirty="0">
                  <a:solidFill>
                    <a:schemeClr val="tx1"/>
                  </a:solidFill>
                </a:rPr>
                <a:t>Assessment with a structured instrument (eg, AIMS, DISCUS) should be conducted at baseline and at a minimum of every 6 months in high-risk patients and every 12 months in other patients</a:t>
              </a:r>
            </a:p>
          </p:txBody>
        </p:sp>
        <p:sp>
          <p:nvSpPr>
            <p:cNvPr id="28" name="Rounded Rectangle 27"/>
            <p:cNvSpPr>
              <a:spLocks/>
            </p:cNvSpPr>
            <p:nvPr/>
          </p:nvSpPr>
          <p:spPr>
            <a:xfrm>
              <a:off x="-5816195" y="2376468"/>
              <a:ext cx="5570673" cy="380454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300"/>
                </a:spcAft>
                <a:buClr>
                  <a:srgbClr val="D59325"/>
                </a:buClr>
              </a:pPr>
              <a:r>
                <a:rPr lang="en-US" sz="1799" dirty="0">
                  <a:solidFill>
                    <a:schemeClr val="tx1"/>
                  </a:solidFill>
                </a:rPr>
                <a:t>A clinical assessment for TD should be performed at </a:t>
              </a:r>
              <a:r>
                <a:rPr lang="en-US" sz="1799" b="1" dirty="0">
                  <a:solidFill>
                    <a:schemeClr val="accent5">
                      <a:lumMod val="75000"/>
                    </a:schemeClr>
                  </a:solidFill>
                </a:rPr>
                <a:t>every clinical encounter</a:t>
              </a:r>
              <a:r>
                <a:rPr lang="en-US" sz="1799" dirty="0">
                  <a:solidFill>
                    <a:schemeClr val="accent5">
                      <a:lumMod val="75000"/>
                    </a:schemeClr>
                  </a:solidFill>
                </a:rPr>
                <a:t> </a:t>
              </a:r>
              <a:r>
                <a:rPr lang="en-US" sz="1799" dirty="0">
                  <a:solidFill>
                    <a:schemeClr val="tx1"/>
                  </a:solidFill>
                </a:rPr>
                <a:t>in all patients taking antipsychotics or other drugs with dopamine receptor blocking properties, regardless of the degree of risk for TD</a:t>
              </a:r>
            </a:p>
          </p:txBody>
        </p:sp>
      </p:grpSp>
      <p:sp>
        <p:nvSpPr>
          <p:cNvPr id="11" name="TextBox 10">
            <a:extLst>
              <a:ext uri="{FF2B5EF4-FFF2-40B4-BE49-F238E27FC236}">
                <a16:creationId xmlns:a16="http://schemas.microsoft.com/office/drawing/2014/main" id="{FD6F6DB0-EEA1-C5E1-6329-5B3BA3307953}"/>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rPr>
              <a:t>AIMS, Abnormal Involuntary Movement Scale; APA, American Psychiatric Association; DISCUS, Dyskinesia Identification System Condensed User Scale; TD, tardive dyskinesia</a:t>
            </a:r>
            <a:r>
              <a:rPr lang="en-US" b="1" dirty="0">
                <a:solidFill>
                  <a:srgbClr val="000000"/>
                </a:solidFill>
              </a:rPr>
              <a:t>. </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 </a:t>
            </a:r>
            <a:br>
              <a:rPr lang="en-US" dirty="0">
                <a:latin typeface="+mn-lt"/>
              </a:rPr>
            </a:br>
            <a:r>
              <a:rPr lang="en-US" b="1" dirty="0">
                <a:latin typeface="+mn-lt"/>
              </a:rPr>
              <a:t>2. </a:t>
            </a:r>
            <a:r>
              <a:rPr lang="en-US" dirty="0">
                <a:latin typeface="+mn-lt"/>
              </a:rPr>
              <a:t>Caroff SN, et al. </a:t>
            </a:r>
            <a:r>
              <a:rPr lang="en-US" i="1" dirty="0">
                <a:latin typeface="+mn-lt"/>
              </a:rPr>
              <a:t>J Clin Psychiatry</a:t>
            </a:r>
            <a:r>
              <a:rPr lang="en-US" dirty="0">
                <a:latin typeface="+mn-lt"/>
              </a:rPr>
              <a:t>. 2020;81(2):19cs12983</a:t>
            </a:r>
            <a:r>
              <a:rPr lang="en-US" dirty="0"/>
              <a:t>.</a:t>
            </a:r>
          </a:p>
        </p:txBody>
      </p:sp>
    </p:spTree>
    <p:extLst>
      <p:ext uri="{BB962C8B-B14F-4D97-AF65-F5344CB8AC3E}">
        <p14:creationId xmlns:p14="http://schemas.microsoft.com/office/powerpoint/2010/main" val="4031248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92B8A03-0358-42B3-B0C4-725429924A3E}"/>
              </a:ext>
            </a:extLst>
          </p:cNvPr>
          <p:cNvGrpSpPr/>
          <p:nvPr/>
        </p:nvGrpSpPr>
        <p:grpSpPr>
          <a:xfrm>
            <a:off x="6159539" y="1701800"/>
            <a:ext cx="5392700" cy="1419780"/>
            <a:chOff x="6159539" y="1701800"/>
            <a:chExt cx="5392700" cy="1419780"/>
          </a:xfrm>
        </p:grpSpPr>
        <p:sp>
          <p:nvSpPr>
            <p:cNvPr id="80" name="Round Same Side Corner Rectangle 79"/>
            <p:cNvSpPr/>
            <p:nvPr/>
          </p:nvSpPr>
          <p:spPr>
            <a:xfrm>
              <a:off x="6309026" y="1701800"/>
              <a:ext cx="5243213"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Ask patient about teeth and dentures to rule out other forms of dyskinesia that are not related to TD</a:t>
              </a:r>
            </a:p>
          </p:txBody>
        </p:sp>
        <p:sp>
          <p:nvSpPr>
            <p:cNvPr id="41" name="Freeform 8">
              <a:extLst>
                <a:ext uri="{FF2B5EF4-FFF2-40B4-BE49-F238E27FC236}">
                  <a16:creationId xmlns:a16="http://schemas.microsoft.com/office/drawing/2014/main" id="{B10B49B1-D89A-631E-6C87-214CB36EA8E3}"/>
                </a:ext>
              </a:extLst>
            </p:cNvPr>
            <p:cNvSpPr>
              <a:spLocks noChangeAspect="1" noEditPoints="1"/>
            </p:cNvSpPr>
            <p:nvPr/>
          </p:nvSpPr>
          <p:spPr bwMode="auto">
            <a:xfrm>
              <a:off x="6159539" y="2018498"/>
              <a:ext cx="597880" cy="786384"/>
            </a:xfrm>
            <a:custGeom>
              <a:avLst/>
              <a:gdLst>
                <a:gd name="T0" fmla="*/ 132 w 132"/>
                <a:gd name="T1" fmla="*/ 138 h 171"/>
                <a:gd name="T2" fmla="*/ 114 w 132"/>
                <a:gd name="T3" fmla="*/ 138 h 171"/>
                <a:gd name="T4" fmla="*/ 114 w 132"/>
                <a:gd name="T5" fmla="*/ 171 h 171"/>
                <a:gd name="T6" fmla="*/ 68 w 132"/>
                <a:gd name="T7" fmla="*/ 171 h 171"/>
                <a:gd name="T8" fmla="*/ 68 w 132"/>
                <a:gd name="T9" fmla="*/ 138 h 171"/>
                <a:gd name="T10" fmla="*/ 0 w 132"/>
                <a:gd name="T11" fmla="*/ 138 h 171"/>
                <a:gd name="T12" fmla="*/ 0 w 132"/>
                <a:gd name="T13" fmla="*/ 104 h 171"/>
                <a:gd name="T14" fmla="*/ 71 w 132"/>
                <a:gd name="T15" fmla="*/ 0 h 171"/>
                <a:gd name="T16" fmla="*/ 114 w 132"/>
                <a:gd name="T17" fmla="*/ 0 h 171"/>
                <a:gd name="T18" fmla="*/ 114 w 132"/>
                <a:gd name="T19" fmla="*/ 104 h 171"/>
                <a:gd name="T20" fmla="*/ 132 w 132"/>
                <a:gd name="T21" fmla="*/ 104 h 171"/>
                <a:gd name="T22" fmla="*/ 132 w 132"/>
                <a:gd name="T23" fmla="*/ 138 h 171"/>
                <a:gd name="T24" fmla="*/ 68 w 132"/>
                <a:gd name="T25" fmla="*/ 104 h 171"/>
                <a:gd name="T26" fmla="*/ 68 w 132"/>
                <a:gd name="T27" fmla="*/ 84 h 171"/>
                <a:gd name="T28" fmla="*/ 68 w 132"/>
                <a:gd name="T29" fmla="*/ 69 h 171"/>
                <a:gd name="T30" fmla="*/ 69 w 132"/>
                <a:gd name="T31" fmla="*/ 59 h 171"/>
                <a:gd name="T32" fmla="*/ 68 w 132"/>
                <a:gd name="T33" fmla="*/ 59 h 171"/>
                <a:gd name="T34" fmla="*/ 59 w 132"/>
                <a:gd name="T35" fmla="*/ 75 h 171"/>
                <a:gd name="T36" fmla="*/ 40 w 132"/>
                <a:gd name="T37" fmla="*/ 104 h 171"/>
                <a:gd name="T38" fmla="*/ 68 w 132"/>
                <a:gd name="T39" fmla="*/ 10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 h="171">
                  <a:moveTo>
                    <a:pt x="132" y="138"/>
                  </a:moveTo>
                  <a:cubicBezTo>
                    <a:pt x="114" y="138"/>
                    <a:pt x="114" y="138"/>
                    <a:pt x="114" y="138"/>
                  </a:cubicBezTo>
                  <a:cubicBezTo>
                    <a:pt x="114" y="171"/>
                    <a:pt x="114" y="171"/>
                    <a:pt x="114" y="171"/>
                  </a:cubicBezTo>
                  <a:cubicBezTo>
                    <a:pt x="68" y="171"/>
                    <a:pt x="68" y="171"/>
                    <a:pt x="68" y="171"/>
                  </a:cubicBezTo>
                  <a:cubicBezTo>
                    <a:pt x="68" y="138"/>
                    <a:pt x="68" y="138"/>
                    <a:pt x="68" y="138"/>
                  </a:cubicBezTo>
                  <a:cubicBezTo>
                    <a:pt x="0" y="138"/>
                    <a:pt x="0" y="138"/>
                    <a:pt x="0" y="138"/>
                  </a:cubicBezTo>
                  <a:cubicBezTo>
                    <a:pt x="0" y="104"/>
                    <a:pt x="0" y="104"/>
                    <a:pt x="0" y="104"/>
                  </a:cubicBezTo>
                  <a:cubicBezTo>
                    <a:pt x="71" y="0"/>
                    <a:pt x="71" y="0"/>
                    <a:pt x="71" y="0"/>
                  </a:cubicBezTo>
                  <a:cubicBezTo>
                    <a:pt x="114" y="0"/>
                    <a:pt x="114" y="0"/>
                    <a:pt x="114" y="0"/>
                  </a:cubicBezTo>
                  <a:cubicBezTo>
                    <a:pt x="114" y="104"/>
                    <a:pt x="114" y="104"/>
                    <a:pt x="114" y="104"/>
                  </a:cubicBezTo>
                  <a:cubicBezTo>
                    <a:pt x="132" y="104"/>
                    <a:pt x="132" y="104"/>
                    <a:pt x="132" y="104"/>
                  </a:cubicBezTo>
                  <a:lnTo>
                    <a:pt x="132" y="138"/>
                  </a:lnTo>
                  <a:close/>
                  <a:moveTo>
                    <a:pt x="68" y="104"/>
                  </a:moveTo>
                  <a:cubicBezTo>
                    <a:pt x="68" y="84"/>
                    <a:pt x="68" y="84"/>
                    <a:pt x="68" y="84"/>
                  </a:cubicBezTo>
                  <a:cubicBezTo>
                    <a:pt x="68" y="80"/>
                    <a:pt x="68" y="75"/>
                    <a:pt x="68" y="69"/>
                  </a:cubicBezTo>
                  <a:cubicBezTo>
                    <a:pt x="69" y="62"/>
                    <a:pt x="69" y="59"/>
                    <a:pt x="69" y="59"/>
                  </a:cubicBezTo>
                  <a:cubicBezTo>
                    <a:pt x="68" y="59"/>
                    <a:pt x="68" y="59"/>
                    <a:pt x="68" y="59"/>
                  </a:cubicBezTo>
                  <a:cubicBezTo>
                    <a:pt x="65" y="65"/>
                    <a:pt x="62" y="70"/>
                    <a:pt x="59" y="75"/>
                  </a:cubicBezTo>
                  <a:cubicBezTo>
                    <a:pt x="40" y="104"/>
                    <a:pt x="40" y="104"/>
                    <a:pt x="40" y="104"/>
                  </a:cubicBezTo>
                  <a:lnTo>
                    <a:pt x="68" y="1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F4B0FAFE-1643-68FE-6080-E0EC68478EF3}"/>
              </a:ext>
            </a:extLst>
          </p:cNvPr>
          <p:cNvGrpSpPr/>
          <p:nvPr/>
        </p:nvGrpSpPr>
        <p:grpSpPr>
          <a:xfrm>
            <a:off x="6229418" y="3184481"/>
            <a:ext cx="5322820" cy="1419780"/>
            <a:chOff x="6229418" y="3184481"/>
            <a:chExt cx="5322820" cy="1419780"/>
          </a:xfrm>
        </p:grpSpPr>
        <p:sp>
          <p:nvSpPr>
            <p:cNvPr id="84" name="Round Same Side Corner Rectangle 83"/>
            <p:cNvSpPr/>
            <p:nvPr/>
          </p:nvSpPr>
          <p:spPr>
            <a:xfrm>
              <a:off x="6308903" y="3184481"/>
              <a:ext cx="5243335"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Use activation maneuvers to uncover movements</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Example: finger tapping</a:t>
              </a:r>
            </a:p>
            <a:p>
              <a:pPr marL="476107" lvl="1" indent="-228531" defTabSz="1244227">
                <a:lnSpc>
                  <a:spcPct val="90000"/>
                </a:lnSpc>
                <a:spcBef>
                  <a:spcPct val="0"/>
                </a:spcBef>
                <a:spcAft>
                  <a:spcPts val="300"/>
                </a:spcAft>
                <a:buFont typeface="Arial Narrow" panose="020B0606020202030204" pitchFamily="34" charset="0"/>
                <a:buChar char="–"/>
              </a:pPr>
              <a:r>
                <a:rPr lang="en-US" sz="1300" dirty="0">
                  <a:solidFill>
                    <a:schemeClr val="bg1"/>
                  </a:solidFill>
                </a:rPr>
                <a:t>One hand at a time, ask patient to tap finger to thumb rapidly for 15 seconds </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Observe unsuppressed leg and facial movement</a:t>
              </a:r>
            </a:p>
          </p:txBody>
        </p:sp>
        <p:sp>
          <p:nvSpPr>
            <p:cNvPr id="43" name="Freeform 9">
              <a:extLst>
                <a:ext uri="{FF2B5EF4-FFF2-40B4-BE49-F238E27FC236}">
                  <a16:creationId xmlns:a16="http://schemas.microsoft.com/office/drawing/2014/main" id="{EBCDF72E-DE09-82CD-8BC1-ED964CFC4353}"/>
                </a:ext>
              </a:extLst>
            </p:cNvPr>
            <p:cNvSpPr>
              <a:spLocks noChangeAspect="1"/>
            </p:cNvSpPr>
            <p:nvPr/>
          </p:nvSpPr>
          <p:spPr bwMode="auto">
            <a:xfrm>
              <a:off x="6229418" y="3501179"/>
              <a:ext cx="528001" cy="786384"/>
            </a:xfrm>
            <a:custGeom>
              <a:avLst/>
              <a:gdLst>
                <a:gd name="T0" fmla="*/ 67 w 119"/>
                <a:gd name="T1" fmla="*/ 59 h 174"/>
                <a:gd name="T2" fmla="*/ 94 w 119"/>
                <a:gd name="T3" fmla="*/ 66 h 174"/>
                <a:gd name="T4" fmla="*/ 112 w 119"/>
                <a:gd name="T5" fmla="*/ 85 h 174"/>
                <a:gd name="T6" fmla="*/ 119 w 119"/>
                <a:gd name="T7" fmla="*/ 114 h 174"/>
                <a:gd name="T8" fmla="*/ 101 w 119"/>
                <a:gd name="T9" fmla="*/ 158 h 174"/>
                <a:gd name="T10" fmla="*/ 49 w 119"/>
                <a:gd name="T11" fmla="*/ 174 h 174"/>
                <a:gd name="T12" fmla="*/ 0 w 119"/>
                <a:gd name="T13" fmla="*/ 164 h 174"/>
                <a:gd name="T14" fmla="*/ 0 w 119"/>
                <a:gd name="T15" fmla="*/ 126 h 174"/>
                <a:gd name="T16" fmla="*/ 23 w 119"/>
                <a:gd name="T17" fmla="*/ 134 h 174"/>
                <a:gd name="T18" fmla="*/ 45 w 119"/>
                <a:gd name="T19" fmla="*/ 137 h 174"/>
                <a:gd name="T20" fmla="*/ 65 w 119"/>
                <a:gd name="T21" fmla="*/ 132 h 174"/>
                <a:gd name="T22" fmla="*/ 72 w 119"/>
                <a:gd name="T23" fmla="*/ 116 h 174"/>
                <a:gd name="T24" fmla="*/ 65 w 119"/>
                <a:gd name="T25" fmla="*/ 100 h 174"/>
                <a:gd name="T26" fmla="*/ 44 w 119"/>
                <a:gd name="T27" fmla="*/ 95 h 174"/>
                <a:gd name="T28" fmla="*/ 20 w 119"/>
                <a:gd name="T29" fmla="*/ 99 h 174"/>
                <a:gd name="T30" fmla="*/ 3 w 119"/>
                <a:gd name="T31" fmla="*/ 91 h 174"/>
                <a:gd name="T32" fmla="*/ 9 w 119"/>
                <a:gd name="T33" fmla="*/ 0 h 174"/>
                <a:gd name="T34" fmla="*/ 107 w 119"/>
                <a:gd name="T35" fmla="*/ 0 h 174"/>
                <a:gd name="T36" fmla="*/ 107 w 119"/>
                <a:gd name="T37" fmla="*/ 39 h 174"/>
                <a:gd name="T38" fmla="*/ 49 w 119"/>
                <a:gd name="T39" fmla="*/ 39 h 174"/>
                <a:gd name="T40" fmla="*/ 47 w 119"/>
                <a:gd name="T41" fmla="*/ 61 h 174"/>
                <a:gd name="T42" fmla="*/ 60 w 119"/>
                <a:gd name="T43" fmla="*/ 59 h 174"/>
                <a:gd name="T44" fmla="*/ 67 w 119"/>
                <a:gd name="T45" fmla="*/ 5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9" h="174">
                  <a:moveTo>
                    <a:pt x="67" y="59"/>
                  </a:moveTo>
                  <a:cubicBezTo>
                    <a:pt x="77" y="59"/>
                    <a:pt x="86" y="61"/>
                    <a:pt x="94" y="66"/>
                  </a:cubicBezTo>
                  <a:cubicBezTo>
                    <a:pt x="101" y="71"/>
                    <a:pt x="108" y="77"/>
                    <a:pt x="112" y="85"/>
                  </a:cubicBezTo>
                  <a:cubicBezTo>
                    <a:pt x="116" y="94"/>
                    <a:pt x="119" y="103"/>
                    <a:pt x="119" y="114"/>
                  </a:cubicBezTo>
                  <a:cubicBezTo>
                    <a:pt x="119" y="133"/>
                    <a:pt x="113" y="148"/>
                    <a:pt x="101" y="158"/>
                  </a:cubicBezTo>
                  <a:cubicBezTo>
                    <a:pt x="90" y="169"/>
                    <a:pt x="72" y="174"/>
                    <a:pt x="49" y="174"/>
                  </a:cubicBezTo>
                  <a:cubicBezTo>
                    <a:pt x="29" y="174"/>
                    <a:pt x="13" y="171"/>
                    <a:pt x="0" y="164"/>
                  </a:cubicBezTo>
                  <a:cubicBezTo>
                    <a:pt x="0" y="126"/>
                    <a:pt x="0" y="126"/>
                    <a:pt x="0" y="126"/>
                  </a:cubicBezTo>
                  <a:cubicBezTo>
                    <a:pt x="7" y="130"/>
                    <a:pt x="15" y="132"/>
                    <a:pt x="23" y="134"/>
                  </a:cubicBezTo>
                  <a:cubicBezTo>
                    <a:pt x="32" y="136"/>
                    <a:pt x="39" y="137"/>
                    <a:pt x="45" y="137"/>
                  </a:cubicBezTo>
                  <a:cubicBezTo>
                    <a:pt x="54" y="137"/>
                    <a:pt x="60" y="135"/>
                    <a:pt x="65" y="132"/>
                  </a:cubicBezTo>
                  <a:cubicBezTo>
                    <a:pt x="70" y="128"/>
                    <a:pt x="72" y="123"/>
                    <a:pt x="72" y="116"/>
                  </a:cubicBezTo>
                  <a:cubicBezTo>
                    <a:pt x="72" y="109"/>
                    <a:pt x="70" y="104"/>
                    <a:pt x="65" y="100"/>
                  </a:cubicBezTo>
                  <a:cubicBezTo>
                    <a:pt x="60" y="97"/>
                    <a:pt x="53" y="95"/>
                    <a:pt x="44" y="95"/>
                  </a:cubicBezTo>
                  <a:cubicBezTo>
                    <a:pt x="36" y="95"/>
                    <a:pt x="28" y="96"/>
                    <a:pt x="20" y="99"/>
                  </a:cubicBezTo>
                  <a:cubicBezTo>
                    <a:pt x="3" y="91"/>
                    <a:pt x="3" y="91"/>
                    <a:pt x="3" y="91"/>
                  </a:cubicBezTo>
                  <a:cubicBezTo>
                    <a:pt x="9" y="0"/>
                    <a:pt x="9" y="0"/>
                    <a:pt x="9" y="0"/>
                  </a:cubicBezTo>
                  <a:cubicBezTo>
                    <a:pt x="107" y="0"/>
                    <a:pt x="107" y="0"/>
                    <a:pt x="107" y="0"/>
                  </a:cubicBezTo>
                  <a:cubicBezTo>
                    <a:pt x="107" y="39"/>
                    <a:pt x="107" y="39"/>
                    <a:pt x="107" y="39"/>
                  </a:cubicBezTo>
                  <a:cubicBezTo>
                    <a:pt x="49" y="39"/>
                    <a:pt x="49" y="39"/>
                    <a:pt x="49" y="39"/>
                  </a:cubicBezTo>
                  <a:cubicBezTo>
                    <a:pt x="47" y="61"/>
                    <a:pt x="47" y="61"/>
                    <a:pt x="47" y="61"/>
                  </a:cubicBezTo>
                  <a:cubicBezTo>
                    <a:pt x="53" y="60"/>
                    <a:pt x="57" y="59"/>
                    <a:pt x="60" y="59"/>
                  </a:cubicBezTo>
                  <a:cubicBezTo>
                    <a:pt x="62" y="59"/>
                    <a:pt x="65" y="59"/>
                    <a:pt x="67" y="5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a:extLst>
              <a:ext uri="{FF2B5EF4-FFF2-40B4-BE49-F238E27FC236}">
                <a16:creationId xmlns:a16="http://schemas.microsoft.com/office/drawing/2014/main" id="{5B3652FA-1F1E-1BC0-2A34-46DE4489D421}"/>
              </a:ext>
            </a:extLst>
          </p:cNvPr>
          <p:cNvGrpSpPr/>
          <p:nvPr/>
        </p:nvGrpSpPr>
        <p:grpSpPr>
          <a:xfrm>
            <a:off x="6204725" y="4676148"/>
            <a:ext cx="5347514" cy="1419780"/>
            <a:chOff x="6204725" y="4676148"/>
            <a:chExt cx="5347514" cy="1419780"/>
          </a:xfrm>
        </p:grpSpPr>
        <p:sp>
          <p:nvSpPr>
            <p:cNvPr id="88" name="Round Same Side Corner Rectangle 87"/>
            <p:cNvSpPr/>
            <p:nvPr/>
          </p:nvSpPr>
          <p:spPr>
            <a:xfrm>
              <a:off x="6314122" y="4676148"/>
              <a:ext cx="5238117"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Allow patient to sit in a firm chair without armrests</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Arm support may mask involuntary movements</a:t>
              </a:r>
            </a:p>
          </p:txBody>
        </p:sp>
        <p:sp>
          <p:nvSpPr>
            <p:cNvPr id="44" name="Freeform 10">
              <a:extLst>
                <a:ext uri="{FF2B5EF4-FFF2-40B4-BE49-F238E27FC236}">
                  <a16:creationId xmlns:a16="http://schemas.microsoft.com/office/drawing/2014/main" id="{264B39C1-AE5C-DDC6-38B9-477BAFB12182}"/>
                </a:ext>
              </a:extLst>
            </p:cNvPr>
            <p:cNvSpPr>
              <a:spLocks noChangeAspect="1" noEditPoints="1"/>
            </p:cNvSpPr>
            <p:nvPr/>
          </p:nvSpPr>
          <p:spPr bwMode="auto">
            <a:xfrm>
              <a:off x="6204725" y="4992846"/>
              <a:ext cx="552694" cy="786384"/>
            </a:xfrm>
            <a:custGeom>
              <a:avLst/>
              <a:gdLst>
                <a:gd name="T0" fmla="*/ 0 w 125"/>
                <a:gd name="T1" fmla="*/ 101 h 176"/>
                <a:gd name="T2" fmla="*/ 10 w 125"/>
                <a:gd name="T3" fmla="*/ 43 h 176"/>
                <a:gd name="T4" fmla="*/ 40 w 125"/>
                <a:gd name="T5" fmla="*/ 10 h 176"/>
                <a:gd name="T6" fmla="*/ 90 w 125"/>
                <a:gd name="T7" fmla="*/ 0 h 176"/>
                <a:gd name="T8" fmla="*/ 114 w 125"/>
                <a:gd name="T9" fmla="*/ 2 h 176"/>
                <a:gd name="T10" fmla="*/ 114 w 125"/>
                <a:gd name="T11" fmla="*/ 38 h 176"/>
                <a:gd name="T12" fmla="*/ 89 w 125"/>
                <a:gd name="T13" fmla="*/ 36 h 176"/>
                <a:gd name="T14" fmla="*/ 54 w 125"/>
                <a:gd name="T15" fmla="*/ 46 h 176"/>
                <a:gd name="T16" fmla="*/ 42 w 125"/>
                <a:gd name="T17" fmla="*/ 79 h 176"/>
                <a:gd name="T18" fmla="*/ 43 w 125"/>
                <a:gd name="T19" fmla="*/ 79 h 176"/>
                <a:gd name="T20" fmla="*/ 77 w 125"/>
                <a:gd name="T21" fmla="*/ 59 h 176"/>
                <a:gd name="T22" fmla="*/ 112 w 125"/>
                <a:gd name="T23" fmla="*/ 74 h 176"/>
                <a:gd name="T24" fmla="*/ 125 w 125"/>
                <a:gd name="T25" fmla="*/ 115 h 176"/>
                <a:gd name="T26" fmla="*/ 109 w 125"/>
                <a:gd name="T27" fmla="*/ 159 h 176"/>
                <a:gd name="T28" fmla="*/ 64 w 125"/>
                <a:gd name="T29" fmla="*/ 176 h 176"/>
                <a:gd name="T30" fmla="*/ 17 w 125"/>
                <a:gd name="T31" fmla="*/ 156 h 176"/>
                <a:gd name="T32" fmla="*/ 0 w 125"/>
                <a:gd name="T33" fmla="*/ 101 h 176"/>
                <a:gd name="T34" fmla="*/ 63 w 125"/>
                <a:gd name="T35" fmla="*/ 139 h 176"/>
                <a:gd name="T36" fmla="*/ 75 w 125"/>
                <a:gd name="T37" fmla="*/ 133 h 176"/>
                <a:gd name="T38" fmla="*/ 80 w 125"/>
                <a:gd name="T39" fmla="*/ 116 h 176"/>
                <a:gd name="T40" fmla="*/ 64 w 125"/>
                <a:gd name="T41" fmla="*/ 95 h 176"/>
                <a:gd name="T42" fmla="*/ 51 w 125"/>
                <a:gd name="T43" fmla="*/ 100 h 176"/>
                <a:gd name="T44" fmla="*/ 46 w 125"/>
                <a:gd name="T45" fmla="*/ 113 h 176"/>
                <a:gd name="T46" fmla="*/ 51 w 125"/>
                <a:gd name="T47" fmla="*/ 132 h 176"/>
                <a:gd name="T48" fmla="*/ 63 w 125"/>
                <a:gd name="T49" fmla="*/ 13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76">
                  <a:moveTo>
                    <a:pt x="0" y="101"/>
                  </a:moveTo>
                  <a:cubicBezTo>
                    <a:pt x="0" y="77"/>
                    <a:pt x="3" y="58"/>
                    <a:pt x="10" y="43"/>
                  </a:cubicBezTo>
                  <a:cubicBezTo>
                    <a:pt x="17" y="28"/>
                    <a:pt x="27" y="17"/>
                    <a:pt x="40" y="10"/>
                  </a:cubicBezTo>
                  <a:cubicBezTo>
                    <a:pt x="54" y="3"/>
                    <a:pt x="70" y="0"/>
                    <a:pt x="90" y="0"/>
                  </a:cubicBezTo>
                  <a:cubicBezTo>
                    <a:pt x="97" y="0"/>
                    <a:pt x="105" y="0"/>
                    <a:pt x="114" y="2"/>
                  </a:cubicBezTo>
                  <a:cubicBezTo>
                    <a:pt x="114" y="38"/>
                    <a:pt x="114" y="38"/>
                    <a:pt x="114" y="38"/>
                  </a:cubicBezTo>
                  <a:cubicBezTo>
                    <a:pt x="106" y="36"/>
                    <a:pt x="98" y="36"/>
                    <a:pt x="89" y="36"/>
                  </a:cubicBezTo>
                  <a:cubicBezTo>
                    <a:pt x="73" y="36"/>
                    <a:pt x="62" y="39"/>
                    <a:pt x="54" y="46"/>
                  </a:cubicBezTo>
                  <a:cubicBezTo>
                    <a:pt x="46" y="53"/>
                    <a:pt x="42" y="64"/>
                    <a:pt x="42" y="79"/>
                  </a:cubicBezTo>
                  <a:cubicBezTo>
                    <a:pt x="43" y="79"/>
                    <a:pt x="43" y="79"/>
                    <a:pt x="43" y="79"/>
                  </a:cubicBezTo>
                  <a:cubicBezTo>
                    <a:pt x="50" y="66"/>
                    <a:pt x="61" y="59"/>
                    <a:pt x="77" y="59"/>
                  </a:cubicBezTo>
                  <a:cubicBezTo>
                    <a:pt x="92" y="59"/>
                    <a:pt x="104" y="64"/>
                    <a:pt x="112" y="74"/>
                  </a:cubicBezTo>
                  <a:cubicBezTo>
                    <a:pt x="121" y="84"/>
                    <a:pt x="125" y="97"/>
                    <a:pt x="125" y="115"/>
                  </a:cubicBezTo>
                  <a:cubicBezTo>
                    <a:pt x="125" y="134"/>
                    <a:pt x="120" y="148"/>
                    <a:pt x="109" y="159"/>
                  </a:cubicBezTo>
                  <a:cubicBezTo>
                    <a:pt x="98" y="170"/>
                    <a:pt x="83" y="176"/>
                    <a:pt x="64" y="176"/>
                  </a:cubicBezTo>
                  <a:cubicBezTo>
                    <a:pt x="44" y="176"/>
                    <a:pt x="28" y="169"/>
                    <a:pt x="17" y="156"/>
                  </a:cubicBezTo>
                  <a:cubicBezTo>
                    <a:pt x="6" y="143"/>
                    <a:pt x="0" y="125"/>
                    <a:pt x="0" y="101"/>
                  </a:cubicBezTo>
                  <a:close/>
                  <a:moveTo>
                    <a:pt x="63" y="139"/>
                  </a:moveTo>
                  <a:cubicBezTo>
                    <a:pt x="68" y="139"/>
                    <a:pt x="72" y="137"/>
                    <a:pt x="75" y="133"/>
                  </a:cubicBezTo>
                  <a:cubicBezTo>
                    <a:pt x="78" y="130"/>
                    <a:pt x="80" y="124"/>
                    <a:pt x="80" y="116"/>
                  </a:cubicBezTo>
                  <a:cubicBezTo>
                    <a:pt x="80" y="102"/>
                    <a:pt x="75" y="95"/>
                    <a:pt x="64" y="95"/>
                  </a:cubicBezTo>
                  <a:cubicBezTo>
                    <a:pt x="59" y="95"/>
                    <a:pt x="54" y="97"/>
                    <a:pt x="51" y="100"/>
                  </a:cubicBezTo>
                  <a:cubicBezTo>
                    <a:pt x="48" y="104"/>
                    <a:pt x="46" y="108"/>
                    <a:pt x="46" y="113"/>
                  </a:cubicBezTo>
                  <a:cubicBezTo>
                    <a:pt x="46" y="121"/>
                    <a:pt x="48" y="127"/>
                    <a:pt x="51" y="132"/>
                  </a:cubicBezTo>
                  <a:cubicBezTo>
                    <a:pt x="54" y="137"/>
                    <a:pt x="58" y="139"/>
                    <a:pt x="63" y="1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p:txBody>
          <a:bodyPr/>
          <a:lstStyle/>
          <a:p>
            <a:r>
              <a:rPr lang="en-US" dirty="0"/>
              <a:t>Screen From the Moment You See or Speak With the Patient</a:t>
            </a:r>
          </a:p>
        </p:txBody>
      </p:sp>
      <p:sp>
        <p:nvSpPr>
          <p:cNvPr id="21" name="Slide Number Placeholder 20"/>
          <p:cNvSpPr>
            <a:spLocks noGrp="1"/>
          </p:cNvSpPr>
          <p:nvPr>
            <p:ph type="sldNum" sz="quarter" idx="4"/>
          </p:nvPr>
        </p:nvSpPr>
        <p:spPr/>
        <p:txBody>
          <a:bodyPr/>
          <a:lstStyle/>
          <a:p>
            <a:fld id="{F3C1FD0B-2342-48FB-A867-BE1FD0EAA53B}" type="slidenum">
              <a:rPr lang="en-US" smtClean="0"/>
              <a:pPr/>
              <a:t>52</a:t>
            </a:fld>
            <a:endParaRPr lang="en-US" dirty="0"/>
          </a:p>
        </p:txBody>
      </p:sp>
      <p:sp>
        <p:nvSpPr>
          <p:cNvPr id="28" name="Text Placeholder 8"/>
          <p:cNvSpPr>
            <a:spLocks noGrp="1"/>
          </p:cNvSpPr>
          <p:nvPr>
            <p:ph type="body" sz="quarter" idx="10"/>
          </p:nvPr>
        </p:nvSpPr>
        <p:spPr/>
        <p:txBody>
          <a:bodyPr/>
          <a:lstStyle/>
          <a:p>
            <a:r>
              <a:rPr lang="en-US" dirty="0"/>
              <a:t>Best Practices for Tardive Dyskinesia Screening and Treatment</a:t>
            </a:r>
          </a:p>
        </p:txBody>
      </p:sp>
      <p:sp>
        <p:nvSpPr>
          <p:cNvPr id="42" name="TextBox 41">
            <a:extLst>
              <a:ext uri="{FF2B5EF4-FFF2-40B4-BE49-F238E27FC236}">
                <a16:creationId xmlns:a16="http://schemas.microsoft.com/office/drawing/2014/main" id="{ED0C4D83-E981-12EE-3695-33198BC4196C}"/>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dirty="0">
                <a:latin typeface="+mn-lt"/>
                <a:cs typeface="Arial" panose="020B0604020202020204" pitchFamily="34" charset="0"/>
              </a:rPr>
              <a:t>Rush JA, et al. </a:t>
            </a:r>
            <a:r>
              <a:rPr lang="en-US" i="1" dirty="0">
                <a:latin typeface="+mn-lt"/>
                <a:cs typeface="Arial" panose="020B0604020202020204" pitchFamily="34" charset="0"/>
              </a:rPr>
              <a:t>Handbook of Psychiatric Measures</a:t>
            </a:r>
            <a:r>
              <a:rPr lang="en-US" dirty="0">
                <a:latin typeface="+mn-lt"/>
                <a:cs typeface="Arial" panose="020B0604020202020204" pitchFamily="34" charset="0"/>
              </a:rPr>
              <a:t>. 2nd ed. American Psychiatric Association; 2000:166-168</a:t>
            </a:r>
            <a:r>
              <a:rPr lang="en-US" dirty="0"/>
              <a:t>.</a:t>
            </a:r>
          </a:p>
        </p:txBody>
      </p:sp>
      <p:grpSp>
        <p:nvGrpSpPr>
          <p:cNvPr id="4" name="Group 3">
            <a:extLst>
              <a:ext uri="{FF2B5EF4-FFF2-40B4-BE49-F238E27FC236}">
                <a16:creationId xmlns:a16="http://schemas.microsoft.com/office/drawing/2014/main" id="{009C7267-A5EA-B228-C9AD-71794E9DDFE9}"/>
              </a:ext>
            </a:extLst>
          </p:cNvPr>
          <p:cNvGrpSpPr/>
          <p:nvPr/>
        </p:nvGrpSpPr>
        <p:grpSpPr>
          <a:xfrm>
            <a:off x="848384" y="1701800"/>
            <a:ext cx="5372852" cy="1419780"/>
            <a:chOff x="848384" y="1701800"/>
            <a:chExt cx="5372852" cy="1419780"/>
          </a:xfrm>
        </p:grpSpPr>
        <p:sp>
          <p:nvSpPr>
            <p:cNvPr id="72" name="Round Same Side Corner Rectangle 71"/>
            <p:cNvSpPr/>
            <p:nvPr/>
          </p:nvSpPr>
          <p:spPr>
            <a:xfrm>
              <a:off x="978023" y="1701800"/>
              <a:ext cx="5243213"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Allow patient time to get relaxed and comfortable</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Observe patient inconspicuously at rest</a:t>
              </a:r>
            </a:p>
          </p:txBody>
        </p:sp>
        <p:sp>
          <p:nvSpPr>
            <p:cNvPr id="38" name="Freeform 5">
              <a:extLst>
                <a:ext uri="{FF2B5EF4-FFF2-40B4-BE49-F238E27FC236}">
                  <a16:creationId xmlns:a16="http://schemas.microsoft.com/office/drawing/2014/main" id="{8776DAF1-CDAD-F82B-707C-690391A4BBFD}"/>
                </a:ext>
              </a:extLst>
            </p:cNvPr>
            <p:cNvSpPr>
              <a:spLocks noChangeAspect="1"/>
            </p:cNvSpPr>
            <p:nvPr/>
          </p:nvSpPr>
          <p:spPr bwMode="auto">
            <a:xfrm>
              <a:off x="848384" y="2018498"/>
              <a:ext cx="456978" cy="786384"/>
            </a:xfrm>
            <a:custGeom>
              <a:avLst/>
              <a:gdLst>
                <a:gd name="T0" fmla="*/ 101 w 101"/>
                <a:gd name="T1" fmla="*/ 171 h 171"/>
                <a:gd name="T2" fmla="*/ 54 w 101"/>
                <a:gd name="T3" fmla="*/ 171 h 171"/>
                <a:gd name="T4" fmla="*/ 54 w 101"/>
                <a:gd name="T5" fmla="*/ 81 h 171"/>
                <a:gd name="T6" fmla="*/ 55 w 101"/>
                <a:gd name="T7" fmla="*/ 50 h 171"/>
                <a:gd name="T8" fmla="*/ 44 w 101"/>
                <a:gd name="T9" fmla="*/ 61 h 171"/>
                <a:gd name="T10" fmla="*/ 24 w 101"/>
                <a:gd name="T11" fmla="*/ 77 h 171"/>
                <a:gd name="T12" fmla="*/ 0 w 101"/>
                <a:gd name="T13" fmla="*/ 48 h 171"/>
                <a:gd name="T14" fmla="*/ 59 w 101"/>
                <a:gd name="T15" fmla="*/ 0 h 171"/>
                <a:gd name="T16" fmla="*/ 101 w 101"/>
                <a:gd name="T17" fmla="*/ 0 h 171"/>
                <a:gd name="T18" fmla="*/ 101 w 101"/>
                <a:gd name="T1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171">
                  <a:moveTo>
                    <a:pt x="101" y="171"/>
                  </a:moveTo>
                  <a:cubicBezTo>
                    <a:pt x="54" y="171"/>
                    <a:pt x="54" y="171"/>
                    <a:pt x="54" y="171"/>
                  </a:cubicBezTo>
                  <a:cubicBezTo>
                    <a:pt x="54" y="81"/>
                    <a:pt x="54" y="81"/>
                    <a:pt x="54" y="81"/>
                  </a:cubicBezTo>
                  <a:cubicBezTo>
                    <a:pt x="54" y="70"/>
                    <a:pt x="54" y="60"/>
                    <a:pt x="55" y="50"/>
                  </a:cubicBezTo>
                  <a:cubicBezTo>
                    <a:pt x="52" y="54"/>
                    <a:pt x="48" y="58"/>
                    <a:pt x="44" y="61"/>
                  </a:cubicBezTo>
                  <a:cubicBezTo>
                    <a:pt x="24" y="77"/>
                    <a:pt x="24" y="77"/>
                    <a:pt x="24" y="77"/>
                  </a:cubicBezTo>
                  <a:cubicBezTo>
                    <a:pt x="0" y="48"/>
                    <a:pt x="0" y="48"/>
                    <a:pt x="0" y="48"/>
                  </a:cubicBezTo>
                  <a:cubicBezTo>
                    <a:pt x="59" y="0"/>
                    <a:pt x="59" y="0"/>
                    <a:pt x="59" y="0"/>
                  </a:cubicBezTo>
                  <a:cubicBezTo>
                    <a:pt x="101" y="0"/>
                    <a:pt x="101" y="0"/>
                    <a:pt x="101" y="0"/>
                  </a:cubicBezTo>
                  <a:lnTo>
                    <a:pt x="101" y="17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a:extLst>
              <a:ext uri="{FF2B5EF4-FFF2-40B4-BE49-F238E27FC236}">
                <a16:creationId xmlns:a16="http://schemas.microsoft.com/office/drawing/2014/main" id="{D6A75E56-CE8D-143D-D1C1-E79B17682478}"/>
              </a:ext>
            </a:extLst>
          </p:cNvPr>
          <p:cNvGrpSpPr/>
          <p:nvPr/>
        </p:nvGrpSpPr>
        <p:grpSpPr>
          <a:xfrm>
            <a:off x="841148" y="3184481"/>
            <a:ext cx="5380087" cy="1419780"/>
            <a:chOff x="841148" y="3184481"/>
            <a:chExt cx="5380087" cy="1419780"/>
          </a:xfrm>
        </p:grpSpPr>
        <p:sp>
          <p:nvSpPr>
            <p:cNvPr id="69" name="Round Same Side Corner Rectangle 68"/>
            <p:cNvSpPr/>
            <p:nvPr/>
          </p:nvSpPr>
          <p:spPr>
            <a:xfrm>
              <a:off x="977900" y="3184481"/>
              <a:ext cx="5243335"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t" anchorCtr="0">
              <a:noAutofit/>
            </a:bodyPr>
            <a:lstStyle/>
            <a:p>
              <a:pPr defTabSz="1244227">
                <a:lnSpc>
                  <a:spcPct val="90000"/>
                </a:lnSpc>
                <a:spcBef>
                  <a:spcPct val="0"/>
                </a:spcBef>
                <a:spcAft>
                  <a:spcPts val="300"/>
                </a:spcAft>
              </a:pPr>
              <a:r>
                <a:rPr lang="en-US" sz="1300" b="1" dirty="0">
                  <a:solidFill>
                    <a:schemeClr val="bg1"/>
                  </a:solidFill>
                </a:rPr>
                <a:t>As patient walks to the exam room, note any movements of the face, mouth, hands, and arms (walking tends to unmask these movements)</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Observe patient gait as they enter/leave the room</a:t>
              </a:r>
            </a:p>
            <a:p>
              <a:pPr marL="228531" indent="-228531" defTabSz="1244227">
                <a:lnSpc>
                  <a:spcPct val="90000"/>
                </a:lnSpc>
                <a:spcBef>
                  <a:spcPct val="0"/>
                </a:spcBef>
                <a:spcAft>
                  <a:spcPts val="300"/>
                </a:spcAft>
                <a:buFont typeface="Arial" panose="020B0604020202020204" pitchFamily="34" charset="0"/>
                <a:buChar char="•"/>
              </a:pPr>
              <a:r>
                <a:rPr lang="en-US" sz="1300" dirty="0">
                  <a:solidFill>
                    <a:schemeClr val="bg1"/>
                  </a:solidFill>
                </a:rPr>
                <a:t>At the start of the exam, ask about current movements </a:t>
              </a:r>
              <a:br>
                <a:rPr lang="en-US" sz="1300" dirty="0">
                  <a:solidFill>
                    <a:schemeClr val="bg1"/>
                  </a:solidFill>
                </a:rPr>
              </a:br>
              <a:r>
                <a:rPr lang="en-US" sz="1300" dirty="0">
                  <a:solidFill>
                    <a:schemeClr val="bg1"/>
                  </a:solidFill>
                </a:rPr>
                <a:t>and to what extent they bother the patient or interfere </a:t>
              </a:r>
              <a:br>
                <a:rPr lang="en-US" sz="1300" dirty="0">
                  <a:solidFill>
                    <a:schemeClr val="bg1"/>
                  </a:solidFill>
                </a:rPr>
              </a:br>
              <a:r>
                <a:rPr lang="en-US" sz="1300" dirty="0">
                  <a:solidFill>
                    <a:schemeClr val="bg1"/>
                  </a:solidFill>
                </a:rPr>
                <a:t>with activities</a:t>
              </a:r>
            </a:p>
          </p:txBody>
        </p:sp>
        <p:sp>
          <p:nvSpPr>
            <p:cNvPr id="39" name="Freeform 6">
              <a:extLst>
                <a:ext uri="{FF2B5EF4-FFF2-40B4-BE49-F238E27FC236}">
                  <a16:creationId xmlns:a16="http://schemas.microsoft.com/office/drawing/2014/main" id="{FC7E341B-1CF5-35C7-9F74-6265CF228E59}"/>
                </a:ext>
              </a:extLst>
            </p:cNvPr>
            <p:cNvSpPr>
              <a:spLocks noChangeAspect="1"/>
            </p:cNvSpPr>
            <p:nvPr/>
          </p:nvSpPr>
          <p:spPr bwMode="auto">
            <a:xfrm>
              <a:off x="841148" y="3501179"/>
              <a:ext cx="569515" cy="786384"/>
            </a:xfrm>
            <a:custGeom>
              <a:avLst/>
              <a:gdLst>
                <a:gd name="T0" fmla="*/ 127 w 127"/>
                <a:gd name="T1" fmla="*/ 173 h 173"/>
                <a:gd name="T2" fmla="*/ 2 w 127"/>
                <a:gd name="T3" fmla="*/ 173 h 173"/>
                <a:gd name="T4" fmla="*/ 2 w 127"/>
                <a:gd name="T5" fmla="*/ 143 h 173"/>
                <a:gd name="T6" fmla="*/ 44 w 127"/>
                <a:gd name="T7" fmla="*/ 101 h 173"/>
                <a:gd name="T8" fmla="*/ 68 w 127"/>
                <a:gd name="T9" fmla="*/ 75 h 173"/>
                <a:gd name="T10" fmla="*/ 75 w 127"/>
                <a:gd name="T11" fmla="*/ 63 h 173"/>
                <a:gd name="T12" fmla="*/ 77 w 127"/>
                <a:gd name="T13" fmla="*/ 53 h 173"/>
                <a:gd name="T14" fmla="*/ 73 w 127"/>
                <a:gd name="T15" fmla="*/ 42 h 173"/>
                <a:gd name="T16" fmla="*/ 61 w 127"/>
                <a:gd name="T17" fmla="*/ 38 h 173"/>
                <a:gd name="T18" fmla="*/ 45 w 127"/>
                <a:gd name="T19" fmla="*/ 43 h 173"/>
                <a:gd name="T20" fmla="*/ 26 w 127"/>
                <a:gd name="T21" fmla="*/ 57 h 173"/>
                <a:gd name="T22" fmla="*/ 0 w 127"/>
                <a:gd name="T23" fmla="*/ 27 h 173"/>
                <a:gd name="T24" fmla="*/ 23 w 127"/>
                <a:gd name="T25" fmla="*/ 10 h 173"/>
                <a:gd name="T26" fmla="*/ 42 w 127"/>
                <a:gd name="T27" fmla="*/ 2 h 173"/>
                <a:gd name="T28" fmla="*/ 66 w 127"/>
                <a:gd name="T29" fmla="*/ 0 h 173"/>
                <a:gd name="T30" fmla="*/ 96 w 127"/>
                <a:gd name="T31" fmla="*/ 5 h 173"/>
                <a:gd name="T32" fmla="*/ 116 w 127"/>
                <a:gd name="T33" fmla="*/ 22 h 173"/>
                <a:gd name="T34" fmla="*/ 123 w 127"/>
                <a:gd name="T35" fmla="*/ 46 h 173"/>
                <a:gd name="T36" fmla="*/ 121 w 127"/>
                <a:gd name="T37" fmla="*/ 65 h 173"/>
                <a:gd name="T38" fmla="*/ 113 w 127"/>
                <a:gd name="T39" fmla="*/ 82 h 173"/>
                <a:gd name="T40" fmla="*/ 99 w 127"/>
                <a:gd name="T41" fmla="*/ 99 h 173"/>
                <a:gd name="T42" fmla="*/ 62 w 127"/>
                <a:gd name="T43" fmla="*/ 134 h 173"/>
                <a:gd name="T44" fmla="*/ 62 w 127"/>
                <a:gd name="T45" fmla="*/ 135 h 173"/>
                <a:gd name="T46" fmla="*/ 127 w 127"/>
                <a:gd name="T47" fmla="*/ 135 h 173"/>
                <a:gd name="T48" fmla="*/ 127 w 127"/>
                <a:gd name="T49"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173">
                  <a:moveTo>
                    <a:pt x="127" y="173"/>
                  </a:moveTo>
                  <a:cubicBezTo>
                    <a:pt x="2" y="173"/>
                    <a:pt x="2" y="173"/>
                    <a:pt x="2" y="173"/>
                  </a:cubicBezTo>
                  <a:cubicBezTo>
                    <a:pt x="2" y="143"/>
                    <a:pt x="2" y="143"/>
                    <a:pt x="2" y="143"/>
                  </a:cubicBezTo>
                  <a:cubicBezTo>
                    <a:pt x="44" y="101"/>
                    <a:pt x="44" y="101"/>
                    <a:pt x="44" y="101"/>
                  </a:cubicBezTo>
                  <a:cubicBezTo>
                    <a:pt x="56" y="88"/>
                    <a:pt x="64" y="80"/>
                    <a:pt x="68" y="75"/>
                  </a:cubicBezTo>
                  <a:cubicBezTo>
                    <a:pt x="71" y="70"/>
                    <a:pt x="74" y="66"/>
                    <a:pt x="75" y="63"/>
                  </a:cubicBezTo>
                  <a:cubicBezTo>
                    <a:pt x="77" y="60"/>
                    <a:pt x="77" y="56"/>
                    <a:pt x="77" y="53"/>
                  </a:cubicBezTo>
                  <a:cubicBezTo>
                    <a:pt x="77" y="48"/>
                    <a:pt x="76" y="45"/>
                    <a:pt x="73" y="42"/>
                  </a:cubicBezTo>
                  <a:cubicBezTo>
                    <a:pt x="70" y="40"/>
                    <a:pt x="66" y="38"/>
                    <a:pt x="61" y="38"/>
                  </a:cubicBezTo>
                  <a:cubicBezTo>
                    <a:pt x="56" y="38"/>
                    <a:pt x="50" y="40"/>
                    <a:pt x="45" y="43"/>
                  </a:cubicBezTo>
                  <a:cubicBezTo>
                    <a:pt x="39" y="46"/>
                    <a:pt x="33" y="51"/>
                    <a:pt x="26" y="57"/>
                  </a:cubicBezTo>
                  <a:cubicBezTo>
                    <a:pt x="0" y="27"/>
                    <a:pt x="0" y="27"/>
                    <a:pt x="0" y="27"/>
                  </a:cubicBezTo>
                  <a:cubicBezTo>
                    <a:pt x="9" y="19"/>
                    <a:pt x="17" y="13"/>
                    <a:pt x="23" y="10"/>
                  </a:cubicBezTo>
                  <a:cubicBezTo>
                    <a:pt x="29" y="7"/>
                    <a:pt x="35" y="4"/>
                    <a:pt x="42" y="2"/>
                  </a:cubicBezTo>
                  <a:cubicBezTo>
                    <a:pt x="49" y="0"/>
                    <a:pt x="57" y="0"/>
                    <a:pt x="66" y="0"/>
                  </a:cubicBezTo>
                  <a:cubicBezTo>
                    <a:pt x="77" y="0"/>
                    <a:pt x="87" y="2"/>
                    <a:pt x="96" y="5"/>
                  </a:cubicBezTo>
                  <a:cubicBezTo>
                    <a:pt x="105" y="9"/>
                    <a:pt x="111" y="15"/>
                    <a:pt x="116" y="22"/>
                  </a:cubicBezTo>
                  <a:cubicBezTo>
                    <a:pt x="121" y="29"/>
                    <a:pt x="123" y="37"/>
                    <a:pt x="123" y="46"/>
                  </a:cubicBezTo>
                  <a:cubicBezTo>
                    <a:pt x="123" y="53"/>
                    <a:pt x="123" y="59"/>
                    <a:pt x="121" y="65"/>
                  </a:cubicBezTo>
                  <a:cubicBezTo>
                    <a:pt x="119" y="71"/>
                    <a:pt x="117" y="76"/>
                    <a:pt x="113" y="82"/>
                  </a:cubicBezTo>
                  <a:cubicBezTo>
                    <a:pt x="110" y="87"/>
                    <a:pt x="105" y="93"/>
                    <a:pt x="99" y="99"/>
                  </a:cubicBezTo>
                  <a:cubicBezTo>
                    <a:pt x="93" y="105"/>
                    <a:pt x="81" y="117"/>
                    <a:pt x="62" y="134"/>
                  </a:cubicBezTo>
                  <a:cubicBezTo>
                    <a:pt x="62" y="135"/>
                    <a:pt x="62" y="135"/>
                    <a:pt x="62" y="135"/>
                  </a:cubicBezTo>
                  <a:cubicBezTo>
                    <a:pt x="127" y="135"/>
                    <a:pt x="127" y="135"/>
                    <a:pt x="127" y="135"/>
                  </a:cubicBezTo>
                  <a:lnTo>
                    <a:pt x="127" y="17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a:extLst>
              <a:ext uri="{FF2B5EF4-FFF2-40B4-BE49-F238E27FC236}">
                <a16:creationId xmlns:a16="http://schemas.microsoft.com/office/drawing/2014/main" id="{B58D14FF-F5DD-8396-5FF3-1D1942CF7907}"/>
              </a:ext>
            </a:extLst>
          </p:cNvPr>
          <p:cNvGrpSpPr/>
          <p:nvPr/>
        </p:nvGrpSpPr>
        <p:grpSpPr>
          <a:xfrm>
            <a:off x="869097" y="4676148"/>
            <a:ext cx="5352140" cy="1419780"/>
            <a:chOff x="869097" y="4676148"/>
            <a:chExt cx="5352140" cy="1419780"/>
          </a:xfrm>
        </p:grpSpPr>
        <p:sp>
          <p:nvSpPr>
            <p:cNvPr id="66" name="Round Same Side Corner Rectangle 65"/>
            <p:cNvSpPr/>
            <p:nvPr/>
          </p:nvSpPr>
          <p:spPr>
            <a:xfrm>
              <a:off x="983120" y="4676148"/>
              <a:ext cx="5238117" cy="1419780"/>
            </a:xfrm>
            <a:prstGeom prst="round2SameRect">
              <a:avLst>
                <a:gd name="adj1" fmla="val 0"/>
                <a:gd name="adj2" fmla="val 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48497" tIns="68538" rIns="86314" bIns="68538" numCol="1" spcCol="1270" anchor="ctr" anchorCtr="0">
              <a:noAutofit/>
            </a:bodyPr>
            <a:lstStyle/>
            <a:p>
              <a:pPr defTabSz="1244227">
                <a:lnSpc>
                  <a:spcPct val="90000"/>
                </a:lnSpc>
                <a:spcBef>
                  <a:spcPct val="0"/>
                </a:spcBef>
                <a:spcAft>
                  <a:spcPts val="300"/>
                </a:spcAft>
              </a:pPr>
              <a:r>
                <a:rPr lang="en-US" sz="1300" b="1" dirty="0">
                  <a:solidFill>
                    <a:schemeClr val="bg1"/>
                  </a:solidFill>
                </a:rPr>
                <a:t>Ask patient to remove gum or candy from mouth</a:t>
              </a:r>
            </a:p>
          </p:txBody>
        </p:sp>
        <p:sp>
          <p:nvSpPr>
            <p:cNvPr id="40" name="Freeform 7">
              <a:extLst>
                <a:ext uri="{FF2B5EF4-FFF2-40B4-BE49-F238E27FC236}">
                  <a16:creationId xmlns:a16="http://schemas.microsoft.com/office/drawing/2014/main" id="{642E07FF-D514-328E-5E4D-79BF9B12ECE6}"/>
                </a:ext>
              </a:extLst>
            </p:cNvPr>
            <p:cNvSpPr>
              <a:spLocks noChangeAspect="1"/>
            </p:cNvSpPr>
            <p:nvPr/>
          </p:nvSpPr>
          <p:spPr bwMode="auto">
            <a:xfrm>
              <a:off x="869097" y="4992846"/>
              <a:ext cx="541566" cy="786384"/>
            </a:xfrm>
            <a:custGeom>
              <a:avLst/>
              <a:gdLst>
                <a:gd name="T0" fmla="*/ 118 w 123"/>
                <a:gd name="T1" fmla="*/ 39 h 176"/>
                <a:gd name="T2" fmla="*/ 108 w 123"/>
                <a:gd name="T3" fmla="*/ 67 h 176"/>
                <a:gd name="T4" fmla="*/ 80 w 123"/>
                <a:gd name="T5" fmla="*/ 83 h 176"/>
                <a:gd name="T6" fmla="*/ 80 w 123"/>
                <a:gd name="T7" fmla="*/ 84 h 176"/>
                <a:gd name="T8" fmla="*/ 123 w 123"/>
                <a:gd name="T9" fmla="*/ 124 h 176"/>
                <a:gd name="T10" fmla="*/ 104 w 123"/>
                <a:gd name="T11" fmla="*/ 162 h 176"/>
                <a:gd name="T12" fmla="*/ 51 w 123"/>
                <a:gd name="T13" fmla="*/ 176 h 176"/>
                <a:gd name="T14" fmla="*/ 25 w 123"/>
                <a:gd name="T15" fmla="*/ 174 h 176"/>
                <a:gd name="T16" fmla="*/ 0 w 123"/>
                <a:gd name="T17" fmla="*/ 166 h 176"/>
                <a:gd name="T18" fmla="*/ 0 w 123"/>
                <a:gd name="T19" fmla="*/ 128 h 176"/>
                <a:gd name="T20" fmla="*/ 23 w 123"/>
                <a:gd name="T21" fmla="*/ 137 h 176"/>
                <a:gd name="T22" fmla="*/ 44 w 123"/>
                <a:gd name="T23" fmla="*/ 139 h 176"/>
                <a:gd name="T24" fmla="*/ 67 w 123"/>
                <a:gd name="T25" fmla="*/ 135 h 176"/>
                <a:gd name="T26" fmla="*/ 74 w 123"/>
                <a:gd name="T27" fmla="*/ 122 h 176"/>
                <a:gd name="T28" fmla="*/ 70 w 123"/>
                <a:gd name="T29" fmla="*/ 111 h 176"/>
                <a:gd name="T30" fmla="*/ 58 w 123"/>
                <a:gd name="T31" fmla="*/ 105 h 176"/>
                <a:gd name="T32" fmla="*/ 37 w 123"/>
                <a:gd name="T33" fmla="*/ 103 h 176"/>
                <a:gd name="T34" fmla="*/ 27 w 123"/>
                <a:gd name="T35" fmla="*/ 103 h 176"/>
                <a:gd name="T36" fmla="*/ 27 w 123"/>
                <a:gd name="T37" fmla="*/ 68 h 176"/>
                <a:gd name="T38" fmla="*/ 37 w 123"/>
                <a:gd name="T39" fmla="*/ 68 h 176"/>
                <a:gd name="T40" fmla="*/ 73 w 123"/>
                <a:gd name="T41" fmla="*/ 50 h 176"/>
                <a:gd name="T42" fmla="*/ 67 w 123"/>
                <a:gd name="T43" fmla="*/ 40 h 176"/>
                <a:gd name="T44" fmla="*/ 53 w 123"/>
                <a:gd name="T45" fmla="*/ 37 h 176"/>
                <a:gd name="T46" fmla="*/ 19 w 123"/>
                <a:gd name="T47" fmla="*/ 48 h 176"/>
                <a:gd name="T48" fmla="*/ 0 w 123"/>
                <a:gd name="T49" fmla="*/ 17 h 176"/>
                <a:gd name="T50" fmla="*/ 28 w 123"/>
                <a:gd name="T51" fmla="*/ 4 h 176"/>
                <a:gd name="T52" fmla="*/ 61 w 123"/>
                <a:gd name="T53" fmla="*/ 0 h 176"/>
                <a:gd name="T54" fmla="*/ 102 w 123"/>
                <a:gd name="T55" fmla="*/ 10 h 176"/>
                <a:gd name="T56" fmla="*/ 118 w 123"/>
                <a:gd name="T57" fmla="*/ 3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76">
                  <a:moveTo>
                    <a:pt x="118" y="39"/>
                  </a:moveTo>
                  <a:cubicBezTo>
                    <a:pt x="118" y="50"/>
                    <a:pt x="114" y="59"/>
                    <a:pt x="108" y="67"/>
                  </a:cubicBezTo>
                  <a:cubicBezTo>
                    <a:pt x="101" y="74"/>
                    <a:pt x="92" y="80"/>
                    <a:pt x="80" y="83"/>
                  </a:cubicBezTo>
                  <a:cubicBezTo>
                    <a:pt x="80" y="84"/>
                    <a:pt x="80" y="84"/>
                    <a:pt x="80" y="84"/>
                  </a:cubicBezTo>
                  <a:cubicBezTo>
                    <a:pt x="108" y="87"/>
                    <a:pt x="123" y="101"/>
                    <a:pt x="123" y="124"/>
                  </a:cubicBezTo>
                  <a:cubicBezTo>
                    <a:pt x="123" y="140"/>
                    <a:pt x="116" y="153"/>
                    <a:pt x="104" y="162"/>
                  </a:cubicBezTo>
                  <a:cubicBezTo>
                    <a:pt x="91" y="171"/>
                    <a:pt x="73" y="176"/>
                    <a:pt x="51" y="176"/>
                  </a:cubicBezTo>
                  <a:cubicBezTo>
                    <a:pt x="42" y="176"/>
                    <a:pt x="33" y="175"/>
                    <a:pt x="25" y="174"/>
                  </a:cubicBezTo>
                  <a:cubicBezTo>
                    <a:pt x="18" y="172"/>
                    <a:pt x="9" y="170"/>
                    <a:pt x="0" y="166"/>
                  </a:cubicBezTo>
                  <a:cubicBezTo>
                    <a:pt x="0" y="128"/>
                    <a:pt x="0" y="128"/>
                    <a:pt x="0" y="128"/>
                  </a:cubicBezTo>
                  <a:cubicBezTo>
                    <a:pt x="7" y="132"/>
                    <a:pt x="15" y="135"/>
                    <a:pt x="23" y="137"/>
                  </a:cubicBezTo>
                  <a:cubicBezTo>
                    <a:pt x="31" y="138"/>
                    <a:pt x="38" y="139"/>
                    <a:pt x="44" y="139"/>
                  </a:cubicBezTo>
                  <a:cubicBezTo>
                    <a:pt x="55" y="139"/>
                    <a:pt x="62" y="138"/>
                    <a:pt x="67" y="135"/>
                  </a:cubicBezTo>
                  <a:cubicBezTo>
                    <a:pt x="71" y="132"/>
                    <a:pt x="74" y="128"/>
                    <a:pt x="74" y="122"/>
                  </a:cubicBezTo>
                  <a:cubicBezTo>
                    <a:pt x="74" y="117"/>
                    <a:pt x="72" y="113"/>
                    <a:pt x="70" y="111"/>
                  </a:cubicBezTo>
                  <a:cubicBezTo>
                    <a:pt x="68" y="108"/>
                    <a:pt x="64" y="106"/>
                    <a:pt x="58" y="105"/>
                  </a:cubicBezTo>
                  <a:cubicBezTo>
                    <a:pt x="53" y="104"/>
                    <a:pt x="46" y="103"/>
                    <a:pt x="37" y="103"/>
                  </a:cubicBezTo>
                  <a:cubicBezTo>
                    <a:pt x="27" y="103"/>
                    <a:pt x="27" y="103"/>
                    <a:pt x="27" y="103"/>
                  </a:cubicBezTo>
                  <a:cubicBezTo>
                    <a:pt x="27" y="68"/>
                    <a:pt x="27" y="68"/>
                    <a:pt x="27" y="68"/>
                  </a:cubicBezTo>
                  <a:cubicBezTo>
                    <a:pt x="37" y="68"/>
                    <a:pt x="37" y="68"/>
                    <a:pt x="37" y="68"/>
                  </a:cubicBezTo>
                  <a:cubicBezTo>
                    <a:pt x="61" y="68"/>
                    <a:pt x="73" y="62"/>
                    <a:pt x="73" y="50"/>
                  </a:cubicBezTo>
                  <a:cubicBezTo>
                    <a:pt x="73" y="46"/>
                    <a:pt x="71" y="42"/>
                    <a:pt x="67" y="40"/>
                  </a:cubicBezTo>
                  <a:cubicBezTo>
                    <a:pt x="64" y="38"/>
                    <a:pt x="59" y="37"/>
                    <a:pt x="53" y="37"/>
                  </a:cubicBezTo>
                  <a:cubicBezTo>
                    <a:pt x="42" y="37"/>
                    <a:pt x="31" y="41"/>
                    <a:pt x="19" y="48"/>
                  </a:cubicBezTo>
                  <a:cubicBezTo>
                    <a:pt x="0" y="17"/>
                    <a:pt x="0" y="17"/>
                    <a:pt x="0" y="17"/>
                  </a:cubicBezTo>
                  <a:cubicBezTo>
                    <a:pt x="9" y="11"/>
                    <a:pt x="19" y="6"/>
                    <a:pt x="28" y="4"/>
                  </a:cubicBezTo>
                  <a:cubicBezTo>
                    <a:pt x="38" y="1"/>
                    <a:pt x="48" y="0"/>
                    <a:pt x="61" y="0"/>
                  </a:cubicBezTo>
                  <a:cubicBezTo>
                    <a:pt x="78" y="0"/>
                    <a:pt x="92" y="3"/>
                    <a:pt x="102" y="10"/>
                  </a:cubicBezTo>
                  <a:cubicBezTo>
                    <a:pt x="112" y="17"/>
                    <a:pt x="118" y="27"/>
                    <a:pt x="118"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366406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With the Knowledge That Movements Might</a:t>
            </a:r>
            <a:br>
              <a:rPr lang="en-US" dirty="0"/>
            </a:br>
            <a:r>
              <a:rPr lang="en-US" dirty="0"/>
              <a:t>Wax and Wane Over Time</a:t>
            </a:r>
          </a:p>
        </p:txBody>
      </p:sp>
      <p:sp>
        <p:nvSpPr>
          <p:cNvPr id="8" name="Content Placeholder 7"/>
          <p:cNvSpPr>
            <a:spLocks noGrp="1"/>
          </p:cNvSpPr>
          <p:nvPr>
            <p:ph idx="1"/>
          </p:nvPr>
        </p:nvSpPr>
        <p:spPr>
          <a:xfrm>
            <a:off x="978596" y="1699418"/>
            <a:ext cx="10573642" cy="355719"/>
          </a:xfrm>
        </p:spPr>
        <p:txBody>
          <a:bodyPr/>
          <a:lstStyle/>
          <a:p>
            <a:pPr marL="0" indent="0">
              <a:buNone/>
            </a:pPr>
            <a:r>
              <a:rPr lang="en-US" b="1" dirty="0"/>
              <a:t>Keep in mind:</a:t>
            </a:r>
          </a:p>
        </p:txBody>
      </p:sp>
      <p:sp>
        <p:nvSpPr>
          <p:cNvPr id="3" name="Slide Number Placeholder 2"/>
          <p:cNvSpPr>
            <a:spLocks noGrp="1"/>
          </p:cNvSpPr>
          <p:nvPr>
            <p:ph type="sldNum" sz="quarter" idx="4"/>
          </p:nvPr>
        </p:nvSpPr>
        <p:spPr/>
        <p:txBody>
          <a:bodyPr/>
          <a:lstStyle/>
          <a:p>
            <a:fld id="{F3C1FD0B-2342-48FB-A867-BE1FD0EAA53B}" type="slidenum">
              <a:rPr lang="en-US" smtClean="0"/>
              <a:pPr/>
              <a:t>53</a:t>
            </a:fld>
            <a:endParaRPr lang="en-US" dirty="0"/>
          </a:p>
        </p:txBody>
      </p:sp>
      <p:sp>
        <p:nvSpPr>
          <p:cNvPr id="18" name="Text Placeholder 8"/>
          <p:cNvSpPr>
            <a:spLocks noGrp="1"/>
          </p:cNvSpPr>
          <p:nvPr>
            <p:ph type="body" sz="quarter" idx="10"/>
          </p:nvPr>
        </p:nvSpPr>
        <p:spPr/>
        <p:txBody>
          <a:bodyPr>
            <a:normAutofit/>
          </a:bodyPr>
          <a:lstStyle/>
          <a:p>
            <a:r>
              <a:rPr lang="en-US" dirty="0"/>
              <a:t>Best Practices for Tardive Dyskinesia Screening and Treatment</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3519" y="2340011"/>
            <a:ext cx="2743432" cy="2743428"/>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904" y="2340010"/>
            <a:ext cx="2737563" cy="2737563"/>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5755" y="2197173"/>
            <a:ext cx="2762477" cy="2762473"/>
          </a:xfrm>
          <a:prstGeom prst="rect">
            <a:avLst/>
          </a:prstGeom>
        </p:spPr>
      </p:pic>
      <p:sp>
        <p:nvSpPr>
          <p:cNvPr id="24" name="TextBox 23"/>
          <p:cNvSpPr txBox="1"/>
          <p:nvPr/>
        </p:nvSpPr>
        <p:spPr>
          <a:xfrm>
            <a:off x="983291" y="4718409"/>
            <a:ext cx="2451867" cy="922705"/>
          </a:xfrm>
          <a:prstGeom prst="rect">
            <a:avLst/>
          </a:prstGeom>
          <a:noFill/>
        </p:spPr>
        <p:txBody>
          <a:bodyPr wrap="square" rtlCol="0">
            <a:spAutoFit/>
          </a:bodyPr>
          <a:lstStyle/>
          <a:p>
            <a:pPr marL="63481" lvl="1" algn="ctr"/>
            <a:r>
              <a:rPr lang="en-US" sz="1799" dirty="0"/>
              <a:t>Abnormal movements</a:t>
            </a:r>
            <a:br>
              <a:rPr lang="en-US" sz="1799" dirty="0"/>
            </a:br>
            <a:r>
              <a:rPr lang="en-US" sz="1799" dirty="0"/>
              <a:t>that fluctuate</a:t>
            </a:r>
            <a:r>
              <a:rPr lang="en-US" sz="1799" baseline="30000" dirty="0"/>
              <a:t>1</a:t>
            </a:r>
          </a:p>
        </p:txBody>
      </p:sp>
      <p:sp>
        <p:nvSpPr>
          <p:cNvPr id="25" name="TextBox 24"/>
          <p:cNvSpPr txBox="1"/>
          <p:nvPr/>
        </p:nvSpPr>
        <p:spPr>
          <a:xfrm>
            <a:off x="4558301" y="4718408"/>
            <a:ext cx="2919862" cy="922945"/>
          </a:xfrm>
          <a:prstGeom prst="rect">
            <a:avLst/>
          </a:prstGeom>
          <a:noFill/>
        </p:spPr>
        <p:txBody>
          <a:bodyPr wrap="square" rtlCol="0">
            <a:spAutoFit/>
          </a:bodyPr>
          <a:lstStyle/>
          <a:p>
            <a:pPr marL="63481" lvl="1" algn="ctr"/>
            <a:r>
              <a:rPr lang="en-US" sz="1799" dirty="0"/>
              <a:t>Most movements are mild/moderate and can be influenced by stressors</a:t>
            </a:r>
            <a:r>
              <a:rPr lang="en-US" sz="1799" baseline="30000" dirty="0"/>
              <a:t>2</a:t>
            </a:r>
          </a:p>
        </p:txBody>
      </p:sp>
      <p:sp>
        <p:nvSpPr>
          <p:cNvPr id="26" name="TextBox 25"/>
          <p:cNvSpPr txBox="1"/>
          <p:nvPr/>
        </p:nvSpPr>
        <p:spPr>
          <a:xfrm>
            <a:off x="8591784" y="4718408"/>
            <a:ext cx="2451867" cy="922945"/>
          </a:xfrm>
          <a:prstGeom prst="rect">
            <a:avLst/>
          </a:prstGeom>
          <a:noFill/>
        </p:spPr>
        <p:txBody>
          <a:bodyPr wrap="square" rtlCol="0">
            <a:spAutoFit/>
          </a:bodyPr>
          <a:lstStyle/>
          <a:p>
            <a:pPr marL="63481" lvl="1" algn="ctr"/>
            <a:r>
              <a:rPr lang="en-US" sz="1799" dirty="0"/>
              <a:t>Patients should be</a:t>
            </a:r>
            <a:br>
              <a:rPr lang="en-US" sz="1799" dirty="0"/>
            </a:br>
            <a:r>
              <a:rPr lang="en-US" sz="1799" dirty="0"/>
              <a:t>monitored over </a:t>
            </a:r>
            <a:br>
              <a:rPr lang="en-US" sz="1799" dirty="0"/>
            </a:br>
            <a:r>
              <a:rPr lang="en-US" sz="1799" dirty="0"/>
              <a:t>time for TD</a:t>
            </a:r>
            <a:r>
              <a:rPr lang="en-US" sz="1799" baseline="30000" dirty="0"/>
              <a:t>2</a:t>
            </a:r>
          </a:p>
        </p:txBody>
      </p:sp>
      <p:sp>
        <p:nvSpPr>
          <p:cNvPr id="13" name="TextBox 12">
            <a:extLst>
              <a:ext uri="{FF2B5EF4-FFF2-40B4-BE49-F238E27FC236}">
                <a16:creationId xmlns:a16="http://schemas.microsoft.com/office/drawing/2014/main" id="{05018AAB-B9AD-213B-284C-D6C7FD24DA6A}"/>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dirty="0">
                <a:latin typeface="+mn-lt"/>
              </a:rPr>
              <a:t>Not an actual patient.</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Whall AL, et al. </a:t>
            </a:r>
            <a:r>
              <a:rPr lang="en-US" i="1" dirty="0">
                <a:latin typeface="+mn-lt"/>
              </a:rPr>
              <a:t>Appl Nurs Res</a:t>
            </a:r>
            <a:r>
              <a:rPr lang="en-US" dirty="0">
                <a:latin typeface="+mn-lt"/>
              </a:rPr>
              <a:t>. 1989;2(3):128-134. </a:t>
            </a:r>
            <a:r>
              <a:rPr lang="en-US" b="1" dirty="0">
                <a:latin typeface="+mn-lt"/>
              </a:rPr>
              <a:t>2.</a:t>
            </a:r>
            <a:r>
              <a:rPr lang="en-US" dirty="0">
                <a:latin typeface="+mn-lt"/>
              </a:rPr>
              <a:t> 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a:t>
            </a:r>
            <a:r>
              <a:rPr lang="en-US" dirty="0"/>
              <a:t>.</a:t>
            </a:r>
          </a:p>
        </p:txBody>
      </p:sp>
    </p:spTree>
    <p:extLst>
      <p:ext uri="{BB962C8B-B14F-4D97-AF65-F5344CB8AC3E}">
        <p14:creationId xmlns:p14="http://schemas.microsoft.com/office/powerpoint/2010/main" val="1049752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942A0390-48A8-0796-FE36-EED842485B2E}"/>
              </a:ext>
            </a:extLst>
          </p:cNvPr>
          <p:cNvPicPr>
            <a:picLocks noChangeAspect="1"/>
          </p:cNvPicPr>
          <p:nvPr/>
        </p:nvPicPr>
        <p:blipFill>
          <a:blip r:embed="rId3"/>
          <a:stretch>
            <a:fillRect/>
          </a:stretch>
        </p:blipFill>
        <p:spPr>
          <a:xfrm>
            <a:off x="977900" y="2122819"/>
            <a:ext cx="3413760" cy="4389120"/>
          </a:xfrm>
          <a:prstGeom prst="rect">
            <a:avLst/>
          </a:prstGeom>
          <a:ln w="3175">
            <a:solidFill>
              <a:schemeClr val="bg2">
                <a:lumMod val="75000"/>
              </a:schemeClr>
            </a:solidFill>
          </a:ln>
        </p:spPr>
      </p:pic>
      <p:sp>
        <p:nvSpPr>
          <p:cNvPr id="5" name="Title 4"/>
          <p:cNvSpPr>
            <a:spLocks noGrp="1"/>
          </p:cNvSpPr>
          <p:nvPr>
            <p:ph type="title"/>
          </p:nvPr>
        </p:nvSpPr>
        <p:spPr/>
        <p:txBody>
          <a:bodyPr/>
          <a:lstStyle/>
          <a:p>
            <a:r>
              <a:rPr lang="en-US" dirty="0"/>
              <a:t>Screen by Asking Targeted Questions at Every</a:t>
            </a:r>
            <a:br>
              <a:rPr lang="en-US" dirty="0"/>
            </a:br>
            <a:r>
              <a:rPr lang="en-US" dirty="0"/>
              <a:t>Clinical Interaction</a:t>
            </a:r>
          </a:p>
        </p:txBody>
      </p:sp>
      <p:sp>
        <p:nvSpPr>
          <p:cNvPr id="19" name="Content Placeholder 14"/>
          <p:cNvSpPr>
            <a:spLocks noGrp="1"/>
          </p:cNvSpPr>
          <p:nvPr>
            <p:ph idx="1"/>
          </p:nvPr>
        </p:nvSpPr>
        <p:spPr>
          <a:xfrm>
            <a:off x="978596" y="1699418"/>
            <a:ext cx="10573642" cy="371978"/>
          </a:xfrm>
        </p:spPr>
        <p:txBody>
          <a:bodyPr>
            <a:normAutofit/>
          </a:bodyPr>
          <a:lstStyle/>
          <a:p>
            <a:pPr marL="0" indent="0">
              <a:buNone/>
            </a:pPr>
            <a:r>
              <a:rPr lang="en-US" sz="1900" b="1" dirty="0"/>
              <a:t>The MIND-TD Questionnaire can provide a framework for assessing patients at risk for TD</a:t>
            </a:r>
          </a:p>
        </p:txBody>
      </p:sp>
      <p:sp>
        <p:nvSpPr>
          <p:cNvPr id="2" name="Slide Number Placeholder 1"/>
          <p:cNvSpPr>
            <a:spLocks noGrp="1"/>
          </p:cNvSpPr>
          <p:nvPr>
            <p:ph type="sldNum" sz="quarter" idx="4"/>
          </p:nvPr>
        </p:nvSpPr>
        <p:spPr/>
        <p:txBody>
          <a:bodyPr/>
          <a:lstStyle/>
          <a:p>
            <a:fld id="{F3C1FD0B-2342-48FB-A867-BE1FD0EAA53B}" type="slidenum">
              <a:rPr lang="en-US" smtClean="0"/>
              <a:pPr/>
              <a:t>54</a:t>
            </a:fld>
            <a:endParaRPr lang="en-US" dirty="0"/>
          </a:p>
        </p:txBody>
      </p:sp>
      <p:sp>
        <p:nvSpPr>
          <p:cNvPr id="7" name="Text Placeholder 8"/>
          <p:cNvSpPr>
            <a:spLocks noGrp="1"/>
          </p:cNvSpPr>
          <p:nvPr>
            <p:ph type="body" sz="quarter" idx="10"/>
          </p:nvPr>
        </p:nvSpPr>
        <p:spPr/>
        <p:txBody>
          <a:bodyPr/>
          <a:lstStyle/>
          <a:p>
            <a:r>
              <a:rPr lang="en-US" dirty="0"/>
              <a:t>Best Practices for Tardive Dyskinesia Screening and Treatment</a:t>
            </a:r>
          </a:p>
        </p:txBody>
      </p:sp>
      <p:pic>
        <p:nvPicPr>
          <p:cNvPr id="15" name="Picture 14" descr="Graphical user interface, text, application&#10;&#10;Description automatically generated">
            <a:extLst>
              <a:ext uri="{FF2B5EF4-FFF2-40B4-BE49-F238E27FC236}">
                <a16:creationId xmlns:a16="http://schemas.microsoft.com/office/drawing/2014/main" id="{2B472AFE-0C28-4AE4-6F1E-B3F57DFD22E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24722" y="2681778"/>
            <a:ext cx="7027516" cy="1632871"/>
          </a:xfrm>
          <a:prstGeom prst="rect">
            <a:avLst/>
          </a:prstGeom>
          <a:ln w="3175">
            <a:solidFill>
              <a:schemeClr val="bg2">
                <a:lumMod val="75000"/>
              </a:schemeClr>
            </a:solidFill>
          </a:ln>
        </p:spPr>
      </p:pic>
      <p:sp>
        <p:nvSpPr>
          <p:cNvPr id="16" name="Isosceles Triangle 15">
            <a:extLst>
              <a:ext uri="{FF2B5EF4-FFF2-40B4-BE49-F238E27FC236}">
                <a16:creationId xmlns:a16="http://schemas.microsoft.com/office/drawing/2014/main" id="{ABE500B2-9638-0A06-EB14-F5D330FEA496}"/>
              </a:ext>
            </a:extLst>
          </p:cNvPr>
          <p:cNvSpPr/>
          <p:nvPr/>
        </p:nvSpPr>
        <p:spPr>
          <a:xfrm rot="16200000">
            <a:off x="3347211" y="3142979"/>
            <a:ext cx="1636776" cy="714375"/>
          </a:xfrm>
          <a:prstGeom prst="triangle">
            <a:avLst>
              <a:gd name="adj" fmla="val 31194"/>
            </a:avLst>
          </a:prstGeom>
          <a:solidFill>
            <a:schemeClr val="accent1">
              <a:alpha val="3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7" name="Content Placeholder 12">
            <a:extLst>
              <a:ext uri="{FF2B5EF4-FFF2-40B4-BE49-F238E27FC236}">
                <a16:creationId xmlns:a16="http://schemas.microsoft.com/office/drawing/2014/main" id="{6ACF00C8-F05A-74BA-1E08-439AD11387B3}"/>
              </a:ext>
            </a:extLst>
          </p:cNvPr>
          <p:cNvSpPr txBox="1">
            <a:spLocks/>
          </p:cNvSpPr>
          <p:nvPr/>
        </p:nvSpPr>
        <p:spPr>
          <a:xfrm>
            <a:off x="4648200" y="4876800"/>
            <a:ext cx="6940550" cy="616442"/>
          </a:xfrm>
          <a:prstGeom prst="rect">
            <a:avLst/>
          </a:prstGeom>
        </p:spPr>
        <p:txBody>
          <a:bodyPr vert="horz" lIns="0" tIns="0" rIns="0" bIns="0" rtlCol="0" anchor="ctr">
            <a:normAutofit/>
          </a:bodyPr>
          <a:lstStyle>
            <a:lvl1pPr marL="158750" indent="-158750" algn="l" defTabSz="914400" rtl="0" eaLnBrk="1" latinLnBrk="0" hangingPunct="1">
              <a:lnSpc>
                <a:spcPct val="95000"/>
              </a:lnSpc>
              <a:spcBef>
                <a:spcPts val="60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1pPr>
            <a:lvl2pPr marL="387350" indent="-22066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2000" kern="1200">
                <a:solidFill>
                  <a:schemeClr val="tx1"/>
                </a:solidFill>
                <a:latin typeface="+mn-lt"/>
                <a:ea typeface="+mn-ea"/>
                <a:cs typeface="+mn-cs"/>
              </a:defRPr>
            </a:lvl2pPr>
            <a:lvl3pPr marL="581025" indent="-18573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3pPr>
            <a:lvl4pPr marL="747713" indent="-176213"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4pPr>
            <a:lvl5pPr marL="931863" indent="-166688" algn="l" defTabSz="914400" rtl="0" eaLnBrk="1" latinLnBrk="0" hangingPunct="1">
              <a:lnSpc>
                <a:spcPct val="95000"/>
              </a:lnSpc>
              <a:spcBef>
                <a:spcPts val="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solidFill>
              </a:rPr>
              <a:t>[Full questionnaire available at MIND-TD.com]</a:t>
            </a:r>
          </a:p>
        </p:txBody>
      </p:sp>
    </p:spTree>
    <p:extLst>
      <p:ext uri="{BB962C8B-B14F-4D97-AF65-F5344CB8AC3E}">
        <p14:creationId xmlns:p14="http://schemas.microsoft.com/office/powerpoint/2010/main" val="3603737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3869294" y="3188351"/>
            <a:ext cx="2333359" cy="1535711"/>
            <a:chOff x="8740756" y="12005611"/>
            <a:chExt cx="2858328" cy="1616075"/>
          </a:xfrm>
          <a:solidFill>
            <a:srgbClr val="F2ECE2"/>
          </a:solidFill>
        </p:grpSpPr>
        <p:sp>
          <p:nvSpPr>
            <p:cNvPr id="62" name="Freeform 6"/>
            <p:cNvSpPr>
              <a:spLocks/>
            </p:cNvSpPr>
            <p:nvPr/>
          </p:nvSpPr>
          <p:spPr bwMode="auto">
            <a:xfrm>
              <a:off x="9688931" y="12005611"/>
              <a:ext cx="1910153" cy="161607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endParaRPr lang="en-US" sz="1799" dirty="0"/>
            </a:p>
          </p:txBody>
        </p:sp>
        <p:sp>
          <p:nvSpPr>
            <p:cNvPr id="63" name="Round Same Side Corner Rectangle 62"/>
            <p:cNvSpPr/>
            <p:nvPr/>
          </p:nvSpPr>
          <p:spPr>
            <a:xfrm rot="16200000">
              <a:off x="9647323" y="12065580"/>
              <a:ext cx="914401" cy="1496139"/>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4" name="Round Same Side Corner Rectangle 63"/>
            <p:cNvSpPr/>
            <p:nvPr/>
          </p:nvSpPr>
          <p:spPr>
            <a:xfrm rot="16200000">
              <a:off x="9326497" y="11770706"/>
              <a:ext cx="914401" cy="2085883"/>
            </a:xfrm>
            <a:prstGeom prst="round2SameRect">
              <a:avLst>
                <a:gd name="adj1" fmla="val 50000"/>
                <a:gd name="adj2" fmla="val 0"/>
              </a:avLst>
            </a:prstGeom>
            <a:gradFill>
              <a:gsLst>
                <a:gs pos="26000">
                  <a:schemeClr val="bg1"/>
                </a:gs>
                <a:gs pos="94000">
                  <a:schemeClr val="accent1"/>
                </a:gs>
                <a:gs pos="100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 name="Title 1"/>
          <p:cNvSpPr>
            <a:spLocks noGrp="1"/>
          </p:cNvSpPr>
          <p:nvPr>
            <p:ph type="title"/>
          </p:nvPr>
        </p:nvSpPr>
        <p:spPr/>
        <p:txBody>
          <a:bodyPr/>
          <a:lstStyle/>
          <a:p>
            <a:r>
              <a:rPr lang="en-US" dirty="0"/>
              <a:t>Screen With Open Ears</a:t>
            </a:r>
          </a:p>
        </p:txBody>
      </p:sp>
      <p:sp>
        <p:nvSpPr>
          <p:cNvPr id="3" name="Content Placeholder 2">
            <a:extLst>
              <a:ext uri="{FF2B5EF4-FFF2-40B4-BE49-F238E27FC236}">
                <a16:creationId xmlns:a16="http://schemas.microsoft.com/office/drawing/2014/main" id="{11E823B1-ED43-0962-3663-AD87870E5CED}"/>
              </a:ext>
            </a:extLst>
          </p:cNvPr>
          <p:cNvSpPr>
            <a:spLocks noGrp="1"/>
          </p:cNvSpPr>
          <p:nvPr>
            <p:ph idx="1"/>
          </p:nvPr>
        </p:nvSpPr>
        <p:spPr>
          <a:xfrm>
            <a:off x="978596" y="1699418"/>
            <a:ext cx="10573642" cy="419093"/>
          </a:xfrm>
        </p:spPr>
        <p:txBody>
          <a:bodyPr>
            <a:normAutofit/>
          </a:bodyPr>
          <a:lstStyle/>
          <a:p>
            <a:pPr marL="0" indent="0">
              <a:buNone/>
            </a:pPr>
            <a:r>
              <a:rPr lang="en-US" sz="2400" dirty="0"/>
              <a:t>How might patients describe TD?</a:t>
            </a:r>
          </a:p>
        </p:txBody>
      </p:sp>
      <p:sp>
        <p:nvSpPr>
          <p:cNvPr id="36" name="Slide Number Placeholder 35"/>
          <p:cNvSpPr>
            <a:spLocks noGrp="1"/>
          </p:cNvSpPr>
          <p:nvPr>
            <p:ph type="sldNum" sz="quarter" idx="4"/>
          </p:nvPr>
        </p:nvSpPr>
        <p:spPr/>
        <p:txBody>
          <a:bodyPr/>
          <a:lstStyle/>
          <a:p>
            <a:fld id="{F3C1FD0B-2342-48FB-A867-BE1FD0EAA53B}" type="slidenum">
              <a:rPr lang="en-US" smtClean="0"/>
              <a:t>55</a:t>
            </a:fld>
            <a:endParaRPr lang="en-US" dirty="0"/>
          </a:p>
        </p:txBody>
      </p:sp>
      <p:sp>
        <p:nvSpPr>
          <p:cNvPr id="42" name="Text Placeholder 8"/>
          <p:cNvSpPr>
            <a:spLocks noGrp="1"/>
          </p:cNvSpPr>
          <p:nvPr>
            <p:ph type="body" sz="quarter" idx="10"/>
          </p:nvPr>
        </p:nvSpPr>
        <p:spPr/>
        <p:txBody>
          <a:bodyPr>
            <a:normAutofit/>
          </a:bodyPr>
          <a:lstStyle/>
          <a:p>
            <a:r>
              <a:rPr lang="en-US" dirty="0"/>
              <a:t>Best Practices for Tardive Dyskinesia Screening and Treatment</a:t>
            </a:r>
          </a:p>
        </p:txBody>
      </p:sp>
      <p:grpSp>
        <p:nvGrpSpPr>
          <p:cNvPr id="27" name="Group 26">
            <a:extLst>
              <a:ext uri="{FF2B5EF4-FFF2-40B4-BE49-F238E27FC236}">
                <a16:creationId xmlns:a16="http://schemas.microsoft.com/office/drawing/2014/main" id="{F761F54E-1E3D-99D5-A793-FBDD9B212196}"/>
              </a:ext>
            </a:extLst>
          </p:cNvPr>
          <p:cNvGrpSpPr/>
          <p:nvPr/>
        </p:nvGrpSpPr>
        <p:grpSpPr>
          <a:xfrm>
            <a:off x="6632859" y="729922"/>
            <a:ext cx="3675564" cy="5609225"/>
            <a:chOff x="6426302" y="910194"/>
            <a:chExt cx="3676521" cy="5610686"/>
          </a:xfrm>
        </p:grpSpPr>
        <p:grpSp>
          <p:nvGrpSpPr>
            <p:cNvPr id="28" name="Group 27">
              <a:extLst>
                <a:ext uri="{FF2B5EF4-FFF2-40B4-BE49-F238E27FC236}">
                  <a16:creationId xmlns:a16="http://schemas.microsoft.com/office/drawing/2014/main" id="{90DD4A6F-07A4-490A-CBFF-AE835FE03BF7}"/>
                </a:ext>
              </a:extLst>
            </p:cNvPr>
            <p:cNvGrpSpPr/>
            <p:nvPr/>
          </p:nvGrpSpPr>
          <p:grpSpPr>
            <a:xfrm>
              <a:off x="6426302" y="910194"/>
              <a:ext cx="3671009" cy="5610686"/>
              <a:chOff x="7107238" y="1287463"/>
              <a:chExt cx="2797175" cy="4275138"/>
            </a:xfrm>
            <a:solidFill>
              <a:schemeClr val="accent6"/>
            </a:solidFill>
          </p:grpSpPr>
          <p:sp>
            <p:nvSpPr>
              <p:cNvPr id="50" name="Freeform 6">
                <a:extLst>
                  <a:ext uri="{FF2B5EF4-FFF2-40B4-BE49-F238E27FC236}">
                    <a16:creationId xmlns:a16="http://schemas.microsoft.com/office/drawing/2014/main" id="{13E8F352-B7D9-2838-5977-5056E0CF5289}"/>
                  </a:ext>
                </a:extLst>
              </p:cNvPr>
              <p:cNvSpPr>
                <a:spLocks noEditPoints="1"/>
              </p:cNvSpPr>
              <p:nvPr/>
            </p:nvSpPr>
            <p:spPr bwMode="auto">
              <a:xfrm>
                <a:off x="7107238" y="1884363"/>
                <a:ext cx="2797175" cy="3678238"/>
              </a:xfrm>
              <a:custGeom>
                <a:avLst/>
                <a:gdLst>
                  <a:gd name="T0" fmla="*/ 0 w 742"/>
                  <a:gd name="T1" fmla="*/ 489 h 976"/>
                  <a:gd name="T2" fmla="*/ 0 w 742"/>
                  <a:gd name="T3" fmla="*/ 82 h 976"/>
                  <a:gd name="T4" fmla="*/ 61 w 742"/>
                  <a:gd name="T5" fmla="*/ 3 h 976"/>
                  <a:gd name="T6" fmla="*/ 80 w 742"/>
                  <a:gd name="T7" fmla="*/ 1 h 976"/>
                  <a:gd name="T8" fmla="*/ 104 w 742"/>
                  <a:gd name="T9" fmla="*/ 25 h 976"/>
                  <a:gd name="T10" fmla="*/ 105 w 742"/>
                  <a:gd name="T11" fmla="*/ 83 h 976"/>
                  <a:gd name="T12" fmla="*/ 145 w 742"/>
                  <a:gd name="T13" fmla="*/ 120 h 976"/>
                  <a:gd name="T14" fmla="*/ 147 w 742"/>
                  <a:gd name="T15" fmla="*/ 120 h 976"/>
                  <a:gd name="T16" fmla="*/ 595 w 742"/>
                  <a:gd name="T17" fmla="*/ 120 h 976"/>
                  <a:gd name="T18" fmla="*/ 633 w 742"/>
                  <a:gd name="T19" fmla="*/ 98 h 976"/>
                  <a:gd name="T20" fmla="*/ 638 w 742"/>
                  <a:gd name="T21" fmla="*/ 77 h 976"/>
                  <a:gd name="T22" fmla="*/ 638 w 742"/>
                  <a:gd name="T23" fmla="*/ 28 h 976"/>
                  <a:gd name="T24" fmla="*/ 667 w 742"/>
                  <a:gd name="T25" fmla="*/ 1 h 976"/>
                  <a:gd name="T26" fmla="*/ 742 w 742"/>
                  <a:gd name="T27" fmla="*/ 82 h 976"/>
                  <a:gd name="T28" fmla="*/ 742 w 742"/>
                  <a:gd name="T29" fmla="*/ 85 h 976"/>
                  <a:gd name="T30" fmla="*/ 742 w 742"/>
                  <a:gd name="T31" fmla="*/ 892 h 976"/>
                  <a:gd name="T32" fmla="*/ 712 w 742"/>
                  <a:gd name="T33" fmla="*/ 959 h 976"/>
                  <a:gd name="T34" fmla="*/ 667 w 742"/>
                  <a:gd name="T35" fmla="*/ 976 h 976"/>
                  <a:gd name="T36" fmla="*/ 660 w 742"/>
                  <a:gd name="T37" fmla="*/ 976 h 976"/>
                  <a:gd name="T38" fmla="*/ 82 w 742"/>
                  <a:gd name="T39" fmla="*/ 976 h 976"/>
                  <a:gd name="T40" fmla="*/ 10 w 742"/>
                  <a:gd name="T41" fmla="*/ 936 h 976"/>
                  <a:gd name="T42" fmla="*/ 0 w 742"/>
                  <a:gd name="T43" fmla="*/ 894 h 976"/>
                  <a:gd name="T44" fmla="*/ 0 w 742"/>
                  <a:gd name="T45" fmla="*/ 653 h 976"/>
                  <a:gd name="T46" fmla="*/ 0 w 742"/>
                  <a:gd name="T47" fmla="*/ 489 h 976"/>
                  <a:gd name="T48" fmla="*/ 326 w 742"/>
                  <a:gd name="T49" fmla="*/ 526 h 976"/>
                  <a:gd name="T50" fmla="*/ 320 w 742"/>
                  <a:gd name="T51" fmla="*/ 519 h 976"/>
                  <a:gd name="T52" fmla="*/ 258 w 742"/>
                  <a:gd name="T53" fmla="*/ 458 h 976"/>
                  <a:gd name="T54" fmla="*/ 176 w 742"/>
                  <a:gd name="T55" fmla="*/ 462 h 976"/>
                  <a:gd name="T56" fmla="*/ 175 w 742"/>
                  <a:gd name="T57" fmla="*/ 544 h 976"/>
                  <a:gd name="T58" fmla="*/ 283 w 742"/>
                  <a:gd name="T59" fmla="*/ 652 h 976"/>
                  <a:gd name="T60" fmla="*/ 370 w 742"/>
                  <a:gd name="T61" fmla="*/ 652 h 976"/>
                  <a:gd name="T62" fmla="*/ 429 w 742"/>
                  <a:gd name="T63" fmla="*/ 594 h 976"/>
                  <a:gd name="T64" fmla="*/ 567 w 742"/>
                  <a:gd name="T65" fmla="*/ 455 h 976"/>
                  <a:gd name="T66" fmla="*/ 557 w 742"/>
                  <a:gd name="T67" fmla="*/ 365 h 976"/>
                  <a:gd name="T68" fmla="*/ 478 w 742"/>
                  <a:gd name="T69" fmla="*/ 374 h 976"/>
                  <a:gd name="T70" fmla="*/ 356 w 742"/>
                  <a:gd name="T71" fmla="*/ 496 h 976"/>
                  <a:gd name="T72" fmla="*/ 326 w 742"/>
                  <a:gd name="T73" fmla="*/ 526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42" h="976">
                    <a:moveTo>
                      <a:pt x="0" y="489"/>
                    </a:moveTo>
                    <a:cubicBezTo>
                      <a:pt x="0" y="353"/>
                      <a:pt x="0" y="217"/>
                      <a:pt x="0" y="82"/>
                    </a:cubicBezTo>
                    <a:cubicBezTo>
                      <a:pt x="0" y="43"/>
                      <a:pt x="24" y="12"/>
                      <a:pt x="61" y="3"/>
                    </a:cubicBezTo>
                    <a:cubicBezTo>
                      <a:pt x="67" y="2"/>
                      <a:pt x="74" y="1"/>
                      <a:pt x="80" y="1"/>
                    </a:cubicBezTo>
                    <a:cubicBezTo>
                      <a:pt x="94" y="1"/>
                      <a:pt x="104" y="11"/>
                      <a:pt x="104" y="25"/>
                    </a:cubicBezTo>
                    <a:cubicBezTo>
                      <a:pt x="104" y="44"/>
                      <a:pt x="104" y="64"/>
                      <a:pt x="105" y="83"/>
                    </a:cubicBezTo>
                    <a:cubicBezTo>
                      <a:pt x="107" y="105"/>
                      <a:pt x="122" y="119"/>
                      <a:pt x="145" y="120"/>
                    </a:cubicBezTo>
                    <a:cubicBezTo>
                      <a:pt x="146" y="120"/>
                      <a:pt x="146" y="120"/>
                      <a:pt x="147" y="120"/>
                    </a:cubicBezTo>
                    <a:cubicBezTo>
                      <a:pt x="297" y="120"/>
                      <a:pt x="446" y="120"/>
                      <a:pt x="595" y="120"/>
                    </a:cubicBezTo>
                    <a:cubicBezTo>
                      <a:pt x="612" y="120"/>
                      <a:pt x="626" y="114"/>
                      <a:pt x="633" y="98"/>
                    </a:cubicBezTo>
                    <a:cubicBezTo>
                      <a:pt x="636" y="92"/>
                      <a:pt x="637" y="84"/>
                      <a:pt x="638" y="77"/>
                    </a:cubicBezTo>
                    <a:cubicBezTo>
                      <a:pt x="638" y="61"/>
                      <a:pt x="638" y="45"/>
                      <a:pt x="638" y="28"/>
                    </a:cubicBezTo>
                    <a:cubicBezTo>
                      <a:pt x="638" y="10"/>
                      <a:pt x="648" y="0"/>
                      <a:pt x="667" y="1"/>
                    </a:cubicBezTo>
                    <a:cubicBezTo>
                      <a:pt x="710" y="4"/>
                      <a:pt x="741" y="37"/>
                      <a:pt x="742" y="82"/>
                    </a:cubicBezTo>
                    <a:cubicBezTo>
                      <a:pt x="742" y="83"/>
                      <a:pt x="742" y="84"/>
                      <a:pt x="742" y="85"/>
                    </a:cubicBezTo>
                    <a:cubicBezTo>
                      <a:pt x="742" y="354"/>
                      <a:pt x="742" y="623"/>
                      <a:pt x="742" y="892"/>
                    </a:cubicBezTo>
                    <a:cubicBezTo>
                      <a:pt x="742" y="919"/>
                      <a:pt x="734" y="942"/>
                      <a:pt x="712" y="959"/>
                    </a:cubicBezTo>
                    <a:cubicBezTo>
                      <a:pt x="699" y="970"/>
                      <a:pt x="684" y="975"/>
                      <a:pt x="667" y="976"/>
                    </a:cubicBezTo>
                    <a:cubicBezTo>
                      <a:pt x="665" y="976"/>
                      <a:pt x="662" y="976"/>
                      <a:pt x="660" y="976"/>
                    </a:cubicBezTo>
                    <a:cubicBezTo>
                      <a:pt x="467" y="976"/>
                      <a:pt x="275" y="976"/>
                      <a:pt x="82" y="976"/>
                    </a:cubicBezTo>
                    <a:cubicBezTo>
                      <a:pt x="51" y="976"/>
                      <a:pt x="27" y="963"/>
                      <a:pt x="10" y="936"/>
                    </a:cubicBezTo>
                    <a:cubicBezTo>
                      <a:pt x="3" y="923"/>
                      <a:pt x="0" y="909"/>
                      <a:pt x="0" y="894"/>
                    </a:cubicBezTo>
                    <a:cubicBezTo>
                      <a:pt x="0" y="814"/>
                      <a:pt x="0" y="733"/>
                      <a:pt x="0" y="653"/>
                    </a:cubicBezTo>
                    <a:cubicBezTo>
                      <a:pt x="0" y="598"/>
                      <a:pt x="0" y="543"/>
                      <a:pt x="0" y="489"/>
                    </a:cubicBezTo>
                    <a:close/>
                    <a:moveTo>
                      <a:pt x="326" y="526"/>
                    </a:moveTo>
                    <a:cubicBezTo>
                      <a:pt x="324" y="524"/>
                      <a:pt x="322" y="521"/>
                      <a:pt x="320" y="519"/>
                    </a:cubicBezTo>
                    <a:cubicBezTo>
                      <a:pt x="300" y="499"/>
                      <a:pt x="279" y="477"/>
                      <a:pt x="258" y="458"/>
                    </a:cubicBezTo>
                    <a:cubicBezTo>
                      <a:pt x="234" y="436"/>
                      <a:pt x="198" y="438"/>
                      <a:pt x="176" y="462"/>
                    </a:cubicBezTo>
                    <a:cubicBezTo>
                      <a:pt x="153" y="485"/>
                      <a:pt x="153" y="521"/>
                      <a:pt x="175" y="544"/>
                    </a:cubicBezTo>
                    <a:cubicBezTo>
                      <a:pt x="211" y="580"/>
                      <a:pt x="247" y="616"/>
                      <a:pt x="283" y="652"/>
                    </a:cubicBezTo>
                    <a:cubicBezTo>
                      <a:pt x="308" y="677"/>
                      <a:pt x="345" y="677"/>
                      <a:pt x="370" y="652"/>
                    </a:cubicBezTo>
                    <a:cubicBezTo>
                      <a:pt x="390" y="633"/>
                      <a:pt x="409" y="613"/>
                      <a:pt x="429" y="594"/>
                    </a:cubicBezTo>
                    <a:cubicBezTo>
                      <a:pt x="475" y="548"/>
                      <a:pt x="521" y="502"/>
                      <a:pt x="567" y="455"/>
                    </a:cubicBezTo>
                    <a:cubicBezTo>
                      <a:pt x="592" y="429"/>
                      <a:pt x="587" y="385"/>
                      <a:pt x="557" y="365"/>
                    </a:cubicBezTo>
                    <a:cubicBezTo>
                      <a:pt x="532" y="348"/>
                      <a:pt x="501" y="351"/>
                      <a:pt x="478" y="374"/>
                    </a:cubicBezTo>
                    <a:cubicBezTo>
                      <a:pt x="437" y="415"/>
                      <a:pt x="397" y="456"/>
                      <a:pt x="356" y="496"/>
                    </a:cubicBezTo>
                    <a:cubicBezTo>
                      <a:pt x="346" y="506"/>
                      <a:pt x="337" y="516"/>
                      <a:pt x="326" y="526"/>
                    </a:cubicBez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51" name="Freeform 7">
                <a:extLst>
                  <a:ext uri="{FF2B5EF4-FFF2-40B4-BE49-F238E27FC236}">
                    <a16:creationId xmlns:a16="http://schemas.microsoft.com/office/drawing/2014/main" id="{559706D9-9C34-4E73-5BD7-BA4D8E9EEEAE}"/>
                  </a:ext>
                </a:extLst>
              </p:cNvPr>
              <p:cNvSpPr>
                <a:spLocks noEditPoints="1"/>
              </p:cNvSpPr>
              <p:nvPr/>
            </p:nvSpPr>
            <p:spPr bwMode="auto">
              <a:xfrm>
                <a:off x="7710488" y="1287463"/>
                <a:ext cx="1590675" cy="849313"/>
              </a:xfrm>
              <a:custGeom>
                <a:avLst/>
                <a:gdLst>
                  <a:gd name="T0" fmla="*/ 210 w 422"/>
                  <a:gd name="T1" fmla="*/ 225 h 225"/>
                  <a:gd name="T2" fmla="*/ 29 w 422"/>
                  <a:gd name="T3" fmla="*/ 225 h 225"/>
                  <a:gd name="T4" fmla="*/ 2 w 422"/>
                  <a:gd name="T5" fmla="*/ 210 h 225"/>
                  <a:gd name="T6" fmla="*/ 0 w 422"/>
                  <a:gd name="T7" fmla="*/ 198 h 225"/>
                  <a:gd name="T8" fmla="*/ 0 w 422"/>
                  <a:gd name="T9" fmla="*/ 155 h 225"/>
                  <a:gd name="T10" fmla="*/ 43 w 422"/>
                  <a:gd name="T11" fmla="*/ 88 h 225"/>
                  <a:gd name="T12" fmla="*/ 81 w 422"/>
                  <a:gd name="T13" fmla="*/ 79 h 225"/>
                  <a:gd name="T14" fmla="*/ 114 w 422"/>
                  <a:gd name="T15" fmla="*/ 79 h 225"/>
                  <a:gd name="T16" fmla="*/ 122 w 422"/>
                  <a:gd name="T17" fmla="*/ 73 h 225"/>
                  <a:gd name="T18" fmla="*/ 208 w 422"/>
                  <a:gd name="T19" fmla="*/ 1 h 225"/>
                  <a:gd name="T20" fmla="*/ 298 w 422"/>
                  <a:gd name="T21" fmla="*/ 66 h 225"/>
                  <a:gd name="T22" fmla="*/ 315 w 422"/>
                  <a:gd name="T23" fmla="*/ 79 h 225"/>
                  <a:gd name="T24" fmla="*/ 348 w 422"/>
                  <a:gd name="T25" fmla="*/ 79 h 225"/>
                  <a:gd name="T26" fmla="*/ 420 w 422"/>
                  <a:gd name="T27" fmla="*/ 143 h 225"/>
                  <a:gd name="T28" fmla="*/ 421 w 422"/>
                  <a:gd name="T29" fmla="*/ 202 h 225"/>
                  <a:gd name="T30" fmla="*/ 399 w 422"/>
                  <a:gd name="T31" fmla="*/ 225 h 225"/>
                  <a:gd name="T32" fmla="*/ 391 w 422"/>
                  <a:gd name="T33" fmla="*/ 225 h 225"/>
                  <a:gd name="T34" fmla="*/ 210 w 422"/>
                  <a:gd name="T35" fmla="*/ 225 h 225"/>
                  <a:gd name="T36" fmla="*/ 211 w 422"/>
                  <a:gd name="T37" fmla="*/ 127 h 225"/>
                  <a:gd name="T38" fmla="*/ 245 w 422"/>
                  <a:gd name="T39" fmla="*/ 92 h 225"/>
                  <a:gd name="T40" fmla="*/ 210 w 422"/>
                  <a:gd name="T41" fmla="*/ 58 h 225"/>
                  <a:gd name="T42" fmla="*/ 177 w 422"/>
                  <a:gd name="T43" fmla="*/ 92 h 225"/>
                  <a:gd name="T44" fmla="*/ 211 w 422"/>
                  <a:gd name="T45" fmla="*/ 127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2" h="225">
                    <a:moveTo>
                      <a:pt x="210" y="225"/>
                    </a:moveTo>
                    <a:cubicBezTo>
                      <a:pt x="150" y="225"/>
                      <a:pt x="90" y="225"/>
                      <a:pt x="29" y="225"/>
                    </a:cubicBezTo>
                    <a:cubicBezTo>
                      <a:pt x="17" y="225"/>
                      <a:pt x="7" y="222"/>
                      <a:pt x="2" y="210"/>
                    </a:cubicBezTo>
                    <a:cubicBezTo>
                      <a:pt x="1" y="206"/>
                      <a:pt x="1" y="202"/>
                      <a:pt x="0" y="198"/>
                    </a:cubicBezTo>
                    <a:cubicBezTo>
                      <a:pt x="0" y="184"/>
                      <a:pt x="0" y="169"/>
                      <a:pt x="0" y="155"/>
                    </a:cubicBezTo>
                    <a:cubicBezTo>
                      <a:pt x="1" y="125"/>
                      <a:pt x="17" y="102"/>
                      <a:pt x="43" y="88"/>
                    </a:cubicBezTo>
                    <a:cubicBezTo>
                      <a:pt x="55" y="81"/>
                      <a:pt x="68" y="79"/>
                      <a:pt x="81" y="79"/>
                    </a:cubicBezTo>
                    <a:cubicBezTo>
                      <a:pt x="92" y="79"/>
                      <a:pt x="103" y="79"/>
                      <a:pt x="114" y="79"/>
                    </a:cubicBezTo>
                    <a:cubicBezTo>
                      <a:pt x="119" y="79"/>
                      <a:pt x="121" y="78"/>
                      <a:pt x="122" y="73"/>
                    </a:cubicBezTo>
                    <a:cubicBezTo>
                      <a:pt x="131" y="32"/>
                      <a:pt x="167" y="3"/>
                      <a:pt x="208" y="1"/>
                    </a:cubicBezTo>
                    <a:cubicBezTo>
                      <a:pt x="249" y="0"/>
                      <a:pt x="286" y="27"/>
                      <a:pt x="298" y="66"/>
                    </a:cubicBezTo>
                    <a:cubicBezTo>
                      <a:pt x="301" y="79"/>
                      <a:pt x="301" y="79"/>
                      <a:pt x="315" y="79"/>
                    </a:cubicBezTo>
                    <a:cubicBezTo>
                      <a:pt x="326" y="79"/>
                      <a:pt x="337" y="79"/>
                      <a:pt x="348" y="79"/>
                    </a:cubicBezTo>
                    <a:cubicBezTo>
                      <a:pt x="383" y="80"/>
                      <a:pt x="415" y="109"/>
                      <a:pt x="420" y="143"/>
                    </a:cubicBezTo>
                    <a:cubicBezTo>
                      <a:pt x="422" y="162"/>
                      <a:pt x="422" y="182"/>
                      <a:pt x="421" y="202"/>
                    </a:cubicBezTo>
                    <a:cubicBezTo>
                      <a:pt x="421" y="215"/>
                      <a:pt x="412" y="223"/>
                      <a:pt x="399" y="225"/>
                    </a:cubicBezTo>
                    <a:cubicBezTo>
                      <a:pt x="396" y="225"/>
                      <a:pt x="394" y="225"/>
                      <a:pt x="391" y="225"/>
                    </a:cubicBezTo>
                    <a:cubicBezTo>
                      <a:pt x="331" y="225"/>
                      <a:pt x="271" y="225"/>
                      <a:pt x="210" y="225"/>
                    </a:cubicBezTo>
                    <a:close/>
                    <a:moveTo>
                      <a:pt x="211" y="127"/>
                    </a:moveTo>
                    <a:cubicBezTo>
                      <a:pt x="231" y="126"/>
                      <a:pt x="246" y="112"/>
                      <a:pt x="245" y="92"/>
                    </a:cubicBezTo>
                    <a:cubicBezTo>
                      <a:pt x="245" y="73"/>
                      <a:pt x="230" y="57"/>
                      <a:pt x="210" y="58"/>
                    </a:cubicBezTo>
                    <a:cubicBezTo>
                      <a:pt x="191" y="58"/>
                      <a:pt x="176" y="73"/>
                      <a:pt x="177" y="92"/>
                    </a:cubicBezTo>
                    <a:cubicBezTo>
                      <a:pt x="177" y="112"/>
                      <a:pt x="191" y="127"/>
                      <a:pt x="211" y="127"/>
                    </a:cubicBezTo>
                    <a:close/>
                  </a:path>
                </a:pathLst>
              </a:custGeom>
              <a:solidFill>
                <a:srgbClr val="6B6B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799" dirty="0"/>
              </a:p>
            </p:txBody>
          </p:sp>
          <p:sp>
            <p:nvSpPr>
              <p:cNvPr id="52" name="Rectangle 51">
                <a:extLst>
                  <a:ext uri="{FF2B5EF4-FFF2-40B4-BE49-F238E27FC236}">
                    <a16:creationId xmlns:a16="http://schemas.microsoft.com/office/drawing/2014/main" id="{5BEB8C1D-6182-41CB-2460-C5B1671877C6}"/>
                  </a:ext>
                </a:extLst>
              </p:cNvPr>
              <p:cNvSpPr/>
              <p:nvPr/>
            </p:nvSpPr>
            <p:spPr>
              <a:xfrm>
                <a:off x="7467600" y="2819400"/>
                <a:ext cx="1981200" cy="1905000"/>
              </a:xfrm>
              <a:prstGeom prst="rect">
                <a:avLst/>
              </a:pr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29" name="Rectangle 28">
              <a:extLst>
                <a:ext uri="{FF2B5EF4-FFF2-40B4-BE49-F238E27FC236}">
                  <a16:creationId xmlns:a16="http://schemas.microsoft.com/office/drawing/2014/main" id="{A3E7C9B8-6796-315A-99A9-1ED95E2BD20C}"/>
                </a:ext>
              </a:extLst>
            </p:cNvPr>
            <p:cNvSpPr/>
            <p:nvPr/>
          </p:nvSpPr>
          <p:spPr>
            <a:xfrm>
              <a:off x="7753528" y="2642563"/>
              <a:ext cx="1347575" cy="492442"/>
            </a:xfrm>
            <a:prstGeom prst="rect">
              <a:avLst/>
            </a:prstGeom>
          </p:spPr>
          <p:txBody>
            <a:bodyPr wrap="square">
              <a:spAutoFit/>
            </a:bodyPr>
            <a:lstStyle/>
            <a:p>
              <a:pPr defTabSz="609402">
                <a:spcAft>
                  <a:spcPts val="2399"/>
                </a:spcAft>
                <a:defRPr/>
              </a:pPr>
              <a:r>
                <a:rPr lang="en-US" sz="2599" dirty="0">
                  <a:solidFill>
                    <a:schemeClr val="bg1"/>
                  </a:solidFill>
                </a:rPr>
                <a:t>Twitchy</a:t>
              </a:r>
            </a:p>
          </p:txBody>
        </p:sp>
        <p:grpSp>
          <p:nvGrpSpPr>
            <p:cNvPr id="30" name="Group 29">
              <a:extLst>
                <a:ext uri="{FF2B5EF4-FFF2-40B4-BE49-F238E27FC236}">
                  <a16:creationId xmlns:a16="http://schemas.microsoft.com/office/drawing/2014/main" id="{2B4577C7-C0C0-9ED9-C37A-4C7B345A1D23}"/>
                </a:ext>
              </a:extLst>
            </p:cNvPr>
            <p:cNvGrpSpPr/>
            <p:nvPr/>
          </p:nvGrpSpPr>
          <p:grpSpPr>
            <a:xfrm>
              <a:off x="7058025" y="2668624"/>
              <a:ext cx="640404" cy="3260681"/>
              <a:chOff x="6781800" y="2590800"/>
              <a:chExt cx="640404" cy="3260681"/>
            </a:xfrm>
          </p:grpSpPr>
          <p:sp>
            <p:nvSpPr>
              <p:cNvPr id="45" name="Freeform 7">
                <a:extLst>
                  <a:ext uri="{FF2B5EF4-FFF2-40B4-BE49-F238E27FC236}">
                    <a16:creationId xmlns:a16="http://schemas.microsoft.com/office/drawing/2014/main" id="{6C455A22-8B12-DB97-E904-071517D3E976}"/>
                  </a:ext>
                </a:extLst>
              </p:cNvPr>
              <p:cNvSpPr>
                <a:spLocks/>
              </p:cNvSpPr>
              <p:nvPr/>
            </p:nvSpPr>
            <p:spPr bwMode="auto">
              <a:xfrm>
                <a:off x="6781800" y="2590800"/>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46" name="Freeform 7">
                <a:extLst>
                  <a:ext uri="{FF2B5EF4-FFF2-40B4-BE49-F238E27FC236}">
                    <a16:creationId xmlns:a16="http://schemas.microsoft.com/office/drawing/2014/main" id="{8EA1DADC-CCE6-1777-8923-4E3BE54E5875}"/>
                  </a:ext>
                </a:extLst>
              </p:cNvPr>
              <p:cNvSpPr>
                <a:spLocks/>
              </p:cNvSpPr>
              <p:nvPr/>
            </p:nvSpPr>
            <p:spPr bwMode="auto">
              <a:xfrm>
                <a:off x="6781800" y="3283896"/>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47" name="Freeform 7">
                <a:extLst>
                  <a:ext uri="{FF2B5EF4-FFF2-40B4-BE49-F238E27FC236}">
                    <a16:creationId xmlns:a16="http://schemas.microsoft.com/office/drawing/2014/main" id="{8A8235BD-4643-251C-F082-69FFE4885870}"/>
                  </a:ext>
                </a:extLst>
              </p:cNvPr>
              <p:cNvSpPr>
                <a:spLocks/>
              </p:cNvSpPr>
              <p:nvPr/>
            </p:nvSpPr>
            <p:spPr bwMode="auto">
              <a:xfrm>
                <a:off x="6781800" y="3976992"/>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48" name="Freeform 7">
                <a:extLst>
                  <a:ext uri="{FF2B5EF4-FFF2-40B4-BE49-F238E27FC236}">
                    <a16:creationId xmlns:a16="http://schemas.microsoft.com/office/drawing/2014/main" id="{E4E86A04-122E-9E1A-0A91-8F1D60E155FF}"/>
                  </a:ext>
                </a:extLst>
              </p:cNvPr>
              <p:cNvSpPr>
                <a:spLocks/>
              </p:cNvSpPr>
              <p:nvPr/>
            </p:nvSpPr>
            <p:spPr bwMode="auto">
              <a:xfrm>
                <a:off x="6781800" y="4670088"/>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sp>
            <p:nvSpPr>
              <p:cNvPr id="49" name="Freeform 7">
                <a:extLst>
                  <a:ext uri="{FF2B5EF4-FFF2-40B4-BE49-F238E27FC236}">
                    <a16:creationId xmlns:a16="http://schemas.microsoft.com/office/drawing/2014/main" id="{B84BCDC4-1AD2-0ABD-1F65-ACB2D232C4A6}"/>
                  </a:ext>
                </a:extLst>
              </p:cNvPr>
              <p:cNvSpPr>
                <a:spLocks/>
              </p:cNvSpPr>
              <p:nvPr/>
            </p:nvSpPr>
            <p:spPr bwMode="auto">
              <a:xfrm>
                <a:off x="6781800" y="5363182"/>
                <a:ext cx="640404" cy="48829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bg1"/>
              </a:solidFill>
              <a:ln>
                <a:noFill/>
              </a:ln>
            </p:spPr>
            <p:txBody>
              <a:bodyPr vert="horz" wrap="square" lIns="91416" tIns="45708" rIns="91416" bIns="45708" numCol="1" anchor="t" anchorCtr="0" compatLnSpc="1">
                <a:prstTxWarp prst="textNoShape">
                  <a:avLst/>
                </a:prstTxWarp>
              </a:bodyPr>
              <a:lstStyle/>
              <a:p>
                <a:pPr defTabSz="914126">
                  <a:defRPr/>
                </a:pPr>
                <a:endParaRPr lang="en-US" sz="2599" dirty="0">
                  <a:solidFill>
                    <a:srgbClr val="3D3935"/>
                  </a:solidFill>
                  <a:latin typeface="Arial" panose="020B0604020202020204"/>
                </a:endParaRPr>
              </a:p>
            </p:txBody>
          </p:sp>
        </p:grpSp>
        <p:sp>
          <p:nvSpPr>
            <p:cNvPr id="31" name="Rectangle 30">
              <a:extLst>
                <a:ext uri="{FF2B5EF4-FFF2-40B4-BE49-F238E27FC236}">
                  <a16:creationId xmlns:a16="http://schemas.microsoft.com/office/drawing/2014/main" id="{11F928B3-CAC3-072A-3F90-8A1CAA037474}"/>
                </a:ext>
              </a:extLst>
            </p:cNvPr>
            <p:cNvSpPr/>
            <p:nvPr/>
          </p:nvSpPr>
          <p:spPr>
            <a:xfrm>
              <a:off x="7753528" y="3323499"/>
              <a:ext cx="1347575" cy="492443"/>
            </a:xfrm>
            <a:prstGeom prst="rect">
              <a:avLst/>
            </a:prstGeom>
          </p:spPr>
          <p:txBody>
            <a:bodyPr wrap="square">
              <a:spAutoFit/>
            </a:bodyPr>
            <a:lstStyle/>
            <a:p>
              <a:pPr defTabSz="609402">
                <a:spcAft>
                  <a:spcPts val="2399"/>
                </a:spcAft>
                <a:defRPr/>
              </a:pPr>
              <a:r>
                <a:rPr lang="en-US" sz="2599" dirty="0">
                  <a:solidFill>
                    <a:schemeClr val="bg1"/>
                  </a:solidFill>
                </a:rPr>
                <a:t>Shaky</a:t>
              </a:r>
            </a:p>
          </p:txBody>
        </p:sp>
        <p:sp>
          <p:nvSpPr>
            <p:cNvPr id="41" name="Rectangle 40">
              <a:extLst>
                <a:ext uri="{FF2B5EF4-FFF2-40B4-BE49-F238E27FC236}">
                  <a16:creationId xmlns:a16="http://schemas.microsoft.com/office/drawing/2014/main" id="{EAA680DC-AAD2-D1E8-DA38-7056D35CCE36}"/>
                </a:ext>
              </a:extLst>
            </p:cNvPr>
            <p:cNvSpPr/>
            <p:nvPr/>
          </p:nvSpPr>
          <p:spPr>
            <a:xfrm>
              <a:off x="7753528" y="3984980"/>
              <a:ext cx="1347575" cy="492443"/>
            </a:xfrm>
            <a:prstGeom prst="rect">
              <a:avLst/>
            </a:prstGeom>
          </p:spPr>
          <p:txBody>
            <a:bodyPr wrap="square">
              <a:spAutoFit/>
            </a:bodyPr>
            <a:lstStyle/>
            <a:p>
              <a:pPr defTabSz="609402">
                <a:spcAft>
                  <a:spcPts val="2399"/>
                </a:spcAft>
                <a:defRPr/>
              </a:pPr>
              <a:r>
                <a:rPr lang="en-US" sz="2599" dirty="0">
                  <a:solidFill>
                    <a:schemeClr val="bg1"/>
                  </a:solidFill>
                </a:rPr>
                <a:t>Jittery</a:t>
              </a:r>
            </a:p>
          </p:txBody>
        </p:sp>
        <p:sp>
          <p:nvSpPr>
            <p:cNvPr id="43" name="Rectangle 42">
              <a:extLst>
                <a:ext uri="{FF2B5EF4-FFF2-40B4-BE49-F238E27FC236}">
                  <a16:creationId xmlns:a16="http://schemas.microsoft.com/office/drawing/2014/main" id="{46AE7D8E-C33A-4B67-AA7F-47801785355F}"/>
                </a:ext>
              </a:extLst>
            </p:cNvPr>
            <p:cNvSpPr/>
            <p:nvPr/>
          </p:nvSpPr>
          <p:spPr>
            <a:xfrm>
              <a:off x="7753528" y="4695099"/>
              <a:ext cx="1347575" cy="492443"/>
            </a:xfrm>
            <a:prstGeom prst="rect">
              <a:avLst/>
            </a:prstGeom>
          </p:spPr>
          <p:txBody>
            <a:bodyPr wrap="square">
              <a:spAutoFit/>
            </a:bodyPr>
            <a:lstStyle/>
            <a:p>
              <a:pPr defTabSz="609402">
                <a:spcAft>
                  <a:spcPts val="2399"/>
                </a:spcAft>
                <a:defRPr/>
              </a:pPr>
              <a:r>
                <a:rPr lang="en-US" sz="2599" dirty="0">
                  <a:solidFill>
                    <a:schemeClr val="bg1"/>
                  </a:solidFill>
                </a:rPr>
                <a:t>Jerky</a:t>
              </a:r>
            </a:p>
          </p:txBody>
        </p:sp>
        <p:sp>
          <p:nvSpPr>
            <p:cNvPr id="44" name="Rectangle 43">
              <a:extLst>
                <a:ext uri="{FF2B5EF4-FFF2-40B4-BE49-F238E27FC236}">
                  <a16:creationId xmlns:a16="http://schemas.microsoft.com/office/drawing/2014/main" id="{BE4F3673-4086-AF6A-E8EF-C9AE92C011DF}"/>
                </a:ext>
              </a:extLst>
            </p:cNvPr>
            <p:cNvSpPr/>
            <p:nvPr/>
          </p:nvSpPr>
          <p:spPr>
            <a:xfrm>
              <a:off x="7753526" y="5395491"/>
              <a:ext cx="2349297" cy="492442"/>
            </a:xfrm>
            <a:prstGeom prst="rect">
              <a:avLst/>
            </a:prstGeom>
          </p:spPr>
          <p:txBody>
            <a:bodyPr wrap="square">
              <a:spAutoFit/>
            </a:bodyPr>
            <a:lstStyle/>
            <a:p>
              <a:pPr defTabSz="609402">
                <a:spcAft>
                  <a:spcPts val="2399"/>
                </a:spcAft>
                <a:defRPr/>
              </a:pPr>
              <a:r>
                <a:rPr lang="en-US" sz="2599" dirty="0">
                  <a:solidFill>
                    <a:schemeClr val="bg1"/>
                  </a:solidFill>
                </a:rPr>
                <a:t>Teeth grinding</a:t>
              </a:r>
            </a:p>
          </p:txBody>
        </p:sp>
      </p:grpSp>
    </p:spTree>
    <p:extLst>
      <p:ext uri="{BB962C8B-B14F-4D97-AF65-F5344CB8AC3E}">
        <p14:creationId xmlns:p14="http://schemas.microsoft.com/office/powerpoint/2010/main" val="39599142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Screening via Video</a:t>
            </a:r>
            <a:endParaRPr lang="en-US" baseline="30000" dirty="0"/>
          </a:p>
        </p:txBody>
      </p:sp>
      <p:sp>
        <p:nvSpPr>
          <p:cNvPr id="4" name="Slide Number Placeholder 3"/>
          <p:cNvSpPr>
            <a:spLocks noGrp="1"/>
          </p:cNvSpPr>
          <p:nvPr>
            <p:ph type="sldNum" sz="quarter" idx="4"/>
          </p:nvPr>
        </p:nvSpPr>
        <p:spPr/>
        <p:txBody>
          <a:bodyPr/>
          <a:lstStyle/>
          <a:p>
            <a:fld id="{F3C1FD0B-2342-48FB-A867-BE1FD0EAA53B}" type="slidenum">
              <a:rPr lang="en-US" smtClean="0"/>
              <a:pPr/>
              <a:t>56</a:t>
            </a:fld>
            <a:endParaRPr lang="en-US" dirty="0"/>
          </a:p>
        </p:txBody>
      </p:sp>
      <p:sp>
        <p:nvSpPr>
          <p:cNvPr id="30" name="Text Placeholder 8"/>
          <p:cNvSpPr>
            <a:spLocks noGrp="1"/>
          </p:cNvSpPr>
          <p:nvPr>
            <p:ph type="body" sz="quarter" idx="10"/>
          </p:nvPr>
        </p:nvSpPr>
        <p:spPr/>
        <p:txBody>
          <a:bodyPr>
            <a:normAutofit/>
          </a:bodyPr>
          <a:lstStyle/>
          <a:p>
            <a:r>
              <a:rPr lang="en-US" dirty="0"/>
              <a:t>Best Practices for Tardive Dyskinesia Screening and Treatment</a:t>
            </a:r>
          </a:p>
        </p:txBody>
      </p:sp>
      <p:sp>
        <p:nvSpPr>
          <p:cNvPr id="12" name="Content Placeholder 4"/>
          <p:cNvSpPr txBox="1">
            <a:spLocks/>
          </p:cNvSpPr>
          <p:nvPr/>
        </p:nvSpPr>
        <p:spPr>
          <a:xfrm>
            <a:off x="447558" y="1667334"/>
            <a:ext cx="11293708" cy="4499391"/>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999" dirty="0"/>
          </a:p>
        </p:txBody>
      </p:sp>
      <p:sp>
        <p:nvSpPr>
          <p:cNvPr id="31" name="TextBox 30">
            <a:extLst>
              <a:ext uri="{FF2B5EF4-FFF2-40B4-BE49-F238E27FC236}">
                <a16:creationId xmlns:a16="http://schemas.microsoft.com/office/drawing/2014/main" id="{01B9822D-A59D-591A-A8FE-4FF861F887D0}"/>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n-lt"/>
                <a:ea typeface="Calibri" panose="020F0502020204030204" pitchFamily="34" charset="0"/>
                <a:cs typeface="Times New Roman" panose="02020603050405020304" pitchFamily="18" charset="0"/>
              </a:rPr>
              <a:t>1. </a:t>
            </a:r>
            <a:r>
              <a:rPr lang="en-US" sz="900" dirty="0"/>
              <a:t>International Parkinson and Movement Disorder Society. Telemedicine in your movement disorders practice: a step-by-step guide. April 2020. Accessed December 6, 2021. https://www.movementdisorders.org/MDS/About/Committees--Other-Groups/Telemedicine-in-Your-Movement-Disorders-Practice-A-Step-by-Step-Guide.htm </a:t>
            </a:r>
            <a:r>
              <a:rPr lang="en-US" sz="900" b="1" dirty="0"/>
              <a:t>2. </a:t>
            </a:r>
            <a:r>
              <a:rPr lang="en-US" sz="900" dirty="0"/>
              <a:t>American Medical Association. Telehealth implementation playbook. April 2020. Accessed December 6, 2021. https://www.ama-assn.org/system/files/2020-04/ama-telehealth-playbook.pdf </a:t>
            </a:r>
            <a:r>
              <a:rPr lang="en-US" sz="900" b="1" dirty="0"/>
              <a:t>3.</a:t>
            </a:r>
            <a:r>
              <a:rPr lang="en-US" sz="900" b="1" dirty="0">
                <a:solidFill>
                  <a:schemeClr val="accent1"/>
                </a:solidFill>
              </a:rPr>
              <a:t> </a:t>
            </a: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a:t>
            </a:r>
            <a:endParaRPr lang="en-US" dirty="0"/>
          </a:p>
        </p:txBody>
      </p:sp>
      <p:grpSp>
        <p:nvGrpSpPr>
          <p:cNvPr id="34" name="Group 33">
            <a:extLst>
              <a:ext uri="{FF2B5EF4-FFF2-40B4-BE49-F238E27FC236}">
                <a16:creationId xmlns:a16="http://schemas.microsoft.com/office/drawing/2014/main" id="{18AC35F9-6D92-7112-2116-FD686ED96794}"/>
              </a:ext>
            </a:extLst>
          </p:cNvPr>
          <p:cNvGrpSpPr/>
          <p:nvPr/>
        </p:nvGrpSpPr>
        <p:grpSpPr>
          <a:xfrm>
            <a:off x="977900" y="1701800"/>
            <a:ext cx="10702084" cy="3824306"/>
            <a:chOff x="447675" y="1666875"/>
            <a:chExt cx="11433893" cy="4085812"/>
          </a:xfrm>
        </p:grpSpPr>
        <p:sp>
          <p:nvSpPr>
            <p:cNvPr id="35" name="Isosceles Triangle 34">
              <a:extLst>
                <a:ext uri="{FF2B5EF4-FFF2-40B4-BE49-F238E27FC236}">
                  <a16:creationId xmlns:a16="http://schemas.microsoft.com/office/drawing/2014/main" id="{A3D5D35C-080A-4769-E99D-8E2EF3F940BE}"/>
                </a:ext>
              </a:extLst>
            </p:cNvPr>
            <p:cNvSpPr/>
            <p:nvPr/>
          </p:nvSpPr>
          <p:spPr>
            <a:xfrm rot="5400000">
              <a:off x="3886582" y="1791066"/>
              <a:ext cx="475488" cy="22710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6" name="Text Placeholder 7">
              <a:extLst>
                <a:ext uri="{FF2B5EF4-FFF2-40B4-BE49-F238E27FC236}">
                  <a16:creationId xmlns:a16="http://schemas.microsoft.com/office/drawing/2014/main" id="{DDBFCD05-6E70-B43E-9FDE-426BE5B36D99}"/>
                </a:ext>
              </a:extLst>
            </p:cNvPr>
            <p:cNvSpPr txBox="1">
              <a:spLocks/>
            </p:cNvSpPr>
            <p:nvPr/>
          </p:nvSpPr>
          <p:spPr>
            <a:xfrm>
              <a:off x="447676" y="1666875"/>
              <a:ext cx="3409950" cy="476250"/>
            </a:xfrm>
            <a:prstGeom prst="rect">
              <a:avLst/>
            </a:prstGeom>
            <a:solidFill>
              <a:schemeClr val="accent1"/>
            </a:solidFill>
          </p:spPr>
          <p:txBody>
            <a:bodyPr vert="horz" lIns="91416" tIns="0" rIns="91416" bIns="0"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BEFORE: </a:t>
              </a:r>
              <a:br>
                <a:rPr lang="en-US" sz="1600" b="1" dirty="0"/>
              </a:br>
              <a:r>
                <a:rPr lang="en-US" sz="1600" b="1" dirty="0"/>
                <a:t>Set Expectations</a:t>
              </a:r>
              <a:r>
                <a:rPr lang="en-US" sz="1600" b="1" baseline="30000" dirty="0"/>
                <a:t>1,2</a:t>
              </a:r>
            </a:p>
          </p:txBody>
        </p:sp>
        <p:sp>
          <p:nvSpPr>
            <p:cNvPr id="37" name="Text Placeholder 7">
              <a:extLst>
                <a:ext uri="{FF2B5EF4-FFF2-40B4-BE49-F238E27FC236}">
                  <a16:creationId xmlns:a16="http://schemas.microsoft.com/office/drawing/2014/main" id="{22D9CC14-0FC7-7D70-EF63-8B75481C70AC}"/>
                </a:ext>
              </a:extLst>
            </p:cNvPr>
            <p:cNvSpPr txBox="1">
              <a:spLocks/>
            </p:cNvSpPr>
            <p:nvPr/>
          </p:nvSpPr>
          <p:spPr>
            <a:xfrm>
              <a:off x="4391025" y="1666875"/>
              <a:ext cx="3409950" cy="476250"/>
            </a:xfrm>
            <a:prstGeom prst="rect">
              <a:avLst/>
            </a:prstGeom>
            <a:solidFill>
              <a:schemeClr val="accent5">
                <a:lumMod val="75000"/>
              </a:schemeClr>
            </a:solidFill>
          </p:spPr>
          <p:txBody>
            <a:bodyPr vert="horz" lIns="91416" tIns="0" rIns="91416" bIns="0"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DURING: Engage Patients</a:t>
              </a:r>
              <a:r>
                <a:rPr lang="en-US" sz="1600" b="1" baseline="30000" dirty="0"/>
                <a:t>3</a:t>
              </a:r>
            </a:p>
          </p:txBody>
        </p:sp>
        <p:sp>
          <p:nvSpPr>
            <p:cNvPr id="38" name="Text Placeholder 7">
              <a:extLst>
                <a:ext uri="{FF2B5EF4-FFF2-40B4-BE49-F238E27FC236}">
                  <a16:creationId xmlns:a16="http://schemas.microsoft.com/office/drawing/2014/main" id="{4542ABF2-7422-AFCC-06F0-558E4855303A}"/>
                </a:ext>
              </a:extLst>
            </p:cNvPr>
            <p:cNvSpPr txBox="1">
              <a:spLocks/>
            </p:cNvSpPr>
            <p:nvPr/>
          </p:nvSpPr>
          <p:spPr>
            <a:xfrm>
              <a:off x="8334375" y="1666875"/>
              <a:ext cx="3409950" cy="476250"/>
            </a:xfrm>
            <a:prstGeom prst="rect">
              <a:avLst/>
            </a:prstGeom>
            <a:solidFill>
              <a:schemeClr val="accent2">
                <a:lumMod val="75000"/>
              </a:schemeClr>
            </a:solidFill>
          </p:spPr>
          <p:txBody>
            <a:bodyPr vert="horz" lIns="91416" tIns="0" rIns="91416" bIns="0" rtlCol="0" anchor="ctr">
              <a:noAutofit/>
            </a:bodyPr>
            <a:lstStyle>
              <a:lvl1pPr marL="0" indent="0" algn="ctr" defTabSz="914400" rtl="0" eaLnBrk="1" latinLnBrk="0" hangingPunct="1">
                <a:lnSpc>
                  <a:spcPct val="90000"/>
                </a:lnSpc>
                <a:spcBef>
                  <a:spcPts val="1000"/>
                </a:spcBef>
                <a:buClr>
                  <a:schemeClr val="accent4"/>
                </a:buClr>
                <a:buFont typeface="Arial" panose="020B0604020202020204" pitchFamily="34" charset="0"/>
                <a:buNone/>
                <a:defRPr sz="1400" kern="1200" cap="all"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t>AFTER: Follow Up</a:t>
              </a:r>
              <a:r>
                <a:rPr lang="en-US" sz="1600" b="1" baseline="30000" dirty="0"/>
                <a:t>1,2</a:t>
              </a:r>
            </a:p>
          </p:txBody>
        </p:sp>
        <p:sp>
          <p:nvSpPr>
            <p:cNvPr id="39" name="Isosceles Triangle 38">
              <a:extLst>
                <a:ext uri="{FF2B5EF4-FFF2-40B4-BE49-F238E27FC236}">
                  <a16:creationId xmlns:a16="http://schemas.microsoft.com/office/drawing/2014/main" id="{9CE300DC-53A6-4F63-9A2C-3C6801A025D9}"/>
                </a:ext>
              </a:extLst>
            </p:cNvPr>
            <p:cNvSpPr/>
            <p:nvPr/>
          </p:nvSpPr>
          <p:spPr>
            <a:xfrm rot="5400000">
              <a:off x="7829931" y="1791067"/>
              <a:ext cx="475488" cy="22710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0" name="Rounded Rectangle 62">
              <a:extLst>
                <a:ext uri="{FF2B5EF4-FFF2-40B4-BE49-F238E27FC236}">
                  <a16:creationId xmlns:a16="http://schemas.microsoft.com/office/drawing/2014/main" id="{9B7BE3CC-D915-B10E-57A1-ADF4EB1DE2DE}"/>
                </a:ext>
              </a:extLst>
            </p:cNvPr>
            <p:cNvSpPr>
              <a:spLocks/>
            </p:cNvSpPr>
            <p:nvPr/>
          </p:nvSpPr>
          <p:spPr>
            <a:xfrm>
              <a:off x="762000" y="2362200"/>
              <a:ext cx="3096388" cy="103327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Equipment</a:t>
              </a:r>
            </a:p>
            <a:p>
              <a:pPr>
                <a:spcAft>
                  <a:spcPts val="600"/>
                </a:spcAft>
              </a:pPr>
              <a:r>
                <a:rPr lang="en-US" sz="1600" dirty="0">
                  <a:solidFill>
                    <a:schemeClr val="tx1"/>
                  </a:solidFill>
                </a:rPr>
                <a:t>A device that can be maneuvered easily</a:t>
              </a:r>
            </a:p>
          </p:txBody>
        </p:sp>
        <p:sp>
          <p:nvSpPr>
            <p:cNvPr id="41" name="Rounded Rectangle 63">
              <a:extLst>
                <a:ext uri="{FF2B5EF4-FFF2-40B4-BE49-F238E27FC236}">
                  <a16:creationId xmlns:a16="http://schemas.microsoft.com/office/drawing/2014/main" id="{32E41273-52C1-D04A-1CE6-E726B97D7623}"/>
                </a:ext>
              </a:extLst>
            </p:cNvPr>
            <p:cNvSpPr>
              <a:spLocks/>
            </p:cNvSpPr>
            <p:nvPr/>
          </p:nvSpPr>
          <p:spPr>
            <a:xfrm>
              <a:off x="762000" y="3552675"/>
              <a:ext cx="3096388" cy="103327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Environment</a:t>
              </a:r>
            </a:p>
            <a:p>
              <a:pPr>
                <a:spcAft>
                  <a:spcPts val="600"/>
                </a:spcAft>
              </a:pPr>
              <a:r>
                <a:rPr lang="en-US" sz="1600" dirty="0">
                  <a:solidFill>
                    <a:schemeClr val="tx1"/>
                  </a:solidFill>
                </a:rPr>
                <a:t>A well-lit, uncluttered room with ample space</a:t>
              </a:r>
            </a:p>
          </p:txBody>
        </p:sp>
        <p:sp>
          <p:nvSpPr>
            <p:cNvPr id="42" name="Rounded Rectangle 64">
              <a:extLst>
                <a:ext uri="{FF2B5EF4-FFF2-40B4-BE49-F238E27FC236}">
                  <a16:creationId xmlns:a16="http://schemas.microsoft.com/office/drawing/2014/main" id="{09D8F0E7-DB56-43CE-DEE5-DC680CF3198B}"/>
                </a:ext>
              </a:extLst>
            </p:cNvPr>
            <p:cNvSpPr>
              <a:spLocks/>
            </p:cNvSpPr>
            <p:nvPr/>
          </p:nvSpPr>
          <p:spPr>
            <a:xfrm>
              <a:off x="762000" y="4719415"/>
              <a:ext cx="3096388" cy="1033272"/>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1"/>
                  </a:solidFill>
                </a:rPr>
                <a:t>Helping Hand</a:t>
              </a:r>
            </a:p>
            <a:p>
              <a:pPr>
                <a:spcAft>
                  <a:spcPts val="600"/>
                </a:spcAft>
              </a:pPr>
              <a:r>
                <a:rPr lang="en-US" sz="1600" dirty="0">
                  <a:solidFill>
                    <a:schemeClr val="tx1"/>
                  </a:solidFill>
                </a:rPr>
                <a:t>Engage a caregiver who </a:t>
              </a:r>
              <a:br>
                <a:rPr lang="en-US" sz="1600" dirty="0">
                  <a:solidFill>
                    <a:schemeClr val="tx1"/>
                  </a:solidFill>
                </a:rPr>
              </a:br>
              <a:r>
                <a:rPr lang="en-US" sz="1600" dirty="0">
                  <a:solidFill>
                    <a:schemeClr val="tx1"/>
                  </a:solidFill>
                </a:rPr>
                <a:t>can help to make the </a:t>
              </a:r>
              <a:br>
                <a:rPr lang="en-US" sz="1600" dirty="0">
                  <a:solidFill>
                    <a:schemeClr val="tx1"/>
                  </a:solidFill>
                </a:rPr>
              </a:br>
              <a:r>
                <a:rPr lang="en-US" sz="1600" dirty="0">
                  <a:solidFill>
                    <a:schemeClr val="tx1"/>
                  </a:solidFill>
                </a:rPr>
                <a:t>process easier</a:t>
              </a:r>
            </a:p>
          </p:txBody>
        </p:sp>
        <p:sp>
          <p:nvSpPr>
            <p:cNvPr id="43" name="Rounded Rectangle 65">
              <a:extLst>
                <a:ext uri="{FF2B5EF4-FFF2-40B4-BE49-F238E27FC236}">
                  <a16:creationId xmlns:a16="http://schemas.microsoft.com/office/drawing/2014/main" id="{E53BAB21-4AFB-D361-938D-14B623FB6431}"/>
                </a:ext>
              </a:extLst>
            </p:cNvPr>
            <p:cNvSpPr>
              <a:spLocks noChangeAspect="1"/>
            </p:cNvSpPr>
            <p:nvPr/>
          </p:nvSpPr>
          <p:spPr>
            <a:xfrm>
              <a:off x="4705349" y="2362200"/>
              <a:ext cx="3096388" cy="1151025"/>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5">
                      <a:lumMod val="75000"/>
                    </a:schemeClr>
                  </a:solidFill>
                </a:rPr>
                <a:t>For Diagnosis: </a:t>
              </a:r>
              <a:br>
                <a:rPr lang="en-US" sz="1600" b="1" dirty="0">
                  <a:solidFill>
                    <a:schemeClr val="accent5">
                      <a:lumMod val="75000"/>
                    </a:schemeClr>
                  </a:solidFill>
                </a:rPr>
              </a:br>
              <a:r>
                <a:rPr lang="en-US" sz="1600" b="1" dirty="0">
                  <a:solidFill>
                    <a:schemeClr val="accent5">
                      <a:lumMod val="75000"/>
                    </a:schemeClr>
                  </a:solidFill>
                </a:rPr>
                <a:t>Start the Conversation</a:t>
              </a:r>
            </a:p>
            <a:p>
              <a:pPr>
                <a:spcAft>
                  <a:spcPts val="600"/>
                </a:spcAft>
              </a:pPr>
              <a:r>
                <a:rPr lang="en-US" sz="1600" dirty="0">
                  <a:solidFill>
                    <a:schemeClr val="tx1"/>
                  </a:solidFill>
                </a:rPr>
                <a:t>Regularly ask patients about </a:t>
              </a:r>
              <a:br>
                <a:rPr lang="en-US" sz="1600" dirty="0">
                  <a:solidFill>
                    <a:schemeClr val="tx1"/>
                  </a:solidFill>
                </a:rPr>
              </a:br>
              <a:r>
                <a:rPr lang="en-US" sz="1600" dirty="0">
                  <a:solidFill>
                    <a:schemeClr val="tx1"/>
                  </a:solidFill>
                </a:rPr>
                <a:t>abnormal movements</a:t>
              </a:r>
              <a:endParaRPr lang="en-US" sz="1600" baseline="30000" dirty="0">
                <a:solidFill>
                  <a:schemeClr val="tx1"/>
                </a:solidFill>
              </a:endParaRPr>
            </a:p>
          </p:txBody>
        </p:sp>
        <p:sp>
          <p:nvSpPr>
            <p:cNvPr id="44" name="Rounded Rectangle 66">
              <a:extLst>
                <a:ext uri="{FF2B5EF4-FFF2-40B4-BE49-F238E27FC236}">
                  <a16:creationId xmlns:a16="http://schemas.microsoft.com/office/drawing/2014/main" id="{CB474FDA-62E1-396D-2113-EEFFF7D2B35C}"/>
                </a:ext>
              </a:extLst>
            </p:cNvPr>
            <p:cNvSpPr>
              <a:spLocks noChangeAspect="1"/>
            </p:cNvSpPr>
            <p:nvPr/>
          </p:nvSpPr>
          <p:spPr>
            <a:xfrm>
              <a:off x="4705349" y="3552675"/>
              <a:ext cx="3096388" cy="1759173"/>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spAutoFit/>
            </a:bodyPr>
            <a:lstStyle/>
            <a:p>
              <a:pPr>
                <a:spcAft>
                  <a:spcPts val="600"/>
                </a:spcAft>
              </a:pPr>
              <a:r>
                <a:rPr lang="en-US" sz="1600" b="1" dirty="0">
                  <a:solidFill>
                    <a:schemeClr val="accent5">
                      <a:lumMod val="75000"/>
                    </a:schemeClr>
                  </a:solidFill>
                </a:rPr>
                <a:t>For Treatment: </a:t>
              </a:r>
              <a:br>
                <a:rPr lang="en-US" sz="1600" b="1" dirty="0">
                  <a:solidFill>
                    <a:schemeClr val="accent5">
                      <a:lumMod val="75000"/>
                    </a:schemeClr>
                  </a:solidFill>
                </a:rPr>
              </a:br>
              <a:r>
                <a:rPr lang="en-US" sz="1600" b="1" dirty="0">
                  <a:solidFill>
                    <a:schemeClr val="accent5">
                      <a:lumMod val="75000"/>
                    </a:schemeClr>
                  </a:solidFill>
                </a:rPr>
                <a:t>Uncover the Impact</a:t>
              </a:r>
            </a:p>
            <a:p>
              <a:pPr>
                <a:spcAft>
                  <a:spcPts val="600"/>
                </a:spcAft>
              </a:pPr>
              <a:r>
                <a:rPr lang="en-US" sz="1600" dirty="0">
                  <a:solidFill>
                    <a:schemeClr val="tx1"/>
                  </a:solidFill>
                </a:rPr>
                <a:t>“Do the movements </a:t>
              </a:r>
              <a:r>
                <a:rPr lang="en-US" sz="1600" b="1" dirty="0">
                  <a:solidFill>
                    <a:schemeClr val="accent5">
                      <a:lumMod val="75000"/>
                    </a:schemeClr>
                  </a:solidFill>
                </a:rPr>
                <a:t>affect your daily activities</a:t>
              </a:r>
              <a:r>
                <a:rPr lang="en-US" sz="1600" dirty="0">
                  <a:solidFill>
                    <a:schemeClr val="tx1"/>
                  </a:solidFill>
                </a:rPr>
                <a:t>? How do the movements make you </a:t>
              </a:r>
              <a:r>
                <a:rPr lang="en-US" sz="1600" b="1" dirty="0">
                  <a:solidFill>
                    <a:schemeClr val="accent5">
                      <a:lumMod val="75000"/>
                    </a:schemeClr>
                  </a:solidFill>
                </a:rPr>
                <a:t>feel</a:t>
              </a:r>
              <a:r>
                <a:rPr lang="en-US" sz="1600" dirty="0">
                  <a:solidFill>
                    <a:schemeClr val="accent5">
                      <a:lumMod val="75000"/>
                    </a:schemeClr>
                  </a:solidFill>
                </a:rPr>
                <a:t> </a:t>
              </a:r>
              <a:r>
                <a:rPr lang="en-US" sz="1600" dirty="0">
                  <a:solidFill>
                    <a:schemeClr val="tx1"/>
                  </a:solidFill>
                </a:rPr>
                <a:t>and </a:t>
              </a:r>
              <a:r>
                <a:rPr lang="en-US" sz="1600" b="1" dirty="0">
                  <a:solidFill>
                    <a:schemeClr val="accent5">
                      <a:lumMod val="75000"/>
                    </a:schemeClr>
                  </a:solidFill>
                </a:rPr>
                <a:t>act</a:t>
              </a:r>
              <a:r>
                <a:rPr lang="en-US" sz="1600" dirty="0">
                  <a:solidFill>
                    <a:schemeClr val="tx1"/>
                  </a:solidFill>
                </a:rPr>
                <a:t>?”</a:t>
              </a:r>
            </a:p>
          </p:txBody>
        </p:sp>
        <p:sp>
          <p:nvSpPr>
            <p:cNvPr id="45" name="Rounded Rectangle 67">
              <a:extLst>
                <a:ext uri="{FF2B5EF4-FFF2-40B4-BE49-F238E27FC236}">
                  <a16:creationId xmlns:a16="http://schemas.microsoft.com/office/drawing/2014/main" id="{F3FB3103-C4ED-A33F-5047-D6CEC24F2670}"/>
                </a:ext>
              </a:extLst>
            </p:cNvPr>
            <p:cNvSpPr>
              <a:spLocks noChangeAspect="1"/>
            </p:cNvSpPr>
            <p:nvPr/>
          </p:nvSpPr>
          <p:spPr>
            <a:xfrm>
              <a:off x="8648699" y="2362200"/>
              <a:ext cx="3232869" cy="1017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Visit Summary</a:t>
              </a:r>
            </a:p>
            <a:p>
              <a:pPr>
                <a:spcAft>
                  <a:spcPts val="600"/>
                </a:spcAft>
              </a:pPr>
              <a:r>
                <a:rPr lang="en-US" sz="1600" dirty="0">
                  <a:solidFill>
                    <a:schemeClr val="tx1"/>
                  </a:solidFill>
                </a:rPr>
                <a:t>Share a summary of visit goals, observations, and outcomes</a:t>
              </a:r>
            </a:p>
          </p:txBody>
        </p:sp>
        <p:sp>
          <p:nvSpPr>
            <p:cNvPr id="46" name="Rounded Rectangle 68">
              <a:extLst>
                <a:ext uri="{FF2B5EF4-FFF2-40B4-BE49-F238E27FC236}">
                  <a16:creationId xmlns:a16="http://schemas.microsoft.com/office/drawing/2014/main" id="{F47E632D-3576-364F-EAF5-1D6B2A53CB28}"/>
                </a:ext>
              </a:extLst>
            </p:cNvPr>
            <p:cNvSpPr>
              <a:spLocks noChangeAspect="1"/>
            </p:cNvSpPr>
            <p:nvPr/>
          </p:nvSpPr>
          <p:spPr>
            <a:xfrm>
              <a:off x="8648699" y="3552675"/>
              <a:ext cx="3096388" cy="1017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Care Plan</a:t>
              </a:r>
            </a:p>
            <a:p>
              <a:pPr>
                <a:spcAft>
                  <a:spcPts val="600"/>
                </a:spcAft>
              </a:pPr>
              <a:r>
                <a:rPr lang="en-US" sz="1600" dirty="0">
                  <a:solidFill>
                    <a:schemeClr val="tx1"/>
                  </a:solidFill>
                </a:rPr>
                <a:t>Provide a clear treatment plan and date of next visit</a:t>
              </a:r>
            </a:p>
          </p:txBody>
        </p:sp>
        <p:sp>
          <p:nvSpPr>
            <p:cNvPr id="47" name="Rounded Rectangle 69">
              <a:extLst>
                <a:ext uri="{FF2B5EF4-FFF2-40B4-BE49-F238E27FC236}">
                  <a16:creationId xmlns:a16="http://schemas.microsoft.com/office/drawing/2014/main" id="{36965E6A-1B95-0D1D-2430-B5B7906BB16E}"/>
                </a:ext>
              </a:extLst>
            </p:cNvPr>
            <p:cNvSpPr>
              <a:spLocks noChangeAspect="1"/>
            </p:cNvSpPr>
            <p:nvPr/>
          </p:nvSpPr>
          <p:spPr>
            <a:xfrm>
              <a:off x="8648699" y="4719415"/>
              <a:ext cx="3096388" cy="1017600"/>
            </a:xfrm>
            <a:prstGeom prst="roundRect">
              <a:avLst>
                <a:gd name="adj" fmla="val 0"/>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t"/>
            <a:lstStyle/>
            <a:p>
              <a:pPr>
                <a:spcAft>
                  <a:spcPts val="600"/>
                </a:spcAft>
              </a:pPr>
              <a:r>
                <a:rPr lang="en-US" sz="1600" b="1" dirty="0">
                  <a:solidFill>
                    <a:schemeClr val="accent2">
                      <a:lumMod val="75000"/>
                    </a:schemeClr>
                  </a:solidFill>
                </a:rPr>
                <a:t>Patient Feedback</a:t>
              </a:r>
            </a:p>
            <a:p>
              <a:pPr>
                <a:spcAft>
                  <a:spcPts val="600"/>
                </a:spcAft>
              </a:pPr>
              <a:r>
                <a:rPr lang="en-US" sz="1600" dirty="0">
                  <a:solidFill>
                    <a:schemeClr val="tx1"/>
                  </a:solidFill>
                </a:rPr>
                <a:t>Ask for feedback on </a:t>
              </a:r>
              <a:br>
                <a:rPr lang="en-US" sz="1600" dirty="0">
                  <a:solidFill>
                    <a:schemeClr val="tx1"/>
                  </a:solidFill>
                </a:rPr>
              </a:br>
              <a:r>
                <a:rPr lang="en-US" sz="1600" dirty="0">
                  <a:solidFill>
                    <a:schemeClr val="tx1"/>
                  </a:solidFill>
                </a:rPr>
                <a:t>overall experience</a:t>
              </a:r>
              <a:br>
                <a:rPr lang="en-US" sz="1400" dirty="0">
                  <a:solidFill>
                    <a:schemeClr val="tx1"/>
                  </a:solidFill>
                </a:rPr>
              </a:br>
              <a:endParaRPr lang="en-US" sz="1400" dirty="0">
                <a:solidFill>
                  <a:schemeClr val="tx1"/>
                </a:solidFill>
              </a:endParaRPr>
            </a:p>
          </p:txBody>
        </p:sp>
        <p:sp>
          <p:nvSpPr>
            <p:cNvPr id="48" name="Freeform 7">
              <a:extLst>
                <a:ext uri="{FF2B5EF4-FFF2-40B4-BE49-F238E27FC236}">
                  <a16:creationId xmlns:a16="http://schemas.microsoft.com/office/drawing/2014/main" id="{65EA08C3-44A4-295F-D05D-1C3F08F7F7EB}"/>
                </a:ext>
              </a:extLst>
            </p:cNvPr>
            <p:cNvSpPr>
              <a:spLocks/>
            </p:cNvSpPr>
            <p:nvPr/>
          </p:nvSpPr>
          <p:spPr bwMode="auto">
            <a:xfrm>
              <a:off x="4391025" y="2352674"/>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9" name="Freeform 7">
              <a:extLst>
                <a:ext uri="{FF2B5EF4-FFF2-40B4-BE49-F238E27FC236}">
                  <a16:creationId xmlns:a16="http://schemas.microsoft.com/office/drawing/2014/main" id="{6D76D792-E356-17C9-564B-4616C4A66608}"/>
                </a:ext>
              </a:extLst>
            </p:cNvPr>
            <p:cNvSpPr>
              <a:spLocks/>
            </p:cNvSpPr>
            <p:nvPr/>
          </p:nvSpPr>
          <p:spPr bwMode="auto">
            <a:xfrm>
              <a:off x="447675" y="2362200"/>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0" name="Freeform 7">
              <a:extLst>
                <a:ext uri="{FF2B5EF4-FFF2-40B4-BE49-F238E27FC236}">
                  <a16:creationId xmlns:a16="http://schemas.microsoft.com/office/drawing/2014/main" id="{7965A643-302A-64A1-F920-EA55594BE925}"/>
                </a:ext>
              </a:extLst>
            </p:cNvPr>
            <p:cNvSpPr>
              <a:spLocks/>
            </p:cNvSpPr>
            <p:nvPr/>
          </p:nvSpPr>
          <p:spPr bwMode="auto">
            <a:xfrm>
              <a:off x="8334375" y="2352674"/>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1" name="Freeform 7">
              <a:extLst>
                <a:ext uri="{FF2B5EF4-FFF2-40B4-BE49-F238E27FC236}">
                  <a16:creationId xmlns:a16="http://schemas.microsoft.com/office/drawing/2014/main" id="{8942AAAC-FCC9-3F01-D3EF-D41D6712DE3B}"/>
                </a:ext>
              </a:extLst>
            </p:cNvPr>
            <p:cNvSpPr>
              <a:spLocks/>
            </p:cNvSpPr>
            <p:nvPr/>
          </p:nvSpPr>
          <p:spPr bwMode="auto">
            <a:xfrm>
              <a:off x="447676" y="3548205"/>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4" name="Freeform 7">
              <a:extLst>
                <a:ext uri="{FF2B5EF4-FFF2-40B4-BE49-F238E27FC236}">
                  <a16:creationId xmlns:a16="http://schemas.microsoft.com/office/drawing/2014/main" id="{367A644A-A013-400D-43F6-B89942ABDDC9}"/>
                </a:ext>
              </a:extLst>
            </p:cNvPr>
            <p:cNvSpPr>
              <a:spLocks/>
            </p:cNvSpPr>
            <p:nvPr/>
          </p:nvSpPr>
          <p:spPr bwMode="auto">
            <a:xfrm>
              <a:off x="4391025" y="3548205"/>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5" name="Freeform 7">
              <a:extLst>
                <a:ext uri="{FF2B5EF4-FFF2-40B4-BE49-F238E27FC236}">
                  <a16:creationId xmlns:a16="http://schemas.microsoft.com/office/drawing/2014/main" id="{640EF9BA-D602-2ED0-B6CE-6557F8B36E5E}"/>
                </a:ext>
              </a:extLst>
            </p:cNvPr>
            <p:cNvSpPr>
              <a:spLocks/>
            </p:cNvSpPr>
            <p:nvPr/>
          </p:nvSpPr>
          <p:spPr bwMode="auto">
            <a:xfrm>
              <a:off x="8334375" y="3548205"/>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6" name="Freeform 7">
              <a:extLst>
                <a:ext uri="{FF2B5EF4-FFF2-40B4-BE49-F238E27FC236}">
                  <a16:creationId xmlns:a16="http://schemas.microsoft.com/office/drawing/2014/main" id="{04DF4663-C079-6F4C-D41A-65F2207D9B76}"/>
                </a:ext>
              </a:extLst>
            </p:cNvPr>
            <p:cNvSpPr>
              <a:spLocks/>
            </p:cNvSpPr>
            <p:nvPr/>
          </p:nvSpPr>
          <p:spPr bwMode="auto">
            <a:xfrm>
              <a:off x="447676" y="4686299"/>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1"/>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57" name="Freeform 7">
              <a:extLst>
                <a:ext uri="{FF2B5EF4-FFF2-40B4-BE49-F238E27FC236}">
                  <a16:creationId xmlns:a16="http://schemas.microsoft.com/office/drawing/2014/main" id="{0165B328-2050-97ED-6627-C867285DD1FB}"/>
                </a:ext>
              </a:extLst>
            </p:cNvPr>
            <p:cNvSpPr>
              <a:spLocks/>
            </p:cNvSpPr>
            <p:nvPr/>
          </p:nvSpPr>
          <p:spPr bwMode="auto">
            <a:xfrm>
              <a:off x="8334375" y="4686299"/>
              <a:ext cx="386359" cy="352063"/>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spTree>
    <p:extLst>
      <p:ext uri="{BB962C8B-B14F-4D97-AF65-F5344CB8AC3E}">
        <p14:creationId xmlns:p14="http://schemas.microsoft.com/office/powerpoint/2010/main" val="3748197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9D7597E-8756-1B97-D939-A78954826882}"/>
              </a:ext>
            </a:extLst>
          </p:cNvPr>
          <p:cNvGrpSpPr/>
          <p:nvPr/>
        </p:nvGrpSpPr>
        <p:grpSpPr>
          <a:xfrm>
            <a:off x="9451975" y="2127557"/>
            <a:ext cx="2269093" cy="1778436"/>
            <a:chOff x="12474996" y="2127557"/>
            <a:chExt cx="2269093" cy="1778436"/>
          </a:xfrm>
        </p:grpSpPr>
        <p:grpSp>
          <p:nvGrpSpPr>
            <p:cNvPr id="367" name="Group 366">
              <a:extLst>
                <a:ext uri="{FF2B5EF4-FFF2-40B4-BE49-F238E27FC236}">
                  <a16:creationId xmlns:a16="http://schemas.microsoft.com/office/drawing/2014/main" id="{E67CB0D3-EEF3-13A8-AEAB-6008E56839BB}"/>
                </a:ext>
              </a:extLst>
            </p:cNvPr>
            <p:cNvGrpSpPr>
              <a:grpSpLocks noChangeAspect="1"/>
            </p:cNvGrpSpPr>
            <p:nvPr/>
          </p:nvGrpSpPr>
          <p:grpSpPr>
            <a:xfrm>
              <a:off x="12474996" y="2127557"/>
              <a:ext cx="1773864" cy="1778436"/>
              <a:chOff x="-4083050" y="1579563"/>
              <a:chExt cx="3694112" cy="3703638"/>
            </a:xfrm>
            <a:solidFill>
              <a:schemeClr val="accent5"/>
            </a:solidFill>
          </p:grpSpPr>
          <p:sp>
            <p:nvSpPr>
              <p:cNvPr id="380" name="Freeform 5">
                <a:extLst>
                  <a:ext uri="{FF2B5EF4-FFF2-40B4-BE49-F238E27FC236}">
                    <a16:creationId xmlns:a16="http://schemas.microsoft.com/office/drawing/2014/main" id="{4AA17096-A1C0-0553-D4A0-C2D713EE643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6">
                <a:extLst>
                  <a:ext uri="{FF2B5EF4-FFF2-40B4-BE49-F238E27FC236}">
                    <a16:creationId xmlns:a16="http://schemas.microsoft.com/office/drawing/2014/main" id="{F3BFBB10-2418-3ABE-0F7A-F82AFFCCBBE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7">
                <a:extLst>
                  <a:ext uri="{FF2B5EF4-FFF2-40B4-BE49-F238E27FC236}">
                    <a16:creationId xmlns:a16="http://schemas.microsoft.com/office/drawing/2014/main" id="{7BC7AAC0-D654-8B8F-A67D-73830233270A}"/>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8">
                <a:extLst>
                  <a:ext uri="{FF2B5EF4-FFF2-40B4-BE49-F238E27FC236}">
                    <a16:creationId xmlns:a16="http://schemas.microsoft.com/office/drawing/2014/main" id="{17F521B2-A038-6E44-8B4D-1675D2DA70B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9">
                <a:extLst>
                  <a:ext uri="{FF2B5EF4-FFF2-40B4-BE49-F238E27FC236}">
                    <a16:creationId xmlns:a16="http://schemas.microsoft.com/office/drawing/2014/main" id="{132BB0FF-E923-7D31-FE0F-47D3238F6933}"/>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0">
                <a:extLst>
                  <a:ext uri="{FF2B5EF4-FFF2-40B4-BE49-F238E27FC236}">
                    <a16:creationId xmlns:a16="http://schemas.microsoft.com/office/drawing/2014/main" id="{01B62603-729B-6D20-4EBF-7230B513028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11">
                <a:extLst>
                  <a:ext uri="{FF2B5EF4-FFF2-40B4-BE49-F238E27FC236}">
                    <a16:creationId xmlns:a16="http://schemas.microsoft.com/office/drawing/2014/main" id="{D8F7BF2B-E83F-4496-854F-E6997B23919C}"/>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12">
                <a:extLst>
                  <a:ext uri="{FF2B5EF4-FFF2-40B4-BE49-F238E27FC236}">
                    <a16:creationId xmlns:a16="http://schemas.microsoft.com/office/drawing/2014/main" id="{43AA5ACF-8CA9-1FC6-065D-6D3A1CB256DE}"/>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3">
                <a:extLst>
                  <a:ext uri="{FF2B5EF4-FFF2-40B4-BE49-F238E27FC236}">
                    <a16:creationId xmlns:a16="http://schemas.microsoft.com/office/drawing/2014/main" id="{AAF37096-90A4-FB70-A751-D59527977A3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4">
                <a:extLst>
                  <a:ext uri="{FF2B5EF4-FFF2-40B4-BE49-F238E27FC236}">
                    <a16:creationId xmlns:a16="http://schemas.microsoft.com/office/drawing/2014/main" id="{4E99D1A6-572A-C15E-D6E7-940440DFF57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15">
                <a:extLst>
                  <a:ext uri="{FF2B5EF4-FFF2-40B4-BE49-F238E27FC236}">
                    <a16:creationId xmlns:a16="http://schemas.microsoft.com/office/drawing/2014/main" id="{0160D3A4-EEF6-77D2-E16F-B55025A398FF}"/>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6">
                <a:extLst>
                  <a:ext uri="{FF2B5EF4-FFF2-40B4-BE49-F238E27FC236}">
                    <a16:creationId xmlns:a16="http://schemas.microsoft.com/office/drawing/2014/main" id="{ABA58F6A-4857-B7F3-5770-A70627CEC2EF}"/>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18">
                <a:extLst>
                  <a:ext uri="{FF2B5EF4-FFF2-40B4-BE49-F238E27FC236}">
                    <a16:creationId xmlns:a16="http://schemas.microsoft.com/office/drawing/2014/main" id="{7FB9D0E8-15F3-98FD-AE27-E6D2BB02BFC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19">
                <a:extLst>
                  <a:ext uri="{FF2B5EF4-FFF2-40B4-BE49-F238E27FC236}">
                    <a16:creationId xmlns:a16="http://schemas.microsoft.com/office/drawing/2014/main" id="{3F38795F-C06D-A328-87DF-1B25DE9E999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20">
                <a:extLst>
                  <a:ext uri="{FF2B5EF4-FFF2-40B4-BE49-F238E27FC236}">
                    <a16:creationId xmlns:a16="http://schemas.microsoft.com/office/drawing/2014/main" id="{9E3FDC8B-5E76-C408-40CD-E548FD36FC26}"/>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21">
                <a:extLst>
                  <a:ext uri="{FF2B5EF4-FFF2-40B4-BE49-F238E27FC236}">
                    <a16:creationId xmlns:a16="http://schemas.microsoft.com/office/drawing/2014/main" id="{94DA6E1C-459D-BAF3-3A20-A05CBDA47727}"/>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22">
                <a:extLst>
                  <a:ext uri="{FF2B5EF4-FFF2-40B4-BE49-F238E27FC236}">
                    <a16:creationId xmlns:a16="http://schemas.microsoft.com/office/drawing/2014/main" id="{3A8FA68D-24D9-FB88-8C76-BF2BB186EE1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23">
                <a:extLst>
                  <a:ext uri="{FF2B5EF4-FFF2-40B4-BE49-F238E27FC236}">
                    <a16:creationId xmlns:a16="http://schemas.microsoft.com/office/drawing/2014/main" id="{57DBD710-9E5E-C63A-C589-7C6E44600364}"/>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24">
                <a:extLst>
                  <a:ext uri="{FF2B5EF4-FFF2-40B4-BE49-F238E27FC236}">
                    <a16:creationId xmlns:a16="http://schemas.microsoft.com/office/drawing/2014/main" id="{D4773F35-9C69-B535-D26A-446D409FC039}"/>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25">
                <a:extLst>
                  <a:ext uri="{FF2B5EF4-FFF2-40B4-BE49-F238E27FC236}">
                    <a16:creationId xmlns:a16="http://schemas.microsoft.com/office/drawing/2014/main" id="{A1F52054-2537-1C1E-A005-74614BD8D44E}"/>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26">
                <a:extLst>
                  <a:ext uri="{FF2B5EF4-FFF2-40B4-BE49-F238E27FC236}">
                    <a16:creationId xmlns:a16="http://schemas.microsoft.com/office/drawing/2014/main" id="{90C5180B-808E-403A-72CB-8380E1A6571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27">
                <a:extLst>
                  <a:ext uri="{FF2B5EF4-FFF2-40B4-BE49-F238E27FC236}">
                    <a16:creationId xmlns:a16="http://schemas.microsoft.com/office/drawing/2014/main" id="{B8E8789B-8BD2-F54C-9B7E-5BE17520F4EC}"/>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28">
                <a:extLst>
                  <a:ext uri="{FF2B5EF4-FFF2-40B4-BE49-F238E27FC236}">
                    <a16:creationId xmlns:a16="http://schemas.microsoft.com/office/drawing/2014/main" id="{E4768D94-FB68-103E-87E1-0085BACC27C6}"/>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29">
                <a:extLst>
                  <a:ext uri="{FF2B5EF4-FFF2-40B4-BE49-F238E27FC236}">
                    <a16:creationId xmlns:a16="http://schemas.microsoft.com/office/drawing/2014/main" id="{C6322AD1-2BF4-90D8-D737-90F185576098}"/>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30">
                <a:extLst>
                  <a:ext uri="{FF2B5EF4-FFF2-40B4-BE49-F238E27FC236}">
                    <a16:creationId xmlns:a16="http://schemas.microsoft.com/office/drawing/2014/main" id="{436346C9-94E0-7FF5-74C6-C43A4FC2207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31">
                <a:extLst>
                  <a:ext uri="{FF2B5EF4-FFF2-40B4-BE49-F238E27FC236}">
                    <a16:creationId xmlns:a16="http://schemas.microsoft.com/office/drawing/2014/main" id="{E3E23658-6221-7A29-9E3D-18FFE716C36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32">
                <a:extLst>
                  <a:ext uri="{FF2B5EF4-FFF2-40B4-BE49-F238E27FC236}">
                    <a16:creationId xmlns:a16="http://schemas.microsoft.com/office/drawing/2014/main" id="{8FA57676-E644-58FC-7436-A0C983CA9C04}"/>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7" name="Freeform 33">
                <a:extLst>
                  <a:ext uri="{FF2B5EF4-FFF2-40B4-BE49-F238E27FC236}">
                    <a16:creationId xmlns:a16="http://schemas.microsoft.com/office/drawing/2014/main" id="{3B04D4AC-2998-E678-01D7-D525A8D81111}"/>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6" name="Group 375">
              <a:extLst>
                <a:ext uri="{FF2B5EF4-FFF2-40B4-BE49-F238E27FC236}">
                  <a16:creationId xmlns:a16="http://schemas.microsoft.com/office/drawing/2014/main" id="{69A0EAE9-DD44-60D6-5A30-EAD51FE8D6AD}"/>
                </a:ext>
              </a:extLst>
            </p:cNvPr>
            <p:cNvGrpSpPr/>
            <p:nvPr/>
          </p:nvGrpSpPr>
          <p:grpSpPr>
            <a:xfrm>
              <a:off x="12726309" y="2413061"/>
              <a:ext cx="1046780" cy="1079180"/>
              <a:chOff x="-4826000" y="1782763"/>
              <a:chExt cx="3179763" cy="3278188"/>
            </a:xfrm>
            <a:solidFill>
              <a:srgbClr val="D59325"/>
            </a:solidFill>
          </p:grpSpPr>
          <p:sp>
            <p:nvSpPr>
              <p:cNvPr id="378" name="Freeform 6">
                <a:extLst>
                  <a:ext uri="{FF2B5EF4-FFF2-40B4-BE49-F238E27FC236}">
                    <a16:creationId xmlns:a16="http://schemas.microsoft.com/office/drawing/2014/main" id="{4E3F65C1-3411-09F0-693B-D591383897EF}"/>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accent2">
                  <a:lumMod val="75000"/>
                </a:schemeClr>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379" name="Rounded Rectangle 17">
                <a:extLst>
                  <a:ext uri="{FF2B5EF4-FFF2-40B4-BE49-F238E27FC236}">
                    <a16:creationId xmlns:a16="http://schemas.microsoft.com/office/drawing/2014/main" id="{BFC81C0E-A3E4-C63A-E1C2-77975DBA0514}"/>
                  </a:ext>
                </a:extLst>
              </p:cNvPr>
              <p:cNvSpPr/>
              <p:nvPr/>
            </p:nvSpPr>
            <p:spPr bwMode="auto">
              <a:xfrm>
                <a:off x="-4377447" y="2811295"/>
                <a:ext cx="2324910" cy="1344784"/>
              </a:xfrm>
              <a:prstGeom prst="roundRect">
                <a:avLst/>
              </a:prstGeom>
              <a:solidFill>
                <a:schemeClr val="accent2">
                  <a:lumMod val="75000"/>
                </a:schemeClr>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grpSp>
          <p:nvGrpSpPr>
            <p:cNvPr id="370" name="Group 369">
              <a:extLst>
                <a:ext uri="{FF2B5EF4-FFF2-40B4-BE49-F238E27FC236}">
                  <a16:creationId xmlns:a16="http://schemas.microsoft.com/office/drawing/2014/main" id="{365E789E-4971-F0AE-5EA7-AD6A4A4464C2}"/>
                </a:ext>
              </a:extLst>
            </p:cNvPr>
            <p:cNvGrpSpPr/>
            <p:nvPr/>
          </p:nvGrpSpPr>
          <p:grpSpPr>
            <a:xfrm flipH="1">
              <a:off x="13696025" y="2612142"/>
              <a:ext cx="1048064" cy="1079180"/>
              <a:chOff x="-4826000" y="1782763"/>
              <a:chExt cx="3179763" cy="3278188"/>
            </a:xfrm>
          </p:grpSpPr>
          <p:sp>
            <p:nvSpPr>
              <p:cNvPr id="374" name="Freeform 6">
                <a:extLst>
                  <a:ext uri="{FF2B5EF4-FFF2-40B4-BE49-F238E27FC236}">
                    <a16:creationId xmlns:a16="http://schemas.microsoft.com/office/drawing/2014/main" id="{4280C75E-A589-8AD7-27ED-A663DE862D08}"/>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bg1"/>
              </a:solidFill>
              <a:ln w="25400">
                <a:solidFill>
                  <a:srgbClr val="068480"/>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375" name="Rounded Rectangle 108">
                <a:extLst>
                  <a:ext uri="{FF2B5EF4-FFF2-40B4-BE49-F238E27FC236}">
                    <a16:creationId xmlns:a16="http://schemas.microsoft.com/office/drawing/2014/main" id="{6D266E03-F4B5-BFED-64CB-B511D7BAEB76}"/>
                  </a:ext>
                </a:extLst>
              </p:cNvPr>
              <p:cNvSpPr/>
              <p:nvPr/>
            </p:nvSpPr>
            <p:spPr bwMode="auto">
              <a:xfrm>
                <a:off x="-4396145" y="2811295"/>
                <a:ext cx="2343615" cy="1325804"/>
              </a:xfrm>
              <a:prstGeom prst="roundRect">
                <a:avLst/>
              </a:prstGeom>
              <a:solidFill>
                <a:schemeClr val="bg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sp>
          <p:nvSpPr>
            <p:cNvPr id="371" name="Freeform: Shape 370">
              <a:extLst>
                <a:ext uri="{FF2B5EF4-FFF2-40B4-BE49-F238E27FC236}">
                  <a16:creationId xmlns:a16="http://schemas.microsoft.com/office/drawing/2014/main" id="{32219B2D-5F25-5B1D-21D7-17D70FCC871E}"/>
                </a:ext>
              </a:extLst>
            </p:cNvPr>
            <p:cNvSpPr/>
            <p:nvPr/>
          </p:nvSpPr>
          <p:spPr>
            <a:xfrm>
              <a:off x="12803705" y="2460065"/>
              <a:ext cx="489527" cy="437188"/>
            </a:xfrm>
            <a:custGeom>
              <a:avLst/>
              <a:gdLst>
                <a:gd name="connsiteX0" fmla="*/ 15394 w 489527"/>
                <a:gd name="connsiteY0" fmla="*/ 437188 h 437188"/>
                <a:gd name="connsiteX1" fmla="*/ 92364 w 489527"/>
                <a:gd name="connsiteY1" fmla="*/ 418716 h 437188"/>
                <a:gd name="connsiteX2" fmla="*/ 95443 w 489527"/>
                <a:gd name="connsiteY2" fmla="*/ 381770 h 437188"/>
                <a:gd name="connsiteX3" fmla="*/ 113915 w 489527"/>
                <a:gd name="connsiteY3" fmla="*/ 320194 h 437188"/>
                <a:gd name="connsiteX4" fmla="*/ 129309 w 489527"/>
                <a:gd name="connsiteY4" fmla="*/ 298643 h 437188"/>
                <a:gd name="connsiteX5" fmla="*/ 215515 w 489527"/>
                <a:gd name="connsiteY5" fmla="*/ 224752 h 437188"/>
                <a:gd name="connsiteX6" fmla="*/ 267855 w 489527"/>
                <a:gd name="connsiteY6" fmla="*/ 172413 h 437188"/>
                <a:gd name="connsiteX7" fmla="*/ 289406 w 489527"/>
                <a:gd name="connsiteY7" fmla="*/ 153940 h 437188"/>
                <a:gd name="connsiteX8" fmla="*/ 347903 w 489527"/>
                <a:gd name="connsiteY8" fmla="*/ 135467 h 437188"/>
                <a:gd name="connsiteX9" fmla="*/ 375612 w 489527"/>
                <a:gd name="connsiteY9" fmla="*/ 129310 h 437188"/>
                <a:gd name="connsiteX10" fmla="*/ 412558 w 489527"/>
                <a:gd name="connsiteY10" fmla="*/ 129310 h 437188"/>
                <a:gd name="connsiteX11" fmla="*/ 471055 w 489527"/>
                <a:gd name="connsiteY11" fmla="*/ 98522 h 437188"/>
                <a:gd name="connsiteX12" fmla="*/ 486449 w 489527"/>
                <a:gd name="connsiteY12" fmla="*/ 70813 h 437188"/>
                <a:gd name="connsiteX13" fmla="*/ 489527 w 489527"/>
                <a:gd name="connsiteY13" fmla="*/ 21552 h 437188"/>
                <a:gd name="connsiteX14" fmla="*/ 440267 w 489527"/>
                <a:gd name="connsiteY14" fmla="*/ 0 h 437188"/>
                <a:gd name="connsiteX15" fmla="*/ 354061 w 489527"/>
                <a:gd name="connsiteY15" fmla="*/ 3079 h 437188"/>
                <a:gd name="connsiteX16" fmla="*/ 252461 w 489527"/>
                <a:gd name="connsiteY16" fmla="*/ 40025 h 437188"/>
                <a:gd name="connsiteX17" fmla="*/ 169334 w 489527"/>
                <a:gd name="connsiteY17" fmla="*/ 80049 h 437188"/>
                <a:gd name="connsiteX18" fmla="*/ 76970 w 489527"/>
                <a:gd name="connsiteY18" fmla="*/ 172413 h 437188"/>
                <a:gd name="connsiteX19" fmla="*/ 33867 w 489527"/>
                <a:gd name="connsiteY19" fmla="*/ 249382 h 437188"/>
                <a:gd name="connsiteX20" fmla="*/ 0 w 489527"/>
                <a:gd name="connsiteY20" fmla="*/ 354061 h 437188"/>
                <a:gd name="connsiteX21" fmla="*/ 15394 w 489527"/>
                <a:gd name="connsiteY21" fmla="*/ 437188 h 4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9527" h="437188">
                  <a:moveTo>
                    <a:pt x="15394" y="437188"/>
                  </a:moveTo>
                  <a:lnTo>
                    <a:pt x="92364" y="418716"/>
                  </a:lnTo>
                  <a:cubicBezTo>
                    <a:pt x="95783" y="387947"/>
                    <a:pt x="95443" y="400300"/>
                    <a:pt x="95443" y="381770"/>
                  </a:cubicBezTo>
                  <a:lnTo>
                    <a:pt x="113915" y="320194"/>
                  </a:lnTo>
                  <a:lnTo>
                    <a:pt x="129309" y="298643"/>
                  </a:lnTo>
                  <a:lnTo>
                    <a:pt x="215515" y="224752"/>
                  </a:lnTo>
                  <a:lnTo>
                    <a:pt x="267855" y="172413"/>
                  </a:lnTo>
                  <a:lnTo>
                    <a:pt x="289406" y="153940"/>
                  </a:lnTo>
                  <a:lnTo>
                    <a:pt x="347903" y="135467"/>
                  </a:lnTo>
                  <a:lnTo>
                    <a:pt x="375612" y="129310"/>
                  </a:lnTo>
                  <a:lnTo>
                    <a:pt x="412558" y="129310"/>
                  </a:lnTo>
                  <a:lnTo>
                    <a:pt x="471055" y="98522"/>
                  </a:lnTo>
                  <a:cubicBezTo>
                    <a:pt x="486993" y="73021"/>
                    <a:pt x="486449" y="83573"/>
                    <a:pt x="486449" y="70813"/>
                  </a:cubicBezTo>
                  <a:lnTo>
                    <a:pt x="489527" y="21552"/>
                  </a:lnTo>
                  <a:lnTo>
                    <a:pt x="440267" y="0"/>
                  </a:lnTo>
                  <a:lnTo>
                    <a:pt x="354061" y="3079"/>
                  </a:lnTo>
                  <a:lnTo>
                    <a:pt x="252461" y="40025"/>
                  </a:lnTo>
                  <a:lnTo>
                    <a:pt x="169334" y="80049"/>
                  </a:lnTo>
                  <a:lnTo>
                    <a:pt x="76970" y="172413"/>
                  </a:lnTo>
                  <a:lnTo>
                    <a:pt x="33867" y="249382"/>
                  </a:lnTo>
                  <a:lnTo>
                    <a:pt x="0" y="354061"/>
                  </a:lnTo>
                  <a:lnTo>
                    <a:pt x="15394" y="4371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2" name="Freeform: Shape 371">
              <a:extLst>
                <a:ext uri="{FF2B5EF4-FFF2-40B4-BE49-F238E27FC236}">
                  <a16:creationId xmlns:a16="http://schemas.microsoft.com/office/drawing/2014/main" id="{D326AE3B-1A93-8707-AD11-D2101D4593FC}"/>
                </a:ext>
              </a:extLst>
            </p:cNvPr>
            <p:cNvSpPr/>
            <p:nvPr/>
          </p:nvSpPr>
          <p:spPr>
            <a:xfrm>
              <a:off x="14142978" y="2660187"/>
              <a:ext cx="544945" cy="449503"/>
            </a:xfrm>
            <a:custGeom>
              <a:avLst/>
              <a:gdLst>
                <a:gd name="connsiteX0" fmla="*/ 0 w 544945"/>
                <a:gd name="connsiteY0" fmla="*/ 92363 h 449503"/>
                <a:gd name="connsiteX1" fmla="*/ 166254 w 544945"/>
                <a:gd name="connsiteY1" fmla="*/ 126230 h 449503"/>
                <a:gd name="connsiteX2" fmla="*/ 283248 w 544945"/>
                <a:gd name="connsiteY2" fmla="*/ 197042 h 449503"/>
                <a:gd name="connsiteX3" fmla="*/ 369454 w 544945"/>
                <a:gd name="connsiteY3" fmla="*/ 286327 h 449503"/>
                <a:gd name="connsiteX4" fmla="*/ 406400 w 544945"/>
                <a:gd name="connsiteY4" fmla="*/ 406400 h 449503"/>
                <a:gd name="connsiteX5" fmla="*/ 427951 w 544945"/>
                <a:gd name="connsiteY5" fmla="*/ 446424 h 449503"/>
                <a:gd name="connsiteX6" fmla="*/ 514158 w 544945"/>
                <a:gd name="connsiteY6" fmla="*/ 449503 h 449503"/>
                <a:gd name="connsiteX7" fmla="*/ 544945 w 544945"/>
                <a:gd name="connsiteY7" fmla="*/ 412557 h 449503"/>
                <a:gd name="connsiteX8" fmla="*/ 520315 w 544945"/>
                <a:gd name="connsiteY8" fmla="*/ 314036 h 449503"/>
                <a:gd name="connsiteX9" fmla="*/ 449503 w 544945"/>
                <a:gd name="connsiteY9" fmla="*/ 175491 h 449503"/>
                <a:gd name="connsiteX10" fmla="*/ 335588 w 544945"/>
                <a:gd name="connsiteY10" fmla="*/ 70812 h 449503"/>
                <a:gd name="connsiteX11" fmla="*/ 175491 w 544945"/>
                <a:gd name="connsiteY11" fmla="*/ 0 h 449503"/>
                <a:gd name="connsiteX12" fmla="*/ 73891 w 544945"/>
                <a:gd name="connsiteY12" fmla="*/ 0 h 449503"/>
                <a:gd name="connsiteX13" fmla="*/ 33867 w 544945"/>
                <a:gd name="connsiteY13" fmla="*/ 49260 h 449503"/>
                <a:gd name="connsiteX14" fmla="*/ 0 w 544945"/>
                <a:gd name="connsiteY14" fmla="*/ 92363 h 4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945" h="449503">
                  <a:moveTo>
                    <a:pt x="0" y="92363"/>
                  </a:moveTo>
                  <a:lnTo>
                    <a:pt x="166254" y="126230"/>
                  </a:lnTo>
                  <a:lnTo>
                    <a:pt x="283248" y="197042"/>
                  </a:lnTo>
                  <a:lnTo>
                    <a:pt x="369454" y="286327"/>
                  </a:lnTo>
                  <a:lnTo>
                    <a:pt x="406400" y="406400"/>
                  </a:lnTo>
                  <a:lnTo>
                    <a:pt x="427951" y="446424"/>
                  </a:lnTo>
                  <a:lnTo>
                    <a:pt x="514158" y="449503"/>
                  </a:lnTo>
                  <a:lnTo>
                    <a:pt x="544945" y="412557"/>
                  </a:lnTo>
                  <a:lnTo>
                    <a:pt x="520315" y="314036"/>
                  </a:lnTo>
                  <a:lnTo>
                    <a:pt x="449503" y="175491"/>
                  </a:lnTo>
                  <a:lnTo>
                    <a:pt x="335588" y="70812"/>
                  </a:lnTo>
                  <a:lnTo>
                    <a:pt x="175491" y="0"/>
                  </a:lnTo>
                  <a:lnTo>
                    <a:pt x="73891" y="0"/>
                  </a:lnTo>
                  <a:lnTo>
                    <a:pt x="33867" y="49260"/>
                  </a:lnTo>
                  <a:lnTo>
                    <a:pt x="0" y="923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3" name="Rectangle 372">
              <a:extLst>
                <a:ext uri="{FF2B5EF4-FFF2-40B4-BE49-F238E27FC236}">
                  <a16:creationId xmlns:a16="http://schemas.microsoft.com/office/drawing/2014/main" id="{EDC98585-A14A-9E6D-06B6-77E03AC7102C}"/>
                </a:ext>
              </a:extLst>
            </p:cNvPr>
            <p:cNvSpPr/>
            <p:nvPr/>
          </p:nvSpPr>
          <p:spPr>
            <a:xfrm>
              <a:off x="13898959" y="2830766"/>
              <a:ext cx="642196" cy="625419"/>
            </a:xfrm>
            <a:prstGeom prst="rect">
              <a:avLst/>
            </a:prstGeom>
            <a:noFill/>
          </p:spPr>
          <p:txBody>
            <a:bodyPr wrap="none" lIns="0" tIns="0" rIns="0" bIns="0" anchor="ctr" anchorCtr="0">
              <a:noAutofit/>
            </a:bodyPr>
            <a:lstStyle/>
            <a:p>
              <a:pPr algn="ctr">
                <a:lnSpc>
                  <a:spcPts val="1000"/>
                </a:lnSpc>
              </a:pPr>
              <a:r>
                <a:rPr lang="en-US" sz="900" b="1" i="1" dirty="0"/>
                <a:t>Do you have </a:t>
              </a:r>
              <a:br>
                <a:rPr lang="en-US" sz="900" b="1" i="1" dirty="0"/>
              </a:br>
              <a:r>
                <a:rPr lang="en-US" sz="900" b="1" i="1" dirty="0"/>
                <a:t>any functioning</a:t>
              </a:r>
              <a:br>
                <a:rPr lang="en-US" sz="900" b="1" i="1" dirty="0"/>
              </a:br>
              <a:r>
                <a:rPr lang="en-US" sz="900" b="1" i="1" dirty="0"/>
                <a:t>difficulties with</a:t>
              </a:r>
              <a:br>
                <a:rPr lang="en-US" sz="900" b="1" i="1" dirty="0"/>
              </a:br>
              <a:r>
                <a:rPr lang="en-US" sz="900" b="1" i="1" dirty="0"/>
                <a:t>regard to daily</a:t>
              </a:r>
              <a:br>
                <a:rPr lang="en-US" sz="900" b="1" i="1" dirty="0"/>
              </a:br>
              <a:r>
                <a:rPr lang="en-US" sz="900" b="1" i="1" dirty="0"/>
                <a:t>activities?</a:t>
              </a:r>
            </a:p>
          </p:txBody>
        </p:sp>
        <p:sp>
          <p:nvSpPr>
            <p:cNvPr id="377" name="Rectangle 376">
              <a:extLst>
                <a:ext uri="{FF2B5EF4-FFF2-40B4-BE49-F238E27FC236}">
                  <a16:creationId xmlns:a16="http://schemas.microsoft.com/office/drawing/2014/main" id="{68F5D5B0-54BA-0AE5-5F2F-EEBED863A55B}"/>
                </a:ext>
              </a:extLst>
            </p:cNvPr>
            <p:cNvSpPr/>
            <p:nvPr/>
          </p:nvSpPr>
          <p:spPr>
            <a:xfrm>
              <a:off x="12943396" y="2634661"/>
              <a:ext cx="642196" cy="531967"/>
            </a:xfrm>
            <a:prstGeom prst="rect">
              <a:avLst/>
            </a:prstGeom>
            <a:solidFill>
              <a:schemeClr val="accent2">
                <a:lumMod val="75000"/>
              </a:schemeClr>
            </a:solidFill>
          </p:spPr>
          <p:txBody>
            <a:bodyPr wrap="none" lIns="0" tIns="0" rIns="0" bIns="0" anchor="ctr" anchorCtr="0">
              <a:noAutofit/>
            </a:bodyPr>
            <a:lstStyle/>
            <a:p>
              <a:pPr algn="ctr">
                <a:lnSpc>
                  <a:spcPts val="1000"/>
                </a:lnSpc>
              </a:pPr>
              <a:r>
                <a:rPr lang="en-US" sz="900" b="1" i="1" dirty="0">
                  <a:solidFill>
                    <a:schemeClr val="bg1"/>
                  </a:solidFill>
                </a:rPr>
                <a:t>Do you</a:t>
              </a:r>
              <a:br>
                <a:rPr lang="en-US" sz="900" b="1" i="1" dirty="0">
                  <a:solidFill>
                    <a:schemeClr val="bg1"/>
                  </a:solidFill>
                </a:rPr>
              </a:br>
              <a:r>
                <a:rPr lang="en-US" sz="900" b="1" i="1" dirty="0">
                  <a:solidFill>
                    <a:schemeClr val="bg1"/>
                  </a:solidFill>
                </a:rPr>
                <a:t>experience</a:t>
              </a:r>
              <a:br>
                <a:rPr lang="en-US" sz="900" b="1" i="1" dirty="0">
                  <a:solidFill>
                    <a:schemeClr val="bg1"/>
                  </a:solidFill>
                </a:rPr>
              </a:br>
              <a:r>
                <a:rPr lang="en-US" sz="900" b="1" i="1" dirty="0">
                  <a:solidFill>
                    <a:schemeClr val="bg1"/>
                  </a:solidFill>
                </a:rPr>
                <a:t>any emotional</a:t>
              </a:r>
              <a:br>
                <a:rPr lang="en-US" sz="900" b="1" i="1" dirty="0">
                  <a:solidFill>
                    <a:schemeClr val="bg1"/>
                  </a:solidFill>
                </a:rPr>
              </a:br>
              <a:r>
                <a:rPr lang="en-US" sz="900" b="1" i="1" dirty="0">
                  <a:solidFill>
                    <a:schemeClr val="bg1"/>
                  </a:solidFill>
                </a:rPr>
                <a:t>difficulties</a:t>
              </a:r>
              <a:br>
                <a:rPr lang="en-US" sz="900" b="1" i="1" dirty="0">
                  <a:solidFill>
                    <a:schemeClr val="bg1"/>
                  </a:solidFill>
                </a:rPr>
              </a:br>
              <a:r>
                <a:rPr lang="en-US" sz="900" b="1" i="1" dirty="0">
                  <a:solidFill>
                    <a:schemeClr val="bg1"/>
                  </a:solidFill>
                </a:rPr>
                <a:t>related to</a:t>
              </a:r>
              <a:br>
                <a:rPr lang="en-US" sz="900" b="1" i="1" dirty="0">
                  <a:solidFill>
                    <a:schemeClr val="bg1"/>
                  </a:solidFill>
                </a:rPr>
              </a:br>
              <a:r>
                <a:rPr lang="en-US" sz="900" b="1" i="1" dirty="0">
                  <a:solidFill>
                    <a:schemeClr val="bg1"/>
                  </a:solidFill>
                </a:rPr>
                <a:t>movements?</a:t>
              </a:r>
            </a:p>
          </p:txBody>
        </p:sp>
      </p:grpSp>
      <p:sp>
        <p:nvSpPr>
          <p:cNvPr id="2" name="Title 1"/>
          <p:cNvSpPr>
            <a:spLocks noGrp="1"/>
          </p:cNvSpPr>
          <p:nvPr>
            <p:ph type="title"/>
          </p:nvPr>
        </p:nvSpPr>
        <p:spPr/>
        <p:txBody>
          <a:bodyPr/>
          <a:lstStyle/>
          <a:p>
            <a:r>
              <a:rPr lang="en-US" dirty="0"/>
              <a:t>Screen via Telephone but Confirm in Person or via Video</a:t>
            </a:r>
            <a:endParaRPr lang="en-US" baseline="30000" dirty="0"/>
          </a:p>
        </p:txBody>
      </p:sp>
      <p:sp>
        <p:nvSpPr>
          <p:cNvPr id="4" name="Slide Number Placeholder 3"/>
          <p:cNvSpPr>
            <a:spLocks noGrp="1"/>
          </p:cNvSpPr>
          <p:nvPr>
            <p:ph type="sldNum" sz="quarter" idx="4"/>
          </p:nvPr>
        </p:nvSpPr>
        <p:spPr/>
        <p:txBody>
          <a:bodyPr/>
          <a:lstStyle/>
          <a:p>
            <a:fld id="{F3C1FD0B-2342-48FB-A867-BE1FD0EAA53B}" type="slidenum">
              <a:rPr lang="en-US" smtClean="0"/>
              <a:pPr/>
              <a:t>57</a:t>
            </a:fld>
            <a:endParaRPr lang="en-US" dirty="0"/>
          </a:p>
        </p:txBody>
      </p:sp>
      <p:sp>
        <p:nvSpPr>
          <p:cNvPr id="110" name="Text Placeholder 8"/>
          <p:cNvSpPr>
            <a:spLocks noGrp="1"/>
          </p:cNvSpPr>
          <p:nvPr>
            <p:ph type="body" sz="quarter" idx="10"/>
          </p:nvPr>
        </p:nvSpPr>
        <p:spPr/>
        <p:txBody>
          <a:bodyPr>
            <a:normAutofit/>
          </a:bodyPr>
          <a:lstStyle/>
          <a:p>
            <a:r>
              <a:rPr lang="en-US" dirty="0"/>
              <a:t>Best Practices for Tardive Dyskinesia Screening and Treatment</a:t>
            </a:r>
          </a:p>
        </p:txBody>
      </p:sp>
      <p:sp>
        <p:nvSpPr>
          <p:cNvPr id="115" name="TextBox 114">
            <a:extLst>
              <a:ext uri="{FF2B5EF4-FFF2-40B4-BE49-F238E27FC236}">
                <a16:creationId xmlns:a16="http://schemas.microsoft.com/office/drawing/2014/main" id="{AF6B6F58-BB90-5786-BC60-A5BC7FA5CD54}"/>
              </a:ext>
            </a:extLst>
          </p:cNvPr>
          <p:cNvSpPr txBox="1"/>
          <p:nvPr/>
        </p:nvSpPr>
        <p:spPr>
          <a:xfrm>
            <a:off x="977900" y="5728996"/>
            <a:ext cx="10574338" cy="783300"/>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latin typeface="+mn-lt"/>
                <a:ea typeface="Calibri" panose="020F0502020204030204" pitchFamily="34" charset="0"/>
                <a:cs typeface="Times New Roman" panose="02020603050405020304" pitchFamily="18" charset="0"/>
              </a:rPr>
              <a:t>1. </a:t>
            </a:r>
            <a:r>
              <a:rPr lang="en-US" sz="900" dirty="0"/>
              <a:t>Kopelovich SL, et al. </a:t>
            </a:r>
            <a:r>
              <a:rPr lang="en-US" sz="900" i="1" dirty="0"/>
              <a:t>Community Ment Health J</a:t>
            </a:r>
            <a:r>
              <a:rPr lang="en-US" sz="900" dirty="0"/>
              <a:t>. 2020:1-11. </a:t>
            </a:r>
            <a:r>
              <a:rPr lang="en-US" sz="900" b="1" dirty="0"/>
              <a:t>2. </a:t>
            </a: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 </a:t>
            </a:r>
            <a:r>
              <a:rPr lang="en-US" sz="900" b="1" dirty="0"/>
              <a:t>3.</a:t>
            </a:r>
            <a:r>
              <a:rPr lang="en-US" sz="900" dirty="0"/>
              <a:t> International Parkinson and Movement Disorder Society. Telemedicine in your movement disorders practice: a step-by-step guide. April 2020. Accessed December 6, 2021. https://www.movementdisorders.org/MDS/About/Committees--Other-Groups/Telemedicine-in-Your-Movement-Disorders-Practice-A-Step-by-Step-Guide.htm </a:t>
            </a:r>
            <a:r>
              <a:rPr lang="en-US" sz="900" b="1" dirty="0"/>
              <a:t>4.</a:t>
            </a:r>
            <a:r>
              <a:rPr lang="en-US" sz="900" dirty="0"/>
              <a:t> Neurology Advisor. Treating movement disorders with telemedicine: getting started. June 12, 2017. Accessed December 6, 2021. https://www.neurologyadvisor.com/conference-highlights/mds-2017/treating-movement-disorders-with-telemedicine-getting-started/ </a:t>
            </a:r>
            <a:r>
              <a:rPr lang="en-US" sz="900" b="1" dirty="0"/>
              <a:t>5.</a:t>
            </a:r>
            <a:r>
              <a:rPr lang="en-US" sz="900" dirty="0"/>
              <a:t> Caroff SN. </a:t>
            </a:r>
            <a:r>
              <a:rPr lang="en-US" sz="900" i="1" dirty="0"/>
              <a:t>Neuropsychiatr Dis Treat</a:t>
            </a:r>
            <a:r>
              <a:rPr lang="en-US" sz="900" dirty="0"/>
              <a:t>. 2019;15:785-794</a:t>
            </a:r>
            <a:r>
              <a:rPr lang="en-US" dirty="0"/>
              <a:t>.</a:t>
            </a:r>
          </a:p>
        </p:txBody>
      </p:sp>
      <p:sp>
        <p:nvSpPr>
          <p:cNvPr id="103" name="TextBox 102">
            <a:extLst>
              <a:ext uri="{FF2B5EF4-FFF2-40B4-BE49-F238E27FC236}">
                <a16:creationId xmlns:a16="http://schemas.microsoft.com/office/drawing/2014/main" id="{05A0BDE7-B698-0419-1F13-7ABDB10FA1C1}"/>
              </a:ext>
            </a:extLst>
          </p:cNvPr>
          <p:cNvSpPr txBox="1"/>
          <p:nvPr/>
        </p:nvSpPr>
        <p:spPr>
          <a:xfrm>
            <a:off x="3416678" y="4108410"/>
            <a:ext cx="2341326" cy="1077218"/>
          </a:xfrm>
          <a:prstGeom prst="rect">
            <a:avLst/>
          </a:prstGeom>
          <a:noFill/>
        </p:spPr>
        <p:txBody>
          <a:bodyPr wrap="square" rtlCol="0">
            <a:spAutoFit/>
          </a:bodyPr>
          <a:lstStyle/>
          <a:p>
            <a:pPr marL="63500" lvl="1" algn="ctr"/>
            <a:r>
              <a:rPr lang="en-US" sz="1600" b="1" dirty="0">
                <a:solidFill>
                  <a:schemeClr val="accent1"/>
                </a:solidFill>
              </a:rPr>
              <a:t>Discuss difficulties </a:t>
            </a:r>
            <a:br>
              <a:rPr lang="en-US" sz="1600" dirty="0">
                <a:solidFill>
                  <a:srgbClr val="9D6B1B"/>
                </a:solidFill>
              </a:rPr>
            </a:br>
            <a:r>
              <a:rPr lang="en-US" sz="1600" dirty="0"/>
              <a:t>patients may be experiencing related to abnormal movements</a:t>
            </a:r>
            <a:r>
              <a:rPr lang="en-US" sz="1600" baseline="30000" dirty="0"/>
              <a:t>2</a:t>
            </a:r>
          </a:p>
        </p:txBody>
      </p:sp>
      <p:sp>
        <p:nvSpPr>
          <p:cNvPr id="119" name="TextBox 118">
            <a:extLst>
              <a:ext uri="{FF2B5EF4-FFF2-40B4-BE49-F238E27FC236}">
                <a16:creationId xmlns:a16="http://schemas.microsoft.com/office/drawing/2014/main" id="{8AEA00E8-C3D6-1837-0E48-DF793CA3847B}"/>
              </a:ext>
            </a:extLst>
          </p:cNvPr>
          <p:cNvSpPr txBox="1"/>
          <p:nvPr/>
        </p:nvSpPr>
        <p:spPr>
          <a:xfrm>
            <a:off x="9151899" y="4108410"/>
            <a:ext cx="2382216" cy="1077218"/>
          </a:xfrm>
          <a:prstGeom prst="rect">
            <a:avLst/>
          </a:prstGeom>
          <a:noFill/>
        </p:spPr>
        <p:txBody>
          <a:bodyPr wrap="square" rtlCol="0">
            <a:spAutoFit/>
          </a:bodyPr>
          <a:lstStyle/>
          <a:p>
            <a:pPr marL="63500" lvl="1" algn="ctr"/>
            <a:r>
              <a:rPr lang="en-US" sz="1600" b="1" dirty="0">
                <a:solidFill>
                  <a:schemeClr val="accent1"/>
                </a:solidFill>
              </a:rPr>
              <a:t>Assess</a:t>
            </a:r>
            <a:r>
              <a:rPr lang="en-US" sz="1600" dirty="0"/>
              <a:t> the </a:t>
            </a:r>
            <a:br>
              <a:rPr lang="en-US" sz="1600" dirty="0"/>
            </a:br>
            <a:r>
              <a:rPr lang="en-US" sz="1600" dirty="0"/>
              <a:t>psychological, physical, and social </a:t>
            </a:r>
            <a:r>
              <a:rPr lang="en-US" sz="1600" b="1" dirty="0">
                <a:solidFill>
                  <a:schemeClr val="accent1"/>
                </a:solidFill>
              </a:rPr>
              <a:t>burden</a:t>
            </a:r>
            <a:r>
              <a:rPr lang="en-US" sz="1600" dirty="0"/>
              <a:t> in patients with TD</a:t>
            </a:r>
            <a:r>
              <a:rPr lang="en-US" sz="1600" baseline="30000" dirty="0"/>
              <a:t>5</a:t>
            </a:r>
          </a:p>
        </p:txBody>
      </p:sp>
      <p:sp>
        <p:nvSpPr>
          <p:cNvPr id="120" name="Isosceles Triangle 119">
            <a:extLst>
              <a:ext uri="{FF2B5EF4-FFF2-40B4-BE49-F238E27FC236}">
                <a16:creationId xmlns:a16="http://schemas.microsoft.com/office/drawing/2014/main" id="{E42B73A8-7CBE-B79C-DC01-62870573EB0B}"/>
              </a:ext>
            </a:extLst>
          </p:cNvPr>
          <p:cNvSpPr/>
          <p:nvPr/>
        </p:nvSpPr>
        <p:spPr>
          <a:xfrm rot="5400000">
            <a:off x="2997074" y="4521126"/>
            <a:ext cx="530352" cy="227107"/>
          </a:xfrm>
          <a:prstGeom prst="triangle">
            <a:avLst/>
          </a:prstGeom>
          <a:solidFill>
            <a:schemeClr val="accent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Isosceles Triangle 120">
            <a:extLst>
              <a:ext uri="{FF2B5EF4-FFF2-40B4-BE49-F238E27FC236}">
                <a16:creationId xmlns:a16="http://schemas.microsoft.com/office/drawing/2014/main" id="{D603877F-0B0B-103C-0218-B55E56866A26}"/>
              </a:ext>
            </a:extLst>
          </p:cNvPr>
          <p:cNvSpPr/>
          <p:nvPr/>
        </p:nvSpPr>
        <p:spPr>
          <a:xfrm rot="5400000">
            <a:off x="5757267" y="4521126"/>
            <a:ext cx="530352" cy="227107"/>
          </a:xfrm>
          <a:prstGeom prst="triangle">
            <a:avLst/>
          </a:prstGeom>
          <a:solidFill>
            <a:schemeClr val="accent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Isosceles Triangle 121">
            <a:extLst>
              <a:ext uri="{FF2B5EF4-FFF2-40B4-BE49-F238E27FC236}">
                <a16:creationId xmlns:a16="http://schemas.microsoft.com/office/drawing/2014/main" id="{3852BAE2-C13A-B0D5-B6CF-905C4F40BBD3}"/>
              </a:ext>
            </a:extLst>
          </p:cNvPr>
          <p:cNvSpPr/>
          <p:nvPr/>
        </p:nvSpPr>
        <p:spPr>
          <a:xfrm rot="5400000">
            <a:off x="8786286" y="4521126"/>
            <a:ext cx="530352" cy="227107"/>
          </a:xfrm>
          <a:prstGeom prst="triangle">
            <a:avLst/>
          </a:prstGeom>
          <a:solidFill>
            <a:schemeClr val="accent4"/>
          </a:solidFill>
          <a:ln cap="rnd">
            <a:no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F2A7C1F-0122-1EC4-9147-66216C278709}"/>
              </a:ext>
            </a:extLst>
          </p:cNvPr>
          <p:cNvSpPr txBox="1"/>
          <p:nvPr/>
        </p:nvSpPr>
        <p:spPr>
          <a:xfrm>
            <a:off x="6337310" y="4108410"/>
            <a:ext cx="2399284" cy="1077218"/>
          </a:xfrm>
          <a:prstGeom prst="rect">
            <a:avLst/>
          </a:prstGeom>
          <a:noFill/>
        </p:spPr>
        <p:txBody>
          <a:bodyPr wrap="square" rtlCol="0">
            <a:spAutoFit/>
          </a:bodyPr>
          <a:lstStyle/>
          <a:p>
            <a:pPr marL="63500" lvl="1" algn="ctr"/>
            <a:r>
              <a:rPr lang="en-US" sz="1600" dirty="0"/>
              <a:t>Schedule an in-person visit or ask patients to </a:t>
            </a:r>
            <a:br>
              <a:rPr lang="en-US" sz="1600" dirty="0"/>
            </a:br>
            <a:r>
              <a:rPr lang="en-US" sz="1600" b="1" dirty="0">
                <a:solidFill>
                  <a:schemeClr val="accent1"/>
                </a:solidFill>
              </a:rPr>
              <a:t>provide videos </a:t>
            </a:r>
            <a:r>
              <a:rPr lang="en-US" sz="1600" dirty="0"/>
              <a:t>of </a:t>
            </a:r>
            <a:br>
              <a:rPr lang="en-US" sz="1600" dirty="0"/>
            </a:br>
            <a:r>
              <a:rPr lang="en-US" sz="1600" dirty="0"/>
              <a:t>abnormal movements</a:t>
            </a:r>
            <a:r>
              <a:rPr lang="en-US" sz="1600" baseline="30000" dirty="0"/>
              <a:t>3,4</a:t>
            </a:r>
          </a:p>
        </p:txBody>
      </p:sp>
      <p:sp>
        <p:nvSpPr>
          <p:cNvPr id="124" name="TextBox 123">
            <a:extLst>
              <a:ext uri="{FF2B5EF4-FFF2-40B4-BE49-F238E27FC236}">
                <a16:creationId xmlns:a16="http://schemas.microsoft.com/office/drawing/2014/main" id="{85813943-B0A4-A445-E942-48C33F8DA9A3}"/>
              </a:ext>
            </a:extLst>
          </p:cNvPr>
          <p:cNvSpPr txBox="1"/>
          <p:nvPr/>
        </p:nvSpPr>
        <p:spPr>
          <a:xfrm>
            <a:off x="768410" y="4108410"/>
            <a:ext cx="2201122" cy="830997"/>
          </a:xfrm>
          <a:prstGeom prst="rect">
            <a:avLst/>
          </a:prstGeom>
          <a:noFill/>
        </p:spPr>
        <p:txBody>
          <a:bodyPr wrap="square" rtlCol="0">
            <a:spAutoFit/>
          </a:bodyPr>
          <a:lstStyle/>
          <a:p>
            <a:pPr marL="63500" lvl="1" algn="ctr"/>
            <a:r>
              <a:rPr lang="en-US" sz="1600" dirty="0"/>
              <a:t>Telephone encounters are limited to </a:t>
            </a:r>
            <a:r>
              <a:rPr lang="en-US" sz="1600" b="1" dirty="0">
                <a:solidFill>
                  <a:schemeClr val="accent1"/>
                </a:solidFill>
              </a:rPr>
              <a:t>self-report</a:t>
            </a:r>
            <a:r>
              <a:rPr lang="en-US" sz="1600" baseline="30000" dirty="0"/>
              <a:t>1</a:t>
            </a:r>
          </a:p>
        </p:txBody>
      </p:sp>
      <p:grpSp>
        <p:nvGrpSpPr>
          <p:cNvPr id="125" name="Group 124">
            <a:extLst>
              <a:ext uri="{FF2B5EF4-FFF2-40B4-BE49-F238E27FC236}">
                <a16:creationId xmlns:a16="http://schemas.microsoft.com/office/drawing/2014/main" id="{15CE80D3-2909-0D9A-2189-3A4C63A079CC}"/>
              </a:ext>
            </a:extLst>
          </p:cNvPr>
          <p:cNvGrpSpPr/>
          <p:nvPr/>
        </p:nvGrpSpPr>
        <p:grpSpPr>
          <a:xfrm>
            <a:off x="982039" y="2127557"/>
            <a:ext cx="1773864" cy="1778436"/>
            <a:chOff x="982039" y="2127557"/>
            <a:chExt cx="1773864" cy="1778436"/>
          </a:xfrm>
        </p:grpSpPr>
        <p:grpSp>
          <p:nvGrpSpPr>
            <p:cNvPr id="126" name="Group 125">
              <a:extLst>
                <a:ext uri="{FF2B5EF4-FFF2-40B4-BE49-F238E27FC236}">
                  <a16:creationId xmlns:a16="http://schemas.microsoft.com/office/drawing/2014/main" id="{3E6DF9DA-EE32-631A-0ABE-237CA71D95E7}"/>
                </a:ext>
              </a:extLst>
            </p:cNvPr>
            <p:cNvGrpSpPr>
              <a:grpSpLocks noChangeAspect="1"/>
            </p:cNvGrpSpPr>
            <p:nvPr/>
          </p:nvGrpSpPr>
          <p:grpSpPr>
            <a:xfrm>
              <a:off x="982039" y="2127557"/>
              <a:ext cx="1773864" cy="1778436"/>
              <a:chOff x="-4083050" y="1579563"/>
              <a:chExt cx="3694112" cy="3703638"/>
            </a:xfrm>
            <a:solidFill>
              <a:schemeClr val="accent5"/>
            </a:solidFill>
          </p:grpSpPr>
          <p:sp>
            <p:nvSpPr>
              <p:cNvPr id="141" name="Freeform 5">
                <a:extLst>
                  <a:ext uri="{FF2B5EF4-FFF2-40B4-BE49-F238E27FC236}">
                    <a16:creationId xmlns:a16="http://schemas.microsoft.com/office/drawing/2014/main" id="{CCC71208-8E12-A38E-475E-C3CEF4177E4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6">
                <a:extLst>
                  <a:ext uri="{FF2B5EF4-FFF2-40B4-BE49-F238E27FC236}">
                    <a16:creationId xmlns:a16="http://schemas.microsoft.com/office/drawing/2014/main" id="{E2F2C089-51DF-A414-49AA-4FB80DF49B04}"/>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7">
                <a:extLst>
                  <a:ext uri="{FF2B5EF4-FFF2-40B4-BE49-F238E27FC236}">
                    <a16:creationId xmlns:a16="http://schemas.microsoft.com/office/drawing/2014/main" id="{D11C540B-E87A-F8C0-2C30-1467C6AEA5B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8">
                <a:extLst>
                  <a:ext uri="{FF2B5EF4-FFF2-40B4-BE49-F238E27FC236}">
                    <a16:creationId xmlns:a16="http://schemas.microsoft.com/office/drawing/2014/main" id="{117652DB-6F42-F7A2-3F26-A3C92B19BCB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9">
                <a:extLst>
                  <a:ext uri="{FF2B5EF4-FFF2-40B4-BE49-F238E27FC236}">
                    <a16:creationId xmlns:a16="http://schemas.microsoft.com/office/drawing/2014/main" id="{1C0B4120-5746-18AA-9111-0C1609BF04D5}"/>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10">
                <a:extLst>
                  <a:ext uri="{FF2B5EF4-FFF2-40B4-BE49-F238E27FC236}">
                    <a16:creationId xmlns:a16="http://schemas.microsoft.com/office/drawing/2014/main" id="{7BA5C339-7979-A38E-8A5C-D38154718B96}"/>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11">
                <a:extLst>
                  <a:ext uri="{FF2B5EF4-FFF2-40B4-BE49-F238E27FC236}">
                    <a16:creationId xmlns:a16="http://schemas.microsoft.com/office/drawing/2014/main" id="{02189FBF-4211-B0C1-0819-155E8C3E1BA3}"/>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12">
                <a:extLst>
                  <a:ext uri="{FF2B5EF4-FFF2-40B4-BE49-F238E27FC236}">
                    <a16:creationId xmlns:a16="http://schemas.microsoft.com/office/drawing/2014/main" id="{078B4BA7-656B-EAD0-FB52-78E5C7766A2A}"/>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13">
                <a:extLst>
                  <a:ext uri="{FF2B5EF4-FFF2-40B4-BE49-F238E27FC236}">
                    <a16:creationId xmlns:a16="http://schemas.microsoft.com/office/drawing/2014/main" id="{30042F01-A67C-1D1A-F718-F9932F28541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14">
                <a:extLst>
                  <a:ext uri="{FF2B5EF4-FFF2-40B4-BE49-F238E27FC236}">
                    <a16:creationId xmlns:a16="http://schemas.microsoft.com/office/drawing/2014/main" id="{6EA5811B-4203-C7F9-FF2B-DDDF13C6D07C}"/>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15">
                <a:extLst>
                  <a:ext uri="{FF2B5EF4-FFF2-40B4-BE49-F238E27FC236}">
                    <a16:creationId xmlns:a16="http://schemas.microsoft.com/office/drawing/2014/main" id="{9AB6ED7A-EF45-1DCA-E997-EEC0D2D3643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16">
                <a:extLst>
                  <a:ext uri="{FF2B5EF4-FFF2-40B4-BE49-F238E27FC236}">
                    <a16:creationId xmlns:a16="http://schemas.microsoft.com/office/drawing/2014/main" id="{2C6163C2-A5B9-47BB-32DA-AF1A6D6B290C}"/>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17">
                <a:extLst>
                  <a:ext uri="{FF2B5EF4-FFF2-40B4-BE49-F238E27FC236}">
                    <a16:creationId xmlns:a16="http://schemas.microsoft.com/office/drawing/2014/main" id="{1AB3D744-949A-6320-47F8-6AECB273317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18">
                <a:extLst>
                  <a:ext uri="{FF2B5EF4-FFF2-40B4-BE49-F238E27FC236}">
                    <a16:creationId xmlns:a16="http://schemas.microsoft.com/office/drawing/2014/main" id="{F3918284-F6F0-7D72-5D0E-AF7779F67EB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19">
                <a:extLst>
                  <a:ext uri="{FF2B5EF4-FFF2-40B4-BE49-F238E27FC236}">
                    <a16:creationId xmlns:a16="http://schemas.microsoft.com/office/drawing/2014/main" id="{2A789DBA-A883-059A-C79D-3BFCD5070019}"/>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0">
                <a:extLst>
                  <a:ext uri="{FF2B5EF4-FFF2-40B4-BE49-F238E27FC236}">
                    <a16:creationId xmlns:a16="http://schemas.microsoft.com/office/drawing/2014/main" id="{4FFC9800-B497-0410-BCF5-701DDC245BC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1">
                <a:extLst>
                  <a:ext uri="{FF2B5EF4-FFF2-40B4-BE49-F238E27FC236}">
                    <a16:creationId xmlns:a16="http://schemas.microsoft.com/office/drawing/2014/main" id="{52CB72D7-D5E0-A210-369C-2F065E18C33A}"/>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22">
                <a:extLst>
                  <a:ext uri="{FF2B5EF4-FFF2-40B4-BE49-F238E27FC236}">
                    <a16:creationId xmlns:a16="http://schemas.microsoft.com/office/drawing/2014/main" id="{296C7E89-8531-475F-36F4-112BB08F173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23">
                <a:extLst>
                  <a:ext uri="{FF2B5EF4-FFF2-40B4-BE49-F238E27FC236}">
                    <a16:creationId xmlns:a16="http://schemas.microsoft.com/office/drawing/2014/main" id="{BB983AA5-5FDC-5B77-FDA4-63B58273D04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24">
                <a:extLst>
                  <a:ext uri="{FF2B5EF4-FFF2-40B4-BE49-F238E27FC236}">
                    <a16:creationId xmlns:a16="http://schemas.microsoft.com/office/drawing/2014/main" id="{7E46E00A-26C4-8132-08F2-AF2ABC68D65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25">
                <a:extLst>
                  <a:ext uri="{FF2B5EF4-FFF2-40B4-BE49-F238E27FC236}">
                    <a16:creationId xmlns:a16="http://schemas.microsoft.com/office/drawing/2014/main" id="{ED313927-5CD2-139D-5BDE-F700B9A7E79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26">
                <a:extLst>
                  <a:ext uri="{FF2B5EF4-FFF2-40B4-BE49-F238E27FC236}">
                    <a16:creationId xmlns:a16="http://schemas.microsoft.com/office/drawing/2014/main" id="{557AB5E0-364D-AE78-C3A6-07294BC14CD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27">
                <a:extLst>
                  <a:ext uri="{FF2B5EF4-FFF2-40B4-BE49-F238E27FC236}">
                    <a16:creationId xmlns:a16="http://schemas.microsoft.com/office/drawing/2014/main" id="{EC089C88-D51C-FDC2-AAAC-981D6B96E363}"/>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28">
                <a:extLst>
                  <a:ext uri="{FF2B5EF4-FFF2-40B4-BE49-F238E27FC236}">
                    <a16:creationId xmlns:a16="http://schemas.microsoft.com/office/drawing/2014/main" id="{432DDCF0-A4A6-832A-0493-75EE09EC348B}"/>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29">
                <a:extLst>
                  <a:ext uri="{FF2B5EF4-FFF2-40B4-BE49-F238E27FC236}">
                    <a16:creationId xmlns:a16="http://schemas.microsoft.com/office/drawing/2014/main" id="{6FDD43D3-AC8F-5364-1502-97D8032E955E}"/>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30">
                <a:extLst>
                  <a:ext uri="{FF2B5EF4-FFF2-40B4-BE49-F238E27FC236}">
                    <a16:creationId xmlns:a16="http://schemas.microsoft.com/office/drawing/2014/main" id="{6663E8E1-43AF-4631-F54B-FBEE817C959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31">
                <a:extLst>
                  <a:ext uri="{FF2B5EF4-FFF2-40B4-BE49-F238E27FC236}">
                    <a16:creationId xmlns:a16="http://schemas.microsoft.com/office/drawing/2014/main" id="{F29A5820-DBE7-2730-FFFC-F83E217B5EEC}"/>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32">
                <a:extLst>
                  <a:ext uri="{FF2B5EF4-FFF2-40B4-BE49-F238E27FC236}">
                    <a16:creationId xmlns:a16="http://schemas.microsoft.com/office/drawing/2014/main" id="{537B3E5A-9A45-4A57-BA73-C406C1291BC2}"/>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33">
                <a:extLst>
                  <a:ext uri="{FF2B5EF4-FFF2-40B4-BE49-F238E27FC236}">
                    <a16:creationId xmlns:a16="http://schemas.microsoft.com/office/drawing/2014/main" id="{5976F403-F268-CF39-BE37-A88CF09C84A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7" name="Group 126">
              <a:extLst>
                <a:ext uri="{FF2B5EF4-FFF2-40B4-BE49-F238E27FC236}">
                  <a16:creationId xmlns:a16="http://schemas.microsoft.com/office/drawing/2014/main" id="{E5B40A96-439D-A19C-1795-822E5CB8C3DD}"/>
                </a:ext>
              </a:extLst>
            </p:cNvPr>
            <p:cNvGrpSpPr/>
            <p:nvPr/>
          </p:nvGrpSpPr>
          <p:grpSpPr>
            <a:xfrm>
              <a:off x="1358019" y="2400444"/>
              <a:ext cx="1006466" cy="1166352"/>
              <a:chOff x="1358019" y="2101687"/>
              <a:chExt cx="1006466" cy="1166352"/>
            </a:xfrm>
          </p:grpSpPr>
          <p:sp>
            <p:nvSpPr>
              <p:cNvPr id="128" name="Freeform 24">
                <a:extLst>
                  <a:ext uri="{FF2B5EF4-FFF2-40B4-BE49-F238E27FC236}">
                    <a16:creationId xmlns:a16="http://schemas.microsoft.com/office/drawing/2014/main" id="{6E404415-E6F5-FF33-CB93-2E7420F738AD}"/>
                  </a:ext>
                </a:extLst>
              </p:cNvPr>
              <p:cNvSpPr>
                <a:spLocks/>
              </p:cNvSpPr>
              <p:nvPr/>
            </p:nvSpPr>
            <p:spPr bwMode="auto">
              <a:xfrm>
                <a:off x="1358019" y="2358671"/>
                <a:ext cx="733968" cy="909368"/>
              </a:xfrm>
              <a:custGeom>
                <a:avLst/>
                <a:gdLst>
                  <a:gd name="T0" fmla="*/ 332 w 332"/>
                  <a:gd name="T1" fmla="*/ 267 h 411"/>
                  <a:gd name="T2" fmla="*/ 312 w 332"/>
                  <a:gd name="T3" fmla="*/ 292 h 411"/>
                  <a:gd name="T4" fmla="*/ 251 w 332"/>
                  <a:gd name="T5" fmla="*/ 350 h 411"/>
                  <a:gd name="T6" fmla="*/ 184 w 332"/>
                  <a:gd name="T7" fmla="*/ 385 h 411"/>
                  <a:gd name="T8" fmla="*/ 155 w 332"/>
                  <a:gd name="T9" fmla="*/ 391 h 411"/>
                  <a:gd name="T10" fmla="*/ 151 w 332"/>
                  <a:gd name="T11" fmla="*/ 391 h 411"/>
                  <a:gd name="T12" fmla="*/ 100 w 332"/>
                  <a:gd name="T13" fmla="*/ 407 h 411"/>
                  <a:gd name="T14" fmla="*/ 72 w 332"/>
                  <a:gd name="T15" fmla="*/ 405 h 411"/>
                  <a:gd name="T16" fmla="*/ 26 w 332"/>
                  <a:gd name="T17" fmla="*/ 362 h 411"/>
                  <a:gd name="T18" fmla="*/ 5 w 332"/>
                  <a:gd name="T19" fmla="*/ 317 h 411"/>
                  <a:gd name="T20" fmla="*/ 3 w 332"/>
                  <a:gd name="T21" fmla="*/ 287 h 411"/>
                  <a:gd name="T22" fmla="*/ 7 w 332"/>
                  <a:gd name="T23" fmla="*/ 277 h 411"/>
                  <a:gd name="T24" fmla="*/ 30 w 332"/>
                  <a:gd name="T25" fmla="*/ 249 h 411"/>
                  <a:gd name="T26" fmla="*/ 32 w 332"/>
                  <a:gd name="T27" fmla="*/ 243 h 411"/>
                  <a:gd name="T28" fmla="*/ 54 w 332"/>
                  <a:gd name="T29" fmla="*/ 156 h 411"/>
                  <a:gd name="T30" fmla="*/ 77 w 332"/>
                  <a:gd name="T31" fmla="*/ 85 h 411"/>
                  <a:gd name="T32" fmla="*/ 84 w 332"/>
                  <a:gd name="T33" fmla="*/ 71 h 411"/>
                  <a:gd name="T34" fmla="*/ 128 w 332"/>
                  <a:gd name="T35" fmla="*/ 13 h 411"/>
                  <a:gd name="T36" fmla="*/ 157 w 332"/>
                  <a:gd name="T37" fmla="*/ 8 h 411"/>
                  <a:gd name="T38" fmla="*/ 165 w 332"/>
                  <a:gd name="T39" fmla="*/ 25 h 411"/>
                  <a:gd name="T40" fmla="*/ 159 w 332"/>
                  <a:gd name="T41" fmla="*/ 54 h 411"/>
                  <a:gd name="T42" fmla="*/ 135 w 332"/>
                  <a:gd name="T43" fmla="*/ 97 h 411"/>
                  <a:gd name="T44" fmla="*/ 132 w 332"/>
                  <a:gd name="T45" fmla="*/ 104 h 411"/>
                  <a:gd name="T46" fmla="*/ 137 w 332"/>
                  <a:gd name="T47" fmla="*/ 142 h 411"/>
                  <a:gd name="T48" fmla="*/ 137 w 332"/>
                  <a:gd name="T49" fmla="*/ 143 h 411"/>
                  <a:gd name="T50" fmla="*/ 169 w 332"/>
                  <a:gd name="T51" fmla="*/ 109 h 411"/>
                  <a:gd name="T52" fmla="*/ 170 w 332"/>
                  <a:gd name="T53" fmla="*/ 110 h 411"/>
                  <a:gd name="T54" fmla="*/ 170 w 332"/>
                  <a:gd name="T55" fmla="*/ 113 h 411"/>
                  <a:gd name="T56" fmla="*/ 170 w 332"/>
                  <a:gd name="T57" fmla="*/ 239 h 411"/>
                  <a:gd name="T58" fmla="*/ 178 w 332"/>
                  <a:gd name="T59" fmla="*/ 261 h 411"/>
                  <a:gd name="T60" fmla="*/ 196 w 332"/>
                  <a:gd name="T61" fmla="*/ 267 h 411"/>
                  <a:gd name="T62" fmla="*/ 328 w 332"/>
                  <a:gd name="T63" fmla="*/ 267 h 411"/>
                  <a:gd name="T64" fmla="*/ 332 w 332"/>
                  <a:gd name="T65" fmla="*/ 26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411">
                    <a:moveTo>
                      <a:pt x="332" y="267"/>
                    </a:moveTo>
                    <a:cubicBezTo>
                      <a:pt x="325" y="276"/>
                      <a:pt x="319" y="284"/>
                      <a:pt x="312" y="292"/>
                    </a:cubicBezTo>
                    <a:cubicBezTo>
                      <a:pt x="293" y="313"/>
                      <a:pt x="273" y="333"/>
                      <a:pt x="251" y="350"/>
                    </a:cubicBezTo>
                    <a:cubicBezTo>
                      <a:pt x="231" y="365"/>
                      <a:pt x="209" y="379"/>
                      <a:pt x="184" y="385"/>
                    </a:cubicBezTo>
                    <a:cubicBezTo>
                      <a:pt x="174" y="388"/>
                      <a:pt x="165" y="389"/>
                      <a:pt x="155" y="391"/>
                    </a:cubicBezTo>
                    <a:cubicBezTo>
                      <a:pt x="154" y="391"/>
                      <a:pt x="153" y="391"/>
                      <a:pt x="151" y="391"/>
                    </a:cubicBezTo>
                    <a:cubicBezTo>
                      <a:pt x="134" y="397"/>
                      <a:pt x="117" y="401"/>
                      <a:pt x="100" y="407"/>
                    </a:cubicBezTo>
                    <a:cubicBezTo>
                      <a:pt x="90" y="411"/>
                      <a:pt x="81" y="409"/>
                      <a:pt x="72" y="405"/>
                    </a:cubicBezTo>
                    <a:cubicBezTo>
                      <a:pt x="53" y="395"/>
                      <a:pt x="38" y="380"/>
                      <a:pt x="26" y="362"/>
                    </a:cubicBezTo>
                    <a:cubicBezTo>
                      <a:pt x="17" y="348"/>
                      <a:pt x="10" y="333"/>
                      <a:pt x="5" y="317"/>
                    </a:cubicBezTo>
                    <a:cubicBezTo>
                      <a:pt x="3" y="307"/>
                      <a:pt x="0" y="297"/>
                      <a:pt x="3" y="287"/>
                    </a:cubicBezTo>
                    <a:cubicBezTo>
                      <a:pt x="3" y="283"/>
                      <a:pt x="5" y="280"/>
                      <a:pt x="7" y="277"/>
                    </a:cubicBezTo>
                    <a:cubicBezTo>
                      <a:pt x="14" y="267"/>
                      <a:pt x="22" y="258"/>
                      <a:pt x="30" y="249"/>
                    </a:cubicBezTo>
                    <a:cubicBezTo>
                      <a:pt x="31" y="247"/>
                      <a:pt x="32" y="245"/>
                      <a:pt x="32" y="243"/>
                    </a:cubicBezTo>
                    <a:cubicBezTo>
                      <a:pt x="36" y="213"/>
                      <a:pt x="44" y="185"/>
                      <a:pt x="54" y="156"/>
                    </a:cubicBezTo>
                    <a:cubicBezTo>
                      <a:pt x="62" y="133"/>
                      <a:pt x="69" y="109"/>
                      <a:pt x="77" y="85"/>
                    </a:cubicBezTo>
                    <a:cubicBezTo>
                      <a:pt x="78" y="80"/>
                      <a:pt x="81" y="76"/>
                      <a:pt x="84" y="71"/>
                    </a:cubicBezTo>
                    <a:cubicBezTo>
                      <a:pt x="99" y="52"/>
                      <a:pt x="113" y="32"/>
                      <a:pt x="128" y="13"/>
                    </a:cubicBezTo>
                    <a:cubicBezTo>
                      <a:pt x="135" y="2"/>
                      <a:pt x="147" y="0"/>
                      <a:pt x="157" y="8"/>
                    </a:cubicBezTo>
                    <a:cubicBezTo>
                      <a:pt x="163" y="12"/>
                      <a:pt x="166" y="18"/>
                      <a:pt x="165" y="25"/>
                    </a:cubicBezTo>
                    <a:cubicBezTo>
                      <a:pt x="165" y="35"/>
                      <a:pt x="163" y="45"/>
                      <a:pt x="159" y="54"/>
                    </a:cubicBezTo>
                    <a:cubicBezTo>
                      <a:pt x="153" y="70"/>
                      <a:pt x="145" y="84"/>
                      <a:pt x="135" y="97"/>
                    </a:cubicBezTo>
                    <a:cubicBezTo>
                      <a:pt x="133" y="99"/>
                      <a:pt x="132" y="101"/>
                      <a:pt x="132" y="104"/>
                    </a:cubicBezTo>
                    <a:cubicBezTo>
                      <a:pt x="134" y="117"/>
                      <a:pt x="135" y="129"/>
                      <a:pt x="137" y="142"/>
                    </a:cubicBezTo>
                    <a:cubicBezTo>
                      <a:pt x="137" y="142"/>
                      <a:pt x="137" y="142"/>
                      <a:pt x="137" y="143"/>
                    </a:cubicBezTo>
                    <a:cubicBezTo>
                      <a:pt x="148" y="131"/>
                      <a:pt x="158" y="120"/>
                      <a:pt x="169" y="109"/>
                    </a:cubicBezTo>
                    <a:cubicBezTo>
                      <a:pt x="169" y="109"/>
                      <a:pt x="170" y="110"/>
                      <a:pt x="170" y="110"/>
                    </a:cubicBezTo>
                    <a:cubicBezTo>
                      <a:pt x="170" y="111"/>
                      <a:pt x="170" y="112"/>
                      <a:pt x="170" y="113"/>
                    </a:cubicBezTo>
                    <a:cubicBezTo>
                      <a:pt x="170" y="155"/>
                      <a:pt x="170" y="197"/>
                      <a:pt x="170" y="239"/>
                    </a:cubicBezTo>
                    <a:cubicBezTo>
                      <a:pt x="170" y="248"/>
                      <a:pt x="172" y="255"/>
                      <a:pt x="178" y="261"/>
                    </a:cubicBezTo>
                    <a:cubicBezTo>
                      <a:pt x="183" y="265"/>
                      <a:pt x="189" y="267"/>
                      <a:pt x="196" y="267"/>
                    </a:cubicBezTo>
                    <a:cubicBezTo>
                      <a:pt x="240" y="267"/>
                      <a:pt x="284" y="267"/>
                      <a:pt x="328" y="267"/>
                    </a:cubicBezTo>
                    <a:cubicBezTo>
                      <a:pt x="329" y="267"/>
                      <a:pt x="330" y="267"/>
                      <a:pt x="332" y="267"/>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29" name="Group 128">
                <a:extLst>
                  <a:ext uri="{FF2B5EF4-FFF2-40B4-BE49-F238E27FC236}">
                    <a16:creationId xmlns:a16="http://schemas.microsoft.com/office/drawing/2014/main" id="{B3ABFB2C-4425-0D9E-F91A-23D843B187BD}"/>
                  </a:ext>
                </a:extLst>
              </p:cNvPr>
              <p:cNvGrpSpPr/>
              <p:nvPr/>
            </p:nvGrpSpPr>
            <p:grpSpPr>
              <a:xfrm>
                <a:off x="2194304" y="2250090"/>
                <a:ext cx="170181" cy="571095"/>
                <a:chOff x="2175740" y="2244926"/>
                <a:chExt cx="272184" cy="913400"/>
              </a:xfrm>
              <a:solidFill>
                <a:schemeClr val="bg1"/>
              </a:solidFill>
            </p:grpSpPr>
            <p:sp>
              <p:nvSpPr>
                <p:cNvPr id="137" name="Freeform 26">
                  <a:extLst>
                    <a:ext uri="{FF2B5EF4-FFF2-40B4-BE49-F238E27FC236}">
                      <a16:creationId xmlns:a16="http://schemas.microsoft.com/office/drawing/2014/main" id="{74FD4CC1-977E-9A4F-03B2-CE0E845FBA93}"/>
                    </a:ext>
                  </a:extLst>
                </p:cNvPr>
                <p:cNvSpPr>
                  <a:spLocks/>
                </p:cNvSpPr>
                <p:nvPr/>
              </p:nvSpPr>
              <p:spPr bwMode="auto">
                <a:xfrm>
                  <a:off x="2175740" y="2637337"/>
                  <a:ext cx="268845" cy="308920"/>
                </a:xfrm>
                <a:custGeom>
                  <a:avLst/>
                  <a:gdLst>
                    <a:gd name="T0" fmla="*/ 0 w 76"/>
                    <a:gd name="T1" fmla="*/ 87 h 87"/>
                    <a:gd name="T2" fmla="*/ 0 w 76"/>
                    <a:gd name="T3" fmla="*/ 39 h 87"/>
                    <a:gd name="T4" fmla="*/ 1 w 76"/>
                    <a:gd name="T5" fmla="*/ 37 h 87"/>
                    <a:gd name="T6" fmla="*/ 41 w 76"/>
                    <a:gd name="T7" fmla="*/ 8 h 87"/>
                    <a:gd name="T8" fmla="*/ 73 w 76"/>
                    <a:gd name="T9" fmla="*/ 18 h 87"/>
                    <a:gd name="T10" fmla="*/ 65 w 76"/>
                    <a:gd name="T11" fmla="*/ 41 h 87"/>
                    <a:gd name="T12" fmla="*/ 6 w 76"/>
                    <a:gd name="T13" fmla="*/ 84 h 87"/>
                    <a:gd name="T14" fmla="*/ 0 w 76"/>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7">
                      <a:moveTo>
                        <a:pt x="0" y="87"/>
                      </a:moveTo>
                      <a:cubicBezTo>
                        <a:pt x="0" y="71"/>
                        <a:pt x="0" y="55"/>
                        <a:pt x="0" y="39"/>
                      </a:cubicBezTo>
                      <a:cubicBezTo>
                        <a:pt x="0" y="39"/>
                        <a:pt x="0" y="37"/>
                        <a:pt x="1" y="37"/>
                      </a:cubicBezTo>
                      <a:cubicBezTo>
                        <a:pt x="14" y="27"/>
                        <a:pt x="28" y="17"/>
                        <a:pt x="41" y="8"/>
                      </a:cubicBezTo>
                      <a:cubicBezTo>
                        <a:pt x="53" y="0"/>
                        <a:pt x="68" y="4"/>
                        <a:pt x="73" y="18"/>
                      </a:cubicBezTo>
                      <a:cubicBezTo>
                        <a:pt x="76" y="26"/>
                        <a:pt x="73" y="35"/>
                        <a:pt x="65" y="41"/>
                      </a:cubicBezTo>
                      <a:cubicBezTo>
                        <a:pt x="46" y="55"/>
                        <a:pt x="26" y="70"/>
                        <a:pt x="6" y="84"/>
                      </a:cubicBezTo>
                      <a:cubicBezTo>
                        <a:pt x="4" y="85"/>
                        <a:pt x="2" y="86"/>
                        <a:pt x="0" y="87"/>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27">
                  <a:extLst>
                    <a:ext uri="{FF2B5EF4-FFF2-40B4-BE49-F238E27FC236}">
                      <a16:creationId xmlns:a16="http://schemas.microsoft.com/office/drawing/2014/main" id="{EF7F05B8-C3C3-2A57-4751-023F2DF57A5D}"/>
                    </a:ext>
                  </a:extLst>
                </p:cNvPr>
                <p:cNvSpPr>
                  <a:spLocks/>
                </p:cNvSpPr>
                <p:nvPr/>
              </p:nvSpPr>
              <p:spPr bwMode="auto">
                <a:xfrm>
                  <a:off x="2175740" y="2443636"/>
                  <a:ext cx="272184" cy="297231"/>
                </a:xfrm>
                <a:custGeom>
                  <a:avLst/>
                  <a:gdLst>
                    <a:gd name="T0" fmla="*/ 0 w 77"/>
                    <a:gd name="T1" fmla="*/ 84 h 84"/>
                    <a:gd name="T2" fmla="*/ 0 w 77"/>
                    <a:gd name="T3" fmla="*/ 81 h 84"/>
                    <a:gd name="T4" fmla="*/ 0 w 77"/>
                    <a:gd name="T5" fmla="*/ 37 h 84"/>
                    <a:gd name="T6" fmla="*/ 1 w 77"/>
                    <a:gd name="T7" fmla="*/ 33 h 84"/>
                    <a:gd name="T8" fmla="*/ 41 w 77"/>
                    <a:gd name="T9" fmla="*/ 7 h 84"/>
                    <a:gd name="T10" fmla="*/ 68 w 77"/>
                    <a:gd name="T11" fmla="*/ 9 h 84"/>
                    <a:gd name="T12" fmla="*/ 64 w 77"/>
                    <a:gd name="T13" fmla="*/ 41 h 84"/>
                    <a:gd name="T14" fmla="*/ 15 w 77"/>
                    <a:gd name="T15" fmla="*/ 73 h 84"/>
                    <a:gd name="T16" fmla="*/ 0 w 77"/>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4">
                      <a:moveTo>
                        <a:pt x="0" y="84"/>
                      </a:moveTo>
                      <a:cubicBezTo>
                        <a:pt x="0" y="82"/>
                        <a:pt x="0" y="82"/>
                        <a:pt x="0" y="81"/>
                      </a:cubicBezTo>
                      <a:cubicBezTo>
                        <a:pt x="0" y="66"/>
                        <a:pt x="0" y="52"/>
                        <a:pt x="0" y="37"/>
                      </a:cubicBezTo>
                      <a:cubicBezTo>
                        <a:pt x="0" y="35"/>
                        <a:pt x="0" y="34"/>
                        <a:pt x="1" y="33"/>
                      </a:cubicBezTo>
                      <a:cubicBezTo>
                        <a:pt x="15" y="24"/>
                        <a:pt x="28" y="16"/>
                        <a:pt x="41" y="7"/>
                      </a:cubicBezTo>
                      <a:cubicBezTo>
                        <a:pt x="50" y="0"/>
                        <a:pt x="61" y="2"/>
                        <a:pt x="68" y="9"/>
                      </a:cubicBezTo>
                      <a:cubicBezTo>
                        <a:pt x="77" y="19"/>
                        <a:pt x="75" y="33"/>
                        <a:pt x="64" y="41"/>
                      </a:cubicBezTo>
                      <a:cubicBezTo>
                        <a:pt x="48" y="52"/>
                        <a:pt x="32" y="63"/>
                        <a:pt x="15" y="73"/>
                      </a:cubicBezTo>
                      <a:cubicBezTo>
                        <a:pt x="10" y="77"/>
                        <a:pt x="5" y="80"/>
                        <a:pt x="0" y="84"/>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28">
                  <a:extLst>
                    <a:ext uri="{FF2B5EF4-FFF2-40B4-BE49-F238E27FC236}">
                      <a16:creationId xmlns:a16="http://schemas.microsoft.com/office/drawing/2014/main" id="{F3393EDD-AFDF-C677-A21F-9C0BDBA1332B}"/>
                    </a:ext>
                  </a:extLst>
                </p:cNvPr>
                <p:cNvSpPr>
                  <a:spLocks/>
                </p:cNvSpPr>
                <p:nvPr/>
              </p:nvSpPr>
              <p:spPr bwMode="auto">
                <a:xfrm>
                  <a:off x="2175740" y="2864435"/>
                  <a:ext cx="247136" cy="293891"/>
                </a:xfrm>
                <a:custGeom>
                  <a:avLst/>
                  <a:gdLst>
                    <a:gd name="T0" fmla="*/ 0 w 70"/>
                    <a:gd name="T1" fmla="*/ 83 h 83"/>
                    <a:gd name="T2" fmla="*/ 0 w 70"/>
                    <a:gd name="T3" fmla="*/ 34 h 83"/>
                    <a:gd name="T4" fmla="*/ 1 w 70"/>
                    <a:gd name="T5" fmla="*/ 31 h 83"/>
                    <a:gd name="T6" fmla="*/ 35 w 70"/>
                    <a:gd name="T7" fmla="*/ 7 h 83"/>
                    <a:gd name="T8" fmla="*/ 63 w 70"/>
                    <a:gd name="T9" fmla="*/ 11 h 83"/>
                    <a:gd name="T10" fmla="*/ 59 w 70"/>
                    <a:gd name="T11" fmla="*/ 40 h 83"/>
                    <a:gd name="T12" fmla="*/ 2 w 70"/>
                    <a:gd name="T13" fmla="*/ 81 h 83"/>
                    <a:gd name="T14" fmla="*/ 0 w 7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3">
                      <a:moveTo>
                        <a:pt x="0" y="83"/>
                      </a:moveTo>
                      <a:cubicBezTo>
                        <a:pt x="0" y="66"/>
                        <a:pt x="0" y="50"/>
                        <a:pt x="0" y="34"/>
                      </a:cubicBezTo>
                      <a:cubicBezTo>
                        <a:pt x="0" y="33"/>
                        <a:pt x="0" y="32"/>
                        <a:pt x="1" y="31"/>
                      </a:cubicBezTo>
                      <a:cubicBezTo>
                        <a:pt x="12" y="23"/>
                        <a:pt x="23" y="15"/>
                        <a:pt x="35" y="7"/>
                      </a:cubicBezTo>
                      <a:cubicBezTo>
                        <a:pt x="44" y="0"/>
                        <a:pt x="57" y="2"/>
                        <a:pt x="63" y="11"/>
                      </a:cubicBezTo>
                      <a:cubicBezTo>
                        <a:pt x="70" y="21"/>
                        <a:pt x="68" y="33"/>
                        <a:pt x="59" y="40"/>
                      </a:cubicBezTo>
                      <a:cubicBezTo>
                        <a:pt x="40" y="54"/>
                        <a:pt x="21" y="68"/>
                        <a:pt x="2" y="81"/>
                      </a:cubicBezTo>
                      <a:cubicBezTo>
                        <a:pt x="2" y="82"/>
                        <a:pt x="1" y="82"/>
                        <a:pt x="0" y="83"/>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29">
                  <a:extLst>
                    <a:ext uri="{FF2B5EF4-FFF2-40B4-BE49-F238E27FC236}">
                      <a16:creationId xmlns:a16="http://schemas.microsoft.com/office/drawing/2014/main" id="{F21CD546-007D-FD60-6B9E-3C8F9CAFE04E}"/>
                    </a:ext>
                  </a:extLst>
                </p:cNvPr>
                <p:cNvSpPr>
                  <a:spLocks/>
                </p:cNvSpPr>
                <p:nvPr/>
              </p:nvSpPr>
              <p:spPr bwMode="auto">
                <a:xfrm>
                  <a:off x="2175740" y="2244926"/>
                  <a:ext cx="190362" cy="258825"/>
                </a:xfrm>
                <a:custGeom>
                  <a:avLst/>
                  <a:gdLst>
                    <a:gd name="T0" fmla="*/ 0 w 54"/>
                    <a:gd name="T1" fmla="*/ 73 h 73"/>
                    <a:gd name="T2" fmla="*/ 0 w 54"/>
                    <a:gd name="T3" fmla="*/ 70 h 73"/>
                    <a:gd name="T4" fmla="*/ 0 w 54"/>
                    <a:gd name="T5" fmla="*/ 25 h 73"/>
                    <a:gd name="T6" fmla="*/ 2 w 54"/>
                    <a:gd name="T7" fmla="*/ 20 h 73"/>
                    <a:gd name="T8" fmla="*/ 19 w 54"/>
                    <a:gd name="T9" fmla="*/ 7 h 73"/>
                    <a:gd name="T10" fmla="*/ 47 w 54"/>
                    <a:gd name="T11" fmla="*/ 10 h 73"/>
                    <a:gd name="T12" fmla="*/ 46 w 54"/>
                    <a:gd name="T13" fmla="*/ 37 h 73"/>
                    <a:gd name="T14" fmla="*/ 34 w 54"/>
                    <a:gd name="T15" fmla="*/ 47 h 73"/>
                    <a:gd name="T16" fmla="*/ 0 w 54"/>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3">
                      <a:moveTo>
                        <a:pt x="0" y="73"/>
                      </a:moveTo>
                      <a:cubicBezTo>
                        <a:pt x="0" y="72"/>
                        <a:pt x="0" y="71"/>
                        <a:pt x="0" y="70"/>
                      </a:cubicBezTo>
                      <a:cubicBezTo>
                        <a:pt x="0" y="55"/>
                        <a:pt x="0" y="40"/>
                        <a:pt x="0" y="25"/>
                      </a:cubicBezTo>
                      <a:cubicBezTo>
                        <a:pt x="0" y="23"/>
                        <a:pt x="0" y="21"/>
                        <a:pt x="2" y="20"/>
                      </a:cubicBezTo>
                      <a:cubicBezTo>
                        <a:pt x="8" y="16"/>
                        <a:pt x="13" y="11"/>
                        <a:pt x="19" y="7"/>
                      </a:cubicBezTo>
                      <a:cubicBezTo>
                        <a:pt x="28" y="0"/>
                        <a:pt x="40" y="2"/>
                        <a:pt x="47" y="10"/>
                      </a:cubicBezTo>
                      <a:cubicBezTo>
                        <a:pt x="54" y="18"/>
                        <a:pt x="54" y="30"/>
                        <a:pt x="46" y="37"/>
                      </a:cubicBezTo>
                      <a:cubicBezTo>
                        <a:pt x="42" y="41"/>
                        <a:pt x="38" y="44"/>
                        <a:pt x="34" y="47"/>
                      </a:cubicBezTo>
                      <a:cubicBezTo>
                        <a:pt x="23" y="56"/>
                        <a:pt x="11" y="64"/>
                        <a:pt x="0" y="73"/>
                      </a:cubicBezTo>
                      <a:close/>
                    </a:path>
                  </a:pathLst>
                </a:custGeom>
                <a:grp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30" name="Group 129">
                <a:extLst>
                  <a:ext uri="{FF2B5EF4-FFF2-40B4-BE49-F238E27FC236}">
                    <a16:creationId xmlns:a16="http://schemas.microsoft.com/office/drawing/2014/main" id="{59827F7B-3BE2-9F26-634B-0727CA63CBA1}"/>
                  </a:ext>
                </a:extLst>
              </p:cNvPr>
              <p:cNvGrpSpPr/>
              <p:nvPr/>
            </p:nvGrpSpPr>
            <p:grpSpPr>
              <a:xfrm>
                <a:off x="1716836" y="2101687"/>
                <a:ext cx="491376" cy="897136"/>
                <a:chOff x="1716836" y="2101687"/>
                <a:chExt cx="491376" cy="897136"/>
              </a:xfrm>
            </p:grpSpPr>
            <p:sp>
              <p:nvSpPr>
                <p:cNvPr id="131" name="Freeform 12">
                  <a:extLst>
                    <a:ext uri="{FF2B5EF4-FFF2-40B4-BE49-F238E27FC236}">
                      <a16:creationId xmlns:a16="http://schemas.microsoft.com/office/drawing/2014/main" id="{60D3C785-BDA6-DB0F-867A-39372278C22C}"/>
                    </a:ext>
                  </a:extLst>
                </p:cNvPr>
                <p:cNvSpPr>
                  <a:spLocks/>
                </p:cNvSpPr>
                <p:nvPr/>
              </p:nvSpPr>
              <p:spPr bwMode="auto">
                <a:xfrm>
                  <a:off x="1922719" y="2859574"/>
                  <a:ext cx="102910" cy="104435"/>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25">
                  <a:extLst>
                    <a:ext uri="{FF2B5EF4-FFF2-40B4-BE49-F238E27FC236}">
                      <a16:creationId xmlns:a16="http://schemas.microsoft.com/office/drawing/2014/main" id="{D2BE115A-D822-EDD1-079E-75B5DF4EEB65}"/>
                    </a:ext>
                  </a:extLst>
                </p:cNvPr>
                <p:cNvSpPr>
                  <a:spLocks noEditPoints="1"/>
                </p:cNvSpPr>
                <p:nvPr/>
              </p:nvSpPr>
              <p:spPr bwMode="auto">
                <a:xfrm>
                  <a:off x="1716836" y="2101687"/>
                  <a:ext cx="491376" cy="897136"/>
                </a:xfrm>
                <a:custGeom>
                  <a:avLst/>
                  <a:gdLst>
                    <a:gd name="T0" fmla="*/ 187 w 187"/>
                    <a:gd name="T1" fmla="*/ 170 h 341"/>
                    <a:gd name="T2" fmla="*/ 187 w 187"/>
                    <a:gd name="T3" fmla="*/ 322 h 341"/>
                    <a:gd name="T4" fmla="*/ 187 w 187"/>
                    <a:gd name="T5" fmla="*/ 328 h 341"/>
                    <a:gd name="T6" fmla="*/ 173 w 187"/>
                    <a:gd name="T7" fmla="*/ 341 h 341"/>
                    <a:gd name="T8" fmla="*/ 159 w 187"/>
                    <a:gd name="T9" fmla="*/ 341 h 341"/>
                    <a:gd name="T10" fmla="*/ 17 w 187"/>
                    <a:gd name="T11" fmla="*/ 341 h 341"/>
                    <a:gd name="T12" fmla="*/ 0 w 187"/>
                    <a:gd name="T13" fmla="*/ 325 h 341"/>
                    <a:gd name="T14" fmla="*/ 0 w 187"/>
                    <a:gd name="T15" fmla="*/ 323 h 341"/>
                    <a:gd name="T16" fmla="*/ 0 w 187"/>
                    <a:gd name="T17" fmla="*/ 17 h 341"/>
                    <a:gd name="T18" fmla="*/ 1 w 187"/>
                    <a:gd name="T19" fmla="*/ 11 h 341"/>
                    <a:gd name="T20" fmla="*/ 15 w 187"/>
                    <a:gd name="T21" fmla="*/ 0 h 341"/>
                    <a:gd name="T22" fmla="*/ 166 w 187"/>
                    <a:gd name="T23" fmla="*/ 0 h 341"/>
                    <a:gd name="T24" fmla="*/ 173 w 187"/>
                    <a:gd name="T25" fmla="*/ 0 h 341"/>
                    <a:gd name="T26" fmla="*/ 187 w 187"/>
                    <a:gd name="T27" fmla="*/ 13 h 341"/>
                    <a:gd name="T28" fmla="*/ 187 w 187"/>
                    <a:gd name="T29" fmla="*/ 19 h 341"/>
                    <a:gd name="T30" fmla="*/ 187 w 187"/>
                    <a:gd name="T31" fmla="*/ 170 h 341"/>
                    <a:gd name="T32" fmla="*/ 26 w 187"/>
                    <a:gd name="T33" fmla="*/ 274 h 341"/>
                    <a:gd name="T34" fmla="*/ 161 w 187"/>
                    <a:gd name="T35" fmla="*/ 274 h 341"/>
                    <a:gd name="T36" fmla="*/ 161 w 187"/>
                    <a:gd name="T37" fmla="*/ 51 h 341"/>
                    <a:gd name="T38" fmla="*/ 26 w 187"/>
                    <a:gd name="T39" fmla="*/ 51 h 341"/>
                    <a:gd name="T40" fmla="*/ 26 w 187"/>
                    <a:gd name="T41" fmla="*/ 274 h 341"/>
                    <a:gd name="T42" fmla="*/ 80 w 187"/>
                    <a:gd name="T43" fmla="*/ 307 h 341"/>
                    <a:gd name="T44" fmla="*/ 98 w 187"/>
                    <a:gd name="T45" fmla="*/ 325 h 341"/>
                    <a:gd name="T46" fmla="*/ 116 w 187"/>
                    <a:gd name="T47" fmla="*/ 307 h 341"/>
                    <a:gd name="T48" fmla="*/ 98 w 187"/>
                    <a:gd name="T49" fmla="*/ 289 h 341"/>
                    <a:gd name="T50" fmla="*/ 80 w 187"/>
                    <a:gd name="T51" fmla="*/ 307 h 341"/>
                    <a:gd name="T52" fmla="*/ 99 w 187"/>
                    <a:gd name="T53" fmla="*/ 29 h 341"/>
                    <a:gd name="T54" fmla="*/ 99 w 187"/>
                    <a:gd name="T55" fmla="*/ 29 h 341"/>
                    <a:gd name="T56" fmla="*/ 112 w 187"/>
                    <a:gd name="T57" fmla="*/ 29 h 341"/>
                    <a:gd name="T58" fmla="*/ 117 w 187"/>
                    <a:gd name="T59" fmla="*/ 24 h 341"/>
                    <a:gd name="T60" fmla="*/ 112 w 187"/>
                    <a:gd name="T61" fmla="*/ 19 h 341"/>
                    <a:gd name="T62" fmla="*/ 86 w 187"/>
                    <a:gd name="T63" fmla="*/ 19 h 341"/>
                    <a:gd name="T64" fmla="*/ 81 w 187"/>
                    <a:gd name="T65" fmla="*/ 22 h 341"/>
                    <a:gd name="T66" fmla="*/ 86 w 187"/>
                    <a:gd name="T67" fmla="*/ 29 h 341"/>
                    <a:gd name="T68" fmla="*/ 99 w 187"/>
                    <a:gd name="T69" fmla="*/ 2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341">
                      <a:moveTo>
                        <a:pt x="187" y="170"/>
                      </a:moveTo>
                      <a:cubicBezTo>
                        <a:pt x="187" y="221"/>
                        <a:pt x="187" y="272"/>
                        <a:pt x="187" y="322"/>
                      </a:cubicBezTo>
                      <a:cubicBezTo>
                        <a:pt x="187" y="324"/>
                        <a:pt x="187" y="326"/>
                        <a:pt x="187" y="328"/>
                      </a:cubicBezTo>
                      <a:cubicBezTo>
                        <a:pt x="186" y="335"/>
                        <a:pt x="181" y="340"/>
                        <a:pt x="173" y="341"/>
                      </a:cubicBezTo>
                      <a:cubicBezTo>
                        <a:pt x="169" y="341"/>
                        <a:pt x="164" y="341"/>
                        <a:pt x="159" y="341"/>
                      </a:cubicBezTo>
                      <a:cubicBezTo>
                        <a:pt x="112" y="341"/>
                        <a:pt x="64" y="340"/>
                        <a:pt x="17" y="341"/>
                      </a:cubicBezTo>
                      <a:cubicBezTo>
                        <a:pt x="5" y="341"/>
                        <a:pt x="1" y="333"/>
                        <a:pt x="0" y="325"/>
                      </a:cubicBezTo>
                      <a:cubicBezTo>
                        <a:pt x="0" y="324"/>
                        <a:pt x="0" y="324"/>
                        <a:pt x="0" y="323"/>
                      </a:cubicBezTo>
                      <a:cubicBezTo>
                        <a:pt x="0" y="221"/>
                        <a:pt x="0" y="119"/>
                        <a:pt x="0" y="17"/>
                      </a:cubicBezTo>
                      <a:cubicBezTo>
                        <a:pt x="0" y="15"/>
                        <a:pt x="0" y="13"/>
                        <a:pt x="1" y="11"/>
                      </a:cubicBezTo>
                      <a:cubicBezTo>
                        <a:pt x="2" y="4"/>
                        <a:pt x="8" y="0"/>
                        <a:pt x="15" y="0"/>
                      </a:cubicBezTo>
                      <a:cubicBezTo>
                        <a:pt x="65" y="0"/>
                        <a:pt x="116" y="0"/>
                        <a:pt x="166" y="0"/>
                      </a:cubicBezTo>
                      <a:cubicBezTo>
                        <a:pt x="169" y="0"/>
                        <a:pt x="171" y="0"/>
                        <a:pt x="173" y="0"/>
                      </a:cubicBezTo>
                      <a:cubicBezTo>
                        <a:pt x="181" y="0"/>
                        <a:pt x="186" y="5"/>
                        <a:pt x="187" y="13"/>
                      </a:cubicBezTo>
                      <a:cubicBezTo>
                        <a:pt x="187" y="15"/>
                        <a:pt x="187" y="17"/>
                        <a:pt x="187" y="19"/>
                      </a:cubicBezTo>
                      <a:cubicBezTo>
                        <a:pt x="187" y="69"/>
                        <a:pt x="187" y="120"/>
                        <a:pt x="187" y="170"/>
                      </a:cubicBezTo>
                      <a:close/>
                      <a:moveTo>
                        <a:pt x="26" y="274"/>
                      </a:moveTo>
                      <a:cubicBezTo>
                        <a:pt x="72" y="274"/>
                        <a:pt x="116" y="274"/>
                        <a:pt x="161" y="274"/>
                      </a:cubicBezTo>
                      <a:cubicBezTo>
                        <a:pt x="161" y="200"/>
                        <a:pt x="161" y="125"/>
                        <a:pt x="161" y="51"/>
                      </a:cubicBezTo>
                      <a:cubicBezTo>
                        <a:pt x="116" y="51"/>
                        <a:pt x="71" y="51"/>
                        <a:pt x="26" y="51"/>
                      </a:cubicBezTo>
                      <a:cubicBezTo>
                        <a:pt x="26" y="126"/>
                        <a:pt x="26" y="200"/>
                        <a:pt x="26" y="274"/>
                      </a:cubicBezTo>
                      <a:close/>
                      <a:moveTo>
                        <a:pt x="80" y="307"/>
                      </a:moveTo>
                      <a:cubicBezTo>
                        <a:pt x="80" y="317"/>
                        <a:pt x="88" y="325"/>
                        <a:pt x="98" y="325"/>
                      </a:cubicBezTo>
                      <a:cubicBezTo>
                        <a:pt x="108" y="325"/>
                        <a:pt x="116" y="317"/>
                        <a:pt x="116" y="307"/>
                      </a:cubicBezTo>
                      <a:cubicBezTo>
                        <a:pt x="116" y="297"/>
                        <a:pt x="108" y="289"/>
                        <a:pt x="98" y="289"/>
                      </a:cubicBezTo>
                      <a:cubicBezTo>
                        <a:pt x="88" y="289"/>
                        <a:pt x="80" y="297"/>
                        <a:pt x="80" y="307"/>
                      </a:cubicBezTo>
                      <a:close/>
                      <a:moveTo>
                        <a:pt x="99" y="29"/>
                      </a:moveTo>
                      <a:cubicBezTo>
                        <a:pt x="99" y="29"/>
                        <a:pt x="99" y="29"/>
                        <a:pt x="99" y="29"/>
                      </a:cubicBezTo>
                      <a:cubicBezTo>
                        <a:pt x="103" y="29"/>
                        <a:pt x="108" y="29"/>
                        <a:pt x="112" y="29"/>
                      </a:cubicBezTo>
                      <a:cubicBezTo>
                        <a:pt x="115" y="29"/>
                        <a:pt x="117" y="27"/>
                        <a:pt x="117" y="24"/>
                      </a:cubicBezTo>
                      <a:cubicBezTo>
                        <a:pt x="117" y="21"/>
                        <a:pt x="115" y="19"/>
                        <a:pt x="112" y="19"/>
                      </a:cubicBezTo>
                      <a:cubicBezTo>
                        <a:pt x="103" y="18"/>
                        <a:pt x="95" y="18"/>
                        <a:pt x="86" y="19"/>
                      </a:cubicBezTo>
                      <a:cubicBezTo>
                        <a:pt x="84" y="19"/>
                        <a:pt x="82" y="20"/>
                        <a:pt x="81" y="22"/>
                      </a:cubicBezTo>
                      <a:cubicBezTo>
                        <a:pt x="80" y="25"/>
                        <a:pt x="82" y="29"/>
                        <a:pt x="86" y="29"/>
                      </a:cubicBezTo>
                      <a:cubicBezTo>
                        <a:pt x="91" y="29"/>
                        <a:pt x="95" y="29"/>
                        <a:pt x="99" y="29"/>
                      </a:cubicBezTo>
                      <a:close/>
                    </a:path>
                  </a:pathLst>
                </a:custGeom>
                <a:solidFill>
                  <a:schemeClr val="accent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nvGrpSpPr>
                <p:cNvPr id="133" name="Group 132">
                  <a:extLst>
                    <a:ext uri="{FF2B5EF4-FFF2-40B4-BE49-F238E27FC236}">
                      <a16:creationId xmlns:a16="http://schemas.microsoft.com/office/drawing/2014/main" id="{EFEF5784-2E0A-E964-334C-7FBF29E40AEE}"/>
                    </a:ext>
                  </a:extLst>
                </p:cNvPr>
                <p:cNvGrpSpPr/>
                <p:nvPr/>
              </p:nvGrpSpPr>
              <p:grpSpPr>
                <a:xfrm rot="5400000">
                  <a:off x="1851093" y="2459407"/>
                  <a:ext cx="200718" cy="180380"/>
                  <a:chOff x="-3471863" y="4330701"/>
                  <a:chExt cx="1801813" cy="1619250"/>
                </a:xfrm>
                <a:solidFill>
                  <a:schemeClr val="accent5"/>
                </a:solidFill>
              </p:grpSpPr>
              <p:sp>
                <p:nvSpPr>
                  <p:cNvPr id="134" name="Freeform 46">
                    <a:extLst>
                      <a:ext uri="{FF2B5EF4-FFF2-40B4-BE49-F238E27FC236}">
                        <a16:creationId xmlns:a16="http://schemas.microsoft.com/office/drawing/2014/main" id="{0BA5BB81-9C1C-5255-A522-BC6BD94C3F5D}"/>
                      </a:ext>
                    </a:extLst>
                  </p:cNvPr>
                  <p:cNvSpPr>
                    <a:spLocks/>
                  </p:cNvSpPr>
                  <p:nvPr/>
                </p:nvSpPr>
                <p:spPr bwMode="auto">
                  <a:xfrm>
                    <a:off x="-3471863" y="4330701"/>
                    <a:ext cx="1801813" cy="690563"/>
                  </a:xfrm>
                  <a:custGeom>
                    <a:avLst/>
                    <a:gdLst>
                      <a:gd name="T0" fmla="*/ 480 w 536"/>
                      <a:gd name="T1" fmla="*/ 205 h 205"/>
                      <a:gd name="T2" fmla="*/ 56 w 536"/>
                      <a:gd name="T3" fmla="*/ 205 h 205"/>
                      <a:gd name="T4" fmla="*/ 0 w 536"/>
                      <a:gd name="T5" fmla="*/ 149 h 205"/>
                      <a:gd name="T6" fmla="*/ 536 w 536"/>
                      <a:gd name="T7" fmla="*/ 149 h 205"/>
                      <a:gd name="T8" fmla="*/ 480 w 536"/>
                      <a:gd name="T9" fmla="*/ 205 h 205"/>
                    </a:gdLst>
                    <a:ahLst/>
                    <a:cxnLst>
                      <a:cxn ang="0">
                        <a:pos x="T0" y="T1"/>
                      </a:cxn>
                      <a:cxn ang="0">
                        <a:pos x="T2" y="T3"/>
                      </a:cxn>
                      <a:cxn ang="0">
                        <a:pos x="T4" y="T5"/>
                      </a:cxn>
                      <a:cxn ang="0">
                        <a:pos x="T6" y="T7"/>
                      </a:cxn>
                      <a:cxn ang="0">
                        <a:pos x="T8" y="T9"/>
                      </a:cxn>
                    </a:cxnLst>
                    <a:rect l="0" t="0" r="r" b="b"/>
                    <a:pathLst>
                      <a:path w="536" h="205">
                        <a:moveTo>
                          <a:pt x="480" y="205"/>
                        </a:moveTo>
                        <a:cubicBezTo>
                          <a:pt x="365" y="89"/>
                          <a:pt x="171" y="88"/>
                          <a:pt x="56" y="205"/>
                        </a:cubicBezTo>
                        <a:cubicBezTo>
                          <a:pt x="37" y="186"/>
                          <a:pt x="18" y="168"/>
                          <a:pt x="0" y="149"/>
                        </a:cubicBezTo>
                        <a:cubicBezTo>
                          <a:pt x="144" y="3"/>
                          <a:pt x="387" y="0"/>
                          <a:pt x="536" y="149"/>
                        </a:cubicBezTo>
                        <a:cubicBezTo>
                          <a:pt x="517" y="168"/>
                          <a:pt x="499" y="186"/>
                          <a:pt x="480" y="20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47">
                    <a:extLst>
                      <a:ext uri="{FF2B5EF4-FFF2-40B4-BE49-F238E27FC236}">
                        <a16:creationId xmlns:a16="http://schemas.microsoft.com/office/drawing/2014/main" id="{41CFFCDF-4192-E6A5-45BF-5A85D3FD86B0}"/>
                      </a:ext>
                    </a:extLst>
                  </p:cNvPr>
                  <p:cNvSpPr>
                    <a:spLocks/>
                  </p:cNvSpPr>
                  <p:nvPr/>
                </p:nvSpPr>
                <p:spPr bwMode="auto">
                  <a:xfrm>
                    <a:off x="-3095626" y="4916488"/>
                    <a:ext cx="1049338" cy="477838"/>
                  </a:xfrm>
                  <a:custGeom>
                    <a:avLst/>
                    <a:gdLst>
                      <a:gd name="T0" fmla="*/ 0 w 312"/>
                      <a:gd name="T1" fmla="*/ 87 h 142"/>
                      <a:gd name="T2" fmla="*/ 312 w 312"/>
                      <a:gd name="T3" fmla="*/ 87 h 142"/>
                      <a:gd name="T4" fmla="*/ 256 w 312"/>
                      <a:gd name="T5" fmla="*/ 142 h 142"/>
                      <a:gd name="T6" fmla="*/ 156 w 312"/>
                      <a:gd name="T7" fmla="*/ 102 h 142"/>
                      <a:gd name="T8" fmla="*/ 55 w 312"/>
                      <a:gd name="T9" fmla="*/ 142 h 142"/>
                      <a:gd name="T10" fmla="*/ 0 w 312"/>
                      <a:gd name="T11" fmla="*/ 87 h 142"/>
                    </a:gdLst>
                    <a:ahLst/>
                    <a:cxnLst>
                      <a:cxn ang="0">
                        <a:pos x="T0" y="T1"/>
                      </a:cxn>
                      <a:cxn ang="0">
                        <a:pos x="T2" y="T3"/>
                      </a:cxn>
                      <a:cxn ang="0">
                        <a:pos x="T4" y="T5"/>
                      </a:cxn>
                      <a:cxn ang="0">
                        <a:pos x="T6" y="T7"/>
                      </a:cxn>
                      <a:cxn ang="0">
                        <a:pos x="T8" y="T9"/>
                      </a:cxn>
                      <a:cxn ang="0">
                        <a:pos x="T10" y="T11"/>
                      </a:cxn>
                    </a:cxnLst>
                    <a:rect l="0" t="0" r="r" b="b"/>
                    <a:pathLst>
                      <a:path w="312" h="142">
                        <a:moveTo>
                          <a:pt x="0" y="87"/>
                        </a:moveTo>
                        <a:cubicBezTo>
                          <a:pt x="84" y="2"/>
                          <a:pt x="226" y="0"/>
                          <a:pt x="312" y="87"/>
                        </a:cubicBezTo>
                        <a:cubicBezTo>
                          <a:pt x="293" y="105"/>
                          <a:pt x="275" y="124"/>
                          <a:pt x="256" y="142"/>
                        </a:cubicBezTo>
                        <a:cubicBezTo>
                          <a:pt x="228" y="116"/>
                          <a:pt x="195" y="102"/>
                          <a:pt x="156" y="102"/>
                        </a:cubicBezTo>
                        <a:cubicBezTo>
                          <a:pt x="117" y="102"/>
                          <a:pt x="83" y="116"/>
                          <a:pt x="55" y="142"/>
                        </a:cubicBezTo>
                        <a:cubicBezTo>
                          <a:pt x="37" y="124"/>
                          <a:pt x="18" y="105"/>
                          <a:pt x="0" y="8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48">
                    <a:extLst>
                      <a:ext uri="{FF2B5EF4-FFF2-40B4-BE49-F238E27FC236}">
                        <a16:creationId xmlns:a16="http://schemas.microsoft.com/office/drawing/2014/main" id="{412C1592-1AE5-7ECF-EFCD-3940EDE6B59A}"/>
                      </a:ext>
                    </a:extLst>
                  </p:cNvPr>
                  <p:cNvSpPr>
                    <a:spLocks/>
                  </p:cNvSpPr>
                  <p:nvPr/>
                </p:nvSpPr>
                <p:spPr bwMode="auto">
                  <a:xfrm>
                    <a:off x="-2786063" y="5522913"/>
                    <a:ext cx="427038" cy="427038"/>
                  </a:xfrm>
                  <a:custGeom>
                    <a:avLst/>
                    <a:gdLst>
                      <a:gd name="T0" fmla="*/ 64 w 127"/>
                      <a:gd name="T1" fmla="*/ 0 h 127"/>
                      <a:gd name="T2" fmla="*/ 127 w 127"/>
                      <a:gd name="T3" fmla="*/ 64 h 127"/>
                      <a:gd name="T4" fmla="*/ 64 w 127"/>
                      <a:gd name="T5" fmla="*/ 127 h 127"/>
                      <a:gd name="T6" fmla="*/ 0 w 127"/>
                      <a:gd name="T7" fmla="*/ 63 h 127"/>
                      <a:gd name="T8" fmla="*/ 64 w 127"/>
                      <a:gd name="T9" fmla="*/ 0 h 127"/>
                    </a:gdLst>
                    <a:ahLst/>
                    <a:cxnLst>
                      <a:cxn ang="0">
                        <a:pos x="T0" y="T1"/>
                      </a:cxn>
                      <a:cxn ang="0">
                        <a:pos x="T2" y="T3"/>
                      </a:cxn>
                      <a:cxn ang="0">
                        <a:pos x="T4" y="T5"/>
                      </a:cxn>
                      <a:cxn ang="0">
                        <a:pos x="T6" y="T7"/>
                      </a:cxn>
                      <a:cxn ang="0">
                        <a:pos x="T8" y="T9"/>
                      </a:cxn>
                    </a:cxnLst>
                    <a:rect l="0" t="0" r="r" b="b"/>
                    <a:pathLst>
                      <a:path w="127" h="127">
                        <a:moveTo>
                          <a:pt x="64" y="0"/>
                        </a:moveTo>
                        <a:cubicBezTo>
                          <a:pt x="99" y="0"/>
                          <a:pt x="127" y="29"/>
                          <a:pt x="127" y="64"/>
                        </a:cubicBezTo>
                        <a:cubicBezTo>
                          <a:pt x="127" y="99"/>
                          <a:pt x="98" y="127"/>
                          <a:pt x="64" y="127"/>
                        </a:cubicBezTo>
                        <a:cubicBezTo>
                          <a:pt x="29" y="127"/>
                          <a:pt x="0" y="98"/>
                          <a:pt x="0" y="63"/>
                        </a:cubicBezTo>
                        <a:cubicBezTo>
                          <a:pt x="1" y="29"/>
                          <a:pt x="29" y="0"/>
                          <a:pt x="64" y="0"/>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grpSp>
      <p:grpSp>
        <p:nvGrpSpPr>
          <p:cNvPr id="239" name="Group 238">
            <a:extLst>
              <a:ext uri="{FF2B5EF4-FFF2-40B4-BE49-F238E27FC236}">
                <a16:creationId xmlns:a16="http://schemas.microsoft.com/office/drawing/2014/main" id="{8FBFDAB9-79AF-761F-62B1-ADD7C98DE0F1}"/>
              </a:ext>
            </a:extLst>
          </p:cNvPr>
          <p:cNvGrpSpPr/>
          <p:nvPr/>
        </p:nvGrpSpPr>
        <p:grpSpPr>
          <a:xfrm>
            <a:off x="3732212" y="2127557"/>
            <a:ext cx="2269093" cy="1778436"/>
            <a:chOff x="3732212" y="2127557"/>
            <a:chExt cx="2269093" cy="1778436"/>
          </a:xfrm>
        </p:grpSpPr>
        <p:grpSp>
          <p:nvGrpSpPr>
            <p:cNvPr id="240" name="Group 239">
              <a:extLst>
                <a:ext uri="{FF2B5EF4-FFF2-40B4-BE49-F238E27FC236}">
                  <a16:creationId xmlns:a16="http://schemas.microsoft.com/office/drawing/2014/main" id="{3A7AF1FC-CE8A-2633-68EC-C6857D191643}"/>
                </a:ext>
              </a:extLst>
            </p:cNvPr>
            <p:cNvGrpSpPr>
              <a:grpSpLocks noChangeAspect="1"/>
            </p:cNvGrpSpPr>
            <p:nvPr/>
          </p:nvGrpSpPr>
          <p:grpSpPr>
            <a:xfrm>
              <a:off x="3732212" y="2127557"/>
              <a:ext cx="1773864" cy="1778436"/>
              <a:chOff x="-4083050" y="1579563"/>
              <a:chExt cx="3694112" cy="3703638"/>
            </a:xfrm>
            <a:solidFill>
              <a:schemeClr val="accent5"/>
            </a:solidFill>
          </p:grpSpPr>
          <p:sp>
            <p:nvSpPr>
              <p:cNvPr id="253" name="Freeform 5">
                <a:extLst>
                  <a:ext uri="{FF2B5EF4-FFF2-40B4-BE49-F238E27FC236}">
                    <a16:creationId xmlns:a16="http://schemas.microsoft.com/office/drawing/2014/main" id="{3216A9D7-F55D-931E-E7B1-29FCC68F2FCF}"/>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6">
                <a:extLst>
                  <a:ext uri="{FF2B5EF4-FFF2-40B4-BE49-F238E27FC236}">
                    <a16:creationId xmlns:a16="http://schemas.microsoft.com/office/drawing/2014/main" id="{A581C1D1-C95E-9CC5-2C7D-58F435EF3380}"/>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7">
                <a:extLst>
                  <a:ext uri="{FF2B5EF4-FFF2-40B4-BE49-F238E27FC236}">
                    <a16:creationId xmlns:a16="http://schemas.microsoft.com/office/drawing/2014/main" id="{16D64F95-FB38-5347-488D-B1098D7BC2D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8">
                <a:extLst>
                  <a:ext uri="{FF2B5EF4-FFF2-40B4-BE49-F238E27FC236}">
                    <a16:creationId xmlns:a16="http://schemas.microsoft.com/office/drawing/2014/main" id="{BD3B8364-5B83-0A52-B0C2-43ACE3134986}"/>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9">
                <a:extLst>
                  <a:ext uri="{FF2B5EF4-FFF2-40B4-BE49-F238E27FC236}">
                    <a16:creationId xmlns:a16="http://schemas.microsoft.com/office/drawing/2014/main" id="{7CB154E0-DDE0-69B9-81F0-45391E1AADF6}"/>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10">
                <a:extLst>
                  <a:ext uri="{FF2B5EF4-FFF2-40B4-BE49-F238E27FC236}">
                    <a16:creationId xmlns:a16="http://schemas.microsoft.com/office/drawing/2014/main" id="{A3B3E8AD-0162-8494-80D4-712115CA67C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11">
                <a:extLst>
                  <a:ext uri="{FF2B5EF4-FFF2-40B4-BE49-F238E27FC236}">
                    <a16:creationId xmlns:a16="http://schemas.microsoft.com/office/drawing/2014/main" id="{980FDCBA-217D-CCD1-0783-285C2A7DEC2D}"/>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12">
                <a:extLst>
                  <a:ext uri="{FF2B5EF4-FFF2-40B4-BE49-F238E27FC236}">
                    <a16:creationId xmlns:a16="http://schemas.microsoft.com/office/drawing/2014/main" id="{5D335936-6F51-DC53-9C39-14311DAA05C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3">
                <a:extLst>
                  <a:ext uri="{FF2B5EF4-FFF2-40B4-BE49-F238E27FC236}">
                    <a16:creationId xmlns:a16="http://schemas.microsoft.com/office/drawing/2014/main" id="{EC1224D5-02D3-73AA-E798-5FAC14443D0F}"/>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14">
                <a:extLst>
                  <a:ext uri="{FF2B5EF4-FFF2-40B4-BE49-F238E27FC236}">
                    <a16:creationId xmlns:a16="http://schemas.microsoft.com/office/drawing/2014/main" id="{916C756C-CDB9-7B89-72A2-F95C1C9E999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15">
                <a:extLst>
                  <a:ext uri="{FF2B5EF4-FFF2-40B4-BE49-F238E27FC236}">
                    <a16:creationId xmlns:a16="http://schemas.microsoft.com/office/drawing/2014/main" id="{5522C9AE-B8E5-D028-5175-99D533FAA39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16">
                <a:extLst>
                  <a:ext uri="{FF2B5EF4-FFF2-40B4-BE49-F238E27FC236}">
                    <a16:creationId xmlns:a16="http://schemas.microsoft.com/office/drawing/2014/main" id="{931AFF8F-E9F8-54CF-44A3-43B50A8D71E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18">
                <a:extLst>
                  <a:ext uri="{FF2B5EF4-FFF2-40B4-BE49-F238E27FC236}">
                    <a16:creationId xmlns:a16="http://schemas.microsoft.com/office/drawing/2014/main" id="{599C76DE-90CB-B0CD-6856-FDFA608D75E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19">
                <a:extLst>
                  <a:ext uri="{FF2B5EF4-FFF2-40B4-BE49-F238E27FC236}">
                    <a16:creationId xmlns:a16="http://schemas.microsoft.com/office/drawing/2014/main" id="{45D21DCF-757F-0A02-BC63-465F8514A4D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0">
                <a:extLst>
                  <a:ext uri="{FF2B5EF4-FFF2-40B4-BE49-F238E27FC236}">
                    <a16:creationId xmlns:a16="http://schemas.microsoft.com/office/drawing/2014/main" id="{EA554EE6-F149-B764-D05B-A495C13F7E09}"/>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21">
                <a:extLst>
                  <a:ext uri="{FF2B5EF4-FFF2-40B4-BE49-F238E27FC236}">
                    <a16:creationId xmlns:a16="http://schemas.microsoft.com/office/drawing/2014/main" id="{70F656B7-1357-923C-14AF-836C1EA6DD31}"/>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22">
                <a:extLst>
                  <a:ext uri="{FF2B5EF4-FFF2-40B4-BE49-F238E27FC236}">
                    <a16:creationId xmlns:a16="http://schemas.microsoft.com/office/drawing/2014/main" id="{1A7D0346-AA41-3B0C-1D77-519FB9A041C1}"/>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23">
                <a:extLst>
                  <a:ext uri="{FF2B5EF4-FFF2-40B4-BE49-F238E27FC236}">
                    <a16:creationId xmlns:a16="http://schemas.microsoft.com/office/drawing/2014/main" id="{C3CE9D9D-CC80-63D7-3C0B-4BA3E4881238}"/>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24">
                <a:extLst>
                  <a:ext uri="{FF2B5EF4-FFF2-40B4-BE49-F238E27FC236}">
                    <a16:creationId xmlns:a16="http://schemas.microsoft.com/office/drawing/2014/main" id="{F8192FB7-D1BC-67F1-4FB0-F52BD592879D}"/>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25">
                <a:extLst>
                  <a:ext uri="{FF2B5EF4-FFF2-40B4-BE49-F238E27FC236}">
                    <a16:creationId xmlns:a16="http://schemas.microsoft.com/office/drawing/2014/main" id="{11AB4F12-A7D0-8E2C-F726-DE52A3460AE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26">
                <a:extLst>
                  <a:ext uri="{FF2B5EF4-FFF2-40B4-BE49-F238E27FC236}">
                    <a16:creationId xmlns:a16="http://schemas.microsoft.com/office/drawing/2014/main" id="{32442877-7E9C-96FD-9497-850F572002AA}"/>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27">
                <a:extLst>
                  <a:ext uri="{FF2B5EF4-FFF2-40B4-BE49-F238E27FC236}">
                    <a16:creationId xmlns:a16="http://schemas.microsoft.com/office/drawing/2014/main" id="{E5F88327-AAA0-09B3-DB3D-C2A4B15C051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28">
                <a:extLst>
                  <a:ext uri="{FF2B5EF4-FFF2-40B4-BE49-F238E27FC236}">
                    <a16:creationId xmlns:a16="http://schemas.microsoft.com/office/drawing/2014/main" id="{FD297A9E-7995-D1B3-74A9-9CF7741A6ED1}"/>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29">
                <a:extLst>
                  <a:ext uri="{FF2B5EF4-FFF2-40B4-BE49-F238E27FC236}">
                    <a16:creationId xmlns:a16="http://schemas.microsoft.com/office/drawing/2014/main" id="{E53DCC19-5A03-3409-73A8-B9084FD96478}"/>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30">
                <a:extLst>
                  <a:ext uri="{FF2B5EF4-FFF2-40B4-BE49-F238E27FC236}">
                    <a16:creationId xmlns:a16="http://schemas.microsoft.com/office/drawing/2014/main" id="{63C8939C-EE9F-9C38-F615-108825E9746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31">
                <a:extLst>
                  <a:ext uri="{FF2B5EF4-FFF2-40B4-BE49-F238E27FC236}">
                    <a16:creationId xmlns:a16="http://schemas.microsoft.com/office/drawing/2014/main" id="{686F8ABC-BD86-F55B-CA01-28215442F8E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32">
                <a:extLst>
                  <a:ext uri="{FF2B5EF4-FFF2-40B4-BE49-F238E27FC236}">
                    <a16:creationId xmlns:a16="http://schemas.microsoft.com/office/drawing/2014/main" id="{A5321447-6C93-9727-A067-A3A0DC6188D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33">
                <a:extLst>
                  <a:ext uri="{FF2B5EF4-FFF2-40B4-BE49-F238E27FC236}">
                    <a16:creationId xmlns:a16="http://schemas.microsoft.com/office/drawing/2014/main" id="{80BAA889-95A5-1649-DE52-954B774A1B7D}"/>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1" name="Group 240">
              <a:extLst>
                <a:ext uri="{FF2B5EF4-FFF2-40B4-BE49-F238E27FC236}">
                  <a16:creationId xmlns:a16="http://schemas.microsoft.com/office/drawing/2014/main" id="{E581E94D-024D-58F7-677D-35AB1578A933}"/>
                </a:ext>
              </a:extLst>
            </p:cNvPr>
            <p:cNvGrpSpPr/>
            <p:nvPr/>
          </p:nvGrpSpPr>
          <p:grpSpPr>
            <a:xfrm>
              <a:off x="3983525" y="2413061"/>
              <a:ext cx="2017780" cy="1278261"/>
              <a:chOff x="3983525" y="2114304"/>
              <a:chExt cx="2017780" cy="1278261"/>
            </a:xfrm>
          </p:grpSpPr>
          <p:grpSp>
            <p:nvGrpSpPr>
              <p:cNvPr id="242" name="Group 241">
                <a:extLst>
                  <a:ext uri="{FF2B5EF4-FFF2-40B4-BE49-F238E27FC236}">
                    <a16:creationId xmlns:a16="http://schemas.microsoft.com/office/drawing/2014/main" id="{AF19AD98-DD55-74F8-E8A0-3323994ABC00}"/>
                  </a:ext>
                </a:extLst>
              </p:cNvPr>
              <p:cNvGrpSpPr/>
              <p:nvPr/>
            </p:nvGrpSpPr>
            <p:grpSpPr>
              <a:xfrm>
                <a:off x="3983525" y="2114304"/>
                <a:ext cx="1046780" cy="1079180"/>
                <a:chOff x="3257550" y="1696604"/>
                <a:chExt cx="1552575" cy="1600633"/>
              </a:xfrm>
            </p:grpSpPr>
            <p:grpSp>
              <p:nvGrpSpPr>
                <p:cNvPr id="249" name="Group 248">
                  <a:extLst>
                    <a:ext uri="{FF2B5EF4-FFF2-40B4-BE49-F238E27FC236}">
                      <a16:creationId xmlns:a16="http://schemas.microsoft.com/office/drawing/2014/main" id="{1E9A449E-0211-65E0-4835-47C62BB88C1A}"/>
                    </a:ext>
                  </a:extLst>
                </p:cNvPr>
                <p:cNvGrpSpPr/>
                <p:nvPr/>
              </p:nvGrpSpPr>
              <p:grpSpPr>
                <a:xfrm>
                  <a:off x="3257550" y="1696604"/>
                  <a:ext cx="1552575" cy="1600633"/>
                  <a:chOff x="-4826000" y="1782763"/>
                  <a:chExt cx="3179763" cy="3278188"/>
                </a:xfrm>
                <a:solidFill>
                  <a:srgbClr val="D59325"/>
                </a:solidFill>
              </p:grpSpPr>
              <p:sp>
                <p:nvSpPr>
                  <p:cNvPr id="251" name="Freeform 6">
                    <a:extLst>
                      <a:ext uri="{FF2B5EF4-FFF2-40B4-BE49-F238E27FC236}">
                        <a16:creationId xmlns:a16="http://schemas.microsoft.com/office/drawing/2014/main" id="{CD63704F-AE80-1C40-FA89-B11D6A53312F}"/>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accent2">
                      <a:lumMod val="75000"/>
                    </a:schemeClr>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252" name="Rounded Rectangle 17">
                    <a:extLst>
                      <a:ext uri="{FF2B5EF4-FFF2-40B4-BE49-F238E27FC236}">
                        <a16:creationId xmlns:a16="http://schemas.microsoft.com/office/drawing/2014/main" id="{BAAEFED5-B303-AD93-F5A9-68B86E7C58BA}"/>
                      </a:ext>
                    </a:extLst>
                  </p:cNvPr>
                  <p:cNvSpPr/>
                  <p:nvPr/>
                </p:nvSpPr>
                <p:spPr bwMode="auto">
                  <a:xfrm>
                    <a:off x="-4377447" y="2811295"/>
                    <a:ext cx="2324910" cy="1344784"/>
                  </a:xfrm>
                  <a:prstGeom prst="roundRect">
                    <a:avLst/>
                  </a:prstGeom>
                  <a:solidFill>
                    <a:schemeClr val="accent2">
                      <a:lumMod val="75000"/>
                    </a:schemeClr>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sp>
              <p:nvSpPr>
                <p:cNvPr id="250" name="Rectangle 249">
                  <a:extLst>
                    <a:ext uri="{FF2B5EF4-FFF2-40B4-BE49-F238E27FC236}">
                      <a16:creationId xmlns:a16="http://schemas.microsoft.com/office/drawing/2014/main" id="{DB9EC94F-6A1F-39AD-FCA8-05D5A6A3D465}"/>
                    </a:ext>
                  </a:extLst>
                </p:cNvPr>
                <p:cNvSpPr/>
                <p:nvPr/>
              </p:nvSpPr>
              <p:spPr>
                <a:xfrm>
                  <a:off x="3557588" y="2095502"/>
                  <a:ext cx="952500" cy="789010"/>
                </a:xfrm>
                <a:prstGeom prst="rect">
                  <a:avLst/>
                </a:prstGeom>
                <a:noFill/>
              </p:spPr>
              <p:txBody>
                <a:bodyPr wrap="none" lIns="0" tIns="0" rIns="0" bIns="0" anchor="ctr" anchorCtr="0">
                  <a:noAutofit/>
                </a:bodyPr>
                <a:lstStyle/>
                <a:p>
                  <a:pPr algn="ctr">
                    <a:lnSpc>
                      <a:spcPts val="1000"/>
                    </a:lnSpc>
                  </a:pPr>
                  <a:r>
                    <a:rPr lang="en-US" sz="900" b="1" i="1" dirty="0">
                      <a:solidFill>
                        <a:schemeClr val="bg2"/>
                      </a:solidFill>
                    </a:rPr>
                    <a:t>Do you have</a:t>
                  </a:r>
                  <a:br>
                    <a:rPr lang="en-US" sz="900" b="1" i="1" dirty="0">
                      <a:solidFill>
                        <a:schemeClr val="bg2"/>
                      </a:solidFill>
                    </a:rPr>
                  </a:br>
                  <a:r>
                    <a:rPr lang="en-US" sz="900" b="1" i="1" dirty="0">
                      <a:solidFill>
                        <a:schemeClr val="bg2"/>
                      </a:solidFill>
                    </a:rPr>
                    <a:t>difficulties</a:t>
                  </a:r>
                  <a:br>
                    <a:rPr lang="en-US" sz="900" b="1" i="1" dirty="0">
                      <a:solidFill>
                        <a:schemeClr val="bg2"/>
                      </a:solidFill>
                    </a:rPr>
                  </a:br>
                  <a:r>
                    <a:rPr lang="en-US" sz="900" b="1" i="1" dirty="0">
                      <a:solidFill>
                        <a:schemeClr val="bg2"/>
                      </a:solidFill>
                    </a:rPr>
                    <a:t> walking?</a:t>
                  </a:r>
                </a:p>
              </p:txBody>
            </p:sp>
          </p:grpSp>
          <p:grpSp>
            <p:nvGrpSpPr>
              <p:cNvPr id="243" name="Group 242">
                <a:extLst>
                  <a:ext uri="{FF2B5EF4-FFF2-40B4-BE49-F238E27FC236}">
                    <a16:creationId xmlns:a16="http://schemas.microsoft.com/office/drawing/2014/main" id="{BFA64A7A-40AD-C950-50D6-D29B11B3EACF}"/>
                  </a:ext>
                </a:extLst>
              </p:cNvPr>
              <p:cNvGrpSpPr/>
              <p:nvPr/>
            </p:nvGrpSpPr>
            <p:grpSpPr>
              <a:xfrm flipH="1">
                <a:off x="4953241" y="2313385"/>
                <a:ext cx="1048064" cy="1079180"/>
                <a:chOff x="-4826000" y="1782763"/>
                <a:chExt cx="3179763" cy="3278188"/>
              </a:xfrm>
            </p:grpSpPr>
            <p:sp>
              <p:nvSpPr>
                <p:cNvPr id="247" name="Freeform 6">
                  <a:extLst>
                    <a:ext uri="{FF2B5EF4-FFF2-40B4-BE49-F238E27FC236}">
                      <a16:creationId xmlns:a16="http://schemas.microsoft.com/office/drawing/2014/main" id="{9F31DE56-DCE0-C906-4C8C-3E132AFB846C}"/>
                    </a:ext>
                  </a:extLst>
                </p:cNvPr>
                <p:cNvSpPr>
                  <a:spLocks noEditPoints="1"/>
                </p:cNvSpPr>
                <p:nvPr/>
              </p:nvSpPr>
              <p:spPr bwMode="auto">
                <a:xfrm>
                  <a:off x="-4826000" y="1782763"/>
                  <a:ext cx="3179763" cy="3278188"/>
                </a:xfrm>
                <a:custGeom>
                  <a:avLst/>
                  <a:gdLst>
                    <a:gd name="T0" fmla="*/ 662 w 843"/>
                    <a:gd name="T1" fmla="*/ 815 h 869"/>
                    <a:gd name="T2" fmla="*/ 753 w 843"/>
                    <a:gd name="T3" fmla="*/ 830 h 869"/>
                    <a:gd name="T4" fmla="*/ 725 w 843"/>
                    <a:gd name="T5" fmla="*/ 853 h 869"/>
                    <a:gd name="T6" fmla="*/ 503 w 843"/>
                    <a:gd name="T7" fmla="*/ 832 h 869"/>
                    <a:gd name="T8" fmla="*/ 387 w 843"/>
                    <a:gd name="T9" fmla="*/ 833 h 869"/>
                    <a:gd name="T10" fmla="*/ 96 w 843"/>
                    <a:gd name="T11" fmla="*/ 670 h 869"/>
                    <a:gd name="T12" fmla="*/ 70 w 843"/>
                    <a:gd name="T13" fmla="*/ 213 h 869"/>
                    <a:gd name="T14" fmla="*/ 366 w 843"/>
                    <a:gd name="T15" fmla="*/ 13 h 869"/>
                    <a:gd name="T16" fmla="*/ 802 w 843"/>
                    <a:gd name="T17" fmla="*/ 251 h 869"/>
                    <a:gd name="T18" fmla="*/ 706 w 843"/>
                    <a:gd name="T19" fmla="*/ 726 h 869"/>
                    <a:gd name="T20" fmla="*/ 612 w 843"/>
                    <a:gd name="T21" fmla="*/ 792 h 869"/>
                    <a:gd name="T22" fmla="*/ 471 w 843"/>
                    <a:gd name="T23" fmla="*/ 402 h 869"/>
                    <a:gd name="T24" fmla="*/ 717 w 843"/>
                    <a:gd name="T25" fmla="*/ 369 h 869"/>
                    <a:gd name="T26" fmla="*/ 663 w 843"/>
                    <a:gd name="T27" fmla="*/ 290 h 869"/>
                    <a:gd name="T28" fmla="*/ 185 w 843"/>
                    <a:gd name="T29" fmla="*/ 290 h 869"/>
                    <a:gd name="T30" fmla="*/ 190 w 843"/>
                    <a:gd name="T31" fmla="*/ 402 h 869"/>
                    <a:gd name="T32" fmla="*/ 307 w 843"/>
                    <a:gd name="T33" fmla="*/ 578 h 869"/>
                    <a:gd name="T34" fmla="*/ 432 w 843"/>
                    <a:gd name="T35" fmla="*/ 578 h 869"/>
                    <a:gd name="T36" fmla="*/ 477 w 843"/>
                    <a:gd name="T37" fmla="*/ 499 h 869"/>
                    <a:gd name="T38" fmla="*/ 375 w 843"/>
                    <a:gd name="T39" fmla="*/ 466 h 869"/>
                    <a:gd name="T40" fmla="*/ 138 w 843"/>
                    <a:gd name="T41" fmla="*/ 496 h 869"/>
                    <a:gd name="T42" fmla="*/ 191 w 843"/>
                    <a:gd name="T43" fmla="*/ 579 h 869"/>
                    <a:gd name="T44" fmla="*/ 619 w 843"/>
                    <a:gd name="T45" fmla="*/ 578 h 869"/>
                    <a:gd name="T46" fmla="*/ 662 w 843"/>
                    <a:gd name="T47" fmla="*/ 578 h 869"/>
                    <a:gd name="T48" fmla="*/ 721 w 843"/>
                    <a:gd name="T49" fmla="*/ 513 h 869"/>
                    <a:gd name="T50" fmla="*/ 570 w 843"/>
                    <a:gd name="T51" fmla="*/ 466 h 869"/>
                    <a:gd name="T52" fmla="*/ 569 w 843"/>
                    <a:gd name="T53" fmla="*/ 578 h 869"/>
                    <a:gd name="T54" fmla="*/ 392 w 843"/>
                    <a:gd name="T55" fmla="*/ 71 h 869"/>
                    <a:gd name="T56" fmla="*/ 329 w 843"/>
                    <a:gd name="T57" fmla="*/ 80 h 869"/>
                    <a:gd name="T58" fmla="*/ 118 w 843"/>
                    <a:gd name="T59" fmla="*/ 238 h 869"/>
                    <a:gd name="T60" fmla="*/ 111 w 843"/>
                    <a:gd name="T61" fmla="*/ 272 h 869"/>
                    <a:gd name="T62" fmla="*/ 124 w 843"/>
                    <a:gd name="T63" fmla="*/ 261 h 869"/>
                    <a:gd name="T64" fmla="*/ 273 w 843"/>
                    <a:gd name="T65" fmla="*/ 115 h 869"/>
                    <a:gd name="T66" fmla="*/ 402 w 843"/>
                    <a:gd name="T67" fmla="*/ 86 h 869"/>
                    <a:gd name="T68" fmla="*/ 402 w 843"/>
                    <a:gd name="T69" fmla="*/ 71 h 869"/>
                    <a:gd name="T70" fmla="*/ 79 w 843"/>
                    <a:gd name="T71" fmla="*/ 350 h 869"/>
                    <a:gd name="T72" fmla="*/ 94 w 843"/>
                    <a:gd name="T73" fmla="*/ 353 h 869"/>
                    <a:gd name="T74" fmla="*/ 105 w 843"/>
                    <a:gd name="T75" fmla="*/ 307 h 869"/>
                    <a:gd name="T76" fmla="*/ 91 w 843"/>
                    <a:gd name="T77" fmla="*/ 302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3" h="869">
                      <a:moveTo>
                        <a:pt x="612" y="792"/>
                      </a:moveTo>
                      <a:cubicBezTo>
                        <a:pt x="628" y="802"/>
                        <a:pt x="645" y="809"/>
                        <a:pt x="662" y="815"/>
                      </a:cubicBezTo>
                      <a:cubicBezTo>
                        <a:pt x="689" y="824"/>
                        <a:pt x="717" y="828"/>
                        <a:pt x="746" y="828"/>
                      </a:cubicBezTo>
                      <a:cubicBezTo>
                        <a:pt x="748" y="828"/>
                        <a:pt x="751" y="829"/>
                        <a:pt x="753" y="830"/>
                      </a:cubicBezTo>
                      <a:cubicBezTo>
                        <a:pt x="758" y="834"/>
                        <a:pt x="757" y="841"/>
                        <a:pt x="750" y="844"/>
                      </a:cubicBezTo>
                      <a:cubicBezTo>
                        <a:pt x="742" y="847"/>
                        <a:pt x="733" y="850"/>
                        <a:pt x="725" y="853"/>
                      </a:cubicBezTo>
                      <a:cubicBezTo>
                        <a:pt x="683" y="866"/>
                        <a:pt x="641" y="869"/>
                        <a:pt x="598" y="863"/>
                      </a:cubicBezTo>
                      <a:cubicBezTo>
                        <a:pt x="564" y="859"/>
                        <a:pt x="533" y="848"/>
                        <a:pt x="503" y="832"/>
                      </a:cubicBezTo>
                      <a:cubicBezTo>
                        <a:pt x="499" y="830"/>
                        <a:pt x="494" y="829"/>
                        <a:pt x="489" y="830"/>
                      </a:cubicBezTo>
                      <a:cubicBezTo>
                        <a:pt x="456" y="836"/>
                        <a:pt x="421" y="836"/>
                        <a:pt x="387" y="833"/>
                      </a:cubicBezTo>
                      <a:cubicBezTo>
                        <a:pt x="338" y="828"/>
                        <a:pt x="291" y="815"/>
                        <a:pt x="246" y="793"/>
                      </a:cubicBezTo>
                      <a:cubicBezTo>
                        <a:pt x="186" y="764"/>
                        <a:pt x="136" y="723"/>
                        <a:pt x="96" y="670"/>
                      </a:cubicBezTo>
                      <a:cubicBezTo>
                        <a:pt x="60" y="622"/>
                        <a:pt x="35" y="568"/>
                        <a:pt x="22" y="509"/>
                      </a:cubicBezTo>
                      <a:cubicBezTo>
                        <a:pt x="0" y="405"/>
                        <a:pt x="16" y="306"/>
                        <a:pt x="70" y="213"/>
                      </a:cubicBezTo>
                      <a:cubicBezTo>
                        <a:pt x="106" y="151"/>
                        <a:pt x="156" y="102"/>
                        <a:pt x="218" y="65"/>
                      </a:cubicBezTo>
                      <a:cubicBezTo>
                        <a:pt x="264" y="38"/>
                        <a:pt x="313" y="21"/>
                        <a:pt x="366" y="13"/>
                      </a:cubicBezTo>
                      <a:cubicBezTo>
                        <a:pt x="460" y="0"/>
                        <a:pt x="549" y="16"/>
                        <a:pt x="632" y="64"/>
                      </a:cubicBezTo>
                      <a:cubicBezTo>
                        <a:pt x="709" y="108"/>
                        <a:pt x="765" y="171"/>
                        <a:pt x="802" y="251"/>
                      </a:cubicBezTo>
                      <a:cubicBezTo>
                        <a:pt x="831" y="313"/>
                        <a:pt x="843" y="378"/>
                        <a:pt x="839" y="446"/>
                      </a:cubicBezTo>
                      <a:cubicBezTo>
                        <a:pt x="832" y="557"/>
                        <a:pt x="787" y="650"/>
                        <a:pt x="706" y="726"/>
                      </a:cubicBezTo>
                      <a:cubicBezTo>
                        <a:pt x="680" y="751"/>
                        <a:pt x="650" y="772"/>
                        <a:pt x="618" y="788"/>
                      </a:cubicBezTo>
                      <a:cubicBezTo>
                        <a:pt x="616" y="789"/>
                        <a:pt x="614" y="790"/>
                        <a:pt x="612" y="792"/>
                      </a:cubicBezTo>
                      <a:close/>
                      <a:moveTo>
                        <a:pt x="427" y="402"/>
                      </a:moveTo>
                      <a:cubicBezTo>
                        <a:pt x="442" y="402"/>
                        <a:pt x="456" y="402"/>
                        <a:pt x="471" y="402"/>
                      </a:cubicBezTo>
                      <a:cubicBezTo>
                        <a:pt x="537" y="402"/>
                        <a:pt x="603" y="402"/>
                        <a:pt x="668" y="402"/>
                      </a:cubicBezTo>
                      <a:cubicBezTo>
                        <a:pt x="691" y="402"/>
                        <a:pt x="707" y="390"/>
                        <a:pt x="717" y="369"/>
                      </a:cubicBezTo>
                      <a:cubicBezTo>
                        <a:pt x="725" y="350"/>
                        <a:pt x="723" y="330"/>
                        <a:pt x="710" y="313"/>
                      </a:cubicBezTo>
                      <a:cubicBezTo>
                        <a:pt x="699" y="297"/>
                        <a:pt x="682" y="290"/>
                        <a:pt x="663" y="290"/>
                      </a:cubicBezTo>
                      <a:cubicBezTo>
                        <a:pt x="505" y="290"/>
                        <a:pt x="348" y="290"/>
                        <a:pt x="190" y="290"/>
                      </a:cubicBezTo>
                      <a:cubicBezTo>
                        <a:pt x="189" y="290"/>
                        <a:pt x="187" y="290"/>
                        <a:pt x="185" y="290"/>
                      </a:cubicBezTo>
                      <a:cubicBezTo>
                        <a:pt x="147" y="291"/>
                        <a:pt x="122" y="330"/>
                        <a:pt x="135" y="365"/>
                      </a:cubicBezTo>
                      <a:cubicBezTo>
                        <a:pt x="143" y="386"/>
                        <a:pt x="164" y="402"/>
                        <a:pt x="190" y="402"/>
                      </a:cubicBezTo>
                      <a:cubicBezTo>
                        <a:pt x="269" y="402"/>
                        <a:pt x="348" y="402"/>
                        <a:pt x="427" y="402"/>
                      </a:cubicBezTo>
                      <a:close/>
                      <a:moveTo>
                        <a:pt x="307" y="578"/>
                      </a:moveTo>
                      <a:cubicBezTo>
                        <a:pt x="327" y="578"/>
                        <a:pt x="346" y="579"/>
                        <a:pt x="366" y="578"/>
                      </a:cubicBezTo>
                      <a:cubicBezTo>
                        <a:pt x="388" y="578"/>
                        <a:pt x="410" y="579"/>
                        <a:pt x="432" y="578"/>
                      </a:cubicBezTo>
                      <a:cubicBezTo>
                        <a:pt x="448" y="577"/>
                        <a:pt x="461" y="570"/>
                        <a:pt x="471" y="557"/>
                      </a:cubicBezTo>
                      <a:cubicBezTo>
                        <a:pt x="484" y="539"/>
                        <a:pt x="486" y="519"/>
                        <a:pt x="477" y="499"/>
                      </a:cubicBezTo>
                      <a:cubicBezTo>
                        <a:pt x="468" y="478"/>
                        <a:pt x="450" y="467"/>
                        <a:pt x="427" y="466"/>
                      </a:cubicBezTo>
                      <a:cubicBezTo>
                        <a:pt x="409" y="466"/>
                        <a:pt x="392" y="466"/>
                        <a:pt x="375" y="466"/>
                      </a:cubicBezTo>
                      <a:cubicBezTo>
                        <a:pt x="312" y="466"/>
                        <a:pt x="249" y="466"/>
                        <a:pt x="186" y="466"/>
                      </a:cubicBezTo>
                      <a:cubicBezTo>
                        <a:pt x="165" y="466"/>
                        <a:pt x="148" y="477"/>
                        <a:pt x="138" y="496"/>
                      </a:cubicBezTo>
                      <a:cubicBezTo>
                        <a:pt x="128" y="516"/>
                        <a:pt x="129" y="536"/>
                        <a:pt x="141" y="554"/>
                      </a:cubicBezTo>
                      <a:cubicBezTo>
                        <a:pt x="153" y="571"/>
                        <a:pt x="170" y="579"/>
                        <a:pt x="191" y="579"/>
                      </a:cubicBezTo>
                      <a:cubicBezTo>
                        <a:pt x="230" y="578"/>
                        <a:pt x="269" y="578"/>
                        <a:pt x="307" y="578"/>
                      </a:cubicBezTo>
                      <a:close/>
                      <a:moveTo>
                        <a:pt x="619" y="578"/>
                      </a:moveTo>
                      <a:cubicBezTo>
                        <a:pt x="619" y="578"/>
                        <a:pt x="619" y="578"/>
                        <a:pt x="619" y="578"/>
                      </a:cubicBezTo>
                      <a:cubicBezTo>
                        <a:pt x="633" y="578"/>
                        <a:pt x="648" y="579"/>
                        <a:pt x="662" y="578"/>
                      </a:cubicBezTo>
                      <a:cubicBezTo>
                        <a:pt x="669" y="578"/>
                        <a:pt x="677" y="578"/>
                        <a:pt x="683" y="576"/>
                      </a:cubicBezTo>
                      <a:cubicBezTo>
                        <a:pt x="710" y="567"/>
                        <a:pt x="725" y="541"/>
                        <a:pt x="721" y="513"/>
                      </a:cubicBezTo>
                      <a:cubicBezTo>
                        <a:pt x="717" y="487"/>
                        <a:pt x="694" y="467"/>
                        <a:pt x="667" y="466"/>
                      </a:cubicBezTo>
                      <a:cubicBezTo>
                        <a:pt x="635" y="466"/>
                        <a:pt x="603" y="466"/>
                        <a:pt x="570" y="466"/>
                      </a:cubicBezTo>
                      <a:cubicBezTo>
                        <a:pt x="540" y="467"/>
                        <a:pt x="516" y="491"/>
                        <a:pt x="516" y="521"/>
                      </a:cubicBezTo>
                      <a:cubicBezTo>
                        <a:pt x="515" y="551"/>
                        <a:pt x="538" y="577"/>
                        <a:pt x="569" y="578"/>
                      </a:cubicBezTo>
                      <a:cubicBezTo>
                        <a:pt x="585" y="579"/>
                        <a:pt x="602" y="578"/>
                        <a:pt x="619" y="578"/>
                      </a:cubicBezTo>
                      <a:close/>
                      <a:moveTo>
                        <a:pt x="392" y="71"/>
                      </a:moveTo>
                      <a:cubicBezTo>
                        <a:pt x="392" y="71"/>
                        <a:pt x="392" y="70"/>
                        <a:pt x="392" y="70"/>
                      </a:cubicBezTo>
                      <a:cubicBezTo>
                        <a:pt x="371" y="73"/>
                        <a:pt x="350" y="75"/>
                        <a:pt x="329" y="80"/>
                      </a:cubicBezTo>
                      <a:cubicBezTo>
                        <a:pt x="284" y="90"/>
                        <a:pt x="243" y="110"/>
                        <a:pt x="207" y="137"/>
                      </a:cubicBezTo>
                      <a:cubicBezTo>
                        <a:pt x="170" y="165"/>
                        <a:pt x="141" y="198"/>
                        <a:pt x="118" y="238"/>
                      </a:cubicBezTo>
                      <a:cubicBezTo>
                        <a:pt x="114" y="245"/>
                        <a:pt x="110" y="253"/>
                        <a:pt x="106" y="261"/>
                      </a:cubicBezTo>
                      <a:cubicBezTo>
                        <a:pt x="104" y="265"/>
                        <a:pt x="106" y="271"/>
                        <a:pt x="111" y="272"/>
                      </a:cubicBezTo>
                      <a:cubicBezTo>
                        <a:pt x="115" y="274"/>
                        <a:pt x="118" y="271"/>
                        <a:pt x="120" y="267"/>
                      </a:cubicBezTo>
                      <a:cubicBezTo>
                        <a:pt x="122" y="265"/>
                        <a:pt x="123" y="263"/>
                        <a:pt x="124" y="261"/>
                      </a:cubicBezTo>
                      <a:cubicBezTo>
                        <a:pt x="135" y="244"/>
                        <a:pt x="144" y="225"/>
                        <a:pt x="156" y="209"/>
                      </a:cubicBezTo>
                      <a:cubicBezTo>
                        <a:pt x="187" y="168"/>
                        <a:pt x="226" y="137"/>
                        <a:pt x="273" y="115"/>
                      </a:cubicBezTo>
                      <a:cubicBezTo>
                        <a:pt x="303" y="102"/>
                        <a:pt x="334" y="92"/>
                        <a:pt x="366" y="89"/>
                      </a:cubicBezTo>
                      <a:cubicBezTo>
                        <a:pt x="378" y="87"/>
                        <a:pt x="390" y="87"/>
                        <a:pt x="402" y="86"/>
                      </a:cubicBezTo>
                      <a:cubicBezTo>
                        <a:pt x="409" y="86"/>
                        <a:pt x="413" y="83"/>
                        <a:pt x="413" y="78"/>
                      </a:cubicBezTo>
                      <a:cubicBezTo>
                        <a:pt x="413" y="73"/>
                        <a:pt x="409" y="70"/>
                        <a:pt x="402" y="71"/>
                      </a:cubicBezTo>
                      <a:cubicBezTo>
                        <a:pt x="399" y="71"/>
                        <a:pt x="395" y="71"/>
                        <a:pt x="392" y="71"/>
                      </a:cubicBezTo>
                      <a:close/>
                      <a:moveTo>
                        <a:pt x="79" y="350"/>
                      </a:moveTo>
                      <a:cubicBezTo>
                        <a:pt x="79" y="355"/>
                        <a:pt x="82" y="359"/>
                        <a:pt x="86" y="359"/>
                      </a:cubicBezTo>
                      <a:cubicBezTo>
                        <a:pt x="91" y="360"/>
                        <a:pt x="93" y="357"/>
                        <a:pt x="94" y="353"/>
                      </a:cubicBezTo>
                      <a:cubicBezTo>
                        <a:pt x="96" y="347"/>
                        <a:pt x="96" y="341"/>
                        <a:pt x="98" y="336"/>
                      </a:cubicBezTo>
                      <a:cubicBezTo>
                        <a:pt x="100" y="326"/>
                        <a:pt x="103" y="317"/>
                        <a:pt x="105" y="307"/>
                      </a:cubicBezTo>
                      <a:cubicBezTo>
                        <a:pt x="106" y="302"/>
                        <a:pt x="104" y="298"/>
                        <a:pt x="100" y="297"/>
                      </a:cubicBezTo>
                      <a:cubicBezTo>
                        <a:pt x="95" y="295"/>
                        <a:pt x="92" y="298"/>
                        <a:pt x="91" y="302"/>
                      </a:cubicBezTo>
                      <a:cubicBezTo>
                        <a:pt x="87" y="318"/>
                        <a:pt x="83" y="334"/>
                        <a:pt x="79" y="350"/>
                      </a:cubicBezTo>
                      <a:close/>
                    </a:path>
                  </a:pathLst>
                </a:custGeom>
                <a:solidFill>
                  <a:schemeClr val="bg1"/>
                </a:solidFill>
                <a:ln w="25400">
                  <a:solidFill>
                    <a:srgbClr val="068480"/>
                  </a:solidFill>
                  <a:round/>
                  <a:headEnd/>
                  <a:tailEnd/>
                </a:ln>
              </p:spPr>
              <p:txBody>
                <a:bodyPr vert="horz" wrap="square" lIns="91440" tIns="45720" rIns="91440" bIns="45720" numCol="1" anchor="t" anchorCtr="0" compatLnSpc="1">
                  <a:prstTxWarp prst="textNoShape">
                    <a:avLst/>
                  </a:prstTxWarp>
                </a:bodyPr>
                <a:lstStyle/>
                <a:p>
                  <a:pPr>
                    <a:lnSpc>
                      <a:spcPts val="1000"/>
                    </a:lnSpc>
                  </a:pPr>
                  <a:endParaRPr lang="en-US" sz="900" dirty="0"/>
                </a:p>
              </p:txBody>
            </p:sp>
            <p:sp>
              <p:nvSpPr>
                <p:cNvPr id="248" name="Rounded Rectangle 108">
                  <a:extLst>
                    <a:ext uri="{FF2B5EF4-FFF2-40B4-BE49-F238E27FC236}">
                      <a16:creationId xmlns:a16="http://schemas.microsoft.com/office/drawing/2014/main" id="{66A1E09D-58E8-4537-59DC-AA56454E2267}"/>
                    </a:ext>
                  </a:extLst>
                </p:cNvPr>
                <p:cNvSpPr/>
                <p:nvPr/>
              </p:nvSpPr>
              <p:spPr bwMode="auto">
                <a:xfrm>
                  <a:off x="-4396145" y="2811295"/>
                  <a:ext cx="2343615" cy="1325804"/>
                </a:xfrm>
                <a:prstGeom prst="roundRect">
                  <a:avLst/>
                </a:prstGeom>
                <a:solidFill>
                  <a:schemeClr val="bg1"/>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lnSpc>
                      <a:spcPts val="1000"/>
                    </a:lnSpc>
                  </a:pPr>
                  <a:endParaRPr lang="en-US" sz="900" dirty="0"/>
                </a:p>
              </p:txBody>
            </p:sp>
          </p:grpSp>
          <p:sp>
            <p:nvSpPr>
              <p:cNvPr id="244" name="Freeform: Shape 243">
                <a:extLst>
                  <a:ext uri="{FF2B5EF4-FFF2-40B4-BE49-F238E27FC236}">
                    <a16:creationId xmlns:a16="http://schemas.microsoft.com/office/drawing/2014/main" id="{51E8F722-F3CC-722D-A1EF-13B4893682A3}"/>
                  </a:ext>
                </a:extLst>
              </p:cNvPr>
              <p:cNvSpPr/>
              <p:nvPr/>
            </p:nvSpPr>
            <p:spPr>
              <a:xfrm>
                <a:off x="4060921" y="2161308"/>
                <a:ext cx="489527" cy="437188"/>
              </a:xfrm>
              <a:custGeom>
                <a:avLst/>
                <a:gdLst>
                  <a:gd name="connsiteX0" fmla="*/ 15394 w 489527"/>
                  <a:gd name="connsiteY0" fmla="*/ 437188 h 437188"/>
                  <a:gd name="connsiteX1" fmla="*/ 92364 w 489527"/>
                  <a:gd name="connsiteY1" fmla="*/ 418716 h 437188"/>
                  <a:gd name="connsiteX2" fmla="*/ 95443 w 489527"/>
                  <a:gd name="connsiteY2" fmla="*/ 381770 h 437188"/>
                  <a:gd name="connsiteX3" fmla="*/ 113915 w 489527"/>
                  <a:gd name="connsiteY3" fmla="*/ 320194 h 437188"/>
                  <a:gd name="connsiteX4" fmla="*/ 129309 w 489527"/>
                  <a:gd name="connsiteY4" fmla="*/ 298643 h 437188"/>
                  <a:gd name="connsiteX5" fmla="*/ 215515 w 489527"/>
                  <a:gd name="connsiteY5" fmla="*/ 224752 h 437188"/>
                  <a:gd name="connsiteX6" fmla="*/ 267855 w 489527"/>
                  <a:gd name="connsiteY6" fmla="*/ 172413 h 437188"/>
                  <a:gd name="connsiteX7" fmla="*/ 289406 w 489527"/>
                  <a:gd name="connsiteY7" fmla="*/ 153940 h 437188"/>
                  <a:gd name="connsiteX8" fmla="*/ 347903 w 489527"/>
                  <a:gd name="connsiteY8" fmla="*/ 135467 h 437188"/>
                  <a:gd name="connsiteX9" fmla="*/ 375612 w 489527"/>
                  <a:gd name="connsiteY9" fmla="*/ 129310 h 437188"/>
                  <a:gd name="connsiteX10" fmla="*/ 412558 w 489527"/>
                  <a:gd name="connsiteY10" fmla="*/ 129310 h 437188"/>
                  <a:gd name="connsiteX11" fmla="*/ 471055 w 489527"/>
                  <a:gd name="connsiteY11" fmla="*/ 98522 h 437188"/>
                  <a:gd name="connsiteX12" fmla="*/ 486449 w 489527"/>
                  <a:gd name="connsiteY12" fmla="*/ 70813 h 437188"/>
                  <a:gd name="connsiteX13" fmla="*/ 489527 w 489527"/>
                  <a:gd name="connsiteY13" fmla="*/ 21552 h 437188"/>
                  <a:gd name="connsiteX14" fmla="*/ 440267 w 489527"/>
                  <a:gd name="connsiteY14" fmla="*/ 0 h 437188"/>
                  <a:gd name="connsiteX15" fmla="*/ 354061 w 489527"/>
                  <a:gd name="connsiteY15" fmla="*/ 3079 h 437188"/>
                  <a:gd name="connsiteX16" fmla="*/ 252461 w 489527"/>
                  <a:gd name="connsiteY16" fmla="*/ 40025 h 437188"/>
                  <a:gd name="connsiteX17" fmla="*/ 169334 w 489527"/>
                  <a:gd name="connsiteY17" fmla="*/ 80049 h 437188"/>
                  <a:gd name="connsiteX18" fmla="*/ 76970 w 489527"/>
                  <a:gd name="connsiteY18" fmla="*/ 172413 h 437188"/>
                  <a:gd name="connsiteX19" fmla="*/ 33867 w 489527"/>
                  <a:gd name="connsiteY19" fmla="*/ 249382 h 437188"/>
                  <a:gd name="connsiteX20" fmla="*/ 0 w 489527"/>
                  <a:gd name="connsiteY20" fmla="*/ 354061 h 437188"/>
                  <a:gd name="connsiteX21" fmla="*/ 15394 w 489527"/>
                  <a:gd name="connsiteY21" fmla="*/ 437188 h 43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9527" h="437188">
                    <a:moveTo>
                      <a:pt x="15394" y="437188"/>
                    </a:moveTo>
                    <a:lnTo>
                      <a:pt x="92364" y="418716"/>
                    </a:lnTo>
                    <a:cubicBezTo>
                      <a:pt x="95783" y="387947"/>
                      <a:pt x="95443" y="400300"/>
                      <a:pt x="95443" y="381770"/>
                    </a:cubicBezTo>
                    <a:lnTo>
                      <a:pt x="113915" y="320194"/>
                    </a:lnTo>
                    <a:lnTo>
                      <a:pt x="129309" y="298643"/>
                    </a:lnTo>
                    <a:lnTo>
                      <a:pt x="215515" y="224752"/>
                    </a:lnTo>
                    <a:lnTo>
                      <a:pt x="267855" y="172413"/>
                    </a:lnTo>
                    <a:lnTo>
                      <a:pt x="289406" y="153940"/>
                    </a:lnTo>
                    <a:lnTo>
                      <a:pt x="347903" y="135467"/>
                    </a:lnTo>
                    <a:lnTo>
                      <a:pt x="375612" y="129310"/>
                    </a:lnTo>
                    <a:lnTo>
                      <a:pt x="412558" y="129310"/>
                    </a:lnTo>
                    <a:lnTo>
                      <a:pt x="471055" y="98522"/>
                    </a:lnTo>
                    <a:cubicBezTo>
                      <a:pt x="486993" y="73021"/>
                      <a:pt x="486449" y="83573"/>
                      <a:pt x="486449" y="70813"/>
                    </a:cubicBezTo>
                    <a:lnTo>
                      <a:pt x="489527" y="21552"/>
                    </a:lnTo>
                    <a:lnTo>
                      <a:pt x="440267" y="0"/>
                    </a:lnTo>
                    <a:lnTo>
                      <a:pt x="354061" y="3079"/>
                    </a:lnTo>
                    <a:lnTo>
                      <a:pt x="252461" y="40025"/>
                    </a:lnTo>
                    <a:lnTo>
                      <a:pt x="169334" y="80049"/>
                    </a:lnTo>
                    <a:lnTo>
                      <a:pt x="76970" y="172413"/>
                    </a:lnTo>
                    <a:lnTo>
                      <a:pt x="33867" y="249382"/>
                    </a:lnTo>
                    <a:lnTo>
                      <a:pt x="0" y="354061"/>
                    </a:lnTo>
                    <a:lnTo>
                      <a:pt x="15394" y="4371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 name="Freeform: Shape 244">
                <a:extLst>
                  <a:ext uri="{FF2B5EF4-FFF2-40B4-BE49-F238E27FC236}">
                    <a16:creationId xmlns:a16="http://schemas.microsoft.com/office/drawing/2014/main" id="{47F04F3D-AF4D-1E5F-9BB2-6028B234D9C8}"/>
                  </a:ext>
                </a:extLst>
              </p:cNvPr>
              <p:cNvSpPr/>
              <p:nvPr/>
            </p:nvSpPr>
            <p:spPr>
              <a:xfrm>
                <a:off x="5400194" y="2361430"/>
                <a:ext cx="544945" cy="449503"/>
              </a:xfrm>
              <a:custGeom>
                <a:avLst/>
                <a:gdLst>
                  <a:gd name="connsiteX0" fmla="*/ 0 w 544945"/>
                  <a:gd name="connsiteY0" fmla="*/ 92363 h 449503"/>
                  <a:gd name="connsiteX1" fmla="*/ 166254 w 544945"/>
                  <a:gd name="connsiteY1" fmla="*/ 126230 h 449503"/>
                  <a:gd name="connsiteX2" fmla="*/ 283248 w 544945"/>
                  <a:gd name="connsiteY2" fmla="*/ 197042 h 449503"/>
                  <a:gd name="connsiteX3" fmla="*/ 369454 w 544945"/>
                  <a:gd name="connsiteY3" fmla="*/ 286327 h 449503"/>
                  <a:gd name="connsiteX4" fmla="*/ 406400 w 544945"/>
                  <a:gd name="connsiteY4" fmla="*/ 406400 h 449503"/>
                  <a:gd name="connsiteX5" fmla="*/ 427951 w 544945"/>
                  <a:gd name="connsiteY5" fmla="*/ 446424 h 449503"/>
                  <a:gd name="connsiteX6" fmla="*/ 514158 w 544945"/>
                  <a:gd name="connsiteY6" fmla="*/ 449503 h 449503"/>
                  <a:gd name="connsiteX7" fmla="*/ 544945 w 544945"/>
                  <a:gd name="connsiteY7" fmla="*/ 412557 h 449503"/>
                  <a:gd name="connsiteX8" fmla="*/ 520315 w 544945"/>
                  <a:gd name="connsiteY8" fmla="*/ 314036 h 449503"/>
                  <a:gd name="connsiteX9" fmla="*/ 449503 w 544945"/>
                  <a:gd name="connsiteY9" fmla="*/ 175491 h 449503"/>
                  <a:gd name="connsiteX10" fmla="*/ 335588 w 544945"/>
                  <a:gd name="connsiteY10" fmla="*/ 70812 h 449503"/>
                  <a:gd name="connsiteX11" fmla="*/ 175491 w 544945"/>
                  <a:gd name="connsiteY11" fmla="*/ 0 h 449503"/>
                  <a:gd name="connsiteX12" fmla="*/ 73891 w 544945"/>
                  <a:gd name="connsiteY12" fmla="*/ 0 h 449503"/>
                  <a:gd name="connsiteX13" fmla="*/ 33867 w 544945"/>
                  <a:gd name="connsiteY13" fmla="*/ 49260 h 449503"/>
                  <a:gd name="connsiteX14" fmla="*/ 0 w 544945"/>
                  <a:gd name="connsiteY14" fmla="*/ 92363 h 44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4945" h="449503">
                    <a:moveTo>
                      <a:pt x="0" y="92363"/>
                    </a:moveTo>
                    <a:lnTo>
                      <a:pt x="166254" y="126230"/>
                    </a:lnTo>
                    <a:lnTo>
                      <a:pt x="283248" y="197042"/>
                    </a:lnTo>
                    <a:lnTo>
                      <a:pt x="369454" y="286327"/>
                    </a:lnTo>
                    <a:lnTo>
                      <a:pt x="406400" y="406400"/>
                    </a:lnTo>
                    <a:lnTo>
                      <a:pt x="427951" y="446424"/>
                    </a:lnTo>
                    <a:lnTo>
                      <a:pt x="514158" y="449503"/>
                    </a:lnTo>
                    <a:lnTo>
                      <a:pt x="544945" y="412557"/>
                    </a:lnTo>
                    <a:lnTo>
                      <a:pt x="520315" y="314036"/>
                    </a:lnTo>
                    <a:lnTo>
                      <a:pt x="449503" y="175491"/>
                    </a:lnTo>
                    <a:lnTo>
                      <a:pt x="335588" y="70812"/>
                    </a:lnTo>
                    <a:lnTo>
                      <a:pt x="175491" y="0"/>
                    </a:lnTo>
                    <a:lnTo>
                      <a:pt x="73891" y="0"/>
                    </a:lnTo>
                    <a:lnTo>
                      <a:pt x="33867" y="49260"/>
                    </a:lnTo>
                    <a:lnTo>
                      <a:pt x="0" y="923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6" name="Rectangle 245">
                <a:extLst>
                  <a:ext uri="{FF2B5EF4-FFF2-40B4-BE49-F238E27FC236}">
                    <a16:creationId xmlns:a16="http://schemas.microsoft.com/office/drawing/2014/main" id="{6967B757-4D25-5491-2F34-C36390C95779}"/>
                  </a:ext>
                </a:extLst>
              </p:cNvPr>
              <p:cNvSpPr/>
              <p:nvPr/>
            </p:nvSpPr>
            <p:spPr>
              <a:xfrm>
                <a:off x="5156175" y="2532009"/>
                <a:ext cx="642196" cy="625419"/>
              </a:xfrm>
              <a:prstGeom prst="rect">
                <a:avLst/>
              </a:prstGeom>
              <a:noFill/>
            </p:spPr>
            <p:txBody>
              <a:bodyPr wrap="none" lIns="0" tIns="0" rIns="0" bIns="0" anchor="ctr" anchorCtr="0">
                <a:noAutofit/>
              </a:bodyPr>
              <a:lstStyle/>
              <a:p>
                <a:pPr algn="ctr">
                  <a:lnSpc>
                    <a:spcPts val="1000"/>
                  </a:lnSpc>
                </a:pPr>
                <a:r>
                  <a:rPr lang="en-US" sz="900" b="1" i="1" dirty="0"/>
                  <a:t>Do you feel</a:t>
                </a:r>
                <a:br>
                  <a:rPr lang="en-US" sz="900" b="1" i="1" dirty="0"/>
                </a:br>
                <a:r>
                  <a:rPr lang="en-US" sz="900" b="1" i="1" dirty="0"/>
                  <a:t>embarrassed</a:t>
                </a:r>
                <a:br>
                  <a:rPr lang="en-US" sz="900" b="1" i="1" dirty="0"/>
                </a:br>
                <a:r>
                  <a:rPr lang="en-US" sz="900" b="1" i="1" dirty="0"/>
                  <a:t>because </a:t>
                </a:r>
                <a:br>
                  <a:rPr lang="en-US" sz="900" b="1" i="1" dirty="0"/>
                </a:br>
                <a:r>
                  <a:rPr lang="en-US" sz="900" b="1" i="1" dirty="0"/>
                  <a:t>of your</a:t>
                </a:r>
                <a:br>
                  <a:rPr lang="en-US" sz="900" b="1" i="1" dirty="0"/>
                </a:br>
                <a:r>
                  <a:rPr lang="en-US" sz="900" b="1" i="1" dirty="0"/>
                  <a:t>movements?</a:t>
                </a:r>
              </a:p>
            </p:txBody>
          </p:sp>
        </p:grpSp>
      </p:grpSp>
      <p:grpSp>
        <p:nvGrpSpPr>
          <p:cNvPr id="281" name="Group 280">
            <a:extLst>
              <a:ext uri="{FF2B5EF4-FFF2-40B4-BE49-F238E27FC236}">
                <a16:creationId xmlns:a16="http://schemas.microsoft.com/office/drawing/2014/main" id="{8C387037-A412-BB8C-1C06-D4D7DCB49213}"/>
              </a:ext>
            </a:extLst>
          </p:cNvPr>
          <p:cNvGrpSpPr/>
          <p:nvPr/>
        </p:nvGrpSpPr>
        <p:grpSpPr>
          <a:xfrm>
            <a:off x="6674588" y="2127557"/>
            <a:ext cx="2125597" cy="1778436"/>
            <a:chOff x="6674588" y="2127557"/>
            <a:chExt cx="2125597" cy="1778436"/>
          </a:xfrm>
        </p:grpSpPr>
        <p:sp>
          <p:nvSpPr>
            <p:cNvPr id="282" name="Freeform 24">
              <a:extLst>
                <a:ext uri="{FF2B5EF4-FFF2-40B4-BE49-F238E27FC236}">
                  <a16:creationId xmlns:a16="http://schemas.microsoft.com/office/drawing/2014/main" id="{2AA89065-5E88-D6E0-777A-E85C3CDB8F5D}"/>
                </a:ext>
              </a:extLst>
            </p:cNvPr>
            <p:cNvSpPr>
              <a:spLocks/>
            </p:cNvSpPr>
            <p:nvPr/>
          </p:nvSpPr>
          <p:spPr bwMode="auto">
            <a:xfrm>
              <a:off x="6953160" y="2572712"/>
              <a:ext cx="554173" cy="686605"/>
            </a:xfrm>
            <a:custGeom>
              <a:avLst/>
              <a:gdLst>
                <a:gd name="T0" fmla="*/ 332 w 332"/>
                <a:gd name="T1" fmla="*/ 267 h 411"/>
                <a:gd name="T2" fmla="*/ 312 w 332"/>
                <a:gd name="T3" fmla="*/ 292 h 411"/>
                <a:gd name="T4" fmla="*/ 251 w 332"/>
                <a:gd name="T5" fmla="*/ 350 h 411"/>
                <a:gd name="T6" fmla="*/ 184 w 332"/>
                <a:gd name="T7" fmla="*/ 385 h 411"/>
                <a:gd name="T8" fmla="*/ 155 w 332"/>
                <a:gd name="T9" fmla="*/ 391 h 411"/>
                <a:gd name="T10" fmla="*/ 151 w 332"/>
                <a:gd name="T11" fmla="*/ 391 h 411"/>
                <a:gd name="T12" fmla="*/ 100 w 332"/>
                <a:gd name="T13" fmla="*/ 407 h 411"/>
                <a:gd name="T14" fmla="*/ 72 w 332"/>
                <a:gd name="T15" fmla="*/ 405 h 411"/>
                <a:gd name="T16" fmla="*/ 26 w 332"/>
                <a:gd name="T17" fmla="*/ 362 h 411"/>
                <a:gd name="T18" fmla="*/ 5 w 332"/>
                <a:gd name="T19" fmla="*/ 317 h 411"/>
                <a:gd name="T20" fmla="*/ 3 w 332"/>
                <a:gd name="T21" fmla="*/ 287 h 411"/>
                <a:gd name="T22" fmla="*/ 7 w 332"/>
                <a:gd name="T23" fmla="*/ 277 h 411"/>
                <a:gd name="T24" fmla="*/ 30 w 332"/>
                <a:gd name="T25" fmla="*/ 249 h 411"/>
                <a:gd name="T26" fmla="*/ 32 w 332"/>
                <a:gd name="T27" fmla="*/ 243 h 411"/>
                <a:gd name="T28" fmla="*/ 54 w 332"/>
                <a:gd name="T29" fmla="*/ 156 h 411"/>
                <a:gd name="T30" fmla="*/ 77 w 332"/>
                <a:gd name="T31" fmla="*/ 85 h 411"/>
                <a:gd name="T32" fmla="*/ 84 w 332"/>
                <a:gd name="T33" fmla="*/ 71 h 411"/>
                <a:gd name="T34" fmla="*/ 128 w 332"/>
                <a:gd name="T35" fmla="*/ 13 h 411"/>
                <a:gd name="T36" fmla="*/ 157 w 332"/>
                <a:gd name="T37" fmla="*/ 8 h 411"/>
                <a:gd name="T38" fmla="*/ 165 w 332"/>
                <a:gd name="T39" fmla="*/ 25 h 411"/>
                <a:gd name="T40" fmla="*/ 159 w 332"/>
                <a:gd name="T41" fmla="*/ 54 h 411"/>
                <a:gd name="T42" fmla="*/ 135 w 332"/>
                <a:gd name="T43" fmla="*/ 97 h 411"/>
                <a:gd name="T44" fmla="*/ 132 w 332"/>
                <a:gd name="T45" fmla="*/ 104 h 411"/>
                <a:gd name="T46" fmla="*/ 137 w 332"/>
                <a:gd name="T47" fmla="*/ 142 h 411"/>
                <a:gd name="T48" fmla="*/ 137 w 332"/>
                <a:gd name="T49" fmla="*/ 143 h 411"/>
                <a:gd name="T50" fmla="*/ 169 w 332"/>
                <a:gd name="T51" fmla="*/ 109 h 411"/>
                <a:gd name="T52" fmla="*/ 170 w 332"/>
                <a:gd name="T53" fmla="*/ 110 h 411"/>
                <a:gd name="T54" fmla="*/ 170 w 332"/>
                <a:gd name="T55" fmla="*/ 113 h 411"/>
                <a:gd name="T56" fmla="*/ 170 w 332"/>
                <a:gd name="T57" fmla="*/ 239 h 411"/>
                <a:gd name="T58" fmla="*/ 178 w 332"/>
                <a:gd name="T59" fmla="*/ 261 h 411"/>
                <a:gd name="T60" fmla="*/ 196 w 332"/>
                <a:gd name="T61" fmla="*/ 267 h 411"/>
                <a:gd name="T62" fmla="*/ 328 w 332"/>
                <a:gd name="T63" fmla="*/ 267 h 411"/>
                <a:gd name="T64" fmla="*/ 332 w 332"/>
                <a:gd name="T65" fmla="*/ 267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2" h="411">
                  <a:moveTo>
                    <a:pt x="332" y="267"/>
                  </a:moveTo>
                  <a:cubicBezTo>
                    <a:pt x="325" y="276"/>
                    <a:pt x="319" y="284"/>
                    <a:pt x="312" y="292"/>
                  </a:cubicBezTo>
                  <a:cubicBezTo>
                    <a:pt x="293" y="313"/>
                    <a:pt x="273" y="333"/>
                    <a:pt x="251" y="350"/>
                  </a:cubicBezTo>
                  <a:cubicBezTo>
                    <a:pt x="231" y="365"/>
                    <a:pt x="209" y="379"/>
                    <a:pt x="184" y="385"/>
                  </a:cubicBezTo>
                  <a:cubicBezTo>
                    <a:pt x="174" y="388"/>
                    <a:pt x="165" y="389"/>
                    <a:pt x="155" y="391"/>
                  </a:cubicBezTo>
                  <a:cubicBezTo>
                    <a:pt x="154" y="391"/>
                    <a:pt x="153" y="391"/>
                    <a:pt x="151" y="391"/>
                  </a:cubicBezTo>
                  <a:cubicBezTo>
                    <a:pt x="134" y="397"/>
                    <a:pt x="117" y="401"/>
                    <a:pt x="100" y="407"/>
                  </a:cubicBezTo>
                  <a:cubicBezTo>
                    <a:pt x="90" y="411"/>
                    <a:pt x="81" y="409"/>
                    <a:pt x="72" y="405"/>
                  </a:cubicBezTo>
                  <a:cubicBezTo>
                    <a:pt x="53" y="395"/>
                    <a:pt x="38" y="380"/>
                    <a:pt x="26" y="362"/>
                  </a:cubicBezTo>
                  <a:cubicBezTo>
                    <a:pt x="17" y="348"/>
                    <a:pt x="10" y="333"/>
                    <a:pt x="5" y="317"/>
                  </a:cubicBezTo>
                  <a:cubicBezTo>
                    <a:pt x="3" y="307"/>
                    <a:pt x="0" y="297"/>
                    <a:pt x="3" y="287"/>
                  </a:cubicBezTo>
                  <a:cubicBezTo>
                    <a:pt x="3" y="283"/>
                    <a:pt x="5" y="280"/>
                    <a:pt x="7" y="277"/>
                  </a:cubicBezTo>
                  <a:cubicBezTo>
                    <a:pt x="14" y="267"/>
                    <a:pt x="22" y="258"/>
                    <a:pt x="30" y="249"/>
                  </a:cubicBezTo>
                  <a:cubicBezTo>
                    <a:pt x="31" y="247"/>
                    <a:pt x="32" y="245"/>
                    <a:pt x="32" y="243"/>
                  </a:cubicBezTo>
                  <a:cubicBezTo>
                    <a:pt x="36" y="213"/>
                    <a:pt x="44" y="185"/>
                    <a:pt x="54" y="156"/>
                  </a:cubicBezTo>
                  <a:cubicBezTo>
                    <a:pt x="62" y="133"/>
                    <a:pt x="69" y="109"/>
                    <a:pt x="77" y="85"/>
                  </a:cubicBezTo>
                  <a:cubicBezTo>
                    <a:pt x="78" y="80"/>
                    <a:pt x="81" y="76"/>
                    <a:pt x="84" y="71"/>
                  </a:cubicBezTo>
                  <a:cubicBezTo>
                    <a:pt x="99" y="52"/>
                    <a:pt x="113" y="32"/>
                    <a:pt x="128" y="13"/>
                  </a:cubicBezTo>
                  <a:cubicBezTo>
                    <a:pt x="135" y="2"/>
                    <a:pt x="147" y="0"/>
                    <a:pt x="157" y="8"/>
                  </a:cubicBezTo>
                  <a:cubicBezTo>
                    <a:pt x="163" y="12"/>
                    <a:pt x="166" y="18"/>
                    <a:pt x="165" y="25"/>
                  </a:cubicBezTo>
                  <a:cubicBezTo>
                    <a:pt x="165" y="35"/>
                    <a:pt x="163" y="45"/>
                    <a:pt x="159" y="54"/>
                  </a:cubicBezTo>
                  <a:cubicBezTo>
                    <a:pt x="153" y="70"/>
                    <a:pt x="145" y="84"/>
                    <a:pt x="135" y="97"/>
                  </a:cubicBezTo>
                  <a:cubicBezTo>
                    <a:pt x="133" y="99"/>
                    <a:pt x="132" y="101"/>
                    <a:pt x="132" y="104"/>
                  </a:cubicBezTo>
                  <a:cubicBezTo>
                    <a:pt x="134" y="117"/>
                    <a:pt x="135" y="129"/>
                    <a:pt x="137" y="142"/>
                  </a:cubicBezTo>
                  <a:cubicBezTo>
                    <a:pt x="137" y="142"/>
                    <a:pt x="137" y="142"/>
                    <a:pt x="137" y="143"/>
                  </a:cubicBezTo>
                  <a:cubicBezTo>
                    <a:pt x="148" y="131"/>
                    <a:pt x="158" y="120"/>
                    <a:pt x="169" y="109"/>
                  </a:cubicBezTo>
                  <a:cubicBezTo>
                    <a:pt x="169" y="109"/>
                    <a:pt x="170" y="110"/>
                    <a:pt x="170" y="110"/>
                  </a:cubicBezTo>
                  <a:cubicBezTo>
                    <a:pt x="170" y="111"/>
                    <a:pt x="170" y="112"/>
                    <a:pt x="170" y="113"/>
                  </a:cubicBezTo>
                  <a:cubicBezTo>
                    <a:pt x="170" y="155"/>
                    <a:pt x="170" y="197"/>
                    <a:pt x="170" y="239"/>
                  </a:cubicBezTo>
                  <a:cubicBezTo>
                    <a:pt x="170" y="248"/>
                    <a:pt x="172" y="255"/>
                    <a:pt x="178" y="261"/>
                  </a:cubicBezTo>
                  <a:cubicBezTo>
                    <a:pt x="183" y="265"/>
                    <a:pt x="189" y="267"/>
                    <a:pt x="196" y="267"/>
                  </a:cubicBezTo>
                  <a:cubicBezTo>
                    <a:pt x="240" y="267"/>
                    <a:pt x="284" y="267"/>
                    <a:pt x="328" y="267"/>
                  </a:cubicBezTo>
                  <a:cubicBezTo>
                    <a:pt x="329" y="267"/>
                    <a:pt x="330" y="267"/>
                    <a:pt x="332" y="267"/>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3" name="Freeform 21">
              <a:extLst>
                <a:ext uri="{FF2B5EF4-FFF2-40B4-BE49-F238E27FC236}">
                  <a16:creationId xmlns:a16="http://schemas.microsoft.com/office/drawing/2014/main" id="{42A0F750-8432-EBE7-EFF7-60E246EA83A1}"/>
                </a:ext>
              </a:extLst>
            </p:cNvPr>
            <p:cNvSpPr>
              <a:spLocks/>
            </p:cNvSpPr>
            <p:nvPr/>
          </p:nvSpPr>
          <p:spPr bwMode="auto">
            <a:xfrm>
              <a:off x="7361202" y="2980053"/>
              <a:ext cx="103672" cy="105197"/>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84" name="Group 283">
              <a:extLst>
                <a:ext uri="{FF2B5EF4-FFF2-40B4-BE49-F238E27FC236}">
                  <a16:creationId xmlns:a16="http://schemas.microsoft.com/office/drawing/2014/main" id="{8A9733CD-E0F4-A678-29A5-759064BC345C}"/>
                </a:ext>
              </a:extLst>
            </p:cNvPr>
            <p:cNvGrpSpPr>
              <a:grpSpLocks noChangeAspect="1"/>
            </p:cNvGrpSpPr>
            <p:nvPr/>
          </p:nvGrpSpPr>
          <p:grpSpPr>
            <a:xfrm>
              <a:off x="6674588" y="2127557"/>
              <a:ext cx="1773864" cy="1778436"/>
              <a:chOff x="-4083050" y="1579563"/>
              <a:chExt cx="3694112" cy="3703638"/>
            </a:xfrm>
            <a:solidFill>
              <a:schemeClr val="accent5"/>
            </a:solidFill>
          </p:grpSpPr>
          <p:sp>
            <p:nvSpPr>
              <p:cNvPr id="337" name="Freeform 5">
                <a:extLst>
                  <a:ext uri="{FF2B5EF4-FFF2-40B4-BE49-F238E27FC236}">
                    <a16:creationId xmlns:a16="http://schemas.microsoft.com/office/drawing/2014/main" id="{EB218B83-2EC9-740A-C045-A43403A2EC5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6">
                <a:extLst>
                  <a:ext uri="{FF2B5EF4-FFF2-40B4-BE49-F238E27FC236}">
                    <a16:creationId xmlns:a16="http://schemas.microsoft.com/office/drawing/2014/main" id="{F9CF2FE5-C9E3-BFA5-9313-611C33E37DA6}"/>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7">
                <a:extLst>
                  <a:ext uri="{FF2B5EF4-FFF2-40B4-BE49-F238E27FC236}">
                    <a16:creationId xmlns:a16="http://schemas.microsoft.com/office/drawing/2014/main" id="{8D6B04AF-7AA5-1F6B-0019-5FD76D9DC29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8">
                <a:extLst>
                  <a:ext uri="{FF2B5EF4-FFF2-40B4-BE49-F238E27FC236}">
                    <a16:creationId xmlns:a16="http://schemas.microsoft.com/office/drawing/2014/main" id="{6F6D6CBD-EF96-766D-01DC-71FE52ECC6D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9">
                <a:extLst>
                  <a:ext uri="{FF2B5EF4-FFF2-40B4-BE49-F238E27FC236}">
                    <a16:creationId xmlns:a16="http://schemas.microsoft.com/office/drawing/2014/main" id="{02B14C1C-69B7-8AC6-80EF-C853EFC07C93}"/>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10">
                <a:extLst>
                  <a:ext uri="{FF2B5EF4-FFF2-40B4-BE49-F238E27FC236}">
                    <a16:creationId xmlns:a16="http://schemas.microsoft.com/office/drawing/2014/main" id="{EF9933FC-30DB-778A-B562-A59025755EF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11">
                <a:extLst>
                  <a:ext uri="{FF2B5EF4-FFF2-40B4-BE49-F238E27FC236}">
                    <a16:creationId xmlns:a16="http://schemas.microsoft.com/office/drawing/2014/main" id="{5B365E0B-700B-33CE-E35A-5BFAE0DE0E0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12">
                <a:extLst>
                  <a:ext uri="{FF2B5EF4-FFF2-40B4-BE49-F238E27FC236}">
                    <a16:creationId xmlns:a16="http://schemas.microsoft.com/office/drawing/2014/main" id="{F9454EA4-0AF4-4569-D1AB-6AF84B5DFBC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13">
                <a:extLst>
                  <a:ext uri="{FF2B5EF4-FFF2-40B4-BE49-F238E27FC236}">
                    <a16:creationId xmlns:a16="http://schemas.microsoft.com/office/drawing/2014/main" id="{DA20D49C-900E-A58A-5E6E-C342619CBB2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14">
                <a:extLst>
                  <a:ext uri="{FF2B5EF4-FFF2-40B4-BE49-F238E27FC236}">
                    <a16:creationId xmlns:a16="http://schemas.microsoft.com/office/drawing/2014/main" id="{47B34B02-69EF-EE11-9217-45CFFAE0149D}"/>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15">
                <a:extLst>
                  <a:ext uri="{FF2B5EF4-FFF2-40B4-BE49-F238E27FC236}">
                    <a16:creationId xmlns:a16="http://schemas.microsoft.com/office/drawing/2014/main" id="{EBEA62AF-4521-1BD5-2945-4C2D728FAD6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16">
                <a:extLst>
                  <a:ext uri="{FF2B5EF4-FFF2-40B4-BE49-F238E27FC236}">
                    <a16:creationId xmlns:a16="http://schemas.microsoft.com/office/drawing/2014/main" id="{E697B33C-536C-C721-0614-37E41F50D7E9}"/>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17">
                <a:extLst>
                  <a:ext uri="{FF2B5EF4-FFF2-40B4-BE49-F238E27FC236}">
                    <a16:creationId xmlns:a16="http://schemas.microsoft.com/office/drawing/2014/main" id="{EC6F1396-105A-3AEB-F82E-12D46577B496}"/>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18">
                <a:extLst>
                  <a:ext uri="{FF2B5EF4-FFF2-40B4-BE49-F238E27FC236}">
                    <a16:creationId xmlns:a16="http://schemas.microsoft.com/office/drawing/2014/main" id="{24742310-39FF-A6FB-A9B5-F9EA77F365E9}"/>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19">
                <a:extLst>
                  <a:ext uri="{FF2B5EF4-FFF2-40B4-BE49-F238E27FC236}">
                    <a16:creationId xmlns:a16="http://schemas.microsoft.com/office/drawing/2014/main" id="{885ACEC0-AD3D-13CC-8791-9F1771AC9CF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20">
                <a:extLst>
                  <a:ext uri="{FF2B5EF4-FFF2-40B4-BE49-F238E27FC236}">
                    <a16:creationId xmlns:a16="http://schemas.microsoft.com/office/drawing/2014/main" id="{C51B985D-F72F-288A-93D2-0988096B07A6}"/>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21">
                <a:extLst>
                  <a:ext uri="{FF2B5EF4-FFF2-40B4-BE49-F238E27FC236}">
                    <a16:creationId xmlns:a16="http://schemas.microsoft.com/office/drawing/2014/main" id="{C8B6C5C6-A489-F596-CECC-55FBFC63982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22">
                <a:extLst>
                  <a:ext uri="{FF2B5EF4-FFF2-40B4-BE49-F238E27FC236}">
                    <a16:creationId xmlns:a16="http://schemas.microsoft.com/office/drawing/2014/main" id="{BF10E428-FCB7-ECA5-2990-2A57DCF8912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23">
                <a:extLst>
                  <a:ext uri="{FF2B5EF4-FFF2-40B4-BE49-F238E27FC236}">
                    <a16:creationId xmlns:a16="http://schemas.microsoft.com/office/drawing/2014/main" id="{D31321B2-1E42-B740-C210-278E84D17CC2}"/>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24">
                <a:extLst>
                  <a:ext uri="{FF2B5EF4-FFF2-40B4-BE49-F238E27FC236}">
                    <a16:creationId xmlns:a16="http://schemas.microsoft.com/office/drawing/2014/main" id="{B310D045-1607-D59C-5B38-D5DE07D1E9A7}"/>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25">
                <a:extLst>
                  <a:ext uri="{FF2B5EF4-FFF2-40B4-BE49-F238E27FC236}">
                    <a16:creationId xmlns:a16="http://schemas.microsoft.com/office/drawing/2014/main" id="{55FCE489-F7A4-84B2-6E67-AE6EEE8BA394}"/>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26">
                <a:extLst>
                  <a:ext uri="{FF2B5EF4-FFF2-40B4-BE49-F238E27FC236}">
                    <a16:creationId xmlns:a16="http://schemas.microsoft.com/office/drawing/2014/main" id="{5FFD3204-7C91-382A-A066-751B7135D3D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27">
                <a:extLst>
                  <a:ext uri="{FF2B5EF4-FFF2-40B4-BE49-F238E27FC236}">
                    <a16:creationId xmlns:a16="http://schemas.microsoft.com/office/drawing/2014/main" id="{11ECE7AC-F037-92DA-0234-1C133DE1CB9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28">
                <a:extLst>
                  <a:ext uri="{FF2B5EF4-FFF2-40B4-BE49-F238E27FC236}">
                    <a16:creationId xmlns:a16="http://schemas.microsoft.com/office/drawing/2014/main" id="{2136DA20-B8F8-1896-EF0B-1FD5CD3F83EA}"/>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29">
                <a:extLst>
                  <a:ext uri="{FF2B5EF4-FFF2-40B4-BE49-F238E27FC236}">
                    <a16:creationId xmlns:a16="http://schemas.microsoft.com/office/drawing/2014/main" id="{CBAA622D-6BDB-9ED2-6185-52A0F62A29FA}"/>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30">
                <a:extLst>
                  <a:ext uri="{FF2B5EF4-FFF2-40B4-BE49-F238E27FC236}">
                    <a16:creationId xmlns:a16="http://schemas.microsoft.com/office/drawing/2014/main" id="{E2198DF5-E72E-E8A3-987E-FCF7B0F98693}"/>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31">
                <a:extLst>
                  <a:ext uri="{FF2B5EF4-FFF2-40B4-BE49-F238E27FC236}">
                    <a16:creationId xmlns:a16="http://schemas.microsoft.com/office/drawing/2014/main" id="{69E91A73-7049-90AE-82FD-27A6999526D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32">
                <a:extLst>
                  <a:ext uri="{FF2B5EF4-FFF2-40B4-BE49-F238E27FC236}">
                    <a16:creationId xmlns:a16="http://schemas.microsoft.com/office/drawing/2014/main" id="{8ED33B81-764B-A9D4-E689-F74FD1DE6B1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33">
                <a:extLst>
                  <a:ext uri="{FF2B5EF4-FFF2-40B4-BE49-F238E27FC236}">
                    <a16:creationId xmlns:a16="http://schemas.microsoft.com/office/drawing/2014/main" id="{3C66298E-5F22-99C5-BEDA-D35F88D2B855}"/>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85" name="Freeform 26">
              <a:extLst>
                <a:ext uri="{FF2B5EF4-FFF2-40B4-BE49-F238E27FC236}">
                  <a16:creationId xmlns:a16="http://schemas.microsoft.com/office/drawing/2014/main" id="{4D73EAB9-6402-565A-8C33-BEE09665A315}"/>
                </a:ext>
              </a:extLst>
            </p:cNvPr>
            <p:cNvSpPr>
              <a:spLocks/>
            </p:cNvSpPr>
            <p:nvPr/>
          </p:nvSpPr>
          <p:spPr bwMode="auto">
            <a:xfrm>
              <a:off x="7584585" y="2675978"/>
              <a:ext cx="126916" cy="145835"/>
            </a:xfrm>
            <a:custGeom>
              <a:avLst/>
              <a:gdLst>
                <a:gd name="T0" fmla="*/ 0 w 76"/>
                <a:gd name="T1" fmla="*/ 87 h 87"/>
                <a:gd name="T2" fmla="*/ 0 w 76"/>
                <a:gd name="T3" fmla="*/ 39 h 87"/>
                <a:gd name="T4" fmla="*/ 1 w 76"/>
                <a:gd name="T5" fmla="*/ 37 h 87"/>
                <a:gd name="T6" fmla="*/ 41 w 76"/>
                <a:gd name="T7" fmla="*/ 8 h 87"/>
                <a:gd name="T8" fmla="*/ 73 w 76"/>
                <a:gd name="T9" fmla="*/ 18 h 87"/>
                <a:gd name="T10" fmla="*/ 65 w 76"/>
                <a:gd name="T11" fmla="*/ 41 h 87"/>
                <a:gd name="T12" fmla="*/ 6 w 76"/>
                <a:gd name="T13" fmla="*/ 84 h 87"/>
                <a:gd name="T14" fmla="*/ 0 w 76"/>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87">
                  <a:moveTo>
                    <a:pt x="0" y="87"/>
                  </a:moveTo>
                  <a:cubicBezTo>
                    <a:pt x="0" y="71"/>
                    <a:pt x="0" y="55"/>
                    <a:pt x="0" y="39"/>
                  </a:cubicBezTo>
                  <a:cubicBezTo>
                    <a:pt x="0" y="39"/>
                    <a:pt x="0" y="37"/>
                    <a:pt x="1" y="37"/>
                  </a:cubicBezTo>
                  <a:cubicBezTo>
                    <a:pt x="14" y="27"/>
                    <a:pt x="28" y="17"/>
                    <a:pt x="41" y="8"/>
                  </a:cubicBezTo>
                  <a:cubicBezTo>
                    <a:pt x="53" y="0"/>
                    <a:pt x="68" y="4"/>
                    <a:pt x="73" y="18"/>
                  </a:cubicBezTo>
                  <a:cubicBezTo>
                    <a:pt x="76" y="26"/>
                    <a:pt x="73" y="35"/>
                    <a:pt x="65" y="41"/>
                  </a:cubicBezTo>
                  <a:cubicBezTo>
                    <a:pt x="46" y="55"/>
                    <a:pt x="26" y="70"/>
                    <a:pt x="6" y="84"/>
                  </a:cubicBezTo>
                  <a:cubicBezTo>
                    <a:pt x="4" y="85"/>
                    <a:pt x="2" y="86"/>
                    <a:pt x="0" y="87"/>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6" name="Freeform 27">
              <a:extLst>
                <a:ext uri="{FF2B5EF4-FFF2-40B4-BE49-F238E27FC236}">
                  <a16:creationId xmlns:a16="http://schemas.microsoft.com/office/drawing/2014/main" id="{5714638C-D4AE-52FA-83A2-7686D94BC02B}"/>
                </a:ext>
              </a:extLst>
            </p:cNvPr>
            <p:cNvSpPr>
              <a:spLocks/>
            </p:cNvSpPr>
            <p:nvPr/>
          </p:nvSpPr>
          <p:spPr bwMode="auto">
            <a:xfrm>
              <a:off x="7584585" y="2584536"/>
              <a:ext cx="128493" cy="140317"/>
            </a:xfrm>
            <a:custGeom>
              <a:avLst/>
              <a:gdLst>
                <a:gd name="T0" fmla="*/ 0 w 77"/>
                <a:gd name="T1" fmla="*/ 84 h 84"/>
                <a:gd name="T2" fmla="*/ 0 w 77"/>
                <a:gd name="T3" fmla="*/ 81 h 84"/>
                <a:gd name="T4" fmla="*/ 0 w 77"/>
                <a:gd name="T5" fmla="*/ 37 h 84"/>
                <a:gd name="T6" fmla="*/ 1 w 77"/>
                <a:gd name="T7" fmla="*/ 33 h 84"/>
                <a:gd name="T8" fmla="*/ 41 w 77"/>
                <a:gd name="T9" fmla="*/ 7 h 84"/>
                <a:gd name="T10" fmla="*/ 68 w 77"/>
                <a:gd name="T11" fmla="*/ 9 h 84"/>
                <a:gd name="T12" fmla="*/ 64 w 77"/>
                <a:gd name="T13" fmla="*/ 41 h 84"/>
                <a:gd name="T14" fmla="*/ 15 w 77"/>
                <a:gd name="T15" fmla="*/ 73 h 84"/>
                <a:gd name="T16" fmla="*/ 0 w 77"/>
                <a:gd name="T17"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4">
                  <a:moveTo>
                    <a:pt x="0" y="84"/>
                  </a:moveTo>
                  <a:cubicBezTo>
                    <a:pt x="0" y="82"/>
                    <a:pt x="0" y="82"/>
                    <a:pt x="0" y="81"/>
                  </a:cubicBezTo>
                  <a:cubicBezTo>
                    <a:pt x="0" y="66"/>
                    <a:pt x="0" y="52"/>
                    <a:pt x="0" y="37"/>
                  </a:cubicBezTo>
                  <a:cubicBezTo>
                    <a:pt x="0" y="35"/>
                    <a:pt x="0" y="34"/>
                    <a:pt x="1" y="33"/>
                  </a:cubicBezTo>
                  <a:cubicBezTo>
                    <a:pt x="15" y="24"/>
                    <a:pt x="28" y="16"/>
                    <a:pt x="41" y="7"/>
                  </a:cubicBezTo>
                  <a:cubicBezTo>
                    <a:pt x="50" y="0"/>
                    <a:pt x="61" y="2"/>
                    <a:pt x="68" y="9"/>
                  </a:cubicBezTo>
                  <a:cubicBezTo>
                    <a:pt x="77" y="19"/>
                    <a:pt x="75" y="33"/>
                    <a:pt x="64" y="41"/>
                  </a:cubicBezTo>
                  <a:cubicBezTo>
                    <a:pt x="48" y="52"/>
                    <a:pt x="32" y="63"/>
                    <a:pt x="15" y="73"/>
                  </a:cubicBezTo>
                  <a:cubicBezTo>
                    <a:pt x="10" y="77"/>
                    <a:pt x="5" y="80"/>
                    <a:pt x="0" y="84"/>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7" name="Freeform 28">
              <a:extLst>
                <a:ext uri="{FF2B5EF4-FFF2-40B4-BE49-F238E27FC236}">
                  <a16:creationId xmlns:a16="http://schemas.microsoft.com/office/drawing/2014/main" id="{C5238CFF-E060-7A84-3C0E-C732A988D174}"/>
                </a:ext>
              </a:extLst>
            </p:cNvPr>
            <p:cNvSpPr>
              <a:spLocks/>
            </p:cNvSpPr>
            <p:nvPr/>
          </p:nvSpPr>
          <p:spPr bwMode="auto">
            <a:xfrm>
              <a:off x="7584585" y="2783186"/>
              <a:ext cx="116668" cy="138740"/>
            </a:xfrm>
            <a:custGeom>
              <a:avLst/>
              <a:gdLst>
                <a:gd name="T0" fmla="*/ 0 w 70"/>
                <a:gd name="T1" fmla="*/ 83 h 83"/>
                <a:gd name="T2" fmla="*/ 0 w 70"/>
                <a:gd name="T3" fmla="*/ 34 h 83"/>
                <a:gd name="T4" fmla="*/ 1 w 70"/>
                <a:gd name="T5" fmla="*/ 31 h 83"/>
                <a:gd name="T6" fmla="*/ 35 w 70"/>
                <a:gd name="T7" fmla="*/ 7 h 83"/>
                <a:gd name="T8" fmla="*/ 63 w 70"/>
                <a:gd name="T9" fmla="*/ 11 h 83"/>
                <a:gd name="T10" fmla="*/ 59 w 70"/>
                <a:gd name="T11" fmla="*/ 40 h 83"/>
                <a:gd name="T12" fmla="*/ 2 w 70"/>
                <a:gd name="T13" fmla="*/ 81 h 83"/>
                <a:gd name="T14" fmla="*/ 0 w 70"/>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83">
                  <a:moveTo>
                    <a:pt x="0" y="83"/>
                  </a:moveTo>
                  <a:cubicBezTo>
                    <a:pt x="0" y="66"/>
                    <a:pt x="0" y="50"/>
                    <a:pt x="0" y="34"/>
                  </a:cubicBezTo>
                  <a:cubicBezTo>
                    <a:pt x="0" y="33"/>
                    <a:pt x="0" y="32"/>
                    <a:pt x="1" y="31"/>
                  </a:cubicBezTo>
                  <a:cubicBezTo>
                    <a:pt x="12" y="23"/>
                    <a:pt x="23" y="15"/>
                    <a:pt x="35" y="7"/>
                  </a:cubicBezTo>
                  <a:cubicBezTo>
                    <a:pt x="44" y="0"/>
                    <a:pt x="57" y="2"/>
                    <a:pt x="63" y="11"/>
                  </a:cubicBezTo>
                  <a:cubicBezTo>
                    <a:pt x="70" y="21"/>
                    <a:pt x="68" y="33"/>
                    <a:pt x="59" y="40"/>
                  </a:cubicBezTo>
                  <a:cubicBezTo>
                    <a:pt x="40" y="54"/>
                    <a:pt x="21" y="68"/>
                    <a:pt x="2" y="81"/>
                  </a:cubicBezTo>
                  <a:cubicBezTo>
                    <a:pt x="2" y="82"/>
                    <a:pt x="1" y="82"/>
                    <a:pt x="0" y="83"/>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8" name="Freeform 29">
              <a:extLst>
                <a:ext uri="{FF2B5EF4-FFF2-40B4-BE49-F238E27FC236}">
                  <a16:creationId xmlns:a16="http://schemas.microsoft.com/office/drawing/2014/main" id="{A6048617-AC18-A2D0-5517-4E1C9631985C}"/>
                </a:ext>
              </a:extLst>
            </p:cNvPr>
            <p:cNvSpPr>
              <a:spLocks/>
            </p:cNvSpPr>
            <p:nvPr/>
          </p:nvSpPr>
          <p:spPr bwMode="auto">
            <a:xfrm>
              <a:off x="7584585" y="2490729"/>
              <a:ext cx="89866" cy="122186"/>
            </a:xfrm>
            <a:custGeom>
              <a:avLst/>
              <a:gdLst>
                <a:gd name="T0" fmla="*/ 0 w 54"/>
                <a:gd name="T1" fmla="*/ 73 h 73"/>
                <a:gd name="T2" fmla="*/ 0 w 54"/>
                <a:gd name="T3" fmla="*/ 70 h 73"/>
                <a:gd name="T4" fmla="*/ 0 w 54"/>
                <a:gd name="T5" fmla="*/ 25 h 73"/>
                <a:gd name="T6" fmla="*/ 2 w 54"/>
                <a:gd name="T7" fmla="*/ 20 h 73"/>
                <a:gd name="T8" fmla="*/ 19 w 54"/>
                <a:gd name="T9" fmla="*/ 7 h 73"/>
                <a:gd name="T10" fmla="*/ 47 w 54"/>
                <a:gd name="T11" fmla="*/ 10 h 73"/>
                <a:gd name="T12" fmla="*/ 46 w 54"/>
                <a:gd name="T13" fmla="*/ 37 h 73"/>
                <a:gd name="T14" fmla="*/ 34 w 54"/>
                <a:gd name="T15" fmla="*/ 47 h 73"/>
                <a:gd name="T16" fmla="*/ 0 w 54"/>
                <a:gd name="T17"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3">
                  <a:moveTo>
                    <a:pt x="0" y="73"/>
                  </a:moveTo>
                  <a:cubicBezTo>
                    <a:pt x="0" y="72"/>
                    <a:pt x="0" y="71"/>
                    <a:pt x="0" y="70"/>
                  </a:cubicBezTo>
                  <a:cubicBezTo>
                    <a:pt x="0" y="55"/>
                    <a:pt x="0" y="40"/>
                    <a:pt x="0" y="25"/>
                  </a:cubicBezTo>
                  <a:cubicBezTo>
                    <a:pt x="0" y="23"/>
                    <a:pt x="0" y="21"/>
                    <a:pt x="2" y="20"/>
                  </a:cubicBezTo>
                  <a:cubicBezTo>
                    <a:pt x="8" y="16"/>
                    <a:pt x="13" y="11"/>
                    <a:pt x="19" y="7"/>
                  </a:cubicBezTo>
                  <a:cubicBezTo>
                    <a:pt x="28" y="0"/>
                    <a:pt x="40" y="2"/>
                    <a:pt x="47" y="10"/>
                  </a:cubicBezTo>
                  <a:cubicBezTo>
                    <a:pt x="54" y="18"/>
                    <a:pt x="54" y="30"/>
                    <a:pt x="46" y="37"/>
                  </a:cubicBezTo>
                  <a:cubicBezTo>
                    <a:pt x="42" y="41"/>
                    <a:pt x="38" y="44"/>
                    <a:pt x="34" y="47"/>
                  </a:cubicBezTo>
                  <a:cubicBezTo>
                    <a:pt x="23" y="56"/>
                    <a:pt x="11" y="64"/>
                    <a:pt x="0" y="73"/>
                  </a:cubicBezTo>
                  <a:close/>
                </a:path>
              </a:pathLst>
            </a:custGeom>
            <a:solidFill>
              <a:schemeClr val="bg1"/>
            </a:solidFill>
            <a:ln w="2540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89" name="Group 288">
              <a:extLst>
                <a:ext uri="{FF2B5EF4-FFF2-40B4-BE49-F238E27FC236}">
                  <a16:creationId xmlns:a16="http://schemas.microsoft.com/office/drawing/2014/main" id="{2828378E-663B-7A20-B009-DAEB229576A8}"/>
                </a:ext>
              </a:extLst>
            </p:cNvPr>
            <p:cNvGrpSpPr/>
            <p:nvPr/>
          </p:nvGrpSpPr>
          <p:grpSpPr>
            <a:xfrm rot="7200000">
              <a:off x="7627739" y="2868482"/>
              <a:ext cx="482410" cy="433532"/>
              <a:chOff x="-3471863" y="4330701"/>
              <a:chExt cx="1801813" cy="1619250"/>
            </a:xfrm>
            <a:solidFill>
              <a:schemeClr val="accent1"/>
            </a:solidFill>
          </p:grpSpPr>
          <p:sp>
            <p:nvSpPr>
              <p:cNvPr id="334" name="Freeform 46">
                <a:extLst>
                  <a:ext uri="{FF2B5EF4-FFF2-40B4-BE49-F238E27FC236}">
                    <a16:creationId xmlns:a16="http://schemas.microsoft.com/office/drawing/2014/main" id="{FA06E61B-E196-338A-4B8E-9A5F58CE295B}"/>
                  </a:ext>
                </a:extLst>
              </p:cNvPr>
              <p:cNvSpPr>
                <a:spLocks/>
              </p:cNvSpPr>
              <p:nvPr/>
            </p:nvSpPr>
            <p:spPr bwMode="auto">
              <a:xfrm>
                <a:off x="-3471863" y="4330701"/>
                <a:ext cx="1801813" cy="690563"/>
              </a:xfrm>
              <a:custGeom>
                <a:avLst/>
                <a:gdLst>
                  <a:gd name="T0" fmla="*/ 480 w 536"/>
                  <a:gd name="T1" fmla="*/ 205 h 205"/>
                  <a:gd name="T2" fmla="*/ 56 w 536"/>
                  <a:gd name="T3" fmla="*/ 205 h 205"/>
                  <a:gd name="T4" fmla="*/ 0 w 536"/>
                  <a:gd name="T5" fmla="*/ 149 h 205"/>
                  <a:gd name="T6" fmla="*/ 536 w 536"/>
                  <a:gd name="T7" fmla="*/ 149 h 205"/>
                  <a:gd name="T8" fmla="*/ 480 w 536"/>
                  <a:gd name="T9" fmla="*/ 205 h 205"/>
                </a:gdLst>
                <a:ahLst/>
                <a:cxnLst>
                  <a:cxn ang="0">
                    <a:pos x="T0" y="T1"/>
                  </a:cxn>
                  <a:cxn ang="0">
                    <a:pos x="T2" y="T3"/>
                  </a:cxn>
                  <a:cxn ang="0">
                    <a:pos x="T4" y="T5"/>
                  </a:cxn>
                  <a:cxn ang="0">
                    <a:pos x="T6" y="T7"/>
                  </a:cxn>
                  <a:cxn ang="0">
                    <a:pos x="T8" y="T9"/>
                  </a:cxn>
                </a:cxnLst>
                <a:rect l="0" t="0" r="r" b="b"/>
                <a:pathLst>
                  <a:path w="536" h="205">
                    <a:moveTo>
                      <a:pt x="480" y="205"/>
                    </a:moveTo>
                    <a:cubicBezTo>
                      <a:pt x="365" y="89"/>
                      <a:pt x="171" y="88"/>
                      <a:pt x="56" y="205"/>
                    </a:cubicBezTo>
                    <a:cubicBezTo>
                      <a:pt x="37" y="186"/>
                      <a:pt x="18" y="168"/>
                      <a:pt x="0" y="149"/>
                    </a:cubicBezTo>
                    <a:cubicBezTo>
                      <a:pt x="144" y="3"/>
                      <a:pt x="387" y="0"/>
                      <a:pt x="536" y="149"/>
                    </a:cubicBezTo>
                    <a:cubicBezTo>
                      <a:pt x="517" y="168"/>
                      <a:pt x="499" y="186"/>
                      <a:pt x="480"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47">
                <a:extLst>
                  <a:ext uri="{FF2B5EF4-FFF2-40B4-BE49-F238E27FC236}">
                    <a16:creationId xmlns:a16="http://schemas.microsoft.com/office/drawing/2014/main" id="{0E838ACA-E609-6A99-1008-05A3FA7A99AE}"/>
                  </a:ext>
                </a:extLst>
              </p:cNvPr>
              <p:cNvSpPr>
                <a:spLocks/>
              </p:cNvSpPr>
              <p:nvPr/>
            </p:nvSpPr>
            <p:spPr bwMode="auto">
              <a:xfrm>
                <a:off x="-3095626" y="4916488"/>
                <a:ext cx="1049338" cy="477838"/>
              </a:xfrm>
              <a:custGeom>
                <a:avLst/>
                <a:gdLst>
                  <a:gd name="T0" fmla="*/ 0 w 312"/>
                  <a:gd name="T1" fmla="*/ 87 h 142"/>
                  <a:gd name="T2" fmla="*/ 312 w 312"/>
                  <a:gd name="T3" fmla="*/ 87 h 142"/>
                  <a:gd name="T4" fmla="*/ 256 w 312"/>
                  <a:gd name="T5" fmla="*/ 142 h 142"/>
                  <a:gd name="T6" fmla="*/ 156 w 312"/>
                  <a:gd name="T7" fmla="*/ 102 h 142"/>
                  <a:gd name="T8" fmla="*/ 55 w 312"/>
                  <a:gd name="T9" fmla="*/ 142 h 142"/>
                  <a:gd name="T10" fmla="*/ 0 w 312"/>
                  <a:gd name="T11" fmla="*/ 87 h 142"/>
                </a:gdLst>
                <a:ahLst/>
                <a:cxnLst>
                  <a:cxn ang="0">
                    <a:pos x="T0" y="T1"/>
                  </a:cxn>
                  <a:cxn ang="0">
                    <a:pos x="T2" y="T3"/>
                  </a:cxn>
                  <a:cxn ang="0">
                    <a:pos x="T4" y="T5"/>
                  </a:cxn>
                  <a:cxn ang="0">
                    <a:pos x="T6" y="T7"/>
                  </a:cxn>
                  <a:cxn ang="0">
                    <a:pos x="T8" y="T9"/>
                  </a:cxn>
                  <a:cxn ang="0">
                    <a:pos x="T10" y="T11"/>
                  </a:cxn>
                </a:cxnLst>
                <a:rect l="0" t="0" r="r" b="b"/>
                <a:pathLst>
                  <a:path w="312" h="142">
                    <a:moveTo>
                      <a:pt x="0" y="87"/>
                    </a:moveTo>
                    <a:cubicBezTo>
                      <a:pt x="84" y="2"/>
                      <a:pt x="226" y="0"/>
                      <a:pt x="312" y="87"/>
                    </a:cubicBezTo>
                    <a:cubicBezTo>
                      <a:pt x="293" y="105"/>
                      <a:pt x="275" y="124"/>
                      <a:pt x="256" y="142"/>
                    </a:cubicBezTo>
                    <a:cubicBezTo>
                      <a:pt x="228" y="116"/>
                      <a:pt x="195" y="102"/>
                      <a:pt x="156" y="102"/>
                    </a:cubicBezTo>
                    <a:cubicBezTo>
                      <a:pt x="117" y="102"/>
                      <a:pt x="83" y="116"/>
                      <a:pt x="55" y="142"/>
                    </a:cubicBezTo>
                    <a:cubicBezTo>
                      <a:pt x="37" y="124"/>
                      <a:pt x="18" y="105"/>
                      <a:pt x="0"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48">
                <a:extLst>
                  <a:ext uri="{FF2B5EF4-FFF2-40B4-BE49-F238E27FC236}">
                    <a16:creationId xmlns:a16="http://schemas.microsoft.com/office/drawing/2014/main" id="{27BABEC2-95A6-A737-942A-931D62E864A8}"/>
                  </a:ext>
                </a:extLst>
              </p:cNvPr>
              <p:cNvSpPr>
                <a:spLocks/>
              </p:cNvSpPr>
              <p:nvPr/>
            </p:nvSpPr>
            <p:spPr bwMode="auto">
              <a:xfrm>
                <a:off x="-2786063" y="5522913"/>
                <a:ext cx="427038" cy="427038"/>
              </a:xfrm>
              <a:custGeom>
                <a:avLst/>
                <a:gdLst>
                  <a:gd name="T0" fmla="*/ 64 w 127"/>
                  <a:gd name="T1" fmla="*/ 0 h 127"/>
                  <a:gd name="T2" fmla="*/ 127 w 127"/>
                  <a:gd name="T3" fmla="*/ 64 h 127"/>
                  <a:gd name="T4" fmla="*/ 64 w 127"/>
                  <a:gd name="T5" fmla="*/ 127 h 127"/>
                  <a:gd name="T6" fmla="*/ 0 w 127"/>
                  <a:gd name="T7" fmla="*/ 63 h 127"/>
                  <a:gd name="T8" fmla="*/ 64 w 127"/>
                  <a:gd name="T9" fmla="*/ 0 h 127"/>
                </a:gdLst>
                <a:ahLst/>
                <a:cxnLst>
                  <a:cxn ang="0">
                    <a:pos x="T0" y="T1"/>
                  </a:cxn>
                  <a:cxn ang="0">
                    <a:pos x="T2" y="T3"/>
                  </a:cxn>
                  <a:cxn ang="0">
                    <a:pos x="T4" y="T5"/>
                  </a:cxn>
                  <a:cxn ang="0">
                    <a:pos x="T6" y="T7"/>
                  </a:cxn>
                  <a:cxn ang="0">
                    <a:pos x="T8" y="T9"/>
                  </a:cxn>
                </a:cxnLst>
                <a:rect l="0" t="0" r="r" b="b"/>
                <a:pathLst>
                  <a:path w="127" h="127">
                    <a:moveTo>
                      <a:pt x="64" y="0"/>
                    </a:moveTo>
                    <a:cubicBezTo>
                      <a:pt x="99" y="0"/>
                      <a:pt x="127" y="29"/>
                      <a:pt x="127" y="64"/>
                    </a:cubicBezTo>
                    <a:cubicBezTo>
                      <a:pt x="127" y="99"/>
                      <a:pt x="98" y="127"/>
                      <a:pt x="64" y="127"/>
                    </a:cubicBezTo>
                    <a:cubicBezTo>
                      <a:pt x="29" y="127"/>
                      <a:pt x="0" y="98"/>
                      <a:pt x="0" y="63"/>
                    </a:cubicBezTo>
                    <a:cubicBezTo>
                      <a:pt x="1" y="29"/>
                      <a:pt x="29"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0" name="Freeform 25">
              <a:extLst>
                <a:ext uri="{FF2B5EF4-FFF2-40B4-BE49-F238E27FC236}">
                  <a16:creationId xmlns:a16="http://schemas.microsoft.com/office/drawing/2014/main" id="{C42952BF-D0F5-462C-63B3-6957C7CBADFB}"/>
                </a:ext>
              </a:extLst>
            </p:cNvPr>
            <p:cNvSpPr>
              <a:spLocks noEditPoints="1"/>
            </p:cNvSpPr>
            <p:nvPr/>
          </p:nvSpPr>
          <p:spPr bwMode="auto">
            <a:xfrm>
              <a:off x="7225659" y="2432394"/>
              <a:ext cx="363196" cy="663108"/>
            </a:xfrm>
            <a:custGeom>
              <a:avLst/>
              <a:gdLst>
                <a:gd name="T0" fmla="*/ 187 w 187"/>
                <a:gd name="T1" fmla="*/ 170 h 341"/>
                <a:gd name="T2" fmla="*/ 187 w 187"/>
                <a:gd name="T3" fmla="*/ 322 h 341"/>
                <a:gd name="T4" fmla="*/ 187 w 187"/>
                <a:gd name="T5" fmla="*/ 328 h 341"/>
                <a:gd name="T6" fmla="*/ 173 w 187"/>
                <a:gd name="T7" fmla="*/ 341 h 341"/>
                <a:gd name="T8" fmla="*/ 159 w 187"/>
                <a:gd name="T9" fmla="*/ 341 h 341"/>
                <a:gd name="T10" fmla="*/ 17 w 187"/>
                <a:gd name="T11" fmla="*/ 341 h 341"/>
                <a:gd name="T12" fmla="*/ 0 w 187"/>
                <a:gd name="T13" fmla="*/ 325 h 341"/>
                <a:gd name="T14" fmla="*/ 0 w 187"/>
                <a:gd name="T15" fmla="*/ 323 h 341"/>
                <a:gd name="T16" fmla="*/ 0 w 187"/>
                <a:gd name="T17" fmla="*/ 17 h 341"/>
                <a:gd name="T18" fmla="*/ 1 w 187"/>
                <a:gd name="T19" fmla="*/ 11 h 341"/>
                <a:gd name="T20" fmla="*/ 15 w 187"/>
                <a:gd name="T21" fmla="*/ 0 h 341"/>
                <a:gd name="T22" fmla="*/ 166 w 187"/>
                <a:gd name="T23" fmla="*/ 0 h 341"/>
                <a:gd name="T24" fmla="*/ 173 w 187"/>
                <a:gd name="T25" fmla="*/ 0 h 341"/>
                <a:gd name="T26" fmla="*/ 187 w 187"/>
                <a:gd name="T27" fmla="*/ 13 h 341"/>
                <a:gd name="T28" fmla="*/ 187 w 187"/>
                <a:gd name="T29" fmla="*/ 19 h 341"/>
                <a:gd name="T30" fmla="*/ 187 w 187"/>
                <a:gd name="T31" fmla="*/ 170 h 341"/>
                <a:gd name="T32" fmla="*/ 26 w 187"/>
                <a:gd name="T33" fmla="*/ 274 h 341"/>
                <a:gd name="T34" fmla="*/ 161 w 187"/>
                <a:gd name="T35" fmla="*/ 274 h 341"/>
                <a:gd name="T36" fmla="*/ 161 w 187"/>
                <a:gd name="T37" fmla="*/ 51 h 341"/>
                <a:gd name="T38" fmla="*/ 26 w 187"/>
                <a:gd name="T39" fmla="*/ 51 h 341"/>
                <a:gd name="T40" fmla="*/ 26 w 187"/>
                <a:gd name="T41" fmla="*/ 274 h 341"/>
                <a:gd name="T42" fmla="*/ 80 w 187"/>
                <a:gd name="T43" fmla="*/ 307 h 341"/>
                <a:gd name="T44" fmla="*/ 98 w 187"/>
                <a:gd name="T45" fmla="*/ 325 h 341"/>
                <a:gd name="T46" fmla="*/ 116 w 187"/>
                <a:gd name="T47" fmla="*/ 307 h 341"/>
                <a:gd name="T48" fmla="*/ 98 w 187"/>
                <a:gd name="T49" fmla="*/ 289 h 341"/>
                <a:gd name="T50" fmla="*/ 80 w 187"/>
                <a:gd name="T51" fmla="*/ 307 h 341"/>
                <a:gd name="T52" fmla="*/ 99 w 187"/>
                <a:gd name="T53" fmla="*/ 29 h 341"/>
                <a:gd name="T54" fmla="*/ 99 w 187"/>
                <a:gd name="T55" fmla="*/ 29 h 341"/>
                <a:gd name="T56" fmla="*/ 112 w 187"/>
                <a:gd name="T57" fmla="*/ 29 h 341"/>
                <a:gd name="T58" fmla="*/ 117 w 187"/>
                <a:gd name="T59" fmla="*/ 24 h 341"/>
                <a:gd name="T60" fmla="*/ 112 w 187"/>
                <a:gd name="T61" fmla="*/ 19 h 341"/>
                <a:gd name="T62" fmla="*/ 86 w 187"/>
                <a:gd name="T63" fmla="*/ 19 h 341"/>
                <a:gd name="T64" fmla="*/ 81 w 187"/>
                <a:gd name="T65" fmla="*/ 22 h 341"/>
                <a:gd name="T66" fmla="*/ 86 w 187"/>
                <a:gd name="T67" fmla="*/ 29 h 341"/>
                <a:gd name="T68" fmla="*/ 99 w 187"/>
                <a:gd name="T69" fmla="*/ 2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7" h="341">
                  <a:moveTo>
                    <a:pt x="187" y="170"/>
                  </a:moveTo>
                  <a:cubicBezTo>
                    <a:pt x="187" y="221"/>
                    <a:pt x="187" y="272"/>
                    <a:pt x="187" y="322"/>
                  </a:cubicBezTo>
                  <a:cubicBezTo>
                    <a:pt x="187" y="324"/>
                    <a:pt x="187" y="326"/>
                    <a:pt x="187" y="328"/>
                  </a:cubicBezTo>
                  <a:cubicBezTo>
                    <a:pt x="186" y="335"/>
                    <a:pt x="181" y="340"/>
                    <a:pt x="173" y="341"/>
                  </a:cubicBezTo>
                  <a:cubicBezTo>
                    <a:pt x="169" y="341"/>
                    <a:pt x="164" y="341"/>
                    <a:pt x="159" y="341"/>
                  </a:cubicBezTo>
                  <a:cubicBezTo>
                    <a:pt x="112" y="341"/>
                    <a:pt x="64" y="340"/>
                    <a:pt x="17" y="341"/>
                  </a:cubicBezTo>
                  <a:cubicBezTo>
                    <a:pt x="5" y="341"/>
                    <a:pt x="1" y="333"/>
                    <a:pt x="0" y="325"/>
                  </a:cubicBezTo>
                  <a:cubicBezTo>
                    <a:pt x="0" y="324"/>
                    <a:pt x="0" y="324"/>
                    <a:pt x="0" y="323"/>
                  </a:cubicBezTo>
                  <a:cubicBezTo>
                    <a:pt x="0" y="221"/>
                    <a:pt x="0" y="119"/>
                    <a:pt x="0" y="17"/>
                  </a:cubicBezTo>
                  <a:cubicBezTo>
                    <a:pt x="0" y="15"/>
                    <a:pt x="0" y="13"/>
                    <a:pt x="1" y="11"/>
                  </a:cubicBezTo>
                  <a:cubicBezTo>
                    <a:pt x="2" y="4"/>
                    <a:pt x="8" y="0"/>
                    <a:pt x="15" y="0"/>
                  </a:cubicBezTo>
                  <a:cubicBezTo>
                    <a:pt x="65" y="0"/>
                    <a:pt x="116" y="0"/>
                    <a:pt x="166" y="0"/>
                  </a:cubicBezTo>
                  <a:cubicBezTo>
                    <a:pt x="169" y="0"/>
                    <a:pt x="171" y="0"/>
                    <a:pt x="173" y="0"/>
                  </a:cubicBezTo>
                  <a:cubicBezTo>
                    <a:pt x="181" y="0"/>
                    <a:pt x="186" y="5"/>
                    <a:pt x="187" y="13"/>
                  </a:cubicBezTo>
                  <a:cubicBezTo>
                    <a:pt x="187" y="15"/>
                    <a:pt x="187" y="17"/>
                    <a:pt x="187" y="19"/>
                  </a:cubicBezTo>
                  <a:cubicBezTo>
                    <a:pt x="187" y="69"/>
                    <a:pt x="187" y="120"/>
                    <a:pt x="187" y="170"/>
                  </a:cubicBezTo>
                  <a:close/>
                  <a:moveTo>
                    <a:pt x="26" y="274"/>
                  </a:moveTo>
                  <a:cubicBezTo>
                    <a:pt x="72" y="274"/>
                    <a:pt x="116" y="274"/>
                    <a:pt x="161" y="274"/>
                  </a:cubicBezTo>
                  <a:cubicBezTo>
                    <a:pt x="161" y="200"/>
                    <a:pt x="161" y="125"/>
                    <a:pt x="161" y="51"/>
                  </a:cubicBezTo>
                  <a:cubicBezTo>
                    <a:pt x="116" y="51"/>
                    <a:pt x="71" y="51"/>
                    <a:pt x="26" y="51"/>
                  </a:cubicBezTo>
                  <a:cubicBezTo>
                    <a:pt x="26" y="126"/>
                    <a:pt x="26" y="200"/>
                    <a:pt x="26" y="274"/>
                  </a:cubicBezTo>
                  <a:close/>
                  <a:moveTo>
                    <a:pt x="80" y="307"/>
                  </a:moveTo>
                  <a:cubicBezTo>
                    <a:pt x="80" y="317"/>
                    <a:pt x="88" y="325"/>
                    <a:pt x="98" y="325"/>
                  </a:cubicBezTo>
                  <a:cubicBezTo>
                    <a:pt x="108" y="325"/>
                    <a:pt x="116" y="317"/>
                    <a:pt x="116" y="307"/>
                  </a:cubicBezTo>
                  <a:cubicBezTo>
                    <a:pt x="116" y="297"/>
                    <a:pt x="108" y="289"/>
                    <a:pt x="98" y="289"/>
                  </a:cubicBezTo>
                  <a:cubicBezTo>
                    <a:pt x="88" y="289"/>
                    <a:pt x="80" y="297"/>
                    <a:pt x="80" y="307"/>
                  </a:cubicBezTo>
                  <a:close/>
                  <a:moveTo>
                    <a:pt x="99" y="29"/>
                  </a:moveTo>
                  <a:cubicBezTo>
                    <a:pt x="99" y="29"/>
                    <a:pt x="99" y="29"/>
                    <a:pt x="99" y="29"/>
                  </a:cubicBezTo>
                  <a:cubicBezTo>
                    <a:pt x="103" y="29"/>
                    <a:pt x="108" y="29"/>
                    <a:pt x="112" y="29"/>
                  </a:cubicBezTo>
                  <a:cubicBezTo>
                    <a:pt x="115" y="29"/>
                    <a:pt x="117" y="27"/>
                    <a:pt x="117" y="24"/>
                  </a:cubicBezTo>
                  <a:cubicBezTo>
                    <a:pt x="117" y="21"/>
                    <a:pt x="115" y="19"/>
                    <a:pt x="112" y="19"/>
                  </a:cubicBezTo>
                  <a:cubicBezTo>
                    <a:pt x="103" y="18"/>
                    <a:pt x="95" y="18"/>
                    <a:pt x="86" y="19"/>
                  </a:cubicBezTo>
                  <a:cubicBezTo>
                    <a:pt x="84" y="19"/>
                    <a:pt x="82" y="20"/>
                    <a:pt x="81" y="22"/>
                  </a:cubicBezTo>
                  <a:cubicBezTo>
                    <a:pt x="80" y="25"/>
                    <a:pt x="82" y="29"/>
                    <a:pt x="86" y="29"/>
                  </a:cubicBezTo>
                  <a:cubicBezTo>
                    <a:pt x="91" y="29"/>
                    <a:pt x="95" y="29"/>
                    <a:pt x="99" y="29"/>
                  </a:cubicBezTo>
                  <a:close/>
                </a:path>
              </a:pathLst>
            </a:custGeom>
            <a:solidFill>
              <a:schemeClr val="accent2"/>
            </a:solidFill>
            <a:ln w="22225">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291" name="Group 290">
              <a:extLst>
                <a:ext uri="{FF2B5EF4-FFF2-40B4-BE49-F238E27FC236}">
                  <a16:creationId xmlns:a16="http://schemas.microsoft.com/office/drawing/2014/main" id="{140E56AE-6272-B8F3-D33E-49DFF4091DF3}"/>
                </a:ext>
              </a:extLst>
            </p:cNvPr>
            <p:cNvGrpSpPr/>
            <p:nvPr/>
          </p:nvGrpSpPr>
          <p:grpSpPr>
            <a:xfrm>
              <a:off x="7296057" y="2621759"/>
              <a:ext cx="213738" cy="266012"/>
              <a:chOff x="-12633325" y="3592513"/>
              <a:chExt cx="1389063" cy="1728787"/>
            </a:xfrm>
            <a:solidFill>
              <a:schemeClr val="accent5"/>
            </a:solidFill>
          </p:grpSpPr>
          <p:sp>
            <p:nvSpPr>
              <p:cNvPr id="322" name="Freeform 32">
                <a:extLst>
                  <a:ext uri="{FF2B5EF4-FFF2-40B4-BE49-F238E27FC236}">
                    <a16:creationId xmlns:a16="http://schemas.microsoft.com/office/drawing/2014/main" id="{3C514F90-9015-C5EC-20F4-FECB8852F3D7}"/>
                  </a:ext>
                </a:extLst>
              </p:cNvPr>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33">
                <a:extLst>
                  <a:ext uri="{FF2B5EF4-FFF2-40B4-BE49-F238E27FC236}">
                    <a16:creationId xmlns:a16="http://schemas.microsoft.com/office/drawing/2014/main" id="{58E602B1-2F60-A700-FEEF-AFB8A5E5DC3F}"/>
                  </a:ext>
                </a:extLst>
              </p:cNvPr>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35">
                <a:extLst>
                  <a:ext uri="{FF2B5EF4-FFF2-40B4-BE49-F238E27FC236}">
                    <a16:creationId xmlns:a16="http://schemas.microsoft.com/office/drawing/2014/main" id="{984A114C-9EBB-8356-1CA0-E66CD2918D04}"/>
                  </a:ext>
                </a:extLst>
              </p:cNvPr>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36">
                <a:extLst>
                  <a:ext uri="{FF2B5EF4-FFF2-40B4-BE49-F238E27FC236}">
                    <a16:creationId xmlns:a16="http://schemas.microsoft.com/office/drawing/2014/main" id="{010C64C7-96FB-532E-428C-7C76176D352B}"/>
                  </a:ext>
                </a:extLst>
              </p:cNvPr>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37">
                <a:extLst>
                  <a:ext uri="{FF2B5EF4-FFF2-40B4-BE49-F238E27FC236}">
                    <a16:creationId xmlns:a16="http://schemas.microsoft.com/office/drawing/2014/main" id="{724A7A99-2737-1E6E-5748-7235A4FCBAEB}"/>
                  </a:ext>
                </a:extLst>
              </p:cNvPr>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38">
                <a:extLst>
                  <a:ext uri="{FF2B5EF4-FFF2-40B4-BE49-F238E27FC236}">
                    <a16:creationId xmlns:a16="http://schemas.microsoft.com/office/drawing/2014/main" id="{61665BA6-83E8-9FA4-4F47-579FD96FD32C}"/>
                  </a:ext>
                </a:extLst>
              </p:cNvPr>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39">
                <a:extLst>
                  <a:ext uri="{FF2B5EF4-FFF2-40B4-BE49-F238E27FC236}">
                    <a16:creationId xmlns:a16="http://schemas.microsoft.com/office/drawing/2014/main" id="{03A73ADE-7947-27AA-C6A1-0F2A8496B17E}"/>
                  </a:ext>
                </a:extLst>
              </p:cNvPr>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40">
                <a:extLst>
                  <a:ext uri="{FF2B5EF4-FFF2-40B4-BE49-F238E27FC236}">
                    <a16:creationId xmlns:a16="http://schemas.microsoft.com/office/drawing/2014/main" id="{336E38B0-25E4-71CC-C035-E30DC437A0AB}"/>
                  </a:ext>
                </a:extLst>
              </p:cNvPr>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41">
                <a:extLst>
                  <a:ext uri="{FF2B5EF4-FFF2-40B4-BE49-F238E27FC236}">
                    <a16:creationId xmlns:a16="http://schemas.microsoft.com/office/drawing/2014/main" id="{DC11D471-E18A-CDD8-1BB4-A1E666C32806}"/>
                  </a:ext>
                </a:extLst>
              </p:cNvPr>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42">
                <a:extLst>
                  <a:ext uri="{FF2B5EF4-FFF2-40B4-BE49-F238E27FC236}">
                    <a16:creationId xmlns:a16="http://schemas.microsoft.com/office/drawing/2014/main" id="{C04EC884-89D9-8C53-00AB-F1DBE5CF904B}"/>
                  </a:ext>
                </a:extLst>
              </p:cNvPr>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43">
                <a:extLst>
                  <a:ext uri="{FF2B5EF4-FFF2-40B4-BE49-F238E27FC236}">
                    <a16:creationId xmlns:a16="http://schemas.microsoft.com/office/drawing/2014/main" id="{DCD19ED2-107D-A0A0-B18A-CE60A12E1A78}"/>
                  </a:ext>
                </a:extLst>
              </p:cNvPr>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44">
                <a:extLst>
                  <a:ext uri="{FF2B5EF4-FFF2-40B4-BE49-F238E27FC236}">
                    <a16:creationId xmlns:a16="http://schemas.microsoft.com/office/drawing/2014/main" id="{2F0FCBD5-270B-4B64-CD4E-9678AF56FD97}"/>
                  </a:ext>
                </a:extLst>
              </p:cNvPr>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2" name="Freeform 27">
              <a:extLst>
                <a:ext uri="{FF2B5EF4-FFF2-40B4-BE49-F238E27FC236}">
                  <a16:creationId xmlns:a16="http://schemas.microsoft.com/office/drawing/2014/main" id="{464B7BF2-2ED2-59DC-D4A3-4B10AA02C5D9}"/>
                </a:ext>
              </a:extLst>
            </p:cNvPr>
            <p:cNvSpPr>
              <a:spLocks/>
            </p:cNvSpPr>
            <p:nvPr/>
          </p:nvSpPr>
          <p:spPr bwMode="auto">
            <a:xfrm>
              <a:off x="7365904" y="2698462"/>
              <a:ext cx="102481" cy="118007"/>
            </a:xfrm>
            <a:custGeom>
              <a:avLst/>
              <a:gdLst>
                <a:gd name="T0" fmla="*/ 0 w 139"/>
                <a:gd name="T1" fmla="*/ 77 h 160"/>
                <a:gd name="T2" fmla="*/ 0 w 139"/>
                <a:gd name="T3" fmla="*/ 20 h 160"/>
                <a:gd name="T4" fmla="*/ 18 w 139"/>
                <a:gd name="T5" fmla="*/ 0 h 160"/>
                <a:gd name="T6" fmla="*/ 31 w 139"/>
                <a:gd name="T7" fmla="*/ 3 h 160"/>
                <a:gd name="T8" fmla="*/ 125 w 139"/>
                <a:gd name="T9" fmla="*/ 60 h 160"/>
                <a:gd name="T10" fmla="*/ 131 w 139"/>
                <a:gd name="T11" fmla="*/ 90 h 160"/>
                <a:gd name="T12" fmla="*/ 125 w 139"/>
                <a:gd name="T13" fmla="*/ 95 h 160"/>
                <a:gd name="T14" fmla="*/ 31 w 139"/>
                <a:gd name="T15" fmla="*/ 151 h 160"/>
                <a:gd name="T16" fmla="*/ 0 w 139"/>
                <a:gd name="T17" fmla="*/ 134 h 160"/>
                <a:gd name="T18" fmla="*/ 0 w 139"/>
                <a:gd name="T19"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0">
                  <a:moveTo>
                    <a:pt x="0" y="77"/>
                  </a:moveTo>
                  <a:cubicBezTo>
                    <a:pt x="0" y="58"/>
                    <a:pt x="0" y="39"/>
                    <a:pt x="0" y="20"/>
                  </a:cubicBezTo>
                  <a:cubicBezTo>
                    <a:pt x="1" y="9"/>
                    <a:pt x="8" y="0"/>
                    <a:pt x="18" y="0"/>
                  </a:cubicBezTo>
                  <a:cubicBezTo>
                    <a:pt x="23" y="0"/>
                    <a:pt x="27" y="1"/>
                    <a:pt x="31" y="3"/>
                  </a:cubicBezTo>
                  <a:cubicBezTo>
                    <a:pt x="62" y="22"/>
                    <a:pt x="94" y="41"/>
                    <a:pt x="125" y="60"/>
                  </a:cubicBezTo>
                  <a:cubicBezTo>
                    <a:pt x="137" y="67"/>
                    <a:pt x="139" y="80"/>
                    <a:pt x="131" y="90"/>
                  </a:cubicBezTo>
                  <a:cubicBezTo>
                    <a:pt x="130" y="92"/>
                    <a:pt x="127" y="93"/>
                    <a:pt x="125" y="95"/>
                  </a:cubicBezTo>
                  <a:cubicBezTo>
                    <a:pt x="94" y="114"/>
                    <a:pt x="62" y="133"/>
                    <a:pt x="31" y="151"/>
                  </a:cubicBezTo>
                  <a:cubicBezTo>
                    <a:pt x="16" y="160"/>
                    <a:pt x="1" y="151"/>
                    <a:pt x="0" y="134"/>
                  </a:cubicBezTo>
                  <a:cubicBezTo>
                    <a:pt x="0" y="115"/>
                    <a:pt x="0" y="96"/>
                    <a:pt x="0" y="77"/>
                  </a:cubicBezTo>
                  <a:close/>
                </a:path>
              </a:pathLst>
            </a:custGeom>
            <a:solidFill>
              <a:schemeClr val="tx2"/>
            </a:solidFill>
            <a:ln w="19050">
              <a:noFill/>
            </a:ln>
          </p:spPr>
          <p:txBody>
            <a:bodyPr vert="horz" wrap="square" lIns="91440" tIns="45720" rIns="91440" bIns="45720" numCol="1" anchor="t" anchorCtr="0" compatLnSpc="1">
              <a:prstTxWarp prst="textNoShape">
                <a:avLst/>
              </a:prstTxWarp>
            </a:bodyPr>
            <a:lstStyle/>
            <a:p>
              <a:endParaRPr lang="en-US" dirty="0"/>
            </a:p>
          </p:txBody>
        </p:sp>
        <p:grpSp>
          <p:nvGrpSpPr>
            <p:cNvPr id="293" name="Group 292">
              <a:extLst>
                <a:ext uri="{FF2B5EF4-FFF2-40B4-BE49-F238E27FC236}">
                  <a16:creationId xmlns:a16="http://schemas.microsoft.com/office/drawing/2014/main" id="{D3B00C25-0313-9C67-0B70-62C583E99208}"/>
                </a:ext>
              </a:extLst>
            </p:cNvPr>
            <p:cNvGrpSpPr/>
            <p:nvPr/>
          </p:nvGrpSpPr>
          <p:grpSpPr>
            <a:xfrm>
              <a:off x="7999412" y="3195111"/>
              <a:ext cx="800773" cy="685046"/>
              <a:chOff x="2891939" y="3293908"/>
              <a:chExt cx="690008" cy="590289"/>
            </a:xfrm>
          </p:grpSpPr>
          <p:sp>
            <p:nvSpPr>
              <p:cNvPr id="308" name="Freeform 46">
                <a:extLst>
                  <a:ext uri="{FF2B5EF4-FFF2-40B4-BE49-F238E27FC236}">
                    <a16:creationId xmlns:a16="http://schemas.microsoft.com/office/drawing/2014/main" id="{CFE1C4C7-957D-A5DC-F1C3-CC73598DE7FB}"/>
                  </a:ext>
                </a:extLst>
              </p:cNvPr>
              <p:cNvSpPr>
                <a:spLocks/>
              </p:cNvSpPr>
              <p:nvPr/>
            </p:nvSpPr>
            <p:spPr bwMode="auto">
              <a:xfrm>
                <a:off x="2968419" y="3321796"/>
                <a:ext cx="535358" cy="318621"/>
              </a:xfrm>
              <a:custGeom>
                <a:avLst/>
                <a:gdLst>
                  <a:gd name="T0" fmla="*/ 0 w 534"/>
                  <a:gd name="T1" fmla="*/ 308 h 308"/>
                  <a:gd name="T2" fmla="*/ 0 w 534"/>
                  <a:gd name="T3" fmla="*/ 0 h 308"/>
                  <a:gd name="T4" fmla="*/ 534 w 534"/>
                  <a:gd name="T5" fmla="*/ 0 h 308"/>
                  <a:gd name="T6" fmla="*/ 534 w 534"/>
                  <a:gd name="T7" fmla="*/ 308 h 308"/>
                  <a:gd name="T8" fmla="*/ 0 w 534"/>
                  <a:gd name="T9" fmla="*/ 308 h 308"/>
                </a:gdLst>
                <a:ahLst/>
                <a:cxnLst>
                  <a:cxn ang="0">
                    <a:pos x="T0" y="T1"/>
                  </a:cxn>
                  <a:cxn ang="0">
                    <a:pos x="T2" y="T3"/>
                  </a:cxn>
                  <a:cxn ang="0">
                    <a:pos x="T4" y="T5"/>
                  </a:cxn>
                  <a:cxn ang="0">
                    <a:pos x="T6" y="T7"/>
                  </a:cxn>
                  <a:cxn ang="0">
                    <a:pos x="T8" y="T9"/>
                  </a:cxn>
                </a:cxnLst>
                <a:rect l="0" t="0" r="r" b="b"/>
                <a:pathLst>
                  <a:path w="534" h="308">
                    <a:moveTo>
                      <a:pt x="0" y="308"/>
                    </a:moveTo>
                    <a:cubicBezTo>
                      <a:pt x="0" y="206"/>
                      <a:pt x="0" y="103"/>
                      <a:pt x="0" y="0"/>
                    </a:cubicBezTo>
                    <a:cubicBezTo>
                      <a:pt x="178" y="0"/>
                      <a:pt x="356" y="0"/>
                      <a:pt x="534" y="0"/>
                    </a:cubicBezTo>
                    <a:cubicBezTo>
                      <a:pt x="534" y="103"/>
                      <a:pt x="534" y="205"/>
                      <a:pt x="534" y="308"/>
                    </a:cubicBezTo>
                    <a:cubicBezTo>
                      <a:pt x="356" y="308"/>
                      <a:pt x="178" y="308"/>
                      <a:pt x="0" y="3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47">
                <a:extLst>
                  <a:ext uri="{FF2B5EF4-FFF2-40B4-BE49-F238E27FC236}">
                    <a16:creationId xmlns:a16="http://schemas.microsoft.com/office/drawing/2014/main" id="{145BFED7-C985-AC16-8FD2-58F70CCCC8E0}"/>
                  </a:ext>
                </a:extLst>
              </p:cNvPr>
              <p:cNvSpPr>
                <a:spLocks noEditPoints="1"/>
              </p:cNvSpPr>
              <p:nvPr/>
            </p:nvSpPr>
            <p:spPr bwMode="auto">
              <a:xfrm>
                <a:off x="2924052" y="3660250"/>
                <a:ext cx="623669" cy="195214"/>
              </a:xfrm>
              <a:custGeom>
                <a:avLst/>
                <a:gdLst>
                  <a:gd name="T0" fmla="*/ 622 w 622"/>
                  <a:gd name="T1" fmla="*/ 194 h 194"/>
                  <a:gd name="T2" fmla="*/ 41 w 622"/>
                  <a:gd name="T3" fmla="*/ 0 h 194"/>
                  <a:gd name="T4" fmla="*/ 312 w 622"/>
                  <a:gd name="T5" fmla="*/ 139 h 194"/>
                  <a:gd name="T6" fmla="*/ 218 w 622"/>
                  <a:gd name="T7" fmla="*/ 139 h 194"/>
                  <a:gd name="T8" fmla="*/ 220 w 622"/>
                  <a:gd name="T9" fmla="*/ 168 h 194"/>
                  <a:gd name="T10" fmla="*/ 405 w 622"/>
                  <a:gd name="T11" fmla="*/ 168 h 194"/>
                  <a:gd name="T12" fmla="*/ 403 w 622"/>
                  <a:gd name="T13" fmla="*/ 139 h 194"/>
                  <a:gd name="T14" fmla="*/ 110 w 622"/>
                  <a:gd name="T15" fmla="*/ 139 h 194"/>
                  <a:gd name="T16" fmla="*/ 87 w 622"/>
                  <a:gd name="T17" fmla="*/ 139 h 194"/>
                  <a:gd name="T18" fmla="*/ 71 w 622"/>
                  <a:gd name="T19" fmla="*/ 155 h 194"/>
                  <a:gd name="T20" fmla="*/ 135 w 622"/>
                  <a:gd name="T21" fmla="*/ 168 h 194"/>
                  <a:gd name="T22" fmla="*/ 149 w 622"/>
                  <a:gd name="T23" fmla="*/ 151 h 194"/>
                  <a:gd name="T24" fmla="*/ 110 w 622"/>
                  <a:gd name="T25" fmla="*/ 139 h 194"/>
                  <a:gd name="T26" fmla="*/ 511 w 622"/>
                  <a:gd name="T27" fmla="*/ 139 h 194"/>
                  <a:gd name="T28" fmla="*/ 487 w 622"/>
                  <a:gd name="T29" fmla="*/ 139 h 194"/>
                  <a:gd name="T30" fmla="*/ 487 w 622"/>
                  <a:gd name="T31" fmla="*/ 168 h 194"/>
                  <a:gd name="T32" fmla="*/ 545 w 622"/>
                  <a:gd name="T33" fmla="*/ 164 h 194"/>
                  <a:gd name="T34" fmla="*/ 537 w 622"/>
                  <a:gd name="T35" fmla="*/ 139 h 194"/>
                  <a:gd name="T36" fmla="*/ 110 w 622"/>
                  <a:gd name="T37" fmla="*/ 48 h 194"/>
                  <a:gd name="T38" fmla="*/ 135 w 622"/>
                  <a:gd name="T39" fmla="*/ 48 h 194"/>
                  <a:gd name="T40" fmla="*/ 149 w 622"/>
                  <a:gd name="T41" fmla="*/ 29 h 194"/>
                  <a:gd name="T42" fmla="*/ 86 w 622"/>
                  <a:gd name="T43" fmla="*/ 20 h 194"/>
                  <a:gd name="T44" fmla="*/ 71 w 622"/>
                  <a:gd name="T45" fmla="*/ 35 h 194"/>
                  <a:gd name="T46" fmla="*/ 110 w 622"/>
                  <a:gd name="T47" fmla="*/ 48 h 194"/>
                  <a:gd name="T48" fmla="*/ 511 w 622"/>
                  <a:gd name="T49" fmla="*/ 48 h 194"/>
                  <a:gd name="T50" fmla="*/ 550 w 622"/>
                  <a:gd name="T51" fmla="*/ 38 h 194"/>
                  <a:gd name="T52" fmla="*/ 487 w 622"/>
                  <a:gd name="T53" fmla="*/ 20 h 194"/>
                  <a:gd name="T54" fmla="*/ 472 w 622"/>
                  <a:gd name="T55" fmla="*/ 36 h 194"/>
                  <a:gd name="T56" fmla="*/ 511 w 622"/>
                  <a:gd name="T57" fmla="*/ 48 h 194"/>
                  <a:gd name="T58" fmla="*/ 244 w 622"/>
                  <a:gd name="T59" fmla="*/ 48 h 194"/>
                  <a:gd name="T60" fmla="*/ 280 w 622"/>
                  <a:gd name="T61" fmla="*/ 43 h 194"/>
                  <a:gd name="T62" fmla="*/ 268 w 622"/>
                  <a:gd name="T63" fmla="*/ 20 h 194"/>
                  <a:gd name="T64" fmla="*/ 215 w 622"/>
                  <a:gd name="T65" fmla="*/ 20 h 194"/>
                  <a:gd name="T66" fmla="*/ 219 w 622"/>
                  <a:gd name="T67" fmla="*/ 48 h 194"/>
                  <a:gd name="T68" fmla="*/ 378 w 622"/>
                  <a:gd name="T69" fmla="*/ 48 h 194"/>
                  <a:gd name="T70" fmla="*/ 402 w 622"/>
                  <a:gd name="T71" fmla="*/ 48 h 194"/>
                  <a:gd name="T72" fmla="*/ 416 w 622"/>
                  <a:gd name="T73" fmla="*/ 29 h 194"/>
                  <a:gd name="T74" fmla="*/ 353 w 622"/>
                  <a:gd name="T75" fmla="*/ 20 h 194"/>
                  <a:gd name="T76" fmla="*/ 339 w 622"/>
                  <a:gd name="T77" fmla="*/ 36 h 194"/>
                  <a:gd name="T78" fmla="*/ 378 w 622"/>
                  <a:gd name="T79" fmla="*/ 48 h 194"/>
                  <a:gd name="T80" fmla="*/ 111 w 622"/>
                  <a:gd name="T81" fmla="*/ 79 h 194"/>
                  <a:gd name="T82" fmla="*/ 72 w 622"/>
                  <a:gd name="T83" fmla="*/ 97 h 194"/>
                  <a:gd name="T84" fmla="*/ 134 w 622"/>
                  <a:gd name="T85" fmla="*/ 108 h 194"/>
                  <a:gd name="T86" fmla="*/ 149 w 622"/>
                  <a:gd name="T87" fmla="*/ 98 h 194"/>
                  <a:gd name="T88" fmla="*/ 111 w 622"/>
                  <a:gd name="T89" fmla="*/ 79 h 194"/>
                  <a:gd name="T90" fmla="*/ 511 w 622"/>
                  <a:gd name="T91" fmla="*/ 79 h 194"/>
                  <a:gd name="T92" fmla="*/ 483 w 622"/>
                  <a:gd name="T93" fmla="*/ 80 h 194"/>
                  <a:gd name="T94" fmla="*/ 486 w 622"/>
                  <a:gd name="T95" fmla="*/ 108 h 194"/>
                  <a:gd name="T96" fmla="*/ 545 w 622"/>
                  <a:gd name="T97" fmla="*/ 105 h 194"/>
                  <a:gd name="T98" fmla="*/ 537 w 622"/>
                  <a:gd name="T99" fmla="*/ 80 h 194"/>
                  <a:gd name="T100" fmla="*/ 244 w 622"/>
                  <a:gd name="T101" fmla="*/ 79 h 194"/>
                  <a:gd name="T102" fmla="*/ 219 w 622"/>
                  <a:gd name="T103" fmla="*/ 79 h 194"/>
                  <a:gd name="T104" fmla="*/ 219 w 622"/>
                  <a:gd name="T105" fmla="*/ 108 h 194"/>
                  <a:gd name="T106" fmla="*/ 280 w 622"/>
                  <a:gd name="T107" fmla="*/ 103 h 194"/>
                  <a:gd name="T108" fmla="*/ 270 w 622"/>
                  <a:gd name="T109" fmla="*/ 80 h 194"/>
                  <a:gd name="T110" fmla="*/ 378 w 622"/>
                  <a:gd name="T111" fmla="*/ 79 h 194"/>
                  <a:gd name="T112" fmla="*/ 353 w 622"/>
                  <a:gd name="T113" fmla="*/ 79 h 194"/>
                  <a:gd name="T114" fmla="*/ 354 w 622"/>
                  <a:gd name="T115" fmla="*/ 108 h 194"/>
                  <a:gd name="T116" fmla="*/ 405 w 622"/>
                  <a:gd name="T117" fmla="*/ 108 h 194"/>
                  <a:gd name="T118" fmla="*/ 404 w 622"/>
                  <a:gd name="T119" fmla="*/ 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2" h="194">
                    <a:moveTo>
                      <a:pt x="581" y="0"/>
                    </a:moveTo>
                    <a:cubicBezTo>
                      <a:pt x="595" y="65"/>
                      <a:pt x="608" y="129"/>
                      <a:pt x="622" y="194"/>
                    </a:cubicBezTo>
                    <a:cubicBezTo>
                      <a:pt x="415" y="194"/>
                      <a:pt x="207" y="194"/>
                      <a:pt x="0" y="194"/>
                    </a:cubicBezTo>
                    <a:cubicBezTo>
                      <a:pt x="13" y="129"/>
                      <a:pt x="27" y="65"/>
                      <a:pt x="41" y="0"/>
                    </a:cubicBezTo>
                    <a:cubicBezTo>
                      <a:pt x="221" y="0"/>
                      <a:pt x="401" y="0"/>
                      <a:pt x="581" y="0"/>
                    </a:cubicBezTo>
                    <a:close/>
                    <a:moveTo>
                      <a:pt x="312" y="139"/>
                    </a:moveTo>
                    <a:cubicBezTo>
                      <a:pt x="283" y="139"/>
                      <a:pt x="254" y="139"/>
                      <a:pt x="224" y="139"/>
                    </a:cubicBezTo>
                    <a:cubicBezTo>
                      <a:pt x="222" y="139"/>
                      <a:pt x="220" y="139"/>
                      <a:pt x="218" y="139"/>
                    </a:cubicBezTo>
                    <a:cubicBezTo>
                      <a:pt x="210" y="140"/>
                      <a:pt x="203" y="148"/>
                      <a:pt x="205" y="156"/>
                    </a:cubicBezTo>
                    <a:cubicBezTo>
                      <a:pt x="207" y="163"/>
                      <a:pt x="213" y="168"/>
                      <a:pt x="220" y="168"/>
                    </a:cubicBezTo>
                    <a:cubicBezTo>
                      <a:pt x="282" y="168"/>
                      <a:pt x="343" y="168"/>
                      <a:pt x="404" y="168"/>
                    </a:cubicBezTo>
                    <a:cubicBezTo>
                      <a:pt x="404" y="168"/>
                      <a:pt x="405" y="168"/>
                      <a:pt x="405" y="168"/>
                    </a:cubicBezTo>
                    <a:cubicBezTo>
                      <a:pt x="415" y="167"/>
                      <a:pt x="422" y="158"/>
                      <a:pt x="418" y="148"/>
                    </a:cubicBezTo>
                    <a:cubicBezTo>
                      <a:pt x="416" y="142"/>
                      <a:pt x="411" y="139"/>
                      <a:pt x="403" y="139"/>
                    </a:cubicBezTo>
                    <a:cubicBezTo>
                      <a:pt x="373" y="139"/>
                      <a:pt x="343" y="139"/>
                      <a:pt x="312" y="139"/>
                    </a:cubicBezTo>
                    <a:close/>
                    <a:moveTo>
                      <a:pt x="110" y="139"/>
                    </a:moveTo>
                    <a:cubicBezTo>
                      <a:pt x="110" y="139"/>
                      <a:pt x="110" y="139"/>
                      <a:pt x="110" y="139"/>
                    </a:cubicBezTo>
                    <a:cubicBezTo>
                      <a:pt x="103" y="139"/>
                      <a:pt x="95" y="139"/>
                      <a:pt x="87" y="139"/>
                    </a:cubicBezTo>
                    <a:cubicBezTo>
                      <a:pt x="85" y="139"/>
                      <a:pt x="84" y="139"/>
                      <a:pt x="82" y="140"/>
                    </a:cubicBezTo>
                    <a:cubicBezTo>
                      <a:pt x="75" y="141"/>
                      <a:pt x="70" y="148"/>
                      <a:pt x="71" y="155"/>
                    </a:cubicBezTo>
                    <a:cubicBezTo>
                      <a:pt x="72" y="162"/>
                      <a:pt x="78" y="168"/>
                      <a:pt x="86" y="168"/>
                    </a:cubicBezTo>
                    <a:cubicBezTo>
                      <a:pt x="102" y="168"/>
                      <a:pt x="118" y="168"/>
                      <a:pt x="135" y="168"/>
                    </a:cubicBezTo>
                    <a:cubicBezTo>
                      <a:pt x="137" y="168"/>
                      <a:pt x="139" y="167"/>
                      <a:pt x="141" y="166"/>
                    </a:cubicBezTo>
                    <a:cubicBezTo>
                      <a:pt x="147" y="164"/>
                      <a:pt x="150" y="157"/>
                      <a:pt x="149" y="151"/>
                    </a:cubicBezTo>
                    <a:cubicBezTo>
                      <a:pt x="148" y="144"/>
                      <a:pt x="143" y="139"/>
                      <a:pt x="136" y="139"/>
                    </a:cubicBezTo>
                    <a:cubicBezTo>
                      <a:pt x="127" y="139"/>
                      <a:pt x="119" y="139"/>
                      <a:pt x="110" y="139"/>
                    </a:cubicBezTo>
                    <a:close/>
                    <a:moveTo>
                      <a:pt x="511" y="139"/>
                    </a:moveTo>
                    <a:cubicBezTo>
                      <a:pt x="511" y="139"/>
                      <a:pt x="511" y="139"/>
                      <a:pt x="511" y="139"/>
                    </a:cubicBezTo>
                    <a:cubicBezTo>
                      <a:pt x="503" y="139"/>
                      <a:pt x="495" y="139"/>
                      <a:pt x="488" y="139"/>
                    </a:cubicBezTo>
                    <a:cubicBezTo>
                      <a:pt x="487" y="139"/>
                      <a:pt x="487" y="139"/>
                      <a:pt x="487" y="139"/>
                    </a:cubicBezTo>
                    <a:cubicBezTo>
                      <a:pt x="478" y="139"/>
                      <a:pt x="472" y="145"/>
                      <a:pt x="472" y="153"/>
                    </a:cubicBezTo>
                    <a:cubicBezTo>
                      <a:pt x="472" y="161"/>
                      <a:pt x="479" y="168"/>
                      <a:pt x="487" y="168"/>
                    </a:cubicBezTo>
                    <a:cubicBezTo>
                      <a:pt x="503" y="168"/>
                      <a:pt x="519" y="168"/>
                      <a:pt x="536" y="168"/>
                    </a:cubicBezTo>
                    <a:cubicBezTo>
                      <a:pt x="539" y="168"/>
                      <a:pt x="543" y="167"/>
                      <a:pt x="545" y="164"/>
                    </a:cubicBezTo>
                    <a:cubicBezTo>
                      <a:pt x="550" y="161"/>
                      <a:pt x="552" y="154"/>
                      <a:pt x="550" y="149"/>
                    </a:cubicBezTo>
                    <a:cubicBezTo>
                      <a:pt x="548" y="143"/>
                      <a:pt x="543" y="139"/>
                      <a:pt x="537" y="139"/>
                    </a:cubicBezTo>
                    <a:cubicBezTo>
                      <a:pt x="528" y="139"/>
                      <a:pt x="520" y="139"/>
                      <a:pt x="511" y="139"/>
                    </a:cubicBezTo>
                    <a:close/>
                    <a:moveTo>
                      <a:pt x="110" y="48"/>
                    </a:moveTo>
                    <a:cubicBezTo>
                      <a:pt x="110" y="48"/>
                      <a:pt x="110" y="48"/>
                      <a:pt x="110" y="48"/>
                    </a:cubicBezTo>
                    <a:cubicBezTo>
                      <a:pt x="118" y="48"/>
                      <a:pt x="126" y="48"/>
                      <a:pt x="135" y="48"/>
                    </a:cubicBezTo>
                    <a:cubicBezTo>
                      <a:pt x="138" y="48"/>
                      <a:pt x="142" y="47"/>
                      <a:pt x="144" y="45"/>
                    </a:cubicBezTo>
                    <a:cubicBezTo>
                      <a:pt x="149" y="41"/>
                      <a:pt x="151" y="35"/>
                      <a:pt x="149" y="29"/>
                    </a:cubicBezTo>
                    <a:cubicBezTo>
                      <a:pt x="147" y="23"/>
                      <a:pt x="141" y="20"/>
                      <a:pt x="134" y="20"/>
                    </a:cubicBezTo>
                    <a:cubicBezTo>
                      <a:pt x="118" y="20"/>
                      <a:pt x="102" y="20"/>
                      <a:pt x="86" y="20"/>
                    </a:cubicBezTo>
                    <a:cubicBezTo>
                      <a:pt x="85" y="20"/>
                      <a:pt x="83" y="20"/>
                      <a:pt x="81" y="21"/>
                    </a:cubicBezTo>
                    <a:cubicBezTo>
                      <a:pt x="75" y="22"/>
                      <a:pt x="71" y="29"/>
                      <a:pt x="71" y="35"/>
                    </a:cubicBezTo>
                    <a:cubicBezTo>
                      <a:pt x="72" y="43"/>
                      <a:pt x="78" y="48"/>
                      <a:pt x="85" y="48"/>
                    </a:cubicBezTo>
                    <a:cubicBezTo>
                      <a:pt x="93" y="48"/>
                      <a:pt x="102" y="48"/>
                      <a:pt x="110" y="48"/>
                    </a:cubicBezTo>
                    <a:close/>
                    <a:moveTo>
                      <a:pt x="511" y="48"/>
                    </a:moveTo>
                    <a:cubicBezTo>
                      <a:pt x="511" y="48"/>
                      <a:pt x="511" y="48"/>
                      <a:pt x="511" y="48"/>
                    </a:cubicBezTo>
                    <a:cubicBezTo>
                      <a:pt x="520" y="48"/>
                      <a:pt x="528" y="48"/>
                      <a:pt x="536" y="48"/>
                    </a:cubicBezTo>
                    <a:cubicBezTo>
                      <a:pt x="543" y="48"/>
                      <a:pt x="548" y="44"/>
                      <a:pt x="550" y="38"/>
                    </a:cubicBezTo>
                    <a:cubicBezTo>
                      <a:pt x="552" y="28"/>
                      <a:pt x="546" y="20"/>
                      <a:pt x="535" y="20"/>
                    </a:cubicBezTo>
                    <a:cubicBezTo>
                      <a:pt x="519" y="20"/>
                      <a:pt x="503" y="20"/>
                      <a:pt x="487" y="20"/>
                    </a:cubicBezTo>
                    <a:cubicBezTo>
                      <a:pt x="486" y="20"/>
                      <a:pt x="484" y="20"/>
                      <a:pt x="482" y="21"/>
                    </a:cubicBezTo>
                    <a:cubicBezTo>
                      <a:pt x="476" y="23"/>
                      <a:pt x="471" y="29"/>
                      <a:pt x="472" y="36"/>
                    </a:cubicBezTo>
                    <a:cubicBezTo>
                      <a:pt x="473" y="43"/>
                      <a:pt x="479" y="48"/>
                      <a:pt x="486" y="48"/>
                    </a:cubicBezTo>
                    <a:cubicBezTo>
                      <a:pt x="494" y="48"/>
                      <a:pt x="503" y="48"/>
                      <a:pt x="511" y="48"/>
                    </a:cubicBezTo>
                    <a:close/>
                    <a:moveTo>
                      <a:pt x="244" y="48"/>
                    </a:moveTo>
                    <a:cubicBezTo>
                      <a:pt x="244" y="48"/>
                      <a:pt x="244" y="48"/>
                      <a:pt x="244" y="48"/>
                    </a:cubicBezTo>
                    <a:cubicBezTo>
                      <a:pt x="252" y="48"/>
                      <a:pt x="260" y="48"/>
                      <a:pt x="268" y="48"/>
                    </a:cubicBezTo>
                    <a:cubicBezTo>
                      <a:pt x="273" y="48"/>
                      <a:pt x="277" y="47"/>
                      <a:pt x="280" y="43"/>
                    </a:cubicBezTo>
                    <a:cubicBezTo>
                      <a:pt x="284" y="38"/>
                      <a:pt x="284" y="33"/>
                      <a:pt x="282" y="28"/>
                    </a:cubicBezTo>
                    <a:cubicBezTo>
                      <a:pt x="279" y="22"/>
                      <a:pt x="274" y="20"/>
                      <a:pt x="268" y="20"/>
                    </a:cubicBezTo>
                    <a:cubicBezTo>
                      <a:pt x="252" y="20"/>
                      <a:pt x="236" y="20"/>
                      <a:pt x="220" y="20"/>
                    </a:cubicBezTo>
                    <a:cubicBezTo>
                      <a:pt x="219" y="20"/>
                      <a:pt x="217" y="20"/>
                      <a:pt x="215" y="20"/>
                    </a:cubicBezTo>
                    <a:cubicBezTo>
                      <a:pt x="208" y="22"/>
                      <a:pt x="204" y="29"/>
                      <a:pt x="205" y="36"/>
                    </a:cubicBezTo>
                    <a:cubicBezTo>
                      <a:pt x="206" y="43"/>
                      <a:pt x="212" y="48"/>
                      <a:pt x="219" y="48"/>
                    </a:cubicBezTo>
                    <a:cubicBezTo>
                      <a:pt x="227" y="48"/>
                      <a:pt x="236" y="48"/>
                      <a:pt x="244" y="48"/>
                    </a:cubicBezTo>
                    <a:close/>
                    <a:moveTo>
                      <a:pt x="378" y="48"/>
                    </a:moveTo>
                    <a:cubicBezTo>
                      <a:pt x="378" y="48"/>
                      <a:pt x="378" y="48"/>
                      <a:pt x="378" y="48"/>
                    </a:cubicBezTo>
                    <a:cubicBezTo>
                      <a:pt x="386" y="48"/>
                      <a:pt x="394" y="48"/>
                      <a:pt x="402" y="48"/>
                    </a:cubicBezTo>
                    <a:cubicBezTo>
                      <a:pt x="405" y="48"/>
                      <a:pt x="409" y="48"/>
                      <a:pt x="411" y="45"/>
                    </a:cubicBezTo>
                    <a:cubicBezTo>
                      <a:pt x="416" y="42"/>
                      <a:pt x="418" y="35"/>
                      <a:pt x="416" y="29"/>
                    </a:cubicBezTo>
                    <a:cubicBezTo>
                      <a:pt x="414" y="24"/>
                      <a:pt x="409" y="20"/>
                      <a:pt x="402" y="20"/>
                    </a:cubicBezTo>
                    <a:cubicBezTo>
                      <a:pt x="386" y="20"/>
                      <a:pt x="370" y="20"/>
                      <a:pt x="353" y="20"/>
                    </a:cubicBezTo>
                    <a:cubicBezTo>
                      <a:pt x="352" y="20"/>
                      <a:pt x="350" y="20"/>
                      <a:pt x="349" y="21"/>
                    </a:cubicBezTo>
                    <a:cubicBezTo>
                      <a:pt x="342" y="23"/>
                      <a:pt x="338" y="29"/>
                      <a:pt x="339" y="36"/>
                    </a:cubicBezTo>
                    <a:cubicBezTo>
                      <a:pt x="340" y="43"/>
                      <a:pt x="345" y="48"/>
                      <a:pt x="352" y="48"/>
                    </a:cubicBezTo>
                    <a:cubicBezTo>
                      <a:pt x="361" y="48"/>
                      <a:pt x="369" y="48"/>
                      <a:pt x="378" y="48"/>
                    </a:cubicBezTo>
                    <a:close/>
                    <a:moveTo>
                      <a:pt x="111" y="79"/>
                    </a:moveTo>
                    <a:cubicBezTo>
                      <a:pt x="111" y="79"/>
                      <a:pt x="111" y="79"/>
                      <a:pt x="111" y="79"/>
                    </a:cubicBezTo>
                    <a:cubicBezTo>
                      <a:pt x="102" y="79"/>
                      <a:pt x="93" y="79"/>
                      <a:pt x="85" y="80"/>
                    </a:cubicBezTo>
                    <a:cubicBezTo>
                      <a:pt x="76" y="80"/>
                      <a:pt x="70" y="89"/>
                      <a:pt x="72" y="97"/>
                    </a:cubicBezTo>
                    <a:cubicBezTo>
                      <a:pt x="73" y="104"/>
                      <a:pt x="79" y="108"/>
                      <a:pt x="87" y="108"/>
                    </a:cubicBezTo>
                    <a:cubicBezTo>
                      <a:pt x="102" y="108"/>
                      <a:pt x="118" y="108"/>
                      <a:pt x="134" y="108"/>
                    </a:cubicBezTo>
                    <a:cubicBezTo>
                      <a:pt x="135" y="108"/>
                      <a:pt x="136" y="108"/>
                      <a:pt x="137" y="108"/>
                    </a:cubicBezTo>
                    <a:cubicBezTo>
                      <a:pt x="143" y="107"/>
                      <a:pt x="147" y="103"/>
                      <a:pt x="149" y="98"/>
                    </a:cubicBezTo>
                    <a:cubicBezTo>
                      <a:pt x="152" y="89"/>
                      <a:pt x="145" y="80"/>
                      <a:pt x="136" y="80"/>
                    </a:cubicBezTo>
                    <a:cubicBezTo>
                      <a:pt x="128" y="79"/>
                      <a:pt x="119" y="79"/>
                      <a:pt x="111" y="79"/>
                    </a:cubicBezTo>
                    <a:close/>
                    <a:moveTo>
                      <a:pt x="511" y="79"/>
                    </a:moveTo>
                    <a:cubicBezTo>
                      <a:pt x="511" y="79"/>
                      <a:pt x="511" y="79"/>
                      <a:pt x="511" y="79"/>
                    </a:cubicBezTo>
                    <a:cubicBezTo>
                      <a:pt x="504" y="79"/>
                      <a:pt x="496" y="79"/>
                      <a:pt x="488" y="79"/>
                    </a:cubicBezTo>
                    <a:cubicBezTo>
                      <a:pt x="486" y="79"/>
                      <a:pt x="484" y="80"/>
                      <a:pt x="483" y="80"/>
                    </a:cubicBezTo>
                    <a:cubicBezTo>
                      <a:pt x="476" y="82"/>
                      <a:pt x="472" y="88"/>
                      <a:pt x="472" y="95"/>
                    </a:cubicBezTo>
                    <a:cubicBezTo>
                      <a:pt x="473" y="102"/>
                      <a:pt x="478" y="108"/>
                      <a:pt x="486" y="108"/>
                    </a:cubicBezTo>
                    <a:cubicBezTo>
                      <a:pt x="503" y="108"/>
                      <a:pt x="520" y="108"/>
                      <a:pt x="537" y="108"/>
                    </a:cubicBezTo>
                    <a:cubicBezTo>
                      <a:pt x="540" y="108"/>
                      <a:pt x="543" y="106"/>
                      <a:pt x="545" y="105"/>
                    </a:cubicBezTo>
                    <a:cubicBezTo>
                      <a:pt x="550" y="101"/>
                      <a:pt x="552" y="95"/>
                      <a:pt x="550" y="89"/>
                    </a:cubicBezTo>
                    <a:cubicBezTo>
                      <a:pt x="548" y="84"/>
                      <a:pt x="543" y="80"/>
                      <a:pt x="537" y="80"/>
                    </a:cubicBezTo>
                    <a:cubicBezTo>
                      <a:pt x="529" y="79"/>
                      <a:pt x="520" y="79"/>
                      <a:pt x="511" y="79"/>
                    </a:cubicBezTo>
                    <a:close/>
                    <a:moveTo>
                      <a:pt x="244" y="79"/>
                    </a:moveTo>
                    <a:cubicBezTo>
                      <a:pt x="244" y="79"/>
                      <a:pt x="244" y="79"/>
                      <a:pt x="244" y="79"/>
                    </a:cubicBezTo>
                    <a:cubicBezTo>
                      <a:pt x="236" y="79"/>
                      <a:pt x="228" y="79"/>
                      <a:pt x="219" y="79"/>
                    </a:cubicBezTo>
                    <a:cubicBezTo>
                      <a:pt x="211" y="80"/>
                      <a:pt x="205" y="86"/>
                      <a:pt x="205" y="94"/>
                    </a:cubicBezTo>
                    <a:cubicBezTo>
                      <a:pt x="205" y="102"/>
                      <a:pt x="211" y="108"/>
                      <a:pt x="219" y="108"/>
                    </a:cubicBezTo>
                    <a:cubicBezTo>
                      <a:pt x="236" y="108"/>
                      <a:pt x="252" y="108"/>
                      <a:pt x="269" y="108"/>
                    </a:cubicBezTo>
                    <a:cubicBezTo>
                      <a:pt x="273" y="108"/>
                      <a:pt x="277" y="106"/>
                      <a:pt x="280" y="103"/>
                    </a:cubicBezTo>
                    <a:cubicBezTo>
                      <a:pt x="283" y="98"/>
                      <a:pt x="284" y="93"/>
                      <a:pt x="282" y="88"/>
                    </a:cubicBezTo>
                    <a:cubicBezTo>
                      <a:pt x="280" y="83"/>
                      <a:pt x="276" y="80"/>
                      <a:pt x="270" y="80"/>
                    </a:cubicBezTo>
                    <a:cubicBezTo>
                      <a:pt x="261" y="79"/>
                      <a:pt x="253" y="79"/>
                      <a:pt x="244" y="79"/>
                    </a:cubicBezTo>
                    <a:close/>
                    <a:moveTo>
                      <a:pt x="378" y="79"/>
                    </a:moveTo>
                    <a:cubicBezTo>
                      <a:pt x="378" y="79"/>
                      <a:pt x="378" y="79"/>
                      <a:pt x="378" y="79"/>
                    </a:cubicBezTo>
                    <a:cubicBezTo>
                      <a:pt x="370" y="79"/>
                      <a:pt x="362" y="79"/>
                      <a:pt x="353" y="79"/>
                    </a:cubicBezTo>
                    <a:cubicBezTo>
                      <a:pt x="346" y="80"/>
                      <a:pt x="340" y="84"/>
                      <a:pt x="339" y="91"/>
                    </a:cubicBezTo>
                    <a:cubicBezTo>
                      <a:pt x="337" y="100"/>
                      <a:pt x="344" y="108"/>
                      <a:pt x="354" y="108"/>
                    </a:cubicBezTo>
                    <a:cubicBezTo>
                      <a:pt x="370" y="108"/>
                      <a:pt x="386" y="108"/>
                      <a:pt x="402" y="108"/>
                    </a:cubicBezTo>
                    <a:cubicBezTo>
                      <a:pt x="403" y="108"/>
                      <a:pt x="404" y="108"/>
                      <a:pt x="405" y="108"/>
                    </a:cubicBezTo>
                    <a:cubicBezTo>
                      <a:pt x="410" y="107"/>
                      <a:pt x="414" y="104"/>
                      <a:pt x="416" y="98"/>
                    </a:cubicBezTo>
                    <a:cubicBezTo>
                      <a:pt x="419" y="89"/>
                      <a:pt x="413" y="80"/>
                      <a:pt x="404" y="80"/>
                    </a:cubicBezTo>
                    <a:cubicBezTo>
                      <a:pt x="395" y="79"/>
                      <a:pt x="386" y="79"/>
                      <a:pt x="378" y="79"/>
                    </a:cubicBezTo>
                    <a:close/>
                  </a:path>
                </a:pathLst>
              </a:custGeom>
              <a:solidFill>
                <a:schemeClr val="accent2"/>
              </a:solidFill>
              <a:ln w="15875">
                <a:solidFill>
                  <a:schemeClr val="accent2"/>
                </a:solidFill>
              </a:ln>
            </p:spPr>
            <p:txBody>
              <a:bodyPr vert="horz" wrap="square" lIns="91440" tIns="45720" rIns="91440" bIns="45720" numCol="1" anchor="t" anchorCtr="0" compatLnSpc="1">
                <a:prstTxWarp prst="textNoShape">
                  <a:avLst/>
                </a:prstTxWarp>
              </a:bodyPr>
              <a:lstStyle/>
              <a:p>
                <a:endParaRPr lang="en-US" dirty="0"/>
              </a:p>
            </p:txBody>
          </p:sp>
          <p:sp>
            <p:nvSpPr>
              <p:cNvPr id="310" name="Freeform 45">
                <a:extLst>
                  <a:ext uri="{FF2B5EF4-FFF2-40B4-BE49-F238E27FC236}">
                    <a16:creationId xmlns:a16="http://schemas.microsoft.com/office/drawing/2014/main" id="{96A92E6D-2787-5942-718C-A9A29E6F575B}"/>
                  </a:ext>
                </a:extLst>
              </p:cNvPr>
              <p:cNvSpPr>
                <a:spLocks noEditPoints="1"/>
              </p:cNvSpPr>
              <p:nvPr/>
            </p:nvSpPr>
            <p:spPr bwMode="auto">
              <a:xfrm>
                <a:off x="2891939" y="3293908"/>
                <a:ext cx="690008" cy="590289"/>
              </a:xfrm>
              <a:custGeom>
                <a:avLst/>
                <a:gdLst>
                  <a:gd name="T0" fmla="*/ 0 w 688"/>
                  <a:gd name="T1" fmla="*/ 571 h 588"/>
                  <a:gd name="T2" fmla="*/ 5 w 688"/>
                  <a:gd name="T3" fmla="*/ 547 h 588"/>
                  <a:gd name="T4" fmla="*/ 40 w 688"/>
                  <a:gd name="T5" fmla="*/ 380 h 588"/>
                  <a:gd name="T6" fmla="*/ 47 w 688"/>
                  <a:gd name="T7" fmla="*/ 351 h 588"/>
                  <a:gd name="T8" fmla="*/ 47 w 688"/>
                  <a:gd name="T9" fmla="*/ 345 h 588"/>
                  <a:gd name="T10" fmla="*/ 47 w 688"/>
                  <a:gd name="T11" fmla="*/ 16 h 588"/>
                  <a:gd name="T12" fmla="*/ 47 w 688"/>
                  <a:gd name="T13" fmla="*/ 12 h 588"/>
                  <a:gd name="T14" fmla="*/ 61 w 688"/>
                  <a:gd name="T15" fmla="*/ 0 h 588"/>
                  <a:gd name="T16" fmla="*/ 64 w 688"/>
                  <a:gd name="T17" fmla="*/ 0 h 588"/>
                  <a:gd name="T18" fmla="*/ 622 w 688"/>
                  <a:gd name="T19" fmla="*/ 0 h 588"/>
                  <a:gd name="T20" fmla="*/ 628 w 688"/>
                  <a:gd name="T21" fmla="*/ 0 h 588"/>
                  <a:gd name="T22" fmla="*/ 639 w 688"/>
                  <a:gd name="T23" fmla="*/ 13 h 588"/>
                  <a:gd name="T24" fmla="*/ 639 w 688"/>
                  <a:gd name="T25" fmla="*/ 17 h 588"/>
                  <a:gd name="T26" fmla="*/ 639 w 688"/>
                  <a:gd name="T27" fmla="*/ 330 h 588"/>
                  <a:gd name="T28" fmla="*/ 643 w 688"/>
                  <a:gd name="T29" fmla="*/ 369 h 588"/>
                  <a:gd name="T30" fmla="*/ 682 w 688"/>
                  <a:gd name="T31" fmla="*/ 551 h 588"/>
                  <a:gd name="T32" fmla="*/ 686 w 688"/>
                  <a:gd name="T33" fmla="*/ 570 h 588"/>
                  <a:gd name="T34" fmla="*/ 672 w 688"/>
                  <a:gd name="T35" fmla="*/ 588 h 588"/>
                  <a:gd name="T36" fmla="*/ 669 w 688"/>
                  <a:gd name="T37" fmla="*/ 588 h 588"/>
                  <a:gd name="T38" fmla="*/ 18 w 688"/>
                  <a:gd name="T39" fmla="*/ 588 h 588"/>
                  <a:gd name="T40" fmla="*/ 0 w 688"/>
                  <a:gd name="T41" fmla="*/ 576 h 588"/>
                  <a:gd name="T42" fmla="*/ 0 w 688"/>
                  <a:gd name="T43" fmla="*/ 571 h 588"/>
                  <a:gd name="T44" fmla="*/ 76 w 688"/>
                  <a:gd name="T45" fmla="*/ 336 h 588"/>
                  <a:gd name="T46" fmla="*/ 610 w 688"/>
                  <a:gd name="T47" fmla="*/ 336 h 588"/>
                  <a:gd name="T48" fmla="*/ 610 w 688"/>
                  <a:gd name="T49" fmla="*/ 28 h 588"/>
                  <a:gd name="T50" fmla="*/ 76 w 688"/>
                  <a:gd name="T51" fmla="*/ 28 h 588"/>
                  <a:gd name="T52" fmla="*/ 76 w 688"/>
                  <a:gd name="T53" fmla="*/ 336 h 588"/>
                  <a:gd name="T54" fmla="*/ 613 w 688"/>
                  <a:gd name="T55" fmla="*/ 365 h 588"/>
                  <a:gd name="T56" fmla="*/ 73 w 688"/>
                  <a:gd name="T57" fmla="*/ 365 h 588"/>
                  <a:gd name="T58" fmla="*/ 32 w 688"/>
                  <a:gd name="T59" fmla="*/ 559 h 588"/>
                  <a:gd name="T60" fmla="*/ 654 w 688"/>
                  <a:gd name="T61" fmla="*/ 559 h 588"/>
                  <a:gd name="T62" fmla="*/ 613 w 688"/>
                  <a:gd name="T63" fmla="*/ 365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8" h="588">
                    <a:moveTo>
                      <a:pt x="0" y="571"/>
                    </a:moveTo>
                    <a:cubicBezTo>
                      <a:pt x="1" y="563"/>
                      <a:pt x="3" y="555"/>
                      <a:pt x="5" y="547"/>
                    </a:cubicBezTo>
                    <a:cubicBezTo>
                      <a:pt x="17" y="492"/>
                      <a:pt x="29" y="436"/>
                      <a:pt x="40" y="380"/>
                    </a:cubicBezTo>
                    <a:cubicBezTo>
                      <a:pt x="43" y="371"/>
                      <a:pt x="45" y="361"/>
                      <a:pt x="47" y="351"/>
                    </a:cubicBezTo>
                    <a:cubicBezTo>
                      <a:pt x="47" y="349"/>
                      <a:pt x="47" y="347"/>
                      <a:pt x="47" y="345"/>
                    </a:cubicBezTo>
                    <a:cubicBezTo>
                      <a:pt x="47" y="235"/>
                      <a:pt x="47" y="126"/>
                      <a:pt x="47" y="16"/>
                    </a:cubicBezTo>
                    <a:cubicBezTo>
                      <a:pt x="47" y="15"/>
                      <a:pt x="47" y="13"/>
                      <a:pt x="47" y="12"/>
                    </a:cubicBezTo>
                    <a:cubicBezTo>
                      <a:pt x="48" y="5"/>
                      <a:pt x="54" y="0"/>
                      <a:pt x="61" y="0"/>
                    </a:cubicBezTo>
                    <a:cubicBezTo>
                      <a:pt x="62" y="0"/>
                      <a:pt x="63" y="0"/>
                      <a:pt x="64" y="0"/>
                    </a:cubicBezTo>
                    <a:cubicBezTo>
                      <a:pt x="250" y="0"/>
                      <a:pt x="436" y="0"/>
                      <a:pt x="622" y="0"/>
                    </a:cubicBezTo>
                    <a:cubicBezTo>
                      <a:pt x="624" y="0"/>
                      <a:pt x="626" y="0"/>
                      <a:pt x="628" y="0"/>
                    </a:cubicBezTo>
                    <a:cubicBezTo>
                      <a:pt x="634" y="2"/>
                      <a:pt x="638" y="7"/>
                      <a:pt x="639" y="13"/>
                    </a:cubicBezTo>
                    <a:cubicBezTo>
                      <a:pt x="639" y="14"/>
                      <a:pt x="639" y="16"/>
                      <a:pt x="639" y="17"/>
                    </a:cubicBezTo>
                    <a:cubicBezTo>
                      <a:pt x="639" y="121"/>
                      <a:pt x="639" y="226"/>
                      <a:pt x="639" y="330"/>
                    </a:cubicBezTo>
                    <a:cubicBezTo>
                      <a:pt x="639" y="344"/>
                      <a:pt x="640" y="356"/>
                      <a:pt x="643" y="369"/>
                    </a:cubicBezTo>
                    <a:cubicBezTo>
                      <a:pt x="656" y="430"/>
                      <a:pt x="669" y="490"/>
                      <a:pt x="682" y="551"/>
                    </a:cubicBezTo>
                    <a:cubicBezTo>
                      <a:pt x="683" y="557"/>
                      <a:pt x="684" y="564"/>
                      <a:pt x="686" y="570"/>
                    </a:cubicBezTo>
                    <a:cubicBezTo>
                      <a:pt x="688" y="579"/>
                      <a:pt x="681" y="587"/>
                      <a:pt x="672" y="588"/>
                    </a:cubicBezTo>
                    <a:cubicBezTo>
                      <a:pt x="671" y="588"/>
                      <a:pt x="670" y="588"/>
                      <a:pt x="669" y="588"/>
                    </a:cubicBezTo>
                    <a:cubicBezTo>
                      <a:pt x="452" y="588"/>
                      <a:pt x="235" y="588"/>
                      <a:pt x="18" y="588"/>
                    </a:cubicBezTo>
                    <a:cubicBezTo>
                      <a:pt x="9" y="588"/>
                      <a:pt x="3" y="585"/>
                      <a:pt x="0" y="576"/>
                    </a:cubicBezTo>
                    <a:cubicBezTo>
                      <a:pt x="0" y="574"/>
                      <a:pt x="0" y="572"/>
                      <a:pt x="0" y="571"/>
                    </a:cubicBezTo>
                    <a:close/>
                    <a:moveTo>
                      <a:pt x="76" y="336"/>
                    </a:moveTo>
                    <a:cubicBezTo>
                      <a:pt x="254" y="336"/>
                      <a:pt x="432" y="336"/>
                      <a:pt x="610" y="336"/>
                    </a:cubicBezTo>
                    <a:cubicBezTo>
                      <a:pt x="610" y="233"/>
                      <a:pt x="610" y="131"/>
                      <a:pt x="610" y="28"/>
                    </a:cubicBezTo>
                    <a:cubicBezTo>
                      <a:pt x="432" y="28"/>
                      <a:pt x="254" y="28"/>
                      <a:pt x="76" y="28"/>
                    </a:cubicBezTo>
                    <a:cubicBezTo>
                      <a:pt x="76" y="131"/>
                      <a:pt x="76" y="234"/>
                      <a:pt x="76" y="336"/>
                    </a:cubicBezTo>
                    <a:close/>
                    <a:moveTo>
                      <a:pt x="613" y="365"/>
                    </a:moveTo>
                    <a:cubicBezTo>
                      <a:pt x="433" y="365"/>
                      <a:pt x="253" y="365"/>
                      <a:pt x="73" y="365"/>
                    </a:cubicBezTo>
                    <a:cubicBezTo>
                      <a:pt x="59" y="430"/>
                      <a:pt x="45" y="494"/>
                      <a:pt x="32" y="559"/>
                    </a:cubicBezTo>
                    <a:cubicBezTo>
                      <a:pt x="239" y="559"/>
                      <a:pt x="447" y="559"/>
                      <a:pt x="654" y="559"/>
                    </a:cubicBezTo>
                    <a:cubicBezTo>
                      <a:pt x="640" y="494"/>
                      <a:pt x="627" y="430"/>
                      <a:pt x="613" y="3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1" name="Freeform 48">
                <a:extLst>
                  <a:ext uri="{FF2B5EF4-FFF2-40B4-BE49-F238E27FC236}">
                    <a16:creationId xmlns:a16="http://schemas.microsoft.com/office/drawing/2014/main" id="{6425C41A-9437-36EC-F88B-47A0164BBE58}"/>
                  </a:ext>
                </a:extLst>
              </p:cNvPr>
              <p:cNvSpPr>
                <a:spLocks/>
              </p:cNvSpPr>
              <p:nvPr/>
            </p:nvSpPr>
            <p:spPr bwMode="auto">
              <a:xfrm>
                <a:off x="3127717" y="3800112"/>
                <a:ext cx="219721" cy="29155"/>
              </a:xfrm>
              <a:custGeom>
                <a:avLst/>
                <a:gdLst>
                  <a:gd name="T0" fmla="*/ 109 w 219"/>
                  <a:gd name="T1" fmla="*/ 0 h 29"/>
                  <a:gd name="T2" fmla="*/ 200 w 219"/>
                  <a:gd name="T3" fmla="*/ 0 h 29"/>
                  <a:gd name="T4" fmla="*/ 215 w 219"/>
                  <a:gd name="T5" fmla="*/ 9 h 29"/>
                  <a:gd name="T6" fmla="*/ 202 w 219"/>
                  <a:gd name="T7" fmla="*/ 29 h 29"/>
                  <a:gd name="T8" fmla="*/ 201 w 219"/>
                  <a:gd name="T9" fmla="*/ 29 h 29"/>
                  <a:gd name="T10" fmla="*/ 17 w 219"/>
                  <a:gd name="T11" fmla="*/ 29 h 29"/>
                  <a:gd name="T12" fmla="*/ 2 w 219"/>
                  <a:gd name="T13" fmla="*/ 17 h 29"/>
                  <a:gd name="T14" fmla="*/ 15 w 219"/>
                  <a:gd name="T15" fmla="*/ 0 h 29"/>
                  <a:gd name="T16" fmla="*/ 21 w 219"/>
                  <a:gd name="T17" fmla="*/ 0 h 29"/>
                  <a:gd name="T18" fmla="*/ 109 w 21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9">
                    <a:moveTo>
                      <a:pt x="109" y="0"/>
                    </a:moveTo>
                    <a:cubicBezTo>
                      <a:pt x="140" y="0"/>
                      <a:pt x="170" y="0"/>
                      <a:pt x="200" y="0"/>
                    </a:cubicBezTo>
                    <a:cubicBezTo>
                      <a:pt x="208" y="0"/>
                      <a:pt x="213" y="3"/>
                      <a:pt x="215" y="9"/>
                    </a:cubicBezTo>
                    <a:cubicBezTo>
                      <a:pt x="219" y="19"/>
                      <a:pt x="212" y="28"/>
                      <a:pt x="202" y="29"/>
                    </a:cubicBezTo>
                    <a:cubicBezTo>
                      <a:pt x="202" y="29"/>
                      <a:pt x="201" y="29"/>
                      <a:pt x="201" y="29"/>
                    </a:cubicBezTo>
                    <a:cubicBezTo>
                      <a:pt x="140" y="29"/>
                      <a:pt x="79" y="29"/>
                      <a:pt x="17" y="29"/>
                    </a:cubicBezTo>
                    <a:cubicBezTo>
                      <a:pt x="10" y="29"/>
                      <a:pt x="4" y="24"/>
                      <a:pt x="2" y="17"/>
                    </a:cubicBezTo>
                    <a:cubicBezTo>
                      <a:pt x="0" y="9"/>
                      <a:pt x="7" y="1"/>
                      <a:pt x="15" y="0"/>
                    </a:cubicBezTo>
                    <a:cubicBezTo>
                      <a:pt x="17" y="0"/>
                      <a:pt x="19" y="0"/>
                      <a:pt x="21" y="0"/>
                    </a:cubicBezTo>
                    <a:cubicBezTo>
                      <a:pt x="51" y="0"/>
                      <a:pt x="80" y="0"/>
                      <a:pt x="10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2" name="Freeform 49">
                <a:extLst>
                  <a:ext uri="{FF2B5EF4-FFF2-40B4-BE49-F238E27FC236}">
                    <a16:creationId xmlns:a16="http://schemas.microsoft.com/office/drawing/2014/main" id="{4C056229-0E2F-6ED1-073F-241BF9EB1BC3}"/>
                  </a:ext>
                </a:extLst>
              </p:cNvPr>
              <p:cNvSpPr>
                <a:spLocks/>
              </p:cNvSpPr>
              <p:nvPr/>
            </p:nvSpPr>
            <p:spPr bwMode="auto">
              <a:xfrm>
                <a:off x="2994194" y="3800112"/>
                <a:ext cx="80283" cy="29155"/>
              </a:xfrm>
              <a:custGeom>
                <a:avLst/>
                <a:gdLst>
                  <a:gd name="T0" fmla="*/ 40 w 80"/>
                  <a:gd name="T1" fmla="*/ 0 h 29"/>
                  <a:gd name="T2" fmla="*/ 66 w 80"/>
                  <a:gd name="T3" fmla="*/ 0 h 29"/>
                  <a:gd name="T4" fmla="*/ 79 w 80"/>
                  <a:gd name="T5" fmla="*/ 12 h 29"/>
                  <a:gd name="T6" fmla="*/ 71 w 80"/>
                  <a:gd name="T7" fmla="*/ 27 h 29"/>
                  <a:gd name="T8" fmla="*/ 65 w 80"/>
                  <a:gd name="T9" fmla="*/ 29 h 29"/>
                  <a:gd name="T10" fmla="*/ 16 w 80"/>
                  <a:gd name="T11" fmla="*/ 29 h 29"/>
                  <a:gd name="T12" fmla="*/ 1 w 80"/>
                  <a:gd name="T13" fmla="*/ 16 h 29"/>
                  <a:gd name="T14" fmla="*/ 12 w 80"/>
                  <a:gd name="T15" fmla="*/ 1 h 29"/>
                  <a:gd name="T16" fmla="*/ 17 w 80"/>
                  <a:gd name="T17" fmla="*/ 0 h 29"/>
                  <a:gd name="T18" fmla="*/ 40 w 80"/>
                  <a:gd name="T19" fmla="*/ 0 h 29"/>
                  <a:gd name="T20" fmla="*/ 40 w 8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40" y="0"/>
                    </a:moveTo>
                    <a:cubicBezTo>
                      <a:pt x="49" y="0"/>
                      <a:pt x="57" y="0"/>
                      <a:pt x="66" y="0"/>
                    </a:cubicBezTo>
                    <a:cubicBezTo>
                      <a:pt x="73" y="0"/>
                      <a:pt x="78" y="5"/>
                      <a:pt x="79" y="12"/>
                    </a:cubicBezTo>
                    <a:cubicBezTo>
                      <a:pt x="80" y="18"/>
                      <a:pt x="77" y="25"/>
                      <a:pt x="71" y="27"/>
                    </a:cubicBezTo>
                    <a:cubicBezTo>
                      <a:pt x="69" y="28"/>
                      <a:pt x="67" y="29"/>
                      <a:pt x="65" y="29"/>
                    </a:cubicBezTo>
                    <a:cubicBezTo>
                      <a:pt x="48" y="29"/>
                      <a:pt x="32" y="29"/>
                      <a:pt x="16" y="29"/>
                    </a:cubicBezTo>
                    <a:cubicBezTo>
                      <a:pt x="8" y="29"/>
                      <a:pt x="2" y="23"/>
                      <a:pt x="1" y="16"/>
                    </a:cubicBezTo>
                    <a:cubicBezTo>
                      <a:pt x="0" y="9"/>
                      <a:pt x="5" y="2"/>
                      <a:pt x="12" y="1"/>
                    </a:cubicBezTo>
                    <a:cubicBezTo>
                      <a:pt x="14" y="0"/>
                      <a:pt x="15" y="0"/>
                      <a:pt x="17" y="0"/>
                    </a:cubicBezTo>
                    <a:cubicBezTo>
                      <a:pt x="25" y="0"/>
                      <a:pt x="33" y="0"/>
                      <a:pt x="40" y="0"/>
                    </a:cubicBezTo>
                    <a:cubicBezTo>
                      <a:pt x="40" y="0"/>
                      <a:pt x="40" y="0"/>
                      <a:pt x="4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3" name="Freeform 50">
                <a:extLst>
                  <a:ext uri="{FF2B5EF4-FFF2-40B4-BE49-F238E27FC236}">
                    <a16:creationId xmlns:a16="http://schemas.microsoft.com/office/drawing/2014/main" id="{17B34CE1-D3D1-2AD4-D398-53E5B4AA4077}"/>
                  </a:ext>
                </a:extLst>
              </p:cNvPr>
              <p:cNvSpPr>
                <a:spLocks/>
              </p:cNvSpPr>
              <p:nvPr/>
            </p:nvSpPr>
            <p:spPr bwMode="auto">
              <a:xfrm>
                <a:off x="3397297" y="3800112"/>
                <a:ext cx="80283" cy="29155"/>
              </a:xfrm>
              <a:custGeom>
                <a:avLst/>
                <a:gdLst>
                  <a:gd name="T0" fmla="*/ 39 w 80"/>
                  <a:gd name="T1" fmla="*/ 0 h 29"/>
                  <a:gd name="T2" fmla="*/ 65 w 80"/>
                  <a:gd name="T3" fmla="*/ 0 h 29"/>
                  <a:gd name="T4" fmla="*/ 78 w 80"/>
                  <a:gd name="T5" fmla="*/ 10 h 29"/>
                  <a:gd name="T6" fmla="*/ 73 w 80"/>
                  <a:gd name="T7" fmla="*/ 25 h 29"/>
                  <a:gd name="T8" fmla="*/ 64 w 80"/>
                  <a:gd name="T9" fmla="*/ 29 h 29"/>
                  <a:gd name="T10" fmla="*/ 15 w 80"/>
                  <a:gd name="T11" fmla="*/ 29 h 29"/>
                  <a:gd name="T12" fmla="*/ 0 w 80"/>
                  <a:gd name="T13" fmla="*/ 14 h 29"/>
                  <a:gd name="T14" fmla="*/ 15 w 80"/>
                  <a:gd name="T15" fmla="*/ 0 h 29"/>
                  <a:gd name="T16" fmla="*/ 16 w 80"/>
                  <a:gd name="T17" fmla="*/ 0 h 29"/>
                  <a:gd name="T18" fmla="*/ 39 w 80"/>
                  <a:gd name="T19" fmla="*/ 0 h 29"/>
                  <a:gd name="T20" fmla="*/ 39 w 8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39" y="0"/>
                    </a:moveTo>
                    <a:cubicBezTo>
                      <a:pt x="48" y="0"/>
                      <a:pt x="56" y="0"/>
                      <a:pt x="65" y="0"/>
                    </a:cubicBezTo>
                    <a:cubicBezTo>
                      <a:pt x="71" y="0"/>
                      <a:pt x="76" y="4"/>
                      <a:pt x="78" y="10"/>
                    </a:cubicBezTo>
                    <a:cubicBezTo>
                      <a:pt x="80" y="15"/>
                      <a:pt x="78" y="22"/>
                      <a:pt x="73" y="25"/>
                    </a:cubicBezTo>
                    <a:cubicBezTo>
                      <a:pt x="71" y="28"/>
                      <a:pt x="67" y="29"/>
                      <a:pt x="64" y="29"/>
                    </a:cubicBezTo>
                    <a:cubicBezTo>
                      <a:pt x="47" y="29"/>
                      <a:pt x="31" y="29"/>
                      <a:pt x="15" y="29"/>
                    </a:cubicBezTo>
                    <a:cubicBezTo>
                      <a:pt x="7" y="29"/>
                      <a:pt x="0" y="22"/>
                      <a:pt x="0" y="14"/>
                    </a:cubicBezTo>
                    <a:cubicBezTo>
                      <a:pt x="0" y="6"/>
                      <a:pt x="6" y="0"/>
                      <a:pt x="15" y="0"/>
                    </a:cubicBezTo>
                    <a:cubicBezTo>
                      <a:pt x="15" y="0"/>
                      <a:pt x="15" y="0"/>
                      <a:pt x="16" y="0"/>
                    </a:cubicBezTo>
                    <a:cubicBezTo>
                      <a:pt x="23" y="0"/>
                      <a:pt x="31" y="0"/>
                      <a:pt x="39" y="0"/>
                    </a:cubicBezTo>
                    <a:cubicBezTo>
                      <a:pt x="39" y="0"/>
                      <a:pt x="39" y="0"/>
                      <a:pt x="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4" name="Freeform 51">
                <a:extLst>
                  <a:ext uri="{FF2B5EF4-FFF2-40B4-BE49-F238E27FC236}">
                    <a16:creationId xmlns:a16="http://schemas.microsoft.com/office/drawing/2014/main" id="{478EDF82-0D76-DB2F-BE15-83553B424880}"/>
                  </a:ext>
                </a:extLst>
              </p:cNvPr>
              <p:cNvSpPr>
                <a:spLocks/>
              </p:cNvSpPr>
              <p:nvPr/>
            </p:nvSpPr>
            <p:spPr bwMode="auto">
              <a:xfrm>
                <a:off x="2995461" y="3680532"/>
                <a:ext cx="80283" cy="27888"/>
              </a:xfrm>
              <a:custGeom>
                <a:avLst/>
                <a:gdLst>
                  <a:gd name="T0" fmla="*/ 39 w 80"/>
                  <a:gd name="T1" fmla="*/ 28 h 28"/>
                  <a:gd name="T2" fmla="*/ 14 w 80"/>
                  <a:gd name="T3" fmla="*/ 28 h 28"/>
                  <a:gd name="T4" fmla="*/ 0 w 80"/>
                  <a:gd name="T5" fmla="*/ 15 h 28"/>
                  <a:gd name="T6" fmla="*/ 10 w 80"/>
                  <a:gd name="T7" fmla="*/ 1 h 28"/>
                  <a:gd name="T8" fmla="*/ 15 w 80"/>
                  <a:gd name="T9" fmla="*/ 0 h 28"/>
                  <a:gd name="T10" fmla="*/ 63 w 80"/>
                  <a:gd name="T11" fmla="*/ 0 h 28"/>
                  <a:gd name="T12" fmla="*/ 78 w 80"/>
                  <a:gd name="T13" fmla="*/ 9 h 28"/>
                  <a:gd name="T14" fmla="*/ 73 w 80"/>
                  <a:gd name="T15" fmla="*/ 25 h 28"/>
                  <a:gd name="T16" fmla="*/ 64 w 80"/>
                  <a:gd name="T17" fmla="*/ 28 h 28"/>
                  <a:gd name="T18" fmla="*/ 39 w 80"/>
                  <a:gd name="T19" fmla="*/ 28 h 28"/>
                  <a:gd name="T20" fmla="*/ 39 w 8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8">
                    <a:moveTo>
                      <a:pt x="39" y="28"/>
                    </a:moveTo>
                    <a:cubicBezTo>
                      <a:pt x="31" y="28"/>
                      <a:pt x="22" y="28"/>
                      <a:pt x="14" y="28"/>
                    </a:cubicBezTo>
                    <a:cubicBezTo>
                      <a:pt x="7" y="28"/>
                      <a:pt x="1" y="23"/>
                      <a:pt x="0" y="15"/>
                    </a:cubicBezTo>
                    <a:cubicBezTo>
                      <a:pt x="0" y="9"/>
                      <a:pt x="4" y="2"/>
                      <a:pt x="10" y="1"/>
                    </a:cubicBezTo>
                    <a:cubicBezTo>
                      <a:pt x="12" y="0"/>
                      <a:pt x="14" y="0"/>
                      <a:pt x="15" y="0"/>
                    </a:cubicBezTo>
                    <a:cubicBezTo>
                      <a:pt x="31" y="0"/>
                      <a:pt x="47" y="0"/>
                      <a:pt x="63" y="0"/>
                    </a:cubicBezTo>
                    <a:cubicBezTo>
                      <a:pt x="70" y="0"/>
                      <a:pt x="76" y="3"/>
                      <a:pt x="78" y="9"/>
                    </a:cubicBezTo>
                    <a:cubicBezTo>
                      <a:pt x="80" y="15"/>
                      <a:pt x="78" y="21"/>
                      <a:pt x="73" y="25"/>
                    </a:cubicBezTo>
                    <a:cubicBezTo>
                      <a:pt x="71" y="27"/>
                      <a:pt x="67" y="28"/>
                      <a:pt x="64" y="28"/>
                    </a:cubicBezTo>
                    <a:cubicBezTo>
                      <a:pt x="55" y="28"/>
                      <a:pt x="47" y="28"/>
                      <a:pt x="39" y="28"/>
                    </a:cubicBezTo>
                    <a:cubicBezTo>
                      <a:pt x="39" y="28"/>
                      <a:pt x="39" y="28"/>
                      <a:pt x="39"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5" name="Freeform 52">
                <a:extLst>
                  <a:ext uri="{FF2B5EF4-FFF2-40B4-BE49-F238E27FC236}">
                    <a16:creationId xmlns:a16="http://schemas.microsoft.com/office/drawing/2014/main" id="{91CF365E-19BF-EC5E-9D26-89E0366D3E1B}"/>
                  </a:ext>
                </a:extLst>
              </p:cNvPr>
              <p:cNvSpPr>
                <a:spLocks/>
              </p:cNvSpPr>
              <p:nvPr/>
            </p:nvSpPr>
            <p:spPr bwMode="auto">
              <a:xfrm>
                <a:off x="3396452" y="3680532"/>
                <a:ext cx="81128" cy="27888"/>
              </a:xfrm>
              <a:custGeom>
                <a:avLst/>
                <a:gdLst>
                  <a:gd name="T0" fmla="*/ 40 w 81"/>
                  <a:gd name="T1" fmla="*/ 28 h 28"/>
                  <a:gd name="T2" fmla="*/ 15 w 81"/>
                  <a:gd name="T3" fmla="*/ 28 h 28"/>
                  <a:gd name="T4" fmla="*/ 1 w 81"/>
                  <a:gd name="T5" fmla="*/ 16 h 28"/>
                  <a:gd name="T6" fmla="*/ 11 w 81"/>
                  <a:gd name="T7" fmla="*/ 1 h 28"/>
                  <a:gd name="T8" fmla="*/ 16 w 81"/>
                  <a:gd name="T9" fmla="*/ 0 h 28"/>
                  <a:gd name="T10" fmla="*/ 64 w 81"/>
                  <a:gd name="T11" fmla="*/ 0 h 28"/>
                  <a:gd name="T12" fmla="*/ 79 w 81"/>
                  <a:gd name="T13" fmla="*/ 18 h 28"/>
                  <a:gd name="T14" fmla="*/ 65 w 81"/>
                  <a:gd name="T15" fmla="*/ 28 h 28"/>
                  <a:gd name="T16" fmla="*/ 40 w 81"/>
                  <a:gd name="T17" fmla="*/ 28 h 28"/>
                  <a:gd name="T18" fmla="*/ 40 w 81"/>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28">
                    <a:moveTo>
                      <a:pt x="40" y="28"/>
                    </a:moveTo>
                    <a:cubicBezTo>
                      <a:pt x="32" y="28"/>
                      <a:pt x="23" y="28"/>
                      <a:pt x="15" y="28"/>
                    </a:cubicBezTo>
                    <a:cubicBezTo>
                      <a:pt x="8" y="28"/>
                      <a:pt x="2" y="23"/>
                      <a:pt x="1" y="16"/>
                    </a:cubicBezTo>
                    <a:cubicBezTo>
                      <a:pt x="0" y="9"/>
                      <a:pt x="5" y="3"/>
                      <a:pt x="11" y="1"/>
                    </a:cubicBezTo>
                    <a:cubicBezTo>
                      <a:pt x="13" y="0"/>
                      <a:pt x="15" y="0"/>
                      <a:pt x="16" y="0"/>
                    </a:cubicBezTo>
                    <a:cubicBezTo>
                      <a:pt x="32" y="0"/>
                      <a:pt x="48" y="0"/>
                      <a:pt x="64" y="0"/>
                    </a:cubicBezTo>
                    <a:cubicBezTo>
                      <a:pt x="75" y="0"/>
                      <a:pt x="81" y="8"/>
                      <a:pt x="79" y="18"/>
                    </a:cubicBezTo>
                    <a:cubicBezTo>
                      <a:pt x="77" y="24"/>
                      <a:pt x="72" y="28"/>
                      <a:pt x="65" y="28"/>
                    </a:cubicBezTo>
                    <a:cubicBezTo>
                      <a:pt x="57" y="28"/>
                      <a:pt x="49" y="28"/>
                      <a:pt x="40" y="28"/>
                    </a:cubicBezTo>
                    <a:cubicBezTo>
                      <a:pt x="40" y="28"/>
                      <a:pt x="40" y="28"/>
                      <a:pt x="40"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6" name="Freeform 53">
                <a:extLst>
                  <a:ext uri="{FF2B5EF4-FFF2-40B4-BE49-F238E27FC236}">
                    <a16:creationId xmlns:a16="http://schemas.microsoft.com/office/drawing/2014/main" id="{6F14147F-9783-306F-1CC4-736B79F5C60C}"/>
                  </a:ext>
                </a:extLst>
              </p:cNvPr>
              <p:cNvSpPr>
                <a:spLocks/>
              </p:cNvSpPr>
              <p:nvPr/>
            </p:nvSpPr>
            <p:spPr bwMode="auto">
              <a:xfrm>
                <a:off x="3128562" y="3680532"/>
                <a:ext cx="80283" cy="27888"/>
              </a:xfrm>
              <a:custGeom>
                <a:avLst/>
                <a:gdLst>
                  <a:gd name="T0" fmla="*/ 40 w 80"/>
                  <a:gd name="T1" fmla="*/ 28 h 28"/>
                  <a:gd name="T2" fmla="*/ 15 w 80"/>
                  <a:gd name="T3" fmla="*/ 28 h 28"/>
                  <a:gd name="T4" fmla="*/ 1 w 80"/>
                  <a:gd name="T5" fmla="*/ 16 h 28"/>
                  <a:gd name="T6" fmla="*/ 11 w 80"/>
                  <a:gd name="T7" fmla="*/ 0 h 28"/>
                  <a:gd name="T8" fmla="*/ 16 w 80"/>
                  <a:gd name="T9" fmla="*/ 0 h 28"/>
                  <a:gd name="T10" fmla="*/ 64 w 80"/>
                  <a:gd name="T11" fmla="*/ 0 h 28"/>
                  <a:gd name="T12" fmla="*/ 78 w 80"/>
                  <a:gd name="T13" fmla="*/ 8 h 28"/>
                  <a:gd name="T14" fmla="*/ 76 w 80"/>
                  <a:gd name="T15" fmla="*/ 23 h 28"/>
                  <a:gd name="T16" fmla="*/ 64 w 80"/>
                  <a:gd name="T17" fmla="*/ 28 h 28"/>
                  <a:gd name="T18" fmla="*/ 40 w 80"/>
                  <a:gd name="T19" fmla="*/ 28 h 28"/>
                  <a:gd name="T20" fmla="*/ 40 w 8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8">
                    <a:moveTo>
                      <a:pt x="40" y="28"/>
                    </a:moveTo>
                    <a:cubicBezTo>
                      <a:pt x="32" y="28"/>
                      <a:pt x="23" y="28"/>
                      <a:pt x="15" y="28"/>
                    </a:cubicBezTo>
                    <a:cubicBezTo>
                      <a:pt x="8" y="28"/>
                      <a:pt x="2" y="23"/>
                      <a:pt x="1" y="16"/>
                    </a:cubicBezTo>
                    <a:cubicBezTo>
                      <a:pt x="0" y="9"/>
                      <a:pt x="4" y="2"/>
                      <a:pt x="11" y="0"/>
                    </a:cubicBezTo>
                    <a:cubicBezTo>
                      <a:pt x="13" y="0"/>
                      <a:pt x="15" y="0"/>
                      <a:pt x="16" y="0"/>
                    </a:cubicBezTo>
                    <a:cubicBezTo>
                      <a:pt x="32" y="0"/>
                      <a:pt x="48" y="0"/>
                      <a:pt x="64" y="0"/>
                    </a:cubicBezTo>
                    <a:cubicBezTo>
                      <a:pt x="70" y="0"/>
                      <a:pt x="75" y="2"/>
                      <a:pt x="78" y="8"/>
                    </a:cubicBezTo>
                    <a:cubicBezTo>
                      <a:pt x="80" y="13"/>
                      <a:pt x="80" y="18"/>
                      <a:pt x="76" y="23"/>
                    </a:cubicBezTo>
                    <a:cubicBezTo>
                      <a:pt x="73" y="27"/>
                      <a:pt x="69" y="28"/>
                      <a:pt x="64" y="28"/>
                    </a:cubicBezTo>
                    <a:cubicBezTo>
                      <a:pt x="56" y="28"/>
                      <a:pt x="48" y="28"/>
                      <a:pt x="40" y="28"/>
                    </a:cubicBezTo>
                    <a:cubicBezTo>
                      <a:pt x="40" y="28"/>
                      <a:pt x="40" y="28"/>
                      <a:pt x="40"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7" name="Freeform 54">
                <a:extLst>
                  <a:ext uri="{FF2B5EF4-FFF2-40B4-BE49-F238E27FC236}">
                    <a16:creationId xmlns:a16="http://schemas.microsoft.com/office/drawing/2014/main" id="{F120E30D-AFA0-4D06-5452-FAEFFCFF9576}"/>
                  </a:ext>
                </a:extLst>
              </p:cNvPr>
              <p:cNvSpPr>
                <a:spLocks/>
              </p:cNvSpPr>
              <p:nvPr/>
            </p:nvSpPr>
            <p:spPr bwMode="auto">
              <a:xfrm>
                <a:off x="3262929" y="3680532"/>
                <a:ext cx="80283" cy="27888"/>
              </a:xfrm>
              <a:custGeom>
                <a:avLst/>
                <a:gdLst>
                  <a:gd name="T0" fmla="*/ 40 w 80"/>
                  <a:gd name="T1" fmla="*/ 28 h 28"/>
                  <a:gd name="T2" fmla="*/ 14 w 80"/>
                  <a:gd name="T3" fmla="*/ 28 h 28"/>
                  <a:gd name="T4" fmla="*/ 1 w 80"/>
                  <a:gd name="T5" fmla="*/ 16 h 28"/>
                  <a:gd name="T6" fmla="*/ 11 w 80"/>
                  <a:gd name="T7" fmla="*/ 1 h 28"/>
                  <a:gd name="T8" fmla="*/ 15 w 80"/>
                  <a:gd name="T9" fmla="*/ 0 h 28"/>
                  <a:gd name="T10" fmla="*/ 64 w 80"/>
                  <a:gd name="T11" fmla="*/ 0 h 28"/>
                  <a:gd name="T12" fmla="*/ 78 w 80"/>
                  <a:gd name="T13" fmla="*/ 9 h 28"/>
                  <a:gd name="T14" fmla="*/ 73 w 80"/>
                  <a:gd name="T15" fmla="*/ 25 h 28"/>
                  <a:gd name="T16" fmla="*/ 64 w 80"/>
                  <a:gd name="T17" fmla="*/ 28 h 28"/>
                  <a:gd name="T18" fmla="*/ 40 w 80"/>
                  <a:gd name="T19" fmla="*/ 28 h 28"/>
                  <a:gd name="T20" fmla="*/ 40 w 80"/>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8">
                    <a:moveTo>
                      <a:pt x="40" y="28"/>
                    </a:moveTo>
                    <a:cubicBezTo>
                      <a:pt x="31" y="28"/>
                      <a:pt x="23" y="28"/>
                      <a:pt x="14" y="28"/>
                    </a:cubicBezTo>
                    <a:cubicBezTo>
                      <a:pt x="7" y="28"/>
                      <a:pt x="2" y="23"/>
                      <a:pt x="1" y="16"/>
                    </a:cubicBezTo>
                    <a:cubicBezTo>
                      <a:pt x="0" y="9"/>
                      <a:pt x="4" y="3"/>
                      <a:pt x="11" y="1"/>
                    </a:cubicBezTo>
                    <a:cubicBezTo>
                      <a:pt x="12" y="0"/>
                      <a:pt x="14" y="0"/>
                      <a:pt x="15" y="0"/>
                    </a:cubicBezTo>
                    <a:cubicBezTo>
                      <a:pt x="32" y="0"/>
                      <a:pt x="48" y="0"/>
                      <a:pt x="64" y="0"/>
                    </a:cubicBezTo>
                    <a:cubicBezTo>
                      <a:pt x="71" y="0"/>
                      <a:pt x="76" y="4"/>
                      <a:pt x="78" y="9"/>
                    </a:cubicBezTo>
                    <a:cubicBezTo>
                      <a:pt x="80" y="15"/>
                      <a:pt x="78" y="22"/>
                      <a:pt x="73" y="25"/>
                    </a:cubicBezTo>
                    <a:cubicBezTo>
                      <a:pt x="71" y="28"/>
                      <a:pt x="67" y="28"/>
                      <a:pt x="64" y="28"/>
                    </a:cubicBezTo>
                    <a:cubicBezTo>
                      <a:pt x="56" y="28"/>
                      <a:pt x="48" y="28"/>
                      <a:pt x="40" y="28"/>
                    </a:cubicBezTo>
                    <a:cubicBezTo>
                      <a:pt x="40" y="28"/>
                      <a:pt x="40" y="28"/>
                      <a:pt x="40" y="2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8" name="Freeform 55">
                <a:extLst>
                  <a:ext uri="{FF2B5EF4-FFF2-40B4-BE49-F238E27FC236}">
                    <a16:creationId xmlns:a16="http://schemas.microsoft.com/office/drawing/2014/main" id="{7430FFD4-7186-3AC8-3A1A-3F2D19947AC9}"/>
                  </a:ext>
                </a:extLst>
              </p:cNvPr>
              <p:cNvSpPr>
                <a:spLocks/>
              </p:cNvSpPr>
              <p:nvPr/>
            </p:nvSpPr>
            <p:spPr bwMode="auto">
              <a:xfrm>
                <a:off x="2994194" y="3739689"/>
                <a:ext cx="82396" cy="29155"/>
              </a:xfrm>
              <a:custGeom>
                <a:avLst/>
                <a:gdLst>
                  <a:gd name="T0" fmla="*/ 41 w 82"/>
                  <a:gd name="T1" fmla="*/ 0 h 29"/>
                  <a:gd name="T2" fmla="*/ 66 w 82"/>
                  <a:gd name="T3" fmla="*/ 1 h 29"/>
                  <a:gd name="T4" fmla="*/ 79 w 82"/>
                  <a:gd name="T5" fmla="*/ 19 h 29"/>
                  <a:gd name="T6" fmla="*/ 67 w 82"/>
                  <a:gd name="T7" fmla="*/ 29 h 29"/>
                  <a:gd name="T8" fmla="*/ 64 w 82"/>
                  <a:gd name="T9" fmla="*/ 29 h 29"/>
                  <a:gd name="T10" fmla="*/ 17 w 82"/>
                  <a:gd name="T11" fmla="*/ 29 h 29"/>
                  <a:gd name="T12" fmla="*/ 2 w 82"/>
                  <a:gd name="T13" fmla="*/ 18 h 29"/>
                  <a:gd name="T14" fmla="*/ 15 w 82"/>
                  <a:gd name="T15" fmla="*/ 1 h 29"/>
                  <a:gd name="T16" fmla="*/ 41 w 82"/>
                  <a:gd name="T17" fmla="*/ 0 h 29"/>
                  <a:gd name="T18" fmla="*/ 41 w 82"/>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9">
                    <a:moveTo>
                      <a:pt x="41" y="0"/>
                    </a:moveTo>
                    <a:cubicBezTo>
                      <a:pt x="49" y="0"/>
                      <a:pt x="58" y="0"/>
                      <a:pt x="66" y="1"/>
                    </a:cubicBezTo>
                    <a:cubicBezTo>
                      <a:pt x="75" y="1"/>
                      <a:pt x="82" y="10"/>
                      <a:pt x="79" y="19"/>
                    </a:cubicBezTo>
                    <a:cubicBezTo>
                      <a:pt x="77" y="24"/>
                      <a:pt x="73" y="28"/>
                      <a:pt x="67" y="29"/>
                    </a:cubicBezTo>
                    <a:cubicBezTo>
                      <a:pt x="66" y="29"/>
                      <a:pt x="65" y="29"/>
                      <a:pt x="64" y="29"/>
                    </a:cubicBezTo>
                    <a:cubicBezTo>
                      <a:pt x="48" y="29"/>
                      <a:pt x="32" y="29"/>
                      <a:pt x="17" y="29"/>
                    </a:cubicBezTo>
                    <a:cubicBezTo>
                      <a:pt x="9" y="29"/>
                      <a:pt x="3" y="25"/>
                      <a:pt x="2" y="18"/>
                    </a:cubicBezTo>
                    <a:cubicBezTo>
                      <a:pt x="0" y="10"/>
                      <a:pt x="6" y="1"/>
                      <a:pt x="15" y="1"/>
                    </a:cubicBezTo>
                    <a:cubicBezTo>
                      <a:pt x="23" y="0"/>
                      <a:pt x="32" y="0"/>
                      <a:pt x="41" y="0"/>
                    </a:cubicBezTo>
                    <a:cubicBezTo>
                      <a:pt x="41" y="0"/>
                      <a:pt x="41" y="0"/>
                      <a:pt x="4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9" name="Freeform 56">
                <a:extLst>
                  <a:ext uri="{FF2B5EF4-FFF2-40B4-BE49-F238E27FC236}">
                    <a16:creationId xmlns:a16="http://schemas.microsoft.com/office/drawing/2014/main" id="{15D80BA6-30A4-54B2-626B-2D4727FD6EA4}"/>
                  </a:ext>
                </a:extLst>
              </p:cNvPr>
              <p:cNvSpPr>
                <a:spLocks/>
              </p:cNvSpPr>
              <p:nvPr/>
            </p:nvSpPr>
            <p:spPr bwMode="auto">
              <a:xfrm>
                <a:off x="3397297" y="3739689"/>
                <a:ext cx="80283" cy="29155"/>
              </a:xfrm>
              <a:custGeom>
                <a:avLst/>
                <a:gdLst>
                  <a:gd name="T0" fmla="*/ 39 w 80"/>
                  <a:gd name="T1" fmla="*/ 0 h 29"/>
                  <a:gd name="T2" fmla="*/ 65 w 80"/>
                  <a:gd name="T3" fmla="*/ 1 h 29"/>
                  <a:gd name="T4" fmla="*/ 78 w 80"/>
                  <a:gd name="T5" fmla="*/ 10 h 29"/>
                  <a:gd name="T6" fmla="*/ 73 w 80"/>
                  <a:gd name="T7" fmla="*/ 26 h 29"/>
                  <a:gd name="T8" fmla="*/ 65 w 80"/>
                  <a:gd name="T9" fmla="*/ 29 h 29"/>
                  <a:gd name="T10" fmla="*/ 14 w 80"/>
                  <a:gd name="T11" fmla="*/ 29 h 29"/>
                  <a:gd name="T12" fmla="*/ 0 w 80"/>
                  <a:gd name="T13" fmla="*/ 16 h 29"/>
                  <a:gd name="T14" fmla="*/ 11 w 80"/>
                  <a:gd name="T15" fmla="*/ 1 h 29"/>
                  <a:gd name="T16" fmla="*/ 16 w 80"/>
                  <a:gd name="T17" fmla="*/ 0 h 29"/>
                  <a:gd name="T18" fmla="*/ 39 w 80"/>
                  <a:gd name="T19" fmla="*/ 0 h 29"/>
                  <a:gd name="T20" fmla="*/ 39 w 8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29">
                    <a:moveTo>
                      <a:pt x="39" y="0"/>
                    </a:moveTo>
                    <a:cubicBezTo>
                      <a:pt x="48" y="0"/>
                      <a:pt x="57" y="0"/>
                      <a:pt x="65" y="1"/>
                    </a:cubicBezTo>
                    <a:cubicBezTo>
                      <a:pt x="71" y="1"/>
                      <a:pt x="76" y="5"/>
                      <a:pt x="78" y="10"/>
                    </a:cubicBezTo>
                    <a:cubicBezTo>
                      <a:pt x="80" y="16"/>
                      <a:pt x="78" y="22"/>
                      <a:pt x="73" y="26"/>
                    </a:cubicBezTo>
                    <a:cubicBezTo>
                      <a:pt x="71" y="27"/>
                      <a:pt x="68" y="29"/>
                      <a:pt x="65" y="29"/>
                    </a:cubicBezTo>
                    <a:cubicBezTo>
                      <a:pt x="48" y="29"/>
                      <a:pt x="31" y="29"/>
                      <a:pt x="14" y="29"/>
                    </a:cubicBezTo>
                    <a:cubicBezTo>
                      <a:pt x="6" y="29"/>
                      <a:pt x="1" y="23"/>
                      <a:pt x="0" y="16"/>
                    </a:cubicBezTo>
                    <a:cubicBezTo>
                      <a:pt x="0" y="9"/>
                      <a:pt x="4" y="3"/>
                      <a:pt x="11" y="1"/>
                    </a:cubicBezTo>
                    <a:cubicBezTo>
                      <a:pt x="12" y="1"/>
                      <a:pt x="14" y="0"/>
                      <a:pt x="16" y="0"/>
                    </a:cubicBezTo>
                    <a:cubicBezTo>
                      <a:pt x="24" y="0"/>
                      <a:pt x="32" y="0"/>
                      <a:pt x="39" y="0"/>
                    </a:cubicBezTo>
                    <a:cubicBezTo>
                      <a:pt x="39" y="0"/>
                      <a:pt x="39" y="0"/>
                      <a:pt x="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0" name="Freeform 57">
                <a:extLst>
                  <a:ext uri="{FF2B5EF4-FFF2-40B4-BE49-F238E27FC236}">
                    <a16:creationId xmlns:a16="http://schemas.microsoft.com/office/drawing/2014/main" id="{7755B9B0-F461-336C-8BE9-91B382D1435D}"/>
                  </a:ext>
                </a:extLst>
              </p:cNvPr>
              <p:cNvSpPr>
                <a:spLocks/>
              </p:cNvSpPr>
              <p:nvPr/>
            </p:nvSpPr>
            <p:spPr bwMode="auto">
              <a:xfrm>
                <a:off x="3129829" y="3739689"/>
                <a:ext cx="79015" cy="29155"/>
              </a:xfrm>
              <a:custGeom>
                <a:avLst/>
                <a:gdLst>
                  <a:gd name="T0" fmla="*/ 39 w 79"/>
                  <a:gd name="T1" fmla="*/ 0 h 29"/>
                  <a:gd name="T2" fmla="*/ 65 w 79"/>
                  <a:gd name="T3" fmla="*/ 1 h 29"/>
                  <a:gd name="T4" fmla="*/ 77 w 79"/>
                  <a:gd name="T5" fmla="*/ 9 h 29"/>
                  <a:gd name="T6" fmla="*/ 75 w 79"/>
                  <a:gd name="T7" fmla="*/ 24 h 29"/>
                  <a:gd name="T8" fmla="*/ 64 w 79"/>
                  <a:gd name="T9" fmla="*/ 29 h 29"/>
                  <a:gd name="T10" fmla="*/ 14 w 79"/>
                  <a:gd name="T11" fmla="*/ 29 h 29"/>
                  <a:gd name="T12" fmla="*/ 0 w 79"/>
                  <a:gd name="T13" fmla="*/ 15 h 29"/>
                  <a:gd name="T14" fmla="*/ 14 w 79"/>
                  <a:gd name="T15" fmla="*/ 0 h 29"/>
                  <a:gd name="T16" fmla="*/ 39 w 79"/>
                  <a:gd name="T17" fmla="*/ 0 h 29"/>
                  <a:gd name="T18" fmla="*/ 39 w 79"/>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29">
                    <a:moveTo>
                      <a:pt x="39" y="0"/>
                    </a:moveTo>
                    <a:cubicBezTo>
                      <a:pt x="48" y="0"/>
                      <a:pt x="56" y="0"/>
                      <a:pt x="65" y="1"/>
                    </a:cubicBezTo>
                    <a:cubicBezTo>
                      <a:pt x="71" y="1"/>
                      <a:pt x="75" y="4"/>
                      <a:pt x="77" y="9"/>
                    </a:cubicBezTo>
                    <a:cubicBezTo>
                      <a:pt x="79" y="14"/>
                      <a:pt x="78" y="19"/>
                      <a:pt x="75" y="24"/>
                    </a:cubicBezTo>
                    <a:cubicBezTo>
                      <a:pt x="72" y="27"/>
                      <a:pt x="68" y="29"/>
                      <a:pt x="64" y="29"/>
                    </a:cubicBezTo>
                    <a:cubicBezTo>
                      <a:pt x="47" y="29"/>
                      <a:pt x="31" y="29"/>
                      <a:pt x="14" y="29"/>
                    </a:cubicBezTo>
                    <a:cubicBezTo>
                      <a:pt x="6" y="29"/>
                      <a:pt x="0" y="23"/>
                      <a:pt x="0" y="15"/>
                    </a:cubicBezTo>
                    <a:cubicBezTo>
                      <a:pt x="0" y="7"/>
                      <a:pt x="6" y="1"/>
                      <a:pt x="14" y="0"/>
                    </a:cubicBezTo>
                    <a:cubicBezTo>
                      <a:pt x="23" y="0"/>
                      <a:pt x="31" y="0"/>
                      <a:pt x="39" y="0"/>
                    </a:cubicBezTo>
                    <a:cubicBezTo>
                      <a:pt x="39" y="0"/>
                      <a:pt x="39" y="0"/>
                      <a:pt x="39"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1" name="Freeform 58">
                <a:extLst>
                  <a:ext uri="{FF2B5EF4-FFF2-40B4-BE49-F238E27FC236}">
                    <a16:creationId xmlns:a16="http://schemas.microsoft.com/office/drawing/2014/main" id="{063D7746-E359-F41F-AB2B-766389846606}"/>
                  </a:ext>
                </a:extLst>
              </p:cNvPr>
              <p:cNvSpPr>
                <a:spLocks/>
              </p:cNvSpPr>
              <p:nvPr/>
            </p:nvSpPr>
            <p:spPr bwMode="auto">
              <a:xfrm>
                <a:off x="3262084" y="3739689"/>
                <a:ext cx="82396" cy="29155"/>
              </a:xfrm>
              <a:custGeom>
                <a:avLst/>
                <a:gdLst>
                  <a:gd name="T0" fmla="*/ 41 w 82"/>
                  <a:gd name="T1" fmla="*/ 0 h 29"/>
                  <a:gd name="T2" fmla="*/ 67 w 82"/>
                  <a:gd name="T3" fmla="*/ 1 h 29"/>
                  <a:gd name="T4" fmla="*/ 79 w 82"/>
                  <a:gd name="T5" fmla="*/ 19 h 29"/>
                  <a:gd name="T6" fmla="*/ 68 w 82"/>
                  <a:gd name="T7" fmla="*/ 29 h 29"/>
                  <a:gd name="T8" fmla="*/ 65 w 82"/>
                  <a:gd name="T9" fmla="*/ 29 h 29"/>
                  <a:gd name="T10" fmla="*/ 17 w 82"/>
                  <a:gd name="T11" fmla="*/ 29 h 29"/>
                  <a:gd name="T12" fmla="*/ 2 w 82"/>
                  <a:gd name="T13" fmla="*/ 12 h 29"/>
                  <a:gd name="T14" fmla="*/ 16 w 82"/>
                  <a:gd name="T15" fmla="*/ 0 h 29"/>
                  <a:gd name="T16" fmla="*/ 41 w 82"/>
                  <a:gd name="T17" fmla="*/ 0 h 29"/>
                  <a:gd name="T18" fmla="*/ 41 w 82"/>
                  <a:gd name="T1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29">
                    <a:moveTo>
                      <a:pt x="41" y="0"/>
                    </a:moveTo>
                    <a:cubicBezTo>
                      <a:pt x="49" y="0"/>
                      <a:pt x="58" y="0"/>
                      <a:pt x="67" y="1"/>
                    </a:cubicBezTo>
                    <a:cubicBezTo>
                      <a:pt x="76" y="1"/>
                      <a:pt x="82" y="10"/>
                      <a:pt x="79" y="19"/>
                    </a:cubicBezTo>
                    <a:cubicBezTo>
                      <a:pt x="77" y="25"/>
                      <a:pt x="73" y="28"/>
                      <a:pt x="68" y="29"/>
                    </a:cubicBezTo>
                    <a:cubicBezTo>
                      <a:pt x="67" y="29"/>
                      <a:pt x="66" y="29"/>
                      <a:pt x="65" y="29"/>
                    </a:cubicBezTo>
                    <a:cubicBezTo>
                      <a:pt x="49" y="29"/>
                      <a:pt x="33" y="29"/>
                      <a:pt x="17" y="29"/>
                    </a:cubicBezTo>
                    <a:cubicBezTo>
                      <a:pt x="7" y="29"/>
                      <a:pt x="0" y="21"/>
                      <a:pt x="2" y="12"/>
                    </a:cubicBezTo>
                    <a:cubicBezTo>
                      <a:pt x="3" y="5"/>
                      <a:pt x="9" y="1"/>
                      <a:pt x="16" y="0"/>
                    </a:cubicBezTo>
                    <a:cubicBezTo>
                      <a:pt x="25" y="0"/>
                      <a:pt x="33" y="0"/>
                      <a:pt x="41" y="0"/>
                    </a:cubicBezTo>
                    <a:cubicBezTo>
                      <a:pt x="41" y="0"/>
                      <a:pt x="41" y="0"/>
                      <a:pt x="41"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4" name="Group 293">
              <a:extLst>
                <a:ext uri="{FF2B5EF4-FFF2-40B4-BE49-F238E27FC236}">
                  <a16:creationId xmlns:a16="http://schemas.microsoft.com/office/drawing/2014/main" id="{F5CE64A4-F9DF-9EF8-AA42-F6FD4C694BE2}"/>
                </a:ext>
              </a:extLst>
            </p:cNvPr>
            <p:cNvGrpSpPr/>
            <p:nvPr/>
          </p:nvGrpSpPr>
          <p:grpSpPr>
            <a:xfrm>
              <a:off x="8270125" y="3271909"/>
              <a:ext cx="225782" cy="281001"/>
              <a:chOff x="-12633325" y="3592513"/>
              <a:chExt cx="1389063" cy="1728787"/>
            </a:xfrm>
            <a:solidFill>
              <a:schemeClr val="accent5"/>
            </a:solidFill>
          </p:grpSpPr>
          <p:sp>
            <p:nvSpPr>
              <p:cNvPr id="296" name="Freeform 32">
                <a:extLst>
                  <a:ext uri="{FF2B5EF4-FFF2-40B4-BE49-F238E27FC236}">
                    <a16:creationId xmlns:a16="http://schemas.microsoft.com/office/drawing/2014/main" id="{50384F2B-C5DF-533E-0240-199CE12FF06C}"/>
                  </a:ext>
                </a:extLst>
              </p:cNvPr>
              <p:cNvSpPr>
                <a:spLocks/>
              </p:cNvSpPr>
              <p:nvPr/>
            </p:nvSpPr>
            <p:spPr bwMode="auto">
              <a:xfrm>
                <a:off x="-12633325" y="3781425"/>
                <a:ext cx="1389063" cy="1539875"/>
              </a:xfrm>
              <a:custGeom>
                <a:avLst/>
                <a:gdLst>
                  <a:gd name="T0" fmla="*/ 129 w 418"/>
                  <a:gd name="T1" fmla="*/ 46 h 463"/>
                  <a:gd name="T2" fmla="*/ 99 w 418"/>
                  <a:gd name="T3" fmla="*/ 63 h 463"/>
                  <a:gd name="T4" fmla="*/ 40 w 418"/>
                  <a:gd name="T5" fmla="*/ 138 h 463"/>
                  <a:gd name="T6" fmla="*/ 9 w 418"/>
                  <a:gd name="T7" fmla="*/ 146 h 463"/>
                  <a:gd name="T8" fmla="*/ 3 w 418"/>
                  <a:gd name="T9" fmla="*/ 122 h 463"/>
                  <a:gd name="T10" fmla="*/ 44 w 418"/>
                  <a:gd name="T11" fmla="*/ 61 h 463"/>
                  <a:gd name="T12" fmla="*/ 105 w 418"/>
                  <a:gd name="T13" fmla="*/ 13 h 463"/>
                  <a:gd name="T14" fmla="*/ 161 w 418"/>
                  <a:gd name="T15" fmla="*/ 0 h 463"/>
                  <a:gd name="T16" fmla="*/ 164 w 418"/>
                  <a:gd name="T17" fmla="*/ 0 h 463"/>
                  <a:gd name="T18" fmla="*/ 166 w 418"/>
                  <a:gd name="T19" fmla="*/ 1 h 463"/>
                  <a:gd name="T20" fmla="*/ 184 w 418"/>
                  <a:gd name="T21" fmla="*/ 43 h 463"/>
                  <a:gd name="T22" fmla="*/ 215 w 418"/>
                  <a:gd name="T23" fmla="*/ 60 h 463"/>
                  <a:gd name="T24" fmla="*/ 284 w 418"/>
                  <a:gd name="T25" fmla="*/ 26 h 463"/>
                  <a:gd name="T26" fmla="*/ 325 w 418"/>
                  <a:gd name="T27" fmla="*/ 45 h 463"/>
                  <a:gd name="T28" fmla="*/ 412 w 418"/>
                  <a:gd name="T29" fmla="*/ 135 h 463"/>
                  <a:gd name="T30" fmla="*/ 409 w 418"/>
                  <a:gd name="T31" fmla="*/ 162 h 463"/>
                  <a:gd name="T32" fmla="*/ 382 w 418"/>
                  <a:gd name="T33" fmla="*/ 161 h 463"/>
                  <a:gd name="T34" fmla="*/ 378 w 418"/>
                  <a:gd name="T35" fmla="*/ 156 h 463"/>
                  <a:gd name="T36" fmla="*/ 314 w 418"/>
                  <a:gd name="T37" fmla="*/ 86 h 463"/>
                  <a:gd name="T38" fmla="*/ 274 w 418"/>
                  <a:gd name="T39" fmla="*/ 65 h 463"/>
                  <a:gd name="T40" fmla="*/ 256 w 418"/>
                  <a:gd name="T41" fmla="*/ 103 h 463"/>
                  <a:gd name="T42" fmla="*/ 257 w 418"/>
                  <a:gd name="T43" fmla="*/ 174 h 463"/>
                  <a:gd name="T44" fmla="*/ 263 w 418"/>
                  <a:gd name="T45" fmla="*/ 183 h 463"/>
                  <a:gd name="T46" fmla="*/ 350 w 418"/>
                  <a:gd name="T47" fmla="*/ 277 h 463"/>
                  <a:gd name="T48" fmla="*/ 369 w 418"/>
                  <a:gd name="T49" fmla="*/ 338 h 463"/>
                  <a:gd name="T50" fmla="*/ 361 w 418"/>
                  <a:gd name="T51" fmla="*/ 436 h 463"/>
                  <a:gd name="T52" fmla="*/ 331 w 418"/>
                  <a:gd name="T53" fmla="*/ 459 h 463"/>
                  <a:gd name="T54" fmla="*/ 300 w 418"/>
                  <a:gd name="T55" fmla="*/ 436 h 463"/>
                  <a:gd name="T56" fmla="*/ 301 w 418"/>
                  <a:gd name="T57" fmla="*/ 417 h 463"/>
                  <a:gd name="T58" fmla="*/ 308 w 418"/>
                  <a:gd name="T59" fmla="*/ 357 h 463"/>
                  <a:gd name="T60" fmla="*/ 282 w 418"/>
                  <a:gd name="T61" fmla="*/ 286 h 463"/>
                  <a:gd name="T62" fmla="*/ 227 w 418"/>
                  <a:gd name="T63" fmla="*/ 235 h 463"/>
                  <a:gd name="T64" fmla="*/ 225 w 418"/>
                  <a:gd name="T65" fmla="*/ 233 h 463"/>
                  <a:gd name="T66" fmla="*/ 228 w 418"/>
                  <a:gd name="T67" fmla="*/ 252 h 463"/>
                  <a:gd name="T68" fmla="*/ 220 w 418"/>
                  <a:gd name="T69" fmla="*/ 352 h 463"/>
                  <a:gd name="T70" fmla="*/ 169 w 418"/>
                  <a:gd name="T71" fmla="*/ 448 h 463"/>
                  <a:gd name="T72" fmla="*/ 126 w 418"/>
                  <a:gd name="T73" fmla="*/ 453 h 463"/>
                  <a:gd name="T74" fmla="*/ 119 w 418"/>
                  <a:gd name="T75" fmla="*/ 410 h 463"/>
                  <a:gd name="T76" fmla="*/ 142 w 418"/>
                  <a:gd name="T77" fmla="*/ 376 h 463"/>
                  <a:gd name="T78" fmla="*/ 168 w 418"/>
                  <a:gd name="T79" fmla="*/ 285 h 463"/>
                  <a:gd name="T80" fmla="*/ 154 w 418"/>
                  <a:gd name="T81" fmla="*/ 220 h 463"/>
                  <a:gd name="T82" fmla="*/ 143 w 418"/>
                  <a:gd name="T83" fmla="*/ 185 h 463"/>
                  <a:gd name="T84" fmla="*/ 130 w 418"/>
                  <a:gd name="T85" fmla="*/ 122 h 463"/>
                  <a:gd name="T86" fmla="*/ 129 w 418"/>
                  <a:gd name="T87" fmla="*/ 54 h 463"/>
                  <a:gd name="T88" fmla="*/ 129 w 418"/>
                  <a:gd name="T89" fmla="*/ 47 h 463"/>
                  <a:gd name="T90" fmla="*/ 129 w 418"/>
                  <a:gd name="T91" fmla="*/ 46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8" h="463">
                    <a:moveTo>
                      <a:pt x="129" y="46"/>
                    </a:moveTo>
                    <a:cubicBezTo>
                      <a:pt x="118" y="50"/>
                      <a:pt x="108" y="56"/>
                      <a:pt x="99" y="63"/>
                    </a:cubicBezTo>
                    <a:cubicBezTo>
                      <a:pt x="74" y="84"/>
                      <a:pt x="54" y="109"/>
                      <a:pt x="40" y="138"/>
                    </a:cubicBezTo>
                    <a:cubicBezTo>
                      <a:pt x="34" y="152"/>
                      <a:pt x="19" y="155"/>
                      <a:pt x="9" y="146"/>
                    </a:cubicBezTo>
                    <a:cubicBezTo>
                      <a:pt x="2" y="141"/>
                      <a:pt x="0" y="131"/>
                      <a:pt x="3" y="122"/>
                    </a:cubicBezTo>
                    <a:cubicBezTo>
                      <a:pt x="14" y="100"/>
                      <a:pt x="27" y="80"/>
                      <a:pt x="44" y="61"/>
                    </a:cubicBezTo>
                    <a:cubicBezTo>
                      <a:pt x="61" y="41"/>
                      <a:pt x="81" y="24"/>
                      <a:pt x="105" y="13"/>
                    </a:cubicBezTo>
                    <a:cubicBezTo>
                      <a:pt x="123" y="4"/>
                      <a:pt x="142" y="0"/>
                      <a:pt x="161" y="0"/>
                    </a:cubicBezTo>
                    <a:cubicBezTo>
                      <a:pt x="162" y="0"/>
                      <a:pt x="163" y="0"/>
                      <a:pt x="164" y="0"/>
                    </a:cubicBezTo>
                    <a:cubicBezTo>
                      <a:pt x="165" y="0"/>
                      <a:pt x="165" y="0"/>
                      <a:pt x="166" y="1"/>
                    </a:cubicBezTo>
                    <a:cubicBezTo>
                      <a:pt x="166" y="17"/>
                      <a:pt x="172" y="31"/>
                      <a:pt x="184" y="43"/>
                    </a:cubicBezTo>
                    <a:cubicBezTo>
                      <a:pt x="193" y="52"/>
                      <a:pt x="203" y="58"/>
                      <a:pt x="215" y="60"/>
                    </a:cubicBezTo>
                    <a:cubicBezTo>
                      <a:pt x="240" y="65"/>
                      <a:pt x="269" y="55"/>
                      <a:pt x="284" y="26"/>
                    </a:cubicBezTo>
                    <a:cubicBezTo>
                      <a:pt x="298" y="31"/>
                      <a:pt x="312" y="37"/>
                      <a:pt x="325" y="45"/>
                    </a:cubicBezTo>
                    <a:cubicBezTo>
                      <a:pt x="361" y="68"/>
                      <a:pt x="390" y="99"/>
                      <a:pt x="412" y="135"/>
                    </a:cubicBezTo>
                    <a:cubicBezTo>
                      <a:pt x="418" y="144"/>
                      <a:pt x="416" y="155"/>
                      <a:pt x="409" y="162"/>
                    </a:cubicBezTo>
                    <a:cubicBezTo>
                      <a:pt x="401" y="169"/>
                      <a:pt x="390" y="168"/>
                      <a:pt x="382" y="161"/>
                    </a:cubicBezTo>
                    <a:cubicBezTo>
                      <a:pt x="380" y="160"/>
                      <a:pt x="379" y="158"/>
                      <a:pt x="378" y="156"/>
                    </a:cubicBezTo>
                    <a:cubicBezTo>
                      <a:pt x="361" y="129"/>
                      <a:pt x="340" y="105"/>
                      <a:pt x="314" y="86"/>
                    </a:cubicBezTo>
                    <a:cubicBezTo>
                      <a:pt x="301" y="77"/>
                      <a:pt x="288" y="70"/>
                      <a:pt x="274" y="65"/>
                    </a:cubicBezTo>
                    <a:cubicBezTo>
                      <a:pt x="266" y="77"/>
                      <a:pt x="260" y="90"/>
                      <a:pt x="256" y="103"/>
                    </a:cubicBezTo>
                    <a:cubicBezTo>
                      <a:pt x="248" y="127"/>
                      <a:pt x="251" y="151"/>
                      <a:pt x="257" y="174"/>
                    </a:cubicBezTo>
                    <a:cubicBezTo>
                      <a:pt x="258" y="178"/>
                      <a:pt x="260" y="181"/>
                      <a:pt x="263" y="183"/>
                    </a:cubicBezTo>
                    <a:cubicBezTo>
                      <a:pt x="300" y="207"/>
                      <a:pt x="330" y="238"/>
                      <a:pt x="350" y="277"/>
                    </a:cubicBezTo>
                    <a:cubicBezTo>
                      <a:pt x="359" y="296"/>
                      <a:pt x="366" y="317"/>
                      <a:pt x="369" y="338"/>
                    </a:cubicBezTo>
                    <a:cubicBezTo>
                      <a:pt x="373" y="371"/>
                      <a:pt x="370" y="404"/>
                      <a:pt x="361" y="436"/>
                    </a:cubicBezTo>
                    <a:cubicBezTo>
                      <a:pt x="358" y="450"/>
                      <a:pt x="345" y="460"/>
                      <a:pt x="331" y="459"/>
                    </a:cubicBezTo>
                    <a:cubicBezTo>
                      <a:pt x="316" y="459"/>
                      <a:pt x="304" y="450"/>
                      <a:pt x="300" y="436"/>
                    </a:cubicBezTo>
                    <a:cubicBezTo>
                      <a:pt x="299" y="430"/>
                      <a:pt x="300" y="423"/>
                      <a:pt x="301" y="417"/>
                    </a:cubicBezTo>
                    <a:cubicBezTo>
                      <a:pt x="307" y="398"/>
                      <a:pt x="309" y="378"/>
                      <a:pt x="308" y="357"/>
                    </a:cubicBezTo>
                    <a:cubicBezTo>
                      <a:pt x="306" y="331"/>
                      <a:pt x="297" y="307"/>
                      <a:pt x="282" y="286"/>
                    </a:cubicBezTo>
                    <a:cubicBezTo>
                      <a:pt x="267" y="265"/>
                      <a:pt x="249" y="249"/>
                      <a:pt x="227" y="235"/>
                    </a:cubicBezTo>
                    <a:cubicBezTo>
                      <a:pt x="227" y="234"/>
                      <a:pt x="226" y="234"/>
                      <a:pt x="225" y="233"/>
                    </a:cubicBezTo>
                    <a:cubicBezTo>
                      <a:pt x="226" y="240"/>
                      <a:pt x="227" y="246"/>
                      <a:pt x="228" y="252"/>
                    </a:cubicBezTo>
                    <a:cubicBezTo>
                      <a:pt x="233" y="286"/>
                      <a:pt x="230" y="319"/>
                      <a:pt x="220" y="352"/>
                    </a:cubicBezTo>
                    <a:cubicBezTo>
                      <a:pt x="210" y="388"/>
                      <a:pt x="192" y="419"/>
                      <a:pt x="169" y="448"/>
                    </a:cubicBezTo>
                    <a:cubicBezTo>
                      <a:pt x="159" y="461"/>
                      <a:pt x="140" y="463"/>
                      <a:pt x="126" y="453"/>
                    </a:cubicBezTo>
                    <a:cubicBezTo>
                      <a:pt x="113" y="443"/>
                      <a:pt x="110" y="425"/>
                      <a:pt x="119" y="410"/>
                    </a:cubicBezTo>
                    <a:cubicBezTo>
                      <a:pt x="126" y="399"/>
                      <a:pt x="135" y="388"/>
                      <a:pt x="142" y="376"/>
                    </a:cubicBezTo>
                    <a:cubicBezTo>
                      <a:pt x="158" y="348"/>
                      <a:pt x="167" y="318"/>
                      <a:pt x="168" y="285"/>
                    </a:cubicBezTo>
                    <a:cubicBezTo>
                      <a:pt x="168" y="263"/>
                      <a:pt x="164" y="241"/>
                      <a:pt x="154" y="220"/>
                    </a:cubicBezTo>
                    <a:cubicBezTo>
                      <a:pt x="148" y="209"/>
                      <a:pt x="146" y="197"/>
                      <a:pt x="143" y="185"/>
                    </a:cubicBezTo>
                    <a:cubicBezTo>
                      <a:pt x="139" y="164"/>
                      <a:pt x="134" y="143"/>
                      <a:pt x="130" y="122"/>
                    </a:cubicBezTo>
                    <a:cubicBezTo>
                      <a:pt x="126" y="99"/>
                      <a:pt x="126" y="77"/>
                      <a:pt x="129" y="54"/>
                    </a:cubicBezTo>
                    <a:cubicBezTo>
                      <a:pt x="129" y="52"/>
                      <a:pt x="129" y="50"/>
                      <a:pt x="129" y="47"/>
                    </a:cubicBezTo>
                    <a:cubicBezTo>
                      <a:pt x="129" y="47"/>
                      <a:pt x="129" y="47"/>
                      <a:pt x="12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33">
                <a:extLst>
                  <a:ext uri="{FF2B5EF4-FFF2-40B4-BE49-F238E27FC236}">
                    <a16:creationId xmlns:a16="http://schemas.microsoft.com/office/drawing/2014/main" id="{C8A9EC91-F4EE-7344-B790-AF149101479F}"/>
                  </a:ext>
                </a:extLst>
              </p:cNvPr>
              <p:cNvSpPr>
                <a:spLocks/>
              </p:cNvSpPr>
              <p:nvPr/>
            </p:nvSpPr>
            <p:spPr bwMode="auto">
              <a:xfrm>
                <a:off x="-12065000" y="3592513"/>
                <a:ext cx="376238" cy="374650"/>
              </a:xfrm>
              <a:custGeom>
                <a:avLst/>
                <a:gdLst>
                  <a:gd name="T0" fmla="*/ 57 w 113"/>
                  <a:gd name="T1" fmla="*/ 0 h 113"/>
                  <a:gd name="T2" fmla="*/ 113 w 113"/>
                  <a:gd name="T3" fmla="*/ 56 h 113"/>
                  <a:gd name="T4" fmla="*/ 57 w 113"/>
                  <a:gd name="T5" fmla="*/ 113 h 113"/>
                  <a:gd name="T6" fmla="*/ 0 w 113"/>
                  <a:gd name="T7" fmla="*/ 56 h 113"/>
                  <a:gd name="T8" fmla="*/ 57 w 113"/>
                  <a:gd name="T9" fmla="*/ 0 h 113"/>
                </a:gdLst>
                <a:ahLst/>
                <a:cxnLst>
                  <a:cxn ang="0">
                    <a:pos x="T0" y="T1"/>
                  </a:cxn>
                  <a:cxn ang="0">
                    <a:pos x="T2" y="T3"/>
                  </a:cxn>
                  <a:cxn ang="0">
                    <a:pos x="T4" y="T5"/>
                  </a:cxn>
                  <a:cxn ang="0">
                    <a:pos x="T6" y="T7"/>
                  </a:cxn>
                  <a:cxn ang="0">
                    <a:pos x="T8" y="T9"/>
                  </a:cxn>
                </a:cxnLst>
                <a:rect l="0" t="0" r="r" b="b"/>
                <a:pathLst>
                  <a:path w="113" h="113">
                    <a:moveTo>
                      <a:pt x="57" y="0"/>
                    </a:moveTo>
                    <a:cubicBezTo>
                      <a:pt x="88" y="0"/>
                      <a:pt x="113" y="25"/>
                      <a:pt x="113" y="56"/>
                    </a:cubicBezTo>
                    <a:cubicBezTo>
                      <a:pt x="113" y="87"/>
                      <a:pt x="88" y="113"/>
                      <a:pt x="57" y="113"/>
                    </a:cubicBezTo>
                    <a:cubicBezTo>
                      <a:pt x="26" y="113"/>
                      <a:pt x="0" y="87"/>
                      <a:pt x="0" y="56"/>
                    </a:cubicBezTo>
                    <a:cubicBezTo>
                      <a:pt x="0" y="25"/>
                      <a:pt x="25" y="0"/>
                      <a:pt x="5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35">
                <a:extLst>
                  <a:ext uri="{FF2B5EF4-FFF2-40B4-BE49-F238E27FC236}">
                    <a16:creationId xmlns:a16="http://schemas.microsoft.com/office/drawing/2014/main" id="{4E72FFB7-9C4A-819D-8C03-232E5FFFA7DF}"/>
                  </a:ext>
                </a:extLst>
              </p:cNvPr>
              <p:cNvSpPr>
                <a:spLocks/>
              </p:cNvSpPr>
              <p:nvPr/>
            </p:nvSpPr>
            <p:spPr bwMode="auto">
              <a:xfrm>
                <a:off x="-12241213" y="4500563"/>
                <a:ext cx="60325" cy="128588"/>
              </a:xfrm>
              <a:custGeom>
                <a:avLst/>
                <a:gdLst>
                  <a:gd name="T0" fmla="*/ 0 w 18"/>
                  <a:gd name="T1" fmla="*/ 14 h 39"/>
                  <a:gd name="T2" fmla="*/ 4 w 18"/>
                  <a:gd name="T3" fmla="*/ 3 h 39"/>
                  <a:gd name="T4" fmla="*/ 8 w 18"/>
                  <a:gd name="T5" fmla="*/ 0 h 39"/>
                  <a:gd name="T6" fmla="*/ 8 w 18"/>
                  <a:gd name="T7" fmla="*/ 5 h 39"/>
                  <a:gd name="T8" fmla="*/ 6 w 18"/>
                  <a:gd name="T9" fmla="*/ 14 h 39"/>
                  <a:gd name="T10" fmla="*/ 14 w 18"/>
                  <a:gd name="T11" fmla="*/ 32 h 39"/>
                  <a:gd name="T12" fmla="*/ 16 w 18"/>
                  <a:gd name="T13" fmla="*/ 34 h 39"/>
                  <a:gd name="T14" fmla="*/ 18 w 18"/>
                  <a:gd name="T15" fmla="*/ 38 h 39"/>
                  <a:gd name="T16" fmla="*/ 14 w 18"/>
                  <a:gd name="T17" fmla="*/ 38 h 39"/>
                  <a:gd name="T18" fmla="*/ 0 w 18"/>
                  <a:gd name="T19"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39">
                    <a:moveTo>
                      <a:pt x="0" y="14"/>
                    </a:moveTo>
                    <a:cubicBezTo>
                      <a:pt x="1" y="11"/>
                      <a:pt x="2" y="7"/>
                      <a:pt x="4" y="3"/>
                    </a:cubicBezTo>
                    <a:cubicBezTo>
                      <a:pt x="5" y="2"/>
                      <a:pt x="6" y="1"/>
                      <a:pt x="8" y="0"/>
                    </a:cubicBezTo>
                    <a:cubicBezTo>
                      <a:pt x="8" y="2"/>
                      <a:pt x="9" y="3"/>
                      <a:pt x="8" y="5"/>
                    </a:cubicBezTo>
                    <a:cubicBezTo>
                      <a:pt x="8" y="8"/>
                      <a:pt x="6" y="11"/>
                      <a:pt x="6" y="14"/>
                    </a:cubicBezTo>
                    <a:cubicBezTo>
                      <a:pt x="5" y="22"/>
                      <a:pt x="8" y="28"/>
                      <a:pt x="14" y="32"/>
                    </a:cubicBezTo>
                    <a:cubicBezTo>
                      <a:pt x="15" y="33"/>
                      <a:pt x="16" y="33"/>
                      <a:pt x="16" y="34"/>
                    </a:cubicBezTo>
                    <a:cubicBezTo>
                      <a:pt x="17" y="35"/>
                      <a:pt x="17" y="36"/>
                      <a:pt x="18" y="38"/>
                    </a:cubicBezTo>
                    <a:cubicBezTo>
                      <a:pt x="17" y="38"/>
                      <a:pt x="15" y="39"/>
                      <a:pt x="14" y="38"/>
                    </a:cubicBezTo>
                    <a:cubicBezTo>
                      <a:pt x="5" y="33"/>
                      <a:pt x="1" y="26"/>
                      <a:pt x="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36">
                <a:extLst>
                  <a:ext uri="{FF2B5EF4-FFF2-40B4-BE49-F238E27FC236}">
                    <a16:creationId xmlns:a16="http://schemas.microsoft.com/office/drawing/2014/main" id="{C105173E-9303-7026-0572-4F5DB2B0A71D}"/>
                  </a:ext>
                </a:extLst>
              </p:cNvPr>
              <p:cNvSpPr>
                <a:spLocks/>
              </p:cNvSpPr>
              <p:nvPr/>
            </p:nvSpPr>
            <p:spPr bwMode="auto">
              <a:xfrm>
                <a:off x="-11329988" y="3994150"/>
                <a:ext cx="76200" cy="115888"/>
              </a:xfrm>
              <a:custGeom>
                <a:avLst/>
                <a:gdLst>
                  <a:gd name="T0" fmla="*/ 23 w 23"/>
                  <a:gd name="T1" fmla="*/ 25 h 35"/>
                  <a:gd name="T2" fmla="*/ 22 w 23"/>
                  <a:gd name="T3" fmla="*/ 31 h 35"/>
                  <a:gd name="T4" fmla="*/ 19 w 23"/>
                  <a:gd name="T5" fmla="*/ 35 h 35"/>
                  <a:gd name="T6" fmla="*/ 17 w 23"/>
                  <a:gd name="T7" fmla="*/ 31 h 35"/>
                  <a:gd name="T8" fmla="*/ 18 w 23"/>
                  <a:gd name="T9" fmla="*/ 22 h 35"/>
                  <a:gd name="T10" fmla="*/ 4 w 23"/>
                  <a:gd name="T11" fmla="*/ 5 h 35"/>
                  <a:gd name="T12" fmla="*/ 2 w 23"/>
                  <a:gd name="T13" fmla="*/ 4 h 35"/>
                  <a:gd name="T14" fmla="*/ 0 w 23"/>
                  <a:gd name="T15" fmla="*/ 1 h 35"/>
                  <a:gd name="T16" fmla="*/ 3 w 23"/>
                  <a:gd name="T17" fmla="*/ 0 h 35"/>
                  <a:gd name="T18" fmla="*/ 23 w 23"/>
                  <a:gd name="T19" fmla="*/ 20 h 35"/>
                  <a:gd name="T20" fmla="*/ 23 w 23"/>
                  <a:gd name="T21" fmla="*/ 2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35">
                    <a:moveTo>
                      <a:pt x="23" y="25"/>
                    </a:moveTo>
                    <a:cubicBezTo>
                      <a:pt x="23" y="27"/>
                      <a:pt x="23" y="30"/>
                      <a:pt x="22" y="31"/>
                    </a:cubicBezTo>
                    <a:cubicBezTo>
                      <a:pt x="22" y="33"/>
                      <a:pt x="20" y="34"/>
                      <a:pt x="19" y="35"/>
                    </a:cubicBezTo>
                    <a:cubicBezTo>
                      <a:pt x="18" y="33"/>
                      <a:pt x="17" y="32"/>
                      <a:pt x="17" y="31"/>
                    </a:cubicBezTo>
                    <a:cubicBezTo>
                      <a:pt x="17" y="28"/>
                      <a:pt x="18" y="25"/>
                      <a:pt x="18" y="22"/>
                    </a:cubicBezTo>
                    <a:cubicBezTo>
                      <a:pt x="17" y="13"/>
                      <a:pt x="12" y="8"/>
                      <a:pt x="4" y="5"/>
                    </a:cubicBezTo>
                    <a:cubicBezTo>
                      <a:pt x="3" y="5"/>
                      <a:pt x="2" y="5"/>
                      <a:pt x="2" y="4"/>
                    </a:cubicBezTo>
                    <a:cubicBezTo>
                      <a:pt x="1" y="4"/>
                      <a:pt x="0" y="2"/>
                      <a:pt x="0" y="1"/>
                    </a:cubicBezTo>
                    <a:cubicBezTo>
                      <a:pt x="1" y="1"/>
                      <a:pt x="2" y="0"/>
                      <a:pt x="3" y="0"/>
                    </a:cubicBezTo>
                    <a:cubicBezTo>
                      <a:pt x="13" y="2"/>
                      <a:pt x="21" y="10"/>
                      <a:pt x="23" y="20"/>
                    </a:cubicBezTo>
                    <a:cubicBezTo>
                      <a:pt x="23" y="22"/>
                      <a:pt x="23" y="24"/>
                      <a:pt x="2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37">
                <a:extLst>
                  <a:ext uri="{FF2B5EF4-FFF2-40B4-BE49-F238E27FC236}">
                    <a16:creationId xmlns:a16="http://schemas.microsoft.com/office/drawing/2014/main" id="{E0D471A4-8E91-5839-CE2B-338674299B4F}"/>
                  </a:ext>
                </a:extLst>
              </p:cNvPr>
              <p:cNvSpPr>
                <a:spLocks/>
              </p:cNvSpPr>
              <p:nvPr/>
            </p:nvSpPr>
            <p:spPr bwMode="auto">
              <a:xfrm>
                <a:off x="-11417300" y="4622800"/>
                <a:ext cx="66675" cy="127000"/>
              </a:xfrm>
              <a:custGeom>
                <a:avLst/>
                <a:gdLst>
                  <a:gd name="T0" fmla="*/ 20 w 20"/>
                  <a:gd name="T1" fmla="*/ 23 h 38"/>
                  <a:gd name="T2" fmla="*/ 16 w 20"/>
                  <a:gd name="T3" fmla="*/ 36 h 38"/>
                  <a:gd name="T4" fmla="*/ 12 w 20"/>
                  <a:gd name="T5" fmla="*/ 38 h 38"/>
                  <a:gd name="T6" fmla="*/ 11 w 20"/>
                  <a:gd name="T7" fmla="*/ 34 h 38"/>
                  <a:gd name="T8" fmla="*/ 14 w 20"/>
                  <a:gd name="T9" fmla="*/ 26 h 38"/>
                  <a:gd name="T10" fmla="*/ 4 w 20"/>
                  <a:gd name="T11" fmla="*/ 6 h 38"/>
                  <a:gd name="T12" fmla="*/ 2 w 20"/>
                  <a:gd name="T13" fmla="*/ 5 h 38"/>
                  <a:gd name="T14" fmla="*/ 0 w 20"/>
                  <a:gd name="T15" fmla="*/ 1 h 38"/>
                  <a:gd name="T16" fmla="*/ 4 w 20"/>
                  <a:gd name="T17" fmla="*/ 1 h 38"/>
                  <a:gd name="T18" fmla="*/ 18 w 20"/>
                  <a:gd name="T19" fmla="*/ 17 h 38"/>
                  <a:gd name="T20" fmla="*/ 19 w 20"/>
                  <a:gd name="T21" fmla="*/ 23 h 38"/>
                  <a:gd name="T22" fmla="*/ 20 w 20"/>
                  <a:gd name="T23"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38">
                    <a:moveTo>
                      <a:pt x="20" y="23"/>
                    </a:moveTo>
                    <a:cubicBezTo>
                      <a:pt x="18" y="27"/>
                      <a:pt x="17" y="32"/>
                      <a:pt x="16" y="36"/>
                    </a:cubicBezTo>
                    <a:cubicBezTo>
                      <a:pt x="15" y="37"/>
                      <a:pt x="14" y="37"/>
                      <a:pt x="12" y="38"/>
                    </a:cubicBezTo>
                    <a:cubicBezTo>
                      <a:pt x="12" y="36"/>
                      <a:pt x="11" y="35"/>
                      <a:pt x="11" y="34"/>
                    </a:cubicBezTo>
                    <a:cubicBezTo>
                      <a:pt x="12" y="31"/>
                      <a:pt x="13" y="28"/>
                      <a:pt x="14" y="26"/>
                    </a:cubicBezTo>
                    <a:cubicBezTo>
                      <a:pt x="15" y="17"/>
                      <a:pt x="11" y="11"/>
                      <a:pt x="4" y="6"/>
                    </a:cubicBezTo>
                    <a:cubicBezTo>
                      <a:pt x="3" y="6"/>
                      <a:pt x="2" y="5"/>
                      <a:pt x="2" y="5"/>
                    </a:cubicBezTo>
                    <a:cubicBezTo>
                      <a:pt x="1" y="4"/>
                      <a:pt x="1" y="2"/>
                      <a:pt x="0" y="1"/>
                    </a:cubicBezTo>
                    <a:cubicBezTo>
                      <a:pt x="2" y="1"/>
                      <a:pt x="3" y="0"/>
                      <a:pt x="4" y="1"/>
                    </a:cubicBezTo>
                    <a:cubicBezTo>
                      <a:pt x="11" y="4"/>
                      <a:pt x="16" y="9"/>
                      <a:pt x="18" y="17"/>
                    </a:cubicBezTo>
                    <a:cubicBezTo>
                      <a:pt x="19" y="19"/>
                      <a:pt x="19" y="21"/>
                      <a:pt x="19" y="23"/>
                    </a:cubicBezTo>
                    <a:cubicBezTo>
                      <a:pt x="19" y="23"/>
                      <a:pt x="19" y="23"/>
                      <a:pt x="20"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38">
                <a:extLst>
                  <a:ext uri="{FF2B5EF4-FFF2-40B4-BE49-F238E27FC236}">
                    <a16:creationId xmlns:a16="http://schemas.microsoft.com/office/drawing/2014/main" id="{2E0E16EB-883E-8D5F-0F44-9C2642BC0281}"/>
                  </a:ext>
                </a:extLst>
              </p:cNvPr>
              <p:cNvSpPr>
                <a:spLocks/>
              </p:cNvSpPr>
              <p:nvPr/>
            </p:nvSpPr>
            <p:spPr bwMode="auto">
              <a:xfrm>
                <a:off x="-11642725" y="3625850"/>
                <a:ext cx="73025" cy="128588"/>
              </a:xfrm>
              <a:custGeom>
                <a:avLst/>
                <a:gdLst>
                  <a:gd name="T0" fmla="*/ 14 w 22"/>
                  <a:gd name="T1" fmla="*/ 26 h 39"/>
                  <a:gd name="T2" fmla="*/ 3 w 22"/>
                  <a:gd name="T3" fmla="*/ 6 h 39"/>
                  <a:gd name="T4" fmla="*/ 0 w 22"/>
                  <a:gd name="T5" fmla="*/ 3 h 39"/>
                  <a:gd name="T6" fmla="*/ 5 w 22"/>
                  <a:gd name="T7" fmla="*/ 2 h 39"/>
                  <a:gd name="T8" fmla="*/ 17 w 22"/>
                  <a:gd name="T9" fmla="*/ 34 h 39"/>
                  <a:gd name="T10" fmla="*/ 16 w 22"/>
                  <a:gd name="T11" fmla="*/ 37 h 39"/>
                  <a:gd name="T12" fmla="*/ 13 w 22"/>
                  <a:gd name="T13" fmla="*/ 39 h 39"/>
                  <a:gd name="T14" fmla="*/ 12 w 22"/>
                  <a:gd name="T15" fmla="*/ 35 h 39"/>
                  <a:gd name="T16" fmla="*/ 14 w 22"/>
                  <a:gd name="T1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39">
                    <a:moveTo>
                      <a:pt x="14" y="26"/>
                    </a:moveTo>
                    <a:cubicBezTo>
                      <a:pt x="14" y="16"/>
                      <a:pt x="9" y="11"/>
                      <a:pt x="3" y="6"/>
                    </a:cubicBezTo>
                    <a:cubicBezTo>
                      <a:pt x="2" y="6"/>
                      <a:pt x="0" y="4"/>
                      <a:pt x="0" y="3"/>
                    </a:cubicBezTo>
                    <a:cubicBezTo>
                      <a:pt x="1" y="0"/>
                      <a:pt x="3" y="1"/>
                      <a:pt x="5" y="2"/>
                    </a:cubicBezTo>
                    <a:cubicBezTo>
                      <a:pt x="17" y="8"/>
                      <a:pt x="22" y="21"/>
                      <a:pt x="17" y="34"/>
                    </a:cubicBezTo>
                    <a:cubicBezTo>
                      <a:pt x="17" y="35"/>
                      <a:pt x="17" y="36"/>
                      <a:pt x="16" y="37"/>
                    </a:cubicBezTo>
                    <a:cubicBezTo>
                      <a:pt x="15" y="38"/>
                      <a:pt x="14" y="38"/>
                      <a:pt x="13" y="39"/>
                    </a:cubicBezTo>
                    <a:cubicBezTo>
                      <a:pt x="12" y="38"/>
                      <a:pt x="11" y="36"/>
                      <a:pt x="12" y="35"/>
                    </a:cubicBezTo>
                    <a:cubicBezTo>
                      <a:pt x="12" y="32"/>
                      <a:pt x="13" y="28"/>
                      <a:pt x="14"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39">
                <a:extLst>
                  <a:ext uri="{FF2B5EF4-FFF2-40B4-BE49-F238E27FC236}">
                    <a16:creationId xmlns:a16="http://schemas.microsoft.com/office/drawing/2014/main" id="{E59EEAE3-B6DD-76B7-223C-59E9CB6F7963}"/>
                  </a:ext>
                </a:extLst>
              </p:cNvPr>
              <p:cNvSpPr>
                <a:spLocks/>
              </p:cNvSpPr>
              <p:nvPr/>
            </p:nvSpPr>
            <p:spPr bwMode="auto">
              <a:xfrm>
                <a:off x="-12533313" y="3811588"/>
                <a:ext cx="106363" cy="88900"/>
              </a:xfrm>
              <a:custGeom>
                <a:avLst/>
                <a:gdLst>
                  <a:gd name="T0" fmla="*/ 25 w 32"/>
                  <a:gd name="T1" fmla="*/ 0 h 27"/>
                  <a:gd name="T2" fmla="*/ 30 w 32"/>
                  <a:gd name="T3" fmla="*/ 0 h 27"/>
                  <a:gd name="T4" fmla="*/ 32 w 32"/>
                  <a:gd name="T5" fmla="*/ 3 h 27"/>
                  <a:gd name="T6" fmla="*/ 30 w 32"/>
                  <a:gd name="T7" fmla="*/ 5 h 27"/>
                  <a:gd name="T8" fmla="*/ 23 w 32"/>
                  <a:gd name="T9" fmla="*/ 5 h 27"/>
                  <a:gd name="T10" fmla="*/ 5 w 32"/>
                  <a:gd name="T11" fmla="*/ 23 h 27"/>
                  <a:gd name="T12" fmla="*/ 5 w 32"/>
                  <a:gd name="T13" fmla="*/ 24 h 27"/>
                  <a:gd name="T14" fmla="*/ 2 w 32"/>
                  <a:gd name="T15" fmla="*/ 27 h 27"/>
                  <a:gd name="T16" fmla="*/ 0 w 32"/>
                  <a:gd name="T17" fmla="*/ 23 h 27"/>
                  <a:gd name="T18" fmla="*/ 18 w 32"/>
                  <a:gd name="T19" fmla="*/ 1 h 27"/>
                  <a:gd name="T20" fmla="*/ 25 w 3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7">
                    <a:moveTo>
                      <a:pt x="25" y="0"/>
                    </a:moveTo>
                    <a:cubicBezTo>
                      <a:pt x="28" y="0"/>
                      <a:pt x="29" y="0"/>
                      <a:pt x="30" y="0"/>
                    </a:cubicBezTo>
                    <a:cubicBezTo>
                      <a:pt x="31" y="1"/>
                      <a:pt x="32" y="2"/>
                      <a:pt x="32" y="3"/>
                    </a:cubicBezTo>
                    <a:cubicBezTo>
                      <a:pt x="32" y="4"/>
                      <a:pt x="31" y="5"/>
                      <a:pt x="30" y="5"/>
                    </a:cubicBezTo>
                    <a:cubicBezTo>
                      <a:pt x="28" y="5"/>
                      <a:pt x="25" y="5"/>
                      <a:pt x="23" y="5"/>
                    </a:cubicBezTo>
                    <a:cubicBezTo>
                      <a:pt x="13" y="7"/>
                      <a:pt x="7" y="13"/>
                      <a:pt x="5" y="23"/>
                    </a:cubicBezTo>
                    <a:cubicBezTo>
                      <a:pt x="5" y="23"/>
                      <a:pt x="5" y="23"/>
                      <a:pt x="5" y="24"/>
                    </a:cubicBezTo>
                    <a:cubicBezTo>
                      <a:pt x="4" y="25"/>
                      <a:pt x="3" y="26"/>
                      <a:pt x="2" y="27"/>
                    </a:cubicBezTo>
                    <a:cubicBezTo>
                      <a:pt x="1" y="26"/>
                      <a:pt x="0" y="24"/>
                      <a:pt x="0" y="23"/>
                    </a:cubicBezTo>
                    <a:cubicBezTo>
                      <a:pt x="1" y="13"/>
                      <a:pt x="8" y="4"/>
                      <a:pt x="18" y="1"/>
                    </a:cubicBezTo>
                    <a:cubicBezTo>
                      <a:pt x="21" y="1"/>
                      <a:pt x="23" y="0"/>
                      <a:pt x="2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40">
                <a:extLst>
                  <a:ext uri="{FF2B5EF4-FFF2-40B4-BE49-F238E27FC236}">
                    <a16:creationId xmlns:a16="http://schemas.microsoft.com/office/drawing/2014/main" id="{39DCCB91-5552-1B99-F81D-5FD78FD0DAFE}"/>
                  </a:ext>
                </a:extLst>
              </p:cNvPr>
              <p:cNvSpPr>
                <a:spLocks/>
              </p:cNvSpPr>
              <p:nvPr/>
            </p:nvSpPr>
            <p:spPr bwMode="auto">
              <a:xfrm>
                <a:off x="-11669713" y="3659188"/>
                <a:ext cx="50800" cy="85725"/>
              </a:xfrm>
              <a:custGeom>
                <a:avLst/>
                <a:gdLst>
                  <a:gd name="T0" fmla="*/ 15 w 15"/>
                  <a:gd name="T1" fmla="*/ 17 h 26"/>
                  <a:gd name="T2" fmla="*/ 13 w 15"/>
                  <a:gd name="T3" fmla="*/ 24 h 26"/>
                  <a:gd name="T4" fmla="*/ 10 w 15"/>
                  <a:gd name="T5" fmla="*/ 26 h 26"/>
                  <a:gd name="T6" fmla="*/ 9 w 15"/>
                  <a:gd name="T7" fmla="*/ 23 h 26"/>
                  <a:gd name="T8" fmla="*/ 2 w 15"/>
                  <a:gd name="T9" fmla="*/ 5 h 26"/>
                  <a:gd name="T10" fmla="*/ 0 w 15"/>
                  <a:gd name="T11" fmla="*/ 2 h 26"/>
                  <a:gd name="T12" fmla="*/ 4 w 15"/>
                  <a:gd name="T13" fmla="*/ 1 h 26"/>
                  <a:gd name="T14" fmla="*/ 15 w 15"/>
                  <a:gd name="T15" fmla="*/ 17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6">
                    <a:moveTo>
                      <a:pt x="15" y="17"/>
                    </a:moveTo>
                    <a:cubicBezTo>
                      <a:pt x="15" y="19"/>
                      <a:pt x="14" y="22"/>
                      <a:pt x="13" y="24"/>
                    </a:cubicBezTo>
                    <a:cubicBezTo>
                      <a:pt x="13" y="25"/>
                      <a:pt x="11" y="25"/>
                      <a:pt x="10" y="26"/>
                    </a:cubicBezTo>
                    <a:cubicBezTo>
                      <a:pt x="9" y="25"/>
                      <a:pt x="8" y="23"/>
                      <a:pt x="9" y="23"/>
                    </a:cubicBezTo>
                    <a:cubicBezTo>
                      <a:pt x="11" y="15"/>
                      <a:pt x="9" y="9"/>
                      <a:pt x="2" y="5"/>
                    </a:cubicBezTo>
                    <a:cubicBezTo>
                      <a:pt x="1" y="4"/>
                      <a:pt x="1" y="3"/>
                      <a:pt x="0" y="2"/>
                    </a:cubicBezTo>
                    <a:cubicBezTo>
                      <a:pt x="1" y="1"/>
                      <a:pt x="3" y="0"/>
                      <a:pt x="4" y="1"/>
                    </a:cubicBezTo>
                    <a:cubicBezTo>
                      <a:pt x="10" y="3"/>
                      <a:pt x="15" y="9"/>
                      <a:pt x="1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41">
                <a:extLst>
                  <a:ext uri="{FF2B5EF4-FFF2-40B4-BE49-F238E27FC236}">
                    <a16:creationId xmlns:a16="http://schemas.microsoft.com/office/drawing/2014/main" id="{9CE2BEEF-E23B-4CFB-82ED-4D784EE421EB}"/>
                  </a:ext>
                </a:extLst>
              </p:cNvPr>
              <p:cNvSpPr>
                <a:spLocks/>
              </p:cNvSpPr>
              <p:nvPr/>
            </p:nvSpPr>
            <p:spPr bwMode="auto">
              <a:xfrm>
                <a:off x="-11442700" y="4649788"/>
                <a:ext cx="49213" cy="88900"/>
              </a:xfrm>
              <a:custGeom>
                <a:avLst/>
                <a:gdLst>
                  <a:gd name="T0" fmla="*/ 15 w 15"/>
                  <a:gd name="T1" fmla="*/ 18 h 27"/>
                  <a:gd name="T2" fmla="*/ 13 w 15"/>
                  <a:gd name="T3" fmla="*/ 24 h 27"/>
                  <a:gd name="T4" fmla="*/ 10 w 15"/>
                  <a:gd name="T5" fmla="*/ 27 h 27"/>
                  <a:gd name="T6" fmla="*/ 9 w 15"/>
                  <a:gd name="T7" fmla="*/ 23 h 27"/>
                  <a:gd name="T8" fmla="*/ 10 w 15"/>
                  <a:gd name="T9" fmla="*/ 17 h 27"/>
                  <a:gd name="T10" fmla="*/ 3 w 15"/>
                  <a:gd name="T11" fmla="*/ 6 h 27"/>
                  <a:gd name="T12" fmla="*/ 0 w 15"/>
                  <a:gd name="T13" fmla="*/ 2 h 27"/>
                  <a:gd name="T14" fmla="*/ 5 w 15"/>
                  <a:gd name="T15" fmla="*/ 2 h 27"/>
                  <a:gd name="T16" fmla="*/ 15 w 15"/>
                  <a:gd name="T1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7">
                    <a:moveTo>
                      <a:pt x="15" y="18"/>
                    </a:moveTo>
                    <a:cubicBezTo>
                      <a:pt x="14" y="20"/>
                      <a:pt x="14" y="22"/>
                      <a:pt x="13" y="24"/>
                    </a:cubicBezTo>
                    <a:cubicBezTo>
                      <a:pt x="13" y="25"/>
                      <a:pt x="11" y="26"/>
                      <a:pt x="10" y="27"/>
                    </a:cubicBezTo>
                    <a:cubicBezTo>
                      <a:pt x="9" y="25"/>
                      <a:pt x="8" y="24"/>
                      <a:pt x="9" y="23"/>
                    </a:cubicBezTo>
                    <a:cubicBezTo>
                      <a:pt x="9" y="21"/>
                      <a:pt x="10" y="19"/>
                      <a:pt x="10" y="17"/>
                    </a:cubicBezTo>
                    <a:cubicBezTo>
                      <a:pt x="10" y="12"/>
                      <a:pt x="6" y="9"/>
                      <a:pt x="3" y="6"/>
                    </a:cubicBezTo>
                    <a:cubicBezTo>
                      <a:pt x="1" y="5"/>
                      <a:pt x="0" y="3"/>
                      <a:pt x="0" y="2"/>
                    </a:cubicBezTo>
                    <a:cubicBezTo>
                      <a:pt x="1" y="0"/>
                      <a:pt x="3" y="1"/>
                      <a:pt x="5" y="2"/>
                    </a:cubicBezTo>
                    <a:cubicBezTo>
                      <a:pt x="11" y="5"/>
                      <a:pt x="15" y="10"/>
                      <a:pt x="15"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42">
                <a:extLst>
                  <a:ext uri="{FF2B5EF4-FFF2-40B4-BE49-F238E27FC236}">
                    <a16:creationId xmlns:a16="http://schemas.microsoft.com/office/drawing/2014/main" id="{51E72AD6-6EC7-4F03-B426-237DC36DEC15}"/>
                  </a:ext>
                </a:extLst>
              </p:cNvPr>
              <p:cNvSpPr>
                <a:spLocks/>
              </p:cNvSpPr>
              <p:nvPr/>
            </p:nvSpPr>
            <p:spPr bwMode="auto">
              <a:xfrm>
                <a:off x="-12201525" y="4513263"/>
                <a:ext cx="53975" cy="88900"/>
              </a:xfrm>
              <a:custGeom>
                <a:avLst/>
                <a:gdLst>
                  <a:gd name="T0" fmla="*/ 0 w 16"/>
                  <a:gd name="T1" fmla="*/ 10 h 27"/>
                  <a:gd name="T2" fmla="*/ 3 w 16"/>
                  <a:gd name="T3" fmla="*/ 2 h 27"/>
                  <a:gd name="T4" fmla="*/ 6 w 16"/>
                  <a:gd name="T5" fmla="*/ 0 h 27"/>
                  <a:gd name="T6" fmla="*/ 8 w 16"/>
                  <a:gd name="T7" fmla="*/ 3 h 27"/>
                  <a:gd name="T8" fmla="*/ 7 w 16"/>
                  <a:gd name="T9" fmla="*/ 5 h 27"/>
                  <a:gd name="T10" fmla="*/ 12 w 16"/>
                  <a:gd name="T11" fmla="*/ 21 h 27"/>
                  <a:gd name="T12" fmla="*/ 14 w 16"/>
                  <a:gd name="T13" fmla="*/ 25 h 27"/>
                  <a:gd name="T14" fmla="*/ 10 w 16"/>
                  <a:gd name="T15" fmla="*/ 25 h 27"/>
                  <a:gd name="T16" fmla="*/ 0 w 16"/>
                  <a:gd name="T17"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7">
                    <a:moveTo>
                      <a:pt x="0" y="10"/>
                    </a:moveTo>
                    <a:cubicBezTo>
                      <a:pt x="1" y="7"/>
                      <a:pt x="2" y="4"/>
                      <a:pt x="3" y="2"/>
                    </a:cubicBezTo>
                    <a:cubicBezTo>
                      <a:pt x="3" y="1"/>
                      <a:pt x="5" y="1"/>
                      <a:pt x="6" y="0"/>
                    </a:cubicBezTo>
                    <a:cubicBezTo>
                      <a:pt x="7" y="1"/>
                      <a:pt x="7" y="2"/>
                      <a:pt x="8" y="3"/>
                    </a:cubicBezTo>
                    <a:cubicBezTo>
                      <a:pt x="8" y="4"/>
                      <a:pt x="7" y="4"/>
                      <a:pt x="7" y="5"/>
                    </a:cubicBezTo>
                    <a:cubicBezTo>
                      <a:pt x="4" y="12"/>
                      <a:pt x="6" y="17"/>
                      <a:pt x="12" y="21"/>
                    </a:cubicBezTo>
                    <a:cubicBezTo>
                      <a:pt x="14" y="22"/>
                      <a:pt x="16" y="23"/>
                      <a:pt x="14" y="25"/>
                    </a:cubicBezTo>
                    <a:cubicBezTo>
                      <a:pt x="13" y="27"/>
                      <a:pt x="11" y="26"/>
                      <a:pt x="10" y="25"/>
                    </a:cubicBezTo>
                    <a:cubicBezTo>
                      <a:pt x="4" y="22"/>
                      <a:pt x="1" y="16"/>
                      <a:pt x="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43">
                <a:extLst>
                  <a:ext uri="{FF2B5EF4-FFF2-40B4-BE49-F238E27FC236}">
                    <a16:creationId xmlns:a16="http://schemas.microsoft.com/office/drawing/2014/main" id="{489A2B56-D437-5648-4E97-9B4834FF1869}"/>
                  </a:ext>
                </a:extLst>
              </p:cNvPr>
              <p:cNvSpPr>
                <a:spLocks/>
              </p:cNvSpPr>
              <p:nvPr/>
            </p:nvSpPr>
            <p:spPr bwMode="auto">
              <a:xfrm>
                <a:off x="-12496800" y="3848100"/>
                <a:ext cx="73025" cy="66675"/>
              </a:xfrm>
              <a:custGeom>
                <a:avLst/>
                <a:gdLst>
                  <a:gd name="T0" fmla="*/ 17 w 22"/>
                  <a:gd name="T1" fmla="*/ 0 h 20"/>
                  <a:gd name="T2" fmla="*/ 20 w 22"/>
                  <a:gd name="T3" fmla="*/ 1 h 20"/>
                  <a:gd name="T4" fmla="*/ 22 w 22"/>
                  <a:gd name="T5" fmla="*/ 3 h 20"/>
                  <a:gd name="T6" fmla="*/ 20 w 22"/>
                  <a:gd name="T7" fmla="*/ 5 h 20"/>
                  <a:gd name="T8" fmla="*/ 17 w 22"/>
                  <a:gd name="T9" fmla="*/ 6 h 20"/>
                  <a:gd name="T10" fmla="*/ 5 w 22"/>
                  <a:gd name="T11" fmla="*/ 16 h 20"/>
                  <a:gd name="T12" fmla="*/ 2 w 22"/>
                  <a:gd name="T13" fmla="*/ 20 h 20"/>
                  <a:gd name="T14" fmla="*/ 0 w 22"/>
                  <a:gd name="T15" fmla="*/ 16 h 20"/>
                  <a:gd name="T16" fmla="*/ 17 w 22"/>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0">
                    <a:moveTo>
                      <a:pt x="17" y="0"/>
                    </a:moveTo>
                    <a:cubicBezTo>
                      <a:pt x="18" y="0"/>
                      <a:pt x="19" y="0"/>
                      <a:pt x="20" y="1"/>
                    </a:cubicBezTo>
                    <a:cubicBezTo>
                      <a:pt x="21" y="1"/>
                      <a:pt x="22" y="2"/>
                      <a:pt x="22" y="3"/>
                    </a:cubicBezTo>
                    <a:cubicBezTo>
                      <a:pt x="22" y="4"/>
                      <a:pt x="21" y="5"/>
                      <a:pt x="20" y="5"/>
                    </a:cubicBezTo>
                    <a:cubicBezTo>
                      <a:pt x="19" y="6"/>
                      <a:pt x="18" y="5"/>
                      <a:pt x="17" y="6"/>
                    </a:cubicBezTo>
                    <a:cubicBezTo>
                      <a:pt x="10" y="6"/>
                      <a:pt x="6" y="10"/>
                      <a:pt x="5" y="16"/>
                    </a:cubicBezTo>
                    <a:cubicBezTo>
                      <a:pt x="5" y="18"/>
                      <a:pt x="5" y="20"/>
                      <a:pt x="2" y="20"/>
                    </a:cubicBezTo>
                    <a:cubicBezTo>
                      <a:pt x="0" y="20"/>
                      <a:pt x="0" y="18"/>
                      <a:pt x="0" y="16"/>
                    </a:cubicBezTo>
                    <a:cubicBezTo>
                      <a:pt x="2" y="6"/>
                      <a:pt x="8" y="1"/>
                      <a:pt x="1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44">
                <a:extLst>
                  <a:ext uri="{FF2B5EF4-FFF2-40B4-BE49-F238E27FC236}">
                    <a16:creationId xmlns:a16="http://schemas.microsoft.com/office/drawing/2014/main" id="{F6842DEA-DCF5-101B-3183-E20265A3D244}"/>
                  </a:ext>
                </a:extLst>
              </p:cNvPr>
              <p:cNvSpPr>
                <a:spLocks/>
              </p:cNvSpPr>
              <p:nvPr/>
            </p:nvSpPr>
            <p:spPr bwMode="auto">
              <a:xfrm>
                <a:off x="-11353800" y="4027488"/>
                <a:ext cx="63500" cy="79375"/>
              </a:xfrm>
              <a:custGeom>
                <a:avLst/>
                <a:gdLst>
                  <a:gd name="T0" fmla="*/ 13 w 19"/>
                  <a:gd name="T1" fmla="*/ 19 h 24"/>
                  <a:gd name="T2" fmla="*/ 4 w 19"/>
                  <a:gd name="T3" fmla="*/ 5 h 24"/>
                  <a:gd name="T4" fmla="*/ 1 w 19"/>
                  <a:gd name="T5" fmla="*/ 2 h 24"/>
                  <a:gd name="T6" fmla="*/ 5 w 19"/>
                  <a:gd name="T7" fmla="*/ 1 h 24"/>
                  <a:gd name="T8" fmla="*/ 18 w 19"/>
                  <a:gd name="T9" fmla="*/ 19 h 24"/>
                  <a:gd name="T10" fmla="*/ 15 w 19"/>
                  <a:gd name="T11" fmla="*/ 24 h 24"/>
                  <a:gd name="T12" fmla="*/ 13 w 19"/>
                  <a:gd name="T13" fmla="*/ 19 h 24"/>
                </a:gdLst>
                <a:ahLst/>
                <a:cxnLst>
                  <a:cxn ang="0">
                    <a:pos x="T0" y="T1"/>
                  </a:cxn>
                  <a:cxn ang="0">
                    <a:pos x="T2" y="T3"/>
                  </a:cxn>
                  <a:cxn ang="0">
                    <a:pos x="T4" y="T5"/>
                  </a:cxn>
                  <a:cxn ang="0">
                    <a:pos x="T6" y="T7"/>
                  </a:cxn>
                  <a:cxn ang="0">
                    <a:pos x="T8" y="T9"/>
                  </a:cxn>
                  <a:cxn ang="0">
                    <a:pos x="T10" y="T11"/>
                  </a:cxn>
                  <a:cxn ang="0">
                    <a:pos x="T12" y="T13"/>
                  </a:cxn>
                </a:cxnLst>
                <a:rect l="0" t="0" r="r" b="b"/>
                <a:pathLst>
                  <a:path w="19" h="24">
                    <a:moveTo>
                      <a:pt x="13" y="19"/>
                    </a:moveTo>
                    <a:cubicBezTo>
                      <a:pt x="14" y="12"/>
                      <a:pt x="11" y="8"/>
                      <a:pt x="4" y="5"/>
                    </a:cubicBezTo>
                    <a:cubicBezTo>
                      <a:pt x="2" y="5"/>
                      <a:pt x="0" y="4"/>
                      <a:pt x="1" y="2"/>
                    </a:cubicBezTo>
                    <a:cubicBezTo>
                      <a:pt x="1" y="1"/>
                      <a:pt x="4" y="0"/>
                      <a:pt x="5" y="1"/>
                    </a:cubicBezTo>
                    <a:cubicBezTo>
                      <a:pt x="14" y="3"/>
                      <a:pt x="19" y="10"/>
                      <a:pt x="18" y="19"/>
                    </a:cubicBezTo>
                    <a:cubicBezTo>
                      <a:pt x="18" y="21"/>
                      <a:pt x="18" y="24"/>
                      <a:pt x="15" y="24"/>
                    </a:cubicBezTo>
                    <a:cubicBezTo>
                      <a:pt x="13" y="24"/>
                      <a:pt x="13" y="23"/>
                      <a:pt x="1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5" name="Freeform 27">
              <a:extLst>
                <a:ext uri="{FF2B5EF4-FFF2-40B4-BE49-F238E27FC236}">
                  <a16:creationId xmlns:a16="http://schemas.microsoft.com/office/drawing/2014/main" id="{6C4F44F7-176E-88A5-D6A6-38EDC316D6D8}"/>
                </a:ext>
              </a:extLst>
            </p:cNvPr>
            <p:cNvSpPr>
              <a:spLocks/>
            </p:cNvSpPr>
            <p:nvPr/>
          </p:nvSpPr>
          <p:spPr bwMode="auto">
            <a:xfrm>
              <a:off x="8343908" y="3352935"/>
              <a:ext cx="108255" cy="124655"/>
            </a:xfrm>
            <a:custGeom>
              <a:avLst/>
              <a:gdLst>
                <a:gd name="T0" fmla="*/ 0 w 139"/>
                <a:gd name="T1" fmla="*/ 77 h 160"/>
                <a:gd name="T2" fmla="*/ 0 w 139"/>
                <a:gd name="T3" fmla="*/ 20 h 160"/>
                <a:gd name="T4" fmla="*/ 18 w 139"/>
                <a:gd name="T5" fmla="*/ 0 h 160"/>
                <a:gd name="T6" fmla="*/ 31 w 139"/>
                <a:gd name="T7" fmla="*/ 3 h 160"/>
                <a:gd name="T8" fmla="*/ 125 w 139"/>
                <a:gd name="T9" fmla="*/ 60 h 160"/>
                <a:gd name="T10" fmla="*/ 131 w 139"/>
                <a:gd name="T11" fmla="*/ 90 h 160"/>
                <a:gd name="T12" fmla="*/ 125 w 139"/>
                <a:gd name="T13" fmla="*/ 95 h 160"/>
                <a:gd name="T14" fmla="*/ 31 w 139"/>
                <a:gd name="T15" fmla="*/ 151 h 160"/>
                <a:gd name="T16" fmla="*/ 0 w 139"/>
                <a:gd name="T17" fmla="*/ 134 h 160"/>
                <a:gd name="T18" fmla="*/ 0 w 139"/>
                <a:gd name="T19" fmla="*/ 7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60">
                  <a:moveTo>
                    <a:pt x="0" y="77"/>
                  </a:moveTo>
                  <a:cubicBezTo>
                    <a:pt x="0" y="58"/>
                    <a:pt x="0" y="39"/>
                    <a:pt x="0" y="20"/>
                  </a:cubicBezTo>
                  <a:cubicBezTo>
                    <a:pt x="1" y="9"/>
                    <a:pt x="8" y="0"/>
                    <a:pt x="18" y="0"/>
                  </a:cubicBezTo>
                  <a:cubicBezTo>
                    <a:pt x="23" y="0"/>
                    <a:pt x="27" y="1"/>
                    <a:pt x="31" y="3"/>
                  </a:cubicBezTo>
                  <a:cubicBezTo>
                    <a:pt x="62" y="22"/>
                    <a:pt x="94" y="41"/>
                    <a:pt x="125" y="60"/>
                  </a:cubicBezTo>
                  <a:cubicBezTo>
                    <a:pt x="137" y="67"/>
                    <a:pt x="139" y="80"/>
                    <a:pt x="131" y="90"/>
                  </a:cubicBezTo>
                  <a:cubicBezTo>
                    <a:pt x="130" y="92"/>
                    <a:pt x="127" y="93"/>
                    <a:pt x="125" y="95"/>
                  </a:cubicBezTo>
                  <a:cubicBezTo>
                    <a:pt x="94" y="114"/>
                    <a:pt x="62" y="133"/>
                    <a:pt x="31" y="151"/>
                  </a:cubicBezTo>
                  <a:cubicBezTo>
                    <a:pt x="16" y="160"/>
                    <a:pt x="1" y="151"/>
                    <a:pt x="0" y="134"/>
                  </a:cubicBezTo>
                  <a:cubicBezTo>
                    <a:pt x="0" y="115"/>
                    <a:pt x="0" y="96"/>
                    <a:pt x="0" y="77"/>
                  </a:cubicBezTo>
                  <a:close/>
                </a:path>
              </a:pathLst>
            </a:custGeom>
            <a:solidFill>
              <a:schemeClr val="accent1"/>
            </a:solidFill>
            <a:ln w="19050">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41130178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TD Based on Best Practices</a:t>
            </a:r>
          </a:p>
        </p:txBody>
      </p:sp>
      <p:sp>
        <p:nvSpPr>
          <p:cNvPr id="5" name="Content Placeholder 4"/>
          <p:cNvSpPr>
            <a:spLocks noGrp="1"/>
          </p:cNvSpPr>
          <p:nvPr>
            <p:ph idx="1"/>
          </p:nvPr>
        </p:nvSpPr>
        <p:spPr>
          <a:xfrm>
            <a:off x="978596" y="1699418"/>
            <a:ext cx="10573642" cy="636376"/>
          </a:xfrm>
        </p:spPr>
        <p:txBody>
          <a:bodyPr>
            <a:normAutofit/>
          </a:bodyPr>
          <a:lstStyle/>
          <a:p>
            <a:pPr marL="0" indent="0">
              <a:buNone/>
            </a:pPr>
            <a:r>
              <a:rPr lang="en-US" sz="1900" b="1" dirty="0">
                <a:solidFill>
                  <a:schemeClr val="accent1"/>
                </a:solidFill>
              </a:rPr>
              <a:t>APA recommends (1B) </a:t>
            </a:r>
            <a:r>
              <a:rPr lang="en-US" sz="1900" b="1" dirty="0"/>
              <a:t>that patients who have moderate to severe or disabling TD associated with antipsychotic therapy be treated with a reversible inhibitor of the VMAT2</a:t>
            </a:r>
            <a:r>
              <a:rPr lang="en-US" sz="1900" b="1" baseline="30000" dirty="0"/>
              <a:t>1</a:t>
            </a:r>
            <a:r>
              <a:rPr lang="en-US" sz="1900" b="1" dirty="0"/>
              <a:t> </a:t>
            </a:r>
          </a:p>
        </p:txBody>
      </p:sp>
      <p:sp>
        <p:nvSpPr>
          <p:cNvPr id="4" name="Slide Number Placeholder 3"/>
          <p:cNvSpPr>
            <a:spLocks noGrp="1"/>
          </p:cNvSpPr>
          <p:nvPr>
            <p:ph type="sldNum" sz="quarter" idx="4"/>
          </p:nvPr>
        </p:nvSpPr>
        <p:spPr/>
        <p:txBody>
          <a:bodyPr/>
          <a:lstStyle/>
          <a:p>
            <a:fld id="{F3C1FD0B-2342-48FB-A867-BE1FD0EAA53B}" type="slidenum">
              <a:rPr lang="en-US" smtClean="0"/>
              <a:t>58</a:t>
            </a:fld>
            <a:endParaRPr lang="en-US" dirty="0"/>
          </a:p>
        </p:txBody>
      </p:sp>
      <p:sp>
        <p:nvSpPr>
          <p:cNvPr id="22" name="Text Placeholder 8"/>
          <p:cNvSpPr>
            <a:spLocks noGrp="1"/>
          </p:cNvSpPr>
          <p:nvPr>
            <p:ph type="body" sz="quarter" idx="10"/>
          </p:nvPr>
        </p:nvSpPr>
        <p:spPr/>
        <p:txBody>
          <a:bodyPr>
            <a:normAutofit/>
          </a:bodyPr>
          <a:lstStyle/>
          <a:p>
            <a:r>
              <a:rPr lang="en-US" dirty="0"/>
              <a:t>Best Practices for Tardive Dyskinesia Screening and Treatment</a:t>
            </a:r>
          </a:p>
        </p:txBody>
      </p:sp>
      <p:sp>
        <p:nvSpPr>
          <p:cNvPr id="23" name="TextBox 22">
            <a:extLst>
              <a:ext uri="{FF2B5EF4-FFF2-40B4-BE49-F238E27FC236}">
                <a16:creationId xmlns:a16="http://schemas.microsoft.com/office/drawing/2014/main" id="{3C97E4D6-8ADE-ABA8-DA94-9F89D64B05A9}"/>
              </a:ext>
            </a:extLst>
          </p:cNvPr>
          <p:cNvSpPr txBox="1"/>
          <p:nvPr/>
        </p:nvSpPr>
        <p:spPr>
          <a:xfrm>
            <a:off x="977900" y="5996770"/>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b="1" dirty="0">
                <a:latin typeface="+mn-lt"/>
              </a:rPr>
              <a:t>APA, American Psychiatric Association; VMAT, vesicular monoamine transporter type 2.</a:t>
            </a:r>
          </a:p>
          <a:p>
            <a:pPr marL="0">
              <a:defRPr/>
            </a:pPr>
            <a:r>
              <a:rPr lang="en-US" b="1" dirty="0">
                <a:latin typeface="+mn-lt"/>
                <a:ea typeface="Calibri" panose="020F0502020204030204" pitchFamily="34" charset="0"/>
                <a:cs typeface="Times New Roman" panose="02020603050405020304" pitchFamily="18" charset="0"/>
              </a:rPr>
              <a:t>1. </a:t>
            </a:r>
            <a:r>
              <a:rPr lang="en-US" dirty="0">
                <a:latin typeface="+mn-lt"/>
              </a:rPr>
              <a:t>American Psychiatric Association. </a:t>
            </a:r>
            <a:r>
              <a:rPr lang="en-US" i="1" dirty="0">
                <a:latin typeface="+mn-lt"/>
              </a:rPr>
              <a:t>The American Psychiatric Association Practice Guideline for the Treatment of Patients With Schizophrenia</a:t>
            </a:r>
            <a:r>
              <a:rPr lang="en-US" dirty="0">
                <a:latin typeface="+mn-lt"/>
              </a:rPr>
              <a:t>. American Psychiatric Association; 2021. </a:t>
            </a:r>
            <a:br>
              <a:rPr lang="en-US" dirty="0">
                <a:latin typeface="+mn-lt"/>
              </a:rPr>
            </a:br>
            <a:r>
              <a:rPr lang="en-US" b="1" dirty="0">
                <a:latin typeface="+mn-lt"/>
              </a:rPr>
              <a:t>2.</a:t>
            </a:r>
            <a:r>
              <a:rPr lang="en-US" dirty="0">
                <a:latin typeface="+mn-lt"/>
              </a:rPr>
              <a:t> Benztropine mesylate [package insert]. Lake Forest, IL: Akorn; 2017</a:t>
            </a:r>
            <a:r>
              <a:rPr lang="en-US" dirty="0"/>
              <a:t>.</a:t>
            </a:r>
          </a:p>
        </p:txBody>
      </p:sp>
      <p:grpSp>
        <p:nvGrpSpPr>
          <p:cNvPr id="37" name="Group 36">
            <a:extLst>
              <a:ext uri="{FF2B5EF4-FFF2-40B4-BE49-F238E27FC236}">
                <a16:creationId xmlns:a16="http://schemas.microsoft.com/office/drawing/2014/main" id="{602E12C4-CBB6-2771-742F-5231542F66C8}"/>
              </a:ext>
            </a:extLst>
          </p:cNvPr>
          <p:cNvGrpSpPr/>
          <p:nvPr/>
        </p:nvGrpSpPr>
        <p:grpSpPr>
          <a:xfrm>
            <a:off x="682524" y="2494278"/>
            <a:ext cx="3735488" cy="3186437"/>
            <a:chOff x="682524" y="1701176"/>
            <a:chExt cx="3735488" cy="3186437"/>
          </a:xfrm>
        </p:grpSpPr>
        <p:sp>
          <p:nvSpPr>
            <p:cNvPr id="41" name="TextBox 40">
              <a:extLst>
                <a:ext uri="{FF2B5EF4-FFF2-40B4-BE49-F238E27FC236}">
                  <a16:creationId xmlns:a16="http://schemas.microsoft.com/office/drawing/2014/main" id="{DFF12145-D658-64D0-B5D6-C3B1854C2F02}"/>
                </a:ext>
              </a:extLst>
            </p:cNvPr>
            <p:cNvSpPr txBox="1"/>
            <p:nvPr/>
          </p:nvSpPr>
          <p:spPr>
            <a:xfrm>
              <a:off x="682524" y="3564174"/>
              <a:ext cx="3735488" cy="1323439"/>
            </a:xfrm>
            <a:prstGeom prst="rect">
              <a:avLst/>
            </a:prstGeom>
            <a:noFill/>
          </p:spPr>
          <p:txBody>
            <a:bodyPr wrap="square" rtlCol="0">
              <a:spAutoFit/>
            </a:bodyPr>
            <a:lstStyle/>
            <a:p>
              <a:pPr marL="63500" lvl="1" algn="ctr"/>
              <a:r>
                <a:rPr lang="en-US" sz="1600" dirty="0"/>
                <a:t>Treatment with a VMAT2 inhibitor can also be considered for patients with mild TD, based on patient preference, associated impairment, or effect on psychosocial functioning</a:t>
              </a:r>
              <a:r>
                <a:rPr lang="en-US" sz="1600" baseline="30000" dirty="0"/>
                <a:t>1</a:t>
              </a:r>
            </a:p>
          </p:txBody>
        </p:sp>
        <p:grpSp>
          <p:nvGrpSpPr>
            <p:cNvPr id="42" name="Group 41">
              <a:extLst>
                <a:ext uri="{FF2B5EF4-FFF2-40B4-BE49-F238E27FC236}">
                  <a16:creationId xmlns:a16="http://schemas.microsoft.com/office/drawing/2014/main" id="{E56EE17C-1732-CDDD-2A50-7CA492F2F775}"/>
                </a:ext>
              </a:extLst>
            </p:cNvPr>
            <p:cNvGrpSpPr>
              <a:grpSpLocks noChangeAspect="1"/>
            </p:cNvGrpSpPr>
            <p:nvPr/>
          </p:nvGrpSpPr>
          <p:grpSpPr>
            <a:xfrm>
              <a:off x="1636096" y="1701176"/>
              <a:ext cx="1828344" cy="1833056"/>
              <a:chOff x="-4083050" y="1579563"/>
              <a:chExt cx="3694112" cy="3703638"/>
            </a:xfrm>
            <a:solidFill>
              <a:schemeClr val="accent5"/>
            </a:solidFill>
          </p:grpSpPr>
          <p:sp>
            <p:nvSpPr>
              <p:cNvPr id="44" name="Freeform 5">
                <a:extLst>
                  <a:ext uri="{FF2B5EF4-FFF2-40B4-BE49-F238E27FC236}">
                    <a16:creationId xmlns:a16="http://schemas.microsoft.com/office/drawing/2014/main" id="{A610D7B6-A0B5-4154-328A-AA7E6AE1417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
                <a:extLst>
                  <a:ext uri="{FF2B5EF4-FFF2-40B4-BE49-F238E27FC236}">
                    <a16:creationId xmlns:a16="http://schemas.microsoft.com/office/drawing/2014/main" id="{ABED0723-255C-B15C-7FFD-B1B737DEFB1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7">
                <a:extLst>
                  <a:ext uri="{FF2B5EF4-FFF2-40B4-BE49-F238E27FC236}">
                    <a16:creationId xmlns:a16="http://schemas.microsoft.com/office/drawing/2014/main" id="{A20F1AEE-E5F4-E90B-E33D-6382E1AFA9CA}"/>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8">
                <a:extLst>
                  <a:ext uri="{FF2B5EF4-FFF2-40B4-BE49-F238E27FC236}">
                    <a16:creationId xmlns:a16="http://schemas.microsoft.com/office/drawing/2014/main" id="{96D0F98B-8691-E079-86AE-0052A9E1C18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9">
                <a:extLst>
                  <a:ext uri="{FF2B5EF4-FFF2-40B4-BE49-F238E27FC236}">
                    <a16:creationId xmlns:a16="http://schemas.microsoft.com/office/drawing/2014/main" id="{4D0BA5B6-B940-730F-D9D6-199CE71C8B1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0">
                <a:extLst>
                  <a:ext uri="{FF2B5EF4-FFF2-40B4-BE49-F238E27FC236}">
                    <a16:creationId xmlns:a16="http://schemas.microsoft.com/office/drawing/2014/main" id="{E77790DA-4D4A-A7F9-3894-59B8DDA1B129}"/>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1">
                <a:extLst>
                  <a:ext uri="{FF2B5EF4-FFF2-40B4-BE49-F238E27FC236}">
                    <a16:creationId xmlns:a16="http://schemas.microsoft.com/office/drawing/2014/main" id="{DAA51CC8-7880-A8D8-5632-6013A4466B6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2">
                <a:extLst>
                  <a:ext uri="{FF2B5EF4-FFF2-40B4-BE49-F238E27FC236}">
                    <a16:creationId xmlns:a16="http://schemas.microsoft.com/office/drawing/2014/main" id="{FA88C255-5301-9DED-07AA-73CA7F304C3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3">
                <a:extLst>
                  <a:ext uri="{FF2B5EF4-FFF2-40B4-BE49-F238E27FC236}">
                    <a16:creationId xmlns:a16="http://schemas.microsoft.com/office/drawing/2014/main" id="{9D18D386-2AEC-6C93-97B5-85FCDF72AD76}"/>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4">
                <a:extLst>
                  <a:ext uri="{FF2B5EF4-FFF2-40B4-BE49-F238E27FC236}">
                    <a16:creationId xmlns:a16="http://schemas.microsoft.com/office/drawing/2014/main" id="{C4E991A2-81ED-02DE-5DE9-6C79DFE6B7F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5">
                <a:extLst>
                  <a:ext uri="{FF2B5EF4-FFF2-40B4-BE49-F238E27FC236}">
                    <a16:creationId xmlns:a16="http://schemas.microsoft.com/office/drawing/2014/main" id="{1BDE8294-AC91-21B8-2D24-7514D1302A77}"/>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6">
                <a:extLst>
                  <a:ext uri="{FF2B5EF4-FFF2-40B4-BE49-F238E27FC236}">
                    <a16:creationId xmlns:a16="http://schemas.microsoft.com/office/drawing/2014/main" id="{9FADF028-DB9E-3AC0-1F1F-70EBAAA24D5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7">
                <a:extLst>
                  <a:ext uri="{FF2B5EF4-FFF2-40B4-BE49-F238E27FC236}">
                    <a16:creationId xmlns:a16="http://schemas.microsoft.com/office/drawing/2014/main" id="{BEC89951-A550-3612-023D-3BDFAB316FB0}"/>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8">
                <a:extLst>
                  <a:ext uri="{FF2B5EF4-FFF2-40B4-BE49-F238E27FC236}">
                    <a16:creationId xmlns:a16="http://schemas.microsoft.com/office/drawing/2014/main" id="{0692DDFF-677B-B7C7-6D36-BE7583714D8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9">
                <a:extLst>
                  <a:ext uri="{FF2B5EF4-FFF2-40B4-BE49-F238E27FC236}">
                    <a16:creationId xmlns:a16="http://schemas.microsoft.com/office/drawing/2014/main" id="{40B2EA34-9E97-648C-2A07-0CC4A712F0B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0">
                <a:extLst>
                  <a:ext uri="{FF2B5EF4-FFF2-40B4-BE49-F238E27FC236}">
                    <a16:creationId xmlns:a16="http://schemas.microsoft.com/office/drawing/2014/main" id="{0C790DA3-13D2-5221-B137-A3874F5E574F}"/>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1">
                <a:extLst>
                  <a:ext uri="{FF2B5EF4-FFF2-40B4-BE49-F238E27FC236}">
                    <a16:creationId xmlns:a16="http://schemas.microsoft.com/office/drawing/2014/main" id="{01886383-02DB-3083-6A82-EC3EBC0D059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2">
                <a:extLst>
                  <a:ext uri="{FF2B5EF4-FFF2-40B4-BE49-F238E27FC236}">
                    <a16:creationId xmlns:a16="http://schemas.microsoft.com/office/drawing/2014/main" id="{31AC6235-76F1-EF94-7A3D-1A42EBCC6DA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3">
                <a:extLst>
                  <a:ext uri="{FF2B5EF4-FFF2-40B4-BE49-F238E27FC236}">
                    <a16:creationId xmlns:a16="http://schemas.microsoft.com/office/drawing/2014/main" id="{563A6121-B79D-0012-F3CF-5A942F8729A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4">
                <a:extLst>
                  <a:ext uri="{FF2B5EF4-FFF2-40B4-BE49-F238E27FC236}">
                    <a16:creationId xmlns:a16="http://schemas.microsoft.com/office/drawing/2014/main" id="{401CFA70-9F1B-9AAA-04D1-D38FFE6EA32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5">
                <a:extLst>
                  <a:ext uri="{FF2B5EF4-FFF2-40B4-BE49-F238E27FC236}">
                    <a16:creationId xmlns:a16="http://schemas.microsoft.com/office/drawing/2014/main" id="{7D409FC9-06A6-4055-9CCF-C9F047CEEC3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6">
                <a:extLst>
                  <a:ext uri="{FF2B5EF4-FFF2-40B4-BE49-F238E27FC236}">
                    <a16:creationId xmlns:a16="http://schemas.microsoft.com/office/drawing/2014/main" id="{921634F4-FA6D-C464-5637-9E308E00DC8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7">
                <a:extLst>
                  <a:ext uri="{FF2B5EF4-FFF2-40B4-BE49-F238E27FC236}">
                    <a16:creationId xmlns:a16="http://schemas.microsoft.com/office/drawing/2014/main" id="{53CDE521-B096-FA10-491D-E2B1A8404FF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8">
                <a:extLst>
                  <a:ext uri="{FF2B5EF4-FFF2-40B4-BE49-F238E27FC236}">
                    <a16:creationId xmlns:a16="http://schemas.microsoft.com/office/drawing/2014/main" id="{19F8DC39-8B03-5619-993E-0B0D18B344BC}"/>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9">
                <a:extLst>
                  <a:ext uri="{FF2B5EF4-FFF2-40B4-BE49-F238E27FC236}">
                    <a16:creationId xmlns:a16="http://schemas.microsoft.com/office/drawing/2014/main" id="{8B3FDB99-8DAD-8CE1-F2F3-6016E3FBD14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30">
                <a:extLst>
                  <a:ext uri="{FF2B5EF4-FFF2-40B4-BE49-F238E27FC236}">
                    <a16:creationId xmlns:a16="http://schemas.microsoft.com/office/drawing/2014/main" id="{60263A80-3192-622E-6E58-EC637BCD453F}"/>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31">
                <a:extLst>
                  <a:ext uri="{FF2B5EF4-FFF2-40B4-BE49-F238E27FC236}">
                    <a16:creationId xmlns:a16="http://schemas.microsoft.com/office/drawing/2014/main" id="{2803FF1B-1617-5C38-F086-18E53CC5CD32}"/>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32">
                <a:extLst>
                  <a:ext uri="{FF2B5EF4-FFF2-40B4-BE49-F238E27FC236}">
                    <a16:creationId xmlns:a16="http://schemas.microsoft.com/office/drawing/2014/main" id="{915A248A-DEF6-9C65-2937-A90CC08347F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33">
                <a:extLst>
                  <a:ext uri="{FF2B5EF4-FFF2-40B4-BE49-F238E27FC236}">
                    <a16:creationId xmlns:a16="http://schemas.microsoft.com/office/drawing/2014/main" id="{4BED6AB6-4020-57B4-3CB7-1C0DAFCCBD9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3" name="Freeform 6">
              <a:extLst>
                <a:ext uri="{FF2B5EF4-FFF2-40B4-BE49-F238E27FC236}">
                  <a16:creationId xmlns:a16="http://schemas.microsoft.com/office/drawing/2014/main" id="{95BC2D02-BF11-BEED-2F3E-A49EEDDB6EB9}"/>
                </a:ext>
              </a:extLst>
            </p:cNvPr>
            <p:cNvSpPr>
              <a:spLocks noEditPoints="1"/>
            </p:cNvSpPr>
            <p:nvPr/>
          </p:nvSpPr>
          <p:spPr bwMode="auto">
            <a:xfrm>
              <a:off x="2067207" y="2122254"/>
              <a:ext cx="979206" cy="1047520"/>
            </a:xfrm>
            <a:custGeom>
              <a:avLst/>
              <a:gdLst>
                <a:gd name="T0" fmla="*/ 519 w 634"/>
                <a:gd name="T1" fmla="*/ 420 h 677"/>
                <a:gd name="T2" fmla="*/ 422 w 634"/>
                <a:gd name="T3" fmla="*/ 368 h 677"/>
                <a:gd name="T4" fmla="*/ 306 w 634"/>
                <a:gd name="T5" fmla="*/ 420 h 677"/>
                <a:gd name="T6" fmla="*/ 301 w 634"/>
                <a:gd name="T7" fmla="*/ 448 h 677"/>
                <a:gd name="T8" fmla="*/ 286 w 634"/>
                <a:gd name="T9" fmla="*/ 521 h 677"/>
                <a:gd name="T10" fmla="*/ 290 w 634"/>
                <a:gd name="T11" fmla="*/ 527 h 677"/>
                <a:gd name="T12" fmla="*/ 306 w 634"/>
                <a:gd name="T13" fmla="*/ 642 h 677"/>
                <a:gd name="T14" fmla="*/ 192 w 634"/>
                <a:gd name="T15" fmla="*/ 610 h 677"/>
                <a:gd name="T16" fmla="*/ 236 w 634"/>
                <a:gd name="T17" fmla="*/ 525 h 677"/>
                <a:gd name="T18" fmla="*/ 263 w 634"/>
                <a:gd name="T19" fmla="*/ 519 h 677"/>
                <a:gd name="T20" fmla="*/ 269 w 634"/>
                <a:gd name="T21" fmla="*/ 489 h 677"/>
                <a:gd name="T22" fmla="*/ 282 w 634"/>
                <a:gd name="T23" fmla="*/ 417 h 677"/>
                <a:gd name="T24" fmla="*/ 279 w 634"/>
                <a:gd name="T25" fmla="*/ 413 h 677"/>
                <a:gd name="T26" fmla="*/ 225 w 634"/>
                <a:gd name="T27" fmla="*/ 367 h 677"/>
                <a:gd name="T28" fmla="*/ 212 w 634"/>
                <a:gd name="T29" fmla="*/ 342 h 677"/>
                <a:gd name="T30" fmla="*/ 96 w 634"/>
                <a:gd name="T31" fmla="*/ 376 h 677"/>
                <a:gd name="T32" fmla="*/ 95 w 634"/>
                <a:gd name="T33" fmla="*/ 389 h 677"/>
                <a:gd name="T34" fmla="*/ 58 w 634"/>
                <a:gd name="T35" fmla="*/ 426 h 677"/>
                <a:gd name="T36" fmla="*/ 10 w 634"/>
                <a:gd name="T37" fmla="*/ 405 h 677"/>
                <a:gd name="T38" fmla="*/ 12 w 634"/>
                <a:gd name="T39" fmla="*/ 352 h 677"/>
                <a:gd name="T40" fmla="*/ 86 w 634"/>
                <a:gd name="T41" fmla="*/ 351 h 677"/>
                <a:gd name="T42" fmla="*/ 92 w 634"/>
                <a:gd name="T43" fmla="*/ 353 h 677"/>
                <a:gd name="T44" fmla="*/ 204 w 634"/>
                <a:gd name="T45" fmla="*/ 320 h 677"/>
                <a:gd name="T46" fmla="*/ 208 w 634"/>
                <a:gd name="T47" fmla="*/ 319 h 677"/>
                <a:gd name="T48" fmla="*/ 238 w 634"/>
                <a:gd name="T49" fmla="*/ 225 h 677"/>
                <a:gd name="T50" fmla="*/ 164 w 634"/>
                <a:gd name="T51" fmla="*/ 139 h 677"/>
                <a:gd name="T52" fmla="*/ 68 w 634"/>
                <a:gd name="T53" fmla="*/ 107 h 677"/>
                <a:gd name="T54" fmla="*/ 91 w 634"/>
                <a:gd name="T55" fmla="*/ 20 h 677"/>
                <a:gd name="T56" fmla="*/ 181 w 634"/>
                <a:gd name="T57" fmla="*/ 28 h 677"/>
                <a:gd name="T58" fmla="*/ 182 w 634"/>
                <a:gd name="T59" fmla="*/ 124 h 677"/>
                <a:gd name="T60" fmla="*/ 256 w 634"/>
                <a:gd name="T61" fmla="*/ 209 h 677"/>
                <a:gd name="T62" fmla="*/ 383 w 634"/>
                <a:gd name="T63" fmla="*/ 203 h 677"/>
                <a:gd name="T64" fmla="*/ 409 w 634"/>
                <a:gd name="T65" fmla="*/ 172 h 677"/>
                <a:gd name="T66" fmla="*/ 476 w 634"/>
                <a:gd name="T67" fmla="*/ 92 h 677"/>
                <a:gd name="T68" fmla="*/ 477 w 634"/>
                <a:gd name="T69" fmla="*/ 85 h 677"/>
                <a:gd name="T70" fmla="*/ 490 w 634"/>
                <a:gd name="T71" fmla="*/ 29 h 677"/>
                <a:gd name="T72" fmla="*/ 547 w 634"/>
                <a:gd name="T73" fmla="*/ 33 h 677"/>
                <a:gd name="T74" fmla="*/ 558 w 634"/>
                <a:gd name="T75" fmla="*/ 80 h 677"/>
                <a:gd name="T76" fmla="*/ 522 w 634"/>
                <a:gd name="T77" fmla="*/ 108 h 677"/>
                <a:gd name="T78" fmla="*/ 500 w 634"/>
                <a:gd name="T79" fmla="*/ 106 h 677"/>
                <a:gd name="T80" fmla="*/ 495 w 634"/>
                <a:gd name="T81" fmla="*/ 106 h 677"/>
                <a:gd name="T82" fmla="*/ 402 w 634"/>
                <a:gd name="T83" fmla="*/ 217 h 677"/>
                <a:gd name="T84" fmla="*/ 433 w 634"/>
                <a:gd name="T85" fmla="*/ 347 h 677"/>
                <a:gd name="T86" fmla="*/ 436 w 634"/>
                <a:gd name="T87" fmla="*/ 349 h 677"/>
                <a:gd name="T88" fmla="*/ 527 w 634"/>
                <a:gd name="T89" fmla="*/ 398 h 677"/>
                <a:gd name="T90" fmla="*/ 534 w 634"/>
                <a:gd name="T91" fmla="*/ 397 h 677"/>
                <a:gd name="T92" fmla="*/ 599 w 634"/>
                <a:gd name="T93" fmla="*/ 386 h 677"/>
                <a:gd name="T94" fmla="*/ 633 w 634"/>
                <a:gd name="T95" fmla="*/ 443 h 677"/>
                <a:gd name="T96" fmla="*/ 547 w 634"/>
                <a:gd name="T97" fmla="*/ 490 h 677"/>
                <a:gd name="T98" fmla="*/ 519 w 634"/>
                <a:gd name="T99" fmla="*/ 420 h 677"/>
                <a:gd name="T100" fmla="*/ 405 w 634"/>
                <a:gd name="T101" fmla="*/ 309 h 677"/>
                <a:gd name="T102" fmla="*/ 405 w 634"/>
                <a:gd name="T103" fmla="*/ 306 h 677"/>
                <a:gd name="T104" fmla="*/ 395 w 634"/>
                <a:gd name="T105" fmla="*/ 293 h 677"/>
                <a:gd name="T106" fmla="*/ 382 w 634"/>
                <a:gd name="T107" fmla="*/ 305 h 677"/>
                <a:gd name="T108" fmla="*/ 360 w 634"/>
                <a:gd name="T109" fmla="*/ 351 h 677"/>
                <a:gd name="T110" fmla="*/ 358 w 634"/>
                <a:gd name="T111" fmla="*/ 367 h 677"/>
                <a:gd name="T112" fmla="*/ 374 w 634"/>
                <a:gd name="T113" fmla="*/ 368 h 677"/>
                <a:gd name="T114" fmla="*/ 405 w 634"/>
                <a:gd name="T115" fmla="*/ 309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4" h="677">
                  <a:moveTo>
                    <a:pt x="519" y="420"/>
                  </a:moveTo>
                  <a:cubicBezTo>
                    <a:pt x="487" y="403"/>
                    <a:pt x="454" y="386"/>
                    <a:pt x="422" y="368"/>
                  </a:cubicBezTo>
                  <a:cubicBezTo>
                    <a:pt x="393" y="408"/>
                    <a:pt x="355" y="425"/>
                    <a:pt x="306" y="420"/>
                  </a:cubicBezTo>
                  <a:cubicBezTo>
                    <a:pt x="304" y="429"/>
                    <a:pt x="302" y="439"/>
                    <a:pt x="301" y="448"/>
                  </a:cubicBezTo>
                  <a:cubicBezTo>
                    <a:pt x="296" y="472"/>
                    <a:pt x="291" y="497"/>
                    <a:pt x="286" y="521"/>
                  </a:cubicBezTo>
                  <a:cubicBezTo>
                    <a:pt x="286" y="525"/>
                    <a:pt x="287" y="526"/>
                    <a:pt x="290" y="527"/>
                  </a:cubicBezTo>
                  <a:cubicBezTo>
                    <a:pt x="335" y="548"/>
                    <a:pt x="343" y="610"/>
                    <a:pt x="306" y="642"/>
                  </a:cubicBezTo>
                  <a:cubicBezTo>
                    <a:pt x="267" y="677"/>
                    <a:pt x="207" y="660"/>
                    <a:pt x="192" y="610"/>
                  </a:cubicBezTo>
                  <a:cubicBezTo>
                    <a:pt x="182" y="575"/>
                    <a:pt x="202" y="536"/>
                    <a:pt x="236" y="525"/>
                  </a:cubicBezTo>
                  <a:cubicBezTo>
                    <a:pt x="244" y="522"/>
                    <a:pt x="254" y="521"/>
                    <a:pt x="263" y="519"/>
                  </a:cubicBezTo>
                  <a:cubicBezTo>
                    <a:pt x="265" y="510"/>
                    <a:pt x="267" y="499"/>
                    <a:pt x="269" y="489"/>
                  </a:cubicBezTo>
                  <a:cubicBezTo>
                    <a:pt x="273" y="465"/>
                    <a:pt x="278" y="441"/>
                    <a:pt x="282" y="417"/>
                  </a:cubicBezTo>
                  <a:cubicBezTo>
                    <a:pt x="283" y="414"/>
                    <a:pt x="282" y="414"/>
                    <a:pt x="279" y="413"/>
                  </a:cubicBezTo>
                  <a:cubicBezTo>
                    <a:pt x="257" y="403"/>
                    <a:pt x="238" y="388"/>
                    <a:pt x="225" y="367"/>
                  </a:cubicBezTo>
                  <a:cubicBezTo>
                    <a:pt x="220" y="359"/>
                    <a:pt x="216" y="351"/>
                    <a:pt x="212" y="342"/>
                  </a:cubicBezTo>
                  <a:cubicBezTo>
                    <a:pt x="174" y="353"/>
                    <a:pt x="135" y="365"/>
                    <a:pt x="96" y="376"/>
                  </a:cubicBezTo>
                  <a:cubicBezTo>
                    <a:pt x="96" y="381"/>
                    <a:pt x="96" y="385"/>
                    <a:pt x="95" y="389"/>
                  </a:cubicBezTo>
                  <a:cubicBezTo>
                    <a:pt x="91" y="407"/>
                    <a:pt x="77" y="422"/>
                    <a:pt x="58" y="426"/>
                  </a:cubicBezTo>
                  <a:cubicBezTo>
                    <a:pt x="39" y="429"/>
                    <a:pt x="20" y="421"/>
                    <a:pt x="10" y="405"/>
                  </a:cubicBezTo>
                  <a:cubicBezTo>
                    <a:pt x="0" y="389"/>
                    <a:pt x="0" y="368"/>
                    <a:pt x="12" y="352"/>
                  </a:cubicBezTo>
                  <a:cubicBezTo>
                    <a:pt x="30" y="327"/>
                    <a:pt x="66" y="327"/>
                    <a:pt x="86" y="351"/>
                  </a:cubicBezTo>
                  <a:cubicBezTo>
                    <a:pt x="88" y="353"/>
                    <a:pt x="89" y="354"/>
                    <a:pt x="92" y="353"/>
                  </a:cubicBezTo>
                  <a:cubicBezTo>
                    <a:pt x="129" y="342"/>
                    <a:pt x="167" y="331"/>
                    <a:pt x="204" y="320"/>
                  </a:cubicBezTo>
                  <a:cubicBezTo>
                    <a:pt x="205" y="320"/>
                    <a:pt x="206" y="319"/>
                    <a:pt x="208" y="319"/>
                  </a:cubicBezTo>
                  <a:cubicBezTo>
                    <a:pt x="204" y="283"/>
                    <a:pt x="214" y="252"/>
                    <a:pt x="238" y="225"/>
                  </a:cubicBezTo>
                  <a:cubicBezTo>
                    <a:pt x="214" y="196"/>
                    <a:pt x="189" y="168"/>
                    <a:pt x="164" y="139"/>
                  </a:cubicBezTo>
                  <a:cubicBezTo>
                    <a:pt x="122" y="160"/>
                    <a:pt x="81" y="136"/>
                    <a:pt x="68" y="107"/>
                  </a:cubicBezTo>
                  <a:cubicBezTo>
                    <a:pt x="53" y="77"/>
                    <a:pt x="63" y="39"/>
                    <a:pt x="91" y="20"/>
                  </a:cubicBezTo>
                  <a:cubicBezTo>
                    <a:pt x="119" y="0"/>
                    <a:pt x="158" y="4"/>
                    <a:pt x="181" y="28"/>
                  </a:cubicBezTo>
                  <a:cubicBezTo>
                    <a:pt x="205" y="52"/>
                    <a:pt x="210" y="93"/>
                    <a:pt x="182" y="124"/>
                  </a:cubicBezTo>
                  <a:cubicBezTo>
                    <a:pt x="207" y="152"/>
                    <a:pt x="231" y="181"/>
                    <a:pt x="256" y="209"/>
                  </a:cubicBezTo>
                  <a:cubicBezTo>
                    <a:pt x="297" y="182"/>
                    <a:pt x="339" y="180"/>
                    <a:pt x="383" y="203"/>
                  </a:cubicBezTo>
                  <a:cubicBezTo>
                    <a:pt x="391" y="193"/>
                    <a:pt x="400" y="182"/>
                    <a:pt x="409" y="172"/>
                  </a:cubicBezTo>
                  <a:cubicBezTo>
                    <a:pt x="431" y="145"/>
                    <a:pt x="454" y="118"/>
                    <a:pt x="476" y="92"/>
                  </a:cubicBezTo>
                  <a:cubicBezTo>
                    <a:pt x="478" y="89"/>
                    <a:pt x="479" y="88"/>
                    <a:pt x="477" y="85"/>
                  </a:cubicBezTo>
                  <a:cubicBezTo>
                    <a:pt x="467" y="66"/>
                    <a:pt x="472" y="43"/>
                    <a:pt x="490" y="29"/>
                  </a:cubicBezTo>
                  <a:cubicBezTo>
                    <a:pt x="507" y="17"/>
                    <a:pt x="531" y="18"/>
                    <a:pt x="547" y="33"/>
                  </a:cubicBezTo>
                  <a:cubicBezTo>
                    <a:pt x="560" y="46"/>
                    <a:pt x="564" y="62"/>
                    <a:pt x="558" y="80"/>
                  </a:cubicBezTo>
                  <a:cubicBezTo>
                    <a:pt x="552" y="96"/>
                    <a:pt x="540" y="106"/>
                    <a:pt x="522" y="108"/>
                  </a:cubicBezTo>
                  <a:cubicBezTo>
                    <a:pt x="514" y="110"/>
                    <a:pt x="507" y="108"/>
                    <a:pt x="500" y="106"/>
                  </a:cubicBezTo>
                  <a:cubicBezTo>
                    <a:pt x="498" y="105"/>
                    <a:pt x="496" y="105"/>
                    <a:pt x="495" y="106"/>
                  </a:cubicBezTo>
                  <a:cubicBezTo>
                    <a:pt x="464" y="143"/>
                    <a:pt x="433" y="180"/>
                    <a:pt x="402" y="217"/>
                  </a:cubicBezTo>
                  <a:cubicBezTo>
                    <a:pt x="439" y="254"/>
                    <a:pt x="449" y="297"/>
                    <a:pt x="433" y="347"/>
                  </a:cubicBezTo>
                  <a:cubicBezTo>
                    <a:pt x="434" y="348"/>
                    <a:pt x="435" y="348"/>
                    <a:pt x="436" y="349"/>
                  </a:cubicBezTo>
                  <a:cubicBezTo>
                    <a:pt x="466" y="365"/>
                    <a:pt x="497" y="382"/>
                    <a:pt x="527" y="398"/>
                  </a:cubicBezTo>
                  <a:cubicBezTo>
                    <a:pt x="530" y="400"/>
                    <a:pt x="531" y="400"/>
                    <a:pt x="534" y="397"/>
                  </a:cubicBezTo>
                  <a:cubicBezTo>
                    <a:pt x="551" y="380"/>
                    <a:pt x="577" y="376"/>
                    <a:pt x="599" y="386"/>
                  </a:cubicBezTo>
                  <a:cubicBezTo>
                    <a:pt x="621" y="396"/>
                    <a:pt x="634" y="419"/>
                    <a:pt x="633" y="443"/>
                  </a:cubicBezTo>
                  <a:cubicBezTo>
                    <a:pt x="630" y="485"/>
                    <a:pt x="584" y="510"/>
                    <a:pt x="547" y="490"/>
                  </a:cubicBezTo>
                  <a:cubicBezTo>
                    <a:pt x="522" y="476"/>
                    <a:pt x="511" y="450"/>
                    <a:pt x="519" y="420"/>
                  </a:cubicBezTo>
                  <a:close/>
                  <a:moveTo>
                    <a:pt x="405" y="309"/>
                  </a:moveTo>
                  <a:cubicBezTo>
                    <a:pt x="405" y="308"/>
                    <a:pt x="405" y="307"/>
                    <a:pt x="405" y="306"/>
                  </a:cubicBezTo>
                  <a:cubicBezTo>
                    <a:pt x="405" y="299"/>
                    <a:pt x="401" y="293"/>
                    <a:pt x="395" y="293"/>
                  </a:cubicBezTo>
                  <a:cubicBezTo>
                    <a:pt x="388" y="292"/>
                    <a:pt x="382" y="297"/>
                    <a:pt x="382" y="305"/>
                  </a:cubicBezTo>
                  <a:cubicBezTo>
                    <a:pt x="381" y="324"/>
                    <a:pt x="374" y="339"/>
                    <a:pt x="360" y="351"/>
                  </a:cubicBezTo>
                  <a:cubicBezTo>
                    <a:pt x="354" y="355"/>
                    <a:pt x="354" y="362"/>
                    <a:pt x="358" y="367"/>
                  </a:cubicBezTo>
                  <a:cubicBezTo>
                    <a:pt x="362" y="372"/>
                    <a:pt x="369" y="372"/>
                    <a:pt x="374" y="368"/>
                  </a:cubicBezTo>
                  <a:cubicBezTo>
                    <a:pt x="393" y="353"/>
                    <a:pt x="404" y="333"/>
                    <a:pt x="405" y="30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73" name="Group 72">
            <a:extLst>
              <a:ext uri="{FF2B5EF4-FFF2-40B4-BE49-F238E27FC236}">
                <a16:creationId xmlns:a16="http://schemas.microsoft.com/office/drawing/2014/main" id="{938E3B53-785F-3B3A-D183-062BB4C1AC28}"/>
              </a:ext>
            </a:extLst>
          </p:cNvPr>
          <p:cNvGrpSpPr/>
          <p:nvPr/>
        </p:nvGrpSpPr>
        <p:grpSpPr>
          <a:xfrm>
            <a:off x="8598727" y="2494278"/>
            <a:ext cx="2790532" cy="3186437"/>
            <a:chOff x="8598727" y="1701176"/>
            <a:chExt cx="2790532" cy="3186437"/>
          </a:xfrm>
        </p:grpSpPr>
        <p:sp>
          <p:nvSpPr>
            <p:cNvPr id="74" name="TextBox 73">
              <a:extLst>
                <a:ext uri="{FF2B5EF4-FFF2-40B4-BE49-F238E27FC236}">
                  <a16:creationId xmlns:a16="http://schemas.microsoft.com/office/drawing/2014/main" id="{C4777D70-8761-7DE0-9440-EC10111C9E61}"/>
                </a:ext>
              </a:extLst>
            </p:cNvPr>
            <p:cNvSpPr txBox="1"/>
            <p:nvPr/>
          </p:nvSpPr>
          <p:spPr>
            <a:xfrm>
              <a:off x="8598727" y="3564174"/>
              <a:ext cx="2790532" cy="1323439"/>
            </a:xfrm>
            <a:prstGeom prst="rect">
              <a:avLst/>
            </a:prstGeom>
            <a:noFill/>
          </p:spPr>
          <p:txBody>
            <a:bodyPr wrap="square" rtlCol="0">
              <a:spAutoFit/>
            </a:bodyPr>
            <a:lstStyle/>
            <a:p>
              <a:pPr marL="63500" lvl="1" algn="ctr"/>
              <a:r>
                <a:rPr lang="en-US" sz="1600" dirty="0"/>
                <a:t>Anticholinergic medications do not alleviate the symptoms of TD, and in some instances may aggravate them</a:t>
              </a:r>
              <a:r>
                <a:rPr lang="en-US" sz="1600" baseline="30000" dirty="0"/>
                <a:t>2</a:t>
              </a:r>
            </a:p>
          </p:txBody>
        </p:sp>
        <p:grpSp>
          <p:nvGrpSpPr>
            <p:cNvPr id="75" name="Group 74">
              <a:extLst>
                <a:ext uri="{FF2B5EF4-FFF2-40B4-BE49-F238E27FC236}">
                  <a16:creationId xmlns:a16="http://schemas.microsoft.com/office/drawing/2014/main" id="{F6EC6BA1-CAA5-B863-E082-EB49EA9ADE7D}"/>
                </a:ext>
              </a:extLst>
            </p:cNvPr>
            <p:cNvGrpSpPr>
              <a:grpSpLocks noChangeAspect="1"/>
            </p:cNvGrpSpPr>
            <p:nvPr/>
          </p:nvGrpSpPr>
          <p:grpSpPr>
            <a:xfrm>
              <a:off x="9079821" y="1701176"/>
              <a:ext cx="1828344" cy="1833056"/>
              <a:chOff x="-4083050" y="1579563"/>
              <a:chExt cx="3694112" cy="3703638"/>
            </a:xfrm>
            <a:solidFill>
              <a:schemeClr val="accent5"/>
            </a:solidFill>
          </p:grpSpPr>
          <p:sp>
            <p:nvSpPr>
              <p:cNvPr id="82" name="Freeform 5">
                <a:extLst>
                  <a:ext uri="{FF2B5EF4-FFF2-40B4-BE49-F238E27FC236}">
                    <a16:creationId xmlns:a16="http://schemas.microsoft.com/office/drawing/2014/main" id="{5034B138-772D-FD8B-47D6-2D50E1EB947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6">
                <a:extLst>
                  <a:ext uri="{FF2B5EF4-FFF2-40B4-BE49-F238E27FC236}">
                    <a16:creationId xmlns:a16="http://schemas.microsoft.com/office/drawing/2014/main" id="{D09E54FD-35FF-9884-1218-E4F2C15093FC}"/>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7">
                <a:extLst>
                  <a:ext uri="{FF2B5EF4-FFF2-40B4-BE49-F238E27FC236}">
                    <a16:creationId xmlns:a16="http://schemas.microsoft.com/office/drawing/2014/main" id="{DBF10A8B-A1A5-E004-D400-C5B9B0EC8903}"/>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8">
                <a:extLst>
                  <a:ext uri="{FF2B5EF4-FFF2-40B4-BE49-F238E27FC236}">
                    <a16:creationId xmlns:a16="http://schemas.microsoft.com/office/drawing/2014/main" id="{C509DC4E-C40C-3A8D-69B9-A3D1F9CE7F18}"/>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9">
                <a:extLst>
                  <a:ext uri="{FF2B5EF4-FFF2-40B4-BE49-F238E27FC236}">
                    <a16:creationId xmlns:a16="http://schemas.microsoft.com/office/drawing/2014/main" id="{F80D269B-8645-D5C4-0731-A254FCE2E25E}"/>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10">
                <a:extLst>
                  <a:ext uri="{FF2B5EF4-FFF2-40B4-BE49-F238E27FC236}">
                    <a16:creationId xmlns:a16="http://schemas.microsoft.com/office/drawing/2014/main" id="{B6A58770-9CA8-A43E-E85C-8CA6D3689CA7}"/>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11">
                <a:extLst>
                  <a:ext uri="{FF2B5EF4-FFF2-40B4-BE49-F238E27FC236}">
                    <a16:creationId xmlns:a16="http://schemas.microsoft.com/office/drawing/2014/main" id="{4498A2FF-C2C9-DD63-A6C1-D566A3A69229}"/>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12">
                <a:extLst>
                  <a:ext uri="{FF2B5EF4-FFF2-40B4-BE49-F238E27FC236}">
                    <a16:creationId xmlns:a16="http://schemas.microsoft.com/office/drawing/2014/main" id="{817C2305-4311-EF2D-D550-618F1A680B8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13">
                <a:extLst>
                  <a:ext uri="{FF2B5EF4-FFF2-40B4-BE49-F238E27FC236}">
                    <a16:creationId xmlns:a16="http://schemas.microsoft.com/office/drawing/2014/main" id="{BE11E7E2-8DBD-5AAF-E8BA-F1E62E3265BA}"/>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14">
                <a:extLst>
                  <a:ext uri="{FF2B5EF4-FFF2-40B4-BE49-F238E27FC236}">
                    <a16:creationId xmlns:a16="http://schemas.microsoft.com/office/drawing/2014/main" id="{C67A1AA5-E7B1-1B56-D0D1-939E2D6050A7}"/>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5">
                <a:extLst>
                  <a:ext uri="{FF2B5EF4-FFF2-40B4-BE49-F238E27FC236}">
                    <a16:creationId xmlns:a16="http://schemas.microsoft.com/office/drawing/2014/main" id="{32E7366B-62EA-1316-BBC1-567667A8B3E8}"/>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16">
                <a:extLst>
                  <a:ext uri="{FF2B5EF4-FFF2-40B4-BE49-F238E27FC236}">
                    <a16:creationId xmlns:a16="http://schemas.microsoft.com/office/drawing/2014/main" id="{D43AA3AD-524D-4595-2F52-E3123DD8310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17">
                <a:extLst>
                  <a:ext uri="{FF2B5EF4-FFF2-40B4-BE49-F238E27FC236}">
                    <a16:creationId xmlns:a16="http://schemas.microsoft.com/office/drawing/2014/main" id="{493A09B4-834B-747D-16A6-411250645089}"/>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8">
                <a:extLst>
                  <a:ext uri="{FF2B5EF4-FFF2-40B4-BE49-F238E27FC236}">
                    <a16:creationId xmlns:a16="http://schemas.microsoft.com/office/drawing/2014/main" id="{30215139-BDED-B720-A042-0B660172E147}"/>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9">
                <a:extLst>
                  <a:ext uri="{FF2B5EF4-FFF2-40B4-BE49-F238E27FC236}">
                    <a16:creationId xmlns:a16="http://schemas.microsoft.com/office/drawing/2014/main" id="{C1E5A34B-862D-0893-8AC7-FF67C1DCB52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0">
                <a:extLst>
                  <a:ext uri="{FF2B5EF4-FFF2-40B4-BE49-F238E27FC236}">
                    <a16:creationId xmlns:a16="http://schemas.microsoft.com/office/drawing/2014/main" id="{479EB986-1022-1BD3-E8CD-E22BBDDF5AF8}"/>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1">
                <a:extLst>
                  <a:ext uri="{FF2B5EF4-FFF2-40B4-BE49-F238E27FC236}">
                    <a16:creationId xmlns:a16="http://schemas.microsoft.com/office/drawing/2014/main" id="{06306BCB-00B2-40D9-E85E-492CF440FF2E}"/>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2">
                <a:extLst>
                  <a:ext uri="{FF2B5EF4-FFF2-40B4-BE49-F238E27FC236}">
                    <a16:creationId xmlns:a16="http://schemas.microsoft.com/office/drawing/2014/main" id="{F584E86C-AF10-2A61-BC6F-A9297942A816}"/>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3">
                <a:extLst>
                  <a:ext uri="{FF2B5EF4-FFF2-40B4-BE49-F238E27FC236}">
                    <a16:creationId xmlns:a16="http://schemas.microsoft.com/office/drawing/2014/main" id="{CF7D1D05-3820-1CE1-3AC6-A839327A28ED}"/>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4">
                <a:extLst>
                  <a:ext uri="{FF2B5EF4-FFF2-40B4-BE49-F238E27FC236}">
                    <a16:creationId xmlns:a16="http://schemas.microsoft.com/office/drawing/2014/main" id="{F1E3FEBC-03BA-7290-E5AE-6C2D7B09390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5">
                <a:extLst>
                  <a:ext uri="{FF2B5EF4-FFF2-40B4-BE49-F238E27FC236}">
                    <a16:creationId xmlns:a16="http://schemas.microsoft.com/office/drawing/2014/main" id="{E1B3FE77-8B2C-30E9-E2BE-D19A27D04540}"/>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6">
                <a:extLst>
                  <a:ext uri="{FF2B5EF4-FFF2-40B4-BE49-F238E27FC236}">
                    <a16:creationId xmlns:a16="http://schemas.microsoft.com/office/drawing/2014/main" id="{CD8C6ECD-D716-54C1-9FC1-5B70C27EACE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7">
                <a:extLst>
                  <a:ext uri="{FF2B5EF4-FFF2-40B4-BE49-F238E27FC236}">
                    <a16:creationId xmlns:a16="http://schemas.microsoft.com/office/drawing/2014/main" id="{2BCA1A4F-B0DA-19A3-FCE5-1D29B4B4CBE0}"/>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8">
                <a:extLst>
                  <a:ext uri="{FF2B5EF4-FFF2-40B4-BE49-F238E27FC236}">
                    <a16:creationId xmlns:a16="http://schemas.microsoft.com/office/drawing/2014/main" id="{750A3DA7-F5EC-40D6-DEDD-6B67E56EFE48}"/>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9">
                <a:extLst>
                  <a:ext uri="{FF2B5EF4-FFF2-40B4-BE49-F238E27FC236}">
                    <a16:creationId xmlns:a16="http://schemas.microsoft.com/office/drawing/2014/main" id="{883DC934-BFDC-C741-AED1-BE823C75FA5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0">
                <a:extLst>
                  <a:ext uri="{FF2B5EF4-FFF2-40B4-BE49-F238E27FC236}">
                    <a16:creationId xmlns:a16="http://schemas.microsoft.com/office/drawing/2014/main" id="{BFA1A02F-0BC3-8341-A1D1-9421F2563F0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1">
                <a:extLst>
                  <a:ext uri="{FF2B5EF4-FFF2-40B4-BE49-F238E27FC236}">
                    <a16:creationId xmlns:a16="http://schemas.microsoft.com/office/drawing/2014/main" id="{96519392-4176-99D5-E1D6-1B0840DC056E}"/>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2">
                <a:extLst>
                  <a:ext uri="{FF2B5EF4-FFF2-40B4-BE49-F238E27FC236}">
                    <a16:creationId xmlns:a16="http://schemas.microsoft.com/office/drawing/2014/main" id="{62BF04B7-A8FC-0EE3-2ACB-E326A364CAE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3">
                <a:extLst>
                  <a:ext uri="{FF2B5EF4-FFF2-40B4-BE49-F238E27FC236}">
                    <a16:creationId xmlns:a16="http://schemas.microsoft.com/office/drawing/2014/main" id="{4A2EDA50-FD4D-5CF5-5708-BC3A6EA28232}"/>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6" name="Group 75">
              <a:extLst>
                <a:ext uri="{FF2B5EF4-FFF2-40B4-BE49-F238E27FC236}">
                  <a16:creationId xmlns:a16="http://schemas.microsoft.com/office/drawing/2014/main" id="{D8E9C863-39CE-FC24-ED2F-2BEA178E88E0}"/>
                </a:ext>
              </a:extLst>
            </p:cNvPr>
            <p:cNvGrpSpPr/>
            <p:nvPr/>
          </p:nvGrpSpPr>
          <p:grpSpPr>
            <a:xfrm>
              <a:off x="9523412" y="2064190"/>
              <a:ext cx="874702" cy="1061970"/>
              <a:chOff x="5076768" y="1965590"/>
              <a:chExt cx="1382398" cy="1678360"/>
            </a:xfrm>
            <a:solidFill>
              <a:schemeClr val="bg1"/>
            </a:solidFill>
          </p:grpSpPr>
          <p:sp>
            <p:nvSpPr>
              <p:cNvPr id="80" name="Rounded Rectangle 52">
                <a:extLst>
                  <a:ext uri="{FF2B5EF4-FFF2-40B4-BE49-F238E27FC236}">
                    <a16:creationId xmlns:a16="http://schemas.microsoft.com/office/drawing/2014/main" id="{578B5A2A-4743-C1EE-9531-A5BA737D9F65}"/>
                  </a:ext>
                </a:extLst>
              </p:cNvPr>
              <p:cNvSpPr/>
              <p:nvPr/>
            </p:nvSpPr>
            <p:spPr bwMode="auto">
              <a:xfrm>
                <a:off x="5507477" y="2684834"/>
                <a:ext cx="309664" cy="622570"/>
              </a:xfrm>
              <a:prstGeom prst="roundRect">
                <a:avLst>
                  <a:gd name="adj" fmla="val 50000"/>
                </a:avLst>
              </a:prstGeom>
              <a:solidFill>
                <a:schemeClr val="accent1"/>
              </a:solidFill>
              <a:ln w="22225" cap="flat">
                <a:solidFill>
                  <a:schemeClr val="accent1"/>
                </a:solid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81" name="Freeform 9">
                <a:extLst>
                  <a:ext uri="{FF2B5EF4-FFF2-40B4-BE49-F238E27FC236}">
                    <a16:creationId xmlns:a16="http://schemas.microsoft.com/office/drawing/2014/main" id="{9D4441A0-8654-72AA-BC64-0A30B5D3B036}"/>
                  </a:ext>
                </a:extLst>
              </p:cNvPr>
              <p:cNvSpPr>
                <a:spLocks noEditPoints="1"/>
              </p:cNvSpPr>
              <p:nvPr/>
            </p:nvSpPr>
            <p:spPr bwMode="auto">
              <a:xfrm>
                <a:off x="5076768" y="1965590"/>
                <a:ext cx="1382398" cy="167836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nvGrpSpPr>
            <p:cNvPr id="77" name="Group 76">
              <a:extLst>
                <a:ext uri="{FF2B5EF4-FFF2-40B4-BE49-F238E27FC236}">
                  <a16:creationId xmlns:a16="http://schemas.microsoft.com/office/drawing/2014/main" id="{A65B3331-9EF5-E4D2-024A-D1682B14429A}"/>
                </a:ext>
              </a:extLst>
            </p:cNvPr>
            <p:cNvGrpSpPr/>
            <p:nvPr/>
          </p:nvGrpSpPr>
          <p:grpSpPr>
            <a:xfrm>
              <a:off x="9542383" y="2293309"/>
              <a:ext cx="715192" cy="602987"/>
              <a:chOff x="11217275" y="2999480"/>
              <a:chExt cx="991640" cy="836064"/>
            </a:xfrm>
          </p:grpSpPr>
          <p:sp>
            <p:nvSpPr>
              <p:cNvPr id="78" name="Rounded Rectangle 5">
                <a:extLst>
                  <a:ext uri="{FF2B5EF4-FFF2-40B4-BE49-F238E27FC236}">
                    <a16:creationId xmlns:a16="http://schemas.microsoft.com/office/drawing/2014/main" id="{B85D530E-09B0-DBA3-8942-217BAA140D2B}"/>
                  </a:ext>
                </a:extLst>
              </p:cNvPr>
              <p:cNvSpPr/>
              <p:nvPr/>
            </p:nvSpPr>
            <p:spPr bwMode="auto">
              <a:xfrm>
                <a:off x="11578237" y="3164167"/>
                <a:ext cx="270753" cy="622570"/>
              </a:xfrm>
              <a:prstGeom prst="roundRect">
                <a:avLst>
                  <a:gd name="adj" fmla="val 50000"/>
                </a:avLst>
              </a:prstGeom>
              <a:solidFill>
                <a:schemeClr val="accent5"/>
              </a:solidFill>
              <a:ln w="6350"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79" name="Freeform 18">
                <a:extLst>
                  <a:ext uri="{FF2B5EF4-FFF2-40B4-BE49-F238E27FC236}">
                    <a16:creationId xmlns:a16="http://schemas.microsoft.com/office/drawing/2014/main" id="{C55E7248-B764-319B-66E3-D1D09CD75501}"/>
                  </a:ext>
                </a:extLst>
              </p:cNvPr>
              <p:cNvSpPr>
                <a:spLocks noEditPoints="1"/>
              </p:cNvSpPr>
              <p:nvPr/>
            </p:nvSpPr>
            <p:spPr bwMode="auto">
              <a:xfrm>
                <a:off x="11217275" y="2999480"/>
                <a:ext cx="991640" cy="836064"/>
              </a:xfrm>
              <a:custGeom>
                <a:avLst/>
                <a:gdLst>
                  <a:gd name="T0" fmla="*/ 166 w 340"/>
                  <a:gd name="T1" fmla="*/ 286 h 286"/>
                  <a:gd name="T2" fmla="*/ 51 w 340"/>
                  <a:gd name="T3" fmla="*/ 286 h 286"/>
                  <a:gd name="T4" fmla="*/ 20 w 340"/>
                  <a:gd name="T5" fmla="*/ 276 h 286"/>
                  <a:gd name="T6" fmla="*/ 10 w 340"/>
                  <a:gd name="T7" fmla="*/ 225 h 286"/>
                  <a:gd name="T8" fmla="*/ 41 w 340"/>
                  <a:gd name="T9" fmla="*/ 173 h 286"/>
                  <a:gd name="T10" fmla="*/ 130 w 340"/>
                  <a:gd name="T11" fmla="*/ 24 h 286"/>
                  <a:gd name="T12" fmla="*/ 176 w 340"/>
                  <a:gd name="T13" fmla="*/ 3 h 286"/>
                  <a:gd name="T14" fmla="*/ 204 w 340"/>
                  <a:gd name="T15" fmla="*/ 24 h 286"/>
                  <a:gd name="T16" fmla="*/ 322 w 340"/>
                  <a:gd name="T17" fmla="*/ 221 h 286"/>
                  <a:gd name="T18" fmla="*/ 284 w 340"/>
                  <a:gd name="T19" fmla="*/ 286 h 286"/>
                  <a:gd name="T20" fmla="*/ 166 w 340"/>
                  <a:gd name="T21" fmla="*/ 286 h 286"/>
                  <a:gd name="T22" fmla="*/ 145 w 340"/>
                  <a:gd name="T23" fmla="*/ 99 h 286"/>
                  <a:gd name="T24" fmla="*/ 147 w 340"/>
                  <a:gd name="T25" fmla="*/ 123 h 286"/>
                  <a:gd name="T26" fmla="*/ 152 w 340"/>
                  <a:gd name="T27" fmla="*/ 174 h 286"/>
                  <a:gd name="T28" fmla="*/ 163 w 340"/>
                  <a:gd name="T29" fmla="*/ 187 h 286"/>
                  <a:gd name="T30" fmla="*/ 178 w 340"/>
                  <a:gd name="T31" fmla="*/ 182 h 286"/>
                  <a:gd name="T32" fmla="*/ 182 w 340"/>
                  <a:gd name="T33" fmla="*/ 170 h 286"/>
                  <a:gd name="T34" fmla="*/ 188 w 340"/>
                  <a:gd name="T35" fmla="*/ 100 h 286"/>
                  <a:gd name="T36" fmla="*/ 168 w 340"/>
                  <a:gd name="T37" fmla="*/ 74 h 286"/>
                  <a:gd name="T38" fmla="*/ 145 w 340"/>
                  <a:gd name="T39" fmla="*/ 99 h 286"/>
                  <a:gd name="T40" fmla="*/ 167 w 340"/>
                  <a:gd name="T41" fmla="*/ 202 h 286"/>
                  <a:gd name="T42" fmla="*/ 147 w 340"/>
                  <a:gd name="T43" fmla="*/ 223 h 286"/>
                  <a:gd name="T44" fmla="*/ 168 w 340"/>
                  <a:gd name="T45" fmla="*/ 243 h 286"/>
                  <a:gd name="T46" fmla="*/ 188 w 340"/>
                  <a:gd name="T47" fmla="*/ 222 h 286"/>
                  <a:gd name="T48" fmla="*/ 167 w 340"/>
                  <a:gd name="T49" fmla="*/ 202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286">
                    <a:moveTo>
                      <a:pt x="166" y="286"/>
                    </a:moveTo>
                    <a:cubicBezTo>
                      <a:pt x="128" y="286"/>
                      <a:pt x="89" y="286"/>
                      <a:pt x="51" y="286"/>
                    </a:cubicBezTo>
                    <a:cubicBezTo>
                      <a:pt x="40" y="286"/>
                      <a:pt x="29" y="284"/>
                      <a:pt x="20" y="276"/>
                    </a:cubicBezTo>
                    <a:cubicBezTo>
                      <a:pt x="5" y="263"/>
                      <a:pt x="0" y="242"/>
                      <a:pt x="10" y="225"/>
                    </a:cubicBezTo>
                    <a:cubicBezTo>
                      <a:pt x="20" y="207"/>
                      <a:pt x="30" y="190"/>
                      <a:pt x="41" y="173"/>
                    </a:cubicBezTo>
                    <a:cubicBezTo>
                      <a:pt x="70" y="123"/>
                      <a:pt x="100" y="74"/>
                      <a:pt x="130" y="24"/>
                    </a:cubicBezTo>
                    <a:cubicBezTo>
                      <a:pt x="140" y="7"/>
                      <a:pt x="157" y="0"/>
                      <a:pt x="176" y="3"/>
                    </a:cubicBezTo>
                    <a:cubicBezTo>
                      <a:pt x="188" y="6"/>
                      <a:pt x="198" y="13"/>
                      <a:pt x="204" y="24"/>
                    </a:cubicBezTo>
                    <a:cubicBezTo>
                      <a:pt x="244" y="90"/>
                      <a:pt x="283" y="155"/>
                      <a:pt x="322" y="221"/>
                    </a:cubicBezTo>
                    <a:cubicBezTo>
                      <a:pt x="340" y="251"/>
                      <a:pt x="320" y="285"/>
                      <a:pt x="284" y="286"/>
                    </a:cubicBezTo>
                    <a:cubicBezTo>
                      <a:pt x="245" y="286"/>
                      <a:pt x="205" y="286"/>
                      <a:pt x="166" y="286"/>
                    </a:cubicBezTo>
                    <a:close/>
                    <a:moveTo>
                      <a:pt x="145" y="99"/>
                    </a:moveTo>
                    <a:cubicBezTo>
                      <a:pt x="146" y="106"/>
                      <a:pt x="147" y="114"/>
                      <a:pt x="147" y="123"/>
                    </a:cubicBezTo>
                    <a:cubicBezTo>
                      <a:pt x="149" y="140"/>
                      <a:pt x="150" y="157"/>
                      <a:pt x="152" y="174"/>
                    </a:cubicBezTo>
                    <a:cubicBezTo>
                      <a:pt x="153" y="180"/>
                      <a:pt x="156" y="185"/>
                      <a:pt x="163" y="187"/>
                    </a:cubicBezTo>
                    <a:cubicBezTo>
                      <a:pt x="169" y="189"/>
                      <a:pt x="175" y="187"/>
                      <a:pt x="178" y="182"/>
                    </a:cubicBezTo>
                    <a:cubicBezTo>
                      <a:pt x="181" y="179"/>
                      <a:pt x="182" y="174"/>
                      <a:pt x="182" y="170"/>
                    </a:cubicBezTo>
                    <a:cubicBezTo>
                      <a:pt x="184" y="147"/>
                      <a:pt x="186" y="123"/>
                      <a:pt x="188" y="100"/>
                    </a:cubicBezTo>
                    <a:cubicBezTo>
                      <a:pt x="189" y="87"/>
                      <a:pt x="180" y="75"/>
                      <a:pt x="168" y="74"/>
                    </a:cubicBezTo>
                    <a:cubicBezTo>
                      <a:pt x="155" y="74"/>
                      <a:pt x="145" y="84"/>
                      <a:pt x="145" y="99"/>
                    </a:cubicBezTo>
                    <a:close/>
                    <a:moveTo>
                      <a:pt x="167" y="202"/>
                    </a:moveTo>
                    <a:cubicBezTo>
                      <a:pt x="156" y="203"/>
                      <a:pt x="147" y="212"/>
                      <a:pt x="147" y="223"/>
                    </a:cubicBezTo>
                    <a:cubicBezTo>
                      <a:pt x="147" y="234"/>
                      <a:pt x="156" y="243"/>
                      <a:pt x="168" y="243"/>
                    </a:cubicBezTo>
                    <a:cubicBezTo>
                      <a:pt x="178" y="243"/>
                      <a:pt x="188" y="233"/>
                      <a:pt x="188" y="222"/>
                    </a:cubicBezTo>
                    <a:cubicBezTo>
                      <a:pt x="187" y="211"/>
                      <a:pt x="178" y="202"/>
                      <a:pt x="167" y="202"/>
                    </a:cubicBezTo>
                    <a:close/>
                  </a:path>
                </a:pathLst>
              </a:custGeom>
              <a:solidFill>
                <a:schemeClr val="bg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grpSp>
      <p:grpSp>
        <p:nvGrpSpPr>
          <p:cNvPr id="111" name="Group 110">
            <a:extLst>
              <a:ext uri="{FF2B5EF4-FFF2-40B4-BE49-F238E27FC236}">
                <a16:creationId xmlns:a16="http://schemas.microsoft.com/office/drawing/2014/main" id="{A5FA99FF-8C54-C858-DE15-85D5DDB2763C}"/>
              </a:ext>
            </a:extLst>
          </p:cNvPr>
          <p:cNvGrpSpPr/>
          <p:nvPr/>
        </p:nvGrpSpPr>
        <p:grpSpPr>
          <a:xfrm>
            <a:off x="4887305" y="2494278"/>
            <a:ext cx="2816216" cy="3186437"/>
            <a:chOff x="4887305" y="1701176"/>
            <a:chExt cx="2816216" cy="3186437"/>
          </a:xfrm>
        </p:grpSpPr>
        <p:sp>
          <p:nvSpPr>
            <p:cNvPr id="112" name="TextBox 111">
              <a:extLst>
                <a:ext uri="{FF2B5EF4-FFF2-40B4-BE49-F238E27FC236}">
                  <a16:creationId xmlns:a16="http://schemas.microsoft.com/office/drawing/2014/main" id="{0B266709-77FB-E10A-F585-3E9D624827D9}"/>
                </a:ext>
              </a:extLst>
            </p:cNvPr>
            <p:cNvSpPr txBox="1"/>
            <p:nvPr/>
          </p:nvSpPr>
          <p:spPr>
            <a:xfrm>
              <a:off x="4887305" y="3564174"/>
              <a:ext cx="2816216" cy="1323439"/>
            </a:xfrm>
            <a:prstGeom prst="rect">
              <a:avLst/>
            </a:prstGeom>
            <a:noFill/>
          </p:spPr>
          <p:txBody>
            <a:bodyPr wrap="square" rtlCol="0">
              <a:spAutoFit/>
            </a:bodyPr>
            <a:lstStyle/>
            <a:p>
              <a:pPr marL="63500" lvl="1" algn="ctr"/>
              <a:r>
                <a:rPr lang="en-US" sz="1600" dirty="0"/>
                <a:t>New-generation VMAT2 inhibitors are generally preferred because of the greater evidence base supporting their use</a:t>
              </a:r>
              <a:r>
                <a:rPr lang="en-US" sz="1600" baseline="30000" dirty="0"/>
                <a:t>1</a:t>
              </a:r>
            </a:p>
          </p:txBody>
        </p:sp>
        <p:sp>
          <p:nvSpPr>
            <p:cNvPr id="113" name="Freeform 9">
              <a:extLst>
                <a:ext uri="{FF2B5EF4-FFF2-40B4-BE49-F238E27FC236}">
                  <a16:creationId xmlns:a16="http://schemas.microsoft.com/office/drawing/2014/main" id="{074C9DC3-0450-7A04-1F1E-0E58783D2446}"/>
                </a:ext>
              </a:extLst>
            </p:cNvPr>
            <p:cNvSpPr>
              <a:spLocks noEditPoints="1"/>
            </p:cNvSpPr>
            <p:nvPr/>
          </p:nvSpPr>
          <p:spPr bwMode="auto">
            <a:xfrm>
              <a:off x="5815214" y="2064190"/>
              <a:ext cx="874702" cy="1061970"/>
            </a:xfrm>
            <a:custGeom>
              <a:avLst/>
              <a:gdLst>
                <a:gd name="T0" fmla="*/ 640 w 646"/>
                <a:gd name="T1" fmla="*/ 783 h 783"/>
                <a:gd name="T2" fmla="*/ 285 w 646"/>
                <a:gd name="T3" fmla="*/ 778 h 783"/>
                <a:gd name="T4" fmla="*/ 2 w 646"/>
                <a:gd name="T5" fmla="*/ 255 h 783"/>
                <a:gd name="T6" fmla="*/ 57 w 646"/>
                <a:gd name="T7" fmla="*/ 236 h 783"/>
                <a:gd name="T8" fmla="*/ 135 w 646"/>
                <a:gd name="T9" fmla="*/ 371 h 783"/>
                <a:gd name="T10" fmla="*/ 160 w 646"/>
                <a:gd name="T11" fmla="*/ 373 h 783"/>
                <a:gd name="T12" fmla="*/ 97 w 646"/>
                <a:gd name="T13" fmla="*/ 248 h 783"/>
                <a:gd name="T14" fmla="*/ 49 w 646"/>
                <a:gd name="T15" fmla="*/ 140 h 783"/>
                <a:gd name="T16" fmla="*/ 110 w 646"/>
                <a:gd name="T17" fmla="*/ 131 h 783"/>
                <a:gd name="T18" fmla="*/ 218 w 646"/>
                <a:gd name="T19" fmla="*/ 324 h 783"/>
                <a:gd name="T20" fmla="*/ 242 w 646"/>
                <a:gd name="T21" fmla="*/ 312 h 783"/>
                <a:gd name="T22" fmla="*/ 103 w 646"/>
                <a:gd name="T23" fmla="*/ 64 h 783"/>
                <a:gd name="T24" fmla="*/ 152 w 646"/>
                <a:gd name="T25" fmla="*/ 16 h 783"/>
                <a:gd name="T26" fmla="*/ 301 w 646"/>
                <a:gd name="T27" fmla="*/ 277 h 783"/>
                <a:gd name="T28" fmla="*/ 322 w 646"/>
                <a:gd name="T29" fmla="*/ 283 h 783"/>
                <a:gd name="T30" fmla="*/ 324 w 646"/>
                <a:gd name="T31" fmla="*/ 265 h 783"/>
                <a:gd name="T32" fmla="*/ 208 w 646"/>
                <a:gd name="T33" fmla="*/ 48 h 783"/>
                <a:gd name="T34" fmla="*/ 271 w 646"/>
                <a:gd name="T35" fmla="*/ 28 h 783"/>
                <a:gd name="T36" fmla="*/ 446 w 646"/>
                <a:gd name="T37" fmla="*/ 341 h 783"/>
                <a:gd name="T38" fmla="*/ 421 w 646"/>
                <a:gd name="T39" fmla="*/ 375 h 783"/>
                <a:gd name="T40" fmla="*/ 359 w 646"/>
                <a:gd name="T41" fmla="*/ 514 h 783"/>
                <a:gd name="T42" fmla="*/ 383 w 646"/>
                <a:gd name="T43" fmla="*/ 516 h 783"/>
                <a:gd name="T44" fmla="*/ 441 w 646"/>
                <a:gd name="T45" fmla="*/ 390 h 783"/>
                <a:gd name="T46" fmla="*/ 480 w 646"/>
                <a:gd name="T47" fmla="*/ 311 h 783"/>
                <a:gd name="T48" fmla="*/ 491 w 646"/>
                <a:gd name="T49" fmla="*/ 173 h 783"/>
                <a:gd name="T50" fmla="*/ 552 w 646"/>
                <a:gd name="T51" fmla="*/ 207 h 783"/>
                <a:gd name="T52" fmla="*/ 575 w 646"/>
                <a:gd name="T53" fmla="*/ 430 h 783"/>
                <a:gd name="T54" fmla="*/ 536 w 646"/>
                <a:gd name="T55" fmla="*/ 579 h 783"/>
                <a:gd name="T56" fmla="*/ 644 w 646"/>
                <a:gd name="T57" fmla="*/ 779 h 783"/>
                <a:gd name="T58" fmla="*/ 326 w 646"/>
                <a:gd name="T59" fmla="*/ 420 h 783"/>
                <a:gd name="T60" fmla="*/ 275 w 646"/>
                <a:gd name="T61" fmla="*/ 460 h 783"/>
                <a:gd name="T62" fmla="*/ 326 w 646"/>
                <a:gd name="T63" fmla="*/ 403 h 783"/>
                <a:gd name="T64" fmla="*/ 233 w 646"/>
                <a:gd name="T65" fmla="*/ 401 h 783"/>
                <a:gd name="T66" fmla="*/ 244 w 646"/>
                <a:gd name="T67" fmla="*/ 557 h 783"/>
                <a:gd name="T68" fmla="*/ 305 w 646"/>
                <a:gd name="T69" fmla="*/ 526 h 783"/>
                <a:gd name="T70" fmla="*/ 287 w 646"/>
                <a:gd name="T71" fmla="*/ 480 h 783"/>
                <a:gd name="T72" fmla="*/ 244 w 646"/>
                <a:gd name="T73" fmla="*/ 557 h 783"/>
                <a:gd name="T74" fmla="*/ 244 w 646"/>
                <a:gd name="T75" fmla="*/ 467 h 783"/>
                <a:gd name="T76" fmla="*/ 210 w 646"/>
                <a:gd name="T77" fmla="*/ 506 h 783"/>
                <a:gd name="T78" fmla="*/ 268 w 646"/>
                <a:gd name="T79" fmla="*/ 478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6" h="783">
                  <a:moveTo>
                    <a:pt x="646" y="783"/>
                  </a:moveTo>
                  <a:cubicBezTo>
                    <a:pt x="643" y="783"/>
                    <a:pt x="642" y="783"/>
                    <a:pt x="640" y="783"/>
                  </a:cubicBezTo>
                  <a:cubicBezTo>
                    <a:pt x="524" y="783"/>
                    <a:pt x="409" y="783"/>
                    <a:pt x="293" y="783"/>
                  </a:cubicBezTo>
                  <a:cubicBezTo>
                    <a:pt x="289" y="783"/>
                    <a:pt x="287" y="781"/>
                    <a:pt x="285" y="778"/>
                  </a:cubicBezTo>
                  <a:cubicBezTo>
                    <a:pt x="193" y="613"/>
                    <a:pt x="101" y="449"/>
                    <a:pt x="9" y="284"/>
                  </a:cubicBezTo>
                  <a:cubicBezTo>
                    <a:pt x="4" y="275"/>
                    <a:pt x="0" y="265"/>
                    <a:pt x="2" y="255"/>
                  </a:cubicBezTo>
                  <a:cubicBezTo>
                    <a:pt x="5" y="242"/>
                    <a:pt x="12" y="233"/>
                    <a:pt x="24" y="229"/>
                  </a:cubicBezTo>
                  <a:cubicBezTo>
                    <a:pt x="36" y="225"/>
                    <a:pt x="48" y="227"/>
                    <a:pt x="57" y="236"/>
                  </a:cubicBezTo>
                  <a:cubicBezTo>
                    <a:pt x="62" y="241"/>
                    <a:pt x="66" y="246"/>
                    <a:pt x="69" y="252"/>
                  </a:cubicBezTo>
                  <a:cubicBezTo>
                    <a:pt x="91" y="292"/>
                    <a:pt x="113" y="331"/>
                    <a:pt x="135" y="371"/>
                  </a:cubicBezTo>
                  <a:cubicBezTo>
                    <a:pt x="138" y="375"/>
                    <a:pt x="140" y="378"/>
                    <a:pt x="145" y="379"/>
                  </a:cubicBezTo>
                  <a:cubicBezTo>
                    <a:pt x="151" y="380"/>
                    <a:pt x="156" y="378"/>
                    <a:pt x="160" y="373"/>
                  </a:cubicBezTo>
                  <a:cubicBezTo>
                    <a:pt x="163" y="369"/>
                    <a:pt x="162" y="364"/>
                    <a:pt x="159" y="360"/>
                  </a:cubicBezTo>
                  <a:cubicBezTo>
                    <a:pt x="139" y="323"/>
                    <a:pt x="118" y="286"/>
                    <a:pt x="97" y="248"/>
                  </a:cubicBezTo>
                  <a:cubicBezTo>
                    <a:pt x="83" y="223"/>
                    <a:pt x="69" y="198"/>
                    <a:pt x="55" y="173"/>
                  </a:cubicBezTo>
                  <a:cubicBezTo>
                    <a:pt x="49" y="162"/>
                    <a:pt x="46" y="151"/>
                    <a:pt x="49" y="140"/>
                  </a:cubicBezTo>
                  <a:cubicBezTo>
                    <a:pt x="54" y="126"/>
                    <a:pt x="64" y="118"/>
                    <a:pt x="77" y="116"/>
                  </a:cubicBezTo>
                  <a:cubicBezTo>
                    <a:pt x="91" y="114"/>
                    <a:pt x="102" y="120"/>
                    <a:pt x="110" y="131"/>
                  </a:cubicBezTo>
                  <a:cubicBezTo>
                    <a:pt x="119" y="146"/>
                    <a:pt x="128" y="162"/>
                    <a:pt x="137" y="178"/>
                  </a:cubicBezTo>
                  <a:cubicBezTo>
                    <a:pt x="164" y="226"/>
                    <a:pt x="191" y="275"/>
                    <a:pt x="218" y="324"/>
                  </a:cubicBezTo>
                  <a:cubicBezTo>
                    <a:pt x="223" y="333"/>
                    <a:pt x="230" y="335"/>
                    <a:pt x="238" y="330"/>
                  </a:cubicBezTo>
                  <a:cubicBezTo>
                    <a:pt x="244" y="326"/>
                    <a:pt x="246" y="320"/>
                    <a:pt x="242" y="312"/>
                  </a:cubicBezTo>
                  <a:cubicBezTo>
                    <a:pt x="232" y="294"/>
                    <a:pt x="221" y="275"/>
                    <a:pt x="210" y="256"/>
                  </a:cubicBezTo>
                  <a:cubicBezTo>
                    <a:pt x="175" y="192"/>
                    <a:pt x="139" y="128"/>
                    <a:pt x="103" y="64"/>
                  </a:cubicBezTo>
                  <a:cubicBezTo>
                    <a:pt x="97" y="53"/>
                    <a:pt x="93" y="41"/>
                    <a:pt x="98" y="28"/>
                  </a:cubicBezTo>
                  <a:cubicBezTo>
                    <a:pt x="107" y="6"/>
                    <a:pt x="136" y="0"/>
                    <a:pt x="152" y="16"/>
                  </a:cubicBezTo>
                  <a:cubicBezTo>
                    <a:pt x="156" y="20"/>
                    <a:pt x="160" y="25"/>
                    <a:pt x="163" y="30"/>
                  </a:cubicBezTo>
                  <a:cubicBezTo>
                    <a:pt x="209" y="112"/>
                    <a:pt x="255" y="195"/>
                    <a:pt x="301" y="277"/>
                  </a:cubicBezTo>
                  <a:cubicBezTo>
                    <a:pt x="303" y="280"/>
                    <a:pt x="305" y="283"/>
                    <a:pt x="308" y="285"/>
                  </a:cubicBezTo>
                  <a:cubicBezTo>
                    <a:pt x="311" y="288"/>
                    <a:pt x="318" y="287"/>
                    <a:pt x="322" y="283"/>
                  </a:cubicBezTo>
                  <a:cubicBezTo>
                    <a:pt x="327" y="279"/>
                    <a:pt x="328" y="275"/>
                    <a:pt x="326" y="269"/>
                  </a:cubicBezTo>
                  <a:cubicBezTo>
                    <a:pt x="326" y="268"/>
                    <a:pt x="325" y="266"/>
                    <a:pt x="324" y="265"/>
                  </a:cubicBezTo>
                  <a:cubicBezTo>
                    <a:pt x="288" y="200"/>
                    <a:pt x="252" y="135"/>
                    <a:pt x="216" y="71"/>
                  </a:cubicBezTo>
                  <a:cubicBezTo>
                    <a:pt x="212" y="64"/>
                    <a:pt x="208" y="57"/>
                    <a:pt x="208" y="48"/>
                  </a:cubicBezTo>
                  <a:cubicBezTo>
                    <a:pt x="208" y="34"/>
                    <a:pt x="218" y="20"/>
                    <a:pt x="233" y="16"/>
                  </a:cubicBezTo>
                  <a:cubicBezTo>
                    <a:pt x="248" y="11"/>
                    <a:pt x="263" y="15"/>
                    <a:pt x="271" y="28"/>
                  </a:cubicBezTo>
                  <a:cubicBezTo>
                    <a:pt x="283" y="49"/>
                    <a:pt x="294" y="70"/>
                    <a:pt x="306" y="90"/>
                  </a:cubicBezTo>
                  <a:cubicBezTo>
                    <a:pt x="353" y="174"/>
                    <a:pt x="399" y="258"/>
                    <a:pt x="446" y="341"/>
                  </a:cubicBezTo>
                  <a:cubicBezTo>
                    <a:pt x="449" y="345"/>
                    <a:pt x="448" y="347"/>
                    <a:pt x="446" y="351"/>
                  </a:cubicBezTo>
                  <a:cubicBezTo>
                    <a:pt x="440" y="361"/>
                    <a:pt x="431" y="368"/>
                    <a:pt x="421" y="375"/>
                  </a:cubicBezTo>
                  <a:cubicBezTo>
                    <a:pt x="386" y="401"/>
                    <a:pt x="370" y="438"/>
                    <a:pt x="363" y="480"/>
                  </a:cubicBezTo>
                  <a:cubicBezTo>
                    <a:pt x="361" y="491"/>
                    <a:pt x="360" y="502"/>
                    <a:pt x="359" y="514"/>
                  </a:cubicBezTo>
                  <a:cubicBezTo>
                    <a:pt x="358" y="522"/>
                    <a:pt x="363" y="528"/>
                    <a:pt x="370" y="529"/>
                  </a:cubicBezTo>
                  <a:cubicBezTo>
                    <a:pt x="377" y="529"/>
                    <a:pt x="382" y="524"/>
                    <a:pt x="383" y="516"/>
                  </a:cubicBezTo>
                  <a:cubicBezTo>
                    <a:pt x="385" y="501"/>
                    <a:pt x="387" y="485"/>
                    <a:pt x="390" y="470"/>
                  </a:cubicBezTo>
                  <a:cubicBezTo>
                    <a:pt x="397" y="437"/>
                    <a:pt x="414" y="411"/>
                    <a:pt x="441" y="390"/>
                  </a:cubicBezTo>
                  <a:cubicBezTo>
                    <a:pt x="453" y="381"/>
                    <a:pt x="464" y="371"/>
                    <a:pt x="471" y="357"/>
                  </a:cubicBezTo>
                  <a:cubicBezTo>
                    <a:pt x="477" y="342"/>
                    <a:pt x="480" y="327"/>
                    <a:pt x="480" y="311"/>
                  </a:cubicBezTo>
                  <a:cubicBezTo>
                    <a:pt x="480" y="276"/>
                    <a:pt x="480" y="242"/>
                    <a:pt x="480" y="207"/>
                  </a:cubicBezTo>
                  <a:cubicBezTo>
                    <a:pt x="480" y="195"/>
                    <a:pt x="483" y="183"/>
                    <a:pt x="491" y="173"/>
                  </a:cubicBezTo>
                  <a:cubicBezTo>
                    <a:pt x="506" y="156"/>
                    <a:pt x="531" y="159"/>
                    <a:pt x="543" y="177"/>
                  </a:cubicBezTo>
                  <a:cubicBezTo>
                    <a:pt x="549" y="186"/>
                    <a:pt x="550" y="197"/>
                    <a:pt x="552" y="207"/>
                  </a:cubicBezTo>
                  <a:cubicBezTo>
                    <a:pt x="558" y="262"/>
                    <a:pt x="565" y="316"/>
                    <a:pt x="572" y="371"/>
                  </a:cubicBezTo>
                  <a:cubicBezTo>
                    <a:pt x="574" y="390"/>
                    <a:pt x="577" y="410"/>
                    <a:pt x="575" y="430"/>
                  </a:cubicBezTo>
                  <a:cubicBezTo>
                    <a:pt x="573" y="453"/>
                    <a:pt x="568" y="476"/>
                    <a:pt x="562" y="498"/>
                  </a:cubicBezTo>
                  <a:cubicBezTo>
                    <a:pt x="554" y="525"/>
                    <a:pt x="544" y="552"/>
                    <a:pt x="536" y="579"/>
                  </a:cubicBezTo>
                  <a:cubicBezTo>
                    <a:pt x="534" y="582"/>
                    <a:pt x="535" y="584"/>
                    <a:pt x="536" y="587"/>
                  </a:cubicBezTo>
                  <a:cubicBezTo>
                    <a:pt x="572" y="651"/>
                    <a:pt x="608" y="715"/>
                    <a:pt x="644" y="779"/>
                  </a:cubicBezTo>
                  <a:cubicBezTo>
                    <a:pt x="645" y="780"/>
                    <a:pt x="645" y="781"/>
                    <a:pt x="646" y="783"/>
                  </a:cubicBezTo>
                  <a:close/>
                  <a:moveTo>
                    <a:pt x="326" y="420"/>
                  </a:moveTo>
                  <a:cubicBezTo>
                    <a:pt x="295" y="420"/>
                    <a:pt x="263" y="419"/>
                    <a:pt x="232" y="419"/>
                  </a:cubicBezTo>
                  <a:cubicBezTo>
                    <a:pt x="233" y="440"/>
                    <a:pt x="253" y="459"/>
                    <a:pt x="275" y="460"/>
                  </a:cubicBezTo>
                  <a:cubicBezTo>
                    <a:pt x="301" y="462"/>
                    <a:pt x="323" y="445"/>
                    <a:pt x="326" y="420"/>
                  </a:cubicBezTo>
                  <a:close/>
                  <a:moveTo>
                    <a:pt x="326" y="403"/>
                  </a:moveTo>
                  <a:cubicBezTo>
                    <a:pt x="324" y="381"/>
                    <a:pt x="301" y="362"/>
                    <a:pt x="278" y="363"/>
                  </a:cubicBezTo>
                  <a:cubicBezTo>
                    <a:pt x="251" y="364"/>
                    <a:pt x="234" y="386"/>
                    <a:pt x="233" y="401"/>
                  </a:cubicBezTo>
                  <a:cubicBezTo>
                    <a:pt x="264" y="402"/>
                    <a:pt x="295" y="402"/>
                    <a:pt x="326" y="403"/>
                  </a:cubicBezTo>
                  <a:close/>
                  <a:moveTo>
                    <a:pt x="244" y="557"/>
                  </a:moveTo>
                  <a:cubicBezTo>
                    <a:pt x="252" y="560"/>
                    <a:pt x="260" y="561"/>
                    <a:pt x="270" y="558"/>
                  </a:cubicBezTo>
                  <a:cubicBezTo>
                    <a:pt x="287" y="554"/>
                    <a:pt x="299" y="543"/>
                    <a:pt x="305" y="526"/>
                  </a:cubicBezTo>
                  <a:cubicBezTo>
                    <a:pt x="310" y="509"/>
                    <a:pt x="307" y="493"/>
                    <a:pt x="295" y="479"/>
                  </a:cubicBezTo>
                  <a:cubicBezTo>
                    <a:pt x="292" y="475"/>
                    <a:pt x="290" y="476"/>
                    <a:pt x="287" y="480"/>
                  </a:cubicBezTo>
                  <a:cubicBezTo>
                    <a:pt x="278" y="496"/>
                    <a:pt x="270" y="511"/>
                    <a:pt x="261" y="527"/>
                  </a:cubicBezTo>
                  <a:cubicBezTo>
                    <a:pt x="256" y="537"/>
                    <a:pt x="250" y="547"/>
                    <a:pt x="244" y="557"/>
                  </a:cubicBezTo>
                  <a:close/>
                  <a:moveTo>
                    <a:pt x="268" y="478"/>
                  </a:moveTo>
                  <a:cubicBezTo>
                    <a:pt x="260" y="474"/>
                    <a:pt x="252" y="471"/>
                    <a:pt x="244" y="467"/>
                  </a:cubicBezTo>
                  <a:cubicBezTo>
                    <a:pt x="242" y="467"/>
                    <a:pt x="240" y="466"/>
                    <a:pt x="239" y="467"/>
                  </a:cubicBezTo>
                  <a:cubicBezTo>
                    <a:pt x="223" y="475"/>
                    <a:pt x="213" y="488"/>
                    <a:pt x="210" y="506"/>
                  </a:cubicBezTo>
                  <a:cubicBezTo>
                    <a:pt x="209" y="523"/>
                    <a:pt x="215" y="538"/>
                    <a:pt x="229" y="549"/>
                  </a:cubicBezTo>
                  <a:cubicBezTo>
                    <a:pt x="242" y="525"/>
                    <a:pt x="255" y="501"/>
                    <a:pt x="268" y="478"/>
                  </a:cubicBezTo>
                  <a:close/>
                </a:path>
              </a:pathLst>
            </a:custGeom>
            <a:solidFill>
              <a:schemeClr val="accent2"/>
            </a:solidFill>
            <a:ln w="22225">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D3935"/>
                </a:solidFill>
                <a:effectLst/>
                <a:uLnTx/>
                <a:uFillTx/>
                <a:latin typeface="Arial" panose="020B0604020202020204"/>
                <a:ea typeface="+mn-ea"/>
                <a:cs typeface="+mn-cs"/>
              </a:endParaRPr>
            </a:p>
          </p:txBody>
        </p:sp>
        <p:grpSp>
          <p:nvGrpSpPr>
            <p:cNvPr id="114" name="Group 113">
              <a:extLst>
                <a:ext uri="{FF2B5EF4-FFF2-40B4-BE49-F238E27FC236}">
                  <a16:creationId xmlns:a16="http://schemas.microsoft.com/office/drawing/2014/main" id="{79303423-581D-0959-1E04-B2685F8F1B01}"/>
                </a:ext>
              </a:extLst>
            </p:cNvPr>
            <p:cNvGrpSpPr>
              <a:grpSpLocks noChangeAspect="1"/>
            </p:cNvGrpSpPr>
            <p:nvPr/>
          </p:nvGrpSpPr>
          <p:grpSpPr>
            <a:xfrm>
              <a:off x="5381241" y="1701176"/>
              <a:ext cx="1828344" cy="1833056"/>
              <a:chOff x="-4083050" y="1579563"/>
              <a:chExt cx="3694112" cy="3703638"/>
            </a:xfrm>
            <a:solidFill>
              <a:schemeClr val="accent5"/>
            </a:solidFill>
          </p:grpSpPr>
          <p:sp>
            <p:nvSpPr>
              <p:cNvPr id="118" name="Freeform 5">
                <a:extLst>
                  <a:ext uri="{FF2B5EF4-FFF2-40B4-BE49-F238E27FC236}">
                    <a16:creationId xmlns:a16="http://schemas.microsoft.com/office/drawing/2014/main" id="{100D8D6C-74E2-EC55-202B-65567F32D2A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
                <a:extLst>
                  <a:ext uri="{FF2B5EF4-FFF2-40B4-BE49-F238E27FC236}">
                    <a16:creationId xmlns:a16="http://schemas.microsoft.com/office/drawing/2014/main" id="{679BB048-21B9-4540-3A52-C769D266BD4F}"/>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7">
                <a:extLst>
                  <a:ext uri="{FF2B5EF4-FFF2-40B4-BE49-F238E27FC236}">
                    <a16:creationId xmlns:a16="http://schemas.microsoft.com/office/drawing/2014/main" id="{78DBA6CF-7645-2656-34A1-95EA58DFFF7E}"/>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8">
                <a:extLst>
                  <a:ext uri="{FF2B5EF4-FFF2-40B4-BE49-F238E27FC236}">
                    <a16:creationId xmlns:a16="http://schemas.microsoft.com/office/drawing/2014/main" id="{AF3C6A25-0FE4-8153-FACD-07273E093AA5}"/>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9">
                <a:extLst>
                  <a:ext uri="{FF2B5EF4-FFF2-40B4-BE49-F238E27FC236}">
                    <a16:creationId xmlns:a16="http://schemas.microsoft.com/office/drawing/2014/main" id="{16FB1EE2-6536-215F-79A5-0C19A85D30CA}"/>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10">
                <a:extLst>
                  <a:ext uri="{FF2B5EF4-FFF2-40B4-BE49-F238E27FC236}">
                    <a16:creationId xmlns:a16="http://schemas.microsoft.com/office/drawing/2014/main" id="{424582C8-6DFC-2D5C-5679-C16EB9C302FE}"/>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11">
                <a:extLst>
                  <a:ext uri="{FF2B5EF4-FFF2-40B4-BE49-F238E27FC236}">
                    <a16:creationId xmlns:a16="http://schemas.microsoft.com/office/drawing/2014/main" id="{B0C5C2BB-7218-D854-7E9B-C53A2E950EC3}"/>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12">
                <a:extLst>
                  <a:ext uri="{FF2B5EF4-FFF2-40B4-BE49-F238E27FC236}">
                    <a16:creationId xmlns:a16="http://schemas.microsoft.com/office/drawing/2014/main" id="{08FBBC5A-375A-8B5A-05E0-BD53F4A74622}"/>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3">
                <a:extLst>
                  <a:ext uri="{FF2B5EF4-FFF2-40B4-BE49-F238E27FC236}">
                    <a16:creationId xmlns:a16="http://schemas.microsoft.com/office/drawing/2014/main" id="{FB542AD3-0C0F-5DAA-A216-A6B7291509B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4">
                <a:extLst>
                  <a:ext uri="{FF2B5EF4-FFF2-40B4-BE49-F238E27FC236}">
                    <a16:creationId xmlns:a16="http://schemas.microsoft.com/office/drawing/2014/main" id="{133A3B45-34A9-77D8-B642-050019B72ACC}"/>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15">
                <a:extLst>
                  <a:ext uri="{FF2B5EF4-FFF2-40B4-BE49-F238E27FC236}">
                    <a16:creationId xmlns:a16="http://schemas.microsoft.com/office/drawing/2014/main" id="{5439184F-1524-30CB-CF5B-95710356DAD5}"/>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16">
                <a:extLst>
                  <a:ext uri="{FF2B5EF4-FFF2-40B4-BE49-F238E27FC236}">
                    <a16:creationId xmlns:a16="http://schemas.microsoft.com/office/drawing/2014/main" id="{C7A51659-EB4D-4A22-542F-8D9D47966DD2}"/>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7">
                <a:extLst>
                  <a:ext uri="{FF2B5EF4-FFF2-40B4-BE49-F238E27FC236}">
                    <a16:creationId xmlns:a16="http://schemas.microsoft.com/office/drawing/2014/main" id="{8175AB68-1C28-5717-319D-C28D764D12E3}"/>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8">
                <a:extLst>
                  <a:ext uri="{FF2B5EF4-FFF2-40B4-BE49-F238E27FC236}">
                    <a16:creationId xmlns:a16="http://schemas.microsoft.com/office/drawing/2014/main" id="{FEBE54D3-37FF-28F1-4383-5BFC5CBEAC1D}"/>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9">
                <a:extLst>
                  <a:ext uri="{FF2B5EF4-FFF2-40B4-BE49-F238E27FC236}">
                    <a16:creationId xmlns:a16="http://schemas.microsoft.com/office/drawing/2014/main" id="{5018694D-05DD-D56A-235B-3A3C677A231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20">
                <a:extLst>
                  <a:ext uri="{FF2B5EF4-FFF2-40B4-BE49-F238E27FC236}">
                    <a16:creationId xmlns:a16="http://schemas.microsoft.com/office/drawing/2014/main" id="{38BFE877-32DB-75E4-98CE-96BBD2D79AAA}"/>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21">
                <a:extLst>
                  <a:ext uri="{FF2B5EF4-FFF2-40B4-BE49-F238E27FC236}">
                    <a16:creationId xmlns:a16="http://schemas.microsoft.com/office/drawing/2014/main" id="{5A8906A6-4E37-37C1-DC41-820AE6CF8F95}"/>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22">
                <a:extLst>
                  <a:ext uri="{FF2B5EF4-FFF2-40B4-BE49-F238E27FC236}">
                    <a16:creationId xmlns:a16="http://schemas.microsoft.com/office/drawing/2014/main" id="{AE03DE45-EEA2-BB09-F410-D00DBCB64905}"/>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23">
                <a:extLst>
                  <a:ext uri="{FF2B5EF4-FFF2-40B4-BE49-F238E27FC236}">
                    <a16:creationId xmlns:a16="http://schemas.microsoft.com/office/drawing/2014/main" id="{1AE8FBB6-1411-A614-BD03-1805830AD7B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24">
                <a:extLst>
                  <a:ext uri="{FF2B5EF4-FFF2-40B4-BE49-F238E27FC236}">
                    <a16:creationId xmlns:a16="http://schemas.microsoft.com/office/drawing/2014/main" id="{5F587061-DB34-5012-A1C9-062857C66650}"/>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25">
                <a:extLst>
                  <a:ext uri="{FF2B5EF4-FFF2-40B4-BE49-F238E27FC236}">
                    <a16:creationId xmlns:a16="http://schemas.microsoft.com/office/drawing/2014/main" id="{FF5E8D47-7856-AAD1-3C7B-7A0716341E00}"/>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26">
                <a:extLst>
                  <a:ext uri="{FF2B5EF4-FFF2-40B4-BE49-F238E27FC236}">
                    <a16:creationId xmlns:a16="http://schemas.microsoft.com/office/drawing/2014/main" id="{3F3EE6DC-4BCB-AE22-A3BB-8C9AF42C574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7">
                <a:extLst>
                  <a:ext uri="{FF2B5EF4-FFF2-40B4-BE49-F238E27FC236}">
                    <a16:creationId xmlns:a16="http://schemas.microsoft.com/office/drawing/2014/main" id="{039CF0BB-BB79-53C1-DC3B-2D255178B71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8">
                <a:extLst>
                  <a:ext uri="{FF2B5EF4-FFF2-40B4-BE49-F238E27FC236}">
                    <a16:creationId xmlns:a16="http://schemas.microsoft.com/office/drawing/2014/main" id="{D3867C7A-3694-3FDE-3627-E83A35205D37}"/>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9">
                <a:extLst>
                  <a:ext uri="{FF2B5EF4-FFF2-40B4-BE49-F238E27FC236}">
                    <a16:creationId xmlns:a16="http://schemas.microsoft.com/office/drawing/2014/main" id="{4FE7669F-FCE5-A118-B953-E14A3858A48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30">
                <a:extLst>
                  <a:ext uri="{FF2B5EF4-FFF2-40B4-BE49-F238E27FC236}">
                    <a16:creationId xmlns:a16="http://schemas.microsoft.com/office/drawing/2014/main" id="{7744B19A-FACA-50D7-3E3E-44C8E7C76DA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1">
                <a:extLst>
                  <a:ext uri="{FF2B5EF4-FFF2-40B4-BE49-F238E27FC236}">
                    <a16:creationId xmlns:a16="http://schemas.microsoft.com/office/drawing/2014/main" id="{30D848B6-606D-D9FA-B2D6-2F3C9BEB6A11}"/>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2">
                <a:extLst>
                  <a:ext uri="{FF2B5EF4-FFF2-40B4-BE49-F238E27FC236}">
                    <a16:creationId xmlns:a16="http://schemas.microsoft.com/office/drawing/2014/main" id="{B5BF6FE1-FB03-7990-4334-37A6B1AEE87F}"/>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3">
                <a:extLst>
                  <a:ext uri="{FF2B5EF4-FFF2-40B4-BE49-F238E27FC236}">
                    <a16:creationId xmlns:a16="http://schemas.microsoft.com/office/drawing/2014/main" id="{F5E1EB59-A507-E850-392D-B1E80FBB6F54}"/>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15" name="Rounded Rectangle 52">
              <a:extLst>
                <a:ext uri="{FF2B5EF4-FFF2-40B4-BE49-F238E27FC236}">
                  <a16:creationId xmlns:a16="http://schemas.microsoft.com/office/drawing/2014/main" id="{C4109307-CC25-E87D-4873-38458616B8D5}"/>
                </a:ext>
              </a:extLst>
            </p:cNvPr>
            <p:cNvSpPr/>
            <p:nvPr/>
          </p:nvSpPr>
          <p:spPr bwMode="auto">
            <a:xfrm>
              <a:off x="6087742" y="2519286"/>
              <a:ext cx="195938" cy="393927"/>
            </a:xfrm>
            <a:prstGeom prst="roundRect">
              <a:avLst>
                <a:gd name="adj" fmla="val 50000"/>
              </a:avLst>
            </a:prstGeom>
            <a:solidFill>
              <a:schemeClr val="accent2"/>
            </a:solidFill>
            <a:ln w="22225" cap="flat">
              <a:noFill/>
              <a:prstDash val="solid"/>
              <a:round/>
              <a:headEnd/>
              <a:tailEnd/>
            </a:ln>
          </p:spPr>
          <p:txBody>
            <a:bodyPr vert="horz" wrap="square" lIns="91440" tIns="45720" rIns="91440" bIns="45720" numCol="1" rtlCol="0" anchor="t" anchorCtr="0" compatLnSpc="1">
              <a:prstTxWarp prst="textNoShape">
                <a:avLst/>
              </a:prstTxWarp>
            </a:bodyPr>
            <a:lstStyle/>
            <a:p>
              <a:pPr algn="ctr"/>
              <a:endParaRPr lang="en-US" sz="1400" dirty="0"/>
            </a:p>
          </p:txBody>
        </p:sp>
        <p:sp>
          <p:nvSpPr>
            <p:cNvPr id="116" name="Freeform 6">
              <a:extLst>
                <a:ext uri="{FF2B5EF4-FFF2-40B4-BE49-F238E27FC236}">
                  <a16:creationId xmlns:a16="http://schemas.microsoft.com/office/drawing/2014/main" id="{1EFFDFBA-90F4-5EDC-5EBF-3DFAC771963F}"/>
                </a:ext>
              </a:extLst>
            </p:cNvPr>
            <p:cNvSpPr>
              <a:spLocks noEditPoints="1"/>
            </p:cNvSpPr>
            <p:nvPr/>
          </p:nvSpPr>
          <p:spPr bwMode="auto">
            <a:xfrm>
              <a:off x="6083928" y="2641018"/>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bg1"/>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sp>
          <p:nvSpPr>
            <p:cNvPr id="117" name="Freeform 6">
              <a:extLst>
                <a:ext uri="{FF2B5EF4-FFF2-40B4-BE49-F238E27FC236}">
                  <a16:creationId xmlns:a16="http://schemas.microsoft.com/office/drawing/2014/main" id="{FB87E27B-37F1-F50F-03FD-D645BAEADE0F}"/>
                </a:ext>
              </a:extLst>
            </p:cNvPr>
            <p:cNvSpPr>
              <a:spLocks noEditPoints="1"/>
            </p:cNvSpPr>
            <p:nvPr/>
          </p:nvSpPr>
          <p:spPr bwMode="auto">
            <a:xfrm>
              <a:off x="6156356" y="2459949"/>
              <a:ext cx="258640" cy="258308"/>
            </a:xfrm>
            <a:custGeom>
              <a:avLst/>
              <a:gdLst>
                <a:gd name="T0" fmla="*/ 492 w 985"/>
                <a:gd name="T1" fmla="*/ 984 h 984"/>
                <a:gd name="T2" fmla="*/ 0 w 985"/>
                <a:gd name="T3" fmla="*/ 491 h 984"/>
                <a:gd name="T4" fmla="*/ 494 w 985"/>
                <a:gd name="T5" fmla="*/ 0 h 984"/>
                <a:gd name="T6" fmla="*/ 984 w 985"/>
                <a:gd name="T7" fmla="*/ 493 h 984"/>
                <a:gd name="T8" fmla="*/ 492 w 985"/>
                <a:gd name="T9" fmla="*/ 984 h 984"/>
                <a:gd name="T10" fmla="*/ 493 w 985"/>
                <a:gd name="T11" fmla="*/ 523 h 984"/>
                <a:gd name="T12" fmla="*/ 826 w 985"/>
                <a:gd name="T13" fmla="*/ 523 h 984"/>
                <a:gd name="T14" fmla="*/ 833 w 985"/>
                <a:gd name="T15" fmla="*/ 522 h 984"/>
                <a:gd name="T16" fmla="*/ 861 w 985"/>
                <a:gd name="T17" fmla="*/ 492 h 984"/>
                <a:gd name="T18" fmla="*/ 828 w 985"/>
                <a:gd name="T19" fmla="*/ 461 h 984"/>
                <a:gd name="T20" fmla="*/ 157 w 985"/>
                <a:gd name="T21" fmla="*/ 461 h 984"/>
                <a:gd name="T22" fmla="*/ 152 w 985"/>
                <a:gd name="T23" fmla="*/ 461 h 984"/>
                <a:gd name="T24" fmla="*/ 123 w 985"/>
                <a:gd name="T25" fmla="*/ 491 h 984"/>
                <a:gd name="T26" fmla="*/ 156 w 985"/>
                <a:gd name="T27" fmla="*/ 522 h 984"/>
                <a:gd name="T28" fmla="*/ 493 w 985"/>
                <a:gd name="T29" fmla="*/ 52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5" h="984">
                  <a:moveTo>
                    <a:pt x="492" y="984"/>
                  </a:moveTo>
                  <a:cubicBezTo>
                    <a:pt x="221" y="984"/>
                    <a:pt x="0" y="763"/>
                    <a:pt x="0" y="491"/>
                  </a:cubicBezTo>
                  <a:cubicBezTo>
                    <a:pt x="0" y="219"/>
                    <a:pt x="221" y="0"/>
                    <a:pt x="494" y="0"/>
                  </a:cubicBezTo>
                  <a:cubicBezTo>
                    <a:pt x="765" y="0"/>
                    <a:pt x="985" y="221"/>
                    <a:pt x="984" y="493"/>
                  </a:cubicBezTo>
                  <a:cubicBezTo>
                    <a:pt x="984" y="764"/>
                    <a:pt x="763" y="984"/>
                    <a:pt x="492" y="984"/>
                  </a:cubicBezTo>
                  <a:close/>
                  <a:moveTo>
                    <a:pt x="493" y="523"/>
                  </a:moveTo>
                  <a:cubicBezTo>
                    <a:pt x="604" y="523"/>
                    <a:pt x="715" y="523"/>
                    <a:pt x="826" y="523"/>
                  </a:cubicBezTo>
                  <a:cubicBezTo>
                    <a:pt x="828" y="523"/>
                    <a:pt x="830" y="523"/>
                    <a:pt x="833" y="522"/>
                  </a:cubicBezTo>
                  <a:cubicBezTo>
                    <a:pt x="849" y="521"/>
                    <a:pt x="861" y="508"/>
                    <a:pt x="861" y="492"/>
                  </a:cubicBezTo>
                  <a:cubicBezTo>
                    <a:pt x="862" y="474"/>
                    <a:pt x="848" y="461"/>
                    <a:pt x="828" y="461"/>
                  </a:cubicBezTo>
                  <a:cubicBezTo>
                    <a:pt x="604" y="461"/>
                    <a:pt x="381" y="461"/>
                    <a:pt x="157" y="461"/>
                  </a:cubicBezTo>
                  <a:cubicBezTo>
                    <a:pt x="155" y="461"/>
                    <a:pt x="154" y="461"/>
                    <a:pt x="152" y="461"/>
                  </a:cubicBezTo>
                  <a:cubicBezTo>
                    <a:pt x="137" y="462"/>
                    <a:pt x="124" y="475"/>
                    <a:pt x="123" y="491"/>
                  </a:cubicBezTo>
                  <a:cubicBezTo>
                    <a:pt x="123" y="509"/>
                    <a:pt x="137" y="522"/>
                    <a:pt x="156" y="522"/>
                  </a:cubicBezTo>
                  <a:cubicBezTo>
                    <a:pt x="268" y="523"/>
                    <a:pt x="380" y="523"/>
                    <a:pt x="493" y="523"/>
                  </a:cubicBezTo>
                  <a:close/>
                </a:path>
              </a:pathLst>
            </a:custGeom>
            <a:solidFill>
              <a:schemeClr val="accent5"/>
            </a:solidFill>
            <a:ln w="22225">
              <a:solidFill>
                <a:schemeClr val="accent1"/>
              </a:solidFill>
            </a:ln>
          </p:spPr>
          <p:txBody>
            <a:bodyPr vert="horz" wrap="square" lIns="91440" tIns="45720" rIns="91440" bIns="45720" numCol="1" anchor="t" anchorCtr="0" compatLnSpc="1">
              <a:prstTxWarp prst="textNoShape">
                <a:avLst/>
              </a:prstTxWarp>
            </a:bodyPr>
            <a:lstStyle/>
            <a:p>
              <a:endParaRPr lang="en-US" sz="1400" dirty="0">
                <a:solidFill>
                  <a:srgbClr val="3D3935"/>
                </a:solidFill>
                <a:latin typeface="Arial" panose="020B0604020202020204"/>
              </a:endParaRPr>
            </a:p>
          </p:txBody>
        </p:sp>
      </p:grpSp>
    </p:spTree>
    <p:extLst>
      <p:ext uri="{BB962C8B-B14F-4D97-AF65-F5344CB8AC3E}">
        <p14:creationId xmlns:p14="http://schemas.microsoft.com/office/powerpoint/2010/main" val="32889033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TD Based on the Delphi Panel Consensus Among Psychiatrists’ and Neurologists’ Recommendations </a:t>
            </a:r>
          </a:p>
        </p:txBody>
      </p:sp>
      <p:sp>
        <p:nvSpPr>
          <p:cNvPr id="15" name="Content Placeholder 14"/>
          <p:cNvSpPr>
            <a:spLocks noGrp="1"/>
          </p:cNvSpPr>
          <p:nvPr>
            <p:ph idx="1"/>
          </p:nvPr>
        </p:nvSpPr>
        <p:spPr>
          <a:xfrm>
            <a:off x="978596" y="1699418"/>
            <a:ext cx="10573642" cy="399970"/>
          </a:xfrm>
        </p:spPr>
        <p:txBody>
          <a:bodyPr/>
          <a:lstStyle/>
          <a:p>
            <a:pPr marL="0" indent="0">
              <a:buNone/>
            </a:pPr>
            <a:r>
              <a:rPr lang="en-US" b="1" dirty="0"/>
              <a:t>What is the modified Delphi process?</a:t>
            </a:r>
          </a:p>
        </p:txBody>
      </p:sp>
      <p:sp>
        <p:nvSpPr>
          <p:cNvPr id="14" name="Slide Number Placeholder 13"/>
          <p:cNvSpPr>
            <a:spLocks noGrp="1"/>
          </p:cNvSpPr>
          <p:nvPr>
            <p:ph type="sldNum" sz="quarter" idx="4"/>
          </p:nvPr>
        </p:nvSpPr>
        <p:spPr/>
        <p:txBody>
          <a:bodyPr/>
          <a:lstStyle/>
          <a:p>
            <a:fld id="{F3C1FD0B-2342-48FB-A867-BE1FD0EAA53B}" type="slidenum">
              <a:rPr lang="en-US" smtClean="0"/>
              <a:t>59</a:t>
            </a:fld>
            <a:endParaRPr lang="en-US" dirty="0"/>
          </a:p>
        </p:txBody>
      </p:sp>
      <p:sp>
        <p:nvSpPr>
          <p:cNvPr id="26" name="Text Placeholder 8"/>
          <p:cNvSpPr>
            <a:spLocks noGrp="1"/>
          </p:cNvSpPr>
          <p:nvPr>
            <p:ph type="body" sz="quarter" idx="10"/>
          </p:nvPr>
        </p:nvSpPr>
        <p:spPr/>
        <p:txBody>
          <a:bodyPr>
            <a:normAutofit/>
          </a:bodyPr>
          <a:lstStyle/>
          <a:p>
            <a:r>
              <a:rPr lang="en-US" dirty="0"/>
              <a:t>Best Practices for Tardive Dyskinesia Screening and Treatment</a:t>
            </a:r>
          </a:p>
        </p:txBody>
      </p:sp>
      <p:sp>
        <p:nvSpPr>
          <p:cNvPr id="28" name="Rectangle 27"/>
          <p:cNvSpPr/>
          <p:nvPr/>
        </p:nvSpPr>
        <p:spPr>
          <a:xfrm>
            <a:off x="977900" y="5181600"/>
            <a:ext cx="10574337" cy="707886"/>
          </a:xfrm>
          <a:prstGeom prst="rect">
            <a:avLst/>
          </a:prstGeom>
          <a:noFill/>
          <a:ln w="12700" cap="flat" cmpd="sng" algn="ctr">
            <a:noFill/>
            <a:prstDash val="solid"/>
            <a:miter lim="800000"/>
          </a:ln>
          <a:effectLst/>
        </p:spPr>
        <p:txBody>
          <a:bodyPr wrap="square" rtlCol="0" anchor="ctr">
            <a:spAutoFit/>
          </a:bodyPr>
          <a:lstStyle/>
          <a:p>
            <a:pPr algn="ctr"/>
            <a:r>
              <a:rPr lang="en-US" sz="2000" b="1" kern="0" dirty="0">
                <a:solidFill>
                  <a:schemeClr val="accent1"/>
                </a:solidFill>
                <a:latin typeface="+mj-lt"/>
              </a:rPr>
              <a:t>The panel of TD experts, including 23 psychiatrists and 6 neurologists, provided </a:t>
            </a:r>
            <a:br>
              <a:rPr lang="en-US" sz="2000" b="1" kern="0" dirty="0">
                <a:solidFill>
                  <a:schemeClr val="accent1"/>
                </a:solidFill>
                <a:latin typeface="+mj-lt"/>
              </a:rPr>
            </a:br>
            <a:r>
              <a:rPr lang="en-US" sz="2000" b="1" kern="0" dirty="0">
                <a:solidFill>
                  <a:schemeClr val="accent1"/>
                </a:solidFill>
                <a:latin typeface="+mj-lt"/>
              </a:rPr>
              <a:t>recommendations for the screening, diagnosis, and treatment of TD</a:t>
            </a:r>
          </a:p>
        </p:txBody>
      </p:sp>
      <p:sp>
        <p:nvSpPr>
          <p:cNvPr id="61" name="TextBox 60">
            <a:extLst>
              <a:ext uri="{FF2B5EF4-FFF2-40B4-BE49-F238E27FC236}">
                <a16:creationId xmlns:a16="http://schemas.microsoft.com/office/drawing/2014/main" id="{676EA2F3-F1C0-818B-80E1-6A2CDE085652}"/>
              </a:ext>
            </a:extLst>
          </p:cNvPr>
          <p:cNvSpPr txBox="1"/>
          <p:nvPr/>
        </p:nvSpPr>
        <p:spPr>
          <a:xfrm>
            <a:off x="977900" y="5997987"/>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Questions were excluded for Round 2 if there was &lt;25% or ≥75% agreement in Round 1.</a:t>
            </a:r>
          </a:p>
          <a:p>
            <a:pPr marL="0">
              <a:defRPr/>
            </a:pPr>
            <a:r>
              <a:rPr lang="en-US" dirty="0">
                <a:latin typeface="+mn-lt"/>
              </a:rPr>
              <a:t>Caroff SN, et al. </a:t>
            </a:r>
            <a:r>
              <a:rPr lang="en-US" i="1" dirty="0">
                <a:latin typeface="+mn-lt"/>
              </a:rPr>
              <a:t>J Clin Psychiatry</a:t>
            </a:r>
            <a:r>
              <a:rPr lang="en-US" dirty="0">
                <a:latin typeface="+mn-lt"/>
              </a:rPr>
              <a:t>. 2020;81(2):19cs12983</a:t>
            </a:r>
            <a:r>
              <a:rPr lang="en-US" dirty="0"/>
              <a:t>.</a:t>
            </a:r>
          </a:p>
        </p:txBody>
      </p:sp>
      <p:grpSp>
        <p:nvGrpSpPr>
          <p:cNvPr id="5" name="Group 4">
            <a:extLst>
              <a:ext uri="{FF2B5EF4-FFF2-40B4-BE49-F238E27FC236}">
                <a16:creationId xmlns:a16="http://schemas.microsoft.com/office/drawing/2014/main" id="{0CABA1B6-3BDE-775A-C802-D59E043C9478}"/>
              </a:ext>
            </a:extLst>
          </p:cNvPr>
          <p:cNvGrpSpPr/>
          <p:nvPr/>
        </p:nvGrpSpPr>
        <p:grpSpPr>
          <a:xfrm>
            <a:off x="868628" y="2326747"/>
            <a:ext cx="10988754" cy="2948070"/>
            <a:chOff x="868628" y="2109464"/>
            <a:chExt cx="10988754" cy="2948070"/>
          </a:xfrm>
        </p:grpSpPr>
        <p:sp>
          <p:nvSpPr>
            <p:cNvPr id="4" name="Freeform 3"/>
            <p:cNvSpPr/>
            <p:nvPr/>
          </p:nvSpPr>
          <p:spPr>
            <a:xfrm>
              <a:off x="868628" y="3577844"/>
              <a:ext cx="1977842"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Steering committee consensus on survey questions and panelists</a:t>
              </a:r>
            </a:p>
          </p:txBody>
        </p:sp>
        <p:sp>
          <p:nvSpPr>
            <p:cNvPr id="6" name="Freeform 5"/>
            <p:cNvSpPr/>
            <p:nvPr/>
          </p:nvSpPr>
          <p:spPr>
            <a:xfrm>
              <a:off x="3076471" y="3577844"/>
              <a:ext cx="2064208"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Round 1 survey sent to TD expert panelists in psychiatry and neurology</a:t>
              </a:r>
            </a:p>
          </p:txBody>
        </p:sp>
        <p:sp>
          <p:nvSpPr>
            <p:cNvPr id="8" name="Freeform 7"/>
            <p:cNvSpPr/>
            <p:nvPr/>
          </p:nvSpPr>
          <p:spPr>
            <a:xfrm>
              <a:off x="5197062" y="3577844"/>
              <a:ext cx="2154352"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Responses </a:t>
              </a:r>
              <a:br>
                <a:rPr lang="en-US" sz="1500" dirty="0">
                  <a:solidFill>
                    <a:schemeClr val="tx1"/>
                  </a:solidFill>
                </a:rPr>
              </a:br>
              <a:r>
                <a:rPr lang="en-US" sz="1500" dirty="0">
                  <a:solidFill>
                    <a:schemeClr val="tx1"/>
                  </a:solidFill>
                </a:rPr>
                <a:t>collected and analyzed anonymously by Steering Committee for Round 2 survey development</a:t>
              </a:r>
              <a:r>
                <a:rPr lang="en-US" sz="1500" baseline="30000" dirty="0">
                  <a:solidFill>
                    <a:schemeClr val="tx1"/>
                  </a:solidFill>
                </a:rPr>
                <a:t>a</a:t>
              </a:r>
            </a:p>
          </p:txBody>
        </p:sp>
        <p:sp>
          <p:nvSpPr>
            <p:cNvPr id="10" name="Freeform 9"/>
            <p:cNvSpPr/>
            <p:nvPr/>
          </p:nvSpPr>
          <p:spPr>
            <a:xfrm>
              <a:off x="7635342" y="3577844"/>
              <a:ext cx="1680674"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Round 2 survey</a:t>
              </a:r>
              <a:br>
                <a:rPr lang="en-US" sz="1500" dirty="0">
                  <a:solidFill>
                    <a:schemeClr val="tx1"/>
                  </a:solidFill>
                </a:rPr>
              </a:br>
              <a:r>
                <a:rPr lang="en-US" sz="1500" dirty="0">
                  <a:solidFill>
                    <a:schemeClr val="tx1"/>
                  </a:solidFill>
                </a:rPr>
                <a:t>sent to TD expert panelists (15 questions; 85 ratable items)</a:t>
              </a:r>
            </a:p>
          </p:txBody>
        </p:sp>
        <p:sp>
          <p:nvSpPr>
            <p:cNvPr id="12" name="Freeform 11"/>
            <p:cNvSpPr/>
            <p:nvPr/>
          </p:nvSpPr>
          <p:spPr>
            <a:xfrm>
              <a:off x="9694791" y="3577844"/>
              <a:ext cx="1966072" cy="1479690"/>
            </a:xfrm>
            <a:custGeom>
              <a:avLst/>
              <a:gdLst>
                <a:gd name="connsiteX0" fmla="*/ 0 w 1425442"/>
                <a:gd name="connsiteY0" fmla="*/ 119892 h 1198916"/>
                <a:gd name="connsiteX1" fmla="*/ 119892 w 1425442"/>
                <a:gd name="connsiteY1" fmla="*/ 0 h 1198916"/>
                <a:gd name="connsiteX2" fmla="*/ 1305550 w 1425442"/>
                <a:gd name="connsiteY2" fmla="*/ 0 h 1198916"/>
                <a:gd name="connsiteX3" fmla="*/ 1425442 w 1425442"/>
                <a:gd name="connsiteY3" fmla="*/ 119892 h 1198916"/>
                <a:gd name="connsiteX4" fmla="*/ 1425442 w 1425442"/>
                <a:gd name="connsiteY4" fmla="*/ 1079024 h 1198916"/>
                <a:gd name="connsiteX5" fmla="*/ 1305550 w 1425442"/>
                <a:gd name="connsiteY5" fmla="*/ 1198916 h 1198916"/>
                <a:gd name="connsiteX6" fmla="*/ 119892 w 1425442"/>
                <a:gd name="connsiteY6" fmla="*/ 1198916 h 1198916"/>
                <a:gd name="connsiteX7" fmla="*/ 0 w 1425442"/>
                <a:gd name="connsiteY7" fmla="*/ 1079024 h 1198916"/>
                <a:gd name="connsiteX8" fmla="*/ 0 w 1425442"/>
                <a:gd name="connsiteY8" fmla="*/ 119892 h 1198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5442" h="1198916">
                  <a:moveTo>
                    <a:pt x="0" y="119892"/>
                  </a:moveTo>
                  <a:cubicBezTo>
                    <a:pt x="0" y="53677"/>
                    <a:pt x="53677" y="0"/>
                    <a:pt x="119892" y="0"/>
                  </a:cubicBezTo>
                  <a:lnTo>
                    <a:pt x="1305550" y="0"/>
                  </a:lnTo>
                  <a:cubicBezTo>
                    <a:pt x="1371765" y="0"/>
                    <a:pt x="1425442" y="53677"/>
                    <a:pt x="1425442" y="119892"/>
                  </a:cubicBezTo>
                  <a:lnTo>
                    <a:pt x="1425442" y="1079024"/>
                  </a:lnTo>
                  <a:cubicBezTo>
                    <a:pt x="1425442" y="1145239"/>
                    <a:pt x="1371765" y="1198916"/>
                    <a:pt x="1305550" y="1198916"/>
                  </a:cubicBezTo>
                  <a:lnTo>
                    <a:pt x="119892" y="1198916"/>
                  </a:lnTo>
                  <a:cubicBezTo>
                    <a:pt x="53677" y="1198916"/>
                    <a:pt x="0" y="1145239"/>
                    <a:pt x="0" y="1079024"/>
                  </a:cubicBezTo>
                  <a:lnTo>
                    <a:pt x="0" y="119892"/>
                  </a:lnTo>
                  <a:close/>
                </a:path>
              </a:pathLst>
            </a:custGeom>
            <a:no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91440" rIns="0" bIns="0" numCol="1" spcCol="1270" anchor="t" anchorCtr="0">
              <a:noAutofit/>
            </a:bodyPr>
            <a:lstStyle/>
            <a:p>
              <a:pPr algn="ctr" defTabSz="622113">
                <a:lnSpc>
                  <a:spcPct val="90000"/>
                </a:lnSpc>
                <a:spcBef>
                  <a:spcPct val="0"/>
                </a:spcBef>
                <a:spcAft>
                  <a:spcPct val="35000"/>
                </a:spcAft>
              </a:pPr>
              <a:r>
                <a:rPr lang="en-US" sz="1500" dirty="0">
                  <a:solidFill>
                    <a:schemeClr val="tx1"/>
                  </a:solidFill>
                </a:rPr>
                <a:t>Responses </a:t>
              </a:r>
              <a:br>
                <a:rPr lang="en-US" sz="1500" dirty="0">
                  <a:solidFill>
                    <a:schemeClr val="tx1"/>
                  </a:solidFill>
                </a:rPr>
              </a:br>
              <a:r>
                <a:rPr lang="en-US" sz="1500" dirty="0">
                  <a:solidFill>
                    <a:schemeClr val="tx1"/>
                  </a:solidFill>
                </a:rPr>
                <a:t>collected and analyzed anonymously for </a:t>
              </a:r>
              <a:br>
                <a:rPr lang="en-US" sz="1500" dirty="0">
                  <a:solidFill>
                    <a:schemeClr val="tx1"/>
                  </a:solidFill>
                </a:rPr>
              </a:br>
              <a:r>
                <a:rPr lang="en-US" sz="1500" dirty="0">
                  <a:solidFill>
                    <a:schemeClr val="tx1"/>
                  </a:solidFill>
                </a:rPr>
                <a:t>final report</a:t>
              </a:r>
            </a:p>
          </p:txBody>
        </p:sp>
        <p:grpSp>
          <p:nvGrpSpPr>
            <p:cNvPr id="17" name="Group 16"/>
            <p:cNvGrpSpPr/>
            <p:nvPr/>
          </p:nvGrpSpPr>
          <p:grpSpPr>
            <a:xfrm>
              <a:off x="977900" y="2522129"/>
              <a:ext cx="10879482" cy="781633"/>
              <a:chOff x="476687" y="2038350"/>
              <a:chExt cx="11622639" cy="835025"/>
            </a:xfrm>
            <a:solidFill>
              <a:schemeClr val="bg1">
                <a:lumMod val="95000"/>
              </a:schemeClr>
            </a:solidFill>
          </p:grpSpPr>
          <p:sp>
            <p:nvSpPr>
              <p:cNvPr id="29" name="Round Same Side Corner Rectangle 28"/>
              <p:cNvSpPr/>
              <p:nvPr/>
            </p:nvSpPr>
            <p:spPr>
              <a:xfrm rot="16200000">
                <a:off x="5888778" y="-3192463"/>
                <a:ext cx="472470" cy="11296651"/>
              </a:xfrm>
              <a:prstGeom prst="round2SameRect">
                <a:avLst>
                  <a:gd name="adj1" fmla="val 1616"/>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30" name="Freeform 6"/>
              <p:cNvSpPr>
                <a:spLocks/>
              </p:cNvSpPr>
              <p:nvPr/>
            </p:nvSpPr>
            <p:spPr bwMode="auto">
              <a:xfrm>
                <a:off x="11389322" y="2038350"/>
                <a:ext cx="710004" cy="835025"/>
              </a:xfrm>
              <a:custGeom>
                <a:avLst/>
                <a:gdLst>
                  <a:gd name="T0" fmla="*/ 0 w 1182"/>
                  <a:gd name="T1" fmla="*/ 679 h 1000"/>
                  <a:gd name="T2" fmla="*/ 0 w 1182"/>
                  <a:gd name="T3" fmla="*/ 318 h 1000"/>
                  <a:gd name="T4" fmla="*/ 636 w 1182"/>
                  <a:gd name="T5" fmla="*/ 318 h 1000"/>
                  <a:gd name="T6" fmla="*/ 636 w 1182"/>
                  <a:gd name="T7" fmla="*/ 309 h 1000"/>
                  <a:gd name="T8" fmla="*/ 636 w 1182"/>
                  <a:gd name="T9" fmla="*/ 53 h 1000"/>
                  <a:gd name="T10" fmla="*/ 663 w 1182"/>
                  <a:gd name="T11" fmla="*/ 7 h 1000"/>
                  <a:gd name="T12" fmla="*/ 711 w 1182"/>
                  <a:gd name="T13" fmla="*/ 13 h 1000"/>
                  <a:gd name="T14" fmla="*/ 716 w 1182"/>
                  <a:gd name="T15" fmla="*/ 18 h 1000"/>
                  <a:gd name="T16" fmla="*/ 1162 w 1182"/>
                  <a:gd name="T17" fmla="*/ 463 h 1000"/>
                  <a:gd name="T18" fmla="*/ 1172 w 1182"/>
                  <a:gd name="T19" fmla="*/ 520 h 1000"/>
                  <a:gd name="T20" fmla="*/ 1163 w 1182"/>
                  <a:gd name="T21" fmla="*/ 532 h 1000"/>
                  <a:gd name="T22" fmla="*/ 718 w 1182"/>
                  <a:gd name="T23" fmla="*/ 978 h 1000"/>
                  <a:gd name="T24" fmla="*/ 660 w 1182"/>
                  <a:gd name="T25" fmla="*/ 989 h 1000"/>
                  <a:gd name="T26" fmla="*/ 636 w 1182"/>
                  <a:gd name="T27" fmla="*/ 945 h 1000"/>
                  <a:gd name="T28" fmla="*/ 636 w 1182"/>
                  <a:gd name="T29" fmla="*/ 692 h 1000"/>
                  <a:gd name="T30" fmla="*/ 636 w 1182"/>
                  <a:gd name="T31" fmla="*/ 679 h 1000"/>
                  <a:gd name="T32" fmla="*/ 0 w 1182"/>
                  <a:gd name="T33" fmla="*/ 679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2" h="1000">
                    <a:moveTo>
                      <a:pt x="0" y="679"/>
                    </a:moveTo>
                    <a:cubicBezTo>
                      <a:pt x="0" y="558"/>
                      <a:pt x="0" y="439"/>
                      <a:pt x="0" y="318"/>
                    </a:cubicBezTo>
                    <a:cubicBezTo>
                      <a:pt x="212" y="318"/>
                      <a:pt x="423" y="318"/>
                      <a:pt x="636" y="318"/>
                    </a:cubicBezTo>
                    <a:cubicBezTo>
                      <a:pt x="636" y="315"/>
                      <a:pt x="636" y="312"/>
                      <a:pt x="636" y="309"/>
                    </a:cubicBezTo>
                    <a:cubicBezTo>
                      <a:pt x="636" y="224"/>
                      <a:pt x="636" y="138"/>
                      <a:pt x="636" y="53"/>
                    </a:cubicBezTo>
                    <a:cubicBezTo>
                      <a:pt x="636" y="32"/>
                      <a:pt x="643" y="16"/>
                      <a:pt x="663" y="7"/>
                    </a:cubicBezTo>
                    <a:cubicBezTo>
                      <a:pt x="679" y="0"/>
                      <a:pt x="696" y="2"/>
                      <a:pt x="711" y="13"/>
                    </a:cubicBezTo>
                    <a:cubicBezTo>
                      <a:pt x="713" y="15"/>
                      <a:pt x="715" y="17"/>
                      <a:pt x="716" y="18"/>
                    </a:cubicBezTo>
                    <a:cubicBezTo>
                      <a:pt x="865" y="167"/>
                      <a:pt x="1013" y="315"/>
                      <a:pt x="1162" y="463"/>
                    </a:cubicBezTo>
                    <a:cubicBezTo>
                      <a:pt x="1179" y="480"/>
                      <a:pt x="1182" y="501"/>
                      <a:pt x="1172" y="520"/>
                    </a:cubicBezTo>
                    <a:cubicBezTo>
                      <a:pt x="1169" y="524"/>
                      <a:pt x="1166" y="528"/>
                      <a:pt x="1163" y="532"/>
                    </a:cubicBezTo>
                    <a:cubicBezTo>
                      <a:pt x="1014" y="681"/>
                      <a:pt x="866" y="830"/>
                      <a:pt x="718" y="978"/>
                    </a:cubicBezTo>
                    <a:cubicBezTo>
                      <a:pt x="701" y="996"/>
                      <a:pt x="679" y="1000"/>
                      <a:pt x="660" y="989"/>
                    </a:cubicBezTo>
                    <a:cubicBezTo>
                      <a:pt x="642" y="980"/>
                      <a:pt x="636" y="964"/>
                      <a:pt x="636" y="945"/>
                    </a:cubicBezTo>
                    <a:cubicBezTo>
                      <a:pt x="636" y="861"/>
                      <a:pt x="636" y="777"/>
                      <a:pt x="636" y="692"/>
                    </a:cubicBezTo>
                    <a:cubicBezTo>
                      <a:pt x="636" y="688"/>
                      <a:pt x="636" y="684"/>
                      <a:pt x="636" y="679"/>
                    </a:cubicBezTo>
                    <a:cubicBezTo>
                      <a:pt x="424" y="679"/>
                      <a:pt x="212" y="679"/>
                      <a:pt x="0" y="679"/>
                    </a:cubicBezTo>
                    <a:close/>
                  </a:path>
                </a:pathLst>
              </a:custGeom>
              <a:grpFill/>
              <a:ln>
                <a:noFill/>
              </a:ln>
            </p:spPr>
            <p:txBody>
              <a:bodyPr vert="horz" wrap="square" lIns="91416" tIns="45708" rIns="91416" bIns="45708" numCol="1" anchor="t" anchorCtr="0" compatLnSpc="1">
                <a:prstTxWarp prst="textNoShape">
                  <a:avLst/>
                </a:prstTxWarp>
              </a:bodyPr>
              <a:lstStyle/>
              <a:p>
                <a:endParaRPr lang="en-US" sz="1799" dirty="0"/>
              </a:p>
            </p:txBody>
          </p:sp>
        </p:grpSp>
        <p:grpSp>
          <p:nvGrpSpPr>
            <p:cNvPr id="18" name="Group 17"/>
            <p:cNvGrpSpPr/>
            <p:nvPr/>
          </p:nvGrpSpPr>
          <p:grpSpPr>
            <a:xfrm>
              <a:off x="1530035" y="2331799"/>
              <a:ext cx="677309" cy="943685"/>
              <a:chOff x="1419224" y="2678854"/>
              <a:chExt cx="697599" cy="971954"/>
            </a:xfrm>
          </p:grpSpPr>
          <p:grpSp>
            <p:nvGrpSpPr>
              <p:cNvPr id="34" name="Group 33"/>
              <p:cNvGrpSpPr>
                <a:grpSpLocks noChangeAspect="1"/>
              </p:cNvGrpSpPr>
              <p:nvPr/>
            </p:nvGrpSpPr>
            <p:grpSpPr>
              <a:xfrm>
                <a:off x="1665776" y="2678854"/>
                <a:ext cx="204494" cy="456694"/>
                <a:chOff x="2027536" y="2797468"/>
                <a:chExt cx="479559" cy="1070994"/>
              </a:xfrm>
              <a:solidFill>
                <a:schemeClr val="accent1"/>
              </a:solidFill>
            </p:grpSpPr>
            <p:sp>
              <p:nvSpPr>
                <p:cNvPr id="50" name="Freeform 9"/>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51" name="Oval 10"/>
                <p:cNvSpPr>
                  <a:spLocks noChangeArrowheads="1"/>
                </p:cNvSpPr>
                <p:nvPr/>
              </p:nvSpPr>
              <p:spPr bwMode="auto">
                <a:xfrm>
                  <a:off x="2161655" y="2797468"/>
                  <a:ext cx="219171" cy="217209"/>
                </a:xfrm>
                <a:prstGeom prst="ellipse">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5" name="Group 34"/>
              <p:cNvGrpSpPr>
                <a:grpSpLocks noChangeAspect="1"/>
              </p:cNvGrpSpPr>
              <p:nvPr/>
            </p:nvGrpSpPr>
            <p:grpSpPr>
              <a:xfrm>
                <a:off x="1430729" y="3193204"/>
                <a:ext cx="204494" cy="456694"/>
                <a:chOff x="2027536" y="2797468"/>
                <a:chExt cx="479559" cy="1070994"/>
              </a:xfrm>
              <a:solidFill>
                <a:schemeClr val="accent1"/>
              </a:solidFill>
            </p:grpSpPr>
            <p:sp>
              <p:nvSpPr>
                <p:cNvPr id="48" name="Freeform 9"/>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49" name="Oval 10"/>
                <p:cNvSpPr>
                  <a:spLocks noChangeArrowheads="1"/>
                </p:cNvSpPr>
                <p:nvPr/>
              </p:nvSpPr>
              <p:spPr bwMode="auto">
                <a:xfrm>
                  <a:off x="2161655" y="2797468"/>
                  <a:ext cx="219171" cy="217209"/>
                </a:xfrm>
                <a:prstGeom prst="ellipse">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6" name="Group 35"/>
              <p:cNvGrpSpPr>
                <a:grpSpLocks noChangeAspect="1"/>
              </p:cNvGrpSpPr>
              <p:nvPr/>
            </p:nvGrpSpPr>
            <p:grpSpPr>
              <a:xfrm>
                <a:off x="1891006" y="3193204"/>
                <a:ext cx="204494" cy="456694"/>
                <a:chOff x="2027536" y="2797468"/>
                <a:chExt cx="479559" cy="1070994"/>
              </a:xfrm>
              <a:solidFill>
                <a:schemeClr val="accent1"/>
              </a:solidFill>
            </p:grpSpPr>
            <p:sp>
              <p:nvSpPr>
                <p:cNvPr id="46" name="Freeform 9"/>
                <p:cNvSpPr>
                  <a:spLocks/>
                </p:cNvSpPr>
                <p:nvPr/>
              </p:nvSpPr>
              <p:spPr bwMode="auto">
                <a:xfrm>
                  <a:off x="2027536" y="3038229"/>
                  <a:ext cx="479559" cy="830233"/>
                </a:xfrm>
                <a:custGeom>
                  <a:avLst/>
                  <a:gdLst>
                    <a:gd name="T0" fmla="*/ 300 w 390"/>
                    <a:gd name="T1" fmla="*/ 484 h 675"/>
                    <a:gd name="T2" fmla="*/ 304 w 390"/>
                    <a:gd name="T3" fmla="*/ 541 h 675"/>
                    <a:gd name="T4" fmla="*/ 311 w 390"/>
                    <a:gd name="T5" fmla="*/ 616 h 675"/>
                    <a:gd name="T6" fmla="*/ 309 w 390"/>
                    <a:gd name="T7" fmla="*/ 644 h 675"/>
                    <a:gd name="T8" fmla="*/ 262 w 390"/>
                    <a:gd name="T9" fmla="*/ 672 h 675"/>
                    <a:gd name="T10" fmla="*/ 226 w 390"/>
                    <a:gd name="T11" fmla="*/ 635 h 675"/>
                    <a:gd name="T12" fmla="*/ 221 w 390"/>
                    <a:gd name="T13" fmla="*/ 586 h 675"/>
                    <a:gd name="T14" fmla="*/ 214 w 390"/>
                    <a:gd name="T15" fmla="*/ 501 h 675"/>
                    <a:gd name="T16" fmla="*/ 212 w 390"/>
                    <a:gd name="T17" fmla="*/ 482 h 675"/>
                    <a:gd name="T18" fmla="*/ 183 w 390"/>
                    <a:gd name="T19" fmla="*/ 482 h 675"/>
                    <a:gd name="T20" fmla="*/ 180 w 390"/>
                    <a:gd name="T21" fmla="*/ 510 h 675"/>
                    <a:gd name="T22" fmla="*/ 171 w 390"/>
                    <a:gd name="T23" fmla="*/ 628 h 675"/>
                    <a:gd name="T24" fmla="*/ 135 w 390"/>
                    <a:gd name="T25" fmla="*/ 671 h 675"/>
                    <a:gd name="T26" fmla="*/ 85 w 390"/>
                    <a:gd name="T27" fmla="*/ 622 h 675"/>
                    <a:gd name="T28" fmla="*/ 93 w 390"/>
                    <a:gd name="T29" fmla="*/ 518 h 675"/>
                    <a:gd name="T30" fmla="*/ 96 w 390"/>
                    <a:gd name="T31" fmla="*/ 483 h 675"/>
                    <a:gd name="T32" fmla="*/ 80 w 390"/>
                    <a:gd name="T33" fmla="*/ 483 h 675"/>
                    <a:gd name="T34" fmla="*/ 52 w 390"/>
                    <a:gd name="T35" fmla="*/ 435 h 675"/>
                    <a:gd name="T36" fmla="*/ 109 w 390"/>
                    <a:gd name="T37" fmla="*/ 232 h 675"/>
                    <a:gd name="T38" fmla="*/ 111 w 390"/>
                    <a:gd name="T39" fmla="*/ 219 h 675"/>
                    <a:gd name="T40" fmla="*/ 110 w 390"/>
                    <a:gd name="T41" fmla="*/ 175 h 675"/>
                    <a:gd name="T42" fmla="*/ 108 w 390"/>
                    <a:gd name="T43" fmla="*/ 180 h 675"/>
                    <a:gd name="T44" fmla="*/ 73 w 390"/>
                    <a:gd name="T45" fmla="*/ 258 h 675"/>
                    <a:gd name="T46" fmla="*/ 31 w 390"/>
                    <a:gd name="T47" fmla="*/ 280 h 675"/>
                    <a:gd name="T48" fmla="*/ 10 w 390"/>
                    <a:gd name="T49" fmla="*/ 230 h 675"/>
                    <a:gd name="T50" fmla="*/ 64 w 390"/>
                    <a:gd name="T51" fmla="*/ 107 h 675"/>
                    <a:gd name="T52" fmla="*/ 93 w 390"/>
                    <a:gd name="T53" fmla="*/ 41 h 675"/>
                    <a:gd name="T54" fmla="*/ 136 w 390"/>
                    <a:gd name="T55" fmla="*/ 1 h 675"/>
                    <a:gd name="T56" fmla="*/ 143 w 390"/>
                    <a:gd name="T57" fmla="*/ 2 h 675"/>
                    <a:gd name="T58" fmla="*/ 201 w 390"/>
                    <a:gd name="T59" fmla="*/ 14 h 675"/>
                    <a:gd name="T60" fmla="*/ 250 w 390"/>
                    <a:gd name="T61" fmla="*/ 2 h 675"/>
                    <a:gd name="T62" fmla="*/ 259 w 390"/>
                    <a:gd name="T63" fmla="*/ 1 h 675"/>
                    <a:gd name="T64" fmla="*/ 297 w 390"/>
                    <a:gd name="T65" fmla="*/ 34 h 675"/>
                    <a:gd name="T66" fmla="*/ 335 w 390"/>
                    <a:gd name="T67" fmla="*/ 118 h 675"/>
                    <a:gd name="T68" fmla="*/ 384 w 390"/>
                    <a:gd name="T69" fmla="*/ 229 h 675"/>
                    <a:gd name="T70" fmla="*/ 385 w 390"/>
                    <a:gd name="T71" fmla="*/ 261 h 675"/>
                    <a:gd name="T72" fmla="*/ 356 w 390"/>
                    <a:gd name="T73" fmla="*/ 282 h 675"/>
                    <a:gd name="T74" fmla="*/ 327 w 390"/>
                    <a:gd name="T75" fmla="*/ 268 h 675"/>
                    <a:gd name="T76" fmla="*/ 314 w 390"/>
                    <a:gd name="T77" fmla="*/ 243 h 675"/>
                    <a:gd name="T78" fmla="*/ 283 w 390"/>
                    <a:gd name="T79" fmla="*/ 174 h 675"/>
                    <a:gd name="T80" fmla="*/ 283 w 390"/>
                    <a:gd name="T81" fmla="*/ 179 h 675"/>
                    <a:gd name="T82" fmla="*/ 283 w 390"/>
                    <a:gd name="T83" fmla="*/ 222 h 675"/>
                    <a:gd name="T84" fmla="*/ 288 w 390"/>
                    <a:gd name="T85" fmla="*/ 241 h 675"/>
                    <a:gd name="T86" fmla="*/ 344 w 390"/>
                    <a:gd name="T87" fmla="*/ 436 h 675"/>
                    <a:gd name="T88" fmla="*/ 307 w 390"/>
                    <a:gd name="T89" fmla="*/ 484 h 675"/>
                    <a:gd name="T90" fmla="*/ 300 w 390"/>
                    <a:gd name="T91" fmla="*/ 484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 h="675">
                      <a:moveTo>
                        <a:pt x="300" y="484"/>
                      </a:moveTo>
                      <a:cubicBezTo>
                        <a:pt x="301" y="503"/>
                        <a:pt x="303" y="522"/>
                        <a:pt x="304" y="541"/>
                      </a:cubicBezTo>
                      <a:cubicBezTo>
                        <a:pt x="306" y="566"/>
                        <a:pt x="308" y="591"/>
                        <a:pt x="311" y="616"/>
                      </a:cubicBezTo>
                      <a:cubicBezTo>
                        <a:pt x="311" y="625"/>
                        <a:pt x="312" y="635"/>
                        <a:pt x="309" y="644"/>
                      </a:cubicBezTo>
                      <a:cubicBezTo>
                        <a:pt x="301" y="664"/>
                        <a:pt x="284" y="674"/>
                        <a:pt x="262" y="672"/>
                      </a:cubicBezTo>
                      <a:cubicBezTo>
                        <a:pt x="244" y="670"/>
                        <a:pt x="229" y="655"/>
                        <a:pt x="226" y="635"/>
                      </a:cubicBezTo>
                      <a:cubicBezTo>
                        <a:pt x="224" y="619"/>
                        <a:pt x="223" y="603"/>
                        <a:pt x="221" y="586"/>
                      </a:cubicBezTo>
                      <a:cubicBezTo>
                        <a:pt x="219" y="558"/>
                        <a:pt x="216" y="529"/>
                        <a:pt x="214" y="501"/>
                      </a:cubicBezTo>
                      <a:cubicBezTo>
                        <a:pt x="214" y="495"/>
                        <a:pt x="213" y="489"/>
                        <a:pt x="212" y="482"/>
                      </a:cubicBezTo>
                      <a:cubicBezTo>
                        <a:pt x="203" y="482"/>
                        <a:pt x="193" y="482"/>
                        <a:pt x="183" y="482"/>
                      </a:cubicBezTo>
                      <a:cubicBezTo>
                        <a:pt x="182" y="491"/>
                        <a:pt x="181" y="501"/>
                        <a:pt x="180" y="510"/>
                      </a:cubicBezTo>
                      <a:cubicBezTo>
                        <a:pt x="177" y="549"/>
                        <a:pt x="174" y="588"/>
                        <a:pt x="171" y="628"/>
                      </a:cubicBezTo>
                      <a:cubicBezTo>
                        <a:pt x="169" y="654"/>
                        <a:pt x="151" y="668"/>
                        <a:pt x="135" y="671"/>
                      </a:cubicBezTo>
                      <a:cubicBezTo>
                        <a:pt x="106" y="675"/>
                        <a:pt x="82" y="653"/>
                        <a:pt x="85" y="622"/>
                      </a:cubicBezTo>
                      <a:cubicBezTo>
                        <a:pt x="88" y="588"/>
                        <a:pt x="90" y="553"/>
                        <a:pt x="93" y="518"/>
                      </a:cubicBezTo>
                      <a:cubicBezTo>
                        <a:pt x="94" y="507"/>
                        <a:pt x="95" y="495"/>
                        <a:pt x="96" y="483"/>
                      </a:cubicBezTo>
                      <a:cubicBezTo>
                        <a:pt x="91" y="483"/>
                        <a:pt x="86" y="483"/>
                        <a:pt x="80" y="483"/>
                      </a:cubicBezTo>
                      <a:cubicBezTo>
                        <a:pt x="58" y="478"/>
                        <a:pt x="46" y="458"/>
                        <a:pt x="52" y="435"/>
                      </a:cubicBezTo>
                      <a:cubicBezTo>
                        <a:pt x="71" y="367"/>
                        <a:pt x="90" y="299"/>
                        <a:pt x="109" y="232"/>
                      </a:cubicBezTo>
                      <a:cubicBezTo>
                        <a:pt x="110" y="228"/>
                        <a:pt x="111" y="223"/>
                        <a:pt x="111" y="219"/>
                      </a:cubicBezTo>
                      <a:cubicBezTo>
                        <a:pt x="111" y="205"/>
                        <a:pt x="111" y="190"/>
                        <a:pt x="110" y="175"/>
                      </a:cubicBezTo>
                      <a:cubicBezTo>
                        <a:pt x="109" y="177"/>
                        <a:pt x="108" y="179"/>
                        <a:pt x="108" y="180"/>
                      </a:cubicBezTo>
                      <a:cubicBezTo>
                        <a:pt x="96" y="206"/>
                        <a:pt x="85" y="232"/>
                        <a:pt x="73" y="258"/>
                      </a:cubicBezTo>
                      <a:cubicBezTo>
                        <a:pt x="65" y="276"/>
                        <a:pt x="49" y="284"/>
                        <a:pt x="31" y="280"/>
                      </a:cubicBezTo>
                      <a:cubicBezTo>
                        <a:pt x="10" y="275"/>
                        <a:pt x="0" y="252"/>
                        <a:pt x="10" y="230"/>
                      </a:cubicBezTo>
                      <a:cubicBezTo>
                        <a:pt x="28" y="189"/>
                        <a:pt x="46" y="148"/>
                        <a:pt x="64" y="107"/>
                      </a:cubicBezTo>
                      <a:cubicBezTo>
                        <a:pt x="74" y="85"/>
                        <a:pt x="84" y="63"/>
                        <a:pt x="93" y="41"/>
                      </a:cubicBezTo>
                      <a:cubicBezTo>
                        <a:pt x="102" y="22"/>
                        <a:pt x="116" y="8"/>
                        <a:pt x="136" y="1"/>
                      </a:cubicBezTo>
                      <a:cubicBezTo>
                        <a:pt x="138" y="0"/>
                        <a:pt x="141" y="1"/>
                        <a:pt x="143" y="2"/>
                      </a:cubicBezTo>
                      <a:cubicBezTo>
                        <a:pt x="162" y="10"/>
                        <a:pt x="181" y="15"/>
                        <a:pt x="201" y="14"/>
                      </a:cubicBezTo>
                      <a:cubicBezTo>
                        <a:pt x="218" y="14"/>
                        <a:pt x="234" y="9"/>
                        <a:pt x="250" y="2"/>
                      </a:cubicBezTo>
                      <a:cubicBezTo>
                        <a:pt x="253" y="1"/>
                        <a:pt x="256" y="0"/>
                        <a:pt x="259" y="1"/>
                      </a:cubicBezTo>
                      <a:cubicBezTo>
                        <a:pt x="276" y="7"/>
                        <a:pt x="290" y="17"/>
                        <a:pt x="297" y="34"/>
                      </a:cubicBezTo>
                      <a:cubicBezTo>
                        <a:pt x="310" y="62"/>
                        <a:pt x="322" y="90"/>
                        <a:pt x="335" y="118"/>
                      </a:cubicBezTo>
                      <a:cubicBezTo>
                        <a:pt x="351" y="155"/>
                        <a:pt x="367" y="192"/>
                        <a:pt x="384" y="229"/>
                      </a:cubicBezTo>
                      <a:cubicBezTo>
                        <a:pt x="388" y="239"/>
                        <a:pt x="390" y="250"/>
                        <a:pt x="385" y="261"/>
                      </a:cubicBezTo>
                      <a:cubicBezTo>
                        <a:pt x="380" y="273"/>
                        <a:pt x="370" y="281"/>
                        <a:pt x="356" y="282"/>
                      </a:cubicBezTo>
                      <a:cubicBezTo>
                        <a:pt x="344" y="283"/>
                        <a:pt x="334" y="278"/>
                        <a:pt x="327" y="268"/>
                      </a:cubicBezTo>
                      <a:cubicBezTo>
                        <a:pt x="321" y="260"/>
                        <a:pt x="318" y="251"/>
                        <a:pt x="314" y="243"/>
                      </a:cubicBezTo>
                      <a:cubicBezTo>
                        <a:pt x="304" y="220"/>
                        <a:pt x="294" y="198"/>
                        <a:pt x="283" y="174"/>
                      </a:cubicBezTo>
                      <a:cubicBezTo>
                        <a:pt x="283" y="176"/>
                        <a:pt x="283" y="178"/>
                        <a:pt x="283" y="179"/>
                      </a:cubicBezTo>
                      <a:cubicBezTo>
                        <a:pt x="283" y="193"/>
                        <a:pt x="282" y="207"/>
                        <a:pt x="283" y="222"/>
                      </a:cubicBezTo>
                      <a:cubicBezTo>
                        <a:pt x="283" y="228"/>
                        <a:pt x="286" y="235"/>
                        <a:pt x="288" y="241"/>
                      </a:cubicBezTo>
                      <a:cubicBezTo>
                        <a:pt x="306" y="306"/>
                        <a:pt x="325" y="371"/>
                        <a:pt x="344" y="436"/>
                      </a:cubicBezTo>
                      <a:cubicBezTo>
                        <a:pt x="351" y="459"/>
                        <a:pt x="335" y="484"/>
                        <a:pt x="307" y="484"/>
                      </a:cubicBezTo>
                      <a:cubicBezTo>
                        <a:pt x="305" y="484"/>
                        <a:pt x="302" y="484"/>
                        <a:pt x="300" y="48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47" name="Oval 10"/>
                <p:cNvSpPr>
                  <a:spLocks noChangeArrowheads="1"/>
                </p:cNvSpPr>
                <p:nvPr/>
              </p:nvSpPr>
              <p:spPr bwMode="auto">
                <a:xfrm>
                  <a:off x="2161655" y="2797468"/>
                  <a:ext cx="219171" cy="217209"/>
                </a:xfrm>
                <a:prstGeom prst="ellipse">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7" name="Group 36"/>
              <p:cNvGrpSpPr/>
              <p:nvPr/>
            </p:nvGrpSpPr>
            <p:grpSpPr>
              <a:xfrm>
                <a:off x="1419224" y="2678854"/>
                <a:ext cx="237322" cy="457604"/>
                <a:chOff x="2432051" y="1824038"/>
                <a:chExt cx="1525588" cy="2941637"/>
              </a:xfrm>
              <a:solidFill>
                <a:schemeClr val="accent1"/>
              </a:solidFill>
            </p:grpSpPr>
            <p:sp>
              <p:nvSpPr>
                <p:cNvPr id="44" name="Freeform 6"/>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45" name="Freeform 7"/>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8" name="Group 37"/>
              <p:cNvGrpSpPr/>
              <p:nvPr/>
            </p:nvGrpSpPr>
            <p:grpSpPr>
              <a:xfrm>
                <a:off x="1879501" y="2678854"/>
                <a:ext cx="237322" cy="457604"/>
                <a:chOff x="2432051" y="1824038"/>
                <a:chExt cx="1525588" cy="2941637"/>
              </a:xfrm>
              <a:solidFill>
                <a:schemeClr val="accent1"/>
              </a:solidFill>
            </p:grpSpPr>
            <p:sp>
              <p:nvSpPr>
                <p:cNvPr id="42" name="Freeform 6"/>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43" name="Freeform 7"/>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nvGrpSpPr>
              <p:cNvPr id="39" name="Group 38"/>
              <p:cNvGrpSpPr/>
              <p:nvPr/>
            </p:nvGrpSpPr>
            <p:grpSpPr>
              <a:xfrm>
                <a:off x="1644453" y="3193204"/>
                <a:ext cx="237322" cy="457604"/>
                <a:chOff x="2432051" y="1824038"/>
                <a:chExt cx="1525588" cy="2941637"/>
              </a:xfrm>
              <a:solidFill>
                <a:schemeClr val="accent1"/>
              </a:solidFill>
            </p:grpSpPr>
            <p:sp>
              <p:nvSpPr>
                <p:cNvPr id="40" name="Freeform 6"/>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41" name="Freeform 7"/>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grpSp>
          <p:nvGrpSpPr>
            <p:cNvPr id="3" name="Group 2">
              <a:extLst>
                <a:ext uri="{FF2B5EF4-FFF2-40B4-BE49-F238E27FC236}">
                  <a16:creationId xmlns:a16="http://schemas.microsoft.com/office/drawing/2014/main" id="{530C9125-9B73-2770-2912-09085E13B330}"/>
                </a:ext>
              </a:extLst>
            </p:cNvPr>
            <p:cNvGrpSpPr/>
            <p:nvPr/>
          </p:nvGrpSpPr>
          <p:grpSpPr>
            <a:xfrm>
              <a:off x="5865812" y="2362200"/>
              <a:ext cx="835536" cy="835536"/>
              <a:chOff x="5908432" y="1066529"/>
              <a:chExt cx="936905" cy="936905"/>
            </a:xfrm>
          </p:grpSpPr>
          <p:sp>
            <p:nvSpPr>
              <p:cNvPr id="56" name="Freeform 8"/>
              <p:cNvSpPr>
                <a:spLocks/>
              </p:cNvSpPr>
              <p:nvPr/>
            </p:nvSpPr>
            <p:spPr bwMode="auto">
              <a:xfrm>
                <a:off x="6158533" y="1577314"/>
                <a:ext cx="176018" cy="173233"/>
              </a:xfrm>
              <a:custGeom>
                <a:avLst/>
                <a:gdLst>
                  <a:gd name="T0" fmla="*/ 19 w 133"/>
                  <a:gd name="T1" fmla="*/ 0 h 131"/>
                  <a:gd name="T2" fmla="*/ 25 w 133"/>
                  <a:gd name="T3" fmla="*/ 4 h 131"/>
                  <a:gd name="T4" fmla="*/ 129 w 133"/>
                  <a:gd name="T5" fmla="*/ 108 h 131"/>
                  <a:gd name="T6" fmla="*/ 129 w 133"/>
                  <a:gd name="T7" fmla="*/ 119 h 131"/>
                  <a:gd name="T8" fmla="*/ 120 w 133"/>
                  <a:gd name="T9" fmla="*/ 128 h 131"/>
                  <a:gd name="T10" fmla="*/ 110 w 133"/>
                  <a:gd name="T11" fmla="*/ 128 h 131"/>
                  <a:gd name="T12" fmla="*/ 108 w 133"/>
                  <a:gd name="T13" fmla="*/ 126 h 131"/>
                  <a:gd name="T14" fmla="*/ 7 w 133"/>
                  <a:gd name="T15" fmla="*/ 25 h 131"/>
                  <a:gd name="T16" fmla="*/ 7 w 133"/>
                  <a:gd name="T17" fmla="*/ 10 h 131"/>
                  <a:gd name="T18" fmla="*/ 14 w 133"/>
                  <a:gd name="T19" fmla="*/ 3 h 131"/>
                  <a:gd name="T20" fmla="*/ 19 w 133"/>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1">
                    <a:moveTo>
                      <a:pt x="19" y="0"/>
                    </a:moveTo>
                    <a:cubicBezTo>
                      <a:pt x="21" y="1"/>
                      <a:pt x="23" y="2"/>
                      <a:pt x="25" y="4"/>
                    </a:cubicBezTo>
                    <a:cubicBezTo>
                      <a:pt x="60" y="38"/>
                      <a:pt x="94" y="73"/>
                      <a:pt x="129" y="108"/>
                    </a:cubicBezTo>
                    <a:cubicBezTo>
                      <a:pt x="133" y="112"/>
                      <a:pt x="133" y="115"/>
                      <a:pt x="129" y="119"/>
                    </a:cubicBezTo>
                    <a:cubicBezTo>
                      <a:pt x="126" y="122"/>
                      <a:pt x="123" y="125"/>
                      <a:pt x="120" y="128"/>
                    </a:cubicBezTo>
                    <a:cubicBezTo>
                      <a:pt x="117" y="131"/>
                      <a:pt x="114" y="131"/>
                      <a:pt x="110" y="128"/>
                    </a:cubicBezTo>
                    <a:cubicBezTo>
                      <a:pt x="109" y="127"/>
                      <a:pt x="109" y="126"/>
                      <a:pt x="108" y="126"/>
                    </a:cubicBezTo>
                    <a:cubicBezTo>
                      <a:pt x="74" y="92"/>
                      <a:pt x="41" y="58"/>
                      <a:pt x="7" y="25"/>
                    </a:cubicBezTo>
                    <a:cubicBezTo>
                      <a:pt x="0" y="18"/>
                      <a:pt x="0" y="16"/>
                      <a:pt x="7" y="10"/>
                    </a:cubicBezTo>
                    <a:cubicBezTo>
                      <a:pt x="9" y="7"/>
                      <a:pt x="11" y="5"/>
                      <a:pt x="14" y="3"/>
                    </a:cubicBezTo>
                    <a:cubicBezTo>
                      <a:pt x="15" y="2"/>
                      <a:pt x="17" y="1"/>
                      <a:pt x="19" y="0"/>
                    </a:cubicBezTo>
                    <a:close/>
                  </a:path>
                </a:pathLst>
              </a:custGeom>
              <a:solidFill>
                <a:schemeClr val="accent2"/>
              </a:solidFill>
              <a:ln w="19050">
                <a:solidFill>
                  <a:srgbClr val="CCD2E2"/>
                </a:solidFill>
              </a:ln>
            </p:spPr>
            <p:txBody>
              <a:bodyPr vert="horz" wrap="square" lIns="91416" tIns="45708" rIns="91416" bIns="45708" numCol="1" anchor="t" anchorCtr="0" compatLnSpc="1">
                <a:prstTxWarp prst="textNoShape">
                  <a:avLst/>
                </a:prstTxWarp>
              </a:bodyPr>
              <a:lstStyle/>
              <a:p>
                <a:endParaRPr lang="en-US" sz="1799" dirty="0"/>
              </a:p>
            </p:txBody>
          </p:sp>
          <p:sp>
            <p:nvSpPr>
              <p:cNvPr id="57" name="Freeform 6"/>
              <p:cNvSpPr>
                <a:spLocks noEditPoints="1"/>
              </p:cNvSpPr>
              <p:nvPr/>
            </p:nvSpPr>
            <p:spPr bwMode="auto">
              <a:xfrm>
                <a:off x="5908432" y="1066529"/>
                <a:ext cx="936905" cy="936905"/>
              </a:xfrm>
              <a:custGeom>
                <a:avLst/>
                <a:gdLst>
                  <a:gd name="T0" fmla="*/ 170 w 708"/>
                  <a:gd name="T1" fmla="*/ 427 h 708"/>
                  <a:gd name="T2" fmla="*/ 175 w 708"/>
                  <a:gd name="T3" fmla="*/ 375 h 708"/>
                  <a:gd name="T4" fmla="*/ 196 w 708"/>
                  <a:gd name="T5" fmla="*/ 359 h 708"/>
                  <a:gd name="T6" fmla="*/ 235 w 708"/>
                  <a:gd name="T7" fmla="*/ 369 h 708"/>
                  <a:gd name="T8" fmla="*/ 273 w 708"/>
                  <a:gd name="T9" fmla="*/ 406 h 708"/>
                  <a:gd name="T10" fmla="*/ 276 w 708"/>
                  <a:gd name="T11" fmla="*/ 409 h 708"/>
                  <a:gd name="T12" fmla="*/ 293 w 708"/>
                  <a:gd name="T13" fmla="*/ 393 h 708"/>
                  <a:gd name="T14" fmla="*/ 320 w 708"/>
                  <a:gd name="T15" fmla="*/ 73 h 708"/>
                  <a:gd name="T16" fmla="*/ 620 w 708"/>
                  <a:gd name="T17" fmla="*/ 88 h 708"/>
                  <a:gd name="T18" fmla="*/ 635 w 708"/>
                  <a:gd name="T19" fmla="*/ 387 h 708"/>
                  <a:gd name="T20" fmla="*/ 480 w 708"/>
                  <a:gd name="T21" fmla="*/ 468 h 708"/>
                  <a:gd name="T22" fmla="*/ 314 w 708"/>
                  <a:gd name="T23" fmla="*/ 414 h 708"/>
                  <a:gd name="T24" fmla="*/ 298 w 708"/>
                  <a:gd name="T25" fmla="*/ 431 h 708"/>
                  <a:gd name="T26" fmla="*/ 302 w 708"/>
                  <a:gd name="T27" fmla="*/ 435 h 708"/>
                  <a:gd name="T28" fmla="*/ 339 w 708"/>
                  <a:gd name="T29" fmla="*/ 472 h 708"/>
                  <a:gd name="T30" fmla="*/ 346 w 708"/>
                  <a:gd name="T31" fmla="*/ 518 h 708"/>
                  <a:gd name="T32" fmla="*/ 307 w 708"/>
                  <a:gd name="T33" fmla="*/ 546 h 708"/>
                  <a:gd name="T34" fmla="*/ 280 w 708"/>
                  <a:gd name="T35" fmla="*/ 537 h 708"/>
                  <a:gd name="T36" fmla="*/ 273 w 708"/>
                  <a:gd name="T37" fmla="*/ 545 h 708"/>
                  <a:gd name="T38" fmla="*/ 128 w 708"/>
                  <a:gd name="T39" fmla="*/ 690 h 708"/>
                  <a:gd name="T40" fmla="*/ 71 w 708"/>
                  <a:gd name="T41" fmla="*/ 690 h 708"/>
                  <a:gd name="T42" fmla="*/ 17 w 708"/>
                  <a:gd name="T43" fmla="*/ 636 h 708"/>
                  <a:gd name="T44" fmla="*/ 17 w 708"/>
                  <a:gd name="T45" fmla="*/ 580 h 708"/>
                  <a:gd name="T46" fmla="*/ 163 w 708"/>
                  <a:gd name="T47" fmla="*/ 434 h 708"/>
                  <a:gd name="T48" fmla="*/ 170 w 708"/>
                  <a:gd name="T49" fmla="*/ 427 h 708"/>
                  <a:gd name="T50" fmla="*/ 608 w 708"/>
                  <a:gd name="T51" fmla="*/ 246 h 708"/>
                  <a:gd name="T52" fmla="*/ 461 w 708"/>
                  <a:gd name="T53" fmla="*/ 100 h 708"/>
                  <a:gd name="T54" fmla="*/ 316 w 708"/>
                  <a:gd name="T55" fmla="*/ 246 h 708"/>
                  <a:gd name="T56" fmla="*/ 462 w 708"/>
                  <a:gd name="T57" fmla="*/ 392 h 708"/>
                  <a:gd name="T58" fmla="*/ 608 w 708"/>
                  <a:gd name="T59" fmla="*/ 246 h 708"/>
                  <a:gd name="T60" fmla="*/ 208 w 708"/>
                  <a:gd name="T61" fmla="*/ 386 h 708"/>
                  <a:gd name="T62" fmla="*/ 203 w 708"/>
                  <a:gd name="T63" fmla="*/ 389 h 708"/>
                  <a:gd name="T64" fmla="*/ 196 w 708"/>
                  <a:gd name="T65" fmla="*/ 396 h 708"/>
                  <a:gd name="T66" fmla="*/ 196 w 708"/>
                  <a:gd name="T67" fmla="*/ 411 h 708"/>
                  <a:gd name="T68" fmla="*/ 297 w 708"/>
                  <a:gd name="T69" fmla="*/ 512 h 708"/>
                  <a:gd name="T70" fmla="*/ 299 w 708"/>
                  <a:gd name="T71" fmla="*/ 514 h 708"/>
                  <a:gd name="T72" fmla="*/ 309 w 708"/>
                  <a:gd name="T73" fmla="*/ 514 h 708"/>
                  <a:gd name="T74" fmla="*/ 318 w 708"/>
                  <a:gd name="T75" fmla="*/ 505 h 708"/>
                  <a:gd name="T76" fmla="*/ 318 w 708"/>
                  <a:gd name="T77" fmla="*/ 494 h 708"/>
                  <a:gd name="T78" fmla="*/ 214 w 708"/>
                  <a:gd name="T79" fmla="*/ 390 h 708"/>
                  <a:gd name="T80" fmla="*/ 208 w 708"/>
                  <a:gd name="T81" fmla="*/ 38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8" h="708">
                    <a:moveTo>
                      <a:pt x="170" y="427"/>
                    </a:moveTo>
                    <a:cubicBezTo>
                      <a:pt x="157" y="408"/>
                      <a:pt x="158" y="391"/>
                      <a:pt x="175" y="375"/>
                    </a:cubicBezTo>
                    <a:cubicBezTo>
                      <a:pt x="181" y="369"/>
                      <a:pt x="188" y="362"/>
                      <a:pt x="196" y="359"/>
                    </a:cubicBezTo>
                    <a:cubicBezTo>
                      <a:pt x="211" y="353"/>
                      <a:pt x="224" y="357"/>
                      <a:pt x="235" y="369"/>
                    </a:cubicBezTo>
                    <a:cubicBezTo>
                      <a:pt x="248" y="381"/>
                      <a:pt x="260" y="394"/>
                      <a:pt x="273" y="406"/>
                    </a:cubicBezTo>
                    <a:cubicBezTo>
                      <a:pt x="274" y="407"/>
                      <a:pt x="275" y="409"/>
                      <a:pt x="276" y="409"/>
                    </a:cubicBezTo>
                    <a:cubicBezTo>
                      <a:pt x="282" y="404"/>
                      <a:pt x="287" y="398"/>
                      <a:pt x="293" y="393"/>
                    </a:cubicBezTo>
                    <a:cubicBezTo>
                      <a:pt x="205" y="292"/>
                      <a:pt x="230" y="146"/>
                      <a:pt x="320" y="73"/>
                    </a:cubicBezTo>
                    <a:cubicBezTo>
                      <a:pt x="410" y="0"/>
                      <a:pt x="539" y="7"/>
                      <a:pt x="620" y="88"/>
                    </a:cubicBezTo>
                    <a:cubicBezTo>
                      <a:pt x="701" y="169"/>
                      <a:pt x="708" y="297"/>
                      <a:pt x="635" y="387"/>
                    </a:cubicBezTo>
                    <a:cubicBezTo>
                      <a:pt x="595" y="436"/>
                      <a:pt x="543" y="463"/>
                      <a:pt x="480" y="468"/>
                    </a:cubicBezTo>
                    <a:cubicBezTo>
                      <a:pt x="418" y="474"/>
                      <a:pt x="362" y="455"/>
                      <a:pt x="314" y="414"/>
                    </a:cubicBezTo>
                    <a:cubicBezTo>
                      <a:pt x="309" y="420"/>
                      <a:pt x="304" y="425"/>
                      <a:pt x="298" y="431"/>
                    </a:cubicBezTo>
                    <a:cubicBezTo>
                      <a:pt x="299" y="432"/>
                      <a:pt x="300" y="434"/>
                      <a:pt x="302" y="435"/>
                    </a:cubicBezTo>
                    <a:cubicBezTo>
                      <a:pt x="314" y="447"/>
                      <a:pt x="327" y="460"/>
                      <a:pt x="339" y="472"/>
                    </a:cubicBezTo>
                    <a:cubicBezTo>
                      <a:pt x="352" y="486"/>
                      <a:pt x="356" y="503"/>
                      <a:pt x="346" y="518"/>
                    </a:cubicBezTo>
                    <a:cubicBezTo>
                      <a:pt x="336" y="531"/>
                      <a:pt x="326" y="544"/>
                      <a:pt x="307" y="546"/>
                    </a:cubicBezTo>
                    <a:cubicBezTo>
                      <a:pt x="297" y="547"/>
                      <a:pt x="288" y="544"/>
                      <a:pt x="280" y="537"/>
                    </a:cubicBezTo>
                    <a:cubicBezTo>
                      <a:pt x="278" y="540"/>
                      <a:pt x="276" y="542"/>
                      <a:pt x="273" y="545"/>
                    </a:cubicBezTo>
                    <a:cubicBezTo>
                      <a:pt x="225" y="593"/>
                      <a:pt x="176" y="642"/>
                      <a:pt x="128" y="690"/>
                    </a:cubicBezTo>
                    <a:cubicBezTo>
                      <a:pt x="110" y="708"/>
                      <a:pt x="89" y="708"/>
                      <a:pt x="71" y="690"/>
                    </a:cubicBezTo>
                    <a:cubicBezTo>
                      <a:pt x="53" y="672"/>
                      <a:pt x="35" y="654"/>
                      <a:pt x="17" y="636"/>
                    </a:cubicBezTo>
                    <a:cubicBezTo>
                      <a:pt x="0" y="619"/>
                      <a:pt x="0" y="597"/>
                      <a:pt x="17" y="580"/>
                    </a:cubicBezTo>
                    <a:cubicBezTo>
                      <a:pt x="66" y="531"/>
                      <a:pt x="114" y="483"/>
                      <a:pt x="163" y="434"/>
                    </a:cubicBezTo>
                    <a:cubicBezTo>
                      <a:pt x="165" y="432"/>
                      <a:pt x="168" y="430"/>
                      <a:pt x="170" y="427"/>
                    </a:cubicBezTo>
                    <a:close/>
                    <a:moveTo>
                      <a:pt x="608" y="246"/>
                    </a:moveTo>
                    <a:cubicBezTo>
                      <a:pt x="607" y="165"/>
                      <a:pt x="542" y="100"/>
                      <a:pt x="461" y="100"/>
                    </a:cubicBezTo>
                    <a:cubicBezTo>
                      <a:pt x="381" y="100"/>
                      <a:pt x="316" y="166"/>
                      <a:pt x="316" y="246"/>
                    </a:cubicBezTo>
                    <a:cubicBezTo>
                      <a:pt x="316" y="326"/>
                      <a:pt x="381" y="392"/>
                      <a:pt x="462" y="392"/>
                    </a:cubicBezTo>
                    <a:cubicBezTo>
                      <a:pt x="542" y="392"/>
                      <a:pt x="608" y="326"/>
                      <a:pt x="608" y="246"/>
                    </a:cubicBezTo>
                    <a:close/>
                    <a:moveTo>
                      <a:pt x="208" y="386"/>
                    </a:moveTo>
                    <a:cubicBezTo>
                      <a:pt x="206" y="387"/>
                      <a:pt x="204" y="388"/>
                      <a:pt x="203" y="389"/>
                    </a:cubicBezTo>
                    <a:cubicBezTo>
                      <a:pt x="200" y="391"/>
                      <a:pt x="198" y="393"/>
                      <a:pt x="196" y="396"/>
                    </a:cubicBezTo>
                    <a:cubicBezTo>
                      <a:pt x="189" y="402"/>
                      <a:pt x="189" y="404"/>
                      <a:pt x="196" y="411"/>
                    </a:cubicBezTo>
                    <a:cubicBezTo>
                      <a:pt x="230" y="444"/>
                      <a:pt x="263" y="478"/>
                      <a:pt x="297" y="512"/>
                    </a:cubicBezTo>
                    <a:cubicBezTo>
                      <a:pt x="298" y="512"/>
                      <a:pt x="298" y="513"/>
                      <a:pt x="299" y="514"/>
                    </a:cubicBezTo>
                    <a:cubicBezTo>
                      <a:pt x="303" y="517"/>
                      <a:pt x="306" y="517"/>
                      <a:pt x="309" y="514"/>
                    </a:cubicBezTo>
                    <a:cubicBezTo>
                      <a:pt x="312" y="511"/>
                      <a:pt x="315" y="508"/>
                      <a:pt x="318" y="505"/>
                    </a:cubicBezTo>
                    <a:cubicBezTo>
                      <a:pt x="322" y="501"/>
                      <a:pt x="322" y="498"/>
                      <a:pt x="318" y="494"/>
                    </a:cubicBezTo>
                    <a:cubicBezTo>
                      <a:pt x="283" y="459"/>
                      <a:pt x="249" y="424"/>
                      <a:pt x="214" y="390"/>
                    </a:cubicBezTo>
                    <a:cubicBezTo>
                      <a:pt x="212" y="388"/>
                      <a:pt x="210" y="387"/>
                      <a:pt x="208" y="386"/>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58" name="Freeform 9"/>
              <p:cNvSpPr>
                <a:spLocks noEditPoints="1"/>
              </p:cNvSpPr>
              <p:nvPr/>
            </p:nvSpPr>
            <p:spPr bwMode="auto">
              <a:xfrm>
                <a:off x="6365187" y="1236977"/>
                <a:ext cx="308031" cy="309702"/>
              </a:xfrm>
              <a:custGeom>
                <a:avLst/>
                <a:gdLst>
                  <a:gd name="T0" fmla="*/ 117 w 233"/>
                  <a:gd name="T1" fmla="*/ 233 h 234"/>
                  <a:gd name="T2" fmla="*/ 0 w 233"/>
                  <a:gd name="T3" fmla="*/ 117 h 234"/>
                  <a:gd name="T4" fmla="*/ 117 w 233"/>
                  <a:gd name="T5" fmla="*/ 1 h 234"/>
                  <a:gd name="T6" fmla="*/ 233 w 233"/>
                  <a:gd name="T7" fmla="*/ 117 h 234"/>
                  <a:gd name="T8" fmla="*/ 117 w 233"/>
                  <a:gd name="T9" fmla="*/ 233 h 234"/>
                  <a:gd name="T10" fmla="*/ 111 w 233"/>
                  <a:gd name="T11" fmla="*/ 109 h 234"/>
                  <a:gd name="T12" fmla="*/ 33 w 233"/>
                  <a:gd name="T13" fmla="*/ 109 h 234"/>
                  <a:gd name="T14" fmla="*/ 17 w 233"/>
                  <a:gd name="T15" fmla="*/ 123 h 234"/>
                  <a:gd name="T16" fmla="*/ 32 w 233"/>
                  <a:gd name="T17" fmla="*/ 138 h 234"/>
                  <a:gd name="T18" fmla="*/ 189 w 233"/>
                  <a:gd name="T19" fmla="*/ 138 h 234"/>
                  <a:gd name="T20" fmla="*/ 200 w 233"/>
                  <a:gd name="T21" fmla="*/ 135 h 234"/>
                  <a:gd name="T22" fmla="*/ 204 w 233"/>
                  <a:gd name="T23" fmla="*/ 118 h 234"/>
                  <a:gd name="T24" fmla="*/ 190 w 233"/>
                  <a:gd name="T25" fmla="*/ 109 h 234"/>
                  <a:gd name="T26" fmla="*/ 111 w 233"/>
                  <a:gd name="T27" fmla="*/ 109 h 234"/>
                  <a:gd name="T28" fmla="*/ 122 w 233"/>
                  <a:gd name="T29" fmla="*/ 77 h 234"/>
                  <a:gd name="T30" fmla="*/ 180 w 233"/>
                  <a:gd name="T31" fmla="*/ 77 h 234"/>
                  <a:gd name="T32" fmla="*/ 194 w 233"/>
                  <a:gd name="T33" fmla="*/ 69 h 234"/>
                  <a:gd name="T34" fmla="*/ 180 w 233"/>
                  <a:gd name="T35" fmla="*/ 47 h 234"/>
                  <a:gd name="T36" fmla="*/ 83 w 233"/>
                  <a:gd name="T37" fmla="*/ 47 h 234"/>
                  <a:gd name="T38" fmla="*/ 63 w 233"/>
                  <a:gd name="T39" fmla="*/ 47 h 234"/>
                  <a:gd name="T40" fmla="*/ 48 w 233"/>
                  <a:gd name="T41" fmla="*/ 64 h 234"/>
                  <a:gd name="T42" fmla="*/ 64 w 233"/>
                  <a:gd name="T43" fmla="*/ 77 h 234"/>
                  <a:gd name="T44" fmla="*/ 122 w 233"/>
                  <a:gd name="T45" fmla="*/ 77 h 234"/>
                  <a:gd name="T46" fmla="*/ 112 w 233"/>
                  <a:gd name="T47" fmla="*/ 197 h 234"/>
                  <a:gd name="T48" fmla="*/ 161 w 233"/>
                  <a:gd name="T49" fmla="*/ 197 h 234"/>
                  <a:gd name="T50" fmla="*/ 175 w 233"/>
                  <a:gd name="T51" fmla="*/ 178 h 234"/>
                  <a:gd name="T52" fmla="*/ 158 w 233"/>
                  <a:gd name="T53" fmla="*/ 167 h 234"/>
                  <a:gd name="T54" fmla="*/ 101 w 233"/>
                  <a:gd name="T55" fmla="*/ 167 h 234"/>
                  <a:gd name="T56" fmla="*/ 62 w 233"/>
                  <a:gd name="T57" fmla="*/ 168 h 234"/>
                  <a:gd name="T58" fmla="*/ 48 w 233"/>
                  <a:gd name="T59" fmla="*/ 183 h 234"/>
                  <a:gd name="T60" fmla="*/ 63 w 233"/>
                  <a:gd name="T61" fmla="*/ 197 h 234"/>
                  <a:gd name="T62" fmla="*/ 112 w 233"/>
                  <a:gd name="T63" fmla="*/ 1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34">
                    <a:moveTo>
                      <a:pt x="117" y="233"/>
                    </a:moveTo>
                    <a:cubicBezTo>
                      <a:pt x="57" y="234"/>
                      <a:pt x="0" y="185"/>
                      <a:pt x="0" y="117"/>
                    </a:cubicBezTo>
                    <a:cubicBezTo>
                      <a:pt x="1" y="52"/>
                      <a:pt x="53" y="1"/>
                      <a:pt x="117" y="1"/>
                    </a:cubicBezTo>
                    <a:cubicBezTo>
                      <a:pt x="178" y="0"/>
                      <a:pt x="233" y="51"/>
                      <a:pt x="233" y="117"/>
                    </a:cubicBezTo>
                    <a:cubicBezTo>
                      <a:pt x="233" y="181"/>
                      <a:pt x="180" y="234"/>
                      <a:pt x="117" y="233"/>
                    </a:cubicBezTo>
                    <a:close/>
                    <a:moveTo>
                      <a:pt x="111" y="109"/>
                    </a:moveTo>
                    <a:cubicBezTo>
                      <a:pt x="85" y="109"/>
                      <a:pt x="59" y="109"/>
                      <a:pt x="33" y="109"/>
                    </a:cubicBezTo>
                    <a:cubicBezTo>
                      <a:pt x="23" y="109"/>
                      <a:pt x="17" y="115"/>
                      <a:pt x="17" y="123"/>
                    </a:cubicBezTo>
                    <a:cubicBezTo>
                      <a:pt x="17" y="132"/>
                      <a:pt x="23" y="138"/>
                      <a:pt x="32" y="138"/>
                    </a:cubicBezTo>
                    <a:cubicBezTo>
                      <a:pt x="85" y="139"/>
                      <a:pt x="137" y="139"/>
                      <a:pt x="189" y="138"/>
                    </a:cubicBezTo>
                    <a:cubicBezTo>
                      <a:pt x="193" y="138"/>
                      <a:pt x="197" y="137"/>
                      <a:pt x="200" y="135"/>
                    </a:cubicBezTo>
                    <a:cubicBezTo>
                      <a:pt x="205" y="131"/>
                      <a:pt x="207" y="124"/>
                      <a:pt x="204" y="118"/>
                    </a:cubicBezTo>
                    <a:cubicBezTo>
                      <a:pt x="203" y="113"/>
                      <a:pt x="197" y="109"/>
                      <a:pt x="190" y="109"/>
                    </a:cubicBezTo>
                    <a:cubicBezTo>
                      <a:pt x="164" y="109"/>
                      <a:pt x="137" y="109"/>
                      <a:pt x="111" y="109"/>
                    </a:cubicBezTo>
                    <a:close/>
                    <a:moveTo>
                      <a:pt x="122" y="77"/>
                    </a:moveTo>
                    <a:cubicBezTo>
                      <a:pt x="141" y="77"/>
                      <a:pt x="160" y="77"/>
                      <a:pt x="180" y="77"/>
                    </a:cubicBezTo>
                    <a:cubicBezTo>
                      <a:pt x="186" y="77"/>
                      <a:pt x="191" y="75"/>
                      <a:pt x="194" y="69"/>
                    </a:cubicBezTo>
                    <a:cubicBezTo>
                      <a:pt x="200" y="59"/>
                      <a:pt x="193" y="47"/>
                      <a:pt x="180" y="47"/>
                    </a:cubicBezTo>
                    <a:cubicBezTo>
                      <a:pt x="148" y="47"/>
                      <a:pt x="115" y="47"/>
                      <a:pt x="83" y="47"/>
                    </a:cubicBezTo>
                    <a:cubicBezTo>
                      <a:pt x="77" y="47"/>
                      <a:pt x="70" y="47"/>
                      <a:pt x="63" y="47"/>
                    </a:cubicBezTo>
                    <a:cubicBezTo>
                      <a:pt x="53" y="48"/>
                      <a:pt x="47" y="54"/>
                      <a:pt x="48" y="64"/>
                    </a:cubicBezTo>
                    <a:cubicBezTo>
                      <a:pt x="49" y="71"/>
                      <a:pt x="55" y="77"/>
                      <a:pt x="64" y="77"/>
                    </a:cubicBezTo>
                    <a:cubicBezTo>
                      <a:pt x="83" y="77"/>
                      <a:pt x="103" y="77"/>
                      <a:pt x="122" y="77"/>
                    </a:cubicBezTo>
                    <a:close/>
                    <a:moveTo>
                      <a:pt x="112" y="197"/>
                    </a:moveTo>
                    <a:cubicBezTo>
                      <a:pt x="128" y="197"/>
                      <a:pt x="145" y="197"/>
                      <a:pt x="161" y="197"/>
                    </a:cubicBezTo>
                    <a:cubicBezTo>
                      <a:pt x="171" y="197"/>
                      <a:pt x="177" y="188"/>
                      <a:pt x="175" y="178"/>
                    </a:cubicBezTo>
                    <a:cubicBezTo>
                      <a:pt x="173" y="171"/>
                      <a:pt x="168" y="167"/>
                      <a:pt x="158" y="167"/>
                    </a:cubicBezTo>
                    <a:cubicBezTo>
                      <a:pt x="139" y="167"/>
                      <a:pt x="120" y="167"/>
                      <a:pt x="101" y="167"/>
                    </a:cubicBezTo>
                    <a:cubicBezTo>
                      <a:pt x="88" y="167"/>
                      <a:pt x="75" y="167"/>
                      <a:pt x="62" y="168"/>
                    </a:cubicBezTo>
                    <a:cubicBezTo>
                      <a:pt x="53" y="168"/>
                      <a:pt x="47" y="174"/>
                      <a:pt x="48" y="183"/>
                    </a:cubicBezTo>
                    <a:cubicBezTo>
                      <a:pt x="48" y="191"/>
                      <a:pt x="54" y="197"/>
                      <a:pt x="63" y="197"/>
                    </a:cubicBezTo>
                    <a:cubicBezTo>
                      <a:pt x="79" y="197"/>
                      <a:pt x="95" y="197"/>
                      <a:pt x="112" y="197"/>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dirty="0"/>
              </a:p>
            </p:txBody>
          </p:sp>
        </p:grpSp>
        <p:grpSp>
          <p:nvGrpSpPr>
            <p:cNvPr id="75" name="Group 74"/>
            <p:cNvGrpSpPr/>
            <p:nvPr/>
          </p:nvGrpSpPr>
          <p:grpSpPr>
            <a:xfrm>
              <a:off x="3538475" y="2589876"/>
              <a:ext cx="1051631" cy="451435"/>
              <a:chOff x="-4305301" y="2876550"/>
              <a:chExt cx="2592388" cy="1112838"/>
            </a:xfrm>
          </p:grpSpPr>
          <p:sp>
            <p:nvSpPr>
              <p:cNvPr id="68" name="Freeform 6"/>
              <p:cNvSpPr>
                <a:spLocks/>
              </p:cNvSpPr>
              <p:nvPr/>
            </p:nvSpPr>
            <p:spPr bwMode="auto">
              <a:xfrm>
                <a:off x="-3384551" y="2876550"/>
                <a:ext cx="1577975" cy="685800"/>
              </a:xfrm>
              <a:custGeom>
                <a:avLst/>
                <a:gdLst>
                  <a:gd name="T0" fmla="*/ 209 w 418"/>
                  <a:gd name="T1" fmla="*/ 182 h 182"/>
                  <a:gd name="T2" fmla="*/ 0 w 418"/>
                  <a:gd name="T3" fmla="*/ 0 h 182"/>
                  <a:gd name="T4" fmla="*/ 418 w 418"/>
                  <a:gd name="T5" fmla="*/ 0 h 182"/>
                  <a:gd name="T6" fmla="*/ 209 w 418"/>
                  <a:gd name="T7" fmla="*/ 182 h 182"/>
                </a:gdLst>
                <a:ahLst/>
                <a:cxnLst>
                  <a:cxn ang="0">
                    <a:pos x="T0" y="T1"/>
                  </a:cxn>
                  <a:cxn ang="0">
                    <a:pos x="T2" y="T3"/>
                  </a:cxn>
                  <a:cxn ang="0">
                    <a:pos x="T4" y="T5"/>
                  </a:cxn>
                  <a:cxn ang="0">
                    <a:pos x="T6" y="T7"/>
                  </a:cxn>
                </a:cxnLst>
                <a:rect l="0" t="0" r="r" b="b"/>
                <a:pathLst>
                  <a:path w="418" h="182">
                    <a:moveTo>
                      <a:pt x="209" y="182"/>
                    </a:moveTo>
                    <a:cubicBezTo>
                      <a:pt x="139" y="121"/>
                      <a:pt x="70" y="61"/>
                      <a:pt x="0" y="0"/>
                    </a:cubicBezTo>
                    <a:cubicBezTo>
                      <a:pt x="140" y="0"/>
                      <a:pt x="279" y="0"/>
                      <a:pt x="418" y="0"/>
                    </a:cubicBezTo>
                    <a:cubicBezTo>
                      <a:pt x="348" y="61"/>
                      <a:pt x="279" y="121"/>
                      <a:pt x="209" y="18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69" name="Freeform 7"/>
              <p:cNvSpPr>
                <a:spLocks/>
              </p:cNvSpPr>
              <p:nvPr/>
            </p:nvSpPr>
            <p:spPr bwMode="auto">
              <a:xfrm>
                <a:off x="-3392488" y="3502025"/>
                <a:ext cx="1592263" cy="487363"/>
              </a:xfrm>
              <a:custGeom>
                <a:avLst/>
                <a:gdLst>
                  <a:gd name="T0" fmla="*/ 422 w 422"/>
                  <a:gd name="T1" fmla="*/ 129 h 129"/>
                  <a:gd name="T2" fmla="*/ 0 w 422"/>
                  <a:gd name="T3" fmla="*/ 129 h 129"/>
                  <a:gd name="T4" fmla="*/ 145 w 422"/>
                  <a:gd name="T5" fmla="*/ 0 h 129"/>
                  <a:gd name="T6" fmla="*/ 175 w 422"/>
                  <a:gd name="T7" fmla="*/ 26 h 129"/>
                  <a:gd name="T8" fmla="*/ 199 w 422"/>
                  <a:gd name="T9" fmla="*/ 46 h 129"/>
                  <a:gd name="T10" fmla="*/ 223 w 422"/>
                  <a:gd name="T11" fmla="*/ 46 h 129"/>
                  <a:gd name="T12" fmla="*/ 270 w 422"/>
                  <a:gd name="T13" fmla="*/ 6 h 129"/>
                  <a:gd name="T14" fmla="*/ 277 w 422"/>
                  <a:gd name="T15" fmla="*/ 0 h 129"/>
                  <a:gd name="T16" fmla="*/ 422 w 422"/>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29">
                    <a:moveTo>
                      <a:pt x="422" y="129"/>
                    </a:moveTo>
                    <a:cubicBezTo>
                      <a:pt x="281" y="129"/>
                      <a:pt x="141" y="129"/>
                      <a:pt x="0" y="129"/>
                    </a:cubicBezTo>
                    <a:cubicBezTo>
                      <a:pt x="49" y="86"/>
                      <a:pt x="97" y="43"/>
                      <a:pt x="145" y="0"/>
                    </a:cubicBezTo>
                    <a:cubicBezTo>
                      <a:pt x="155" y="8"/>
                      <a:pt x="165" y="17"/>
                      <a:pt x="175" y="26"/>
                    </a:cubicBezTo>
                    <a:cubicBezTo>
                      <a:pt x="183" y="32"/>
                      <a:pt x="191" y="39"/>
                      <a:pt x="199" y="46"/>
                    </a:cubicBezTo>
                    <a:cubicBezTo>
                      <a:pt x="207" y="54"/>
                      <a:pt x="215" y="54"/>
                      <a:pt x="223" y="46"/>
                    </a:cubicBezTo>
                    <a:cubicBezTo>
                      <a:pt x="239" y="33"/>
                      <a:pt x="254" y="19"/>
                      <a:pt x="270" y="6"/>
                    </a:cubicBezTo>
                    <a:cubicBezTo>
                      <a:pt x="272" y="4"/>
                      <a:pt x="274" y="2"/>
                      <a:pt x="277" y="0"/>
                    </a:cubicBezTo>
                    <a:cubicBezTo>
                      <a:pt x="325" y="43"/>
                      <a:pt x="373" y="86"/>
                      <a:pt x="422" y="129"/>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70" name="Freeform 8"/>
              <p:cNvSpPr>
                <a:spLocks/>
              </p:cNvSpPr>
              <p:nvPr/>
            </p:nvSpPr>
            <p:spPr bwMode="auto">
              <a:xfrm>
                <a:off x="-3478213" y="2951163"/>
                <a:ext cx="542925" cy="958850"/>
              </a:xfrm>
              <a:custGeom>
                <a:avLst/>
                <a:gdLst>
                  <a:gd name="T0" fmla="*/ 0 w 144"/>
                  <a:gd name="T1" fmla="*/ 254 h 254"/>
                  <a:gd name="T2" fmla="*/ 0 w 144"/>
                  <a:gd name="T3" fmla="*/ 0 h 254"/>
                  <a:gd name="T4" fmla="*/ 144 w 144"/>
                  <a:gd name="T5" fmla="*/ 125 h 254"/>
                  <a:gd name="T6" fmla="*/ 0 w 144"/>
                  <a:gd name="T7" fmla="*/ 254 h 254"/>
                </a:gdLst>
                <a:ahLst/>
                <a:cxnLst>
                  <a:cxn ang="0">
                    <a:pos x="T0" y="T1"/>
                  </a:cxn>
                  <a:cxn ang="0">
                    <a:pos x="T2" y="T3"/>
                  </a:cxn>
                  <a:cxn ang="0">
                    <a:pos x="T4" y="T5"/>
                  </a:cxn>
                  <a:cxn ang="0">
                    <a:pos x="T6" y="T7"/>
                  </a:cxn>
                </a:cxnLst>
                <a:rect l="0" t="0" r="r" b="b"/>
                <a:pathLst>
                  <a:path w="144" h="254">
                    <a:moveTo>
                      <a:pt x="0" y="254"/>
                    </a:moveTo>
                    <a:cubicBezTo>
                      <a:pt x="0" y="169"/>
                      <a:pt x="0" y="85"/>
                      <a:pt x="0" y="0"/>
                    </a:cubicBezTo>
                    <a:cubicBezTo>
                      <a:pt x="49" y="42"/>
                      <a:pt x="96" y="83"/>
                      <a:pt x="144" y="125"/>
                    </a:cubicBezTo>
                    <a:cubicBezTo>
                      <a:pt x="96" y="168"/>
                      <a:pt x="49" y="211"/>
                      <a:pt x="0" y="25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71" name="Freeform 9"/>
              <p:cNvSpPr>
                <a:spLocks/>
              </p:cNvSpPr>
              <p:nvPr/>
            </p:nvSpPr>
            <p:spPr bwMode="auto">
              <a:xfrm>
                <a:off x="-2255838" y="2951163"/>
                <a:ext cx="542925" cy="958850"/>
              </a:xfrm>
              <a:custGeom>
                <a:avLst/>
                <a:gdLst>
                  <a:gd name="T0" fmla="*/ 144 w 144"/>
                  <a:gd name="T1" fmla="*/ 0 h 254"/>
                  <a:gd name="T2" fmla="*/ 144 w 144"/>
                  <a:gd name="T3" fmla="*/ 254 h 254"/>
                  <a:gd name="T4" fmla="*/ 0 w 144"/>
                  <a:gd name="T5" fmla="*/ 125 h 254"/>
                  <a:gd name="T6" fmla="*/ 144 w 144"/>
                  <a:gd name="T7" fmla="*/ 0 h 254"/>
                </a:gdLst>
                <a:ahLst/>
                <a:cxnLst>
                  <a:cxn ang="0">
                    <a:pos x="T0" y="T1"/>
                  </a:cxn>
                  <a:cxn ang="0">
                    <a:pos x="T2" y="T3"/>
                  </a:cxn>
                  <a:cxn ang="0">
                    <a:pos x="T4" y="T5"/>
                  </a:cxn>
                  <a:cxn ang="0">
                    <a:pos x="T6" y="T7"/>
                  </a:cxn>
                </a:cxnLst>
                <a:rect l="0" t="0" r="r" b="b"/>
                <a:pathLst>
                  <a:path w="144" h="254">
                    <a:moveTo>
                      <a:pt x="144" y="0"/>
                    </a:moveTo>
                    <a:cubicBezTo>
                      <a:pt x="144" y="85"/>
                      <a:pt x="144" y="169"/>
                      <a:pt x="144" y="254"/>
                    </a:cubicBezTo>
                    <a:cubicBezTo>
                      <a:pt x="95" y="211"/>
                      <a:pt x="48" y="168"/>
                      <a:pt x="0" y="125"/>
                    </a:cubicBezTo>
                    <a:cubicBezTo>
                      <a:pt x="48" y="83"/>
                      <a:pt x="95" y="42"/>
                      <a:pt x="144" y="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72" name="Freeform 10"/>
              <p:cNvSpPr>
                <a:spLocks/>
              </p:cNvSpPr>
              <p:nvPr/>
            </p:nvSpPr>
            <p:spPr bwMode="auto">
              <a:xfrm>
                <a:off x="-4305301" y="3019425"/>
                <a:ext cx="717550" cy="120650"/>
              </a:xfrm>
              <a:custGeom>
                <a:avLst/>
                <a:gdLst>
                  <a:gd name="T0" fmla="*/ 94 w 190"/>
                  <a:gd name="T1" fmla="*/ 32 h 32"/>
                  <a:gd name="T2" fmla="*/ 18 w 190"/>
                  <a:gd name="T3" fmla="*/ 32 h 32"/>
                  <a:gd name="T4" fmla="*/ 1 w 190"/>
                  <a:gd name="T5" fmla="*/ 17 h 32"/>
                  <a:gd name="T6" fmla="*/ 15 w 190"/>
                  <a:gd name="T7" fmla="*/ 0 h 32"/>
                  <a:gd name="T8" fmla="*/ 18 w 190"/>
                  <a:gd name="T9" fmla="*/ 0 h 32"/>
                  <a:gd name="T10" fmla="*/ 170 w 190"/>
                  <a:gd name="T11" fmla="*/ 0 h 32"/>
                  <a:gd name="T12" fmla="*/ 187 w 190"/>
                  <a:gd name="T13" fmla="*/ 12 h 32"/>
                  <a:gd name="T14" fmla="*/ 173 w 190"/>
                  <a:gd name="T15" fmla="*/ 31 h 32"/>
                  <a:gd name="T16" fmla="*/ 146 w 190"/>
                  <a:gd name="T17" fmla="*/ 32 h 32"/>
                  <a:gd name="T18" fmla="*/ 94 w 19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2">
                    <a:moveTo>
                      <a:pt x="94" y="32"/>
                    </a:moveTo>
                    <a:cubicBezTo>
                      <a:pt x="69" y="32"/>
                      <a:pt x="43" y="32"/>
                      <a:pt x="18" y="32"/>
                    </a:cubicBezTo>
                    <a:cubicBezTo>
                      <a:pt x="8" y="32"/>
                      <a:pt x="1" y="26"/>
                      <a:pt x="1" y="17"/>
                    </a:cubicBezTo>
                    <a:cubicBezTo>
                      <a:pt x="0" y="8"/>
                      <a:pt x="6" y="2"/>
                      <a:pt x="15" y="0"/>
                    </a:cubicBezTo>
                    <a:cubicBezTo>
                      <a:pt x="16" y="0"/>
                      <a:pt x="17" y="0"/>
                      <a:pt x="18" y="0"/>
                    </a:cubicBezTo>
                    <a:cubicBezTo>
                      <a:pt x="69" y="0"/>
                      <a:pt x="119" y="0"/>
                      <a:pt x="170" y="0"/>
                    </a:cubicBezTo>
                    <a:cubicBezTo>
                      <a:pt x="179" y="0"/>
                      <a:pt x="185" y="4"/>
                      <a:pt x="187" y="12"/>
                    </a:cubicBezTo>
                    <a:cubicBezTo>
                      <a:pt x="190" y="21"/>
                      <a:pt x="183" y="31"/>
                      <a:pt x="173" y="31"/>
                    </a:cubicBezTo>
                    <a:cubicBezTo>
                      <a:pt x="164" y="32"/>
                      <a:pt x="155" y="32"/>
                      <a:pt x="146" y="32"/>
                    </a:cubicBezTo>
                    <a:cubicBezTo>
                      <a:pt x="129" y="32"/>
                      <a:pt x="112" y="32"/>
                      <a:pt x="94" y="32"/>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73" name="Freeform 11"/>
              <p:cNvSpPr>
                <a:spLocks/>
              </p:cNvSpPr>
              <p:nvPr/>
            </p:nvSpPr>
            <p:spPr bwMode="auto">
              <a:xfrm>
                <a:off x="-4195763" y="3373438"/>
                <a:ext cx="603250" cy="117475"/>
              </a:xfrm>
              <a:custGeom>
                <a:avLst/>
                <a:gdLst>
                  <a:gd name="T0" fmla="*/ 81 w 160"/>
                  <a:gd name="T1" fmla="*/ 0 h 31"/>
                  <a:gd name="T2" fmla="*/ 142 w 160"/>
                  <a:gd name="T3" fmla="*/ 0 h 31"/>
                  <a:gd name="T4" fmla="*/ 159 w 160"/>
                  <a:gd name="T5" fmla="*/ 18 h 31"/>
                  <a:gd name="T6" fmla="*/ 145 w 160"/>
                  <a:gd name="T7" fmla="*/ 31 h 31"/>
                  <a:gd name="T8" fmla="*/ 140 w 160"/>
                  <a:gd name="T9" fmla="*/ 31 h 31"/>
                  <a:gd name="T10" fmla="*/ 21 w 160"/>
                  <a:gd name="T11" fmla="*/ 31 h 31"/>
                  <a:gd name="T12" fmla="*/ 4 w 160"/>
                  <a:gd name="T13" fmla="*/ 21 h 31"/>
                  <a:gd name="T14" fmla="*/ 20 w 160"/>
                  <a:gd name="T15" fmla="*/ 0 h 31"/>
                  <a:gd name="T16" fmla="*/ 77 w 160"/>
                  <a:gd name="T17" fmla="*/ 0 h 31"/>
                  <a:gd name="T18" fmla="*/ 81 w 1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1">
                    <a:moveTo>
                      <a:pt x="81" y="0"/>
                    </a:moveTo>
                    <a:cubicBezTo>
                      <a:pt x="101" y="0"/>
                      <a:pt x="122" y="0"/>
                      <a:pt x="142" y="0"/>
                    </a:cubicBezTo>
                    <a:cubicBezTo>
                      <a:pt x="153" y="0"/>
                      <a:pt x="160" y="8"/>
                      <a:pt x="159" y="18"/>
                    </a:cubicBezTo>
                    <a:cubicBezTo>
                      <a:pt x="158" y="25"/>
                      <a:pt x="152" y="30"/>
                      <a:pt x="145" y="31"/>
                    </a:cubicBezTo>
                    <a:cubicBezTo>
                      <a:pt x="143" y="31"/>
                      <a:pt x="142" y="31"/>
                      <a:pt x="140" y="31"/>
                    </a:cubicBezTo>
                    <a:cubicBezTo>
                      <a:pt x="101" y="31"/>
                      <a:pt x="61" y="31"/>
                      <a:pt x="21" y="31"/>
                    </a:cubicBezTo>
                    <a:cubicBezTo>
                      <a:pt x="12" y="31"/>
                      <a:pt x="6" y="28"/>
                      <a:pt x="4" y="21"/>
                    </a:cubicBezTo>
                    <a:cubicBezTo>
                      <a:pt x="0" y="10"/>
                      <a:pt x="7" y="0"/>
                      <a:pt x="20" y="0"/>
                    </a:cubicBezTo>
                    <a:cubicBezTo>
                      <a:pt x="39" y="0"/>
                      <a:pt x="58" y="0"/>
                      <a:pt x="77" y="0"/>
                    </a:cubicBezTo>
                    <a:cubicBezTo>
                      <a:pt x="79" y="0"/>
                      <a:pt x="80" y="0"/>
                      <a:pt x="81"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74" name="Freeform 12"/>
              <p:cNvSpPr>
                <a:spLocks/>
              </p:cNvSpPr>
              <p:nvPr/>
            </p:nvSpPr>
            <p:spPr bwMode="auto">
              <a:xfrm>
                <a:off x="-4067176" y="3729038"/>
                <a:ext cx="474663" cy="117475"/>
              </a:xfrm>
              <a:custGeom>
                <a:avLst/>
                <a:gdLst>
                  <a:gd name="T0" fmla="*/ 62 w 126"/>
                  <a:gd name="T1" fmla="*/ 0 h 31"/>
                  <a:gd name="T2" fmla="*/ 109 w 126"/>
                  <a:gd name="T3" fmla="*/ 0 h 31"/>
                  <a:gd name="T4" fmla="*/ 124 w 126"/>
                  <a:gd name="T5" fmla="*/ 10 h 31"/>
                  <a:gd name="T6" fmla="*/ 120 w 126"/>
                  <a:gd name="T7" fmla="*/ 25 h 31"/>
                  <a:gd name="T8" fmla="*/ 108 w 126"/>
                  <a:gd name="T9" fmla="*/ 31 h 31"/>
                  <a:gd name="T10" fmla="*/ 17 w 126"/>
                  <a:gd name="T11" fmla="*/ 31 h 31"/>
                  <a:gd name="T12" fmla="*/ 0 w 126"/>
                  <a:gd name="T13" fmla="*/ 15 h 31"/>
                  <a:gd name="T14" fmla="*/ 17 w 126"/>
                  <a:gd name="T15" fmla="*/ 0 h 31"/>
                  <a:gd name="T16" fmla="*/ 62 w 126"/>
                  <a:gd name="T17" fmla="*/ 0 h 31"/>
                  <a:gd name="T18" fmla="*/ 62 w 126"/>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31">
                    <a:moveTo>
                      <a:pt x="62" y="0"/>
                    </a:moveTo>
                    <a:cubicBezTo>
                      <a:pt x="78" y="0"/>
                      <a:pt x="93" y="0"/>
                      <a:pt x="109" y="0"/>
                    </a:cubicBezTo>
                    <a:cubicBezTo>
                      <a:pt x="116" y="0"/>
                      <a:pt x="121" y="3"/>
                      <a:pt x="124" y="10"/>
                    </a:cubicBezTo>
                    <a:cubicBezTo>
                      <a:pt x="126" y="15"/>
                      <a:pt x="125" y="21"/>
                      <a:pt x="120" y="25"/>
                    </a:cubicBezTo>
                    <a:cubicBezTo>
                      <a:pt x="117" y="28"/>
                      <a:pt x="112" y="31"/>
                      <a:pt x="108" y="31"/>
                    </a:cubicBezTo>
                    <a:cubicBezTo>
                      <a:pt x="78" y="31"/>
                      <a:pt x="47" y="31"/>
                      <a:pt x="17" y="31"/>
                    </a:cubicBezTo>
                    <a:cubicBezTo>
                      <a:pt x="7" y="31"/>
                      <a:pt x="0" y="24"/>
                      <a:pt x="0" y="15"/>
                    </a:cubicBezTo>
                    <a:cubicBezTo>
                      <a:pt x="0" y="6"/>
                      <a:pt x="7" y="0"/>
                      <a:pt x="17" y="0"/>
                    </a:cubicBezTo>
                    <a:cubicBezTo>
                      <a:pt x="32" y="0"/>
                      <a:pt x="47" y="0"/>
                      <a:pt x="62" y="0"/>
                    </a:cubicBezTo>
                    <a:cubicBezTo>
                      <a:pt x="62" y="0"/>
                      <a:pt x="62" y="0"/>
                      <a:pt x="62"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sp>
          <p:nvSpPr>
            <p:cNvPr id="52" name="Freeform 7"/>
            <p:cNvSpPr>
              <a:spLocks/>
            </p:cNvSpPr>
            <p:nvPr/>
          </p:nvSpPr>
          <p:spPr bwMode="auto">
            <a:xfrm>
              <a:off x="4154188" y="2485415"/>
              <a:ext cx="345386" cy="314728"/>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nvGrpSpPr>
            <p:cNvPr id="63" name="Group 62">
              <a:extLst>
                <a:ext uri="{FF2B5EF4-FFF2-40B4-BE49-F238E27FC236}">
                  <a16:creationId xmlns:a16="http://schemas.microsoft.com/office/drawing/2014/main" id="{A261E3F5-6EFE-9924-8072-C9530F40544D}"/>
                </a:ext>
              </a:extLst>
            </p:cNvPr>
            <p:cNvGrpSpPr>
              <a:grpSpLocks noChangeAspect="1"/>
            </p:cNvGrpSpPr>
            <p:nvPr/>
          </p:nvGrpSpPr>
          <p:grpSpPr>
            <a:xfrm>
              <a:off x="1140452" y="2109464"/>
              <a:ext cx="1448760" cy="1452494"/>
              <a:chOff x="-4083050" y="1579563"/>
              <a:chExt cx="3694112" cy="3703638"/>
            </a:xfrm>
            <a:solidFill>
              <a:schemeClr val="accent5"/>
            </a:solidFill>
          </p:grpSpPr>
          <p:sp>
            <p:nvSpPr>
              <p:cNvPr id="86" name="Freeform 5">
                <a:extLst>
                  <a:ext uri="{FF2B5EF4-FFF2-40B4-BE49-F238E27FC236}">
                    <a16:creationId xmlns:a16="http://schemas.microsoft.com/office/drawing/2014/main" id="{CDF419E9-1C21-6365-9E2C-1EE24B9C8B5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6">
                <a:extLst>
                  <a:ext uri="{FF2B5EF4-FFF2-40B4-BE49-F238E27FC236}">
                    <a16:creationId xmlns:a16="http://schemas.microsoft.com/office/drawing/2014/main" id="{6493C439-8539-223C-03C9-B2CD30DB828D}"/>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7">
                <a:extLst>
                  <a:ext uri="{FF2B5EF4-FFF2-40B4-BE49-F238E27FC236}">
                    <a16:creationId xmlns:a16="http://schemas.microsoft.com/office/drawing/2014/main" id="{2D1AB009-AB08-2DB7-57AC-E9C8B6DCEC2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8">
                <a:extLst>
                  <a:ext uri="{FF2B5EF4-FFF2-40B4-BE49-F238E27FC236}">
                    <a16:creationId xmlns:a16="http://schemas.microsoft.com/office/drawing/2014/main" id="{C7E2C447-4F55-E196-2D34-1A1365B5B9CC}"/>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9">
                <a:extLst>
                  <a:ext uri="{FF2B5EF4-FFF2-40B4-BE49-F238E27FC236}">
                    <a16:creationId xmlns:a16="http://schemas.microsoft.com/office/drawing/2014/main" id="{C7D8F006-0E6E-4C0D-B88A-42C3C7BAA0F9}"/>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10">
                <a:extLst>
                  <a:ext uri="{FF2B5EF4-FFF2-40B4-BE49-F238E27FC236}">
                    <a16:creationId xmlns:a16="http://schemas.microsoft.com/office/drawing/2014/main" id="{2BDB2294-A75C-5BAF-46EF-AED8472AE4C2}"/>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11">
                <a:extLst>
                  <a:ext uri="{FF2B5EF4-FFF2-40B4-BE49-F238E27FC236}">
                    <a16:creationId xmlns:a16="http://schemas.microsoft.com/office/drawing/2014/main" id="{29386CCE-84CC-6E61-577C-E34FF57BD810}"/>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12">
                <a:extLst>
                  <a:ext uri="{FF2B5EF4-FFF2-40B4-BE49-F238E27FC236}">
                    <a16:creationId xmlns:a16="http://schemas.microsoft.com/office/drawing/2014/main" id="{8E33D5FF-439E-25EE-FA61-EA383BDB33C9}"/>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13">
                <a:extLst>
                  <a:ext uri="{FF2B5EF4-FFF2-40B4-BE49-F238E27FC236}">
                    <a16:creationId xmlns:a16="http://schemas.microsoft.com/office/drawing/2014/main" id="{F174E51A-2AC8-6AF6-840D-CE34F1547905}"/>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14">
                <a:extLst>
                  <a:ext uri="{FF2B5EF4-FFF2-40B4-BE49-F238E27FC236}">
                    <a16:creationId xmlns:a16="http://schemas.microsoft.com/office/drawing/2014/main" id="{996D2C6F-FC60-A1F3-9286-7A3A179E2EB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5">
                <a:extLst>
                  <a:ext uri="{FF2B5EF4-FFF2-40B4-BE49-F238E27FC236}">
                    <a16:creationId xmlns:a16="http://schemas.microsoft.com/office/drawing/2014/main" id="{6955FA6A-4E81-1A66-B15F-78B9F6C95556}"/>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16">
                <a:extLst>
                  <a:ext uri="{FF2B5EF4-FFF2-40B4-BE49-F238E27FC236}">
                    <a16:creationId xmlns:a16="http://schemas.microsoft.com/office/drawing/2014/main" id="{1D784D1D-D536-F8F1-4102-FB988F0AB31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17">
                <a:extLst>
                  <a:ext uri="{FF2B5EF4-FFF2-40B4-BE49-F238E27FC236}">
                    <a16:creationId xmlns:a16="http://schemas.microsoft.com/office/drawing/2014/main" id="{A1DD1EA4-CFBC-3235-9D61-3F7BBB13950E}"/>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18">
                <a:extLst>
                  <a:ext uri="{FF2B5EF4-FFF2-40B4-BE49-F238E27FC236}">
                    <a16:creationId xmlns:a16="http://schemas.microsoft.com/office/drawing/2014/main" id="{8FC00E25-0D11-CEC5-8839-3BD1AD173521}"/>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19">
                <a:extLst>
                  <a:ext uri="{FF2B5EF4-FFF2-40B4-BE49-F238E27FC236}">
                    <a16:creationId xmlns:a16="http://schemas.microsoft.com/office/drawing/2014/main" id="{A48D499D-6E3E-2A69-70AA-A1144C4BEEE3}"/>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20">
                <a:extLst>
                  <a:ext uri="{FF2B5EF4-FFF2-40B4-BE49-F238E27FC236}">
                    <a16:creationId xmlns:a16="http://schemas.microsoft.com/office/drawing/2014/main" id="{D4FC2E2A-13DA-5349-36E6-F8C8423AD784}"/>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21">
                <a:extLst>
                  <a:ext uri="{FF2B5EF4-FFF2-40B4-BE49-F238E27FC236}">
                    <a16:creationId xmlns:a16="http://schemas.microsoft.com/office/drawing/2014/main" id="{B7F73280-1CC1-6A5B-CADD-AA261D3FB8E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22">
                <a:extLst>
                  <a:ext uri="{FF2B5EF4-FFF2-40B4-BE49-F238E27FC236}">
                    <a16:creationId xmlns:a16="http://schemas.microsoft.com/office/drawing/2014/main" id="{D86299BF-58E8-9E9C-78BC-3E0524DC014C}"/>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23">
                <a:extLst>
                  <a:ext uri="{FF2B5EF4-FFF2-40B4-BE49-F238E27FC236}">
                    <a16:creationId xmlns:a16="http://schemas.microsoft.com/office/drawing/2014/main" id="{6EA1B44D-F524-17F7-2679-FE61538FB919}"/>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24">
                <a:extLst>
                  <a:ext uri="{FF2B5EF4-FFF2-40B4-BE49-F238E27FC236}">
                    <a16:creationId xmlns:a16="http://schemas.microsoft.com/office/drawing/2014/main" id="{B3D98432-CB48-71DE-D629-5E4877D65398}"/>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25">
                <a:extLst>
                  <a:ext uri="{FF2B5EF4-FFF2-40B4-BE49-F238E27FC236}">
                    <a16:creationId xmlns:a16="http://schemas.microsoft.com/office/drawing/2014/main" id="{4E6E03AF-150B-ADF4-E5AB-5AB29E44CAC7}"/>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26">
                <a:extLst>
                  <a:ext uri="{FF2B5EF4-FFF2-40B4-BE49-F238E27FC236}">
                    <a16:creationId xmlns:a16="http://schemas.microsoft.com/office/drawing/2014/main" id="{AACBB5B8-0FF2-9F97-F912-3EAD9FF706A0}"/>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27">
                <a:extLst>
                  <a:ext uri="{FF2B5EF4-FFF2-40B4-BE49-F238E27FC236}">
                    <a16:creationId xmlns:a16="http://schemas.microsoft.com/office/drawing/2014/main" id="{BB691C46-F799-FEFA-0EE5-F6CFEE920D95}"/>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28">
                <a:extLst>
                  <a:ext uri="{FF2B5EF4-FFF2-40B4-BE49-F238E27FC236}">
                    <a16:creationId xmlns:a16="http://schemas.microsoft.com/office/drawing/2014/main" id="{15D8888B-2FF1-AA5A-6318-07262BC4102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29">
                <a:extLst>
                  <a:ext uri="{FF2B5EF4-FFF2-40B4-BE49-F238E27FC236}">
                    <a16:creationId xmlns:a16="http://schemas.microsoft.com/office/drawing/2014/main" id="{E2FD3F8C-318D-7FEA-B589-68A6138E901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30">
                <a:extLst>
                  <a:ext uri="{FF2B5EF4-FFF2-40B4-BE49-F238E27FC236}">
                    <a16:creationId xmlns:a16="http://schemas.microsoft.com/office/drawing/2014/main" id="{9E262D3A-1A33-8156-5DC9-BB865CA6BF9C}"/>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31">
                <a:extLst>
                  <a:ext uri="{FF2B5EF4-FFF2-40B4-BE49-F238E27FC236}">
                    <a16:creationId xmlns:a16="http://schemas.microsoft.com/office/drawing/2014/main" id="{6856E3DE-1816-F915-7818-7238178516C7}"/>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32">
                <a:extLst>
                  <a:ext uri="{FF2B5EF4-FFF2-40B4-BE49-F238E27FC236}">
                    <a16:creationId xmlns:a16="http://schemas.microsoft.com/office/drawing/2014/main" id="{E4BEE103-4840-D94C-6C38-F224F63B131A}"/>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33">
                <a:extLst>
                  <a:ext uri="{FF2B5EF4-FFF2-40B4-BE49-F238E27FC236}">
                    <a16:creationId xmlns:a16="http://schemas.microsoft.com/office/drawing/2014/main" id="{4CA2F82D-F90E-A2A9-FC87-7B39BBF8AC0F}"/>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29" name="Group 128">
              <a:extLst>
                <a:ext uri="{FF2B5EF4-FFF2-40B4-BE49-F238E27FC236}">
                  <a16:creationId xmlns:a16="http://schemas.microsoft.com/office/drawing/2014/main" id="{3F86DC77-A366-A2E5-A604-EB811A34D156}"/>
                </a:ext>
              </a:extLst>
            </p:cNvPr>
            <p:cNvGrpSpPr>
              <a:grpSpLocks noChangeAspect="1"/>
            </p:cNvGrpSpPr>
            <p:nvPr/>
          </p:nvGrpSpPr>
          <p:grpSpPr>
            <a:xfrm>
              <a:off x="3385713" y="2109464"/>
              <a:ext cx="1448760" cy="1452494"/>
              <a:chOff x="-4083050" y="1579563"/>
              <a:chExt cx="3694112" cy="3703638"/>
            </a:xfrm>
            <a:solidFill>
              <a:schemeClr val="accent5"/>
            </a:solidFill>
          </p:grpSpPr>
          <p:sp>
            <p:nvSpPr>
              <p:cNvPr id="130" name="Freeform 5">
                <a:extLst>
                  <a:ext uri="{FF2B5EF4-FFF2-40B4-BE49-F238E27FC236}">
                    <a16:creationId xmlns:a16="http://schemas.microsoft.com/office/drawing/2014/main" id="{31A0F7AF-0F13-03E7-6256-9E78879A55E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6">
                <a:extLst>
                  <a:ext uri="{FF2B5EF4-FFF2-40B4-BE49-F238E27FC236}">
                    <a16:creationId xmlns:a16="http://schemas.microsoft.com/office/drawing/2014/main" id="{5838766B-2276-B969-1E76-D029842CD391}"/>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7">
                <a:extLst>
                  <a:ext uri="{FF2B5EF4-FFF2-40B4-BE49-F238E27FC236}">
                    <a16:creationId xmlns:a16="http://schemas.microsoft.com/office/drawing/2014/main" id="{45F8F164-2D7F-3895-160D-0A8E3FEB7BD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8">
                <a:extLst>
                  <a:ext uri="{FF2B5EF4-FFF2-40B4-BE49-F238E27FC236}">
                    <a16:creationId xmlns:a16="http://schemas.microsoft.com/office/drawing/2014/main" id="{170CF106-DEBC-6AB7-82F2-213C5B7490AA}"/>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9">
                <a:extLst>
                  <a:ext uri="{FF2B5EF4-FFF2-40B4-BE49-F238E27FC236}">
                    <a16:creationId xmlns:a16="http://schemas.microsoft.com/office/drawing/2014/main" id="{68D02881-F132-AD0B-6960-3DD802F4F74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0">
                <a:extLst>
                  <a:ext uri="{FF2B5EF4-FFF2-40B4-BE49-F238E27FC236}">
                    <a16:creationId xmlns:a16="http://schemas.microsoft.com/office/drawing/2014/main" id="{042F3A3C-4A43-67A7-9EA7-EB9719E86710}"/>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1">
                <a:extLst>
                  <a:ext uri="{FF2B5EF4-FFF2-40B4-BE49-F238E27FC236}">
                    <a16:creationId xmlns:a16="http://schemas.microsoft.com/office/drawing/2014/main" id="{5AF3DFCA-7376-AEE9-8968-1075E67508F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2">
                <a:extLst>
                  <a:ext uri="{FF2B5EF4-FFF2-40B4-BE49-F238E27FC236}">
                    <a16:creationId xmlns:a16="http://schemas.microsoft.com/office/drawing/2014/main" id="{9490AA67-68B5-0522-652D-0CB9B78FA5F9}"/>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3">
                <a:extLst>
                  <a:ext uri="{FF2B5EF4-FFF2-40B4-BE49-F238E27FC236}">
                    <a16:creationId xmlns:a16="http://schemas.microsoft.com/office/drawing/2014/main" id="{BB1AD326-739F-7147-2A8A-3B834C39C601}"/>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4">
                <a:extLst>
                  <a:ext uri="{FF2B5EF4-FFF2-40B4-BE49-F238E27FC236}">
                    <a16:creationId xmlns:a16="http://schemas.microsoft.com/office/drawing/2014/main" id="{2BC460F3-9C06-EF08-A748-15FF53C05F7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5">
                <a:extLst>
                  <a:ext uri="{FF2B5EF4-FFF2-40B4-BE49-F238E27FC236}">
                    <a16:creationId xmlns:a16="http://schemas.microsoft.com/office/drawing/2014/main" id="{64EB7238-6E66-A471-EC57-6F910609DFD4}"/>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6">
                <a:extLst>
                  <a:ext uri="{FF2B5EF4-FFF2-40B4-BE49-F238E27FC236}">
                    <a16:creationId xmlns:a16="http://schemas.microsoft.com/office/drawing/2014/main" id="{53447C7A-DD54-7848-4AF4-8282B3B9B8BA}"/>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7">
                <a:extLst>
                  <a:ext uri="{FF2B5EF4-FFF2-40B4-BE49-F238E27FC236}">
                    <a16:creationId xmlns:a16="http://schemas.microsoft.com/office/drawing/2014/main" id="{16FD3E15-38D6-F731-DB0C-74DFD9EA892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8">
                <a:extLst>
                  <a:ext uri="{FF2B5EF4-FFF2-40B4-BE49-F238E27FC236}">
                    <a16:creationId xmlns:a16="http://schemas.microsoft.com/office/drawing/2014/main" id="{231D7768-0194-03C9-695D-8348F810B88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9">
                <a:extLst>
                  <a:ext uri="{FF2B5EF4-FFF2-40B4-BE49-F238E27FC236}">
                    <a16:creationId xmlns:a16="http://schemas.microsoft.com/office/drawing/2014/main" id="{576F3266-0693-A7F3-12F1-CF4BCB342095}"/>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0">
                <a:extLst>
                  <a:ext uri="{FF2B5EF4-FFF2-40B4-BE49-F238E27FC236}">
                    <a16:creationId xmlns:a16="http://schemas.microsoft.com/office/drawing/2014/main" id="{9BF26399-83E2-9D26-D889-3462C755C2AA}"/>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1">
                <a:extLst>
                  <a:ext uri="{FF2B5EF4-FFF2-40B4-BE49-F238E27FC236}">
                    <a16:creationId xmlns:a16="http://schemas.microsoft.com/office/drawing/2014/main" id="{1DC2FAAB-00D4-9296-EBF2-79B596FEB611}"/>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2">
                <a:extLst>
                  <a:ext uri="{FF2B5EF4-FFF2-40B4-BE49-F238E27FC236}">
                    <a16:creationId xmlns:a16="http://schemas.microsoft.com/office/drawing/2014/main" id="{0A8AC1B1-36B9-A5E3-09E8-5B1FCDB35EA0}"/>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3">
                <a:extLst>
                  <a:ext uri="{FF2B5EF4-FFF2-40B4-BE49-F238E27FC236}">
                    <a16:creationId xmlns:a16="http://schemas.microsoft.com/office/drawing/2014/main" id="{6F6A29EA-D539-3D71-AF26-81DD205D4986}"/>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4">
                <a:extLst>
                  <a:ext uri="{FF2B5EF4-FFF2-40B4-BE49-F238E27FC236}">
                    <a16:creationId xmlns:a16="http://schemas.microsoft.com/office/drawing/2014/main" id="{AD586957-E725-FFC8-AB43-0B51F8F8790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5">
                <a:extLst>
                  <a:ext uri="{FF2B5EF4-FFF2-40B4-BE49-F238E27FC236}">
                    <a16:creationId xmlns:a16="http://schemas.microsoft.com/office/drawing/2014/main" id="{28DD73CF-68E6-FD48-7441-CC2C529AAB96}"/>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6">
                <a:extLst>
                  <a:ext uri="{FF2B5EF4-FFF2-40B4-BE49-F238E27FC236}">
                    <a16:creationId xmlns:a16="http://schemas.microsoft.com/office/drawing/2014/main" id="{715DB850-5498-3ECD-E9BF-DA63DC81FDBE}"/>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27">
                <a:extLst>
                  <a:ext uri="{FF2B5EF4-FFF2-40B4-BE49-F238E27FC236}">
                    <a16:creationId xmlns:a16="http://schemas.microsoft.com/office/drawing/2014/main" id="{FB479722-3563-97ED-EF9B-512CA8705419}"/>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28">
                <a:extLst>
                  <a:ext uri="{FF2B5EF4-FFF2-40B4-BE49-F238E27FC236}">
                    <a16:creationId xmlns:a16="http://schemas.microsoft.com/office/drawing/2014/main" id="{B725C5F7-4322-8311-F165-C4AACD53290A}"/>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29">
                <a:extLst>
                  <a:ext uri="{FF2B5EF4-FFF2-40B4-BE49-F238E27FC236}">
                    <a16:creationId xmlns:a16="http://schemas.microsoft.com/office/drawing/2014/main" id="{84492B96-26E0-4FE7-F3AE-4FEC15A70215}"/>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0">
                <a:extLst>
                  <a:ext uri="{FF2B5EF4-FFF2-40B4-BE49-F238E27FC236}">
                    <a16:creationId xmlns:a16="http://schemas.microsoft.com/office/drawing/2014/main" id="{8C1E7D11-85FE-02EE-1F54-2A30B17E965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1">
                <a:extLst>
                  <a:ext uri="{FF2B5EF4-FFF2-40B4-BE49-F238E27FC236}">
                    <a16:creationId xmlns:a16="http://schemas.microsoft.com/office/drawing/2014/main" id="{BBB77AE9-E455-DB0B-7BDB-ED9E7B979831}"/>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2">
                <a:extLst>
                  <a:ext uri="{FF2B5EF4-FFF2-40B4-BE49-F238E27FC236}">
                    <a16:creationId xmlns:a16="http://schemas.microsoft.com/office/drawing/2014/main" id="{E2476FC1-9DFC-003F-63BD-198697F5E0F1}"/>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33">
                <a:extLst>
                  <a:ext uri="{FF2B5EF4-FFF2-40B4-BE49-F238E27FC236}">
                    <a16:creationId xmlns:a16="http://schemas.microsoft.com/office/drawing/2014/main" id="{40F595D7-5C09-F870-F7F8-40AB3F050207}"/>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9" name="Group 158">
              <a:extLst>
                <a:ext uri="{FF2B5EF4-FFF2-40B4-BE49-F238E27FC236}">
                  <a16:creationId xmlns:a16="http://schemas.microsoft.com/office/drawing/2014/main" id="{C0AE6FDA-2782-D9AA-8F49-748F2C309B5E}"/>
                </a:ext>
              </a:extLst>
            </p:cNvPr>
            <p:cNvGrpSpPr>
              <a:grpSpLocks noChangeAspect="1"/>
            </p:cNvGrpSpPr>
            <p:nvPr/>
          </p:nvGrpSpPr>
          <p:grpSpPr>
            <a:xfrm>
              <a:off x="5558542" y="2109464"/>
              <a:ext cx="1448760" cy="1452494"/>
              <a:chOff x="-4083050" y="1579563"/>
              <a:chExt cx="3694112" cy="3703638"/>
            </a:xfrm>
            <a:solidFill>
              <a:schemeClr val="accent5"/>
            </a:solidFill>
          </p:grpSpPr>
          <p:sp>
            <p:nvSpPr>
              <p:cNvPr id="160" name="Freeform 5">
                <a:extLst>
                  <a:ext uri="{FF2B5EF4-FFF2-40B4-BE49-F238E27FC236}">
                    <a16:creationId xmlns:a16="http://schemas.microsoft.com/office/drawing/2014/main" id="{1A6B823F-BE7A-BB99-3F0C-4F554039938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6">
                <a:extLst>
                  <a:ext uri="{FF2B5EF4-FFF2-40B4-BE49-F238E27FC236}">
                    <a16:creationId xmlns:a16="http://schemas.microsoft.com/office/drawing/2014/main" id="{D2444198-160A-C4E3-F3EB-5963FCFC362B}"/>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7">
                <a:extLst>
                  <a:ext uri="{FF2B5EF4-FFF2-40B4-BE49-F238E27FC236}">
                    <a16:creationId xmlns:a16="http://schemas.microsoft.com/office/drawing/2014/main" id="{463C0CFF-40AE-6243-CC0F-C076EF7817E5}"/>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8">
                <a:extLst>
                  <a:ext uri="{FF2B5EF4-FFF2-40B4-BE49-F238E27FC236}">
                    <a16:creationId xmlns:a16="http://schemas.microsoft.com/office/drawing/2014/main" id="{9DE16FB5-A3F4-3142-BDE9-A7D893D4D6E7}"/>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9">
                <a:extLst>
                  <a:ext uri="{FF2B5EF4-FFF2-40B4-BE49-F238E27FC236}">
                    <a16:creationId xmlns:a16="http://schemas.microsoft.com/office/drawing/2014/main" id="{84E1DF55-8C3B-1A16-DC1B-C79F440B54A4}"/>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10">
                <a:extLst>
                  <a:ext uri="{FF2B5EF4-FFF2-40B4-BE49-F238E27FC236}">
                    <a16:creationId xmlns:a16="http://schemas.microsoft.com/office/drawing/2014/main" id="{F7B0AA6B-FF31-0A71-161E-DA4DA97DB2CA}"/>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11">
                <a:extLst>
                  <a:ext uri="{FF2B5EF4-FFF2-40B4-BE49-F238E27FC236}">
                    <a16:creationId xmlns:a16="http://schemas.microsoft.com/office/drawing/2014/main" id="{3A75600A-48D8-9667-7147-346DA2526519}"/>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12">
                <a:extLst>
                  <a:ext uri="{FF2B5EF4-FFF2-40B4-BE49-F238E27FC236}">
                    <a16:creationId xmlns:a16="http://schemas.microsoft.com/office/drawing/2014/main" id="{8E01FC02-6203-325B-F3F1-84B3EA2C21D1}"/>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13">
                <a:extLst>
                  <a:ext uri="{FF2B5EF4-FFF2-40B4-BE49-F238E27FC236}">
                    <a16:creationId xmlns:a16="http://schemas.microsoft.com/office/drawing/2014/main" id="{3189CAC9-A19E-F37B-E0FD-9A0205236E66}"/>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14">
                <a:extLst>
                  <a:ext uri="{FF2B5EF4-FFF2-40B4-BE49-F238E27FC236}">
                    <a16:creationId xmlns:a16="http://schemas.microsoft.com/office/drawing/2014/main" id="{A6D7E167-60A2-C7CE-51C0-2496B12D7CA9}"/>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15">
                <a:extLst>
                  <a:ext uri="{FF2B5EF4-FFF2-40B4-BE49-F238E27FC236}">
                    <a16:creationId xmlns:a16="http://schemas.microsoft.com/office/drawing/2014/main" id="{5C2E6FE0-4A57-AAA9-F2B5-0B4BCFF76849}"/>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16">
                <a:extLst>
                  <a:ext uri="{FF2B5EF4-FFF2-40B4-BE49-F238E27FC236}">
                    <a16:creationId xmlns:a16="http://schemas.microsoft.com/office/drawing/2014/main" id="{61E5CF37-F4F6-1293-393B-060E9DB428EE}"/>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17">
                <a:extLst>
                  <a:ext uri="{FF2B5EF4-FFF2-40B4-BE49-F238E27FC236}">
                    <a16:creationId xmlns:a16="http://schemas.microsoft.com/office/drawing/2014/main" id="{BF174D9C-94FB-3F3F-76E1-8E705E41FCD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18">
                <a:extLst>
                  <a:ext uri="{FF2B5EF4-FFF2-40B4-BE49-F238E27FC236}">
                    <a16:creationId xmlns:a16="http://schemas.microsoft.com/office/drawing/2014/main" id="{A0B3F62E-D096-9E03-4748-866460200A98}"/>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19">
                <a:extLst>
                  <a:ext uri="{FF2B5EF4-FFF2-40B4-BE49-F238E27FC236}">
                    <a16:creationId xmlns:a16="http://schemas.microsoft.com/office/drawing/2014/main" id="{D0C03830-EA7D-4645-166F-65EA7C35C981}"/>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Freeform 20">
                <a:extLst>
                  <a:ext uri="{FF2B5EF4-FFF2-40B4-BE49-F238E27FC236}">
                    <a16:creationId xmlns:a16="http://schemas.microsoft.com/office/drawing/2014/main" id="{B34AB02D-785C-F92F-BFF5-4D5D2504DA98}"/>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21">
                <a:extLst>
                  <a:ext uri="{FF2B5EF4-FFF2-40B4-BE49-F238E27FC236}">
                    <a16:creationId xmlns:a16="http://schemas.microsoft.com/office/drawing/2014/main" id="{D5BD3544-8C8D-03A3-0CCF-FF4EEA149FD6}"/>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22">
                <a:extLst>
                  <a:ext uri="{FF2B5EF4-FFF2-40B4-BE49-F238E27FC236}">
                    <a16:creationId xmlns:a16="http://schemas.microsoft.com/office/drawing/2014/main" id="{B85A65AC-552E-4F17-1CD6-1DA5A1A59767}"/>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23">
                <a:extLst>
                  <a:ext uri="{FF2B5EF4-FFF2-40B4-BE49-F238E27FC236}">
                    <a16:creationId xmlns:a16="http://schemas.microsoft.com/office/drawing/2014/main" id="{E4222FE8-80EE-39EE-7DDF-EEA994985413}"/>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24">
                <a:extLst>
                  <a:ext uri="{FF2B5EF4-FFF2-40B4-BE49-F238E27FC236}">
                    <a16:creationId xmlns:a16="http://schemas.microsoft.com/office/drawing/2014/main" id="{FA185136-12F3-5096-DE74-E415DD556C8E}"/>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25">
                <a:extLst>
                  <a:ext uri="{FF2B5EF4-FFF2-40B4-BE49-F238E27FC236}">
                    <a16:creationId xmlns:a16="http://schemas.microsoft.com/office/drawing/2014/main" id="{390DD775-D011-BA57-A927-60A5B17C735D}"/>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26">
                <a:extLst>
                  <a:ext uri="{FF2B5EF4-FFF2-40B4-BE49-F238E27FC236}">
                    <a16:creationId xmlns:a16="http://schemas.microsoft.com/office/drawing/2014/main" id="{625B871F-5342-A0AC-4D9A-C6E3EBE3C81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27">
                <a:extLst>
                  <a:ext uri="{FF2B5EF4-FFF2-40B4-BE49-F238E27FC236}">
                    <a16:creationId xmlns:a16="http://schemas.microsoft.com/office/drawing/2014/main" id="{E34ABEC1-9ABE-46A0-DF00-5450C7EE44AE}"/>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28">
                <a:extLst>
                  <a:ext uri="{FF2B5EF4-FFF2-40B4-BE49-F238E27FC236}">
                    <a16:creationId xmlns:a16="http://schemas.microsoft.com/office/drawing/2014/main" id="{6BF33A76-8BC1-9F9B-11B0-5977494DF5FB}"/>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29">
                <a:extLst>
                  <a:ext uri="{FF2B5EF4-FFF2-40B4-BE49-F238E27FC236}">
                    <a16:creationId xmlns:a16="http://schemas.microsoft.com/office/drawing/2014/main" id="{9C6A7945-688A-5E26-6518-4BE67AECA18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30">
                <a:extLst>
                  <a:ext uri="{FF2B5EF4-FFF2-40B4-BE49-F238E27FC236}">
                    <a16:creationId xmlns:a16="http://schemas.microsoft.com/office/drawing/2014/main" id="{32E7C143-1A28-7F9B-D8C0-9197AE9C06A2}"/>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31">
                <a:extLst>
                  <a:ext uri="{FF2B5EF4-FFF2-40B4-BE49-F238E27FC236}">
                    <a16:creationId xmlns:a16="http://schemas.microsoft.com/office/drawing/2014/main" id="{3C60AC46-4524-7B76-FC23-37EEE6253273}"/>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32">
                <a:extLst>
                  <a:ext uri="{FF2B5EF4-FFF2-40B4-BE49-F238E27FC236}">
                    <a16:creationId xmlns:a16="http://schemas.microsoft.com/office/drawing/2014/main" id="{4072B693-68AF-50E1-EC4B-B546219F39BC}"/>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33">
                <a:extLst>
                  <a:ext uri="{FF2B5EF4-FFF2-40B4-BE49-F238E27FC236}">
                    <a16:creationId xmlns:a16="http://schemas.microsoft.com/office/drawing/2014/main" id="{17AADFAA-26A1-67AA-D57E-75002BFB684C}"/>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89" name="Group 188">
              <a:extLst>
                <a:ext uri="{FF2B5EF4-FFF2-40B4-BE49-F238E27FC236}">
                  <a16:creationId xmlns:a16="http://schemas.microsoft.com/office/drawing/2014/main" id="{A72B2911-5898-C44D-2187-F6AA0CFCB03A}"/>
                </a:ext>
              </a:extLst>
            </p:cNvPr>
            <p:cNvGrpSpPr>
              <a:grpSpLocks noChangeAspect="1"/>
            </p:cNvGrpSpPr>
            <p:nvPr/>
          </p:nvGrpSpPr>
          <p:grpSpPr>
            <a:xfrm>
              <a:off x="7758533" y="2109464"/>
              <a:ext cx="1448760" cy="1452494"/>
              <a:chOff x="-4083050" y="1579563"/>
              <a:chExt cx="3694112" cy="3703638"/>
            </a:xfrm>
            <a:solidFill>
              <a:schemeClr val="accent5"/>
            </a:solidFill>
          </p:grpSpPr>
          <p:sp>
            <p:nvSpPr>
              <p:cNvPr id="190" name="Freeform 5">
                <a:extLst>
                  <a:ext uri="{FF2B5EF4-FFF2-40B4-BE49-F238E27FC236}">
                    <a16:creationId xmlns:a16="http://schemas.microsoft.com/office/drawing/2014/main" id="{93DBA464-08BC-5745-869B-1EF3B292556A}"/>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6">
                <a:extLst>
                  <a:ext uri="{FF2B5EF4-FFF2-40B4-BE49-F238E27FC236}">
                    <a16:creationId xmlns:a16="http://schemas.microsoft.com/office/drawing/2014/main" id="{09DA8C08-3F9B-123B-41A0-F620844FA71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7">
                <a:extLst>
                  <a:ext uri="{FF2B5EF4-FFF2-40B4-BE49-F238E27FC236}">
                    <a16:creationId xmlns:a16="http://schemas.microsoft.com/office/drawing/2014/main" id="{E658DD37-E2E5-632C-7F6D-576C0633DDA1}"/>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8">
                <a:extLst>
                  <a:ext uri="{FF2B5EF4-FFF2-40B4-BE49-F238E27FC236}">
                    <a16:creationId xmlns:a16="http://schemas.microsoft.com/office/drawing/2014/main" id="{B36699A0-F1C6-B802-45EB-5FDCC94DEC0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9">
                <a:extLst>
                  <a:ext uri="{FF2B5EF4-FFF2-40B4-BE49-F238E27FC236}">
                    <a16:creationId xmlns:a16="http://schemas.microsoft.com/office/drawing/2014/main" id="{4517211C-267D-FBDB-0139-14AEF5943369}"/>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0">
                <a:extLst>
                  <a:ext uri="{FF2B5EF4-FFF2-40B4-BE49-F238E27FC236}">
                    <a16:creationId xmlns:a16="http://schemas.microsoft.com/office/drawing/2014/main" id="{B6F92939-D690-1720-27F6-F891D03AD928}"/>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1">
                <a:extLst>
                  <a:ext uri="{FF2B5EF4-FFF2-40B4-BE49-F238E27FC236}">
                    <a16:creationId xmlns:a16="http://schemas.microsoft.com/office/drawing/2014/main" id="{486F1BAB-5609-B163-E0DF-7A9377C49EA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12">
                <a:extLst>
                  <a:ext uri="{FF2B5EF4-FFF2-40B4-BE49-F238E27FC236}">
                    <a16:creationId xmlns:a16="http://schemas.microsoft.com/office/drawing/2014/main" id="{8FD325DF-677A-B871-76DD-D7757A5B17A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3">
                <a:extLst>
                  <a:ext uri="{FF2B5EF4-FFF2-40B4-BE49-F238E27FC236}">
                    <a16:creationId xmlns:a16="http://schemas.microsoft.com/office/drawing/2014/main" id="{9A5B8D32-DE2D-974E-F345-DD8B9A4118E9}"/>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4">
                <a:extLst>
                  <a:ext uri="{FF2B5EF4-FFF2-40B4-BE49-F238E27FC236}">
                    <a16:creationId xmlns:a16="http://schemas.microsoft.com/office/drawing/2014/main" id="{BF2543B7-F4BF-1C27-8E1B-B2BA8503EA11}"/>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5">
                <a:extLst>
                  <a:ext uri="{FF2B5EF4-FFF2-40B4-BE49-F238E27FC236}">
                    <a16:creationId xmlns:a16="http://schemas.microsoft.com/office/drawing/2014/main" id="{262FE379-B9C6-7488-25A8-C9F3C8E933B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6">
                <a:extLst>
                  <a:ext uri="{FF2B5EF4-FFF2-40B4-BE49-F238E27FC236}">
                    <a16:creationId xmlns:a16="http://schemas.microsoft.com/office/drawing/2014/main" id="{5817C5DC-9EE5-549F-6334-5A60D2497423}"/>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7">
                <a:extLst>
                  <a:ext uri="{FF2B5EF4-FFF2-40B4-BE49-F238E27FC236}">
                    <a16:creationId xmlns:a16="http://schemas.microsoft.com/office/drawing/2014/main" id="{9A8D00E6-ED3F-CC36-4543-3042EFAECAA1}"/>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8">
                <a:extLst>
                  <a:ext uri="{FF2B5EF4-FFF2-40B4-BE49-F238E27FC236}">
                    <a16:creationId xmlns:a16="http://schemas.microsoft.com/office/drawing/2014/main" id="{0E3EBFFA-9613-5066-3DAE-B9B497BFE14F}"/>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19">
                <a:extLst>
                  <a:ext uri="{FF2B5EF4-FFF2-40B4-BE49-F238E27FC236}">
                    <a16:creationId xmlns:a16="http://schemas.microsoft.com/office/drawing/2014/main" id="{FF9A0322-585A-B3C3-76D9-073486A7944A}"/>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0">
                <a:extLst>
                  <a:ext uri="{FF2B5EF4-FFF2-40B4-BE49-F238E27FC236}">
                    <a16:creationId xmlns:a16="http://schemas.microsoft.com/office/drawing/2014/main" id="{25E8F5F0-3558-9D4D-FC64-34C23EC8A05E}"/>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1">
                <a:extLst>
                  <a:ext uri="{FF2B5EF4-FFF2-40B4-BE49-F238E27FC236}">
                    <a16:creationId xmlns:a16="http://schemas.microsoft.com/office/drawing/2014/main" id="{68A89EFE-55F0-17BC-5838-85B1E8821B46}"/>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2">
                <a:extLst>
                  <a:ext uri="{FF2B5EF4-FFF2-40B4-BE49-F238E27FC236}">
                    <a16:creationId xmlns:a16="http://schemas.microsoft.com/office/drawing/2014/main" id="{9A0EE645-1296-EB5C-C25C-FA972873109B}"/>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3">
                <a:extLst>
                  <a:ext uri="{FF2B5EF4-FFF2-40B4-BE49-F238E27FC236}">
                    <a16:creationId xmlns:a16="http://schemas.microsoft.com/office/drawing/2014/main" id="{7DBCB57A-4CFA-27DB-A289-821058A9C096}"/>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4">
                <a:extLst>
                  <a:ext uri="{FF2B5EF4-FFF2-40B4-BE49-F238E27FC236}">
                    <a16:creationId xmlns:a16="http://schemas.microsoft.com/office/drawing/2014/main" id="{1ABFBCF6-2997-BC3A-D0E3-DA315D2677B9}"/>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5">
                <a:extLst>
                  <a:ext uri="{FF2B5EF4-FFF2-40B4-BE49-F238E27FC236}">
                    <a16:creationId xmlns:a16="http://schemas.microsoft.com/office/drawing/2014/main" id="{2B528714-3FF3-2D61-F9C2-FAB64904F09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26">
                <a:extLst>
                  <a:ext uri="{FF2B5EF4-FFF2-40B4-BE49-F238E27FC236}">
                    <a16:creationId xmlns:a16="http://schemas.microsoft.com/office/drawing/2014/main" id="{647893C3-509B-8899-0E58-DF0F36FB5545}"/>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7">
                <a:extLst>
                  <a:ext uri="{FF2B5EF4-FFF2-40B4-BE49-F238E27FC236}">
                    <a16:creationId xmlns:a16="http://schemas.microsoft.com/office/drawing/2014/main" id="{AE91FC45-BEF1-485D-89D8-384C778303F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8">
                <a:extLst>
                  <a:ext uri="{FF2B5EF4-FFF2-40B4-BE49-F238E27FC236}">
                    <a16:creationId xmlns:a16="http://schemas.microsoft.com/office/drawing/2014/main" id="{DBA23CCF-A399-D1EB-3CC9-FE0368BCBD4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29">
                <a:extLst>
                  <a:ext uri="{FF2B5EF4-FFF2-40B4-BE49-F238E27FC236}">
                    <a16:creationId xmlns:a16="http://schemas.microsoft.com/office/drawing/2014/main" id="{A4638989-1E46-5153-32DD-7E89BD8413D2}"/>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30">
                <a:extLst>
                  <a:ext uri="{FF2B5EF4-FFF2-40B4-BE49-F238E27FC236}">
                    <a16:creationId xmlns:a16="http://schemas.microsoft.com/office/drawing/2014/main" id="{6B81B7A7-A0C7-30C3-4B81-884E72254FD4}"/>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1">
                <a:extLst>
                  <a:ext uri="{FF2B5EF4-FFF2-40B4-BE49-F238E27FC236}">
                    <a16:creationId xmlns:a16="http://schemas.microsoft.com/office/drawing/2014/main" id="{683A24F4-B759-07E5-4AA1-AD59C4F425B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32">
                <a:extLst>
                  <a:ext uri="{FF2B5EF4-FFF2-40B4-BE49-F238E27FC236}">
                    <a16:creationId xmlns:a16="http://schemas.microsoft.com/office/drawing/2014/main" id="{6D30F10E-D0EB-4D9F-E7CB-9D25A2C6297F}"/>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3">
                <a:extLst>
                  <a:ext uri="{FF2B5EF4-FFF2-40B4-BE49-F238E27FC236}">
                    <a16:creationId xmlns:a16="http://schemas.microsoft.com/office/drawing/2014/main" id="{6AF70506-E463-FD80-9FB7-B11C6F679626}"/>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9" name="Group 218">
              <a:extLst>
                <a:ext uri="{FF2B5EF4-FFF2-40B4-BE49-F238E27FC236}">
                  <a16:creationId xmlns:a16="http://schemas.microsoft.com/office/drawing/2014/main" id="{A5FA5FE4-713C-BA86-71E8-79C6048BCF42}"/>
                </a:ext>
              </a:extLst>
            </p:cNvPr>
            <p:cNvGrpSpPr>
              <a:grpSpLocks noChangeAspect="1"/>
            </p:cNvGrpSpPr>
            <p:nvPr/>
          </p:nvGrpSpPr>
          <p:grpSpPr>
            <a:xfrm>
              <a:off x="9958524" y="2109464"/>
              <a:ext cx="1448760" cy="1452494"/>
              <a:chOff x="-4083050" y="1579563"/>
              <a:chExt cx="3694112" cy="3703638"/>
            </a:xfrm>
            <a:solidFill>
              <a:schemeClr val="accent5"/>
            </a:solidFill>
          </p:grpSpPr>
          <p:sp>
            <p:nvSpPr>
              <p:cNvPr id="220" name="Freeform 5">
                <a:extLst>
                  <a:ext uri="{FF2B5EF4-FFF2-40B4-BE49-F238E27FC236}">
                    <a16:creationId xmlns:a16="http://schemas.microsoft.com/office/drawing/2014/main" id="{18342341-FCCE-2ED3-A403-B5BFBF9B515B}"/>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6">
                <a:extLst>
                  <a:ext uri="{FF2B5EF4-FFF2-40B4-BE49-F238E27FC236}">
                    <a16:creationId xmlns:a16="http://schemas.microsoft.com/office/drawing/2014/main" id="{F1E7043A-8709-81F5-7849-80EC97FC353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7">
                <a:extLst>
                  <a:ext uri="{FF2B5EF4-FFF2-40B4-BE49-F238E27FC236}">
                    <a16:creationId xmlns:a16="http://schemas.microsoft.com/office/drawing/2014/main" id="{03031ACD-9074-D744-C178-662382EB5D17}"/>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8">
                <a:extLst>
                  <a:ext uri="{FF2B5EF4-FFF2-40B4-BE49-F238E27FC236}">
                    <a16:creationId xmlns:a16="http://schemas.microsoft.com/office/drawing/2014/main" id="{904E4071-344D-2E2A-0C6A-BA79BAA804C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9">
                <a:extLst>
                  <a:ext uri="{FF2B5EF4-FFF2-40B4-BE49-F238E27FC236}">
                    <a16:creationId xmlns:a16="http://schemas.microsoft.com/office/drawing/2014/main" id="{CC7CCE98-50DF-C064-BA37-6D982C45DF51}"/>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10">
                <a:extLst>
                  <a:ext uri="{FF2B5EF4-FFF2-40B4-BE49-F238E27FC236}">
                    <a16:creationId xmlns:a16="http://schemas.microsoft.com/office/drawing/2014/main" id="{70589D94-FD42-AAB3-2BED-A4DBB05FCB8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11">
                <a:extLst>
                  <a:ext uri="{FF2B5EF4-FFF2-40B4-BE49-F238E27FC236}">
                    <a16:creationId xmlns:a16="http://schemas.microsoft.com/office/drawing/2014/main" id="{578DB548-DB54-00B6-75ED-39E7E2D81EB9}"/>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12">
                <a:extLst>
                  <a:ext uri="{FF2B5EF4-FFF2-40B4-BE49-F238E27FC236}">
                    <a16:creationId xmlns:a16="http://schemas.microsoft.com/office/drawing/2014/main" id="{798DB732-8C23-5252-1DE1-FBA22AE3A2F3}"/>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13">
                <a:extLst>
                  <a:ext uri="{FF2B5EF4-FFF2-40B4-BE49-F238E27FC236}">
                    <a16:creationId xmlns:a16="http://schemas.microsoft.com/office/drawing/2014/main" id="{2B4F103B-495E-DD9B-A1BE-50E49C32F963}"/>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14">
                <a:extLst>
                  <a:ext uri="{FF2B5EF4-FFF2-40B4-BE49-F238E27FC236}">
                    <a16:creationId xmlns:a16="http://schemas.microsoft.com/office/drawing/2014/main" id="{C804E6B6-9884-BC8A-5B47-E5A7BAF51C68}"/>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15">
                <a:extLst>
                  <a:ext uri="{FF2B5EF4-FFF2-40B4-BE49-F238E27FC236}">
                    <a16:creationId xmlns:a16="http://schemas.microsoft.com/office/drawing/2014/main" id="{00F74A24-DAD4-3516-A2A9-BB36C3E57BD3}"/>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16">
                <a:extLst>
                  <a:ext uri="{FF2B5EF4-FFF2-40B4-BE49-F238E27FC236}">
                    <a16:creationId xmlns:a16="http://schemas.microsoft.com/office/drawing/2014/main" id="{F856A11D-EDD1-12B0-6F50-1CA4B5DB3091}"/>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17">
                <a:extLst>
                  <a:ext uri="{FF2B5EF4-FFF2-40B4-BE49-F238E27FC236}">
                    <a16:creationId xmlns:a16="http://schemas.microsoft.com/office/drawing/2014/main" id="{E8A43BFF-73F7-4186-5711-950A745B4E05}"/>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18">
                <a:extLst>
                  <a:ext uri="{FF2B5EF4-FFF2-40B4-BE49-F238E27FC236}">
                    <a16:creationId xmlns:a16="http://schemas.microsoft.com/office/drawing/2014/main" id="{6DC54669-2850-B101-410C-248E4A000A86}"/>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19">
                <a:extLst>
                  <a:ext uri="{FF2B5EF4-FFF2-40B4-BE49-F238E27FC236}">
                    <a16:creationId xmlns:a16="http://schemas.microsoft.com/office/drawing/2014/main" id="{A2656BD5-901B-F94C-CEF9-F7E334484658}"/>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20">
                <a:extLst>
                  <a:ext uri="{FF2B5EF4-FFF2-40B4-BE49-F238E27FC236}">
                    <a16:creationId xmlns:a16="http://schemas.microsoft.com/office/drawing/2014/main" id="{D09A3408-769E-6AEA-CEBF-2DE6AB15A583}"/>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21">
                <a:extLst>
                  <a:ext uri="{FF2B5EF4-FFF2-40B4-BE49-F238E27FC236}">
                    <a16:creationId xmlns:a16="http://schemas.microsoft.com/office/drawing/2014/main" id="{6B3E5569-0746-DBF0-0F59-A3A2968D48E0}"/>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22">
                <a:extLst>
                  <a:ext uri="{FF2B5EF4-FFF2-40B4-BE49-F238E27FC236}">
                    <a16:creationId xmlns:a16="http://schemas.microsoft.com/office/drawing/2014/main" id="{7B7FF8DA-292B-4434-5EB7-CC0C47968F6D}"/>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23">
                <a:extLst>
                  <a:ext uri="{FF2B5EF4-FFF2-40B4-BE49-F238E27FC236}">
                    <a16:creationId xmlns:a16="http://schemas.microsoft.com/office/drawing/2014/main" id="{45D2690F-F6AC-CC2A-1208-05C5348486A7}"/>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24">
                <a:extLst>
                  <a:ext uri="{FF2B5EF4-FFF2-40B4-BE49-F238E27FC236}">
                    <a16:creationId xmlns:a16="http://schemas.microsoft.com/office/drawing/2014/main" id="{F0EE2CA9-FA92-DD68-7521-EFEA9080D6A9}"/>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25">
                <a:extLst>
                  <a:ext uri="{FF2B5EF4-FFF2-40B4-BE49-F238E27FC236}">
                    <a16:creationId xmlns:a16="http://schemas.microsoft.com/office/drawing/2014/main" id="{12F76312-3DB0-8302-FC99-FB3B41E4BD9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26">
                <a:extLst>
                  <a:ext uri="{FF2B5EF4-FFF2-40B4-BE49-F238E27FC236}">
                    <a16:creationId xmlns:a16="http://schemas.microsoft.com/office/drawing/2014/main" id="{3817367A-3A44-1A09-7E05-A9457B2E05B3}"/>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7">
                <a:extLst>
                  <a:ext uri="{FF2B5EF4-FFF2-40B4-BE49-F238E27FC236}">
                    <a16:creationId xmlns:a16="http://schemas.microsoft.com/office/drawing/2014/main" id="{35A900FC-51C2-3A30-782B-BDB8404FE7C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8">
                <a:extLst>
                  <a:ext uri="{FF2B5EF4-FFF2-40B4-BE49-F238E27FC236}">
                    <a16:creationId xmlns:a16="http://schemas.microsoft.com/office/drawing/2014/main" id="{B696651A-D222-9D59-CBF1-4C28D9C5CD09}"/>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9">
                <a:extLst>
                  <a:ext uri="{FF2B5EF4-FFF2-40B4-BE49-F238E27FC236}">
                    <a16:creationId xmlns:a16="http://schemas.microsoft.com/office/drawing/2014/main" id="{F1B3EB6F-702E-A07F-03BB-50B02E578FC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30">
                <a:extLst>
                  <a:ext uri="{FF2B5EF4-FFF2-40B4-BE49-F238E27FC236}">
                    <a16:creationId xmlns:a16="http://schemas.microsoft.com/office/drawing/2014/main" id="{3DD489DA-CCAC-96DE-F4AC-C7406DBB4C4B}"/>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1">
                <a:extLst>
                  <a:ext uri="{FF2B5EF4-FFF2-40B4-BE49-F238E27FC236}">
                    <a16:creationId xmlns:a16="http://schemas.microsoft.com/office/drawing/2014/main" id="{25085E1E-BCE3-F8D6-24D9-01415FF00B00}"/>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2">
                <a:extLst>
                  <a:ext uri="{FF2B5EF4-FFF2-40B4-BE49-F238E27FC236}">
                    <a16:creationId xmlns:a16="http://schemas.microsoft.com/office/drawing/2014/main" id="{E0D64BB1-4D5D-1E14-0B0F-C56BC2092808}"/>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3">
                <a:extLst>
                  <a:ext uri="{FF2B5EF4-FFF2-40B4-BE49-F238E27FC236}">
                    <a16:creationId xmlns:a16="http://schemas.microsoft.com/office/drawing/2014/main" id="{75B4ABD7-5440-948E-B76A-C0A3D972679E}"/>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9" name="Group 248">
              <a:extLst>
                <a:ext uri="{FF2B5EF4-FFF2-40B4-BE49-F238E27FC236}">
                  <a16:creationId xmlns:a16="http://schemas.microsoft.com/office/drawing/2014/main" id="{DCF46EDE-B3CC-1F53-AC3A-2F008CEA38C4}"/>
                </a:ext>
              </a:extLst>
            </p:cNvPr>
            <p:cNvGrpSpPr/>
            <p:nvPr/>
          </p:nvGrpSpPr>
          <p:grpSpPr>
            <a:xfrm>
              <a:off x="10285412" y="2362200"/>
              <a:ext cx="835536" cy="835536"/>
              <a:chOff x="5908432" y="1066529"/>
              <a:chExt cx="936905" cy="936905"/>
            </a:xfrm>
          </p:grpSpPr>
          <p:sp>
            <p:nvSpPr>
              <p:cNvPr id="250" name="Freeform 8">
                <a:extLst>
                  <a:ext uri="{FF2B5EF4-FFF2-40B4-BE49-F238E27FC236}">
                    <a16:creationId xmlns:a16="http://schemas.microsoft.com/office/drawing/2014/main" id="{C3D86CCF-1078-F756-A4E0-98C67B821D90}"/>
                  </a:ext>
                </a:extLst>
              </p:cNvPr>
              <p:cNvSpPr>
                <a:spLocks/>
              </p:cNvSpPr>
              <p:nvPr/>
            </p:nvSpPr>
            <p:spPr bwMode="auto">
              <a:xfrm>
                <a:off x="6158533" y="1577314"/>
                <a:ext cx="176018" cy="173233"/>
              </a:xfrm>
              <a:custGeom>
                <a:avLst/>
                <a:gdLst>
                  <a:gd name="T0" fmla="*/ 19 w 133"/>
                  <a:gd name="T1" fmla="*/ 0 h 131"/>
                  <a:gd name="T2" fmla="*/ 25 w 133"/>
                  <a:gd name="T3" fmla="*/ 4 h 131"/>
                  <a:gd name="T4" fmla="*/ 129 w 133"/>
                  <a:gd name="T5" fmla="*/ 108 h 131"/>
                  <a:gd name="T6" fmla="*/ 129 w 133"/>
                  <a:gd name="T7" fmla="*/ 119 h 131"/>
                  <a:gd name="T8" fmla="*/ 120 w 133"/>
                  <a:gd name="T9" fmla="*/ 128 h 131"/>
                  <a:gd name="T10" fmla="*/ 110 w 133"/>
                  <a:gd name="T11" fmla="*/ 128 h 131"/>
                  <a:gd name="T12" fmla="*/ 108 w 133"/>
                  <a:gd name="T13" fmla="*/ 126 h 131"/>
                  <a:gd name="T14" fmla="*/ 7 w 133"/>
                  <a:gd name="T15" fmla="*/ 25 h 131"/>
                  <a:gd name="T16" fmla="*/ 7 w 133"/>
                  <a:gd name="T17" fmla="*/ 10 h 131"/>
                  <a:gd name="T18" fmla="*/ 14 w 133"/>
                  <a:gd name="T19" fmla="*/ 3 h 131"/>
                  <a:gd name="T20" fmla="*/ 19 w 133"/>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131">
                    <a:moveTo>
                      <a:pt x="19" y="0"/>
                    </a:moveTo>
                    <a:cubicBezTo>
                      <a:pt x="21" y="1"/>
                      <a:pt x="23" y="2"/>
                      <a:pt x="25" y="4"/>
                    </a:cubicBezTo>
                    <a:cubicBezTo>
                      <a:pt x="60" y="38"/>
                      <a:pt x="94" y="73"/>
                      <a:pt x="129" y="108"/>
                    </a:cubicBezTo>
                    <a:cubicBezTo>
                      <a:pt x="133" y="112"/>
                      <a:pt x="133" y="115"/>
                      <a:pt x="129" y="119"/>
                    </a:cubicBezTo>
                    <a:cubicBezTo>
                      <a:pt x="126" y="122"/>
                      <a:pt x="123" y="125"/>
                      <a:pt x="120" y="128"/>
                    </a:cubicBezTo>
                    <a:cubicBezTo>
                      <a:pt x="117" y="131"/>
                      <a:pt x="114" y="131"/>
                      <a:pt x="110" y="128"/>
                    </a:cubicBezTo>
                    <a:cubicBezTo>
                      <a:pt x="109" y="127"/>
                      <a:pt x="109" y="126"/>
                      <a:pt x="108" y="126"/>
                    </a:cubicBezTo>
                    <a:cubicBezTo>
                      <a:pt x="74" y="92"/>
                      <a:pt x="41" y="58"/>
                      <a:pt x="7" y="25"/>
                    </a:cubicBezTo>
                    <a:cubicBezTo>
                      <a:pt x="0" y="18"/>
                      <a:pt x="0" y="16"/>
                      <a:pt x="7" y="10"/>
                    </a:cubicBezTo>
                    <a:cubicBezTo>
                      <a:pt x="9" y="7"/>
                      <a:pt x="11" y="5"/>
                      <a:pt x="14" y="3"/>
                    </a:cubicBezTo>
                    <a:cubicBezTo>
                      <a:pt x="15" y="2"/>
                      <a:pt x="17" y="1"/>
                      <a:pt x="19" y="0"/>
                    </a:cubicBezTo>
                    <a:close/>
                  </a:path>
                </a:pathLst>
              </a:custGeom>
              <a:solidFill>
                <a:schemeClr val="accent2"/>
              </a:solidFill>
              <a:ln w="19050">
                <a:solidFill>
                  <a:srgbClr val="CCD2E2"/>
                </a:solidFill>
              </a:ln>
            </p:spPr>
            <p:txBody>
              <a:bodyPr vert="horz" wrap="square" lIns="91416" tIns="45708" rIns="91416" bIns="45708" numCol="1" anchor="t" anchorCtr="0" compatLnSpc="1">
                <a:prstTxWarp prst="textNoShape">
                  <a:avLst/>
                </a:prstTxWarp>
              </a:bodyPr>
              <a:lstStyle/>
              <a:p>
                <a:endParaRPr lang="en-US" sz="1799" dirty="0"/>
              </a:p>
            </p:txBody>
          </p:sp>
          <p:sp>
            <p:nvSpPr>
              <p:cNvPr id="251" name="Freeform 6">
                <a:extLst>
                  <a:ext uri="{FF2B5EF4-FFF2-40B4-BE49-F238E27FC236}">
                    <a16:creationId xmlns:a16="http://schemas.microsoft.com/office/drawing/2014/main" id="{BC87A470-3697-39EA-2C41-D396A3F8BA59}"/>
                  </a:ext>
                </a:extLst>
              </p:cNvPr>
              <p:cNvSpPr>
                <a:spLocks noEditPoints="1"/>
              </p:cNvSpPr>
              <p:nvPr/>
            </p:nvSpPr>
            <p:spPr bwMode="auto">
              <a:xfrm>
                <a:off x="5908432" y="1066529"/>
                <a:ext cx="936905" cy="936905"/>
              </a:xfrm>
              <a:custGeom>
                <a:avLst/>
                <a:gdLst>
                  <a:gd name="T0" fmla="*/ 170 w 708"/>
                  <a:gd name="T1" fmla="*/ 427 h 708"/>
                  <a:gd name="T2" fmla="*/ 175 w 708"/>
                  <a:gd name="T3" fmla="*/ 375 h 708"/>
                  <a:gd name="T4" fmla="*/ 196 w 708"/>
                  <a:gd name="T5" fmla="*/ 359 h 708"/>
                  <a:gd name="T6" fmla="*/ 235 w 708"/>
                  <a:gd name="T7" fmla="*/ 369 h 708"/>
                  <a:gd name="T8" fmla="*/ 273 w 708"/>
                  <a:gd name="T9" fmla="*/ 406 h 708"/>
                  <a:gd name="T10" fmla="*/ 276 w 708"/>
                  <a:gd name="T11" fmla="*/ 409 h 708"/>
                  <a:gd name="T12" fmla="*/ 293 w 708"/>
                  <a:gd name="T13" fmla="*/ 393 h 708"/>
                  <a:gd name="T14" fmla="*/ 320 w 708"/>
                  <a:gd name="T15" fmla="*/ 73 h 708"/>
                  <a:gd name="T16" fmla="*/ 620 w 708"/>
                  <a:gd name="T17" fmla="*/ 88 h 708"/>
                  <a:gd name="T18" fmla="*/ 635 w 708"/>
                  <a:gd name="T19" fmla="*/ 387 h 708"/>
                  <a:gd name="T20" fmla="*/ 480 w 708"/>
                  <a:gd name="T21" fmla="*/ 468 h 708"/>
                  <a:gd name="T22" fmla="*/ 314 w 708"/>
                  <a:gd name="T23" fmla="*/ 414 h 708"/>
                  <a:gd name="T24" fmla="*/ 298 w 708"/>
                  <a:gd name="T25" fmla="*/ 431 h 708"/>
                  <a:gd name="T26" fmla="*/ 302 w 708"/>
                  <a:gd name="T27" fmla="*/ 435 h 708"/>
                  <a:gd name="T28" fmla="*/ 339 w 708"/>
                  <a:gd name="T29" fmla="*/ 472 h 708"/>
                  <a:gd name="T30" fmla="*/ 346 w 708"/>
                  <a:gd name="T31" fmla="*/ 518 h 708"/>
                  <a:gd name="T32" fmla="*/ 307 w 708"/>
                  <a:gd name="T33" fmla="*/ 546 h 708"/>
                  <a:gd name="T34" fmla="*/ 280 w 708"/>
                  <a:gd name="T35" fmla="*/ 537 h 708"/>
                  <a:gd name="T36" fmla="*/ 273 w 708"/>
                  <a:gd name="T37" fmla="*/ 545 h 708"/>
                  <a:gd name="T38" fmla="*/ 128 w 708"/>
                  <a:gd name="T39" fmla="*/ 690 h 708"/>
                  <a:gd name="T40" fmla="*/ 71 w 708"/>
                  <a:gd name="T41" fmla="*/ 690 h 708"/>
                  <a:gd name="T42" fmla="*/ 17 w 708"/>
                  <a:gd name="T43" fmla="*/ 636 h 708"/>
                  <a:gd name="T44" fmla="*/ 17 w 708"/>
                  <a:gd name="T45" fmla="*/ 580 h 708"/>
                  <a:gd name="T46" fmla="*/ 163 w 708"/>
                  <a:gd name="T47" fmla="*/ 434 h 708"/>
                  <a:gd name="T48" fmla="*/ 170 w 708"/>
                  <a:gd name="T49" fmla="*/ 427 h 708"/>
                  <a:gd name="T50" fmla="*/ 608 w 708"/>
                  <a:gd name="T51" fmla="*/ 246 h 708"/>
                  <a:gd name="T52" fmla="*/ 461 w 708"/>
                  <a:gd name="T53" fmla="*/ 100 h 708"/>
                  <a:gd name="T54" fmla="*/ 316 w 708"/>
                  <a:gd name="T55" fmla="*/ 246 h 708"/>
                  <a:gd name="T56" fmla="*/ 462 w 708"/>
                  <a:gd name="T57" fmla="*/ 392 h 708"/>
                  <a:gd name="T58" fmla="*/ 608 w 708"/>
                  <a:gd name="T59" fmla="*/ 246 h 708"/>
                  <a:gd name="T60" fmla="*/ 208 w 708"/>
                  <a:gd name="T61" fmla="*/ 386 h 708"/>
                  <a:gd name="T62" fmla="*/ 203 w 708"/>
                  <a:gd name="T63" fmla="*/ 389 h 708"/>
                  <a:gd name="T64" fmla="*/ 196 w 708"/>
                  <a:gd name="T65" fmla="*/ 396 h 708"/>
                  <a:gd name="T66" fmla="*/ 196 w 708"/>
                  <a:gd name="T67" fmla="*/ 411 h 708"/>
                  <a:gd name="T68" fmla="*/ 297 w 708"/>
                  <a:gd name="T69" fmla="*/ 512 h 708"/>
                  <a:gd name="T70" fmla="*/ 299 w 708"/>
                  <a:gd name="T71" fmla="*/ 514 h 708"/>
                  <a:gd name="T72" fmla="*/ 309 w 708"/>
                  <a:gd name="T73" fmla="*/ 514 h 708"/>
                  <a:gd name="T74" fmla="*/ 318 w 708"/>
                  <a:gd name="T75" fmla="*/ 505 h 708"/>
                  <a:gd name="T76" fmla="*/ 318 w 708"/>
                  <a:gd name="T77" fmla="*/ 494 h 708"/>
                  <a:gd name="T78" fmla="*/ 214 w 708"/>
                  <a:gd name="T79" fmla="*/ 390 h 708"/>
                  <a:gd name="T80" fmla="*/ 208 w 708"/>
                  <a:gd name="T81" fmla="*/ 386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8" h="708">
                    <a:moveTo>
                      <a:pt x="170" y="427"/>
                    </a:moveTo>
                    <a:cubicBezTo>
                      <a:pt x="157" y="408"/>
                      <a:pt x="158" y="391"/>
                      <a:pt x="175" y="375"/>
                    </a:cubicBezTo>
                    <a:cubicBezTo>
                      <a:pt x="181" y="369"/>
                      <a:pt x="188" y="362"/>
                      <a:pt x="196" y="359"/>
                    </a:cubicBezTo>
                    <a:cubicBezTo>
                      <a:pt x="211" y="353"/>
                      <a:pt x="224" y="357"/>
                      <a:pt x="235" y="369"/>
                    </a:cubicBezTo>
                    <a:cubicBezTo>
                      <a:pt x="248" y="381"/>
                      <a:pt x="260" y="394"/>
                      <a:pt x="273" y="406"/>
                    </a:cubicBezTo>
                    <a:cubicBezTo>
                      <a:pt x="274" y="407"/>
                      <a:pt x="275" y="409"/>
                      <a:pt x="276" y="409"/>
                    </a:cubicBezTo>
                    <a:cubicBezTo>
                      <a:pt x="282" y="404"/>
                      <a:pt x="287" y="398"/>
                      <a:pt x="293" y="393"/>
                    </a:cubicBezTo>
                    <a:cubicBezTo>
                      <a:pt x="205" y="292"/>
                      <a:pt x="230" y="146"/>
                      <a:pt x="320" y="73"/>
                    </a:cubicBezTo>
                    <a:cubicBezTo>
                      <a:pt x="410" y="0"/>
                      <a:pt x="539" y="7"/>
                      <a:pt x="620" y="88"/>
                    </a:cubicBezTo>
                    <a:cubicBezTo>
                      <a:pt x="701" y="169"/>
                      <a:pt x="708" y="297"/>
                      <a:pt x="635" y="387"/>
                    </a:cubicBezTo>
                    <a:cubicBezTo>
                      <a:pt x="595" y="436"/>
                      <a:pt x="543" y="463"/>
                      <a:pt x="480" y="468"/>
                    </a:cubicBezTo>
                    <a:cubicBezTo>
                      <a:pt x="418" y="474"/>
                      <a:pt x="362" y="455"/>
                      <a:pt x="314" y="414"/>
                    </a:cubicBezTo>
                    <a:cubicBezTo>
                      <a:pt x="309" y="420"/>
                      <a:pt x="304" y="425"/>
                      <a:pt x="298" y="431"/>
                    </a:cubicBezTo>
                    <a:cubicBezTo>
                      <a:pt x="299" y="432"/>
                      <a:pt x="300" y="434"/>
                      <a:pt x="302" y="435"/>
                    </a:cubicBezTo>
                    <a:cubicBezTo>
                      <a:pt x="314" y="447"/>
                      <a:pt x="327" y="460"/>
                      <a:pt x="339" y="472"/>
                    </a:cubicBezTo>
                    <a:cubicBezTo>
                      <a:pt x="352" y="486"/>
                      <a:pt x="356" y="503"/>
                      <a:pt x="346" y="518"/>
                    </a:cubicBezTo>
                    <a:cubicBezTo>
                      <a:pt x="336" y="531"/>
                      <a:pt x="326" y="544"/>
                      <a:pt x="307" y="546"/>
                    </a:cubicBezTo>
                    <a:cubicBezTo>
                      <a:pt x="297" y="547"/>
                      <a:pt x="288" y="544"/>
                      <a:pt x="280" y="537"/>
                    </a:cubicBezTo>
                    <a:cubicBezTo>
                      <a:pt x="278" y="540"/>
                      <a:pt x="276" y="542"/>
                      <a:pt x="273" y="545"/>
                    </a:cubicBezTo>
                    <a:cubicBezTo>
                      <a:pt x="225" y="593"/>
                      <a:pt x="176" y="642"/>
                      <a:pt x="128" y="690"/>
                    </a:cubicBezTo>
                    <a:cubicBezTo>
                      <a:pt x="110" y="708"/>
                      <a:pt x="89" y="708"/>
                      <a:pt x="71" y="690"/>
                    </a:cubicBezTo>
                    <a:cubicBezTo>
                      <a:pt x="53" y="672"/>
                      <a:pt x="35" y="654"/>
                      <a:pt x="17" y="636"/>
                    </a:cubicBezTo>
                    <a:cubicBezTo>
                      <a:pt x="0" y="619"/>
                      <a:pt x="0" y="597"/>
                      <a:pt x="17" y="580"/>
                    </a:cubicBezTo>
                    <a:cubicBezTo>
                      <a:pt x="66" y="531"/>
                      <a:pt x="114" y="483"/>
                      <a:pt x="163" y="434"/>
                    </a:cubicBezTo>
                    <a:cubicBezTo>
                      <a:pt x="165" y="432"/>
                      <a:pt x="168" y="430"/>
                      <a:pt x="170" y="427"/>
                    </a:cubicBezTo>
                    <a:close/>
                    <a:moveTo>
                      <a:pt x="608" y="246"/>
                    </a:moveTo>
                    <a:cubicBezTo>
                      <a:pt x="607" y="165"/>
                      <a:pt x="542" y="100"/>
                      <a:pt x="461" y="100"/>
                    </a:cubicBezTo>
                    <a:cubicBezTo>
                      <a:pt x="381" y="100"/>
                      <a:pt x="316" y="166"/>
                      <a:pt x="316" y="246"/>
                    </a:cubicBezTo>
                    <a:cubicBezTo>
                      <a:pt x="316" y="326"/>
                      <a:pt x="381" y="392"/>
                      <a:pt x="462" y="392"/>
                    </a:cubicBezTo>
                    <a:cubicBezTo>
                      <a:pt x="542" y="392"/>
                      <a:pt x="608" y="326"/>
                      <a:pt x="608" y="246"/>
                    </a:cubicBezTo>
                    <a:close/>
                    <a:moveTo>
                      <a:pt x="208" y="386"/>
                    </a:moveTo>
                    <a:cubicBezTo>
                      <a:pt x="206" y="387"/>
                      <a:pt x="204" y="388"/>
                      <a:pt x="203" y="389"/>
                    </a:cubicBezTo>
                    <a:cubicBezTo>
                      <a:pt x="200" y="391"/>
                      <a:pt x="198" y="393"/>
                      <a:pt x="196" y="396"/>
                    </a:cubicBezTo>
                    <a:cubicBezTo>
                      <a:pt x="189" y="402"/>
                      <a:pt x="189" y="404"/>
                      <a:pt x="196" y="411"/>
                    </a:cubicBezTo>
                    <a:cubicBezTo>
                      <a:pt x="230" y="444"/>
                      <a:pt x="263" y="478"/>
                      <a:pt x="297" y="512"/>
                    </a:cubicBezTo>
                    <a:cubicBezTo>
                      <a:pt x="298" y="512"/>
                      <a:pt x="298" y="513"/>
                      <a:pt x="299" y="514"/>
                    </a:cubicBezTo>
                    <a:cubicBezTo>
                      <a:pt x="303" y="517"/>
                      <a:pt x="306" y="517"/>
                      <a:pt x="309" y="514"/>
                    </a:cubicBezTo>
                    <a:cubicBezTo>
                      <a:pt x="312" y="511"/>
                      <a:pt x="315" y="508"/>
                      <a:pt x="318" y="505"/>
                    </a:cubicBezTo>
                    <a:cubicBezTo>
                      <a:pt x="322" y="501"/>
                      <a:pt x="322" y="498"/>
                      <a:pt x="318" y="494"/>
                    </a:cubicBezTo>
                    <a:cubicBezTo>
                      <a:pt x="283" y="459"/>
                      <a:pt x="249" y="424"/>
                      <a:pt x="214" y="390"/>
                    </a:cubicBezTo>
                    <a:cubicBezTo>
                      <a:pt x="212" y="388"/>
                      <a:pt x="210" y="387"/>
                      <a:pt x="208" y="386"/>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52" name="Freeform 9">
                <a:extLst>
                  <a:ext uri="{FF2B5EF4-FFF2-40B4-BE49-F238E27FC236}">
                    <a16:creationId xmlns:a16="http://schemas.microsoft.com/office/drawing/2014/main" id="{11246459-187F-0BC4-6385-7CEB53D2827C}"/>
                  </a:ext>
                </a:extLst>
              </p:cNvPr>
              <p:cNvSpPr>
                <a:spLocks noEditPoints="1"/>
              </p:cNvSpPr>
              <p:nvPr/>
            </p:nvSpPr>
            <p:spPr bwMode="auto">
              <a:xfrm>
                <a:off x="6365187" y="1236977"/>
                <a:ext cx="308031" cy="309702"/>
              </a:xfrm>
              <a:custGeom>
                <a:avLst/>
                <a:gdLst>
                  <a:gd name="T0" fmla="*/ 117 w 233"/>
                  <a:gd name="T1" fmla="*/ 233 h 234"/>
                  <a:gd name="T2" fmla="*/ 0 w 233"/>
                  <a:gd name="T3" fmla="*/ 117 h 234"/>
                  <a:gd name="T4" fmla="*/ 117 w 233"/>
                  <a:gd name="T5" fmla="*/ 1 h 234"/>
                  <a:gd name="T6" fmla="*/ 233 w 233"/>
                  <a:gd name="T7" fmla="*/ 117 h 234"/>
                  <a:gd name="T8" fmla="*/ 117 w 233"/>
                  <a:gd name="T9" fmla="*/ 233 h 234"/>
                  <a:gd name="T10" fmla="*/ 111 w 233"/>
                  <a:gd name="T11" fmla="*/ 109 h 234"/>
                  <a:gd name="T12" fmla="*/ 33 w 233"/>
                  <a:gd name="T13" fmla="*/ 109 h 234"/>
                  <a:gd name="T14" fmla="*/ 17 w 233"/>
                  <a:gd name="T15" fmla="*/ 123 h 234"/>
                  <a:gd name="T16" fmla="*/ 32 w 233"/>
                  <a:gd name="T17" fmla="*/ 138 h 234"/>
                  <a:gd name="T18" fmla="*/ 189 w 233"/>
                  <a:gd name="T19" fmla="*/ 138 h 234"/>
                  <a:gd name="T20" fmla="*/ 200 w 233"/>
                  <a:gd name="T21" fmla="*/ 135 h 234"/>
                  <a:gd name="T22" fmla="*/ 204 w 233"/>
                  <a:gd name="T23" fmla="*/ 118 h 234"/>
                  <a:gd name="T24" fmla="*/ 190 w 233"/>
                  <a:gd name="T25" fmla="*/ 109 h 234"/>
                  <a:gd name="T26" fmla="*/ 111 w 233"/>
                  <a:gd name="T27" fmla="*/ 109 h 234"/>
                  <a:gd name="T28" fmla="*/ 122 w 233"/>
                  <a:gd name="T29" fmla="*/ 77 h 234"/>
                  <a:gd name="T30" fmla="*/ 180 w 233"/>
                  <a:gd name="T31" fmla="*/ 77 h 234"/>
                  <a:gd name="T32" fmla="*/ 194 w 233"/>
                  <a:gd name="T33" fmla="*/ 69 h 234"/>
                  <a:gd name="T34" fmla="*/ 180 w 233"/>
                  <a:gd name="T35" fmla="*/ 47 h 234"/>
                  <a:gd name="T36" fmla="*/ 83 w 233"/>
                  <a:gd name="T37" fmla="*/ 47 h 234"/>
                  <a:gd name="T38" fmla="*/ 63 w 233"/>
                  <a:gd name="T39" fmla="*/ 47 h 234"/>
                  <a:gd name="T40" fmla="*/ 48 w 233"/>
                  <a:gd name="T41" fmla="*/ 64 h 234"/>
                  <a:gd name="T42" fmla="*/ 64 w 233"/>
                  <a:gd name="T43" fmla="*/ 77 h 234"/>
                  <a:gd name="T44" fmla="*/ 122 w 233"/>
                  <a:gd name="T45" fmla="*/ 77 h 234"/>
                  <a:gd name="T46" fmla="*/ 112 w 233"/>
                  <a:gd name="T47" fmla="*/ 197 h 234"/>
                  <a:gd name="T48" fmla="*/ 161 w 233"/>
                  <a:gd name="T49" fmla="*/ 197 h 234"/>
                  <a:gd name="T50" fmla="*/ 175 w 233"/>
                  <a:gd name="T51" fmla="*/ 178 h 234"/>
                  <a:gd name="T52" fmla="*/ 158 w 233"/>
                  <a:gd name="T53" fmla="*/ 167 h 234"/>
                  <a:gd name="T54" fmla="*/ 101 w 233"/>
                  <a:gd name="T55" fmla="*/ 167 h 234"/>
                  <a:gd name="T56" fmla="*/ 62 w 233"/>
                  <a:gd name="T57" fmla="*/ 168 h 234"/>
                  <a:gd name="T58" fmla="*/ 48 w 233"/>
                  <a:gd name="T59" fmla="*/ 183 h 234"/>
                  <a:gd name="T60" fmla="*/ 63 w 233"/>
                  <a:gd name="T61" fmla="*/ 197 h 234"/>
                  <a:gd name="T62" fmla="*/ 112 w 233"/>
                  <a:gd name="T63" fmla="*/ 19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234">
                    <a:moveTo>
                      <a:pt x="117" y="233"/>
                    </a:moveTo>
                    <a:cubicBezTo>
                      <a:pt x="57" y="234"/>
                      <a:pt x="0" y="185"/>
                      <a:pt x="0" y="117"/>
                    </a:cubicBezTo>
                    <a:cubicBezTo>
                      <a:pt x="1" y="52"/>
                      <a:pt x="53" y="1"/>
                      <a:pt x="117" y="1"/>
                    </a:cubicBezTo>
                    <a:cubicBezTo>
                      <a:pt x="178" y="0"/>
                      <a:pt x="233" y="51"/>
                      <a:pt x="233" y="117"/>
                    </a:cubicBezTo>
                    <a:cubicBezTo>
                      <a:pt x="233" y="181"/>
                      <a:pt x="180" y="234"/>
                      <a:pt x="117" y="233"/>
                    </a:cubicBezTo>
                    <a:close/>
                    <a:moveTo>
                      <a:pt x="111" y="109"/>
                    </a:moveTo>
                    <a:cubicBezTo>
                      <a:pt x="85" y="109"/>
                      <a:pt x="59" y="109"/>
                      <a:pt x="33" y="109"/>
                    </a:cubicBezTo>
                    <a:cubicBezTo>
                      <a:pt x="23" y="109"/>
                      <a:pt x="17" y="115"/>
                      <a:pt x="17" y="123"/>
                    </a:cubicBezTo>
                    <a:cubicBezTo>
                      <a:pt x="17" y="132"/>
                      <a:pt x="23" y="138"/>
                      <a:pt x="32" y="138"/>
                    </a:cubicBezTo>
                    <a:cubicBezTo>
                      <a:pt x="85" y="139"/>
                      <a:pt x="137" y="139"/>
                      <a:pt x="189" y="138"/>
                    </a:cubicBezTo>
                    <a:cubicBezTo>
                      <a:pt x="193" y="138"/>
                      <a:pt x="197" y="137"/>
                      <a:pt x="200" y="135"/>
                    </a:cubicBezTo>
                    <a:cubicBezTo>
                      <a:pt x="205" y="131"/>
                      <a:pt x="207" y="124"/>
                      <a:pt x="204" y="118"/>
                    </a:cubicBezTo>
                    <a:cubicBezTo>
                      <a:pt x="203" y="113"/>
                      <a:pt x="197" y="109"/>
                      <a:pt x="190" y="109"/>
                    </a:cubicBezTo>
                    <a:cubicBezTo>
                      <a:pt x="164" y="109"/>
                      <a:pt x="137" y="109"/>
                      <a:pt x="111" y="109"/>
                    </a:cubicBezTo>
                    <a:close/>
                    <a:moveTo>
                      <a:pt x="122" y="77"/>
                    </a:moveTo>
                    <a:cubicBezTo>
                      <a:pt x="141" y="77"/>
                      <a:pt x="160" y="77"/>
                      <a:pt x="180" y="77"/>
                    </a:cubicBezTo>
                    <a:cubicBezTo>
                      <a:pt x="186" y="77"/>
                      <a:pt x="191" y="75"/>
                      <a:pt x="194" y="69"/>
                    </a:cubicBezTo>
                    <a:cubicBezTo>
                      <a:pt x="200" y="59"/>
                      <a:pt x="193" y="47"/>
                      <a:pt x="180" y="47"/>
                    </a:cubicBezTo>
                    <a:cubicBezTo>
                      <a:pt x="148" y="47"/>
                      <a:pt x="115" y="47"/>
                      <a:pt x="83" y="47"/>
                    </a:cubicBezTo>
                    <a:cubicBezTo>
                      <a:pt x="77" y="47"/>
                      <a:pt x="70" y="47"/>
                      <a:pt x="63" y="47"/>
                    </a:cubicBezTo>
                    <a:cubicBezTo>
                      <a:pt x="53" y="48"/>
                      <a:pt x="47" y="54"/>
                      <a:pt x="48" y="64"/>
                    </a:cubicBezTo>
                    <a:cubicBezTo>
                      <a:pt x="49" y="71"/>
                      <a:pt x="55" y="77"/>
                      <a:pt x="64" y="77"/>
                    </a:cubicBezTo>
                    <a:cubicBezTo>
                      <a:pt x="83" y="77"/>
                      <a:pt x="103" y="77"/>
                      <a:pt x="122" y="77"/>
                    </a:cubicBezTo>
                    <a:close/>
                    <a:moveTo>
                      <a:pt x="112" y="197"/>
                    </a:moveTo>
                    <a:cubicBezTo>
                      <a:pt x="128" y="197"/>
                      <a:pt x="145" y="197"/>
                      <a:pt x="161" y="197"/>
                    </a:cubicBezTo>
                    <a:cubicBezTo>
                      <a:pt x="171" y="197"/>
                      <a:pt x="177" y="188"/>
                      <a:pt x="175" y="178"/>
                    </a:cubicBezTo>
                    <a:cubicBezTo>
                      <a:pt x="173" y="171"/>
                      <a:pt x="168" y="167"/>
                      <a:pt x="158" y="167"/>
                    </a:cubicBezTo>
                    <a:cubicBezTo>
                      <a:pt x="139" y="167"/>
                      <a:pt x="120" y="167"/>
                      <a:pt x="101" y="167"/>
                    </a:cubicBezTo>
                    <a:cubicBezTo>
                      <a:pt x="88" y="167"/>
                      <a:pt x="75" y="167"/>
                      <a:pt x="62" y="168"/>
                    </a:cubicBezTo>
                    <a:cubicBezTo>
                      <a:pt x="53" y="168"/>
                      <a:pt x="47" y="174"/>
                      <a:pt x="48" y="183"/>
                    </a:cubicBezTo>
                    <a:cubicBezTo>
                      <a:pt x="48" y="191"/>
                      <a:pt x="54" y="197"/>
                      <a:pt x="63" y="197"/>
                    </a:cubicBezTo>
                    <a:cubicBezTo>
                      <a:pt x="79" y="197"/>
                      <a:pt x="95" y="197"/>
                      <a:pt x="112" y="197"/>
                    </a:cubicBezTo>
                    <a:close/>
                  </a:path>
                </a:pathLst>
              </a:custGeom>
              <a:solidFill>
                <a:schemeClr val="accent2"/>
              </a:solidFill>
              <a:ln>
                <a:noFill/>
              </a:ln>
            </p:spPr>
            <p:txBody>
              <a:bodyPr vert="horz" wrap="square" lIns="91416" tIns="45708" rIns="91416" bIns="45708" numCol="1" anchor="t" anchorCtr="0" compatLnSpc="1">
                <a:prstTxWarp prst="textNoShape">
                  <a:avLst/>
                </a:prstTxWarp>
              </a:bodyPr>
              <a:lstStyle/>
              <a:p>
                <a:endParaRPr lang="en-US" sz="1799" dirty="0"/>
              </a:p>
            </p:txBody>
          </p:sp>
        </p:grpSp>
        <p:grpSp>
          <p:nvGrpSpPr>
            <p:cNvPr id="253" name="Group 252">
              <a:extLst>
                <a:ext uri="{FF2B5EF4-FFF2-40B4-BE49-F238E27FC236}">
                  <a16:creationId xmlns:a16="http://schemas.microsoft.com/office/drawing/2014/main" id="{5AC2D5E3-499E-BD99-8501-0FB5CD7C6CC1}"/>
                </a:ext>
              </a:extLst>
            </p:cNvPr>
            <p:cNvGrpSpPr/>
            <p:nvPr/>
          </p:nvGrpSpPr>
          <p:grpSpPr>
            <a:xfrm>
              <a:off x="7932265" y="2589876"/>
              <a:ext cx="1051631" cy="451435"/>
              <a:chOff x="-4305301" y="2876550"/>
              <a:chExt cx="2592388" cy="1112838"/>
            </a:xfrm>
          </p:grpSpPr>
          <p:sp>
            <p:nvSpPr>
              <p:cNvPr id="254" name="Freeform 6">
                <a:extLst>
                  <a:ext uri="{FF2B5EF4-FFF2-40B4-BE49-F238E27FC236}">
                    <a16:creationId xmlns:a16="http://schemas.microsoft.com/office/drawing/2014/main" id="{B28354C7-B51B-3300-B3FB-8E337DA8A2FF}"/>
                  </a:ext>
                </a:extLst>
              </p:cNvPr>
              <p:cNvSpPr>
                <a:spLocks/>
              </p:cNvSpPr>
              <p:nvPr/>
            </p:nvSpPr>
            <p:spPr bwMode="auto">
              <a:xfrm>
                <a:off x="-3384551" y="2876550"/>
                <a:ext cx="1577975" cy="685800"/>
              </a:xfrm>
              <a:custGeom>
                <a:avLst/>
                <a:gdLst>
                  <a:gd name="T0" fmla="*/ 209 w 418"/>
                  <a:gd name="T1" fmla="*/ 182 h 182"/>
                  <a:gd name="T2" fmla="*/ 0 w 418"/>
                  <a:gd name="T3" fmla="*/ 0 h 182"/>
                  <a:gd name="T4" fmla="*/ 418 w 418"/>
                  <a:gd name="T5" fmla="*/ 0 h 182"/>
                  <a:gd name="T6" fmla="*/ 209 w 418"/>
                  <a:gd name="T7" fmla="*/ 182 h 182"/>
                </a:gdLst>
                <a:ahLst/>
                <a:cxnLst>
                  <a:cxn ang="0">
                    <a:pos x="T0" y="T1"/>
                  </a:cxn>
                  <a:cxn ang="0">
                    <a:pos x="T2" y="T3"/>
                  </a:cxn>
                  <a:cxn ang="0">
                    <a:pos x="T4" y="T5"/>
                  </a:cxn>
                  <a:cxn ang="0">
                    <a:pos x="T6" y="T7"/>
                  </a:cxn>
                </a:cxnLst>
                <a:rect l="0" t="0" r="r" b="b"/>
                <a:pathLst>
                  <a:path w="418" h="182">
                    <a:moveTo>
                      <a:pt x="209" y="182"/>
                    </a:moveTo>
                    <a:cubicBezTo>
                      <a:pt x="139" y="121"/>
                      <a:pt x="70" y="61"/>
                      <a:pt x="0" y="0"/>
                    </a:cubicBezTo>
                    <a:cubicBezTo>
                      <a:pt x="140" y="0"/>
                      <a:pt x="279" y="0"/>
                      <a:pt x="418" y="0"/>
                    </a:cubicBezTo>
                    <a:cubicBezTo>
                      <a:pt x="348" y="61"/>
                      <a:pt x="279" y="121"/>
                      <a:pt x="209" y="182"/>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55" name="Freeform 7">
                <a:extLst>
                  <a:ext uri="{FF2B5EF4-FFF2-40B4-BE49-F238E27FC236}">
                    <a16:creationId xmlns:a16="http://schemas.microsoft.com/office/drawing/2014/main" id="{58D0BDDD-2B4F-7A4F-92B3-E6A9F2869D37}"/>
                  </a:ext>
                </a:extLst>
              </p:cNvPr>
              <p:cNvSpPr>
                <a:spLocks/>
              </p:cNvSpPr>
              <p:nvPr/>
            </p:nvSpPr>
            <p:spPr bwMode="auto">
              <a:xfrm>
                <a:off x="-3392488" y="3502025"/>
                <a:ext cx="1592263" cy="487363"/>
              </a:xfrm>
              <a:custGeom>
                <a:avLst/>
                <a:gdLst>
                  <a:gd name="T0" fmla="*/ 422 w 422"/>
                  <a:gd name="T1" fmla="*/ 129 h 129"/>
                  <a:gd name="T2" fmla="*/ 0 w 422"/>
                  <a:gd name="T3" fmla="*/ 129 h 129"/>
                  <a:gd name="T4" fmla="*/ 145 w 422"/>
                  <a:gd name="T5" fmla="*/ 0 h 129"/>
                  <a:gd name="T6" fmla="*/ 175 w 422"/>
                  <a:gd name="T7" fmla="*/ 26 h 129"/>
                  <a:gd name="T8" fmla="*/ 199 w 422"/>
                  <a:gd name="T9" fmla="*/ 46 h 129"/>
                  <a:gd name="T10" fmla="*/ 223 w 422"/>
                  <a:gd name="T11" fmla="*/ 46 h 129"/>
                  <a:gd name="T12" fmla="*/ 270 w 422"/>
                  <a:gd name="T13" fmla="*/ 6 h 129"/>
                  <a:gd name="T14" fmla="*/ 277 w 422"/>
                  <a:gd name="T15" fmla="*/ 0 h 129"/>
                  <a:gd name="T16" fmla="*/ 422 w 422"/>
                  <a:gd name="T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129">
                    <a:moveTo>
                      <a:pt x="422" y="129"/>
                    </a:moveTo>
                    <a:cubicBezTo>
                      <a:pt x="281" y="129"/>
                      <a:pt x="141" y="129"/>
                      <a:pt x="0" y="129"/>
                    </a:cubicBezTo>
                    <a:cubicBezTo>
                      <a:pt x="49" y="86"/>
                      <a:pt x="97" y="43"/>
                      <a:pt x="145" y="0"/>
                    </a:cubicBezTo>
                    <a:cubicBezTo>
                      <a:pt x="155" y="8"/>
                      <a:pt x="165" y="17"/>
                      <a:pt x="175" y="26"/>
                    </a:cubicBezTo>
                    <a:cubicBezTo>
                      <a:pt x="183" y="32"/>
                      <a:pt x="191" y="39"/>
                      <a:pt x="199" y="46"/>
                    </a:cubicBezTo>
                    <a:cubicBezTo>
                      <a:pt x="207" y="54"/>
                      <a:pt x="215" y="54"/>
                      <a:pt x="223" y="46"/>
                    </a:cubicBezTo>
                    <a:cubicBezTo>
                      <a:pt x="239" y="33"/>
                      <a:pt x="254" y="19"/>
                      <a:pt x="270" y="6"/>
                    </a:cubicBezTo>
                    <a:cubicBezTo>
                      <a:pt x="272" y="4"/>
                      <a:pt x="274" y="2"/>
                      <a:pt x="277" y="0"/>
                    </a:cubicBezTo>
                    <a:cubicBezTo>
                      <a:pt x="325" y="43"/>
                      <a:pt x="373" y="86"/>
                      <a:pt x="422" y="129"/>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56" name="Freeform 8">
                <a:extLst>
                  <a:ext uri="{FF2B5EF4-FFF2-40B4-BE49-F238E27FC236}">
                    <a16:creationId xmlns:a16="http://schemas.microsoft.com/office/drawing/2014/main" id="{710867FD-D791-A307-A812-8336BDECCD32}"/>
                  </a:ext>
                </a:extLst>
              </p:cNvPr>
              <p:cNvSpPr>
                <a:spLocks/>
              </p:cNvSpPr>
              <p:nvPr/>
            </p:nvSpPr>
            <p:spPr bwMode="auto">
              <a:xfrm>
                <a:off x="-3478213" y="2951163"/>
                <a:ext cx="542925" cy="958850"/>
              </a:xfrm>
              <a:custGeom>
                <a:avLst/>
                <a:gdLst>
                  <a:gd name="T0" fmla="*/ 0 w 144"/>
                  <a:gd name="T1" fmla="*/ 254 h 254"/>
                  <a:gd name="T2" fmla="*/ 0 w 144"/>
                  <a:gd name="T3" fmla="*/ 0 h 254"/>
                  <a:gd name="T4" fmla="*/ 144 w 144"/>
                  <a:gd name="T5" fmla="*/ 125 h 254"/>
                  <a:gd name="T6" fmla="*/ 0 w 144"/>
                  <a:gd name="T7" fmla="*/ 254 h 254"/>
                </a:gdLst>
                <a:ahLst/>
                <a:cxnLst>
                  <a:cxn ang="0">
                    <a:pos x="T0" y="T1"/>
                  </a:cxn>
                  <a:cxn ang="0">
                    <a:pos x="T2" y="T3"/>
                  </a:cxn>
                  <a:cxn ang="0">
                    <a:pos x="T4" y="T5"/>
                  </a:cxn>
                  <a:cxn ang="0">
                    <a:pos x="T6" y="T7"/>
                  </a:cxn>
                </a:cxnLst>
                <a:rect l="0" t="0" r="r" b="b"/>
                <a:pathLst>
                  <a:path w="144" h="254">
                    <a:moveTo>
                      <a:pt x="0" y="254"/>
                    </a:moveTo>
                    <a:cubicBezTo>
                      <a:pt x="0" y="169"/>
                      <a:pt x="0" y="85"/>
                      <a:pt x="0" y="0"/>
                    </a:cubicBezTo>
                    <a:cubicBezTo>
                      <a:pt x="49" y="42"/>
                      <a:pt x="96" y="83"/>
                      <a:pt x="144" y="125"/>
                    </a:cubicBezTo>
                    <a:cubicBezTo>
                      <a:pt x="96" y="168"/>
                      <a:pt x="49" y="211"/>
                      <a:pt x="0" y="25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57" name="Freeform 9">
                <a:extLst>
                  <a:ext uri="{FF2B5EF4-FFF2-40B4-BE49-F238E27FC236}">
                    <a16:creationId xmlns:a16="http://schemas.microsoft.com/office/drawing/2014/main" id="{B425BFDB-85D4-DA43-7CAA-DFC9A33A79EA}"/>
                  </a:ext>
                </a:extLst>
              </p:cNvPr>
              <p:cNvSpPr>
                <a:spLocks/>
              </p:cNvSpPr>
              <p:nvPr/>
            </p:nvSpPr>
            <p:spPr bwMode="auto">
              <a:xfrm>
                <a:off x="-2255838" y="2951163"/>
                <a:ext cx="542925" cy="958850"/>
              </a:xfrm>
              <a:custGeom>
                <a:avLst/>
                <a:gdLst>
                  <a:gd name="T0" fmla="*/ 144 w 144"/>
                  <a:gd name="T1" fmla="*/ 0 h 254"/>
                  <a:gd name="T2" fmla="*/ 144 w 144"/>
                  <a:gd name="T3" fmla="*/ 254 h 254"/>
                  <a:gd name="T4" fmla="*/ 0 w 144"/>
                  <a:gd name="T5" fmla="*/ 125 h 254"/>
                  <a:gd name="T6" fmla="*/ 144 w 144"/>
                  <a:gd name="T7" fmla="*/ 0 h 254"/>
                </a:gdLst>
                <a:ahLst/>
                <a:cxnLst>
                  <a:cxn ang="0">
                    <a:pos x="T0" y="T1"/>
                  </a:cxn>
                  <a:cxn ang="0">
                    <a:pos x="T2" y="T3"/>
                  </a:cxn>
                  <a:cxn ang="0">
                    <a:pos x="T4" y="T5"/>
                  </a:cxn>
                  <a:cxn ang="0">
                    <a:pos x="T6" y="T7"/>
                  </a:cxn>
                </a:cxnLst>
                <a:rect l="0" t="0" r="r" b="b"/>
                <a:pathLst>
                  <a:path w="144" h="254">
                    <a:moveTo>
                      <a:pt x="144" y="0"/>
                    </a:moveTo>
                    <a:cubicBezTo>
                      <a:pt x="144" y="85"/>
                      <a:pt x="144" y="169"/>
                      <a:pt x="144" y="254"/>
                    </a:cubicBezTo>
                    <a:cubicBezTo>
                      <a:pt x="95" y="211"/>
                      <a:pt x="48" y="168"/>
                      <a:pt x="0" y="125"/>
                    </a:cubicBezTo>
                    <a:cubicBezTo>
                      <a:pt x="48" y="83"/>
                      <a:pt x="95" y="42"/>
                      <a:pt x="144" y="0"/>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58" name="Freeform 10">
                <a:extLst>
                  <a:ext uri="{FF2B5EF4-FFF2-40B4-BE49-F238E27FC236}">
                    <a16:creationId xmlns:a16="http://schemas.microsoft.com/office/drawing/2014/main" id="{0DC898A9-60D9-D2B5-1E9B-9D5A92E91C6A}"/>
                  </a:ext>
                </a:extLst>
              </p:cNvPr>
              <p:cNvSpPr>
                <a:spLocks/>
              </p:cNvSpPr>
              <p:nvPr/>
            </p:nvSpPr>
            <p:spPr bwMode="auto">
              <a:xfrm>
                <a:off x="-4305301" y="3019425"/>
                <a:ext cx="717550" cy="120650"/>
              </a:xfrm>
              <a:custGeom>
                <a:avLst/>
                <a:gdLst>
                  <a:gd name="T0" fmla="*/ 94 w 190"/>
                  <a:gd name="T1" fmla="*/ 32 h 32"/>
                  <a:gd name="T2" fmla="*/ 18 w 190"/>
                  <a:gd name="T3" fmla="*/ 32 h 32"/>
                  <a:gd name="T4" fmla="*/ 1 w 190"/>
                  <a:gd name="T5" fmla="*/ 17 h 32"/>
                  <a:gd name="T6" fmla="*/ 15 w 190"/>
                  <a:gd name="T7" fmla="*/ 0 h 32"/>
                  <a:gd name="T8" fmla="*/ 18 w 190"/>
                  <a:gd name="T9" fmla="*/ 0 h 32"/>
                  <a:gd name="T10" fmla="*/ 170 w 190"/>
                  <a:gd name="T11" fmla="*/ 0 h 32"/>
                  <a:gd name="T12" fmla="*/ 187 w 190"/>
                  <a:gd name="T13" fmla="*/ 12 h 32"/>
                  <a:gd name="T14" fmla="*/ 173 w 190"/>
                  <a:gd name="T15" fmla="*/ 31 h 32"/>
                  <a:gd name="T16" fmla="*/ 146 w 190"/>
                  <a:gd name="T17" fmla="*/ 32 h 32"/>
                  <a:gd name="T18" fmla="*/ 94 w 19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 h="32">
                    <a:moveTo>
                      <a:pt x="94" y="32"/>
                    </a:moveTo>
                    <a:cubicBezTo>
                      <a:pt x="69" y="32"/>
                      <a:pt x="43" y="32"/>
                      <a:pt x="18" y="32"/>
                    </a:cubicBezTo>
                    <a:cubicBezTo>
                      <a:pt x="8" y="32"/>
                      <a:pt x="1" y="26"/>
                      <a:pt x="1" y="17"/>
                    </a:cubicBezTo>
                    <a:cubicBezTo>
                      <a:pt x="0" y="8"/>
                      <a:pt x="6" y="2"/>
                      <a:pt x="15" y="0"/>
                    </a:cubicBezTo>
                    <a:cubicBezTo>
                      <a:pt x="16" y="0"/>
                      <a:pt x="17" y="0"/>
                      <a:pt x="18" y="0"/>
                    </a:cubicBezTo>
                    <a:cubicBezTo>
                      <a:pt x="69" y="0"/>
                      <a:pt x="119" y="0"/>
                      <a:pt x="170" y="0"/>
                    </a:cubicBezTo>
                    <a:cubicBezTo>
                      <a:pt x="179" y="0"/>
                      <a:pt x="185" y="4"/>
                      <a:pt x="187" y="12"/>
                    </a:cubicBezTo>
                    <a:cubicBezTo>
                      <a:pt x="190" y="21"/>
                      <a:pt x="183" y="31"/>
                      <a:pt x="173" y="31"/>
                    </a:cubicBezTo>
                    <a:cubicBezTo>
                      <a:pt x="164" y="32"/>
                      <a:pt x="155" y="32"/>
                      <a:pt x="146" y="32"/>
                    </a:cubicBezTo>
                    <a:cubicBezTo>
                      <a:pt x="129" y="32"/>
                      <a:pt x="112" y="32"/>
                      <a:pt x="94" y="32"/>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59" name="Freeform 11">
                <a:extLst>
                  <a:ext uri="{FF2B5EF4-FFF2-40B4-BE49-F238E27FC236}">
                    <a16:creationId xmlns:a16="http://schemas.microsoft.com/office/drawing/2014/main" id="{2F7BB31E-41E6-CB37-1DA0-B93091FF09EF}"/>
                  </a:ext>
                </a:extLst>
              </p:cNvPr>
              <p:cNvSpPr>
                <a:spLocks/>
              </p:cNvSpPr>
              <p:nvPr/>
            </p:nvSpPr>
            <p:spPr bwMode="auto">
              <a:xfrm>
                <a:off x="-4195763" y="3373438"/>
                <a:ext cx="603250" cy="117475"/>
              </a:xfrm>
              <a:custGeom>
                <a:avLst/>
                <a:gdLst>
                  <a:gd name="T0" fmla="*/ 81 w 160"/>
                  <a:gd name="T1" fmla="*/ 0 h 31"/>
                  <a:gd name="T2" fmla="*/ 142 w 160"/>
                  <a:gd name="T3" fmla="*/ 0 h 31"/>
                  <a:gd name="T4" fmla="*/ 159 w 160"/>
                  <a:gd name="T5" fmla="*/ 18 h 31"/>
                  <a:gd name="T6" fmla="*/ 145 w 160"/>
                  <a:gd name="T7" fmla="*/ 31 h 31"/>
                  <a:gd name="T8" fmla="*/ 140 w 160"/>
                  <a:gd name="T9" fmla="*/ 31 h 31"/>
                  <a:gd name="T10" fmla="*/ 21 w 160"/>
                  <a:gd name="T11" fmla="*/ 31 h 31"/>
                  <a:gd name="T12" fmla="*/ 4 w 160"/>
                  <a:gd name="T13" fmla="*/ 21 h 31"/>
                  <a:gd name="T14" fmla="*/ 20 w 160"/>
                  <a:gd name="T15" fmla="*/ 0 h 31"/>
                  <a:gd name="T16" fmla="*/ 77 w 160"/>
                  <a:gd name="T17" fmla="*/ 0 h 31"/>
                  <a:gd name="T18" fmla="*/ 81 w 160"/>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31">
                    <a:moveTo>
                      <a:pt x="81" y="0"/>
                    </a:moveTo>
                    <a:cubicBezTo>
                      <a:pt x="101" y="0"/>
                      <a:pt x="122" y="0"/>
                      <a:pt x="142" y="0"/>
                    </a:cubicBezTo>
                    <a:cubicBezTo>
                      <a:pt x="153" y="0"/>
                      <a:pt x="160" y="8"/>
                      <a:pt x="159" y="18"/>
                    </a:cubicBezTo>
                    <a:cubicBezTo>
                      <a:pt x="158" y="25"/>
                      <a:pt x="152" y="30"/>
                      <a:pt x="145" y="31"/>
                    </a:cubicBezTo>
                    <a:cubicBezTo>
                      <a:pt x="143" y="31"/>
                      <a:pt x="142" y="31"/>
                      <a:pt x="140" y="31"/>
                    </a:cubicBezTo>
                    <a:cubicBezTo>
                      <a:pt x="101" y="31"/>
                      <a:pt x="61" y="31"/>
                      <a:pt x="21" y="31"/>
                    </a:cubicBezTo>
                    <a:cubicBezTo>
                      <a:pt x="12" y="31"/>
                      <a:pt x="6" y="28"/>
                      <a:pt x="4" y="21"/>
                    </a:cubicBezTo>
                    <a:cubicBezTo>
                      <a:pt x="0" y="10"/>
                      <a:pt x="7" y="0"/>
                      <a:pt x="20" y="0"/>
                    </a:cubicBezTo>
                    <a:cubicBezTo>
                      <a:pt x="39" y="0"/>
                      <a:pt x="58" y="0"/>
                      <a:pt x="77" y="0"/>
                    </a:cubicBezTo>
                    <a:cubicBezTo>
                      <a:pt x="79" y="0"/>
                      <a:pt x="80" y="0"/>
                      <a:pt x="81"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260" name="Freeform 12">
                <a:extLst>
                  <a:ext uri="{FF2B5EF4-FFF2-40B4-BE49-F238E27FC236}">
                    <a16:creationId xmlns:a16="http://schemas.microsoft.com/office/drawing/2014/main" id="{64DADE4C-EDFF-F505-7192-D98FB703AF5E}"/>
                  </a:ext>
                </a:extLst>
              </p:cNvPr>
              <p:cNvSpPr>
                <a:spLocks/>
              </p:cNvSpPr>
              <p:nvPr/>
            </p:nvSpPr>
            <p:spPr bwMode="auto">
              <a:xfrm>
                <a:off x="-4067176" y="3729038"/>
                <a:ext cx="474663" cy="117475"/>
              </a:xfrm>
              <a:custGeom>
                <a:avLst/>
                <a:gdLst>
                  <a:gd name="T0" fmla="*/ 62 w 126"/>
                  <a:gd name="T1" fmla="*/ 0 h 31"/>
                  <a:gd name="T2" fmla="*/ 109 w 126"/>
                  <a:gd name="T3" fmla="*/ 0 h 31"/>
                  <a:gd name="T4" fmla="*/ 124 w 126"/>
                  <a:gd name="T5" fmla="*/ 10 h 31"/>
                  <a:gd name="T6" fmla="*/ 120 w 126"/>
                  <a:gd name="T7" fmla="*/ 25 h 31"/>
                  <a:gd name="T8" fmla="*/ 108 w 126"/>
                  <a:gd name="T9" fmla="*/ 31 h 31"/>
                  <a:gd name="T10" fmla="*/ 17 w 126"/>
                  <a:gd name="T11" fmla="*/ 31 h 31"/>
                  <a:gd name="T12" fmla="*/ 0 w 126"/>
                  <a:gd name="T13" fmla="*/ 15 h 31"/>
                  <a:gd name="T14" fmla="*/ 17 w 126"/>
                  <a:gd name="T15" fmla="*/ 0 h 31"/>
                  <a:gd name="T16" fmla="*/ 62 w 126"/>
                  <a:gd name="T17" fmla="*/ 0 h 31"/>
                  <a:gd name="T18" fmla="*/ 62 w 126"/>
                  <a:gd name="T1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 h="31">
                    <a:moveTo>
                      <a:pt x="62" y="0"/>
                    </a:moveTo>
                    <a:cubicBezTo>
                      <a:pt x="78" y="0"/>
                      <a:pt x="93" y="0"/>
                      <a:pt x="109" y="0"/>
                    </a:cubicBezTo>
                    <a:cubicBezTo>
                      <a:pt x="116" y="0"/>
                      <a:pt x="121" y="3"/>
                      <a:pt x="124" y="10"/>
                    </a:cubicBezTo>
                    <a:cubicBezTo>
                      <a:pt x="126" y="15"/>
                      <a:pt x="125" y="21"/>
                      <a:pt x="120" y="25"/>
                    </a:cubicBezTo>
                    <a:cubicBezTo>
                      <a:pt x="117" y="28"/>
                      <a:pt x="112" y="31"/>
                      <a:pt x="108" y="31"/>
                    </a:cubicBezTo>
                    <a:cubicBezTo>
                      <a:pt x="78" y="31"/>
                      <a:pt x="47" y="31"/>
                      <a:pt x="17" y="31"/>
                    </a:cubicBezTo>
                    <a:cubicBezTo>
                      <a:pt x="7" y="31"/>
                      <a:pt x="0" y="24"/>
                      <a:pt x="0" y="15"/>
                    </a:cubicBezTo>
                    <a:cubicBezTo>
                      <a:pt x="0" y="6"/>
                      <a:pt x="7" y="0"/>
                      <a:pt x="17" y="0"/>
                    </a:cubicBezTo>
                    <a:cubicBezTo>
                      <a:pt x="32" y="0"/>
                      <a:pt x="47" y="0"/>
                      <a:pt x="62" y="0"/>
                    </a:cubicBezTo>
                    <a:cubicBezTo>
                      <a:pt x="62" y="0"/>
                      <a:pt x="62" y="0"/>
                      <a:pt x="62" y="0"/>
                    </a:cubicBezTo>
                    <a:close/>
                  </a:path>
                </a:pathLst>
              </a:custGeom>
              <a:solidFill>
                <a:schemeClr val="accent2"/>
              </a:solidFill>
              <a:ln w="25400">
                <a:no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grpSp>
    </p:spTree>
    <p:extLst>
      <p:ext uri="{BB962C8B-B14F-4D97-AF65-F5344CB8AC3E}">
        <p14:creationId xmlns:p14="http://schemas.microsoft.com/office/powerpoint/2010/main" val="158918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You Might Find TD</a:t>
            </a:r>
          </a:p>
        </p:txBody>
      </p:sp>
      <p:sp>
        <p:nvSpPr>
          <p:cNvPr id="8" name="Content Placeholder 7">
            <a:extLst>
              <a:ext uri="{FF2B5EF4-FFF2-40B4-BE49-F238E27FC236}">
                <a16:creationId xmlns:a16="http://schemas.microsoft.com/office/drawing/2014/main" id="{E65AC560-9C16-CB3D-5877-730DF0D4F9C4}"/>
              </a:ext>
            </a:extLst>
          </p:cNvPr>
          <p:cNvSpPr>
            <a:spLocks noGrp="1"/>
          </p:cNvSpPr>
          <p:nvPr>
            <p:ph idx="1"/>
          </p:nvPr>
        </p:nvSpPr>
        <p:spPr>
          <a:xfrm>
            <a:off x="2042478" y="1699418"/>
            <a:ext cx="9509760" cy="334655"/>
          </a:xfrm>
        </p:spPr>
        <p:txBody>
          <a:bodyPr/>
          <a:lstStyle/>
          <a:p>
            <a:pPr marL="0" indent="0">
              <a:buNone/>
            </a:pPr>
            <a:r>
              <a:rPr lang="en-US" b="1" dirty="0"/>
              <a:t>Certain Antiemetics and Other Drugs Used for Gastrointestinal Disorders</a:t>
            </a:r>
            <a:r>
              <a:rPr lang="en-US" b="1" baseline="30000" dirty="0"/>
              <a:t>1,2</a:t>
            </a:r>
          </a:p>
        </p:txBody>
      </p:sp>
      <p:sp>
        <p:nvSpPr>
          <p:cNvPr id="4" name="Slide Number Placeholder 3"/>
          <p:cNvSpPr>
            <a:spLocks noGrp="1"/>
          </p:cNvSpPr>
          <p:nvPr>
            <p:ph type="sldNum" sz="quarter" idx="4"/>
          </p:nvPr>
        </p:nvSpPr>
        <p:spPr/>
        <p:txBody>
          <a:bodyPr/>
          <a:lstStyle/>
          <a:p>
            <a:fld id="{F3C1FD0B-2342-48FB-A867-BE1FD0EAA53B}" type="slidenum">
              <a:rPr lang="en-US" smtClean="0"/>
              <a:pPr/>
              <a:t>6</a:t>
            </a:fld>
            <a:endParaRPr lang="en-US" dirty="0"/>
          </a:p>
        </p:txBody>
      </p:sp>
      <p:sp>
        <p:nvSpPr>
          <p:cNvPr id="24" name="Text Placeholder 6"/>
          <p:cNvSpPr>
            <a:spLocks noGrp="1"/>
          </p:cNvSpPr>
          <p:nvPr>
            <p:ph type="body" sz="quarter" idx="10"/>
          </p:nvPr>
        </p:nvSpPr>
        <p:spPr/>
        <p:txBody>
          <a:bodyPr/>
          <a:lstStyle/>
          <a:p>
            <a:r>
              <a:rPr lang="en-US" dirty="0"/>
              <a:t>PREVALENCE of Tardive Dyskinesia </a:t>
            </a:r>
          </a:p>
        </p:txBody>
      </p:sp>
      <p:sp>
        <p:nvSpPr>
          <p:cNvPr id="26" name="TextBox 25">
            <a:extLst>
              <a:ext uri="{FF2B5EF4-FFF2-40B4-BE49-F238E27FC236}">
                <a16:creationId xmlns:a16="http://schemas.microsoft.com/office/drawing/2014/main" id="{AA48C036-2FEE-D45A-52FF-AC24CD7224EF}"/>
              </a:ext>
            </a:extLst>
          </p:cNvPr>
          <p:cNvSpPr txBox="1"/>
          <p:nvPr/>
        </p:nvSpPr>
        <p:spPr>
          <a:xfrm>
            <a:off x="977900" y="6373797"/>
            <a:ext cx="10574338" cy="138499"/>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Lerner P. </a:t>
            </a:r>
            <a:r>
              <a:rPr lang="en-US" i="1" dirty="0"/>
              <a:t>Psychiatry Clin Neurosci</a:t>
            </a:r>
            <a:r>
              <a:rPr lang="en-US" dirty="0"/>
              <a:t>. 2015;69:321-334. </a:t>
            </a:r>
            <a:r>
              <a:rPr lang="en-US" b="1" dirty="0"/>
              <a:t>2. </a:t>
            </a:r>
            <a:r>
              <a:rPr lang="en-US" dirty="0"/>
              <a:t>Fahn S, et al. The tardive syndromes. In: Fahn S, et al. </a:t>
            </a:r>
            <a:r>
              <a:rPr lang="en-US" i="1" dirty="0"/>
              <a:t>Principles and Practice of Movement Disorders</a:t>
            </a:r>
            <a:r>
              <a:rPr lang="en-US" dirty="0"/>
              <a:t>. 2nd ed. Saunders; 2011:415-446.</a:t>
            </a:r>
          </a:p>
        </p:txBody>
      </p:sp>
      <p:grpSp>
        <p:nvGrpSpPr>
          <p:cNvPr id="17" name="Group 16">
            <a:extLst>
              <a:ext uri="{FF2B5EF4-FFF2-40B4-BE49-F238E27FC236}">
                <a16:creationId xmlns:a16="http://schemas.microsoft.com/office/drawing/2014/main" id="{CD0E1694-83CE-101A-2082-F3FC954111AE}"/>
              </a:ext>
            </a:extLst>
          </p:cNvPr>
          <p:cNvGrpSpPr/>
          <p:nvPr/>
        </p:nvGrpSpPr>
        <p:grpSpPr>
          <a:xfrm>
            <a:off x="980875" y="1424538"/>
            <a:ext cx="930291" cy="932688"/>
            <a:chOff x="980875" y="1424538"/>
            <a:chExt cx="930291" cy="932688"/>
          </a:xfrm>
        </p:grpSpPr>
        <p:sp>
          <p:nvSpPr>
            <p:cNvPr id="31" name="Freeform 6">
              <a:extLst>
                <a:ext uri="{FF2B5EF4-FFF2-40B4-BE49-F238E27FC236}">
                  <a16:creationId xmlns:a16="http://schemas.microsoft.com/office/drawing/2014/main" id="{32BBCDAB-B1A4-B607-7887-399C312F37CE}"/>
                </a:ext>
              </a:extLst>
            </p:cNvPr>
            <p:cNvSpPr>
              <a:spLocks noEditPoints="1"/>
            </p:cNvSpPr>
            <p:nvPr/>
          </p:nvSpPr>
          <p:spPr bwMode="auto">
            <a:xfrm>
              <a:off x="1161407" y="1559738"/>
              <a:ext cx="566252" cy="590441"/>
            </a:xfrm>
            <a:custGeom>
              <a:avLst/>
              <a:gdLst>
                <a:gd name="T0" fmla="*/ 2 w 818"/>
                <a:gd name="T1" fmla="*/ 853 h 853"/>
                <a:gd name="T2" fmla="*/ 14 w 818"/>
                <a:gd name="T3" fmla="*/ 749 h 853"/>
                <a:gd name="T4" fmla="*/ 167 w 818"/>
                <a:gd name="T5" fmla="*/ 669 h 853"/>
                <a:gd name="T6" fmla="*/ 353 w 818"/>
                <a:gd name="T7" fmla="*/ 569 h 853"/>
                <a:gd name="T8" fmla="*/ 332 w 818"/>
                <a:gd name="T9" fmla="*/ 405 h 853"/>
                <a:gd name="T10" fmla="*/ 175 w 818"/>
                <a:gd name="T11" fmla="*/ 154 h 853"/>
                <a:gd name="T12" fmla="*/ 157 w 818"/>
                <a:gd name="T13" fmla="*/ 0 h 853"/>
                <a:gd name="T14" fmla="*/ 262 w 818"/>
                <a:gd name="T15" fmla="*/ 7 h 853"/>
                <a:gd name="T16" fmla="*/ 267 w 818"/>
                <a:gd name="T17" fmla="*/ 70 h 853"/>
                <a:gd name="T18" fmla="*/ 407 w 818"/>
                <a:gd name="T19" fmla="*/ 92 h 853"/>
                <a:gd name="T20" fmla="*/ 718 w 818"/>
                <a:gd name="T21" fmla="*/ 188 h 853"/>
                <a:gd name="T22" fmla="*/ 817 w 818"/>
                <a:gd name="T23" fmla="*/ 422 h 853"/>
                <a:gd name="T24" fmla="*/ 667 w 818"/>
                <a:gd name="T25" fmla="*/ 712 h 853"/>
                <a:gd name="T26" fmla="*/ 268 w 818"/>
                <a:gd name="T27" fmla="*/ 781 h 853"/>
                <a:gd name="T28" fmla="*/ 130 w 818"/>
                <a:gd name="T29" fmla="*/ 783 h 853"/>
                <a:gd name="T30" fmla="*/ 108 w 818"/>
                <a:gd name="T31" fmla="*/ 844 h 853"/>
                <a:gd name="T32" fmla="*/ 418 w 818"/>
                <a:gd name="T33" fmla="*/ 653 h 853"/>
                <a:gd name="T34" fmla="*/ 495 w 818"/>
                <a:gd name="T35" fmla="*/ 696 h 853"/>
                <a:gd name="T36" fmla="*/ 451 w 818"/>
                <a:gd name="T37" fmla="*/ 621 h 853"/>
                <a:gd name="T38" fmla="*/ 446 w 818"/>
                <a:gd name="T39" fmla="*/ 666 h 853"/>
                <a:gd name="T40" fmla="*/ 625 w 818"/>
                <a:gd name="T41" fmla="*/ 533 h 853"/>
                <a:gd name="T42" fmla="*/ 701 w 818"/>
                <a:gd name="T43" fmla="*/ 576 h 853"/>
                <a:gd name="T44" fmla="*/ 658 w 818"/>
                <a:gd name="T45" fmla="*/ 501 h 853"/>
                <a:gd name="T46" fmla="*/ 653 w 818"/>
                <a:gd name="T47" fmla="*/ 546 h 853"/>
                <a:gd name="T48" fmla="*/ 439 w 818"/>
                <a:gd name="T49" fmla="*/ 455 h 853"/>
                <a:gd name="T50" fmla="*/ 426 w 818"/>
                <a:gd name="T51" fmla="*/ 521 h 853"/>
                <a:gd name="T52" fmla="*/ 470 w 818"/>
                <a:gd name="T53" fmla="*/ 472 h 853"/>
                <a:gd name="T54" fmla="*/ 436 w 818"/>
                <a:gd name="T55" fmla="*/ 478 h 853"/>
                <a:gd name="T56" fmla="*/ 690 w 818"/>
                <a:gd name="T57" fmla="*/ 313 h 853"/>
                <a:gd name="T58" fmla="*/ 680 w 818"/>
                <a:gd name="T59" fmla="*/ 380 h 853"/>
                <a:gd name="T60" fmla="*/ 721 w 818"/>
                <a:gd name="T61" fmla="*/ 330 h 853"/>
                <a:gd name="T62" fmla="*/ 687 w 818"/>
                <a:gd name="T63" fmla="*/ 336 h 853"/>
                <a:gd name="T64" fmla="*/ 375 w 818"/>
                <a:gd name="T65" fmla="*/ 657 h 853"/>
                <a:gd name="T66" fmla="*/ 324 w 818"/>
                <a:gd name="T67" fmla="*/ 643 h 853"/>
                <a:gd name="T68" fmla="*/ 358 w 818"/>
                <a:gd name="T69" fmla="*/ 681 h 853"/>
                <a:gd name="T70" fmla="*/ 375 w 818"/>
                <a:gd name="T71" fmla="*/ 657 h 853"/>
                <a:gd name="T72" fmla="*/ 601 w 818"/>
                <a:gd name="T73" fmla="*/ 609 h 853"/>
                <a:gd name="T74" fmla="*/ 571 w 818"/>
                <a:gd name="T75" fmla="*/ 652 h 853"/>
                <a:gd name="T76" fmla="*/ 595 w 818"/>
                <a:gd name="T77" fmla="*/ 637 h 853"/>
                <a:gd name="T78" fmla="*/ 621 w 818"/>
                <a:gd name="T79" fmla="*/ 424 h 853"/>
                <a:gd name="T80" fmla="*/ 571 w 818"/>
                <a:gd name="T81" fmla="*/ 409 h 853"/>
                <a:gd name="T82" fmla="*/ 604 w 818"/>
                <a:gd name="T83" fmla="*/ 447 h 853"/>
                <a:gd name="T84" fmla="*/ 621 w 818"/>
                <a:gd name="T85" fmla="*/ 424 h 853"/>
                <a:gd name="T86" fmla="*/ 573 w 818"/>
                <a:gd name="T87" fmla="*/ 537 h 853"/>
                <a:gd name="T88" fmla="*/ 545 w 818"/>
                <a:gd name="T89" fmla="*/ 512 h 853"/>
                <a:gd name="T90" fmla="*/ 554 w 818"/>
                <a:gd name="T91" fmla="*/ 531 h 853"/>
                <a:gd name="T92" fmla="*/ 386 w 818"/>
                <a:gd name="T93" fmla="*/ 722 h 853"/>
                <a:gd name="T94" fmla="*/ 364 w 818"/>
                <a:gd name="T95" fmla="*/ 739 h 853"/>
                <a:gd name="T96" fmla="*/ 390 w 818"/>
                <a:gd name="T97" fmla="*/ 737 h 853"/>
                <a:gd name="T98" fmla="*/ 386 w 818"/>
                <a:gd name="T99" fmla="*/ 722 h 853"/>
                <a:gd name="T100" fmla="*/ 739 w 818"/>
                <a:gd name="T101" fmla="*/ 436 h 853"/>
                <a:gd name="T102" fmla="*/ 752 w 818"/>
                <a:gd name="T103" fmla="*/ 461 h 853"/>
                <a:gd name="T104" fmla="*/ 751 w 818"/>
                <a:gd name="T105" fmla="*/ 446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8" h="853">
                  <a:moveTo>
                    <a:pt x="109" y="853"/>
                  </a:moveTo>
                  <a:cubicBezTo>
                    <a:pt x="73" y="853"/>
                    <a:pt x="37" y="853"/>
                    <a:pt x="2" y="853"/>
                  </a:cubicBezTo>
                  <a:cubicBezTo>
                    <a:pt x="2" y="853"/>
                    <a:pt x="2" y="853"/>
                    <a:pt x="2" y="852"/>
                  </a:cubicBezTo>
                  <a:cubicBezTo>
                    <a:pt x="0" y="817"/>
                    <a:pt x="1" y="783"/>
                    <a:pt x="14" y="749"/>
                  </a:cubicBezTo>
                  <a:cubicBezTo>
                    <a:pt x="26" y="719"/>
                    <a:pt x="50" y="700"/>
                    <a:pt x="81" y="691"/>
                  </a:cubicBezTo>
                  <a:cubicBezTo>
                    <a:pt x="109" y="683"/>
                    <a:pt x="139" y="677"/>
                    <a:pt x="167" y="669"/>
                  </a:cubicBezTo>
                  <a:cubicBezTo>
                    <a:pt x="213" y="656"/>
                    <a:pt x="257" y="641"/>
                    <a:pt x="298" y="617"/>
                  </a:cubicBezTo>
                  <a:cubicBezTo>
                    <a:pt x="319" y="604"/>
                    <a:pt x="338" y="590"/>
                    <a:pt x="353" y="569"/>
                  </a:cubicBezTo>
                  <a:cubicBezTo>
                    <a:pt x="371" y="544"/>
                    <a:pt x="375" y="516"/>
                    <a:pt x="368" y="487"/>
                  </a:cubicBezTo>
                  <a:cubicBezTo>
                    <a:pt x="362" y="457"/>
                    <a:pt x="348" y="430"/>
                    <a:pt x="332" y="405"/>
                  </a:cubicBezTo>
                  <a:cubicBezTo>
                    <a:pt x="303" y="362"/>
                    <a:pt x="274" y="320"/>
                    <a:pt x="245" y="278"/>
                  </a:cubicBezTo>
                  <a:cubicBezTo>
                    <a:pt x="218" y="239"/>
                    <a:pt x="193" y="199"/>
                    <a:pt x="175" y="154"/>
                  </a:cubicBezTo>
                  <a:cubicBezTo>
                    <a:pt x="160" y="116"/>
                    <a:pt x="150" y="77"/>
                    <a:pt x="153" y="36"/>
                  </a:cubicBezTo>
                  <a:cubicBezTo>
                    <a:pt x="154" y="24"/>
                    <a:pt x="156" y="12"/>
                    <a:pt x="157" y="0"/>
                  </a:cubicBezTo>
                  <a:cubicBezTo>
                    <a:pt x="192" y="0"/>
                    <a:pt x="227" y="0"/>
                    <a:pt x="262" y="0"/>
                  </a:cubicBezTo>
                  <a:cubicBezTo>
                    <a:pt x="262" y="2"/>
                    <a:pt x="262" y="4"/>
                    <a:pt x="262" y="7"/>
                  </a:cubicBezTo>
                  <a:cubicBezTo>
                    <a:pt x="263" y="23"/>
                    <a:pt x="263" y="40"/>
                    <a:pt x="264" y="57"/>
                  </a:cubicBezTo>
                  <a:cubicBezTo>
                    <a:pt x="264" y="62"/>
                    <a:pt x="265" y="66"/>
                    <a:pt x="267" y="70"/>
                  </a:cubicBezTo>
                  <a:cubicBezTo>
                    <a:pt x="270" y="78"/>
                    <a:pt x="276" y="82"/>
                    <a:pt x="284" y="83"/>
                  </a:cubicBezTo>
                  <a:cubicBezTo>
                    <a:pt x="325" y="86"/>
                    <a:pt x="366" y="88"/>
                    <a:pt x="407" y="92"/>
                  </a:cubicBezTo>
                  <a:cubicBezTo>
                    <a:pt x="472" y="98"/>
                    <a:pt x="537" y="107"/>
                    <a:pt x="599" y="127"/>
                  </a:cubicBezTo>
                  <a:cubicBezTo>
                    <a:pt x="642" y="141"/>
                    <a:pt x="683" y="160"/>
                    <a:pt x="718" y="188"/>
                  </a:cubicBezTo>
                  <a:cubicBezTo>
                    <a:pt x="763" y="224"/>
                    <a:pt x="791" y="271"/>
                    <a:pt x="805" y="327"/>
                  </a:cubicBezTo>
                  <a:cubicBezTo>
                    <a:pt x="814" y="358"/>
                    <a:pt x="817" y="390"/>
                    <a:pt x="817" y="422"/>
                  </a:cubicBezTo>
                  <a:cubicBezTo>
                    <a:pt x="818" y="463"/>
                    <a:pt x="814" y="503"/>
                    <a:pt x="803" y="541"/>
                  </a:cubicBezTo>
                  <a:cubicBezTo>
                    <a:pt x="781" y="617"/>
                    <a:pt x="735" y="674"/>
                    <a:pt x="667" y="712"/>
                  </a:cubicBezTo>
                  <a:cubicBezTo>
                    <a:pt x="620" y="738"/>
                    <a:pt x="570" y="753"/>
                    <a:pt x="518" y="762"/>
                  </a:cubicBezTo>
                  <a:cubicBezTo>
                    <a:pt x="435" y="778"/>
                    <a:pt x="352" y="780"/>
                    <a:pt x="268" y="781"/>
                  </a:cubicBezTo>
                  <a:cubicBezTo>
                    <a:pt x="228" y="781"/>
                    <a:pt x="187" y="781"/>
                    <a:pt x="147" y="781"/>
                  </a:cubicBezTo>
                  <a:cubicBezTo>
                    <a:pt x="141" y="781"/>
                    <a:pt x="136" y="782"/>
                    <a:pt x="130" y="783"/>
                  </a:cubicBezTo>
                  <a:cubicBezTo>
                    <a:pt x="115" y="787"/>
                    <a:pt x="107" y="797"/>
                    <a:pt x="107" y="813"/>
                  </a:cubicBezTo>
                  <a:cubicBezTo>
                    <a:pt x="106" y="823"/>
                    <a:pt x="107" y="833"/>
                    <a:pt x="108" y="844"/>
                  </a:cubicBezTo>
                  <a:cubicBezTo>
                    <a:pt x="108" y="847"/>
                    <a:pt x="109" y="850"/>
                    <a:pt x="109" y="853"/>
                  </a:cubicBezTo>
                  <a:close/>
                  <a:moveTo>
                    <a:pt x="418" y="653"/>
                  </a:moveTo>
                  <a:cubicBezTo>
                    <a:pt x="413" y="674"/>
                    <a:pt x="422" y="694"/>
                    <a:pt x="440" y="704"/>
                  </a:cubicBezTo>
                  <a:cubicBezTo>
                    <a:pt x="458" y="714"/>
                    <a:pt x="481" y="710"/>
                    <a:pt x="495" y="696"/>
                  </a:cubicBezTo>
                  <a:cubicBezTo>
                    <a:pt x="509" y="680"/>
                    <a:pt x="512" y="657"/>
                    <a:pt x="500" y="639"/>
                  </a:cubicBezTo>
                  <a:cubicBezTo>
                    <a:pt x="489" y="623"/>
                    <a:pt x="469" y="615"/>
                    <a:pt x="451" y="621"/>
                  </a:cubicBezTo>
                  <a:cubicBezTo>
                    <a:pt x="461" y="627"/>
                    <a:pt x="467" y="636"/>
                    <a:pt x="464" y="648"/>
                  </a:cubicBezTo>
                  <a:cubicBezTo>
                    <a:pt x="462" y="658"/>
                    <a:pt x="455" y="664"/>
                    <a:pt x="446" y="666"/>
                  </a:cubicBezTo>
                  <a:cubicBezTo>
                    <a:pt x="434" y="668"/>
                    <a:pt x="425" y="664"/>
                    <a:pt x="418" y="653"/>
                  </a:cubicBezTo>
                  <a:close/>
                  <a:moveTo>
                    <a:pt x="625" y="533"/>
                  </a:moveTo>
                  <a:cubicBezTo>
                    <a:pt x="619" y="549"/>
                    <a:pt x="627" y="572"/>
                    <a:pt x="644" y="582"/>
                  </a:cubicBezTo>
                  <a:cubicBezTo>
                    <a:pt x="662" y="594"/>
                    <a:pt x="686" y="591"/>
                    <a:pt x="701" y="576"/>
                  </a:cubicBezTo>
                  <a:cubicBezTo>
                    <a:pt x="716" y="560"/>
                    <a:pt x="718" y="536"/>
                    <a:pt x="705" y="518"/>
                  </a:cubicBezTo>
                  <a:cubicBezTo>
                    <a:pt x="695" y="503"/>
                    <a:pt x="672" y="495"/>
                    <a:pt x="658" y="501"/>
                  </a:cubicBezTo>
                  <a:cubicBezTo>
                    <a:pt x="668" y="507"/>
                    <a:pt x="673" y="516"/>
                    <a:pt x="670" y="527"/>
                  </a:cubicBezTo>
                  <a:cubicBezTo>
                    <a:pt x="669" y="537"/>
                    <a:pt x="662" y="544"/>
                    <a:pt x="653" y="546"/>
                  </a:cubicBezTo>
                  <a:cubicBezTo>
                    <a:pt x="641" y="549"/>
                    <a:pt x="631" y="544"/>
                    <a:pt x="625" y="533"/>
                  </a:cubicBezTo>
                  <a:close/>
                  <a:moveTo>
                    <a:pt x="439" y="455"/>
                  </a:moveTo>
                  <a:cubicBezTo>
                    <a:pt x="423" y="455"/>
                    <a:pt x="409" y="466"/>
                    <a:pt x="406" y="482"/>
                  </a:cubicBezTo>
                  <a:cubicBezTo>
                    <a:pt x="403" y="498"/>
                    <a:pt x="411" y="514"/>
                    <a:pt x="426" y="521"/>
                  </a:cubicBezTo>
                  <a:cubicBezTo>
                    <a:pt x="441" y="528"/>
                    <a:pt x="459" y="523"/>
                    <a:pt x="469" y="510"/>
                  </a:cubicBezTo>
                  <a:cubicBezTo>
                    <a:pt x="478" y="498"/>
                    <a:pt x="478" y="479"/>
                    <a:pt x="470" y="472"/>
                  </a:cubicBezTo>
                  <a:cubicBezTo>
                    <a:pt x="468" y="480"/>
                    <a:pt x="462" y="486"/>
                    <a:pt x="453" y="487"/>
                  </a:cubicBezTo>
                  <a:cubicBezTo>
                    <a:pt x="446" y="487"/>
                    <a:pt x="440" y="484"/>
                    <a:pt x="436" y="478"/>
                  </a:cubicBezTo>
                  <a:cubicBezTo>
                    <a:pt x="431" y="470"/>
                    <a:pt x="432" y="462"/>
                    <a:pt x="439" y="455"/>
                  </a:cubicBezTo>
                  <a:close/>
                  <a:moveTo>
                    <a:pt x="690" y="313"/>
                  </a:moveTo>
                  <a:cubicBezTo>
                    <a:pt x="673" y="314"/>
                    <a:pt x="659" y="327"/>
                    <a:pt x="657" y="342"/>
                  </a:cubicBezTo>
                  <a:cubicBezTo>
                    <a:pt x="655" y="359"/>
                    <a:pt x="664" y="375"/>
                    <a:pt x="680" y="380"/>
                  </a:cubicBezTo>
                  <a:cubicBezTo>
                    <a:pt x="696" y="386"/>
                    <a:pt x="713" y="380"/>
                    <a:pt x="722" y="366"/>
                  </a:cubicBezTo>
                  <a:cubicBezTo>
                    <a:pt x="728" y="356"/>
                    <a:pt x="729" y="338"/>
                    <a:pt x="721" y="330"/>
                  </a:cubicBezTo>
                  <a:cubicBezTo>
                    <a:pt x="719" y="339"/>
                    <a:pt x="714" y="344"/>
                    <a:pt x="705" y="345"/>
                  </a:cubicBezTo>
                  <a:cubicBezTo>
                    <a:pt x="697" y="346"/>
                    <a:pt x="691" y="343"/>
                    <a:pt x="687" y="336"/>
                  </a:cubicBezTo>
                  <a:cubicBezTo>
                    <a:pt x="682" y="328"/>
                    <a:pt x="684" y="320"/>
                    <a:pt x="690" y="313"/>
                  </a:cubicBezTo>
                  <a:close/>
                  <a:moveTo>
                    <a:pt x="375" y="657"/>
                  </a:moveTo>
                  <a:cubicBezTo>
                    <a:pt x="376" y="646"/>
                    <a:pt x="368" y="634"/>
                    <a:pt x="357" y="631"/>
                  </a:cubicBezTo>
                  <a:cubicBezTo>
                    <a:pt x="344" y="626"/>
                    <a:pt x="331" y="631"/>
                    <a:pt x="324" y="643"/>
                  </a:cubicBezTo>
                  <a:cubicBezTo>
                    <a:pt x="317" y="654"/>
                    <a:pt x="320" y="668"/>
                    <a:pt x="329" y="677"/>
                  </a:cubicBezTo>
                  <a:cubicBezTo>
                    <a:pt x="337" y="684"/>
                    <a:pt x="350" y="686"/>
                    <a:pt x="358" y="681"/>
                  </a:cubicBezTo>
                  <a:cubicBezTo>
                    <a:pt x="348" y="675"/>
                    <a:pt x="346" y="667"/>
                    <a:pt x="350" y="660"/>
                  </a:cubicBezTo>
                  <a:cubicBezTo>
                    <a:pt x="355" y="651"/>
                    <a:pt x="364" y="651"/>
                    <a:pt x="375" y="657"/>
                  </a:cubicBezTo>
                  <a:close/>
                  <a:moveTo>
                    <a:pt x="619" y="636"/>
                  </a:moveTo>
                  <a:cubicBezTo>
                    <a:pt x="620" y="624"/>
                    <a:pt x="612" y="613"/>
                    <a:pt x="601" y="609"/>
                  </a:cubicBezTo>
                  <a:cubicBezTo>
                    <a:pt x="589" y="605"/>
                    <a:pt x="577" y="609"/>
                    <a:pt x="569" y="619"/>
                  </a:cubicBezTo>
                  <a:cubicBezTo>
                    <a:pt x="563" y="629"/>
                    <a:pt x="563" y="643"/>
                    <a:pt x="571" y="652"/>
                  </a:cubicBezTo>
                  <a:cubicBezTo>
                    <a:pt x="579" y="662"/>
                    <a:pt x="591" y="665"/>
                    <a:pt x="602" y="660"/>
                  </a:cubicBezTo>
                  <a:cubicBezTo>
                    <a:pt x="592" y="652"/>
                    <a:pt x="590" y="644"/>
                    <a:pt x="595" y="637"/>
                  </a:cubicBezTo>
                  <a:cubicBezTo>
                    <a:pt x="601" y="630"/>
                    <a:pt x="609" y="629"/>
                    <a:pt x="619" y="636"/>
                  </a:cubicBezTo>
                  <a:close/>
                  <a:moveTo>
                    <a:pt x="621" y="424"/>
                  </a:moveTo>
                  <a:cubicBezTo>
                    <a:pt x="622" y="411"/>
                    <a:pt x="614" y="400"/>
                    <a:pt x="602" y="397"/>
                  </a:cubicBezTo>
                  <a:cubicBezTo>
                    <a:pt x="589" y="393"/>
                    <a:pt x="577" y="398"/>
                    <a:pt x="571" y="409"/>
                  </a:cubicBezTo>
                  <a:cubicBezTo>
                    <a:pt x="564" y="420"/>
                    <a:pt x="566" y="434"/>
                    <a:pt x="575" y="443"/>
                  </a:cubicBezTo>
                  <a:cubicBezTo>
                    <a:pt x="583" y="451"/>
                    <a:pt x="596" y="453"/>
                    <a:pt x="604" y="447"/>
                  </a:cubicBezTo>
                  <a:cubicBezTo>
                    <a:pt x="595" y="442"/>
                    <a:pt x="592" y="434"/>
                    <a:pt x="597" y="426"/>
                  </a:cubicBezTo>
                  <a:cubicBezTo>
                    <a:pt x="602" y="418"/>
                    <a:pt x="611" y="417"/>
                    <a:pt x="621" y="424"/>
                  </a:cubicBezTo>
                  <a:close/>
                  <a:moveTo>
                    <a:pt x="553" y="547"/>
                  </a:moveTo>
                  <a:cubicBezTo>
                    <a:pt x="561" y="548"/>
                    <a:pt x="569" y="544"/>
                    <a:pt x="573" y="537"/>
                  </a:cubicBezTo>
                  <a:cubicBezTo>
                    <a:pt x="576" y="529"/>
                    <a:pt x="574" y="519"/>
                    <a:pt x="568" y="514"/>
                  </a:cubicBezTo>
                  <a:cubicBezTo>
                    <a:pt x="561" y="508"/>
                    <a:pt x="552" y="507"/>
                    <a:pt x="545" y="512"/>
                  </a:cubicBezTo>
                  <a:cubicBezTo>
                    <a:pt x="537" y="517"/>
                    <a:pt x="534" y="525"/>
                    <a:pt x="537" y="533"/>
                  </a:cubicBezTo>
                  <a:cubicBezTo>
                    <a:pt x="544" y="527"/>
                    <a:pt x="549" y="527"/>
                    <a:pt x="554" y="531"/>
                  </a:cubicBezTo>
                  <a:cubicBezTo>
                    <a:pt x="558" y="535"/>
                    <a:pt x="558" y="540"/>
                    <a:pt x="553" y="547"/>
                  </a:cubicBezTo>
                  <a:close/>
                  <a:moveTo>
                    <a:pt x="386" y="722"/>
                  </a:moveTo>
                  <a:cubicBezTo>
                    <a:pt x="378" y="718"/>
                    <a:pt x="372" y="719"/>
                    <a:pt x="367" y="723"/>
                  </a:cubicBezTo>
                  <a:cubicBezTo>
                    <a:pt x="363" y="727"/>
                    <a:pt x="361" y="734"/>
                    <a:pt x="364" y="739"/>
                  </a:cubicBezTo>
                  <a:cubicBezTo>
                    <a:pt x="366" y="745"/>
                    <a:pt x="373" y="749"/>
                    <a:pt x="379" y="748"/>
                  </a:cubicBezTo>
                  <a:cubicBezTo>
                    <a:pt x="385" y="747"/>
                    <a:pt x="389" y="743"/>
                    <a:pt x="390" y="737"/>
                  </a:cubicBezTo>
                  <a:cubicBezTo>
                    <a:pt x="385" y="738"/>
                    <a:pt x="381" y="738"/>
                    <a:pt x="379" y="733"/>
                  </a:cubicBezTo>
                  <a:cubicBezTo>
                    <a:pt x="377" y="727"/>
                    <a:pt x="380" y="724"/>
                    <a:pt x="386" y="722"/>
                  </a:cubicBezTo>
                  <a:close/>
                  <a:moveTo>
                    <a:pt x="757" y="435"/>
                  </a:moveTo>
                  <a:cubicBezTo>
                    <a:pt x="750" y="431"/>
                    <a:pt x="744" y="432"/>
                    <a:pt x="739" y="436"/>
                  </a:cubicBezTo>
                  <a:cubicBezTo>
                    <a:pt x="734" y="440"/>
                    <a:pt x="733" y="448"/>
                    <a:pt x="736" y="454"/>
                  </a:cubicBezTo>
                  <a:cubicBezTo>
                    <a:pt x="739" y="459"/>
                    <a:pt x="745" y="462"/>
                    <a:pt x="752" y="461"/>
                  </a:cubicBezTo>
                  <a:cubicBezTo>
                    <a:pt x="758" y="459"/>
                    <a:pt x="761" y="456"/>
                    <a:pt x="762" y="450"/>
                  </a:cubicBezTo>
                  <a:cubicBezTo>
                    <a:pt x="757" y="452"/>
                    <a:pt x="753" y="451"/>
                    <a:pt x="751" y="446"/>
                  </a:cubicBezTo>
                  <a:cubicBezTo>
                    <a:pt x="749" y="440"/>
                    <a:pt x="753" y="437"/>
                    <a:pt x="757" y="4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2" name="Group 31">
              <a:extLst>
                <a:ext uri="{FF2B5EF4-FFF2-40B4-BE49-F238E27FC236}">
                  <a16:creationId xmlns:a16="http://schemas.microsoft.com/office/drawing/2014/main" id="{70945881-04C4-EAC4-D0D4-A4D3D8752C6C}"/>
                </a:ext>
              </a:extLst>
            </p:cNvPr>
            <p:cNvGrpSpPr>
              <a:grpSpLocks noChangeAspect="1"/>
            </p:cNvGrpSpPr>
            <p:nvPr/>
          </p:nvGrpSpPr>
          <p:grpSpPr>
            <a:xfrm>
              <a:off x="980875" y="1424538"/>
              <a:ext cx="930291" cy="932688"/>
              <a:chOff x="-4083050" y="1579563"/>
              <a:chExt cx="3694112" cy="3703638"/>
            </a:xfrm>
            <a:solidFill>
              <a:schemeClr val="accent5"/>
            </a:solidFill>
          </p:grpSpPr>
          <p:sp>
            <p:nvSpPr>
              <p:cNvPr id="34" name="Freeform 5">
                <a:extLst>
                  <a:ext uri="{FF2B5EF4-FFF2-40B4-BE49-F238E27FC236}">
                    <a16:creationId xmlns:a16="http://schemas.microsoft.com/office/drawing/2014/main" id="{D18DF180-3549-7E04-1DE2-B947B5E72D16}"/>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6">
                <a:extLst>
                  <a:ext uri="{FF2B5EF4-FFF2-40B4-BE49-F238E27FC236}">
                    <a16:creationId xmlns:a16="http://schemas.microsoft.com/office/drawing/2014/main" id="{34CDE2DD-49F0-99EE-AF7D-5F368D9B8F53}"/>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7">
                <a:extLst>
                  <a:ext uri="{FF2B5EF4-FFF2-40B4-BE49-F238E27FC236}">
                    <a16:creationId xmlns:a16="http://schemas.microsoft.com/office/drawing/2014/main" id="{AE606CA2-98A4-924F-8ECF-569572985339}"/>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8">
                <a:extLst>
                  <a:ext uri="{FF2B5EF4-FFF2-40B4-BE49-F238E27FC236}">
                    <a16:creationId xmlns:a16="http://schemas.microsoft.com/office/drawing/2014/main" id="{07B1D11A-30F7-C48E-C447-960A5A432F9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9">
                <a:extLst>
                  <a:ext uri="{FF2B5EF4-FFF2-40B4-BE49-F238E27FC236}">
                    <a16:creationId xmlns:a16="http://schemas.microsoft.com/office/drawing/2014/main" id="{A2152FCC-3243-43B5-FC80-D2536AC8F353}"/>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10">
                <a:extLst>
                  <a:ext uri="{FF2B5EF4-FFF2-40B4-BE49-F238E27FC236}">
                    <a16:creationId xmlns:a16="http://schemas.microsoft.com/office/drawing/2014/main" id="{ED895605-2F84-BE7D-16FD-C30C9D71FAA3}"/>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1">
                <a:extLst>
                  <a:ext uri="{FF2B5EF4-FFF2-40B4-BE49-F238E27FC236}">
                    <a16:creationId xmlns:a16="http://schemas.microsoft.com/office/drawing/2014/main" id="{FE04A301-6390-71F0-4681-0AD827B28F01}"/>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2">
                <a:extLst>
                  <a:ext uri="{FF2B5EF4-FFF2-40B4-BE49-F238E27FC236}">
                    <a16:creationId xmlns:a16="http://schemas.microsoft.com/office/drawing/2014/main" id="{B9A2649F-94D1-BFEE-4596-7274E1DF37D4}"/>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13">
                <a:extLst>
                  <a:ext uri="{FF2B5EF4-FFF2-40B4-BE49-F238E27FC236}">
                    <a16:creationId xmlns:a16="http://schemas.microsoft.com/office/drawing/2014/main" id="{749FF644-7B11-8B44-8A97-D5BDD770DFBF}"/>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14">
                <a:extLst>
                  <a:ext uri="{FF2B5EF4-FFF2-40B4-BE49-F238E27FC236}">
                    <a16:creationId xmlns:a16="http://schemas.microsoft.com/office/drawing/2014/main" id="{3B4FE2C0-8589-6A80-8167-ABA8626D9E3F}"/>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15">
                <a:extLst>
                  <a:ext uri="{FF2B5EF4-FFF2-40B4-BE49-F238E27FC236}">
                    <a16:creationId xmlns:a16="http://schemas.microsoft.com/office/drawing/2014/main" id="{D0298866-4088-1368-25F3-C8CB7086BCAF}"/>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16">
                <a:extLst>
                  <a:ext uri="{FF2B5EF4-FFF2-40B4-BE49-F238E27FC236}">
                    <a16:creationId xmlns:a16="http://schemas.microsoft.com/office/drawing/2014/main" id="{1DAF2F5E-969F-17C5-4C78-B6A4E9C1739D}"/>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7">
                <a:extLst>
                  <a:ext uri="{FF2B5EF4-FFF2-40B4-BE49-F238E27FC236}">
                    <a16:creationId xmlns:a16="http://schemas.microsoft.com/office/drawing/2014/main" id="{9EB5AF1A-4924-456E-9CE1-061C8395A0A4}"/>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8">
                <a:extLst>
                  <a:ext uri="{FF2B5EF4-FFF2-40B4-BE49-F238E27FC236}">
                    <a16:creationId xmlns:a16="http://schemas.microsoft.com/office/drawing/2014/main" id="{E53ED51B-A6EE-0378-C0BB-3DA374D508F4}"/>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9">
                <a:extLst>
                  <a:ext uri="{FF2B5EF4-FFF2-40B4-BE49-F238E27FC236}">
                    <a16:creationId xmlns:a16="http://schemas.microsoft.com/office/drawing/2014/main" id="{1994C794-96C2-8D12-D4B3-4FE0B071C4D6}"/>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0">
                <a:extLst>
                  <a:ext uri="{FF2B5EF4-FFF2-40B4-BE49-F238E27FC236}">
                    <a16:creationId xmlns:a16="http://schemas.microsoft.com/office/drawing/2014/main" id="{A84C302F-2149-2125-AB06-7A2B6240B010}"/>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
                <a:extLst>
                  <a:ext uri="{FF2B5EF4-FFF2-40B4-BE49-F238E27FC236}">
                    <a16:creationId xmlns:a16="http://schemas.microsoft.com/office/drawing/2014/main" id="{785296DE-C3A3-9A97-0EF1-1CA4892609D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2">
                <a:extLst>
                  <a:ext uri="{FF2B5EF4-FFF2-40B4-BE49-F238E27FC236}">
                    <a16:creationId xmlns:a16="http://schemas.microsoft.com/office/drawing/2014/main" id="{166A8DA0-221C-BB8A-F035-71FAEB06127E}"/>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3">
                <a:extLst>
                  <a:ext uri="{FF2B5EF4-FFF2-40B4-BE49-F238E27FC236}">
                    <a16:creationId xmlns:a16="http://schemas.microsoft.com/office/drawing/2014/main" id="{62FA13A7-EFB0-D489-842F-72EF749407E0}"/>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
                <a:extLst>
                  <a:ext uri="{FF2B5EF4-FFF2-40B4-BE49-F238E27FC236}">
                    <a16:creationId xmlns:a16="http://schemas.microsoft.com/office/drawing/2014/main" id="{4A264F9D-FC37-4671-7C8E-EAAC9A8B07AB}"/>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5">
                <a:extLst>
                  <a:ext uri="{FF2B5EF4-FFF2-40B4-BE49-F238E27FC236}">
                    <a16:creationId xmlns:a16="http://schemas.microsoft.com/office/drawing/2014/main" id="{4329B230-44BE-09D5-7C03-AD94BF62955C}"/>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6">
                <a:extLst>
                  <a:ext uri="{FF2B5EF4-FFF2-40B4-BE49-F238E27FC236}">
                    <a16:creationId xmlns:a16="http://schemas.microsoft.com/office/drawing/2014/main" id="{4675D489-61FA-DA58-D06F-9D9E5DDD7096}"/>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7">
                <a:extLst>
                  <a:ext uri="{FF2B5EF4-FFF2-40B4-BE49-F238E27FC236}">
                    <a16:creationId xmlns:a16="http://schemas.microsoft.com/office/drawing/2014/main" id="{F721897F-B279-CACC-B2E6-5E0951FA89A5}"/>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8">
                <a:extLst>
                  <a:ext uri="{FF2B5EF4-FFF2-40B4-BE49-F238E27FC236}">
                    <a16:creationId xmlns:a16="http://schemas.microsoft.com/office/drawing/2014/main" id="{D3BCE07C-92AE-9533-A0CD-C639AA3EA09E}"/>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9">
                <a:extLst>
                  <a:ext uri="{FF2B5EF4-FFF2-40B4-BE49-F238E27FC236}">
                    <a16:creationId xmlns:a16="http://schemas.microsoft.com/office/drawing/2014/main" id="{B967DCF1-33F7-C6D7-1B44-4D55046D9B5F}"/>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30">
                <a:extLst>
                  <a:ext uri="{FF2B5EF4-FFF2-40B4-BE49-F238E27FC236}">
                    <a16:creationId xmlns:a16="http://schemas.microsoft.com/office/drawing/2014/main" id="{A0FB7EED-E8A6-A674-468B-A90C14F5CE6D}"/>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31">
                <a:extLst>
                  <a:ext uri="{FF2B5EF4-FFF2-40B4-BE49-F238E27FC236}">
                    <a16:creationId xmlns:a16="http://schemas.microsoft.com/office/drawing/2014/main" id="{E7AE849F-C0BC-D49E-3454-AFD4CAAD0684}"/>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2">
                <a:extLst>
                  <a:ext uri="{FF2B5EF4-FFF2-40B4-BE49-F238E27FC236}">
                    <a16:creationId xmlns:a16="http://schemas.microsoft.com/office/drawing/2014/main" id="{6B38B8DF-0238-B63A-23BD-1E84F2DCBE8B}"/>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33">
                <a:extLst>
                  <a:ext uri="{FF2B5EF4-FFF2-40B4-BE49-F238E27FC236}">
                    <a16:creationId xmlns:a16="http://schemas.microsoft.com/office/drawing/2014/main" id="{9AD594BA-B748-92CF-4C4F-ADB2C870BA34}"/>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6" name="Group 65">
            <a:extLst>
              <a:ext uri="{FF2B5EF4-FFF2-40B4-BE49-F238E27FC236}">
                <a16:creationId xmlns:a16="http://schemas.microsoft.com/office/drawing/2014/main" id="{F9F54868-74DC-C0D3-3B85-444D4FE22088}"/>
              </a:ext>
            </a:extLst>
          </p:cNvPr>
          <p:cNvGrpSpPr/>
          <p:nvPr/>
        </p:nvGrpSpPr>
        <p:grpSpPr>
          <a:xfrm>
            <a:off x="3083023" y="2221981"/>
            <a:ext cx="6022778" cy="2846781"/>
            <a:chOff x="2953609" y="2221981"/>
            <a:chExt cx="6022778" cy="2846781"/>
          </a:xfrm>
        </p:grpSpPr>
        <p:sp>
          <p:nvSpPr>
            <p:cNvPr id="67" name="Freeform 12">
              <a:extLst>
                <a:ext uri="{FF2B5EF4-FFF2-40B4-BE49-F238E27FC236}">
                  <a16:creationId xmlns:a16="http://schemas.microsoft.com/office/drawing/2014/main" id="{9F35CE42-6145-402B-AC42-A16D59291FFD}"/>
                </a:ext>
              </a:extLst>
            </p:cNvPr>
            <p:cNvSpPr/>
            <p:nvPr/>
          </p:nvSpPr>
          <p:spPr>
            <a:xfrm>
              <a:off x="2953609" y="2221981"/>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chemeClr val="accent2">
                <a:lumMod val="75000"/>
                <a:alpha val="9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Dyspepsia</a:t>
              </a:r>
            </a:p>
          </p:txBody>
        </p:sp>
        <p:sp>
          <p:nvSpPr>
            <p:cNvPr id="68" name="Freeform 13">
              <a:extLst>
                <a:ext uri="{FF2B5EF4-FFF2-40B4-BE49-F238E27FC236}">
                  <a16:creationId xmlns:a16="http://schemas.microsoft.com/office/drawing/2014/main" id="{8DA2F09F-FD40-CA68-830D-37B730CE8818}"/>
                </a:ext>
              </a:extLst>
            </p:cNvPr>
            <p:cNvSpPr/>
            <p:nvPr/>
          </p:nvSpPr>
          <p:spPr>
            <a:xfrm>
              <a:off x="6129606" y="2221981"/>
              <a:ext cx="2846781" cy="2846781"/>
            </a:xfrm>
            <a:custGeom>
              <a:avLst/>
              <a:gdLst>
                <a:gd name="connsiteX0" fmla="*/ 0 w 1847839"/>
                <a:gd name="connsiteY0" fmla="*/ 923920 h 1847839"/>
                <a:gd name="connsiteX1" fmla="*/ 923920 w 1847839"/>
                <a:gd name="connsiteY1" fmla="*/ 0 h 1847839"/>
                <a:gd name="connsiteX2" fmla="*/ 1847840 w 1847839"/>
                <a:gd name="connsiteY2" fmla="*/ 923920 h 1847839"/>
                <a:gd name="connsiteX3" fmla="*/ 923920 w 1847839"/>
                <a:gd name="connsiteY3" fmla="*/ 1847840 h 1847839"/>
                <a:gd name="connsiteX4" fmla="*/ 0 w 1847839"/>
                <a:gd name="connsiteY4" fmla="*/ 923920 h 1847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39" h="1847839">
                  <a:moveTo>
                    <a:pt x="0" y="923920"/>
                  </a:moveTo>
                  <a:cubicBezTo>
                    <a:pt x="0" y="413653"/>
                    <a:pt x="413653" y="0"/>
                    <a:pt x="923920" y="0"/>
                  </a:cubicBezTo>
                  <a:cubicBezTo>
                    <a:pt x="1434187" y="0"/>
                    <a:pt x="1847840" y="413653"/>
                    <a:pt x="1847840" y="923920"/>
                  </a:cubicBezTo>
                  <a:cubicBezTo>
                    <a:pt x="1847840" y="1434187"/>
                    <a:pt x="1434187" y="1847840"/>
                    <a:pt x="923920" y="1847840"/>
                  </a:cubicBezTo>
                  <a:cubicBezTo>
                    <a:pt x="413653" y="1847840"/>
                    <a:pt x="0" y="1434187"/>
                    <a:pt x="0" y="923920"/>
                  </a:cubicBezTo>
                  <a:close/>
                </a:path>
              </a:pathLst>
            </a:custGeom>
            <a:solidFill>
              <a:schemeClr val="accent3">
                <a:alpha val="9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lvl="0" algn="ctr" defTabSz="533400" rtl="0">
                <a:spcBef>
                  <a:spcPct val="0"/>
                </a:spcBef>
                <a:spcAft>
                  <a:spcPct val="35000"/>
                </a:spcAft>
              </a:pPr>
              <a:r>
                <a:rPr lang="en-US" sz="2000" kern="1200" dirty="0">
                  <a:solidFill>
                    <a:schemeClr val="bg1"/>
                  </a:solidFill>
                </a:rPr>
                <a:t>Nausea </a:t>
              </a:r>
              <a:br>
                <a:rPr lang="en-US" sz="2000" kern="1200" dirty="0">
                  <a:solidFill>
                    <a:schemeClr val="bg1"/>
                  </a:solidFill>
                </a:rPr>
              </a:br>
              <a:r>
                <a:rPr lang="en-US" sz="2000" kern="1200" dirty="0">
                  <a:solidFill>
                    <a:schemeClr val="bg1"/>
                  </a:solidFill>
                </a:rPr>
                <a:t>and vomiting</a:t>
              </a:r>
            </a:p>
          </p:txBody>
        </p:sp>
      </p:grpSp>
    </p:spTree>
    <p:extLst>
      <p:ext uri="{BB962C8B-B14F-4D97-AF65-F5344CB8AC3E}">
        <p14:creationId xmlns:p14="http://schemas.microsoft.com/office/powerpoint/2010/main" val="28417352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 TD Based on the Modified Delphi Panel </a:t>
            </a:r>
            <a:br>
              <a:rPr lang="en-US" dirty="0"/>
            </a:br>
            <a:r>
              <a:rPr lang="en-US" dirty="0"/>
              <a:t>Consensus Recommendations</a:t>
            </a:r>
          </a:p>
        </p:txBody>
      </p:sp>
      <p:sp>
        <p:nvSpPr>
          <p:cNvPr id="3" name="Slide Number Placeholder 2"/>
          <p:cNvSpPr>
            <a:spLocks noGrp="1"/>
          </p:cNvSpPr>
          <p:nvPr>
            <p:ph type="sldNum" sz="quarter" idx="4"/>
          </p:nvPr>
        </p:nvSpPr>
        <p:spPr/>
        <p:txBody>
          <a:bodyPr/>
          <a:lstStyle/>
          <a:p>
            <a:fld id="{F3C1FD0B-2342-48FB-A867-BE1FD0EAA53B}" type="slidenum">
              <a:rPr lang="en-US" smtClean="0"/>
              <a:t>60</a:t>
            </a:fld>
            <a:endParaRPr lang="en-US" dirty="0"/>
          </a:p>
        </p:txBody>
      </p:sp>
      <p:sp>
        <p:nvSpPr>
          <p:cNvPr id="15" name="Text Placeholder 8"/>
          <p:cNvSpPr>
            <a:spLocks noGrp="1"/>
          </p:cNvSpPr>
          <p:nvPr>
            <p:ph type="body" sz="quarter" idx="10"/>
          </p:nvPr>
        </p:nvSpPr>
        <p:spPr/>
        <p:txBody>
          <a:bodyPr>
            <a:normAutofit/>
          </a:bodyPr>
          <a:lstStyle/>
          <a:p>
            <a:r>
              <a:rPr lang="en-US" dirty="0"/>
              <a:t>Best Practices for Tardive Dyskinesia Screening and Treatment</a:t>
            </a:r>
          </a:p>
        </p:txBody>
      </p:sp>
      <p:sp>
        <p:nvSpPr>
          <p:cNvPr id="60" name="TextBox 59">
            <a:extLst>
              <a:ext uri="{FF2B5EF4-FFF2-40B4-BE49-F238E27FC236}">
                <a16:creationId xmlns:a16="http://schemas.microsoft.com/office/drawing/2014/main" id="{992C7374-004A-5298-DC66-0C3B8D1FB632}"/>
              </a:ext>
            </a:extLst>
          </p:cNvPr>
          <p:cNvSpPr txBox="1"/>
          <p:nvPr/>
        </p:nvSpPr>
        <p:spPr>
          <a:xfrm>
            <a:off x="977900" y="5997987"/>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latin typeface="+mn-lt"/>
              </a:rPr>
              <a:t>a</a:t>
            </a:r>
            <a:r>
              <a:rPr lang="en-US" sz="1050" b="1" dirty="0">
                <a:latin typeface="+mn-lt"/>
              </a:rPr>
              <a:t>Unanimous consensus (100%). All results are from Round 2, except those noted as Round 1 (R1). Consensus was defined as ≥75% respondents with score ≥4 (“agree completely” or “agree very much”).</a:t>
            </a:r>
          </a:p>
          <a:p>
            <a:pPr marL="0">
              <a:defRPr/>
            </a:pPr>
            <a:r>
              <a:rPr lang="en-US" dirty="0">
                <a:latin typeface="+mn-lt"/>
              </a:rPr>
              <a:t>Caroff SN, et al. </a:t>
            </a:r>
            <a:r>
              <a:rPr lang="en-US" i="1" dirty="0">
                <a:latin typeface="+mn-lt"/>
              </a:rPr>
              <a:t>J Clin Psychiatry</a:t>
            </a:r>
            <a:r>
              <a:rPr lang="en-US" dirty="0">
                <a:latin typeface="+mn-lt"/>
              </a:rPr>
              <a:t>. 2020;81(2):19cs12983</a:t>
            </a:r>
            <a:r>
              <a:rPr lang="en-US" dirty="0"/>
              <a:t>.</a:t>
            </a:r>
          </a:p>
        </p:txBody>
      </p:sp>
      <p:grpSp>
        <p:nvGrpSpPr>
          <p:cNvPr id="6" name="Group 5">
            <a:extLst>
              <a:ext uri="{FF2B5EF4-FFF2-40B4-BE49-F238E27FC236}">
                <a16:creationId xmlns:a16="http://schemas.microsoft.com/office/drawing/2014/main" id="{FF8925C0-5313-1811-DF75-2A4486741FCE}"/>
              </a:ext>
            </a:extLst>
          </p:cNvPr>
          <p:cNvGrpSpPr/>
          <p:nvPr/>
        </p:nvGrpSpPr>
        <p:grpSpPr>
          <a:xfrm>
            <a:off x="832633" y="2125948"/>
            <a:ext cx="10865088" cy="3305901"/>
            <a:chOff x="669027" y="2125948"/>
            <a:chExt cx="10865088" cy="3305901"/>
          </a:xfrm>
        </p:grpSpPr>
        <p:grpSp>
          <p:nvGrpSpPr>
            <p:cNvPr id="5" name="Group 4">
              <a:extLst>
                <a:ext uri="{FF2B5EF4-FFF2-40B4-BE49-F238E27FC236}">
                  <a16:creationId xmlns:a16="http://schemas.microsoft.com/office/drawing/2014/main" id="{2FF10923-BDE5-6090-9374-6D6292042D42}"/>
                </a:ext>
              </a:extLst>
            </p:cNvPr>
            <p:cNvGrpSpPr/>
            <p:nvPr/>
          </p:nvGrpSpPr>
          <p:grpSpPr>
            <a:xfrm>
              <a:off x="9744576" y="2658060"/>
              <a:ext cx="1188663" cy="717431"/>
              <a:chOff x="-2531068" y="2469389"/>
              <a:chExt cx="1945007" cy="1173931"/>
            </a:xfrm>
          </p:grpSpPr>
          <p:sp>
            <p:nvSpPr>
              <p:cNvPr id="55" name="Oval Callout 54"/>
              <p:cNvSpPr/>
              <p:nvPr/>
            </p:nvSpPr>
            <p:spPr>
              <a:xfrm>
                <a:off x="-1854968" y="2469389"/>
                <a:ext cx="1268907" cy="850166"/>
              </a:xfrm>
              <a:prstGeom prst="wedgeEllipseCallout">
                <a:avLst>
                  <a:gd name="adj1" fmla="val 37792"/>
                  <a:gd name="adj2" fmla="val 54167"/>
                </a:avLst>
              </a:prstGeom>
              <a:solidFill>
                <a:schemeClr val="accent2"/>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56" name="Oval Callout 55"/>
              <p:cNvSpPr/>
              <p:nvPr/>
            </p:nvSpPr>
            <p:spPr>
              <a:xfrm flipH="1">
                <a:off x="-2531068" y="2793154"/>
                <a:ext cx="1270809" cy="850166"/>
              </a:xfrm>
              <a:prstGeom prst="wedgeEllipseCallout">
                <a:avLst>
                  <a:gd name="adj1" fmla="val 37792"/>
                  <a:gd name="adj2" fmla="val 54167"/>
                </a:avLst>
              </a:pr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grpSp>
        <p:sp>
          <p:nvSpPr>
            <p:cNvPr id="10" name="Freeform 6"/>
            <p:cNvSpPr>
              <a:spLocks noEditPoints="1"/>
            </p:cNvSpPr>
            <p:nvPr/>
          </p:nvSpPr>
          <p:spPr bwMode="auto">
            <a:xfrm>
              <a:off x="1315616" y="2412318"/>
              <a:ext cx="1128720" cy="1126280"/>
            </a:xfrm>
            <a:custGeom>
              <a:avLst/>
              <a:gdLst>
                <a:gd name="T0" fmla="*/ 901 w 1169"/>
                <a:gd name="T1" fmla="*/ 776 h 1166"/>
                <a:gd name="T2" fmla="*/ 660 w 1169"/>
                <a:gd name="T3" fmla="*/ 802 h 1166"/>
                <a:gd name="T4" fmla="*/ 389 w 1169"/>
                <a:gd name="T5" fmla="*/ 688 h 1166"/>
                <a:gd name="T6" fmla="*/ 381 w 1169"/>
                <a:gd name="T7" fmla="*/ 524 h 1166"/>
                <a:gd name="T8" fmla="*/ 420 w 1169"/>
                <a:gd name="T9" fmla="*/ 574 h 1166"/>
                <a:gd name="T10" fmla="*/ 536 w 1169"/>
                <a:gd name="T11" fmla="*/ 447 h 1166"/>
                <a:gd name="T12" fmla="*/ 367 w 1169"/>
                <a:gd name="T13" fmla="*/ 463 h 1166"/>
                <a:gd name="T14" fmla="*/ 59 w 1169"/>
                <a:gd name="T15" fmla="*/ 420 h 1166"/>
                <a:gd name="T16" fmla="*/ 23 w 1169"/>
                <a:gd name="T17" fmla="*/ 315 h 1166"/>
                <a:gd name="T18" fmla="*/ 82 w 1169"/>
                <a:gd name="T19" fmla="*/ 346 h 1166"/>
                <a:gd name="T20" fmla="*/ 321 w 1169"/>
                <a:gd name="T21" fmla="*/ 74 h 1166"/>
                <a:gd name="T22" fmla="*/ 309 w 1169"/>
                <a:gd name="T23" fmla="*/ 22 h 1166"/>
                <a:gd name="T24" fmla="*/ 414 w 1169"/>
                <a:gd name="T25" fmla="*/ 54 h 1166"/>
                <a:gd name="T26" fmla="*/ 472 w 1169"/>
                <a:gd name="T27" fmla="*/ 293 h 1166"/>
                <a:gd name="T28" fmla="*/ 412 w 1169"/>
                <a:gd name="T29" fmla="*/ 293 h 1166"/>
                <a:gd name="T30" fmla="*/ 415 w 1169"/>
                <a:gd name="T31" fmla="*/ 217 h 1166"/>
                <a:gd name="T32" fmla="*/ 246 w 1169"/>
                <a:gd name="T33" fmla="*/ 404 h 1166"/>
                <a:gd name="T34" fmla="*/ 476 w 1169"/>
                <a:gd name="T35" fmla="*/ 383 h 1166"/>
                <a:gd name="T36" fmla="*/ 701 w 1169"/>
                <a:gd name="T37" fmla="*/ 408 h 1166"/>
                <a:gd name="T38" fmla="*/ 813 w 1169"/>
                <a:gd name="T39" fmla="*/ 597 h 1166"/>
                <a:gd name="T40" fmla="*/ 788 w 1169"/>
                <a:gd name="T41" fmla="*/ 658 h 1166"/>
                <a:gd name="T42" fmla="*/ 752 w 1169"/>
                <a:gd name="T43" fmla="*/ 617 h 1166"/>
                <a:gd name="T44" fmla="*/ 642 w 1169"/>
                <a:gd name="T45" fmla="*/ 735 h 1166"/>
                <a:gd name="T46" fmla="*/ 857 w 1169"/>
                <a:gd name="T47" fmla="*/ 713 h 1166"/>
                <a:gd name="T48" fmla="*/ 1112 w 1169"/>
                <a:gd name="T49" fmla="*/ 762 h 1166"/>
                <a:gd name="T50" fmla="*/ 1149 w 1169"/>
                <a:gd name="T51" fmla="*/ 865 h 1166"/>
                <a:gd name="T52" fmla="*/ 1085 w 1169"/>
                <a:gd name="T53" fmla="*/ 828 h 1166"/>
                <a:gd name="T54" fmla="*/ 868 w 1169"/>
                <a:gd name="T55" fmla="*/ 1120 h 1166"/>
                <a:gd name="T56" fmla="*/ 830 w 1169"/>
                <a:gd name="T57" fmla="*/ 1163 h 1166"/>
                <a:gd name="T58" fmla="*/ 709 w 1169"/>
                <a:gd name="T59" fmla="*/ 1028 h 1166"/>
                <a:gd name="T60" fmla="*/ 702 w 1169"/>
                <a:gd name="T61" fmla="*/ 882 h 1166"/>
                <a:gd name="T62" fmla="*/ 766 w 1169"/>
                <a:gd name="T63" fmla="*/ 888 h 1166"/>
                <a:gd name="T64" fmla="*/ 763 w 1169"/>
                <a:gd name="T65" fmla="*/ 934 h 1166"/>
                <a:gd name="T66" fmla="*/ 1029 w 1169"/>
                <a:gd name="T67" fmla="*/ 790 h 1166"/>
                <a:gd name="T68" fmla="*/ 983 w 1169"/>
                <a:gd name="T69" fmla="*/ 785 h 1166"/>
                <a:gd name="T70" fmla="*/ 780 w 1169"/>
                <a:gd name="T71" fmla="*/ 1015 h 1166"/>
                <a:gd name="T72" fmla="*/ 796 w 1169"/>
                <a:gd name="T73" fmla="*/ 1059 h 1166"/>
                <a:gd name="T74" fmla="*/ 155 w 1169"/>
                <a:gd name="T75" fmla="*/ 396 h 1166"/>
                <a:gd name="T76" fmla="*/ 384 w 1169"/>
                <a:gd name="T77" fmla="*/ 147 h 1166"/>
                <a:gd name="T78" fmla="*/ 377 w 1169"/>
                <a:gd name="T79" fmla="*/ 110 h 1166"/>
                <a:gd name="T80" fmla="*/ 522 w 1169"/>
                <a:gd name="T81" fmla="*/ 718 h 1166"/>
                <a:gd name="T82" fmla="*/ 562 w 1169"/>
                <a:gd name="T83" fmla="*/ 723 h 1166"/>
                <a:gd name="T84" fmla="*/ 723 w 1169"/>
                <a:gd name="T85" fmla="*/ 545 h 1166"/>
                <a:gd name="T86" fmla="*/ 707 w 1169"/>
                <a:gd name="T87" fmla="*/ 506 h 1166"/>
                <a:gd name="T88" fmla="*/ 651 w 1169"/>
                <a:gd name="T89" fmla="*/ 464 h 1166"/>
                <a:gd name="T90" fmla="*/ 611 w 1169"/>
                <a:gd name="T91" fmla="*/ 459 h 1166"/>
                <a:gd name="T92" fmla="*/ 446 w 1169"/>
                <a:gd name="T93" fmla="*/ 648 h 1166"/>
                <a:gd name="T94" fmla="*/ 651 w 1169"/>
                <a:gd name="T95" fmla="*/ 464 h 1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69" h="1166">
                  <a:moveTo>
                    <a:pt x="763" y="934"/>
                  </a:moveTo>
                  <a:cubicBezTo>
                    <a:pt x="808" y="882"/>
                    <a:pt x="854" y="830"/>
                    <a:pt x="901" y="776"/>
                  </a:cubicBezTo>
                  <a:cubicBezTo>
                    <a:pt x="880" y="778"/>
                    <a:pt x="862" y="779"/>
                    <a:pt x="843" y="781"/>
                  </a:cubicBezTo>
                  <a:cubicBezTo>
                    <a:pt x="782" y="788"/>
                    <a:pt x="721" y="796"/>
                    <a:pt x="660" y="802"/>
                  </a:cubicBezTo>
                  <a:cubicBezTo>
                    <a:pt x="616" y="807"/>
                    <a:pt x="571" y="806"/>
                    <a:pt x="528" y="796"/>
                  </a:cubicBezTo>
                  <a:cubicBezTo>
                    <a:pt x="464" y="782"/>
                    <a:pt x="418" y="746"/>
                    <a:pt x="389" y="688"/>
                  </a:cubicBezTo>
                  <a:cubicBezTo>
                    <a:pt x="368" y="647"/>
                    <a:pt x="358" y="603"/>
                    <a:pt x="352" y="558"/>
                  </a:cubicBezTo>
                  <a:cubicBezTo>
                    <a:pt x="350" y="540"/>
                    <a:pt x="363" y="526"/>
                    <a:pt x="381" y="524"/>
                  </a:cubicBezTo>
                  <a:cubicBezTo>
                    <a:pt x="400" y="522"/>
                    <a:pt x="416" y="534"/>
                    <a:pt x="418" y="552"/>
                  </a:cubicBezTo>
                  <a:cubicBezTo>
                    <a:pt x="419" y="559"/>
                    <a:pt x="419" y="566"/>
                    <a:pt x="420" y="574"/>
                  </a:cubicBezTo>
                  <a:cubicBezTo>
                    <a:pt x="421" y="574"/>
                    <a:pt x="422" y="574"/>
                    <a:pt x="422" y="575"/>
                  </a:cubicBezTo>
                  <a:cubicBezTo>
                    <a:pt x="460" y="533"/>
                    <a:pt x="497" y="490"/>
                    <a:pt x="536" y="447"/>
                  </a:cubicBezTo>
                  <a:cubicBezTo>
                    <a:pt x="532" y="447"/>
                    <a:pt x="530" y="447"/>
                    <a:pt x="528" y="447"/>
                  </a:cubicBezTo>
                  <a:cubicBezTo>
                    <a:pt x="474" y="448"/>
                    <a:pt x="420" y="457"/>
                    <a:pt x="367" y="463"/>
                  </a:cubicBezTo>
                  <a:cubicBezTo>
                    <a:pt x="308" y="470"/>
                    <a:pt x="250" y="476"/>
                    <a:pt x="191" y="471"/>
                  </a:cubicBezTo>
                  <a:cubicBezTo>
                    <a:pt x="143" y="466"/>
                    <a:pt x="98" y="452"/>
                    <a:pt x="59" y="420"/>
                  </a:cubicBezTo>
                  <a:cubicBezTo>
                    <a:pt x="39" y="403"/>
                    <a:pt x="22" y="383"/>
                    <a:pt x="9" y="360"/>
                  </a:cubicBezTo>
                  <a:cubicBezTo>
                    <a:pt x="0" y="344"/>
                    <a:pt x="6" y="325"/>
                    <a:pt x="23" y="315"/>
                  </a:cubicBezTo>
                  <a:cubicBezTo>
                    <a:pt x="39" y="305"/>
                    <a:pt x="57" y="309"/>
                    <a:pt x="67" y="325"/>
                  </a:cubicBezTo>
                  <a:cubicBezTo>
                    <a:pt x="72" y="332"/>
                    <a:pt x="77" y="339"/>
                    <a:pt x="82" y="346"/>
                  </a:cubicBezTo>
                  <a:cubicBezTo>
                    <a:pt x="104" y="322"/>
                    <a:pt x="125" y="297"/>
                    <a:pt x="147" y="272"/>
                  </a:cubicBezTo>
                  <a:cubicBezTo>
                    <a:pt x="205" y="206"/>
                    <a:pt x="263" y="140"/>
                    <a:pt x="321" y="74"/>
                  </a:cubicBezTo>
                  <a:cubicBezTo>
                    <a:pt x="325" y="69"/>
                    <a:pt x="327" y="67"/>
                    <a:pt x="320" y="63"/>
                  </a:cubicBezTo>
                  <a:cubicBezTo>
                    <a:pt x="305" y="55"/>
                    <a:pt x="302" y="39"/>
                    <a:pt x="309" y="22"/>
                  </a:cubicBezTo>
                  <a:cubicBezTo>
                    <a:pt x="316" y="7"/>
                    <a:pt x="331" y="0"/>
                    <a:pt x="346" y="6"/>
                  </a:cubicBezTo>
                  <a:cubicBezTo>
                    <a:pt x="373" y="16"/>
                    <a:pt x="395" y="34"/>
                    <a:pt x="414" y="54"/>
                  </a:cubicBezTo>
                  <a:cubicBezTo>
                    <a:pt x="470" y="113"/>
                    <a:pt x="486" y="184"/>
                    <a:pt x="477" y="262"/>
                  </a:cubicBezTo>
                  <a:cubicBezTo>
                    <a:pt x="476" y="272"/>
                    <a:pt x="475" y="283"/>
                    <a:pt x="472" y="293"/>
                  </a:cubicBezTo>
                  <a:cubicBezTo>
                    <a:pt x="469" y="308"/>
                    <a:pt x="457" y="316"/>
                    <a:pt x="441" y="315"/>
                  </a:cubicBezTo>
                  <a:cubicBezTo>
                    <a:pt x="427" y="315"/>
                    <a:pt x="413" y="306"/>
                    <a:pt x="412" y="293"/>
                  </a:cubicBezTo>
                  <a:cubicBezTo>
                    <a:pt x="410" y="284"/>
                    <a:pt x="412" y="273"/>
                    <a:pt x="413" y="263"/>
                  </a:cubicBezTo>
                  <a:cubicBezTo>
                    <a:pt x="414" y="248"/>
                    <a:pt x="415" y="232"/>
                    <a:pt x="415" y="217"/>
                  </a:cubicBezTo>
                  <a:cubicBezTo>
                    <a:pt x="415" y="217"/>
                    <a:pt x="414" y="216"/>
                    <a:pt x="414" y="216"/>
                  </a:cubicBezTo>
                  <a:cubicBezTo>
                    <a:pt x="358" y="279"/>
                    <a:pt x="302" y="342"/>
                    <a:pt x="246" y="404"/>
                  </a:cubicBezTo>
                  <a:cubicBezTo>
                    <a:pt x="261" y="404"/>
                    <a:pt x="275" y="405"/>
                    <a:pt x="289" y="404"/>
                  </a:cubicBezTo>
                  <a:cubicBezTo>
                    <a:pt x="352" y="397"/>
                    <a:pt x="414" y="390"/>
                    <a:pt x="476" y="383"/>
                  </a:cubicBezTo>
                  <a:cubicBezTo>
                    <a:pt x="516" y="378"/>
                    <a:pt x="557" y="376"/>
                    <a:pt x="598" y="379"/>
                  </a:cubicBezTo>
                  <a:cubicBezTo>
                    <a:pt x="634" y="382"/>
                    <a:pt x="669" y="390"/>
                    <a:pt x="701" y="408"/>
                  </a:cubicBezTo>
                  <a:cubicBezTo>
                    <a:pt x="729" y="423"/>
                    <a:pt x="751" y="445"/>
                    <a:pt x="768" y="471"/>
                  </a:cubicBezTo>
                  <a:cubicBezTo>
                    <a:pt x="793" y="510"/>
                    <a:pt x="806" y="553"/>
                    <a:pt x="813" y="597"/>
                  </a:cubicBezTo>
                  <a:cubicBezTo>
                    <a:pt x="815" y="606"/>
                    <a:pt x="816" y="614"/>
                    <a:pt x="817" y="622"/>
                  </a:cubicBezTo>
                  <a:cubicBezTo>
                    <a:pt x="820" y="641"/>
                    <a:pt x="807" y="657"/>
                    <a:pt x="788" y="658"/>
                  </a:cubicBezTo>
                  <a:cubicBezTo>
                    <a:pt x="767" y="660"/>
                    <a:pt x="752" y="647"/>
                    <a:pt x="752" y="627"/>
                  </a:cubicBezTo>
                  <a:cubicBezTo>
                    <a:pt x="751" y="624"/>
                    <a:pt x="752" y="622"/>
                    <a:pt x="752" y="617"/>
                  </a:cubicBezTo>
                  <a:cubicBezTo>
                    <a:pt x="714" y="657"/>
                    <a:pt x="678" y="695"/>
                    <a:pt x="642" y="733"/>
                  </a:cubicBezTo>
                  <a:cubicBezTo>
                    <a:pt x="642" y="734"/>
                    <a:pt x="642" y="734"/>
                    <a:pt x="642" y="735"/>
                  </a:cubicBezTo>
                  <a:cubicBezTo>
                    <a:pt x="656" y="734"/>
                    <a:pt x="670" y="734"/>
                    <a:pt x="684" y="732"/>
                  </a:cubicBezTo>
                  <a:cubicBezTo>
                    <a:pt x="742" y="726"/>
                    <a:pt x="800" y="719"/>
                    <a:pt x="857" y="713"/>
                  </a:cubicBezTo>
                  <a:cubicBezTo>
                    <a:pt x="905" y="707"/>
                    <a:pt x="954" y="705"/>
                    <a:pt x="1001" y="713"/>
                  </a:cubicBezTo>
                  <a:cubicBezTo>
                    <a:pt x="1043" y="720"/>
                    <a:pt x="1080" y="735"/>
                    <a:pt x="1112" y="762"/>
                  </a:cubicBezTo>
                  <a:cubicBezTo>
                    <a:pt x="1132" y="779"/>
                    <a:pt x="1148" y="799"/>
                    <a:pt x="1160" y="822"/>
                  </a:cubicBezTo>
                  <a:cubicBezTo>
                    <a:pt x="1169" y="838"/>
                    <a:pt x="1164" y="856"/>
                    <a:pt x="1149" y="865"/>
                  </a:cubicBezTo>
                  <a:cubicBezTo>
                    <a:pt x="1132" y="875"/>
                    <a:pt x="1114" y="871"/>
                    <a:pt x="1104" y="856"/>
                  </a:cubicBezTo>
                  <a:cubicBezTo>
                    <a:pt x="1098" y="847"/>
                    <a:pt x="1092" y="838"/>
                    <a:pt x="1085" y="828"/>
                  </a:cubicBezTo>
                  <a:cubicBezTo>
                    <a:pt x="1006" y="919"/>
                    <a:pt x="927" y="1009"/>
                    <a:pt x="850" y="1097"/>
                  </a:cubicBezTo>
                  <a:cubicBezTo>
                    <a:pt x="856" y="1105"/>
                    <a:pt x="864" y="1112"/>
                    <a:pt x="868" y="1120"/>
                  </a:cubicBezTo>
                  <a:cubicBezTo>
                    <a:pt x="874" y="1131"/>
                    <a:pt x="872" y="1143"/>
                    <a:pt x="864" y="1153"/>
                  </a:cubicBezTo>
                  <a:cubicBezTo>
                    <a:pt x="855" y="1164"/>
                    <a:pt x="843" y="1166"/>
                    <a:pt x="830" y="1163"/>
                  </a:cubicBezTo>
                  <a:cubicBezTo>
                    <a:pt x="812" y="1160"/>
                    <a:pt x="797" y="1149"/>
                    <a:pt x="783" y="1138"/>
                  </a:cubicBezTo>
                  <a:cubicBezTo>
                    <a:pt x="749" y="1108"/>
                    <a:pt x="722" y="1072"/>
                    <a:pt x="709" y="1028"/>
                  </a:cubicBezTo>
                  <a:cubicBezTo>
                    <a:pt x="703" y="1009"/>
                    <a:pt x="699" y="989"/>
                    <a:pt x="698" y="969"/>
                  </a:cubicBezTo>
                  <a:cubicBezTo>
                    <a:pt x="695" y="940"/>
                    <a:pt x="698" y="911"/>
                    <a:pt x="702" y="882"/>
                  </a:cubicBezTo>
                  <a:cubicBezTo>
                    <a:pt x="707" y="857"/>
                    <a:pt x="736" y="845"/>
                    <a:pt x="756" y="861"/>
                  </a:cubicBezTo>
                  <a:cubicBezTo>
                    <a:pt x="765" y="868"/>
                    <a:pt x="767" y="878"/>
                    <a:pt x="766" y="888"/>
                  </a:cubicBezTo>
                  <a:cubicBezTo>
                    <a:pt x="764" y="903"/>
                    <a:pt x="763" y="919"/>
                    <a:pt x="762" y="934"/>
                  </a:cubicBezTo>
                  <a:cubicBezTo>
                    <a:pt x="762" y="934"/>
                    <a:pt x="763" y="934"/>
                    <a:pt x="763" y="934"/>
                  </a:cubicBezTo>
                  <a:close/>
                  <a:moveTo>
                    <a:pt x="796" y="1059"/>
                  </a:moveTo>
                  <a:cubicBezTo>
                    <a:pt x="874" y="969"/>
                    <a:pt x="951" y="880"/>
                    <a:pt x="1029" y="790"/>
                  </a:cubicBezTo>
                  <a:cubicBezTo>
                    <a:pt x="1016" y="787"/>
                    <a:pt x="1005" y="784"/>
                    <a:pt x="994" y="781"/>
                  </a:cubicBezTo>
                  <a:cubicBezTo>
                    <a:pt x="989" y="780"/>
                    <a:pt x="986" y="782"/>
                    <a:pt x="983" y="785"/>
                  </a:cubicBezTo>
                  <a:cubicBezTo>
                    <a:pt x="941" y="833"/>
                    <a:pt x="899" y="880"/>
                    <a:pt x="857" y="927"/>
                  </a:cubicBezTo>
                  <a:cubicBezTo>
                    <a:pt x="831" y="957"/>
                    <a:pt x="805" y="986"/>
                    <a:pt x="780" y="1015"/>
                  </a:cubicBezTo>
                  <a:cubicBezTo>
                    <a:pt x="777" y="1017"/>
                    <a:pt x="775" y="1019"/>
                    <a:pt x="777" y="1023"/>
                  </a:cubicBezTo>
                  <a:cubicBezTo>
                    <a:pt x="783" y="1035"/>
                    <a:pt x="789" y="1046"/>
                    <a:pt x="796" y="1059"/>
                  </a:cubicBezTo>
                  <a:close/>
                  <a:moveTo>
                    <a:pt x="134" y="388"/>
                  </a:moveTo>
                  <a:cubicBezTo>
                    <a:pt x="142" y="391"/>
                    <a:pt x="149" y="393"/>
                    <a:pt x="155" y="396"/>
                  </a:cubicBezTo>
                  <a:cubicBezTo>
                    <a:pt x="160" y="399"/>
                    <a:pt x="163" y="397"/>
                    <a:pt x="166" y="393"/>
                  </a:cubicBezTo>
                  <a:cubicBezTo>
                    <a:pt x="239" y="311"/>
                    <a:pt x="311" y="229"/>
                    <a:pt x="384" y="147"/>
                  </a:cubicBezTo>
                  <a:cubicBezTo>
                    <a:pt x="395" y="133"/>
                    <a:pt x="395" y="131"/>
                    <a:pt x="383" y="117"/>
                  </a:cubicBezTo>
                  <a:cubicBezTo>
                    <a:pt x="381" y="115"/>
                    <a:pt x="379" y="113"/>
                    <a:pt x="377" y="110"/>
                  </a:cubicBezTo>
                  <a:cubicBezTo>
                    <a:pt x="296" y="203"/>
                    <a:pt x="215" y="295"/>
                    <a:pt x="134" y="388"/>
                  </a:cubicBezTo>
                  <a:close/>
                  <a:moveTo>
                    <a:pt x="522" y="718"/>
                  </a:moveTo>
                  <a:cubicBezTo>
                    <a:pt x="532" y="721"/>
                    <a:pt x="541" y="724"/>
                    <a:pt x="550" y="727"/>
                  </a:cubicBezTo>
                  <a:cubicBezTo>
                    <a:pt x="554" y="728"/>
                    <a:pt x="558" y="727"/>
                    <a:pt x="562" y="723"/>
                  </a:cubicBezTo>
                  <a:cubicBezTo>
                    <a:pt x="586" y="696"/>
                    <a:pt x="610" y="669"/>
                    <a:pt x="635" y="642"/>
                  </a:cubicBezTo>
                  <a:cubicBezTo>
                    <a:pt x="664" y="610"/>
                    <a:pt x="694" y="577"/>
                    <a:pt x="723" y="545"/>
                  </a:cubicBezTo>
                  <a:cubicBezTo>
                    <a:pt x="725" y="543"/>
                    <a:pt x="726" y="540"/>
                    <a:pt x="725" y="538"/>
                  </a:cubicBezTo>
                  <a:cubicBezTo>
                    <a:pt x="719" y="528"/>
                    <a:pt x="713" y="517"/>
                    <a:pt x="707" y="506"/>
                  </a:cubicBezTo>
                  <a:cubicBezTo>
                    <a:pt x="645" y="577"/>
                    <a:pt x="584" y="647"/>
                    <a:pt x="522" y="718"/>
                  </a:cubicBezTo>
                  <a:close/>
                  <a:moveTo>
                    <a:pt x="651" y="464"/>
                  </a:moveTo>
                  <a:cubicBezTo>
                    <a:pt x="640" y="461"/>
                    <a:pt x="631" y="459"/>
                    <a:pt x="623" y="456"/>
                  </a:cubicBezTo>
                  <a:cubicBezTo>
                    <a:pt x="618" y="454"/>
                    <a:pt x="615" y="455"/>
                    <a:pt x="611" y="459"/>
                  </a:cubicBezTo>
                  <a:cubicBezTo>
                    <a:pt x="577" y="498"/>
                    <a:pt x="543" y="537"/>
                    <a:pt x="509" y="576"/>
                  </a:cubicBezTo>
                  <a:cubicBezTo>
                    <a:pt x="488" y="600"/>
                    <a:pt x="467" y="624"/>
                    <a:pt x="446" y="648"/>
                  </a:cubicBezTo>
                  <a:cubicBezTo>
                    <a:pt x="453" y="659"/>
                    <a:pt x="460" y="669"/>
                    <a:pt x="467" y="680"/>
                  </a:cubicBezTo>
                  <a:cubicBezTo>
                    <a:pt x="528" y="608"/>
                    <a:pt x="589" y="537"/>
                    <a:pt x="651" y="464"/>
                  </a:cubicBezTo>
                  <a:close/>
                </a:path>
              </a:pathLst>
            </a:custGeom>
            <a:solidFill>
              <a:schemeClr val="bg1"/>
            </a:solidFill>
            <a:ln w="25400">
              <a:solidFill>
                <a:schemeClr val="accent1"/>
              </a:solidFill>
            </a:ln>
          </p:spPr>
          <p:txBody>
            <a:bodyPr vert="horz" wrap="square" lIns="91440" tIns="45720" rIns="91440" bIns="45720" numCol="1" anchor="t" anchorCtr="0" compatLnSpc="1">
              <a:prstTxWarp prst="textNoShape">
                <a:avLst/>
              </a:prstTxWarp>
            </a:bodyPr>
            <a:lstStyle/>
            <a:p>
              <a:endParaRPr lang="en-US" sz="1600" dirty="0">
                <a:solidFill>
                  <a:prstClr val="black"/>
                </a:solidFill>
                <a:latin typeface="Arial Narrow"/>
              </a:endParaRPr>
            </a:p>
          </p:txBody>
        </p:sp>
        <p:sp>
          <p:nvSpPr>
            <p:cNvPr id="102" name="TextBox 101">
              <a:extLst>
                <a:ext uri="{FF2B5EF4-FFF2-40B4-BE49-F238E27FC236}">
                  <a16:creationId xmlns:a16="http://schemas.microsoft.com/office/drawing/2014/main" id="{286530BE-7B76-4DAE-7F5D-09EE534CE954}"/>
                </a:ext>
              </a:extLst>
            </p:cNvPr>
            <p:cNvSpPr txBox="1"/>
            <p:nvPr/>
          </p:nvSpPr>
          <p:spPr>
            <a:xfrm>
              <a:off x="3305727" y="4108410"/>
              <a:ext cx="2563228" cy="1323439"/>
            </a:xfrm>
            <a:prstGeom prst="rect">
              <a:avLst/>
            </a:prstGeom>
            <a:noFill/>
          </p:spPr>
          <p:txBody>
            <a:bodyPr wrap="square" rtlCol="0">
              <a:spAutoFit/>
            </a:bodyPr>
            <a:lstStyle/>
            <a:p>
              <a:pPr marL="63500" lvl="1" algn="ctr"/>
              <a:r>
                <a:rPr lang="en-US" sz="1600" dirty="0"/>
                <a:t>Review and consider </a:t>
              </a:r>
              <a:br>
                <a:rPr lang="en-US" sz="1600" dirty="0"/>
              </a:br>
              <a:r>
                <a:rPr lang="en-US" sz="1600" dirty="0"/>
                <a:t>modifying anticholinergic</a:t>
              </a:r>
              <a:br>
                <a:rPr lang="en-US" sz="1600" dirty="0"/>
              </a:br>
              <a:r>
                <a:rPr lang="en-US" sz="1600" dirty="0"/>
                <a:t>TD regimen (eg, reduce </a:t>
              </a:r>
              <a:br>
                <a:rPr lang="en-US" sz="1600" dirty="0"/>
              </a:br>
              <a:r>
                <a:rPr lang="en-US" sz="1600" dirty="0"/>
                <a:t>dose, taper-off)</a:t>
              </a:r>
            </a:p>
            <a:p>
              <a:pPr marL="63500" lvl="1" algn="ctr"/>
              <a:r>
                <a:rPr lang="en-US" sz="1600" dirty="0"/>
                <a:t>(R1)</a:t>
              </a:r>
            </a:p>
          </p:txBody>
        </p:sp>
        <p:sp>
          <p:nvSpPr>
            <p:cNvPr id="103" name="TextBox 102">
              <a:extLst>
                <a:ext uri="{FF2B5EF4-FFF2-40B4-BE49-F238E27FC236}">
                  <a16:creationId xmlns:a16="http://schemas.microsoft.com/office/drawing/2014/main" id="{FC5002CF-1D5F-C823-F03C-61A3A770F6DF}"/>
                </a:ext>
              </a:extLst>
            </p:cNvPr>
            <p:cNvSpPr txBox="1"/>
            <p:nvPr/>
          </p:nvSpPr>
          <p:spPr>
            <a:xfrm>
              <a:off x="9151899" y="4108410"/>
              <a:ext cx="2382216" cy="1077218"/>
            </a:xfrm>
            <a:prstGeom prst="rect">
              <a:avLst/>
            </a:prstGeom>
            <a:noFill/>
          </p:spPr>
          <p:txBody>
            <a:bodyPr wrap="square" rtlCol="0">
              <a:spAutoFit/>
            </a:bodyPr>
            <a:lstStyle/>
            <a:p>
              <a:pPr marL="63500" lvl="1" algn="ctr"/>
              <a:r>
                <a:rPr lang="en-US" sz="1600" dirty="0"/>
                <a:t>Discuss treatment </a:t>
              </a:r>
              <a:br>
                <a:rPr lang="en-US" sz="1600" dirty="0"/>
              </a:br>
              <a:r>
                <a:rPr lang="en-US" sz="1600" dirty="0"/>
                <a:t>options with patients </a:t>
              </a:r>
              <a:br>
                <a:rPr lang="en-US" sz="1600" dirty="0"/>
              </a:br>
              <a:r>
                <a:rPr lang="en-US" sz="1600" dirty="0"/>
                <a:t>and caregivers</a:t>
              </a:r>
              <a:r>
                <a:rPr lang="en-US" sz="1600" baseline="30000" dirty="0"/>
                <a:t>a</a:t>
              </a:r>
            </a:p>
            <a:p>
              <a:pPr marL="63500" lvl="1" algn="ctr"/>
              <a:r>
                <a:rPr lang="en-US" sz="1600" dirty="0"/>
                <a:t>(R1)</a:t>
              </a:r>
              <a:endParaRPr lang="en-US" sz="1600" baseline="30000" dirty="0"/>
            </a:p>
          </p:txBody>
        </p:sp>
        <p:sp>
          <p:nvSpPr>
            <p:cNvPr id="107" name="TextBox 106">
              <a:extLst>
                <a:ext uri="{FF2B5EF4-FFF2-40B4-BE49-F238E27FC236}">
                  <a16:creationId xmlns:a16="http://schemas.microsoft.com/office/drawing/2014/main" id="{FE93F515-E422-2AE8-9B86-784D818C0434}"/>
                </a:ext>
              </a:extLst>
            </p:cNvPr>
            <p:cNvSpPr txBox="1"/>
            <p:nvPr/>
          </p:nvSpPr>
          <p:spPr>
            <a:xfrm>
              <a:off x="6337310" y="4108410"/>
              <a:ext cx="2399284" cy="1077218"/>
            </a:xfrm>
            <a:prstGeom prst="rect">
              <a:avLst/>
            </a:prstGeom>
            <a:noFill/>
          </p:spPr>
          <p:txBody>
            <a:bodyPr wrap="square" rtlCol="0">
              <a:spAutoFit/>
            </a:bodyPr>
            <a:lstStyle/>
            <a:p>
              <a:pPr marL="63500" lvl="1" algn="ctr"/>
              <a:r>
                <a:rPr lang="en-US" sz="1600" dirty="0"/>
                <a:t>Review and </a:t>
              </a:r>
              <a:br>
                <a:rPr lang="en-US" sz="1600" dirty="0"/>
              </a:br>
              <a:r>
                <a:rPr lang="en-US" sz="1600" dirty="0"/>
                <a:t>consider modifying antipsychotic regimen</a:t>
              </a:r>
              <a:r>
                <a:rPr lang="en-US" sz="1600" baseline="30000" dirty="0"/>
                <a:t>a</a:t>
              </a:r>
            </a:p>
            <a:p>
              <a:pPr marL="63500" lvl="1" algn="ctr"/>
              <a:r>
                <a:rPr lang="en-US" sz="1600" dirty="0"/>
                <a:t>(R1)</a:t>
              </a:r>
            </a:p>
          </p:txBody>
        </p:sp>
        <p:sp>
          <p:nvSpPr>
            <p:cNvPr id="108" name="TextBox 107">
              <a:extLst>
                <a:ext uri="{FF2B5EF4-FFF2-40B4-BE49-F238E27FC236}">
                  <a16:creationId xmlns:a16="http://schemas.microsoft.com/office/drawing/2014/main" id="{D230F76E-03F0-1C6B-DF03-7C07A52971BE}"/>
                </a:ext>
              </a:extLst>
            </p:cNvPr>
            <p:cNvSpPr txBox="1"/>
            <p:nvPr/>
          </p:nvSpPr>
          <p:spPr>
            <a:xfrm>
              <a:off x="768410" y="4108410"/>
              <a:ext cx="2201122" cy="1077218"/>
            </a:xfrm>
            <a:prstGeom prst="rect">
              <a:avLst/>
            </a:prstGeom>
            <a:noFill/>
          </p:spPr>
          <p:txBody>
            <a:bodyPr wrap="square" rtlCol="0">
              <a:spAutoFit/>
            </a:bodyPr>
            <a:lstStyle/>
            <a:p>
              <a:pPr marL="63500" lvl="1" algn="ctr"/>
              <a:r>
                <a:rPr lang="en-US" sz="1600" dirty="0"/>
                <a:t>Consider treatment </a:t>
              </a:r>
              <a:br>
                <a:rPr lang="en-US" sz="1600" dirty="0"/>
              </a:br>
              <a:r>
                <a:rPr lang="en-US" sz="1600" dirty="0"/>
                <a:t>with a VMAT2 </a:t>
              </a:r>
              <a:br>
                <a:rPr lang="en-US" sz="1600" dirty="0"/>
              </a:br>
              <a:r>
                <a:rPr lang="en-US" sz="1600" dirty="0"/>
                <a:t>inhibitor</a:t>
              </a:r>
              <a:r>
                <a:rPr lang="en-US" sz="1600" baseline="30000" dirty="0"/>
                <a:t>a</a:t>
              </a:r>
            </a:p>
            <a:p>
              <a:pPr marL="63500" lvl="1" algn="ctr"/>
              <a:r>
                <a:rPr lang="en-US" sz="1600" dirty="0"/>
                <a:t>(R1)</a:t>
              </a:r>
              <a:endParaRPr lang="en-US" sz="1600" baseline="30000" dirty="0"/>
            </a:p>
          </p:txBody>
        </p:sp>
        <p:grpSp>
          <p:nvGrpSpPr>
            <p:cNvPr id="110" name="Group 109">
              <a:extLst>
                <a:ext uri="{FF2B5EF4-FFF2-40B4-BE49-F238E27FC236}">
                  <a16:creationId xmlns:a16="http://schemas.microsoft.com/office/drawing/2014/main" id="{0D3826B0-0799-065C-9F15-8955D6C12B60}"/>
                </a:ext>
              </a:extLst>
            </p:cNvPr>
            <p:cNvGrpSpPr>
              <a:grpSpLocks noChangeAspect="1"/>
            </p:cNvGrpSpPr>
            <p:nvPr/>
          </p:nvGrpSpPr>
          <p:grpSpPr>
            <a:xfrm>
              <a:off x="982039" y="2127557"/>
              <a:ext cx="1773864" cy="1778436"/>
              <a:chOff x="-4083050" y="1579563"/>
              <a:chExt cx="3694112" cy="3703638"/>
            </a:xfrm>
            <a:solidFill>
              <a:schemeClr val="accent5"/>
            </a:solidFill>
          </p:grpSpPr>
          <p:sp>
            <p:nvSpPr>
              <p:cNvPr id="125" name="Freeform 5">
                <a:extLst>
                  <a:ext uri="{FF2B5EF4-FFF2-40B4-BE49-F238E27FC236}">
                    <a16:creationId xmlns:a16="http://schemas.microsoft.com/office/drawing/2014/main" id="{0307B3F2-3467-2A70-7853-D9093084F710}"/>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6">
                <a:extLst>
                  <a:ext uri="{FF2B5EF4-FFF2-40B4-BE49-F238E27FC236}">
                    <a16:creationId xmlns:a16="http://schemas.microsoft.com/office/drawing/2014/main" id="{D21F1033-AB18-506A-7718-527BE78E943A}"/>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7">
                <a:extLst>
                  <a:ext uri="{FF2B5EF4-FFF2-40B4-BE49-F238E27FC236}">
                    <a16:creationId xmlns:a16="http://schemas.microsoft.com/office/drawing/2014/main" id="{B424023F-15CA-EC28-B68A-9ACD82FFFD3C}"/>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8">
                <a:extLst>
                  <a:ext uri="{FF2B5EF4-FFF2-40B4-BE49-F238E27FC236}">
                    <a16:creationId xmlns:a16="http://schemas.microsoft.com/office/drawing/2014/main" id="{A9593DF8-C605-D8A6-93D0-6E3D9B4C5CA3}"/>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9">
                <a:extLst>
                  <a:ext uri="{FF2B5EF4-FFF2-40B4-BE49-F238E27FC236}">
                    <a16:creationId xmlns:a16="http://schemas.microsoft.com/office/drawing/2014/main" id="{D533DC04-BA90-C67D-99B9-994FA5AE77D0}"/>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10">
                <a:extLst>
                  <a:ext uri="{FF2B5EF4-FFF2-40B4-BE49-F238E27FC236}">
                    <a16:creationId xmlns:a16="http://schemas.microsoft.com/office/drawing/2014/main" id="{28585B0D-AE9A-1621-AC84-9CE0D77785D4}"/>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1">
                <a:extLst>
                  <a:ext uri="{FF2B5EF4-FFF2-40B4-BE49-F238E27FC236}">
                    <a16:creationId xmlns:a16="http://schemas.microsoft.com/office/drawing/2014/main" id="{D47067B7-0F60-0E78-99AC-8081B4A0F4B2}"/>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2">
                <a:extLst>
                  <a:ext uri="{FF2B5EF4-FFF2-40B4-BE49-F238E27FC236}">
                    <a16:creationId xmlns:a16="http://schemas.microsoft.com/office/drawing/2014/main" id="{2EC523F7-C615-9CF4-384E-677F0C28E5A6}"/>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3">
                <a:extLst>
                  <a:ext uri="{FF2B5EF4-FFF2-40B4-BE49-F238E27FC236}">
                    <a16:creationId xmlns:a16="http://schemas.microsoft.com/office/drawing/2014/main" id="{A737FE40-F84D-6C5C-3A0F-51A8F6CBD09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4">
                <a:extLst>
                  <a:ext uri="{FF2B5EF4-FFF2-40B4-BE49-F238E27FC236}">
                    <a16:creationId xmlns:a16="http://schemas.microsoft.com/office/drawing/2014/main" id="{FB63E6CC-0F21-B747-DED6-151E39D24FCA}"/>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5">
                <a:extLst>
                  <a:ext uri="{FF2B5EF4-FFF2-40B4-BE49-F238E27FC236}">
                    <a16:creationId xmlns:a16="http://schemas.microsoft.com/office/drawing/2014/main" id="{A03E7DB5-2BBF-FC2E-F91B-A8892B65A320}"/>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6">
                <a:extLst>
                  <a:ext uri="{FF2B5EF4-FFF2-40B4-BE49-F238E27FC236}">
                    <a16:creationId xmlns:a16="http://schemas.microsoft.com/office/drawing/2014/main" id="{0A3DE950-E8FD-FA5F-3285-F5D63B68E6BD}"/>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7">
                <a:extLst>
                  <a:ext uri="{FF2B5EF4-FFF2-40B4-BE49-F238E27FC236}">
                    <a16:creationId xmlns:a16="http://schemas.microsoft.com/office/drawing/2014/main" id="{986A4739-F924-CD18-9243-6B83349FDFEA}"/>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8">
                <a:extLst>
                  <a:ext uri="{FF2B5EF4-FFF2-40B4-BE49-F238E27FC236}">
                    <a16:creationId xmlns:a16="http://schemas.microsoft.com/office/drawing/2014/main" id="{8953052D-619D-A882-68E2-3DD9903D9E2C}"/>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9">
                <a:extLst>
                  <a:ext uri="{FF2B5EF4-FFF2-40B4-BE49-F238E27FC236}">
                    <a16:creationId xmlns:a16="http://schemas.microsoft.com/office/drawing/2014/main" id="{D7A41387-38B2-EF30-D602-30C4D6E99537}"/>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20">
                <a:extLst>
                  <a:ext uri="{FF2B5EF4-FFF2-40B4-BE49-F238E27FC236}">
                    <a16:creationId xmlns:a16="http://schemas.microsoft.com/office/drawing/2014/main" id="{6DF4646B-87C0-556D-2CEA-28D58767BA0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1">
                <a:extLst>
                  <a:ext uri="{FF2B5EF4-FFF2-40B4-BE49-F238E27FC236}">
                    <a16:creationId xmlns:a16="http://schemas.microsoft.com/office/drawing/2014/main" id="{A9E15376-32CD-7465-7073-4C231F52C1F8}"/>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2">
                <a:extLst>
                  <a:ext uri="{FF2B5EF4-FFF2-40B4-BE49-F238E27FC236}">
                    <a16:creationId xmlns:a16="http://schemas.microsoft.com/office/drawing/2014/main" id="{1389BA09-37F2-3192-4323-161817B454F4}"/>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3">
                <a:extLst>
                  <a:ext uri="{FF2B5EF4-FFF2-40B4-BE49-F238E27FC236}">
                    <a16:creationId xmlns:a16="http://schemas.microsoft.com/office/drawing/2014/main" id="{583BD299-CC8D-BEB4-1949-DEF450A19B9B}"/>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4">
                <a:extLst>
                  <a:ext uri="{FF2B5EF4-FFF2-40B4-BE49-F238E27FC236}">
                    <a16:creationId xmlns:a16="http://schemas.microsoft.com/office/drawing/2014/main" id="{76151D38-8181-BA93-0DAA-8E782390AE55}"/>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5">
                <a:extLst>
                  <a:ext uri="{FF2B5EF4-FFF2-40B4-BE49-F238E27FC236}">
                    <a16:creationId xmlns:a16="http://schemas.microsoft.com/office/drawing/2014/main" id="{D614FB8C-0249-EF66-7AEB-E0A6A4953B41}"/>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6">
                <a:extLst>
                  <a:ext uri="{FF2B5EF4-FFF2-40B4-BE49-F238E27FC236}">
                    <a16:creationId xmlns:a16="http://schemas.microsoft.com/office/drawing/2014/main" id="{7A92FEB8-728D-CF41-6F67-BCB63FCBB974}"/>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7">
                <a:extLst>
                  <a:ext uri="{FF2B5EF4-FFF2-40B4-BE49-F238E27FC236}">
                    <a16:creationId xmlns:a16="http://schemas.microsoft.com/office/drawing/2014/main" id="{7830E1B5-05D9-B789-A385-EF37E6775394}"/>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8">
                <a:extLst>
                  <a:ext uri="{FF2B5EF4-FFF2-40B4-BE49-F238E27FC236}">
                    <a16:creationId xmlns:a16="http://schemas.microsoft.com/office/drawing/2014/main" id="{4CFE5573-26E0-3C6B-941D-DF31C959DD2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9">
                <a:extLst>
                  <a:ext uri="{FF2B5EF4-FFF2-40B4-BE49-F238E27FC236}">
                    <a16:creationId xmlns:a16="http://schemas.microsoft.com/office/drawing/2014/main" id="{D5DD8AF8-CACA-9397-2514-5811F6FBFBDC}"/>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0">
                <a:extLst>
                  <a:ext uri="{FF2B5EF4-FFF2-40B4-BE49-F238E27FC236}">
                    <a16:creationId xmlns:a16="http://schemas.microsoft.com/office/drawing/2014/main" id="{64A060D9-72BB-A69A-55B9-348AD5DE0450}"/>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31">
                <a:extLst>
                  <a:ext uri="{FF2B5EF4-FFF2-40B4-BE49-F238E27FC236}">
                    <a16:creationId xmlns:a16="http://schemas.microsoft.com/office/drawing/2014/main" id="{39ABF8F1-8724-ACC4-4C48-206DE7D23854}"/>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32">
                <a:extLst>
                  <a:ext uri="{FF2B5EF4-FFF2-40B4-BE49-F238E27FC236}">
                    <a16:creationId xmlns:a16="http://schemas.microsoft.com/office/drawing/2014/main" id="{6AC13DC3-A9E6-79FB-1E07-0C9A89200099}"/>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33">
                <a:extLst>
                  <a:ext uri="{FF2B5EF4-FFF2-40B4-BE49-F238E27FC236}">
                    <a16:creationId xmlns:a16="http://schemas.microsoft.com/office/drawing/2014/main" id="{E02B96B2-7287-5B57-944D-403B2817EDD8}"/>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77" name="Group 376">
              <a:extLst>
                <a:ext uri="{FF2B5EF4-FFF2-40B4-BE49-F238E27FC236}">
                  <a16:creationId xmlns:a16="http://schemas.microsoft.com/office/drawing/2014/main" id="{42CA891A-CF02-0106-F662-22BECF6DACC2}"/>
                </a:ext>
              </a:extLst>
            </p:cNvPr>
            <p:cNvGrpSpPr>
              <a:grpSpLocks noChangeAspect="1"/>
            </p:cNvGrpSpPr>
            <p:nvPr/>
          </p:nvGrpSpPr>
          <p:grpSpPr>
            <a:xfrm>
              <a:off x="9451975" y="2127557"/>
              <a:ext cx="1773864" cy="1778436"/>
              <a:chOff x="-4083050" y="1579563"/>
              <a:chExt cx="3694112" cy="3703638"/>
            </a:xfrm>
            <a:solidFill>
              <a:schemeClr val="accent5"/>
            </a:solidFill>
          </p:grpSpPr>
          <p:sp>
            <p:nvSpPr>
              <p:cNvPr id="378" name="Freeform 5">
                <a:extLst>
                  <a:ext uri="{FF2B5EF4-FFF2-40B4-BE49-F238E27FC236}">
                    <a16:creationId xmlns:a16="http://schemas.microsoft.com/office/drawing/2014/main" id="{9EAB1FB7-0A1A-7F51-A35E-1FFB3214C5E7}"/>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6">
                <a:extLst>
                  <a:ext uri="{FF2B5EF4-FFF2-40B4-BE49-F238E27FC236}">
                    <a16:creationId xmlns:a16="http://schemas.microsoft.com/office/drawing/2014/main" id="{30E88682-7AC4-973D-53EE-CDE7C05BB095}"/>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7">
                <a:extLst>
                  <a:ext uri="{FF2B5EF4-FFF2-40B4-BE49-F238E27FC236}">
                    <a16:creationId xmlns:a16="http://schemas.microsoft.com/office/drawing/2014/main" id="{E184F6AD-C214-EA5B-0AAC-BFE1FF367D1B}"/>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8">
                <a:extLst>
                  <a:ext uri="{FF2B5EF4-FFF2-40B4-BE49-F238E27FC236}">
                    <a16:creationId xmlns:a16="http://schemas.microsoft.com/office/drawing/2014/main" id="{0E5B770E-8A02-63C4-2CB4-F42FE4FFC8D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9">
                <a:extLst>
                  <a:ext uri="{FF2B5EF4-FFF2-40B4-BE49-F238E27FC236}">
                    <a16:creationId xmlns:a16="http://schemas.microsoft.com/office/drawing/2014/main" id="{A3366725-0527-2174-F528-9B86F0AD8617}"/>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0">
                <a:extLst>
                  <a:ext uri="{FF2B5EF4-FFF2-40B4-BE49-F238E27FC236}">
                    <a16:creationId xmlns:a16="http://schemas.microsoft.com/office/drawing/2014/main" id="{7A1697A4-994C-D790-C062-FE65BD63A95F}"/>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11">
                <a:extLst>
                  <a:ext uri="{FF2B5EF4-FFF2-40B4-BE49-F238E27FC236}">
                    <a16:creationId xmlns:a16="http://schemas.microsoft.com/office/drawing/2014/main" id="{5532AACC-07E9-1526-4102-C6D92B8E0DCA}"/>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12">
                <a:extLst>
                  <a:ext uri="{FF2B5EF4-FFF2-40B4-BE49-F238E27FC236}">
                    <a16:creationId xmlns:a16="http://schemas.microsoft.com/office/drawing/2014/main" id="{2A716231-E549-687D-E85E-C85AA090771D}"/>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13">
                <a:extLst>
                  <a:ext uri="{FF2B5EF4-FFF2-40B4-BE49-F238E27FC236}">
                    <a16:creationId xmlns:a16="http://schemas.microsoft.com/office/drawing/2014/main" id="{0677806A-345B-AAAC-9A04-DBE5687D3A3B}"/>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14">
                <a:extLst>
                  <a:ext uri="{FF2B5EF4-FFF2-40B4-BE49-F238E27FC236}">
                    <a16:creationId xmlns:a16="http://schemas.microsoft.com/office/drawing/2014/main" id="{B9B134BF-415F-E691-2A2A-CA8EB111E7E7}"/>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15">
                <a:extLst>
                  <a:ext uri="{FF2B5EF4-FFF2-40B4-BE49-F238E27FC236}">
                    <a16:creationId xmlns:a16="http://schemas.microsoft.com/office/drawing/2014/main" id="{580CD4CD-33E9-B08B-1011-095F5E68DD4A}"/>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9" name="Freeform 16">
                <a:extLst>
                  <a:ext uri="{FF2B5EF4-FFF2-40B4-BE49-F238E27FC236}">
                    <a16:creationId xmlns:a16="http://schemas.microsoft.com/office/drawing/2014/main" id="{2F3763AF-7879-3C48-449C-2CACE8A7A5B0}"/>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0" name="Freeform 17">
                <a:extLst>
                  <a:ext uri="{FF2B5EF4-FFF2-40B4-BE49-F238E27FC236}">
                    <a16:creationId xmlns:a16="http://schemas.microsoft.com/office/drawing/2014/main" id="{F539D962-F12D-A164-B633-93F2BFD25B3B}"/>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1" name="Freeform 18">
                <a:extLst>
                  <a:ext uri="{FF2B5EF4-FFF2-40B4-BE49-F238E27FC236}">
                    <a16:creationId xmlns:a16="http://schemas.microsoft.com/office/drawing/2014/main" id="{E719618F-CF6A-D333-764F-A28AA59CCEC7}"/>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2" name="Freeform 19">
                <a:extLst>
                  <a:ext uri="{FF2B5EF4-FFF2-40B4-BE49-F238E27FC236}">
                    <a16:creationId xmlns:a16="http://schemas.microsoft.com/office/drawing/2014/main" id="{4D6DDB2D-DFC0-1FE6-05DF-4E249B4D1250}"/>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3" name="Freeform 20">
                <a:extLst>
                  <a:ext uri="{FF2B5EF4-FFF2-40B4-BE49-F238E27FC236}">
                    <a16:creationId xmlns:a16="http://schemas.microsoft.com/office/drawing/2014/main" id="{3F67E06F-2BB2-659C-315B-A9E1BC840A3C}"/>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4" name="Freeform 21">
                <a:extLst>
                  <a:ext uri="{FF2B5EF4-FFF2-40B4-BE49-F238E27FC236}">
                    <a16:creationId xmlns:a16="http://schemas.microsoft.com/office/drawing/2014/main" id="{F41D3C4C-11FF-DA48-1AC5-A335A714DD23}"/>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5" name="Freeform 22">
                <a:extLst>
                  <a:ext uri="{FF2B5EF4-FFF2-40B4-BE49-F238E27FC236}">
                    <a16:creationId xmlns:a16="http://schemas.microsoft.com/office/drawing/2014/main" id="{DD868C85-227A-4F24-AA60-7EF377F7FCE2}"/>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6" name="Freeform 23">
                <a:extLst>
                  <a:ext uri="{FF2B5EF4-FFF2-40B4-BE49-F238E27FC236}">
                    <a16:creationId xmlns:a16="http://schemas.microsoft.com/office/drawing/2014/main" id="{DDA9C962-473F-73C5-E898-78014BF7526C}"/>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7" name="Freeform 24">
                <a:extLst>
                  <a:ext uri="{FF2B5EF4-FFF2-40B4-BE49-F238E27FC236}">
                    <a16:creationId xmlns:a16="http://schemas.microsoft.com/office/drawing/2014/main" id="{AC6944A6-E655-2F06-D32B-16897BEA1F63}"/>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8" name="Freeform 25">
                <a:extLst>
                  <a:ext uri="{FF2B5EF4-FFF2-40B4-BE49-F238E27FC236}">
                    <a16:creationId xmlns:a16="http://schemas.microsoft.com/office/drawing/2014/main" id="{4C926B8D-4F10-4C4C-22F6-3DE0666D00D8}"/>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9" name="Freeform 26">
                <a:extLst>
                  <a:ext uri="{FF2B5EF4-FFF2-40B4-BE49-F238E27FC236}">
                    <a16:creationId xmlns:a16="http://schemas.microsoft.com/office/drawing/2014/main" id="{767DFCD4-B98A-366D-5D0E-B36018D1DA17}"/>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0" name="Freeform 27">
                <a:extLst>
                  <a:ext uri="{FF2B5EF4-FFF2-40B4-BE49-F238E27FC236}">
                    <a16:creationId xmlns:a16="http://schemas.microsoft.com/office/drawing/2014/main" id="{DE569837-E609-7521-A23D-F367DE3259AF}"/>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1" name="Freeform 28">
                <a:extLst>
                  <a:ext uri="{FF2B5EF4-FFF2-40B4-BE49-F238E27FC236}">
                    <a16:creationId xmlns:a16="http://schemas.microsoft.com/office/drawing/2014/main" id="{4D8406D3-A095-1E3A-57E7-394F1ED3BFA2}"/>
                  </a:ext>
                </a:extLst>
              </p:cNvPr>
              <p:cNvSpPr>
                <a:spLocks/>
              </p:cNvSpPr>
              <p:nvPr/>
            </p:nvSpPr>
            <p:spPr bwMode="auto">
              <a:xfrm>
                <a:off x="-611188"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2" name="Freeform 29">
                <a:extLst>
                  <a:ext uri="{FF2B5EF4-FFF2-40B4-BE49-F238E27FC236}">
                    <a16:creationId xmlns:a16="http://schemas.microsoft.com/office/drawing/2014/main" id="{3A301446-735D-23F2-4CFD-E0C64CFF7867}"/>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3" name="Freeform 30">
                <a:extLst>
                  <a:ext uri="{FF2B5EF4-FFF2-40B4-BE49-F238E27FC236}">
                    <a16:creationId xmlns:a16="http://schemas.microsoft.com/office/drawing/2014/main" id="{33AD8C3A-9145-1294-274E-A197461009AE}"/>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4" name="Freeform 31">
                <a:extLst>
                  <a:ext uri="{FF2B5EF4-FFF2-40B4-BE49-F238E27FC236}">
                    <a16:creationId xmlns:a16="http://schemas.microsoft.com/office/drawing/2014/main" id="{D12B5FD2-B75F-13D3-F488-D75E77913F6A}"/>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5" name="Freeform 32">
                <a:extLst>
                  <a:ext uri="{FF2B5EF4-FFF2-40B4-BE49-F238E27FC236}">
                    <a16:creationId xmlns:a16="http://schemas.microsoft.com/office/drawing/2014/main" id="{241F49C7-53CA-D4F6-5A04-19343B1EB077}"/>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6" name="Freeform 33">
                <a:extLst>
                  <a:ext uri="{FF2B5EF4-FFF2-40B4-BE49-F238E27FC236}">
                    <a16:creationId xmlns:a16="http://schemas.microsoft.com/office/drawing/2014/main" id="{0E4EB4EA-4B44-7DC4-E6E4-E4AFE776A739}"/>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07" name="Freeform 7">
              <a:extLst>
                <a:ext uri="{FF2B5EF4-FFF2-40B4-BE49-F238E27FC236}">
                  <a16:creationId xmlns:a16="http://schemas.microsoft.com/office/drawing/2014/main" id="{28BAE91D-C327-7FF6-A84E-F35434982A21}"/>
                </a:ext>
              </a:extLst>
            </p:cNvPr>
            <p:cNvSpPr>
              <a:spLocks/>
            </p:cNvSpPr>
            <p:nvPr/>
          </p:nvSpPr>
          <p:spPr bwMode="auto">
            <a:xfrm>
              <a:off x="669027"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nvGrpSpPr>
            <p:cNvPr id="408" name="Group 407">
              <a:extLst>
                <a:ext uri="{FF2B5EF4-FFF2-40B4-BE49-F238E27FC236}">
                  <a16:creationId xmlns:a16="http://schemas.microsoft.com/office/drawing/2014/main" id="{E0DD5240-0DAB-3DD0-2154-3AB282EA77D7}"/>
                </a:ext>
              </a:extLst>
            </p:cNvPr>
            <p:cNvGrpSpPr/>
            <p:nvPr/>
          </p:nvGrpSpPr>
          <p:grpSpPr>
            <a:xfrm>
              <a:off x="3545633" y="2125948"/>
              <a:ext cx="1949199" cy="1783756"/>
              <a:chOff x="1141950" y="3745978"/>
              <a:chExt cx="1822786" cy="1668073"/>
            </a:xfrm>
          </p:grpSpPr>
          <p:grpSp>
            <p:nvGrpSpPr>
              <p:cNvPr id="409" name="Group 408">
                <a:extLst>
                  <a:ext uri="{FF2B5EF4-FFF2-40B4-BE49-F238E27FC236}">
                    <a16:creationId xmlns:a16="http://schemas.microsoft.com/office/drawing/2014/main" id="{37DEED50-504E-56A6-5AED-23408A61AAD6}"/>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423" name="Freeform 5">
                  <a:extLst>
                    <a:ext uri="{FF2B5EF4-FFF2-40B4-BE49-F238E27FC236}">
                      <a16:creationId xmlns:a16="http://schemas.microsoft.com/office/drawing/2014/main" id="{D57BEBE0-FA40-8541-C807-7C5C49CB82D5}"/>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4" name="Freeform 6">
                  <a:extLst>
                    <a:ext uri="{FF2B5EF4-FFF2-40B4-BE49-F238E27FC236}">
                      <a16:creationId xmlns:a16="http://schemas.microsoft.com/office/drawing/2014/main" id="{D2121FBE-9D5F-6456-7BF4-666BA323A634}"/>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5" name="Freeform 7">
                  <a:extLst>
                    <a:ext uri="{FF2B5EF4-FFF2-40B4-BE49-F238E27FC236}">
                      <a16:creationId xmlns:a16="http://schemas.microsoft.com/office/drawing/2014/main" id="{4BA365BB-4060-32E3-782C-27EF964E7E04}"/>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6" name="Freeform 8">
                  <a:extLst>
                    <a:ext uri="{FF2B5EF4-FFF2-40B4-BE49-F238E27FC236}">
                      <a16:creationId xmlns:a16="http://schemas.microsoft.com/office/drawing/2014/main" id="{943B5272-5D89-3E1D-0E87-C12D48B166B3}"/>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7" name="Freeform 9">
                  <a:extLst>
                    <a:ext uri="{FF2B5EF4-FFF2-40B4-BE49-F238E27FC236}">
                      <a16:creationId xmlns:a16="http://schemas.microsoft.com/office/drawing/2014/main" id="{B9B1EC6B-B370-3A28-204F-73128943EDD5}"/>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8" name="Freeform 10">
                  <a:extLst>
                    <a:ext uri="{FF2B5EF4-FFF2-40B4-BE49-F238E27FC236}">
                      <a16:creationId xmlns:a16="http://schemas.microsoft.com/office/drawing/2014/main" id="{B94D927B-52BE-277D-B6FC-C325037089C6}"/>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9" name="Freeform 12">
                  <a:extLst>
                    <a:ext uri="{FF2B5EF4-FFF2-40B4-BE49-F238E27FC236}">
                      <a16:creationId xmlns:a16="http://schemas.microsoft.com/office/drawing/2014/main" id="{8F52373B-54E3-DCE6-E164-8299C7009212}"/>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0" name="Freeform 13">
                  <a:extLst>
                    <a:ext uri="{FF2B5EF4-FFF2-40B4-BE49-F238E27FC236}">
                      <a16:creationId xmlns:a16="http://schemas.microsoft.com/office/drawing/2014/main" id="{810FBE2A-FD1E-2569-09D6-D8B5221E2098}"/>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1" name="Freeform 15">
                  <a:extLst>
                    <a:ext uri="{FF2B5EF4-FFF2-40B4-BE49-F238E27FC236}">
                      <a16:creationId xmlns:a16="http://schemas.microsoft.com/office/drawing/2014/main" id="{D6AA054A-A6F7-DD41-FB27-072C78923732}"/>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2" name="Freeform 16">
                  <a:extLst>
                    <a:ext uri="{FF2B5EF4-FFF2-40B4-BE49-F238E27FC236}">
                      <a16:creationId xmlns:a16="http://schemas.microsoft.com/office/drawing/2014/main" id="{D9EB6A7C-524B-F1E3-7824-807969FEE32E}"/>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3" name="Freeform 17">
                  <a:extLst>
                    <a:ext uri="{FF2B5EF4-FFF2-40B4-BE49-F238E27FC236}">
                      <a16:creationId xmlns:a16="http://schemas.microsoft.com/office/drawing/2014/main" id="{DA0B01A3-6DC0-276C-FEAC-619B3154FA27}"/>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4" name="Freeform 18">
                  <a:extLst>
                    <a:ext uri="{FF2B5EF4-FFF2-40B4-BE49-F238E27FC236}">
                      <a16:creationId xmlns:a16="http://schemas.microsoft.com/office/drawing/2014/main" id="{CF222F34-D5F7-0017-E8F0-C3B4B6BBEE8A}"/>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5" name="Freeform 19">
                  <a:extLst>
                    <a:ext uri="{FF2B5EF4-FFF2-40B4-BE49-F238E27FC236}">
                      <a16:creationId xmlns:a16="http://schemas.microsoft.com/office/drawing/2014/main" id="{458AD7D5-1F7D-1523-6793-8988E3419ED3}"/>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6" name="Freeform 20">
                  <a:extLst>
                    <a:ext uri="{FF2B5EF4-FFF2-40B4-BE49-F238E27FC236}">
                      <a16:creationId xmlns:a16="http://schemas.microsoft.com/office/drawing/2014/main" id="{F13787ED-A19D-6390-6517-2277B7D5B184}"/>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7" name="Freeform 21">
                  <a:extLst>
                    <a:ext uri="{FF2B5EF4-FFF2-40B4-BE49-F238E27FC236}">
                      <a16:creationId xmlns:a16="http://schemas.microsoft.com/office/drawing/2014/main" id="{310C89B0-486F-2BB9-AAA9-2A468CBF6103}"/>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8" name="Freeform 22">
                  <a:extLst>
                    <a:ext uri="{FF2B5EF4-FFF2-40B4-BE49-F238E27FC236}">
                      <a16:creationId xmlns:a16="http://schemas.microsoft.com/office/drawing/2014/main" id="{2B6B5B3F-791A-8F73-18AC-1F7B996CD696}"/>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9" name="Freeform 23">
                  <a:extLst>
                    <a:ext uri="{FF2B5EF4-FFF2-40B4-BE49-F238E27FC236}">
                      <a16:creationId xmlns:a16="http://schemas.microsoft.com/office/drawing/2014/main" id="{67EB56C7-BB89-55DF-1889-8D282BC2A309}"/>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0" name="Freeform 26">
                  <a:extLst>
                    <a:ext uri="{FF2B5EF4-FFF2-40B4-BE49-F238E27FC236}">
                      <a16:creationId xmlns:a16="http://schemas.microsoft.com/office/drawing/2014/main" id="{23565F51-E214-ECFA-13A7-59FD5086C00B}"/>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1" name="Freeform 27">
                  <a:extLst>
                    <a:ext uri="{FF2B5EF4-FFF2-40B4-BE49-F238E27FC236}">
                      <a16:creationId xmlns:a16="http://schemas.microsoft.com/office/drawing/2014/main" id="{A32D45F8-6FB1-86E0-0C7F-35D0B71C9A68}"/>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2" name="Freeform 28">
                  <a:extLst>
                    <a:ext uri="{FF2B5EF4-FFF2-40B4-BE49-F238E27FC236}">
                      <a16:creationId xmlns:a16="http://schemas.microsoft.com/office/drawing/2014/main" id="{BDA8A9C8-43DA-E4A0-6E78-6A357036BDD3}"/>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3" name="Freeform 31">
                  <a:extLst>
                    <a:ext uri="{FF2B5EF4-FFF2-40B4-BE49-F238E27FC236}">
                      <a16:creationId xmlns:a16="http://schemas.microsoft.com/office/drawing/2014/main" id="{B31B1FC0-7E3F-170D-49FA-161FA8C5265F}"/>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0" name="Group 409">
                <a:extLst>
                  <a:ext uri="{FF2B5EF4-FFF2-40B4-BE49-F238E27FC236}">
                    <a16:creationId xmlns:a16="http://schemas.microsoft.com/office/drawing/2014/main" id="{B79445BA-040A-68D7-A2E2-E73D83451AC8}"/>
                  </a:ext>
                </a:extLst>
              </p:cNvPr>
              <p:cNvGrpSpPr/>
              <p:nvPr/>
            </p:nvGrpSpPr>
            <p:grpSpPr>
              <a:xfrm>
                <a:off x="1141950" y="3837692"/>
                <a:ext cx="1527539" cy="1560559"/>
                <a:chOff x="4748963" y="4098099"/>
                <a:chExt cx="1881040" cy="1921702"/>
              </a:xfrm>
            </p:grpSpPr>
            <p:grpSp>
              <p:nvGrpSpPr>
                <p:cNvPr id="411" name="Group 410">
                  <a:extLst>
                    <a:ext uri="{FF2B5EF4-FFF2-40B4-BE49-F238E27FC236}">
                      <a16:creationId xmlns:a16="http://schemas.microsoft.com/office/drawing/2014/main" id="{A6A7CC81-EC46-E9AF-8BE4-1516E94E4A34}"/>
                    </a:ext>
                  </a:extLst>
                </p:cNvPr>
                <p:cNvGrpSpPr/>
                <p:nvPr/>
              </p:nvGrpSpPr>
              <p:grpSpPr>
                <a:xfrm>
                  <a:off x="5130525" y="4098099"/>
                  <a:ext cx="767348" cy="783782"/>
                  <a:chOff x="6045325" y="4029074"/>
                  <a:chExt cx="657433" cy="671513"/>
                </a:xfrm>
              </p:grpSpPr>
              <p:sp>
                <p:nvSpPr>
                  <p:cNvPr id="421" name="Freeform 11">
                    <a:extLst>
                      <a:ext uri="{FF2B5EF4-FFF2-40B4-BE49-F238E27FC236}">
                        <a16:creationId xmlns:a16="http://schemas.microsoft.com/office/drawing/2014/main" id="{7DDF5278-BF02-0DB6-1F10-A9E09E4AA88B}"/>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22" name="Freeform 13">
                    <a:extLst>
                      <a:ext uri="{FF2B5EF4-FFF2-40B4-BE49-F238E27FC236}">
                        <a16:creationId xmlns:a16="http://schemas.microsoft.com/office/drawing/2014/main" id="{5EAD4A3E-058B-A12C-FF2F-16BDF700CB68}"/>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412" name="Group 411">
                  <a:extLst>
                    <a:ext uri="{FF2B5EF4-FFF2-40B4-BE49-F238E27FC236}">
                      <a16:creationId xmlns:a16="http://schemas.microsoft.com/office/drawing/2014/main" id="{CD9EC019-7987-4DA5-E775-6B2F6C74584F}"/>
                    </a:ext>
                  </a:extLst>
                </p:cNvPr>
                <p:cNvGrpSpPr/>
                <p:nvPr/>
              </p:nvGrpSpPr>
              <p:grpSpPr>
                <a:xfrm>
                  <a:off x="5889866" y="4898557"/>
                  <a:ext cx="740137" cy="755989"/>
                  <a:chOff x="6113010" y="4029074"/>
                  <a:chExt cx="657433" cy="671513"/>
                </a:xfrm>
              </p:grpSpPr>
              <p:sp>
                <p:nvSpPr>
                  <p:cNvPr id="419" name="Freeform 11">
                    <a:extLst>
                      <a:ext uri="{FF2B5EF4-FFF2-40B4-BE49-F238E27FC236}">
                        <a16:creationId xmlns:a16="http://schemas.microsoft.com/office/drawing/2014/main" id="{D94F6BE2-A22F-5229-0471-0A3939A7E08D}"/>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20" name="Freeform 13">
                    <a:extLst>
                      <a:ext uri="{FF2B5EF4-FFF2-40B4-BE49-F238E27FC236}">
                        <a16:creationId xmlns:a16="http://schemas.microsoft.com/office/drawing/2014/main" id="{23263AC9-9165-E5E8-A3FB-9CAC4EE7EE6B}"/>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413" name="Group 412">
                  <a:extLst>
                    <a:ext uri="{FF2B5EF4-FFF2-40B4-BE49-F238E27FC236}">
                      <a16:creationId xmlns:a16="http://schemas.microsoft.com/office/drawing/2014/main" id="{68115751-EE64-99F8-E980-2DC28EB9D2CC}"/>
                    </a:ext>
                  </a:extLst>
                </p:cNvPr>
                <p:cNvGrpSpPr/>
                <p:nvPr/>
              </p:nvGrpSpPr>
              <p:grpSpPr>
                <a:xfrm>
                  <a:off x="4978411" y="5263812"/>
                  <a:ext cx="740137" cy="755989"/>
                  <a:chOff x="6104550" y="4096759"/>
                  <a:chExt cx="657433" cy="671513"/>
                </a:xfrm>
              </p:grpSpPr>
              <p:sp>
                <p:nvSpPr>
                  <p:cNvPr id="417" name="Freeform 11">
                    <a:extLst>
                      <a:ext uri="{FF2B5EF4-FFF2-40B4-BE49-F238E27FC236}">
                        <a16:creationId xmlns:a16="http://schemas.microsoft.com/office/drawing/2014/main" id="{C477FFD2-215A-788B-03E5-CCD6FE5229BF}"/>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18" name="Freeform 13">
                    <a:extLst>
                      <a:ext uri="{FF2B5EF4-FFF2-40B4-BE49-F238E27FC236}">
                        <a16:creationId xmlns:a16="http://schemas.microsoft.com/office/drawing/2014/main" id="{4708FDB0-189A-FF96-9382-A3B01D756E73}"/>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414" name="Freeform 9">
                  <a:extLst>
                    <a:ext uri="{FF2B5EF4-FFF2-40B4-BE49-F238E27FC236}">
                      <a16:creationId xmlns:a16="http://schemas.microsoft.com/office/drawing/2014/main" id="{64D6CBE6-8A99-F533-BB6F-D80395A18095}"/>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15" name="Freeform 9">
                  <a:extLst>
                    <a:ext uri="{FF2B5EF4-FFF2-40B4-BE49-F238E27FC236}">
                      <a16:creationId xmlns:a16="http://schemas.microsoft.com/office/drawing/2014/main" id="{A0918E87-95E4-E2C1-BEFF-825C3DF3C46A}"/>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16" name="Freeform 9">
                  <a:extLst>
                    <a:ext uri="{FF2B5EF4-FFF2-40B4-BE49-F238E27FC236}">
                      <a16:creationId xmlns:a16="http://schemas.microsoft.com/office/drawing/2014/main" id="{B2FEE6D9-C552-F753-5379-92455591F859}"/>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44" name="Group 443">
              <a:extLst>
                <a:ext uri="{FF2B5EF4-FFF2-40B4-BE49-F238E27FC236}">
                  <a16:creationId xmlns:a16="http://schemas.microsoft.com/office/drawing/2014/main" id="{A7FA4105-755E-81C7-1F08-03FFF2EEC049}"/>
                </a:ext>
              </a:extLst>
            </p:cNvPr>
            <p:cNvGrpSpPr/>
            <p:nvPr/>
          </p:nvGrpSpPr>
          <p:grpSpPr>
            <a:xfrm>
              <a:off x="6485189" y="2125948"/>
              <a:ext cx="1949199" cy="1783756"/>
              <a:chOff x="1141950" y="3745978"/>
              <a:chExt cx="1822786" cy="1668073"/>
            </a:xfrm>
          </p:grpSpPr>
          <p:grpSp>
            <p:nvGrpSpPr>
              <p:cNvPr id="445" name="Group 444">
                <a:extLst>
                  <a:ext uri="{FF2B5EF4-FFF2-40B4-BE49-F238E27FC236}">
                    <a16:creationId xmlns:a16="http://schemas.microsoft.com/office/drawing/2014/main" id="{E25D1E39-6E56-4200-1BF6-15165C4A1537}"/>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459" name="Freeform 5">
                  <a:extLst>
                    <a:ext uri="{FF2B5EF4-FFF2-40B4-BE49-F238E27FC236}">
                      <a16:creationId xmlns:a16="http://schemas.microsoft.com/office/drawing/2014/main" id="{B73A6C3A-3BFD-17D0-0766-BFD98DFDD90E}"/>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0" name="Freeform 6">
                  <a:extLst>
                    <a:ext uri="{FF2B5EF4-FFF2-40B4-BE49-F238E27FC236}">
                      <a16:creationId xmlns:a16="http://schemas.microsoft.com/office/drawing/2014/main" id="{C83AC875-8D8D-8E50-136C-ED661D58B8F1}"/>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1" name="Freeform 7">
                  <a:extLst>
                    <a:ext uri="{FF2B5EF4-FFF2-40B4-BE49-F238E27FC236}">
                      <a16:creationId xmlns:a16="http://schemas.microsoft.com/office/drawing/2014/main" id="{F92EBDC4-9582-1826-EB3B-A16D72C2E1D3}"/>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2" name="Freeform 8">
                  <a:extLst>
                    <a:ext uri="{FF2B5EF4-FFF2-40B4-BE49-F238E27FC236}">
                      <a16:creationId xmlns:a16="http://schemas.microsoft.com/office/drawing/2014/main" id="{4FE157ED-7746-663B-D9C9-B59AA46B1D8A}"/>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3" name="Freeform 9">
                  <a:extLst>
                    <a:ext uri="{FF2B5EF4-FFF2-40B4-BE49-F238E27FC236}">
                      <a16:creationId xmlns:a16="http://schemas.microsoft.com/office/drawing/2014/main" id="{12FE2FC0-C8B5-23AC-3F55-CA72958FD84A}"/>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4" name="Freeform 10">
                  <a:extLst>
                    <a:ext uri="{FF2B5EF4-FFF2-40B4-BE49-F238E27FC236}">
                      <a16:creationId xmlns:a16="http://schemas.microsoft.com/office/drawing/2014/main" id="{57509602-FD69-6288-D3C8-DE4E913AF92E}"/>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5" name="Freeform 12">
                  <a:extLst>
                    <a:ext uri="{FF2B5EF4-FFF2-40B4-BE49-F238E27FC236}">
                      <a16:creationId xmlns:a16="http://schemas.microsoft.com/office/drawing/2014/main" id="{1C77CC7D-CA40-F82F-AB29-FDC38BC04E0C}"/>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6" name="Freeform 13">
                  <a:extLst>
                    <a:ext uri="{FF2B5EF4-FFF2-40B4-BE49-F238E27FC236}">
                      <a16:creationId xmlns:a16="http://schemas.microsoft.com/office/drawing/2014/main" id="{552D5127-709B-94A3-B864-425F7EF446CA}"/>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7" name="Freeform 15">
                  <a:extLst>
                    <a:ext uri="{FF2B5EF4-FFF2-40B4-BE49-F238E27FC236}">
                      <a16:creationId xmlns:a16="http://schemas.microsoft.com/office/drawing/2014/main" id="{C1417020-4B8C-AF5D-3DCC-5355C0F0D470}"/>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8" name="Freeform 16">
                  <a:extLst>
                    <a:ext uri="{FF2B5EF4-FFF2-40B4-BE49-F238E27FC236}">
                      <a16:creationId xmlns:a16="http://schemas.microsoft.com/office/drawing/2014/main" id="{A1EB1710-77D5-21E7-711D-195A97E815A3}"/>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9" name="Freeform 17">
                  <a:extLst>
                    <a:ext uri="{FF2B5EF4-FFF2-40B4-BE49-F238E27FC236}">
                      <a16:creationId xmlns:a16="http://schemas.microsoft.com/office/drawing/2014/main" id="{342B6BBB-9BF7-EBCB-7E5F-BC54E12C59FD}"/>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0" name="Freeform 18">
                  <a:extLst>
                    <a:ext uri="{FF2B5EF4-FFF2-40B4-BE49-F238E27FC236}">
                      <a16:creationId xmlns:a16="http://schemas.microsoft.com/office/drawing/2014/main" id="{B832D55E-D875-F346-491D-28DEE57CF58D}"/>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1" name="Freeform 19">
                  <a:extLst>
                    <a:ext uri="{FF2B5EF4-FFF2-40B4-BE49-F238E27FC236}">
                      <a16:creationId xmlns:a16="http://schemas.microsoft.com/office/drawing/2014/main" id="{0F4664FC-5D77-AC5B-A4D0-982B77587AB0}"/>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2" name="Freeform 20">
                  <a:extLst>
                    <a:ext uri="{FF2B5EF4-FFF2-40B4-BE49-F238E27FC236}">
                      <a16:creationId xmlns:a16="http://schemas.microsoft.com/office/drawing/2014/main" id="{B99ACE36-FAD3-479E-C0C5-2C8565CD0928}"/>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3" name="Freeform 21">
                  <a:extLst>
                    <a:ext uri="{FF2B5EF4-FFF2-40B4-BE49-F238E27FC236}">
                      <a16:creationId xmlns:a16="http://schemas.microsoft.com/office/drawing/2014/main" id="{23584352-5D80-8805-3161-59487ED0A2E2}"/>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4" name="Freeform 22">
                  <a:extLst>
                    <a:ext uri="{FF2B5EF4-FFF2-40B4-BE49-F238E27FC236}">
                      <a16:creationId xmlns:a16="http://schemas.microsoft.com/office/drawing/2014/main" id="{61B773F0-A592-FAB0-7C57-FB580FB1AE28}"/>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5" name="Freeform 23">
                  <a:extLst>
                    <a:ext uri="{FF2B5EF4-FFF2-40B4-BE49-F238E27FC236}">
                      <a16:creationId xmlns:a16="http://schemas.microsoft.com/office/drawing/2014/main" id="{9F59E78C-1E8E-BAD4-FADE-ACB47E971B3B}"/>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6" name="Freeform 26">
                  <a:extLst>
                    <a:ext uri="{FF2B5EF4-FFF2-40B4-BE49-F238E27FC236}">
                      <a16:creationId xmlns:a16="http://schemas.microsoft.com/office/drawing/2014/main" id="{A4CE4349-281C-D00E-930E-0ECA89F79CCC}"/>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7" name="Freeform 27">
                  <a:extLst>
                    <a:ext uri="{FF2B5EF4-FFF2-40B4-BE49-F238E27FC236}">
                      <a16:creationId xmlns:a16="http://schemas.microsoft.com/office/drawing/2014/main" id="{313B5034-03C6-7669-83FF-DC5AB4CB13BB}"/>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8" name="Freeform 28">
                  <a:extLst>
                    <a:ext uri="{FF2B5EF4-FFF2-40B4-BE49-F238E27FC236}">
                      <a16:creationId xmlns:a16="http://schemas.microsoft.com/office/drawing/2014/main" id="{03D80E7E-F94E-2763-9269-50645EE1F4E7}"/>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9" name="Freeform 31">
                  <a:extLst>
                    <a:ext uri="{FF2B5EF4-FFF2-40B4-BE49-F238E27FC236}">
                      <a16:creationId xmlns:a16="http://schemas.microsoft.com/office/drawing/2014/main" id="{E712E3AC-3C31-43ED-8067-294A5E5C9D7B}"/>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46" name="Group 445">
                <a:extLst>
                  <a:ext uri="{FF2B5EF4-FFF2-40B4-BE49-F238E27FC236}">
                    <a16:creationId xmlns:a16="http://schemas.microsoft.com/office/drawing/2014/main" id="{2624DAFB-AA62-10C1-9859-AFD9A193A3C5}"/>
                  </a:ext>
                </a:extLst>
              </p:cNvPr>
              <p:cNvGrpSpPr/>
              <p:nvPr/>
            </p:nvGrpSpPr>
            <p:grpSpPr>
              <a:xfrm>
                <a:off x="1141950" y="3837692"/>
                <a:ext cx="1527539" cy="1560559"/>
                <a:chOff x="4748963" y="4098099"/>
                <a:chExt cx="1881040" cy="1921702"/>
              </a:xfrm>
            </p:grpSpPr>
            <p:grpSp>
              <p:nvGrpSpPr>
                <p:cNvPr id="447" name="Group 446">
                  <a:extLst>
                    <a:ext uri="{FF2B5EF4-FFF2-40B4-BE49-F238E27FC236}">
                      <a16:creationId xmlns:a16="http://schemas.microsoft.com/office/drawing/2014/main" id="{6673DEC9-0391-21D3-B18A-E4D344EA14A6}"/>
                    </a:ext>
                  </a:extLst>
                </p:cNvPr>
                <p:cNvGrpSpPr/>
                <p:nvPr/>
              </p:nvGrpSpPr>
              <p:grpSpPr>
                <a:xfrm>
                  <a:off x="5130525" y="4098099"/>
                  <a:ext cx="767348" cy="783782"/>
                  <a:chOff x="6045325" y="4029074"/>
                  <a:chExt cx="657433" cy="671513"/>
                </a:xfrm>
              </p:grpSpPr>
              <p:sp>
                <p:nvSpPr>
                  <p:cNvPr id="457" name="Freeform 11">
                    <a:extLst>
                      <a:ext uri="{FF2B5EF4-FFF2-40B4-BE49-F238E27FC236}">
                        <a16:creationId xmlns:a16="http://schemas.microsoft.com/office/drawing/2014/main" id="{8E10D8FE-1D15-8F79-CC74-19D7DAA60FF2}"/>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58" name="Freeform 13">
                    <a:extLst>
                      <a:ext uri="{FF2B5EF4-FFF2-40B4-BE49-F238E27FC236}">
                        <a16:creationId xmlns:a16="http://schemas.microsoft.com/office/drawing/2014/main" id="{500AEDE6-5E18-7735-647A-77FE6E1B060F}"/>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448" name="Group 447">
                  <a:extLst>
                    <a:ext uri="{FF2B5EF4-FFF2-40B4-BE49-F238E27FC236}">
                      <a16:creationId xmlns:a16="http://schemas.microsoft.com/office/drawing/2014/main" id="{268341F7-BB48-1DAB-9FB0-7B3E6944C631}"/>
                    </a:ext>
                  </a:extLst>
                </p:cNvPr>
                <p:cNvGrpSpPr/>
                <p:nvPr/>
              </p:nvGrpSpPr>
              <p:grpSpPr>
                <a:xfrm>
                  <a:off x="5889866" y="4898557"/>
                  <a:ext cx="740137" cy="755989"/>
                  <a:chOff x="6113010" y="4029074"/>
                  <a:chExt cx="657433" cy="671513"/>
                </a:xfrm>
              </p:grpSpPr>
              <p:sp>
                <p:nvSpPr>
                  <p:cNvPr id="455" name="Freeform 11">
                    <a:extLst>
                      <a:ext uri="{FF2B5EF4-FFF2-40B4-BE49-F238E27FC236}">
                        <a16:creationId xmlns:a16="http://schemas.microsoft.com/office/drawing/2014/main" id="{A77D4090-3E47-1E0C-FB6C-D34D67184738}"/>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56" name="Freeform 13">
                    <a:extLst>
                      <a:ext uri="{FF2B5EF4-FFF2-40B4-BE49-F238E27FC236}">
                        <a16:creationId xmlns:a16="http://schemas.microsoft.com/office/drawing/2014/main" id="{F35F35F2-02C5-ED54-FEDD-B4904BF5593A}"/>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449" name="Group 448">
                  <a:extLst>
                    <a:ext uri="{FF2B5EF4-FFF2-40B4-BE49-F238E27FC236}">
                      <a16:creationId xmlns:a16="http://schemas.microsoft.com/office/drawing/2014/main" id="{758058B2-E080-AF14-F424-3DFEA47F3217}"/>
                    </a:ext>
                  </a:extLst>
                </p:cNvPr>
                <p:cNvGrpSpPr/>
                <p:nvPr/>
              </p:nvGrpSpPr>
              <p:grpSpPr>
                <a:xfrm>
                  <a:off x="4978411" y="5263812"/>
                  <a:ext cx="740137" cy="755989"/>
                  <a:chOff x="6104550" y="4096759"/>
                  <a:chExt cx="657433" cy="671513"/>
                </a:xfrm>
              </p:grpSpPr>
              <p:sp>
                <p:nvSpPr>
                  <p:cNvPr id="453" name="Freeform 11">
                    <a:extLst>
                      <a:ext uri="{FF2B5EF4-FFF2-40B4-BE49-F238E27FC236}">
                        <a16:creationId xmlns:a16="http://schemas.microsoft.com/office/drawing/2014/main" id="{DFD042C6-7414-47F9-91BA-8E27CF28821B}"/>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54" name="Freeform 13">
                    <a:extLst>
                      <a:ext uri="{FF2B5EF4-FFF2-40B4-BE49-F238E27FC236}">
                        <a16:creationId xmlns:a16="http://schemas.microsoft.com/office/drawing/2014/main" id="{288E3107-7407-816C-8108-04ECDC4F8F2A}"/>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450" name="Freeform 9">
                  <a:extLst>
                    <a:ext uri="{FF2B5EF4-FFF2-40B4-BE49-F238E27FC236}">
                      <a16:creationId xmlns:a16="http://schemas.microsoft.com/office/drawing/2014/main" id="{707C9769-2733-414E-899F-5E2402D9D169}"/>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51" name="Freeform 9">
                  <a:extLst>
                    <a:ext uri="{FF2B5EF4-FFF2-40B4-BE49-F238E27FC236}">
                      <a16:creationId xmlns:a16="http://schemas.microsoft.com/office/drawing/2014/main" id="{C78B62B5-966E-B0C2-C384-B7C0A599DB06}"/>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452" name="Freeform 9">
                  <a:extLst>
                    <a:ext uri="{FF2B5EF4-FFF2-40B4-BE49-F238E27FC236}">
                      <a16:creationId xmlns:a16="http://schemas.microsoft.com/office/drawing/2014/main" id="{01416CCB-DA81-4C17-7785-CB670941B540}"/>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3"/>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sp>
          <p:nvSpPr>
            <p:cNvPr id="480" name="Freeform 7">
              <a:extLst>
                <a:ext uri="{FF2B5EF4-FFF2-40B4-BE49-F238E27FC236}">
                  <a16:creationId xmlns:a16="http://schemas.microsoft.com/office/drawing/2014/main" id="{2D5E2170-B88D-A67E-DAFA-D1B0AF722E19}"/>
                </a:ext>
              </a:extLst>
            </p:cNvPr>
            <p:cNvSpPr>
              <a:spLocks/>
            </p:cNvSpPr>
            <p:nvPr/>
          </p:nvSpPr>
          <p:spPr bwMode="auto">
            <a:xfrm>
              <a:off x="3312639"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81" name="Freeform 7">
              <a:extLst>
                <a:ext uri="{FF2B5EF4-FFF2-40B4-BE49-F238E27FC236}">
                  <a16:creationId xmlns:a16="http://schemas.microsoft.com/office/drawing/2014/main" id="{7B4E44D3-E329-2C87-90D5-361C04325AC5}"/>
                </a:ext>
              </a:extLst>
            </p:cNvPr>
            <p:cNvSpPr>
              <a:spLocks/>
            </p:cNvSpPr>
            <p:nvPr/>
          </p:nvSpPr>
          <p:spPr bwMode="auto">
            <a:xfrm>
              <a:off x="6662421"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482" name="Freeform 7">
              <a:extLst>
                <a:ext uri="{FF2B5EF4-FFF2-40B4-BE49-F238E27FC236}">
                  <a16:creationId xmlns:a16="http://schemas.microsoft.com/office/drawing/2014/main" id="{DE1A825D-FE51-3054-07BE-951503CDA385}"/>
                </a:ext>
              </a:extLst>
            </p:cNvPr>
            <p:cNvSpPr>
              <a:spLocks/>
            </p:cNvSpPr>
            <p:nvPr/>
          </p:nvSpPr>
          <p:spPr bwMode="auto">
            <a:xfrm>
              <a:off x="9188337" y="3964424"/>
              <a:ext cx="472908" cy="430929"/>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spTree>
    <p:extLst>
      <p:ext uri="{BB962C8B-B14F-4D97-AF65-F5344CB8AC3E}">
        <p14:creationId xmlns:p14="http://schemas.microsoft.com/office/powerpoint/2010/main" val="22815579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TD Care</a:t>
            </a:r>
          </a:p>
        </p:txBody>
      </p:sp>
      <p:sp>
        <p:nvSpPr>
          <p:cNvPr id="4" name="Slide Number Placeholder 3"/>
          <p:cNvSpPr>
            <a:spLocks noGrp="1"/>
          </p:cNvSpPr>
          <p:nvPr>
            <p:ph type="sldNum" sz="quarter" idx="4"/>
          </p:nvPr>
        </p:nvSpPr>
        <p:spPr/>
        <p:txBody>
          <a:bodyPr/>
          <a:lstStyle/>
          <a:p>
            <a:fld id="{F3C1FD0B-2342-48FB-A867-BE1FD0EAA53B}" type="slidenum">
              <a:rPr lang="en-US" smtClean="0"/>
              <a:pPr/>
              <a:t>61</a:t>
            </a:fld>
            <a:endParaRPr lang="en-US" dirty="0"/>
          </a:p>
        </p:txBody>
      </p:sp>
      <p:sp>
        <p:nvSpPr>
          <p:cNvPr id="20" name="Text Placeholder 8"/>
          <p:cNvSpPr>
            <a:spLocks noGrp="1"/>
          </p:cNvSpPr>
          <p:nvPr>
            <p:ph type="body" sz="quarter" idx="10"/>
          </p:nvPr>
        </p:nvSpPr>
        <p:spPr/>
        <p:txBody>
          <a:bodyPr>
            <a:normAutofit/>
          </a:bodyPr>
          <a:lstStyle/>
          <a:p>
            <a:r>
              <a:rPr lang="en-US" dirty="0"/>
              <a:t>Best Practices for Tardive Dyskinesia Screening and Treatment</a:t>
            </a:r>
          </a:p>
        </p:txBody>
      </p:sp>
      <p:sp>
        <p:nvSpPr>
          <p:cNvPr id="19" name="TextBox 18">
            <a:extLst>
              <a:ext uri="{FF2B5EF4-FFF2-40B4-BE49-F238E27FC236}">
                <a16:creationId xmlns:a16="http://schemas.microsoft.com/office/drawing/2014/main" id="{E74F2DBD-EB5E-326C-6040-CA00F5D2E958}"/>
              </a:ext>
            </a:extLst>
          </p:cNvPr>
          <p:cNvSpPr txBox="1"/>
          <p:nvPr/>
        </p:nvSpPr>
        <p:spPr>
          <a:xfrm>
            <a:off x="977900" y="5997987"/>
            <a:ext cx="10574338" cy="515526"/>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t>1. </a:t>
            </a:r>
            <a:r>
              <a:rPr lang="en-US" sz="900" dirty="0"/>
              <a:t>Caroff SN, et al. </a:t>
            </a:r>
            <a:r>
              <a:rPr lang="en-US" sz="900" i="1" dirty="0"/>
              <a:t>J Clin Psychiatry</a:t>
            </a:r>
            <a:r>
              <a:rPr lang="en-US" sz="900" dirty="0"/>
              <a:t>. 2020;81(2):19cs12983. </a:t>
            </a:r>
            <a:r>
              <a:rPr lang="en-US" sz="900" b="1" dirty="0"/>
              <a:t>2. </a:t>
            </a:r>
            <a:r>
              <a:rPr lang="en-US" sz="900" dirty="0"/>
              <a:t>American Psychiatric Association. </a:t>
            </a:r>
            <a:r>
              <a:rPr lang="en-US" sz="900" i="1" dirty="0"/>
              <a:t>The American Psychiatric Association Practice Guideline for the Treatment of Patients With Schizophrenia</a:t>
            </a:r>
            <a:r>
              <a:rPr lang="en-US" sz="900" dirty="0"/>
              <a:t>. American Psychiatric Association; 2021</a:t>
            </a:r>
            <a:r>
              <a:rPr lang="en-US" dirty="0"/>
              <a:t>.</a:t>
            </a:r>
          </a:p>
        </p:txBody>
      </p:sp>
      <p:graphicFrame>
        <p:nvGraphicFramePr>
          <p:cNvPr id="24" name="Table 23">
            <a:extLst>
              <a:ext uri="{FF2B5EF4-FFF2-40B4-BE49-F238E27FC236}">
                <a16:creationId xmlns:a16="http://schemas.microsoft.com/office/drawing/2014/main" id="{AA70A27B-AE0B-18A9-11AD-FA75A96AACC8}"/>
              </a:ext>
            </a:extLst>
          </p:cNvPr>
          <p:cNvGraphicFramePr>
            <a:graphicFrameLocks noGrp="1"/>
          </p:cNvGraphicFramePr>
          <p:nvPr>
            <p:extLst>
              <p:ext uri="{D42A27DB-BD31-4B8C-83A1-F6EECF244321}">
                <p14:modId xmlns:p14="http://schemas.microsoft.com/office/powerpoint/2010/main" val="2307170481"/>
              </p:ext>
            </p:extLst>
          </p:nvPr>
        </p:nvGraphicFramePr>
        <p:xfrm>
          <a:off x="977900" y="1701800"/>
          <a:ext cx="10574338" cy="3037768"/>
        </p:xfrm>
        <a:graphic>
          <a:graphicData uri="http://schemas.openxmlformats.org/drawingml/2006/table">
            <a:tbl>
              <a:tblPr firstRow="1" bandRow="1">
                <a:tableStyleId>{5C22544A-7EE6-4342-B048-85BDC9FD1C3A}</a:tableStyleId>
              </a:tblPr>
              <a:tblGrid>
                <a:gridCol w="3061882">
                  <a:extLst>
                    <a:ext uri="{9D8B030D-6E8A-4147-A177-3AD203B41FA5}">
                      <a16:colId xmlns:a16="http://schemas.microsoft.com/office/drawing/2014/main" val="2181239587"/>
                    </a:ext>
                  </a:extLst>
                </a:gridCol>
                <a:gridCol w="2504152">
                  <a:extLst>
                    <a:ext uri="{9D8B030D-6E8A-4147-A177-3AD203B41FA5}">
                      <a16:colId xmlns:a16="http://schemas.microsoft.com/office/drawing/2014/main" val="4042416606"/>
                    </a:ext>
                  </a:extLst>
                </a:gridCol>
                <a:gridCol w="2504152">
                  <a:extLst>
                    <a:ext uri="{9D8B030D-6E8A-4147-A177-3AD203B41FA5}">
                      <a16:colId xmlns:a16="http://schemas.microsoft.com/office/drawing/2014/main" val="1247325426"/>
                    </a:ext>
                  </a:extLst>
                </a:gridCol>
                <a:gridCol w="2504152">
                  <a:extLst>
                    <a:ext uri="{9D8B030D-6E8A-4147-A177-3AD203B41FA5}">
                      <a16:colId xmlns:a16="http://schemas.microsoft.com/office/drawing/2014/main" val="1030996812"/>
                    </a:ext>
                  </a:extLst>
                </a:gridCol>
              </a:tblGrid>
              <a:tr h="1208725">
                <a:tc>
                  <a:txBody>
                    <a:bodyPr/>
                    <a:lstStyle/>
                    <a:p>
                      <a:pPr>
                        <a:lnSpc>
                          <a:spcPts val="2200"/>
                        </a:lnSpc>
                      </a:pPr>
                      <a:endParaRPr lang="en-US" sz="2000" dirty="0"/>
                    </a:p>
                  </a:txBody>
                  <a:tcPr marL="91416" marR="91416" marT="45708" marB="45708" anchor="ctr">
                    <a:lnL w="3175" cap="flat" cmpd="sng" algn="ctr">
                      <a:solidFill>
                        <a:schemeClr val="accent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l">
                        <a:lnSpc>
                          <a:spcPts val="2200"/>
                        </a:lnSpc>
                      </a:pPr>
                      <a:r>
                        <a:rPr lang="en-US" sz="2000" b="1" dirty="0">
                          <a:solidFill>
                            <a:schemeClr val="lt1"/>
                          </a:solidFill>
                        </a:rPr>
                        <a:t>Screen for TD at</a:t>
                      </a:r>
                      <a:r>
                        <a:rPr lang="en-US" sz="2000" b="1" baseline="0" dirty="0">
                          <a:solidFill>
                            <a:schemeClr val="lt1"/>
                          </a:solidFill>
                        </a:rPr>
                        <a:t> each clinical encounter</a:t>
                      </a:r>
                      <a:endParaRPr lang="en-US" sz="2000" b="1" dirty="0">
                        <a:solidFill>
                          <a:schemeClr val="lt1"/>
                        </a:solidFill>
                      </a:endParaRP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algn="l">
                        <a:lnSpc>
                          <a:spcPts val="2200"/>
                        </a:lnSpc>
                      </a:pPr>
                      <a:r>
                        <a:rPr lang="en-US" sz="2000" b="1" dirty="0">
                          <a:solidFill>
                            <a:schemeClr val="lt1"/>
                          </a:solidFill>
                        </a:rPr>
                        <a:t>Consider treatment with a VMAT2 inhibitor</a:t>
                      </a: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ts val="2200"/>
                        </a:lnSpc>
                        <a:spcBef>
                          <a:spcPts val="0"/>
                        </a:spcBef>
                        <a:spcAft>
                          <a:spcPts val="0"/>
                        </a:spcAft>
                        <a:buClrTx/>
                        <a:buSzTx/>
                        <a:buFontTx/>
                        <a:buNone/>
                        <a:tabLst/>
                        <a:defRPr/>
                      </a:pPr>
                      <a:r>
                        <a:rPr lang="en-US" sz="2000" b="1" kern="1200">
                          <a:solidFill>
                            <a:schemeClr val="lt1"/>
                          </a:solidFill>
                          <a:latin typeface="+mn-lt"/>
                          <a:ea typeface="+mn-ea"/>
                          <a:cs typeface="+mn-cs"/>
                        </a:rPr>
                        <a:t>Reevaluating </a:t>
                      </a:r>
                      <a:r>
                        <a:rPr lang="en-US" sz="2000" b="1" kern="1200" dirty="0">
                          <a:solidFill>
                            <a:schemeClr val="lt1"/>
                          </a:solidFill>
                          <a:latin typeface="+mn-lt"/>
                          <a:ea typeface="+mn-ea"/>
                          <a:cs typeface="+mn-cs"/>
                        </a:rPr>
                        <a:t>the use of anticholinergic medications</a:t>
                      </a:r>
                    </a:p>
                  </a:txBody>
                  <a:tcPr marL="91416" marR="91416" marT="45708" marB="45708" anchor="ctr">
                    <a:lnL w="3175" cap="flat" cmpd="sng" algn="ctr">
                      <a:solidFill>
                        <a:schemeClr val="bg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1942362694"/>
                  </a:ext>
                </a:extLst>
              </a:tr>
              <a:tr h="914162">
                <a:tc>
                  <a:txBody>
                    <a:bodyPr/>
                    <a:lstStyle/>
                    <a:p>
                      <a:r>
                        <a:rPr lang="en-US" sz="1800" b="1" cap="all" dirty="0">
                          <a:solidFill>
                            <a:schemeClr val="accent5">
                              <a:lumMod val="75000"/>
                            </a:schemeClr>
                          </a:solidFill>
                        </a:rPr>
                        <a:t>2020 Delphi Panel Consensus</a:t>
                      </a:r>
                      <a:r>
                        <a:rPr lang="en-US" sz="1800" b="1" cap="all" baseline="30000" dirty="0">
                          <a:solidFill>
                            <a:schemeClr val="accent5">
                              <a:lumMod val="75000"/>
                            </a:schemeClr>
                          </a:solidFill>
                        </a:rPr>
                        <a:t>1</a:t>
                      </a:r>
                      <a:endParaRPr lang="en-US" sz="1800" b="1" cap="all" dirty="0">
                        <a:solidFill>
                          <a:schemeClr val="accent5">
                            <a:lumMod val="75000"/>
                          </a:schemeClr>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56819464"/>
                  </a:ext>
                </a:extLst>
              </a:tr>
              <a:tr h="914162">
                <a:tc>
                  <a:txBody>
                    <a:bodyPr/>
                    <a:lstStyle/>
                    <a:p>
                      <a:r>
                        <a:rPr lang="en-US" sz="1800" b="1" cap="all" dirty="0">
                          <a:solidFill>
                            <a:schemeClr val="accent2">
                              <a:lumMod val="75000"/>
                            </a:schemeClr>
                          </a:solidFill>
                        </a:rPr>
                        <a:t>2020 APA Guideline for Schizophrenia</a:t>
                      </a:r>
                      <a:r>
                        <a:rPr lang="en-US" sz="1800" b="1" cap="all" baseline="30000" dirty="0">
                          <a:solidFill>
                            <a:schemeClr val="accent2">
                              <a:lumMod val="75000"/>
                            </a:schemeClr>
                          </a:solidFill>
                        </a:rPr>
                        <a:t>2</a:t>
                      </a:r>
                      <a:endParaRPr lang="en-US" sz="1800" b="1" cap="all" dirty="0">
                        <a:solidFill>
                          <a:schemeClr val="accent2">
                            <a:lumMod val="75000"/>
                          </a:schemeClr>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endParaRPr lang="en-US" sz="5400" dirty="0">
                        <a:solidFill>
                          <a:schemeClr val="tx1"/>
                        </a:solidFill>
                      </a:endParaRPr>
                    </a:p>
                  </a:txBody>
                  <a:tcPr marL="91416" marR="91416" marT="45708" marB="45708"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412031432"/>
                  </a:ext>
                </a:extLst>
              </a:tr>
            </a:tbl>
          </a:graphicData>
        </a:graphic>
      </p:graphicFrame>
      <p:grpSp>
        <p:nvGrpSpPr>
          <p:cNvPr id="25" name="Group 24">
            <a:extLst>
              <a:ext uri="{FF2B5EF4-FFF2-40B4-BE49-F238E27FC236}">
                <a16:creationId xmlns:a16="http://schemas.microsoft.com/office/drawing/2014/main" id="{FF6A5B34-AE8A-07A9-36BD-5069E5F5D356}"/>
              </a:ext>
            </a:extLst>
          </p:cNvPr>
          <p:cNvGrpSpPr/>
          <p:nvPr/>
        </p:nvGrpSpPr>
        <p:grpSpPr>
          <a:xfrm>
            <a:off x="4917904" y="2971248"/>
            <a:ext cx="5828170" cy="1685768"/>
            <a:chOff x="4584958" y="3685531"/>
            <a:chExt cx="5829688" cy="1686207"/>
          </a:xfrm>
        </p:grpSpPr>
        <p:grpSp>
          <p:nvGrpSpPr>
            <p:cNvPr id="26" name="Group 25">
              <a:extLst>
                <a:ext uri="{FF2B5EF4-FFF2-40B4-BE49-F238E27FC236}">
                  <a16:creationId xmlns:a16="http://schemas.microsoft.com/office/drawing/2014/main" id="{C4B2B3DB-90F6-6DD4-1F3F-8C00675444C2}"/>
                </a:ext>
              </a:extLst>
            </p:cNvPr>
            <p:cNvGrpSpPr/>
            <p:nvPr/>
          </p:nvGrpSpPr>
          <p:grpSpPr>
            <a:xfrm>
              <a:off x="4584958" y="3685531"/>
              <a:ext cx="857444" cy="1686207"/>
              <a:chOff x="5086156" y="3805871"/>
              <a:chExt cx="857444" cy="1686207"/>
            </a:xfrm>
          </p:grpSpPr>
          <p:sp>
            <p:nvSpPr>
              <p:cNvPr id="33" name="Freeform 7">
                <a:extLst>
                  <a:ext uri="{FF2B5EF4-FFF2-40B4-BE49-F238E27FC236}">
                    <a16:creationId xmlns:a16="http://schemas.microsoft.com/office/drawing/2014/main" id="{22675AE6-CB87-D1BC-6AD9-A7EC9B918D8A}"/>
                  </a:ext>
                </a:extLst>
              </p:cNvPr>
              <p:cNvSpPr>
                <a:spLocks/>
              </p:cNvSpPr>
              <p:nvPr/>
            </p:nvSpPr>
            <p:spPr bwMode="auto">
              <a:xfrm>
                <a:off x="5086156" y="3805871"/>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4" name="Freeform 7">
                <a:extLst>
                  <a:ext uri="{FF2B5EF4-FFF2-40B4-BE49-F238E27FC236}">
                    <a16:creationId xmlns:a16="http://schemas.microsoft.com/office/drawing/2014/main" id="{6A40574E-303A-CB5F-C73E-4060DCE78397}"/>
                  </a:ext>
                </a:extLst>
              </p:cNvPr>
              <p:cNvSpPr>
                <a:spLocks/>
              </p:cNvSpPr>
              <p:nvPr/>
            </p:nvSpPr>
            <p:spPr bwMode="auto">
              <a:xfrm>
                <a:off x="5086156" y="4710746"/>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grpSp>
          <p:nvGrpSpPr>
            <p:cNvPr id="27" name="Group 26">
              <a:extLst>
                <a:ext uri="{FF2B5EF4-FFF2-40B4-BE49-F238E27FC236}">
                  <a16:creationId xmlns:a16="http://schemas.microsoft.com/office/drawing/2014/main" id="{A5C4EB0C-31FC-0605-4F75-7811A43B6309}"/>
                </a:ext>
              </a:extLst>
            </p:cNvPr>
            <p:cNvGrpSpPr/>
            <p:nvPr/>
          </p:nvGrpSpPr>
          <p:grpSpPr>
            <a:xfrm>
              <a:off x="7023358" y="3685531"/>
              <a:ext cx="857444" cy="1686207"/>
              <a:chOff x="7438831" y="3805871"/>
              <a:chExt cx="857444" cy="1686207"/>
            </a:xfrm>
          </p:grpSpPr>
          <p:sp>
            <p:nvSpPr>
              <p:cNvPr id="31" name="Freeform 7">
                <a:extLst>
                  <a:ext uri="{FF2B5EF4-FFF2-40B4-BE49-F238E27FC236}">
                    <a16:creationId xmlns:a16="http://schemas.microsoft.com/office/drawing/2014/main" id="{9345DB9E-9600-6103-29D8-2F77602451B6}"/>
                  </a:ext>
                </a:extLst>
              </p:cNvPr>
              <p:cNvSpPr>
                <a:spLocks/>
              </p:cNvSpPr>
              <p:nvPr/>
            </p:nvSpPr>
            <p:spPr bwMode="auto">
              <a:xfrm>
                <a:off x="7438831" y="3805871"/>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2" name="Freeform 7">
                <a:extLst>
                  <a:ext uri="{FF2B5EF4-FFF2-40B4-BE49-F238E27FC236}">
                    <a16:creationId xmlns:a16="http://schemas.microsoft.com/office/drawing/2014/main" id="{54295AE6-26BA-E747-C30E-DF26DB2238FD}"/>
                  </a:ext>
                </a:extLst>
              </p:cNvPr>
              <p:cNvSpPr>
                <a:spLocks/>
              </p:cNvSpPr>
              <p:nvPr/>
            </p:nvSpPr>
            <p:spPr bwMode="auto">
              <a:xfrm>
                <a:off x="7438831" y="4710746"/>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grpSp>
          <p:nvGrpSpPr>
            <p:cNvPr id="28" name="Group 27">
              <a:extLst>
                <a:ext uri="{FF2B5EF4-FFF2-40B4-BE49-F238E27FC236}">
                  <a16:creationId xmlns:a16="http://schemas.microsoft.com/office/drawing/2014/main" id="{7CA58FD7-C873-13CD-E028-E8569F7C6EA9}"/>
                </a:ext>
              </a:extLst>
            </p:cNvPr>
            <p:cNvGrpSpPr/>
            <p:nvPr/>
          </p:nvGrpSpPr>
          <p:grpSpPr>
            <a:xfrm>
              <a:off x="9557202" y="3685531"/>
              <a:ext cx="857444" cy="1686207"/>
              <a:chOff x="7438831" y="3805871"/>
              <a:chExt cx="857444" cy="1686207"/>
            </a:xfrm>
          </p:grpSpPr>
          <p:sp>
            <p:nvSpPr>
              <p:cNvPr id="29" name="Freeform 7">
                <a:extLst>
                  <a:ext uri="{FF2B5EF4-FFF2-40B4-BE49-F238E27FC236}">
                    <a16:creationId xmlns:a16="http://schemas.microsoft.com/office/drawing/2014/main" id="{38CE2FE1-EC52-D292-09D2-F06FAA9CB0E6}"/>
                  </a:ext>
                </a:extLst>
              </p:cNvPr>
              <p:cNvSpPr>
                <a:spLocks/>
              </p:cNvSpPr>
              <p:nvPr/>
            </p:nvSpPr>
            <p:spPr bwMode="auto">
              <a:xfrm>
                <a:off x="7438831" y="3805871"/>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5">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sp>
            <p:nvSpPr>
              <p:cNvPr id="30" name="Freeform 7">
                <a:extLst>
                  <a:ext uri="{FF2B5EF4-FFF2-40B4-BE49-F238E27FC236}">
                    <a16:creationId xmlns:a16="http://schemas.microsoft.com/office/drawing/2014/main" id="{DEA29244-EFC0-F436-E769-65240E14E400}"/>
                  </a:ext>
                </a:extLst>
              </p:cNvPr>
              <p:cNvSpPr>
                <a:spLocks/>
              </p:cNvSpPr>
              <p:nvPr/>
            </p:nvSpPr>
            <p:spPr bwMode="auto">
              <a:xfrm>
                <a:off x="7438831" y="4710746"/>
                <a:ext cx="857444" cy="781332"/>
              </a:xfrm>
              <a:custGeom>
                <a:avLst/>
                <a:gdLst>
                  <a:gd name="T0" fmla="*/ 0 w 588"/>
                  <a:gd name="T1" fmla="*/ 334 h 536"/>
                  <a:gd name="T2" fmla="*/ 101 w 588"/>
                  <a:gd name="T3" fmla="*/ 220 h 536"/>
                  <a:gd name="T4" fmla="*/ 164 w 588"/>
                  <a:gd name="T5" fmla="*/ 356 h 536"/>
                  <a:gd name="T6" fmla="*/ 587 w 588"/>
                  <a:gd name="T7" fmla="*/ 0 h 536"/>
                  <a:gd name="T8" fmla="*/ 588 w 588"/>
                  <a:gd name="T9" fmla="*/ 1 h 536"/>
                  <a:gd name="T10" fmla="*/ 146 w 588"/>
                  <a:gd name="T11" fmla="*/ 536 h 536"/>
                  <a:gd name="T12" fmla="*/ 0 w 588"/>
                  <a:gd name="T13" fmla="*/ 334 h 536"/>
                </a:gdLst>
                <a:ahLst/>
                <a:cxnLst>
                  <a:cxn ang="0">
                    <a:pos x="T0" y="T1"/>
                  </a:cxn>
                  <a:cxn ang="0">
                    <a:pos x="T2" y="T3"/>
                  </a:cxn>
                  <a:cxn ang="0">
                    <a:pos x="T4" y="T5"/>
                  </a:cxn>
                  <a:cxn ang="0">
                    <a:pos x="T6" y="T7"/>
                  </a:cxn>
                  <a:cxn ang="0">
                    <a:pos x="T8" y="T9"/>
                  </a:cxn>
                  <a:cxn ang="0">
                    <a:pos x="T10" y="T11"/>
                  </a:cxn>
                  <a:cxn ang="0">
                    <a:pos x="T12" y="T13"/>
                  </a:cxn>
                </a:cxnLst>
                <a:rect l="0" t="0" r="r" b="b"/>
                <a:pathLst>
                  <a:path w="588" h="536">
                    <a:moveTo>
                      <a:pt x="0" y="334"/>
                    </a:moveTo>
                    <a:cubicBezTo>
                      <a:pt x="34" y="296"/>
                      <a:pt x="67" y="258"/>
                      <a:pt x="101" y="220"/>
                    </a:cubicBezTo>
                    <a:cubicBezTo>
                      <a:pt x="122" y="266"/>
                      <a:pt x="143" y="310"/>
                      <a:pt x="164" y="356"/>
                    </a:cubicBezTo>
                    <a:cubicBezTo>
                      <a:pt x="306" y="237"/>
                      <a:pt x="447" y="118"/>
                      <a:pt x="587" y="0"/>
                    </a:cubicBezTo>
                    <a:cubicBezTo>
                      <a:pt x="588" y="0"/>
                      <a:pt x="588" y="0"/>
                      <a:pt x="588" y="1"/>
                    </a:cubicBezTo>
                    <a:cubicBezTo>
                      <a:pt x="441" y="179"/>
                      <a:pt x="294" y="357"/>
                      <a:pt x="146" y="536"/>
                    </a:cubicBezTo>
                    <a:cubicBezTo>
                      <a:pt x="97" y="468"/>
                      <a:pt x="49" y="401"/>
                      <a:pt x="0" y="334"/>
                    </a:cubicBezTo>
                    <a:close/>
                  </a:path>
                </a:pathLst>
              </a:custGeom>
              <a:solidFill>
                <a:schemeClr val="accent2">
                  <a:lumMod val="75000"/>
                </a:schemeClr>
              </a:solidFill>
              <a:ln>
                <a:noFill/>
              </a:ln>
            </p:spPr>
            <p:txBody>
              <a:bodyPr vert="horz" wrap="square" lIns="91416" tIns="45708" rIns="91416" bIns="45708" numCol="1" anchor="t" anchorCtr="0" compatLnSpc="1">
                <a:prstTxWarp prst="textNoShape">
                  <a:avLst/>
                </a:prstTxWarp>
              </a:bodyPr>
              <a:lstStyle/>
              <a:p>
                <a:pPr defTabSz="914126">
                  <a:defRPr/>
                </a:pPr>
                <a:endParaRPr lang="en-US" sz="1799" dirty="0">
                  <a:solidFill>
                    <a:srgbClr val="3D3935"/>
                  </a:solidFill>
                  <a:latin typeface="Arial" panose="020B0604020202020204"/>
                </a:endParaRPr>
              </a:p>
            </p:txBody>
          </p:sp>
        </p:grpSp>
      </p:grpSp>
    </p:spTree>
    <p:extLst>
      <p:ext uri="{BB962C8B-B14F-4D97-AF65-F5344CB8AC3E}">
        <p14:creationId xmlns:p14="http://schemas.microsoft.com/office/powerpoint/2010/main" val="1145880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14" name="Content Placeholder 8"/>
          <p:cNvSpPr>
            <a:spLocks noGrp="1"/>
          </p:cNvSpPr>
          <p:nvPr>
            <p:ph idx="1"/>
          </p:nvPr>
        </p:nvSpPr>
        <p:spPr/>
        <p:txBody>
          <a:bodyPr>
            <a:noAutofit/>
          </a:bodyPr>
          <a:lstStyle/>
          <a:p>
            <a:r>
              <a:rPr lang="en-US" sz="1750" dirty="0"/>
              <a:t>Patients should be screened for TD frequently</a:t>
            </a:r>
          </a:p>
          <a:p>
            <a:pPr lvl="1"/>
            <a:r>
              <a:rPr lang="en-US" sz="1750" dirty="0"/>
              <a:t>For patients taking antipsychotics or other dopamine receptor blocking agents, the 2020 Delphi panel consensus recommends screening at every clinical encounter</a:t>
            </a:r>
            <a:r>
              <a:rPr lang="en-US" sz="1750" baseline="30000" dirty="0"/>
              <a:t>1</a:t>
            </a:r>
          </a:p>
          <a:p>
            <a:pPr lvl="1"/>
            <a:r>
              <a:rPr lang="en-US" sz="1750" dirty="0"/>
              <a:t>The 2020 APA schizophrenia guideline recommends screening at-risk patients at baseline and at each follow-up visit</a:t>
            </a:r>
            <a:r>
              <a:rPr lang="en-US" sz="1750" baseline="30000" dirty="0"/>
              <a:t>2</a:t>
            </a:r>
          </a:p>
          <a:p>
            <a:r>
              <a:rPr lang="en-US" sz="1750" dirty="0"/>
              <a:t>Best practices for screening via video include setting patient expectations, engaging patients, and following up</a:t>
            </a:r>
            <a:r>
              <a:rPr lang="en-US" sz="1750" baseline="30000" dirty="0"/>
              <a:t>3-5</a:t>
            </a:r>
          </a:p>
          <a:p>
            <a:pPr lvl="1"/>
            <a:r>
              <a:rPr lang="en-US" sz="1750" dirty="0"/>
              <a:t>Telephone screening can provide useful information but is limited to self-report</a:t>
            </a:r>
            <a:r>
              <a:rPr lang="en-US" sz="1750" baseline="30000" dirty="0"/>
              <a:t>6</a:t>
            </a:r>
            <a:r>
              <a:rPr lang="en-US" sz="1750" dirty="0"/>
              <a:t>; confirmation over video or in person is recommended</a:t>
            </a:r>
            <a:r>
              <a:rPr lang="en-US" sz="1750" baseline="30000" dirty="0"/>
              <a:t>3,7</a:t>
            </a:r>
          </a:p>
          <a:p>
            <a:r>
              <a:rPr lang="en-US" sz="1750" dirty="0"/>
              <a:t>The Delphi panel consensus</a:t>
            </a:r>
            <a:r>
              <a:rPr lang="en-US" sz="1750" baseline="30000" dirty="0"/>
              <a:t>1</a:t>
            </a:r>
            <a:r>
              <a:rPr lang="en-US" sz="1750" dirty="0"/>
              <a:t> and APA schizophrenia guideline</a:t>
            </a:r>
            <a:r>
              <a:rPr lang="en-US" sz="1750" baseline="30000" dirty="0"/>
              <a:t>2</a:t>
            </a:r>
            <a:r>
              <a:rPr lang="en-US" sz="1750" dirty="0"/>
              <a:t> recommend considering treatment of TD with new-generation VMAT2 inhibitors</a:t>
            </a:r>
          </a:p>
          <a:p>
            <a:pPr lvl="1"/>
            <a:r>
              <a:rPr lang="en-US" sz="1750" dirty="0"/>
              <a:t>Both sources state that anticholinergic medications are not recommended for the treatment of TD</a:t>
            </a:r>
            <a:r>
              <a:rPr lang="en-US" sz="1750" baseline="30000" dirty="0"/>
              <a:t>1,2</a:t>
            </a:r>
          </a:p>
        </p:txBody>
      </p:sp>
      <p:sp>
        <p:nvSpPr>
          <p:cNvPr id="15" name="Slide Number Placeholder 2"/>
          <p:cNvSpPr>
            <a:spLocks noGrp="1"/>
          </p:cNvSpPr>
          <p:nvPr>
            <p:ph type="sldNum" sz="quarter" idx="4"/>
          </p:nvPr>
        </p:nvSpPr>
        <p:spPr/>
        <p:txBody>
          <a:bodyPr/>
          <a:lstStyle/>
          <a:p>
            <a:fld id="{F3C1FD0B-2342-48FB-A867-BE1FD0EAA53B}" type="slidenum">
              <a:rPr lang="en-US"/>
              <a:pPr/>
              <a:t>62</a:t>
            </a:fld>
            <a:endParaRPr lang="en-US" dirty="0"/>
          </a:p>
        </p:txBody>
      </p:sp>
      <p:sp>
        <p:nvSpPr>
          <p:cNvPr id="13" name="Text Placeholder 8"/>
          <p:cNvSpPr>
            <a:spLocks noGrp="1"/>
          </p:cNvSpPr>
          <p:nvPr>
            <p:ph type="body" sz="quarter" idx="10"/>
          </p:nvPr>
        </p:nvSpPr>
        <p:spPr/>
        <p:txBody>
          <a:bodyPr/>
          <a:lstStyle/>
          <a:p>
            <a:r>
              <a:rPr lang="en-US" dirty="0"/>
              <a:t>Best Practices for Tardive Dyskinesia Screening and Treatment</a:t>
            </a:r>
          </a:p>
        </p:txBody>
      </p:sp>
      <p:sp>
        <p:nvSpPr>
          <p:cNvPr id="18" name="TextBox 17">
            <a:extLst>
              <a:ext uri="{FF2B5EF4-FFF2-40B4-BE49-F238E27FC236}">
                <a16:creationId xmlns:a16="http://schemas.microsoft.com/office/drawing/2014/main" id="{BC6A431E-EC68-C8C1-CBB0-09CE73E6209B}"/>
              </a:ext>
            </a:extLst>
          </p:cNvPr>
          <p:cNvSpPr txBox="1"/>
          <p:nvPr/>
        </p:nvSpPr>
        <p:spPr>
          <a:xfrm>
            <a:off x="977900" y="5522614"/>
            <a:ext cx="10574338" cy="990899"/>
          </a:xfrm>
          <a:prstGeom prst="rect">
            <a:avLst/>
          </a:prstGeom>
          <a:noFill/>
        </p:spPr>
        <p:txBody>
          <a:bodyPr wrap="square" lIns="0" tIns="0" rIns="0" bIns="0" rtlCol="0" anchor="b" anchorCtr="0">
            <a:no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sz="900" b="1" dirty="0"/>
              <a:t>1. </a:t>
            </a:r>
            <a:r>
              <a:rPr lang="en-US" sz="900" dirty="0"/>
              <a:t>Caroff SN, et al. </a:t>
            </a:r>
            <a:r>
              <a:rPr lang="en-US" sz="900" i="1" dirty="0"/>
              <a:t>J Clin Psychiatry</a:t>
            </a:r>
            <a:r>
              <a:rPr lang="en-US" sz="900" dirty="0"/>
              <a:t>. 2020;81(2):19cs12983. </a:t>
            </a:r>
            <a:r>
              <a:rPr lang="en-US" sz="900" b="1" dirty="0"/>
              <a:t>2.</a:t>
            </a:r>
            <a:r>
              <a:rPr lang="en-US" sz="900" dirty="0"/>
              <a:t> American Psychiatric Association. </a:t>
            </a:r>
            <a:r>
              <a:rPr lang="en-US" sz="900" i="1" dirty="0"/>
              <a:t>The American Psychiatric Association Practice Guideline for the Treatment of Patients With Schizophrenia</a:t>
            </a:r>
            <a:r>
              <a:rPr lang="en-US" sz="900" dirty="0"/>
              <a:t>. American Psychiatric Association; 2021. </a:t>
            </a:r>
            <a:r>
              <a:rPr lang="en-US" sz="900" b="1" dirty="0"/>
              <a:t>3. </a:t>
            </a:r>
            <a:r>
              <a:rPr lang="en-US" sz="900" dirty="0"/>
              <a:t>International Parkinson and Movement Disorder Society. Telemedicine in your movement disorders practice: a step-by-step guide. April 2020. Accessed December 6, 2021. </a:t>
            </a:r>
            <a:r>
              <a:rPr lang="en-US" dirty="0"/>
              <a:t>https://www.movementdisorders.org/MDS/About/Committees--Other-Groups/Telemedicine-in-Your-Movement-Disorders-Practice-A-Step-by-Step-Guide.htm </a:t>
            </a:r>
            <a:r>
              <a:rPr lang="en-US" sz="900" b="1" dirty="0"/>
              <a:t>4. </a:t>
            </a:r>
            <a:r>
              <a:rPr lang="en-US" sz="900" dirty="0"/>
              <a:t>American Medical Association. Telehealth implementation playbook. April 2020. Accessed December 6, 2021. </a:t>
            </a:r>
            <a:r>
              <a:rPr lang="en-US" dirty="0"/>
              <a:t>https://www.ama-assn.org/system/files/2020-04/ama-telehealth-playbook.pdf</a:t>
            </a:r>
            <a:r>
              <a:rPr lang="en-US" sz="900" dirty="0"/>
              <a:t>  </a:t>
            </a:r>
            <a:r>
              <a:rPr lang="en-US" sz="900" b="1" dirty="0"/>
              <a:t>5. </a:t>
            </a:r>
            <a:r>
              <a:rPr lang="en-US" sz="900" dirty="0"/>
              <a:t>Psychiatry &amp; Behavioral Health Learning Network. Dr. Richard Jackson on assessing and monitoring TD through telepsychiatry. June 15, 2020. Accessed December 6, 2021. https://www.psychcongress.com/multimedia/dr-richard-jackson-assessing-and-monitoring-td-through-telepsychiatry </a:t>
            </a:r>
            <a:r>
              <a:rPr lang="en-US" sz="900" b="1" dirty="0"/>
              <a:t>6.</a:t>
            </a:r>
            <a:r>
              <a:rPr lang="en-US" sz="900" dirty="0"/>
              <a:t> Kopelovich SL, et al. </a:t>
            </a:r>
            <a:r>
              <a:rPr lang="en-US" sz="900" i="1" dirty="0"/>
              <a:t>Community Ment Health J</a:t>
            </a:r>
            <a:r>
              <a:rPr lang="en-US" sz="900" dirty="0"/>
              <a:t>. 2020:1-11. </a:t>
            </a:r>
            <a:r>
              <a:rPr lang="en-US" sz="900" b="1" dirty="0"/>
              <a:t>7</a:t>
            </a:r>
            <a:r>
              <a:rPr lang="en-US" sz="900" dirty="0"/>
              <a:t>. Neurology Advisor. Treating movement disorders with telemedicine: getting started. June 12, 2017. Accessed December 6, 2021. https://www.neurologyadvisor.com/conference-highlights/mds-2017/treating-movement-disorders-with-telemedicine-getting-started/</a:t>
            </a:r>
            <a:endParaRPr lang="en-US" dirty="0"/>
          </a:p>
        </p:txBody>
      </p:sp>
    </p:spTree>
    <p:extLst>
      <p:ext uri="{BB962C8B-B14F-4D97-AF65-F5344CB8AC3E}">
        <p14:creationId xmlns:p14="http://schemas.microsoft.com/office/powerpoint/2010/main" val="1400805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 Antipsychotic Usage Expands, the Number of People at Risk for TD Continues to Increase</a:t>
            </a:r>
          </a:p>
        </p:txBody>
      </p:sp>
      <p:sp>
        <p:nvSpPr>
          <p:cNvPr id="5" name="Slide Number Placeholder 4"/>
          <p:cNvSpPr>
            <a:spLocks noGrp="1"/>
          </p:cNvSpPr>
          <p:nvPr>
            <p:ph type="sldNum" sz="quarter" idx="4"/>
          </p:nvPr>
        </p:nvSpPr>
        <p:spPr/>
        <p:txBody>
          <a:bodyPr/>
          <a:lstStyle/>
          <a:p>
            <a:fld id="{F3C1FD0B-2342-48FB-A867-BE1FD0EAA53B}" type="slidenum">
              <a:rPr lang="en-US" smtClean="0"/>
              <a:pPr/>
              <a:t>7</a:t>
            </a:fld>
            <a:endParaRPr lang="en-US" dirty="0"/>
          </a:p>
        </p:txBody>
      </p:sp>
      <p:sp>
        <p:nvSpPr>
          <p:cNvPr id="57" name="Text Placeholder 6"/>
          <p:cNvSpPr>
            <a:spLocks noGrp="1"/>
          </p:cNvSpPr>
          <p:nvPr>
            <p:ph type="body" sz="quarter" idx="10"/>
          </p:nvPr>
        </p:nvSpPr>
        <p:spPr/>
        <p:txBody>
          <a:bodyPr/>
          <a:lstStyle/>
          <a:p>
            <a:r>
              <a:rPr lang="en-US" dirty="0"/>
              <a:t>PREVALENCE of Tardive Dyskinesia </a:t>
            </a:r>
          </a:p>
        </p:txBody>
      </p:sp>
      <p:sp>
        <p:nvSpPr>
          <p:cNvPr id="41" name="TextBox 40">
            <a:extLst>
              <a:ext uri="{FF2B5EF4-FFF2-40B4-BE49-F238E27FC236}">
                <a16:creationId xmlns:a16="http://schemas.microsoft.com/office/drawing/2014/main" id="{9972103B-6CC0-9F8A-DBFD-BB7C52A85A47}"/>
              </a:ext>
            </a:extLst>
          </p:cNvPr>
          <p:cNvSpPr txBox="1"/>
          <p:nvPr/>
        </p:nvSpPr>
        <p:spPr>
          <a:xfrm>
            <a:off x="977900" y="6035242"/>
            <a:ext cx="10574338" cy="477054"/>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In a study using nationally representative data from the IMS Health National Disease and Therapeutic Index.</a:t>
            </a:r>
          </a:p>
          <a:p>
            <a:pPr marL="0">
              <a:defRPr/>
            </a:pPr>
            <a:r>
              <a:rPr lang="en-US" b="1" dirty="0"/>
              <a:t>1. </a:t>
            </a:r>
            <a:r>
              <a:rPr lang="en-US" dirty="0"/>
              <a:t>Carton L, et al. </a:t>
            </a:r>
            <a:r>
              <a:rPr lang="en-US" i="1" dirty="0"/>
              <a:t>Curr Pharm Des</a:t>
            </a:r>
            <a:r>
              <a:rPr lang="en-US" dirty="0"/>
              <a:t>. 2015;21(23):3280-3297. </a:t>
            </a:r>
            <a:r>
              <a:rPr lang="en-US" b="1" dirty="0"/>
              <a:t>2.</a:t>
            </a:r>
            <a:r>
              <a:rPr lang="en-US" dirty="0"/>
              <a:t> Citrome L, et al. </a:t>
            </a:r>
            <a:r>
              <a:rPr lang="en-US" i="1" dirty="0"/>
              <a:t>Clin Ther</a:t>
            </a:r>
            <a:r>
              <a:rPr lang="en-US" dirty="0"/>
              <a:t>. 2013;35(12):1867-1875. </a:t>
            </a:r>
            <a:r>
              <a:rPr lang="en-US" b="1" dirty="0"/>
              <a:t>3.</a:t>
            </a:r>
            <a:r>
              <a:rPr lang="en-US" dirty="0"/>
              <a:t> Domino ME, Swartz M. </a:t>
            </a:r>
            <a:r>
              <a:rPr lang="en-US" i="1" dirty="0"/>
              <a:t>Psychiatr Serv. </a:t>
            </a:r>
            <a:r>
              <a:rPr lang="en-US" dirty="0"/>
              <a:t>2008;59(5):507-514. </a:t>
            </a:r>
            <a:br>
              <a:rPr lang="en-US" dirty="0"/>
            </a:br>
            <a:r>
              <a:rPr lang="en-US" b="1" dirty="0"/>
              <a:t>4. </a:t>
            </a:r>
            <a:r>
              <a:rPr lang="en-US" dirty="0"/>
              <a:t>Data on file. Neurocrine Biosciences, Inc.</a:t>
            </a:r>
          </a:p>
        </p:txBody>
      </p:sp>
      <p:grpSp>
        <p:nvGrpSpPr>
          <p:cNvPr id="12" name="Group 11">
            <a:extLst>
              <a:ext uri="{FF2B5EF4-FFF2-40B4-BE49-F238E27FC236}">
                <a16:creationId xmlns:a16="http://schemas.microsoft.com/office/drawing/2014/main" id="{9C5794EC-8191-A5FE-DD95-264F34F14C85}"/>
              </a:ext>
            </a:extLst>
          </p:cNvPr>
          <p:cNvGrpSpPr/>
          <p:nvPr/>
        </p:nvGrpSpPr>
        <p:grpSpPr>
          <a:xfrm>
            <a:off x="1381659" y="1507402"/>
            <a:ext cx="9425506" cy="4088350"/>
            <a:chOff x="1610685" y="1507402"/>
            <a:chExt cx="9425506" cy="4088350"/>
          </a:xfrm>
        </p:grpSpPr>
        <p:sp>
          <p:nvSpPr>
            <p:cNvPr id="58" name="TextBox 57"/>
            <p:cNvSpPr txBox="1"/>
            <p:nvPr/>
          </p:nvSpPr>
          <p:spPr>
            <a:xfrm>
              <a:off x="4178191" y="4352458"/>
              <a:ext cx="6856214" cy="1046167"/>
            </a:xfrm>
            <a:prstGeom prst="rect">
              <a:avLst/>
            </a:prstGeom>
            <a:noFill/>
          </p:spPr>
          <p:txBody>
            <a:bodyPr wrap="square" rtlCol="0">
              <a:spAutoFit/>
            </a:bodyPr>
            <a:lstStyle/>
            <a:p>
              <a:pPr marL="63481" lvl="1"/>
              <a:r>
                <a:rPr lang="en-US" sz="1999" dirty="0"/>
                <a:t>Use of antipsychotics increased from approximately </a:t>
              </a:r>
              <a:br>
                <a:rPr lang="en-US" sz="1999" dirty="0"/>
              </a:br>
              <a:r>
                <a:rPr lang="en-US" sz="2199" b="1" dirty="0">
                  <a:solidFill>
                    <a:schemeClr val="accent1"/>
                  </a:solidFill>
                </a:rPr>
                <a:t>15 million </a:t>
              </a:r>
              <a:r>
                <a:rPr lang="en-US" sz="1999" dirty="0"/>
                <a:t>prescriptions in 1992 to </a:t>
              </a:r>
              <a:r>
                <a:rPr lang="en-US" sz="2199" b="1" dirty="0">
                  <a:solidFill>
                    <a:schemeClr val="accent1"/>
                  </a:solidFill>
                </a:rPr>
                <a:t>66 million </a:t>
              </a:r>
              <a:r>
                <a:rPr lang="en-US" sz="1999" dirty="0"/>
                <a:t>prescriptions in 2017</a:t>
              </a:r>
              <a:r>
                <a:rPr lang="en-US" sz="1999" baseline="30000" dirty="0"/>
                <a:t>4,a</a:t>
              </a:r>
              <a:endParaRPr lang="en-US" sz="1999" baseline="30000" dirty="0">
                <a:solidFill>
                  <a:srgbClr val="FF0000"/>
                </a:solidFill>
              </a:endParaRPr>
            </a:p>
          </p:txBody>
        </p:sp>
        <p:grpSp>
          <p:nvGrpSpPr>
            <p:cNvPr id="11" name="Group 10">
              <a:extLst>
                <a:ext uri="{FF2B5EF4-FFF2-40B4-BE49-F238E27FC236}">
                  <a16:creationId xmlns:a16="http://schemas.microsoft.com/office/drawing/2014/main" id="{5E9ED34D-D098-C4A4-5013-0189A41C9670}"/>
                </a:ext>
              </a:extLst>
            </p:cNvPr>
            <p:cNvGrpSpPr/>
            <p:nvPr/>
          </p:nvGrpSpPr>
          <p:grpSpPr>
            <a:xfrm>
              <a:off x="4178191" y="1947155"/>
              <a:ext cx="6858000" cy="1123135"/>
              <a:chOff x="4694238" y="1947155"/>
              <a:chExt cx="6858000" cy="1123135"/>
            </a:xfrm>
          </p:grpSpPr>
          <p:sp>
            <p:nvSpPr>
              <p:cNvPr id="73" name="TextBox 72"/>
              <p:cNvSpPr txBox="1"/>
              <p:nvPr/>
            </p:nvSpPr>
            <p:spPr>
              <a:xfrm>
                <a:off x="4694238" y="1947155"/>
                <a:ext cx="6858000" cy="399981"/>
              </a:xfrm>
              <a:prstGeom prst="rect">
                <a:avLst/>
              </a:prstGeom>
              <a:noFill/>
            </p:spPr>
            <p:txBody>
              <a:bodyPr wrap="square" rtlCol="0">
                <a:spAutoFit/>
              </a:bodyPr>
              <a:lstStyle/>
              <a:p>
                <a:pPr marL="63481" lvl="1"/>
                <a:r>
                  <a:rPr lang="en-US" sz="1999" b="1" dirty="0">
                    <a:solidFill>
                      <a:schemeClr val="accent5">
                        <a:lumMod val="75000"/>
                      </a:schemeClr>
                    </a:solidFill>
                  </a:rPr>
                  <a:t>Increased Off-label Use by Patients of Varying Ages</a:t>
                </a:r>
                <a:r>
                  <a:rPr lang="en-US" sz="1999" b="1" baseline="30000" dirty="0">
                    <a:solidFill>
                      <a:schemeClr val="accent5">
                        <a:lumMod val="75000"/>
                      </a:schemeClr>
                    </a:solidFill>
                  </a:rPr>
                  <a:t>1-3</a:t>
                </a:r>
              </a:p>
            </p:txBody>
          </p:sp>
          <p:sp>
            <p:nvSpPr>
              <p:cNvPr id="74" name="TextBox 73"/>
              <p:cNvSpPr txBox="1"/>
              <p:nvPr/>
            </p:nvSpPr>
            <p:spPr>
              <a:xfrm>
                <a:off x="4694238" y="2362589"/>
                <a:ext cx="6858000" cy="707701"/>
              </a:xfrm>
              <a:prstGeom prst="rect">
                <a:avLst/>
              </a:prstGeom>
              <a:noFill/>
            </p:spPr>
            <p:txBody>
              <a:bodyPr wrap="square" rtlCol="0">
                <a:spAutoFit/>
              </a:bodyPr>
              <a:lstStyle/>
              <a:p>
                <a:pPr marL="63481" lvl="1"/>
                <a:r>
                  <a:rPr lang="en-US" sz="1999" dirty="0"/>
                  <a:t>Antipsychotic use is increasing in the adult, elderly, and pediatric populations</a:t>
                </a:r>
              </a:p>
            </p:txBody>
          </p:sp>
        </p:grpSp>
        <p:grpSp>
          <p:nvGrpSpPr>
            <p:cNvPr id="10" name="Group 9">
              <a:extLst>
                <a:ext uri="{FF2B5EF4-FFF2-40B4-BE49-F238E27FC236}">
                  <a16:creationId xmlns:a16="http://schemas.microsoft.com/office/drawing/2014/main" id="{C10D8292-E4C6-1ED1-1170-DC588624ECDF}"/>
                </a:ext>
              </a:extLst>
            </p:cNvPr>
            <p:cNvGrpSpPr/>
            <p:nvPr/>
          </p:nvGrpSpPr>
          <p:grpSpPr>
            <a:xfrm>
              <a:off x="1782485" y="1507402"/>
              <a:ext cx="2141989" cy="1801368"/>
              <a:chOff x="1637629" y="1507402"/>
              <a:chExt cx="2141989" cy="1801368"/>
            </a:xfrm>
          </p:grpSpPr>
          <p:grpSp>
            <p:nvGrpSpPr>
              <p:cNvPr id="246" name="Group 245">
                <a:extLst>
                  <a:ext uri="{FF2B5EF4-FFF2-40B4-BE49-F238E27FC236}">
                    <a16:creationId xmlns:a16="http://schemas.microsoft.com/office/drawing/2014/main" id="{3FAABD89-FC94-BB5B-A8AA-27BFA93BBEB6}"/>
                  </a:ext>
                </a:extLst>
              </p:cNvPr>
              <p:cNvGrpSpPr>
                <a:grpSpLocks noChangeAspect="1"/>
              </p:cNvGrpSpPr>
              <p:nvPr/>
            </p:nvGrpSpPr>
            <p:grpSpPr>
              <a:xfrm>
                <a:off x="1637629" y="1507402"/>
                <a:ext cx="1801275" cy="1801368"/>
                <a:chOff x="-4083050" y="1579563"/>
                <a:chExt cx="3686175" cy="3703638"/>
              </a:xfrm>
              <a:solidFill>
                <a:schemeClr val="accent5"/>
              </a:solidFill>
            </p:grpSpPr>
            <p:sp>
              <p:nvSpPr>
                <p:cNvPr id="247" name="Freeform 5">
                  <a:extLst>
                    <a:ext uri="{FF2B5EF4-FFF2-40B4-BE49-F238E27FC236}">
                      <a16:creationId xmlns:a16="http://schemas.microsoft.com/office/drawing/2014/main" id="{D649A7A0-1CD5-E8FD-3E82-3CC83C32FD71}"/>
                    </a:ext>
                  </a:extLst>
                </p:cNvPr>
                <p:cNvSpPr>
                  <a:spLocks/>
                </p:cNvSpPr>
                <p:nvPr/>
              </p:nvSpPr>
              <p:spPr bwMode="auto">
                <a:xfrm>
                  <a:off x="-615950"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6">
                  <a:extLst>
                    <a:ext uri="{FF2B5EF4-FFF2-40B4-BE49-F238E27FC236}">
                      <a16:creationId xmlns:a16="http://schemas.microsoft.com/office/drawing/2014/main" id="{C337EB72-C004-B89A-AB69-A36E22C196B7}"/>
                    </a:ext>
                  </a:extLst>
                </p:cNvPr>
                <p:cNvSpPr>
                  <a:spLocks/>
                </p:cNvSpPr>
                <p:nvPr/>
              </p:nvSpPr>
              <p:spPr bwMode="auto">
                <a:xfrm>
                  <a:off x="-665163" y="2847976"/>
                  <a:ext cx="223837"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7">
                  <a:extLst>
                    <a:ext uri="{FF2B5EF4-FFF2-40B4-BE49-F238E27FC236}">
                      <a16:creationId xmlns:a16="http://schemas.microsoft.com/office/drawing/2014/main" id="{9D6E6934-C40D-C936-4FA8-E204C7B5F104}"/>
                    </a:ext>
                  </a:extLst>
                </p:cNvPr>
                <p:cNvSpPr>
                  <a:spLocks/>
                </p:cNvSpPr>
                <p:nvPr/>
              </p:nvSpPr>
              <p:spPr bwMode="auto">
                <a:xfrm>
                  <a:off x="-2147888"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8">
                  <a:extLst>
                    <a:ext uri="{FF2B5EF4-FFF2-40B4-BE49-F238E27FC236}">
                      <a16:creationId xmlns:a16="http://schemas.microsoft.com/office/drawing/2014/main" id="{FA7B7D3B-831D-0A62-9730-08F52A8C27E1}"/>
                    </a:ext>
                  </a:extLst>
                </p:cNvPr>
                <p:cNvSpPr>
                  <a:spLocks/>
                </p:cNvSpPr>
                <p:nvPr/>
              </p:nvSpPr>
              <p:spPr bwMode="auto">
                <a:xfrm>
                  <a:off x="-1611313"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9">
                  <a:extLst>
                    <a:ext uri="{FF2B5EF4-FFF2-40B4-BE49-F238E27FC236}">
                      <a16:creationId xmlns:a16="http://schemas.microsoft.com/office/drawing/2014/main" id="{BB9D7E31-C7DE-F021-69D3-66C5DF578CFB}"/>
                    </a:ext>
                  </a:extLst>
                </p:cNvPr>
                <p:cNvSpPr>
                  <a:spLocks/>
                </p:cNvSpPr>
                <p:nvPr/>
              </p:nvSpPr>
              <p:spPr bwMode="auto">
                <a:xfrm>
                  <a:off x="-3671888"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10">
                  <a:extLst>
                    <a:ext uri="{FF2B5EF4-FFF2-40B4-BE49-F238E27FC236}">
                      <a16:creationId xmlns:a16="http://schemas.microsoft.com/office/drawing/2014/main" id="{A06FA26A-E451-8C7C-3968-952B7654F971}"/>
                    </a:ext>
                  </a:extLst>
                </p:cNvPr>
                <p:cNvSpPr>
                  <a:spLocks/>
                </p:cNvSpPr>
                <p:nvPr/>
              </p:nvSpPr>
              <p:spPr bwMode="auto">
                <a:xfrm>
                  <a:off x="-1781175" y="4968876"/>
                  <a:ext cx="219075" cy="223838"/>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11">
                  <a:extLst>
                    <a:ext uri="{FF2B5EF4-FFF2-40B4-BE49-F238E27FC236}">
                      <a16:creationId xmlns:a16="http://schemas.microsoft.com/office/drawing/2014/main" id="{E87992A9-B998-86C9-83EB-8DB20550BFFB}"/>
                    </a:ext>
                  </a:extLst>
                </p:cNvPr>
                <p:cNvSpPr>
                  <a:spLocks/>
                </p:cNvSpPr>
                <p:nvPr/>
              </p:nvSpPr>
              <p:spPr bwMode="auto">
                <a:xfrm>
                  <a:off x="-3076575" y="1741488"/>
                  <a:ext cx="219075" cy="222250"/>
                </a:xfrm>
                <a:custGeom>
                  <a:avLst/>
                  <a:gdLst>
                    <a:gd name="T0" fmla="*/ 30 w 58"/>
                    <a:gd name="T1" fmla="*/ 0 h 59"/>
                    <a:gd name="T2" fmla="*/ 57 w 58"/>
                    <a:gd name="T3" fmla="*/ 31 h 59"/>
                    <a:gd name="T4" fmla="*/ 26 w 58"/>
                    <a:gd name="T5" fmla="*/ 57 h 59"/>
                    <a:gd name="T6" fmla="*/ 1 w 58"/>
                    <a:gd name="T7" fmla="*/ 29 h 59"/>
                    <a:gd name="T8" fmla="*/ 30 w 58"/>
                    <a:gd name="T9" fmla="*/ 0 h 59"/>
                  </a:gdLst>
                  <a:ahLst/>
                  <a:cxnLst>
                    <a:cxn ang="0">
                      <a:pos x="T0" y="T1"/>
                    </a:cxn>
                    <a:cxn ang="0">
                      <a:pos x="T2" y="T3"/>
                    </a:cxn>
                    <a:cxn ang="0">
                      <a:pos x="T4" y="T5"/>
                    </a:cxn>
                    <a:cxn ang="0">
                      <a:pos x="T6" y="T7"/>
                    </a:cxn>
                    <a:cxn ang="0">
                      <a:pos x="T8" y="T9"/>
                    </a:cxn>
                  </a:cxnLst>
                  <a:rect l="0" t="0" r="r" b="b"/>
                  <a:pathLst>
                    <a:path w="58" h="59">
                      <a:moveTo>
                        <a:pt x="30" y="0"/>
                      </a:moveTo>
                      <a:cubicBezTo>
                        <a:pt x="47" y="2"/>
                        <a:pt x="58" y="13"/>
                        <a:pt x="57" y="31"/>
                      </a:cubicBezTo>
                      <a:cubicBezTo>
                        <a:pt x="55" y="48"/>
                        <a:pt x="44" y="59"/>
                        <a:pt x="26" y="57"/>
                      </a:cubicBezTo>
                      <a:cubicBezTo>
                        <a:pt x="10" y="55"/>
                        <a:pt x="0" y="45"/>
                        <a:pt x="1" y="29"/>
                      </a:cubicBezTo>
                      <a:cubicBezTo>
                        <a:pt x="1" y="10"/>
                        <a:pt x="12" y="1"/>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12">
                  <a:extLst>
                    <a:ext uri="{FF2B5EF4-FFF2-40B4-BE49-F238E27FC236}">
                      <a16:creationId xmlns:a16="http://schemas.microsoft.com/office/drawing/2014/main" id="{D9DEBBA9-BD53-0C6F-6BFD-33733DF6CAAC}"/>
                    </a:ext>
                  </a:extLst>
                </p:cNvPr>
                <p:cNvSpPr>
                  <a:spLocks/>
                </p:cNvSpPr>
                <p:nvPr/>
              </p:nvSpPr>
              <p:spPr bwMode="auto">
                <a:xfrm>
                  <a:off x="-1970088" y="1617663"/>
                  <a:ext cx="214312"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13">
                  <a:extLst>
                    <a:ext uri="{FF2B5EF4-FFF2-40B4-BE49-F238E27FC236}">
                      <a16:creationId xmlns:a16="http://schemas.microsoft.com/office/drawing/2014/main" id="{C1D7D130-D3DE-A29D-945A-7004ECDFF1BE}"/>
                    </a:ext>
                  </a:extLst>
                </p:cNvPr>
                <p:cNvSpPr>
                  <a:spLocks/>
                </p:cNvSpPr>
                <p:nvPr/>
              </p:nvSpPr>
              <p:spPr bwMode="auto">
                <a:xfrm>
                  <a:off x="-2347913"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14">
                  <a:extLst>
                    <a:ext uri="{FF2B5EF4-FFF2-40B4-BE49-F238E27FC236}">
                      <a16:creationId xmlns:a16="http://schemas.microsoft.com/office/drawing/2014/main" id="{E250D1B8-4C2F-19B5-7B69-56B1BD2B91FB}"/>
                    </a:ext>
                  </a:extLst>
                </p:cNvPr>
                <p:cNvSpPr>
                  <a:spLocks/>
                </p:cNvSpPr>
                <p:nvPr/>
              </p:nvSpPr>
              <p:spPr bwMode="auto">
                <a:xfrm>
                  <a:off x="-3400425" y="1930401"/>
                  <a:ext cx="219075" cy="222250"/>
                </a:xfrm>
                <a:custGeom>
                  <a:avLst/>
                  <a:gdLst>
                    <a:gd name="T0" fmla="*/ 58 w 58"/>
                    <a:gd name="T1" fmla="*/ 30 h 59"/>
                    <a:gd name="T2" fmla="*/ 29 w 58"/>
                    <a:gd name="T3" fmla="*/ 58 h 59"/>
                    <a:gd name="T4" fmla="*/ 1 w 58"/>
                    <a:gd name="T5" fmla="*/ 33 h 59"/>
                    <a:gd name="T6" fmla="*/ 27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6" y="48"/>
                        <a:pt x="47" y="58"/>
                        <a:pt x="29" y="58"/>
                      </a:cubicBezTo>
                      <a:cubicBezTo>
                        <a:pt x="12" y="59"/>
                        <a:pt x="2" y="49"/>
                        <a:pt x="1" y="33"/>
                      </a:cubicBezTo>
                      <a:cubicBezTo>
                        <a:pt x="0" y="15"/>
                        <a:pt x="9" y="3"/>
                        <a:pt x="27" y="2"/>
                      </a:cubicBezTo>
                      <a:cubicBezTo>
                        <a:pt x="45" y="0"/>
                        <a:pt x="55"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15">
                  <a:extLst>
                    <a:ext uri="{FF2B5EF4-FFF2-40B4-BE49-F238E27FC236}">
                      <a16:creationId xmlns:a16="http://schemas.microsoft.com/office/drawing/2014/main" id="{A4C3A898-0B56-40A4-D3E8-E9220210A1C3}"/>
                    </a:ext>
                  </a:extLst>
                </p:cNvPr>
                <p:cNvSpPr>
                  <a:spLocks/>
                </p:cNvSpPr>
                <p:nvPr/>
              </p:nvSpPr>
              <p:spPr bwMode="auto">
                <a:xfrm>
                  <a:off x="-1438275"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16">
                  <a:extLst>
                    <a:ext uri="{FF2B5EF4-FFF2-40B4-BE49-F238E27FC236}">
                      <a16:creationId xmlns:a16="http://schemas.microsoft.com/office/drawing/2014/main" id="{8E69562D-3EB7-FDCB-C579-EDA0C03B8D16}"/>
                    </a:ext>
                  </a:extLst>
                </p:cNvPr>
                <p:cNvSpPr>
                  <a:spLocks/>
                </p:cNvSpPr>
                <p:nvPr/>
              </p:nvSpPr>
              <p:spPr bwMode="auto">
                <a:xfrm>
                  <a:off x="-3887788" y="2508251"/>
                  <a:ext cx="223837"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17">
                  <a:extLst>
                    <a:ext uri="{FF2B5EF4-FFF2-40B4-BE49-F238E27FC236}">
                      <a16:creationId xmlns:a16="http://schemas.microsoft.com/office/drawing/2014/main" id="{765F5303-1928-B454-1F58-2022511A5F48}"/>
                    </a:ext>
                  </a:extLst>
                </p:cNvPr>
                <p:cNvSpPr>
                  <a:spLocks/>
                </p:cNvSpPr>
                <p:nvPr/>
              </p:nvSpPr>
              <p:spPr bwMode="auto">
                <a:xfrm>
                  <a:off x="-1139825"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18">
                  <a:extLst>
                    <a:ext uri="{FF2B5EF4-FFF2-40B4-BE49-F238E27FC236}">
                      <a16:creationId xmlns:a16="http://schemas.microsoft.com/office/drawing/2014/main" id="{1293EFA4-F31E-E426-FBE0-00C0F9BE086A}"/>
                    </a:ext>
                  </a:extLst>
                </p:cNvPr>
                <p:cNvSpPr>
                  <a:spLocks/>
                </p:cNvSpPr>
                <p:nvPr/>
              </p:nvSpPr>
              <p:spPr bwMode="auto">
                <a:xfrm>
                  <a:off x="-895350"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19">
                  <a:extLst>
                    <a:ext uri="{FF2B5EF4-FFF2-40B4-BE49-F238E27FC236}">
                      <a16:creationId xmlns:a16="http://schemas.microsoft.com/office/drawing/2014/main" id="{41133CAE-7A6C-0E7C-3FB6-E2838A096459}"/>
                    </a:ext>
                  </a:extLst>
                </p:cNvPr>
                <p:cNvSpPr>
                  <a:spLocks/>
                </p:cNvSpPr>
                <p:nvPr/>
              </p:nvSpPr>
              <p:spPr bwMode="auto">
                <a:xfrm>
                  <a:off x="-720725"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20">
                  <a:extLst>
                    <a:ext uri="{FF2B5EF4-FFF2-40B4-BE49-F238E27FC236}">
                      <a16:creationId xmlns:a16="http://schemas.microsoft.com/office/drawing/2014/main" id="{B29019D6-EC34-F95B-3E73-46614EAAB8D6}"/>
                    </a:ext>
                  </a:extLst>
                </p:cNvPr>
                <p:cNvSpPr>
                  <a:spLocks/>
                </p:cNvSpPr>
                <p:nvPr/>
              </p:nvSpPr>
              <p:spPr bwMode="auto">
                <a:xfrm>
                  <a:off x="-808038"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21">
                  <a:extLst>
                    <a:ext uri="{FF2B5EF4-FFF2-40B4-BE49-F238E27FC236}">
                      <a16:creationId xmlns:a16="http://schemas.microsoft.com/office/drawing/2014/main" id="{227595D5-C61A-F37C-652F-661E154BC75C}"/>
                    </a:ext>
                  </a:extLst>
                </p:cNvPr>
                <p:cNvSpPr>
                  <a:spLocks/>
                </p:cNvSpPr>
                <p:nvPr/>
              </p:nvSpPr>
              <p:spPr bwMode="auto">
                <a:xfrm>
                  <a:off x="-1016000"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22">
                  <a:extLst>
                    <a:ext uri="{FF2B5EF4-FFF2-40B4-BE49-F238E27FC236}">
                      <a16:creationId xmlns:a16="http://schemas.microsoft.com/office/drawing/2014/main" id="{4100A571-9410-2039-C07E-8A700242B7F8}"/>
                    </a:ext>
                  </a:extLst>
                </p:cNvPr>
                <p:cNvSpPr>
                  <a:spLocks/>
                </p:cNvSpPr>
                <p:nvPr/>
              </p:nvSpPr>
              <p:spPr bwMode="auto">
                <a:xfrm>
                  <a:off x="-4083050"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23">
                  <a:extLst>
                    <a:ext uri="{FF2B5EF4-FFF2-40B4-BE49-F238E27FC236}">
                      <a16:creationId xmlns:a16="http://schemas.microsoft.com/office/drawing/2014/main" id="{73A14E95-291D-30BA-7F75-E6299ABE9361}"/>
                    </a:ext>
                  </a:extLst>
                </p:cNvPr>
                <p:cNvSpPr>
                  <a:spLocks/>
                </p:cNvSpPr>
                <p:nvPr/>
              </p:nvSpPr>
              <p:spPr bwMode="auto">
                <a:xfrm>
                  <a:off x="-2528888"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24">
                  <a:extLst>
                    <a:ext uri="{FF2B5EF4-FFF2-40B4-BE49-F238E27FC236}">
                      <a16:creationId xmlns:a16="http://schemas.microsoft.com/office/drawing/2014/main" id="{4B12683B-D61E-120F-8F14-8443D72FCAEF}"/>
                    </a:ext>
                  </a:extLst>
                </p:cNvPr>
                <p:cNvSpPr>
                  <a:spLocks/>
                </p:cNvSpPr>
                <p:nvPr/>
              </p:nvSpPr>
              <p:spPr bwMode="auto">
                <a:xfrm>
                  <a:off x="-4057650" y="3606801"/>
                  <a:ext cx="215900" cy="219075"/>
                </a:xfrm>
                <a:custGeom>
                  <a:avLst/>
                  <a:gdLst>
                    <a:gd name="T0" fmla="*/ 57 w 57"/>
                    <a:gd name="T1" fmla="*/ 28 h 58"/>
                    <a:gd name="T2" fmla="*/ 29 w 57"/>
                    <a:gd name="T3" fmla="*/ 58 h 58"/>
                    <a:gd name="T4" fmla="*/ 0 w 57"/>
                    <a:gd name="T5" fmla="*/ 29 h 58"/>
                    <a:gd name="T6" fmla="*/ 25 w 57"/>
                    <a:gd name="T7" fmla="*/ 1 h 58"/>
                    <a:gd name="T8" fmla="*/ 57 w 57"/>
                    <a:gd name="T9" fmla="*/ 28 h 58"/>
                  </a:gdLst>
                  <a:ahLst/>
                  <a:cxnLst>
                    <a:cxn ang="0">
                      <a:pos x="T0" y="T1"/>
                    </a:cxn>
                    <a:cxn ang="0">
                      <a:pos x="T2" y="T3"/>
                    </a:cxn>
                    <a:cxn ang="0">
                      <a:pos x="T4" y="T5"/>
                    </a:cxn>
                    <a:cxn ang="0">
                      <a:pos x="T6" y="T7"/>
                    </a:cxn>
                    <a:cxn ang="0">
                      <a:pos x="T8" y="T9"/>
                    </a:cxn>
                  </a:cxnLst>
                  <a:rect l="0" t="0" r="r" b="b"/>
                  <a:pathLst>
                    <a:path w="57" h="58">
                      <a:moveTo>
                        <a:pt x="57" y="28"/>
                      </a:moveTo>
                      <a:cubicBezTo>
                        <a:pt x="55" y="45"/>
                        <a:pt x="47" y="58"/>
                        <a:pt x="29" y="58"/>
                      </a:cubicBezTo>
                      <a:cubicBezTo>
                        <a:pt x="10" y="58"/>
                        <a:pt x="0" y="47"/>
                        <a:pt x="0" y="29"/>
                      </a:cubicBezTo>
                      <a:cubicBezTo>
                        <a:pt x="0" y="13"/>
                        <a:pt x="10" y="3"/>
                        <a:pt x="25" y="1"/>
                      </a:cubicBezTo>
                      <a:cubicBezTo>
                        <a:pt x="43" y="0"/>
                        <a:pt x="53" y="11"/>
                        <a:pt x="57"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25">
                  <a:extLst>
                    <a:ext uri="{FF2B5EF4-FFF2-40B4-BE49-F238E27FC236}">
                      <a16:creationId xmlns:a16="http://schemas.microsoft.com/office/drawing/2014/main" id="{49A4EEAF-6CB5-F653-D882-4ECF0D65D9A5}"/>
                    </a:ext>
                  </a:extLst>
                </p:cNvPr>
                <p:cNvSpPr>
                  <a:spLocks/>
                </p:cNvSpPr>
                <p:nvPr/>
              </p:nvSpPr>
              <p:spPr bwMode="auto">
                <a:xfrm>
                  <a:off x="-4027488" y="2862263"/>
                  <a:ext cx="219075" cy="215900"/>
                </a:xfrm>
                <a:custGeom>
                  <a:avLst/>
                  <a:gdLst>
                    <a:gd name="T0" fmla="*/ 29 w 58"/>
                    <a:gd name="T1" fmla="*/ 0 h 57"/>
                    <a:gd name="T2" fmla="*/ 58 w 58"/>
                    <a:gd name="T3" fmla="*/ 28 h 57"/>
                    <a:gd name="T4" fmla="*/ 33 w 58"/>
                    <a:gd name="T5" fmla="*/ 56 h 57"/>
                    <a:gd name="T6" fmla="*/ 2 w 58"/>
                    <a:gd name="T7" fmla="*/ 31 h 57"/>
                    <a:gd name="T8" fmla="*/ 29 w 58"/>
                    <a:gd name="T9" fmla="*/ 0 h 57"/>
                  </a:gdLst>
                  <a:ahLst/>
                  <a:cxnLst>
                    <a:cxn ang="0">
                      <a:pos x="T0" y="T1"/>
                    </a:cxn>
                    <a:cxn ang="0">
                      <a:pos x="T2" y="T3"/>
                    </a:cxn>
                    <a:cxn ang="0">
                      <a:pos x="T4" y="T5"/>
                    </a:cxn>
                    <a:cxn ang="0">
                      <a:pos x="T6" y="T7"/>
                    </a:cxn>
                    <a:cxn ang="0">
                      <a:pos x="T8" y="T9"/>
                    </a:cxn>
                  </a:cxnLst>
                  <a:rect l="0" t="0" r="r" b="b"/>
                  <a:pathLst>
                    <a:path w="58" h="57">
                      <a:moveTo>
                        <a:pt x="29" y="0"/>
                      </a:moveTo>
                      <a:cubicBezTo>
                        <a:pt x="47" y="1"/>
                        <a:pt x="58" y="10"/>
                        <a:pt x="58" y="28"/>
                      </a:cubicBezTo>
                      <a:cubicBezTo>
                        <a:pt x="58" y="43"/>
                        <a:pt x="50" y="55"/>
                        <a:pt x="33" y="56"/>
                      </a:cubicBezTo>
                      <a:cubicBezTo>
                        <a:pt x="16" y="57"/>
                        <a:pt x="4" y="49"/>
                        <a:pt x="2" y="31"/>
                      </a:cubicBezTo>
                      <a:cubicBezTo>
                        <a:pt x="0" y="12"/>
                        <a:pt x="11"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26">
                  <a:extLst>
                    <a:ext uri="{FF2B5EF4-FFF2-40B4-BE49-F238E27FC236}">
                      <a16:creationId xmlns:a16="http://schemas.microsoft.com/office/drawing/2014/main" id="{50DD104D-076C-C071-CDB0-90F273BCB97D}"/>
                    </a:ext>
                  </a:extLst>
                </p:cNvPr>
                <p:cNvSpPr>
                  <a:spLocks/>
                </p:cNvSpPr>
                <p:nvPr/>
              </p:nvSpPr>
              <p:spPr bwMode="auto">
                <a:xfrm>
                  <a:off x="-1287463"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27">
                  <a:extLst>
                    <a:ext uri="{FF2B5EF4-FFF2-40B4-BE49-F238E27FC236}">
                      <a16:creationId xmlns:a16="http://schemas.microsoft.com/office/drawing/2014/main" id="{D624C982-7B78-9985-9CBA-1F3654368022}"/>
                    </a:ext>
                  </a:extLst>
                </p:cNvPr>
                <p:cNvSpPr>
                  <a:spLocks/>
                </p:cNvSpPr>
                <p:nvPr/>
              </p:nvSpPr>
              <p:spPr bwMode="auto">
                <a:xfrm>
                  <a:off x="-2709863"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29">
                  <a:extLst>
                    <a:ext uri="{FF2B5EF4-FFF2-40B4-BE49-F238E27FC236}">
                      <a16:creationId xmlns:a16="http://schemas.microsoft.com/office/drawing/2014/main" id="{084CCCAD-E28E-41D8-2260-FFB4531D9E96}"/>
                    </a:ext>
                  </a:extLst>
                </p:cNvPr>
                <p:cNvSpPr>
                  <a:spLocks/>
                </p:cNvSpPr>
                <p:nvPr/>
              </p:nvSpPr>
              <p:spPr bwMode="auto">
                <a:xfrm>
                  <a:off x="-3800475" y="4283076"/>
                  <a:ext cx="249237" cy="252413"/>
                </a:xfrm>
                <a:custGeom>
                  <a:avLst/>
                  <a:gdLst>
                    <a:gd name="T0" fmla="*/ 7 w 66"/>
                    <a:gd name="T1" fmla="*/ 46 h 67"/>
                    <a:gd name="T2" fmla="*/ 20 w 66"/>
                    <a:gd name="T3" fmla="*/ 7 h 67"/>
                    <a:gd name="T4" fmla="*/ 56 w 66"/>
                    <a:gd name="T5" fmla="*/ 18 h 67"/>
                    <a:gd name="T6" fmla="*/ 47 w 66"/>
                    <a:gd name="T7" fmla="*/ 58 h 67"/>
                    <a:gd name="T8" fmla="*/ 7 w 66"/>
                    <a:gd name="T9" fmla="*/ 46 h 67"/>
                  </a:gdLst>
                  <a:ahLst/>
                  <a:cxnLst>
                    <a:cxn ang="0">
                      <a:pos x="T0" y="T1"/>
                    </a:cxn>
                    <a:cxn ang="0">
                      <a:pos x="T2" y="T3"/>
                    </a:cxn>
                    <a:cxn ang="0">
                      <a:pos x="T4" y="T5"/>
                    </a:cxn>
                    <a:cxn ang="0">
                      <a:pos x="T6" y="T7"/>
                    </a:cxn>
                    <a:cxn ang="0">
                      <a:pos x="T8" y="T9"/>
                    </a:cxn>
                  </a:cxnLst>
                  <a:rect l="0" t="0" r="r" b="b"/>
                  <a:pathLst>
                    <a:path w="66" h="67">
                      <a:moveTo>
                        <a:pt x="7" y="46"/>
                      </a:moveTo>
                      <a:cubicBezTo>
                        <a:pt x="0" y="29"/>
                        <a:pt x="5" y="15"/>
                        <a:pt x="20" y="7"/>
                      </a:cubicBezTo>
                      <a:cubicBezTo>
                        <a:pt x="34" y="0"/>
                        <a:pt x="48" y="4"/>
                        <a:pt x="56" y="18"/>
                      </a:cubicBezTo>
                      <a:cubicBezTo>
                        <a:pt x="66" y="34"/>
                        <a:pt x="63" y="49"/>
                        <a:pt x="47" y="58"/>
                      </a:cubicBezTo>
                      <a:cubicBezTo>
                        <a:pt x="31" y="67"/>
                        <a:pt x="17" y="60"/>
                        <a:pt x="7"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30">
                  <a:extLst>
                    <a:ext uri="{FF2B5EF4-FFF2-40B4-BE49-F238E27FC236}">
                      <a16:creationId xmlns:a16="http://schemas.microsoft.com/office/drawing/2014/main" id="{D8C2C65A-AECF-61A8-865E-C197DEDD4EF8}"/>
                    </a:ext>
                  </a:extLst>
                </p:cNvPr>
                <p:cNvSpPr>
                  <a:spLocks/>
                </p:cNvSpPr>
                <p:nvPr/>
              </p:nvSpPr>
              <p:spPr bwMode="auto">
                <a:xfrm>
                  <a:off x="-3562350" y="4573588"/>
                  <a:ext cx="252412" cy="249238"/>
                </a:xfrm>
                <a:custGeom>
                  <a:avLst/>
                  <a:gdLst>
                    <a:gd name="T0" fmla="*/ 46 w 67"/>
                    <a:gd name="T1" fmla="*/ 59 h 66"/>
                    <a:gd name="T2" fmla="*/ 7 w 67"/>
                    <a:gd name="T3" fmla="*/ 46 h 66"/>
                    <a:gd name="T4" fmla="*/ 18 w 67"/>
                    <a:gd name="T5" fmla="*/ 10 h 66"/>
                    <a:gd name="T6" fmla="*/ 57 w 67"/>
                    <a:gd name="T7" fmla="*/ 19 h 66"/>
                    <a:gd name="T8" fmla="*/ 46 w 67"/>
                    <a:gd name="T9" fmla="*/ 59 h 66"/>
                  </a:gdLst>
                  <a:ahLst/>
                  <a:cxnLst>
                    <a:cxn ang="0">
                      <a:pos x="T0" y="T1"/>
                    </a:cxn>
                    <a:cxn ang="0">
                      <a:pos x="T2" y="T3"/>
                    </a:cxn>
                    <a:cxn ang="0">
                      <a:pos x="T4" y="T5"/>
                    </a:cxn>
                    <a:cxn ang="0">
                      <a:pos x="T6" y="T7"/>
                    </a:cxn>
                    <a:cxn ang="0">
                      <a:pos x="T8" y="T9"/>
                    </a:cxn>
                  </a:cxnLst>
                  <a:rect l="0" t="0" r="r" b="b"/>
                  <a:pathLst>
                    <a:path w="67" h="66">
                      <a:moveTo>
                        <a:pt x="46" y="59"/>
                      </a:moveTo>
                      <a:cubicBezTo>
                        <a:pt x="29" y="66"/>
                        <a:pt x="15" y="62"/>
                        <a:pt x="7" y="46"/>
                      </a:cubicBezTo>
                      <a:cubicBezTo>
                        <a:pt x="0" y="32"/>
                        <a:pt x="4" y="18"/>
                        <a:pt x="18" y="10"/>
                      </a:cubicBezTo>
                      <a:cubicBezTo>
                        <a:pt x="33" y="0"/>
                        <a:pt x="48" y="4"/>
                        <a:pt x="57" y="19"/>
                      </a:cubicBezTo>
                      <a:cubicBezTo>
                        <a:pt x="67" y="35"/>
                        <a:pt x="60" y="49"/>
                        <a:pt x="46"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31">
                  <a:extLst>
                    <a:ext uri="{FF2B5EF4-FFF2-40B4-BE49-F238E27FC236}">
                      <a16:creationId xmlns:a16="http://schemas.microsoft.com/office/drawing/2014/main" id="{6D83F128-FA8E-3709-95C3-D39EAD029449}"/>
                    </a:ext>
                  </a:extLst>
                </p:cNvPr>
                <p:cNvSpPr>
                  <a:spLocks/>
                </p:cNvSpPr>
                <p:nvPr/>
              </p:nvSpPr>
              <p:spPr bwMode="auto">
                <a:xfrm>
                  <a:off x="-3271838" y="4810126"/>
                  <a:ext cx="252412"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32">
                  <a:extLst>
                    <a:ext uri="{FF2B5EF4-FFF2-40B4-BE49-F238E27FC236}">
                      <a16:creationId xmlns:a16="http://schemas.microsoft.com/office/drawing/2014/main" id="{A53707EF-74F0-8325-7526-AF9F07698815}"/>
                    </a:ext>
                  </a:extLst>
                </p:cNvPr>
                <p:cNvSpPr>
                  <a:spLocks/>
                </p:cNvSpPr>
                <p:nvPr/>
              </p:nvSpPr>
              <p:spPr bwMode="auto">
                <a:xfrm>
                  <a:off x="-2932113" y="4973638"/>
                  <a:ext cx="244475" cy="252413"/>
                </a:xfrm>
                <a:custGeom>
                  <a:avLst/>
                  <a:gdLst>
                    <a:gd name="T0" fmla="*/ 58 w 65"/>
                    <a:gd name="T1" fmla="*/ 19 h 67"/>
                    <a:gd name="T2" fmla="*/ 47 w 65"/>
                    <a:gd name="T3" fmla="*/ 58 h 67"/>
                    <a:gd name="T4" fmla="*/ 8 w 65"/>
                    <a:gd name="T5" fmla="*/ 47 h 67"/>
                    <a:gd name="T6" fmla="*/ 18 w 65"/>
                    <a:gd name="T7" fmla="*/ 10 h 67"/>
                    <a:gd name="T8" fmla="*/ 58 w 65"/>
                    <a:gd name="T9" fmla="*/ 19 h 67"/>
                  </a:gdLst>
                  <a:ahLst/>
                  <a:cxnLst>
                    <a:cxn ang="0">
                      <a:pos x="T0" y="T1"/>
                    </a:cxn>
                    <a:cxn ang="0">
                      <a:pos x="T2" y="T3"/>
                    </a:cxn>
                    <a:cxn ang="0">
                      <a:pos x="T4" y="T5"/>
                    </a:cxn>
                    <a:cxn ang="0">
                      <a:pos x="T6" y="T7"/>
                    </a:cxn>
                    <a:cxn ang="0">
                      <a:pos x="T8" y="T9"/>
                    </a:cxn>
                  </a:cxnLst>
                  <a:rect l="0" t="0" r="r" b="b"/>
                  <a:pathLst>
                    <a:path w="65" h="67">
                      <a:moveTo>
                        <a:pt x="58" y="19"/>
                      </a:moveTo>
                      <a:cubicBezTo>
                        <a:pt x="65" y="35"/>
                        <a:pt x="63" y="50"/>
                        <a:pt x="47" y="58"/>
                      </a:cubicBezTo>
                      <a:cubicBezTo>
                        <a:pt x="31" y="67"/>
                        <a:pt x="17" y="62"/>
                        <a:pt x="8" y="47"/>
                      </a:cubicBezTo>
                      <a:cubicBezTo>
                        <a:pt x="0" y="32"/>
                        <a:pt x="5" y="19"/>
                        <a:pt x="18" y="10"/>
                      </a:cubicBezTo>
                      <a:cubicBezTo>
                        <a:pt x="33" y="0"/>
                        <a:pt x="47" y="4"/>
                        <a:pt x="58"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33">
                  <a:extLst>
                    <a:ext uri="{FF2B5EF4-FFF2-40B4-BE49-F238E27FC236}">
                      <a16:creationId xmlns:a16="http://schemas.microsoft.com/office/drawing/2014/main" id="{DD1ADA70-ACB3-7CD6-F3DA-AE5322C0DD20}"/>
                    </a:ext>
                  </a:extLst>
                </p:cNvPr>
                <p:cNvSpPr>
                  <a:spLocks/>
                </p:cNvSpPr>
                <p:nvPr/>
              </p:nvSpPr>
              <p:spPr bwMode="auto">
                <a:xfrm>
                  <a:off x="-3970338" y="3946526"/>
                  <a:ext cx="246062" cy="241300"/>
                </a:xfrm>
                <a:custGeom>
                  <a:avLst/>
                  <a:gdLst>
                    <a:gd name="T0" fmla="*/ 44 w 65"/>
                    <a:gd name="T1" fmla="*/ 59 h 64"/>
                    <a:gd name="T2" fmla="*/ 6 w 65"/>
                    <a:gd name="T3" fmla="*/ 43 h 64"/>
                    <a:gd name="T4" fmla="*/ 23 w 65"/>
                    <a:gd name="T5" fmla="*/ 6 h 64"/>
                    <a:gd name="T6" fmla="*/ 58 w 65"/>
                    <a:gd name="T7" fmla="*/ 20 h 64"/>
                    <a:gd name="T8" fmla="*/ 44 w 65"/>
                    <a:gd name="T9" fmla="*/ 59 h 64"/>
                  </a:gdLst>
                  <a:ahLst/>
                  <a:cxnLst>
                    <a:cxn ang="0">
                      <a:pos x="T0" y="T1"/>
                    </a:cxn>
                    <a:cxn ang="0">
                      <a:pos x="T2" y="T3"/>
                    </a:cxn>
                    <a:cxn ang="0">
                      <a:pos x="T4" y="T5"/>
                    </a:cxn>
                    <a:cxn ang="0">
                      <a:pos x="T6" y="T7"/>
                    </a:cxn>
                    <a:cxn ang="0">
                      <a:pos x="T8" y="T9"/>
                    </a:cxn>
                  </a:cxnLst>
                  <a:rect l="0" t="0" r="r" b="b"/>
                  <a:pathLst>
                    <a:path w="65" h="64">
                      <a:moveTo>
                        <a:pt x="44" y="59"/>
                      </a:moveTo>
                      <a:cubicBezTo>
                        <a:pt x="27" y="64"/>
                        <a:pt x="13" y="60"/>
                        <a:pt x="6" y="43"/>
                      </a:cubicBezTo>
                      <a:cubicBezTo>
                        <a:pt x="0" y="26"/>
                        <a:pt x="6" y="12"/>
                        <a:pt x="23" y="6"/>
                      </a:cubicBezTo>
                      <a:cubicBezTo>
                        <a:pt x="38" y="0"/>
                        <a:pt x="51" y="6"/>
                        <a:pt x="58" y="20"/>
                      </a:cubicBezTo>
                      <a:cubicBezTo>
                        <a:pt x="65" y="37"/>
                        <a:pt x="60" y="50"/>
                        <a:pt x="44" y="5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61" name="Group 160">
                <a:extLst>
                  <a:ext uri="{FF2B5EF4-FFF2-40B4-BE49-F238E27FC236}">
                    <a16:creationId xmlns:a16="http://schemas.microsoft.com/office/drawing/2014/main" id="{18A475C5-F24B-C56B-FE9A-51666463E106}"/>
                  </a:ext>
                </a:extLst>
              </p:cNvPr>
              <p:cNvGrpSpPr/>
              <p:nvPr/>
            </p:nvGrpSpPr>
            <p:grpSpPr>
              <a:xfrm>
                <a:off x="1913975" y="1694506"/>
                <a:ext cx="1865643" cy="1097732"/>
                <a:chOff x="4521614" y="1924050"/>
                <a:chExt cx="2335738" cy="1374333"/>
              </a:xfrm>
            </p:grpSpPr>
            <p:grpSp>
              <p:nvGrpSpPr>
                <p:cNvPr id="162" name="Group 161">
                  <a:extLst>
                    <a:ext uri="{FF2B5EF4-FFF2-40B4-BE49-F238E27FC236}">
                      <a16:creationId xmlns:a16="http://schemas.microsoft.com/office/drawing/2014/main" id="{3D6F706B-EE89-B0DC-27B1-A204F8E1E3FF}"/>
                    </a:ext>
                  </a:extLst>
                </p:cNvPr>
                <p:cNvGrpSpPr/>
                <p:nvPr/>
              </p:nvGrpSpPr>
              <p:grpSpPr>
                <a:xfrm>
                  <a:off x="4521614" y="2543175"/>
                  <a:ext cx="391665" cy="755207"/>
                  <a:chOff x="2432051" y="1824038"/>
                  <a:chExt cx="1525588" cy="2941637"/>
                </a:xfrm>
                <a:solidFill>
                  <a:srgbClr val="D59325"/>
                </a:solidFill>
              </p:grpSpPr>
              <p:sp>
                <p:nvSpPr>
                  <p:cNvPr id="172" name="Freeform 6">
                    <a:extLst>
                      <a:ext uri="{FF2B5EF4-FFF2-40B4-BE49-F238E27FC236}">
                        <a16:creationId xmlns:a16="http://schemas.microsoft.com/office/drawing/2014/main" id="{90FE9724-3D22-9CDD-A2EE-C3F6B403AF75}"/>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7">
                    <a:extLst>
                      <a:ext uri="{FF2B5EF4-FFF2-40B4-BE49-F238E27FC236}">
                        <a16:creationId xmlns:a16="http://schemas.microsoft.com/office/drawing/2014/main" id="{6B7798B5-31E5-D15C-A925-44BBD74A4DB6}"/>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3" name="Group 162">
                  <a:extLst>
                    <a:ext uri="{FF2B5EF4-FFF2-40B4-BE49-F238E27FC236}">
                      <a16:creationId xmlns:a16="http://schemas.microsoft.com/office/drawing/2014/main" id="{3F807E57-2218-8AB8-FF03-9BB23FCB02BD}"/>
                    </a:ext>
                  </a:extLst>
                </p:cNvPr>
                <p:cNvGrpSpPr/>
                <p:nvPr/>
              </p:nvGrpSpPr>
              <p:grpSpPr>
                <a:xfrm>
                  <a:off x="4946281" y="2324099"/>
                  <a:ext cx="505282" cy="974283"/>
                  <a:chOff x="2432051" y="1824038"/>
                  <a:chExt cx="1525588" cy="2941637"/>
                </a:xfrm>
                <a:solidFill>
                  <a:srgbClr val="F0DCBE"/>
                </a:solidFill>
              </p:grpSpPr>
              <p:sp>
                <p:nvSpPr>
                  <p:cNvPr id="170" name="Freeform 6">
                    <a:extLst>
                      <a:ext uri="{FF2B5EF4-FFF2-40B4-BE49-F238E27FC236}">
                        <a16:creationId xmlns:a16="http://schemas.microsoft.com/office/drawing/2014/main" id="{3E0915C5-F338-799D-295F-E62F7D0C130F}"/>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71" name="Freeform 7">
                    <a:extLst>
                      <a:ext uri="{FF2B5EF4-FFF2-40B4-BE49-F238E27FC236}">
                        <a16:creationId xmlns:a16="http://schemas.microsoft.com/office/drawing/2014/main" id="{006FE109-A3FC-56C3-8E14-4FB97744F36A}"/>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nvGrpSpPr>
                <p:cNvPr id="164" name="Group 163">
                  <a:extLst>
                    <a:ext uri="{FF2B5EF4-FFF2-40B4-BE49-F238E27FC236}">
                      <a16:creationId xmlns:a16="http://schemas.microsoft.com/office/drawing/2014/main" id="{6FE53100-D248-65BE-5B92-A823B17B38DF}"/>
                    </a:ext>
                  </a:extLst>
                </p:cNvPr>
                <p:cNvGrpSpPr/>
                <p:nvPr/>
              </p:nvGrpSpPr>
              <p:grpSpPr>
                <a:xfrm>
                  <a:off x="5484565" y="2089345"/>
                  <a:ext cx="627030" cy="1209038"/>
                  <a:chOff x="2432051" y="1824038"/>
                  <a:chExt cx="1525588" cy="2941637"/>
                </a:xfrm>
                <a:solidFill>
                  <a:srgbClr val="D59325"/>
                </a:solidFill>
              </p:grpSpPr>
              <p:sp>
                <p:nvSpPr>
                  <p:cNvPr id="168" name="Freeform 6">
                    <a:extLst>
                      <a:ext uri="{FF2B5EF4-FFF2-40B4-BE49-F238E27FC236}">
                        <a16:creationId xmlns:a16="http://schemas.microsoft.com/office/drawing/2014/main" id="{F6FC7249-5A10-B1F7-361D-F426D98A759B}"/>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7">
                    <a:extLst>
                      <a:ext uri="{FF2B5EF4-FFF2-40B4-BE49-F238E27FC236}">
                        <a16:creationId xmlns:a16="http://schemas.microsoft.com/office/drawing/2014/main" id="{473C3083-A94E-CEE5-422B-BF0B6F0FDB72}"/>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accent2"/>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165" name="Group 164">
                  <a:extLst>
                    <a:ext uri="{FF2B5EF4-FFF2-40B4-BE49-F238E27FC236}">
                      <a16:creationId xmlns:a16="http://schemas.microsoft.com/office/drawing/2014/main" id="{EE1BACBA-6CD3-C7B2-221F-E86FB9B23A1D}"/>
                    </a:ext>
                  </a:extLst>
                </p:cNvPr>
                <p:cNvGrpSpPr/>
                <p:nvPr/>
              </p:nvGrpSpPr>
              <p:grpSpPr>
                <a:xfrm>
                  <a:off x="6144597" y="1924050"/>
                  <a:ext cx="712755" cy="1374333"/>
                  <a:chOff x="2432051" y="1824038"/>
                  <a:chExt cx="1525588" cy="2941637"/>
                </a:xfrm>
                <a:solidFill>
                  <a:srgbClr val="F0DCBE"/>
                </a:solidFill>
              </p:grpSpPr>
              <p:sp>
                <p:nvSpPr>
                  <p:cNvPr id="166" name="Freeform 6">
                    <a:extLst>
                      <a:ext uri="{FF2B5EF4-FFF2-40B4-BE49-F238E27FC236}">
                        <a16:creationId xmlns:a16="http://schemas.microsoft.com/office/drawing/2014/main" id="{BDC47AE4-5098-4CFE-E6EE-FACF6B10B9F4}"/>
                      </a:ext>
                    </a:extLst>
                  </p:cNvPr>
                  <p:cNvSpPr>
                    <a:spLocks/>
                  </p:cNvSpPr>
                  <p:nvPr/>
                </p:nvSpPr>
                <p:spPr bwMode="auto">
                  <a:xfrm>
                    <a:off x="2432051" y="2482850"/>
                    <a:ext cx="1525588" cy="2282825"/>
                  </a:xfrm>
                  <a:custGeom>
                    <a:avLst/>
                    <a:gdLst>
                      <a:gd name="T0" fmla="*/ 132 w 426"/>
                      <a:gd name="T1" fmla="*/ 152 h 637"/>
                      <a:gd name="T2" fmla="*/ 92 w 426"/>
                      <a:gd name="T3" fmla="*/ 221 h 637"/>
                      <a:gd name="T4" fmla="*/ 72 w 426"/>
                      <a:gd name="T5" fmla="*/ 256 h 637"/>
                      <a:gd name="T6" fmla="*/ 12 w 426"/>
                      <a:gd name="T7" fmla="*/ 263 h 637"/>
                      <a:gd name="T8" fmla="*/ 6 w 426"/>
                      <a:gd name="T9" fmla="*/ 225 h 637"/>
                      <a:gd name="T10" fmla="*/ 33 w 426"/>
                      <a:gd name="T11" fmla="*/ 177 h 637"/>
                      <a:gd name="T12" fmla="*/ 96 w 426"/>
                      <a:gd name="T13" fmla="*/ 70 h 637"/>
                      <a:gd name="T14" fmla="*/ 196 w 426"/>
                      <a:gd name="T15" fmla="*/ 6 h 637"/>
                      <a:gd name="T16" fmla="*/ 314 w 426"/>
                      <a:gd name="T17" fmla="*/ 48 h 637"/>
                      <a:gd name="T18" fmla="*/ 332 w 426"/>
                      <a:gd name="T19" fmla="*/ 73 h 637"/>
                      <a:gd name="T20" fmla="*/ 417 w 426"/>
                      <a:gd name="T21" fmla="*/ 218 h 637"/>
                      <a:gd name="T22" fmla="*/ 418 w 426"/>
                      <a:gd name="T23" fmla="*/ 257 h 637"/>
                      <a:gd name="T24" fmla="*/ 356 w 426"/>
                      <a:gd name="T25" fmla="*/ 258 h 637"/>
                      <a:gd name="T26" fmla="*/ 324 w 426"/>
                      <a:gd name="T27" fmla="*/ 204 h 637"/>
                      <a:gd name="T28" fmla="*/ 293 w 426"/>
                      <a:gd name="T29" fmla="*/ 151 h 637"/>
                      <a:gd name="T30" fmla="*/ 293 w 426"/>
                      <a:gd name="T31" fmla="*/ 156 h 637"/>
                      <a:gd name="T32" fmla="*/ 293 w 426"/>
                      <a:gd name="T33" fmla="*/ 276 h 637"/>
                      <a:gd name="T34" fmla="*/ 300 w 426"/>
                      <a:gd name="T35" fmla="*/ 308 h 637"/>
                      <a:gd name="T36" fmla="*/ 364 w 426"/>
                      <a:gd name="T37" fmla="*/ 576 h 637"/>
                      <a:gd name="T38" fmla="*/ 335 w 426"/>
                      <a:gd name="T39" fmla="*/ 629 h 637"/>
                      <a:gd name="T40" fmla="*/ 280 w 426"/>
                      <a:gd name="T41" fmla="*/ 602 h 637"/>
                      <a:gd name="T42" fmla="*/ 264 w 426"/>
                      <a:gd name="T43" fmla="*/ 538 h 637"/>
                      <a:gd name="T44" fmla="*/ 215 w 426"/>
                      <a:gd name="T45" fmla="*/ 333 h 637"/>
                      <a:gd name="T46" fmla="*/ 213 w 426"/>
                      <a:gd name="T47" fmla="*/ 328 h 637"/>
                      <a:gd name="T48" fmla="*/ 209 w 426"/>
                      <a:gd name="T49" fmla="*/ 342 h 637"/>
                      <a:gd name="T50" fmla="*/ 149 w 426"/>
                      <a:gd name="T51" fmla="*/ 594 h 637"/>
                      <a:gd name="T52" fmla="*/ 96 w 426"/>
                      <a:gd name="T53" fmla="*/ 631 h 637"/>
                      <a:gd name="T54" fmla="*/ 61 w 426"/>
                      <a:gd name="T55" fmla="*/ 582 h 637"/>
                      <a:gd name="T56" fmla="*/ 78 w 426"/>
                      <a:gd name="T57" fmla="*/ 512 h 637"/>
                      <a:gd name="T58" fmla="*/ 133 w 426"/>
                      <a:gd name="T59" fmla="*/ 282 h 637"/>
                      <a:gd name="T60" fmla="*/ 133 w 426"/>
                      <a:gd name="T61" fmla="*/ 277 h 637"/>
                      <a:gd name="T62" fmla="*/ 133 w 426"/>
                      <a:gd name="T63" fmla="*/ 155 h 637"/>
                      <a:gd name="T64" fmla="*/ 133 w 426"/>
                      <a:gd name="T65" fmla="*/ 153 h 637"/>
                      <a:gd name="T66" fmla="*/ 132 w 426"/>
                      <a:gd name="T67" fmla="*/ 152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6" h="637">
                        <a:moveTo>
                          <a:pt x="132" y="152"/>
                        </a:moveTo>
                        <a:cubicBezTo>
                          <a:pt x="119" y="175"/>
                          <a:pt x="105" y="198"/>
                          <a:pt x="92" y="221"/>
                        </a:cubicBezTo>
                        <a:cubicBezTo>
                          <a:pt x="85" y="233"/>
                          <a:pt x="79" y="245"/>
                          <a:pt x="72" y="256"/>
                        </a:cubicBezTo>
                        <a:cubicBezTo>
                          <a:pt x="58" y="279"/>
                          <a:pt x="30" y="282"/>
                          <a:pt x="12" y="263"/>
                        </a:cubicBezTo>
                        <a:cubicBezTo>
                          <a:pt x="3" y="253"/>
                          <a:pt x="0" y="237"/>
                          <a:pt x="6" y="225"/>
                        </a:cubicBezTo>
                        <a:cubicBezTo>
                          <a:pt x="15" y="209"/>
                          <a:pt x="24" y="193"/>
                          <a:pt x="33" y="177"/>
                        </a:cubicBezTo>
                        <a:cubicBezTo>
                          <a:pt x="54" y="141"/>
                          <a:pt x="75" y="106"/>
                          <a:pt x="96" y="70"/>
                        </a:cubicBezTo>
                        <a:cubicBezTo>
                          <a:pt x="119" y="33"/>
                          <a:pt x="152" y="11"/>
                          <a:pt x="196" y="6"/>
                        </a:cubicBezTo>
                        <a:cubicBezTo>
                          <a:pt x="242" y="0"/>
                          <a:pt x="281" y="15"/>
                          <a:pt x="314" y="48"/>
                        </a:cubicBezTo>
                        <a:cubicBezTo>
                          <a:pt x="321" y="56"/>
                          <a:pt x="327" y="64"/>
                          <a:pt x="332" y="73"/>
                        </a:cubicBezTo>
                        <a:cubicBezTo>
                          <a:pt x="360" y="121"/>
                          <a:pt x="388" y="169"/>
                          <a:pt x="417" y="218"/>
                        </a:cubicBezTo>
                        <a:cubicBezTo>
                          <a:pt x="424" y="231"/>
                          <a:pt x="426" y="244"/>
                          <a:pt x="418" y="257"/>
                        </a:cubicBezTo>
                        <a:cubicBezTo>
                          <a:pt x="406" y="277"/>
                          <a:pt x="372" y="284"/>
                          <a:pt x="356" y="258"/>
                        </a:cubicBezTo>
                        <a:cubicBezTo>
                          <a:pt x="344" y="240"/>
                          <a:pt x="334" y="222"/>
                          <a:pt x="324" y="204"/>
                        </a:cubicBezTo>
                        <a:cubicBezTo>
                          <a:pt x="314" y="187"/>
                          <a:pt x="304" y="170"/>
                          <a:pt x="293" y="151"/>
                        </a:cubicBezTo>
                        <a:cubicBezTo>
                          <a:pt x="293" y="154"/>
                          <a:pt x="293" y="155"/>
                          <a:pt x="293" y="156"/>
                        </a:cubicBezTo>
                        <a:cubicBezTo>
                          <a:pt x="293" y="196"/>
                          <a:pt x="292" y="236"/>
                          <a:pt x="293" y="276"/>
                        </a:cubicBezTo>
                        <a:cubicBezTo>
                          <a:pt x="293" y="287"/>
                          <a:pt x="297" y="297"/>
                          <a:pt x="300" y="308"/>
                        </a:cubicBezTo>
                        <a:cubicBezTo>
                          <a:pt x="321" y="397"/>
                          <a:pt x="343" y="486"/>
                          <a:pt x="364" y="576"/>
                        </a:cubicBezTo>
                        <a:cubicBezTo>
                          <a:pt x="370" y="600"/>
                          <a:pt x="358" y="621"/>
                          <a:pt x="335" y="629"/>
                        </a:cubicBezTo>
                        <a:cubicBezTo>
                          <a:pt x="314" y="637"/>
                          <a:pt x="286" y="624"/>
                          <a:pt x="280" y="602"/>
                        </a:cubicBezTo>
                        <a:cubicBezTo>
                          <a:pt x="274" y="581"/>
                          <a:pt x="269" y="559"/>
                          <a:pt x="264" y="538"/>
                        </a:cubicBezTo>
                        <a:cubicBezTo>
                          <a:pt x="248" y="470"/>
                          <a:pt x="231" y="402"/>
                          <a:pt x="215" y="333"/>
                        </a:cubicBezTo>
                        <a:cubicBezTo>
                          <a:pt x="215" y="332"/>
                          <a:pt x="214" y="330"/>
                          <a:pt x="213" y="328"/>
                        </a:cubicBezTo>
                        <a:cubicBezTo>
                          <a:pt x="211" y="333"/>
                          <a:pt x="210" y="338"/>
                          <a:pt x="209" y="342"/>
                        </a:cubicBezTo>
                        <a:cubicBezTo>
                          <a:pt x="189" y="426"/>
                          <a:pt x="169" y="510"/>
                          <a:pt x="149" y="594"/>
                        </a:cubicBezTo>
                        <a:cubicBezTo>
                          <a:pt x="143" y="620"/>
                          <a:pt x="122" y="635"/>
                          <a:pt x="96" y="631"/>
                        </a:cubicBezTo>
                        <a:cubicBezTo>
                          <a:pt x="73" y="627"/>
                          <a:pt x="57" y="604"/>
                          <a:pt x="61" y="582"/>
                        </a:cubicBezTo>
                        <a:cubicBezTo>
                          <a:pt x="66" y="559"/>
                          <a:pt x="72" y="535"/>
                          <a:pt x="78" y="512"/>
                        </a:cubicBezTo>
                        <a:cubicBezTo>
                          <a:pt x="96" y="435"/>
                          <a:pt x="114" y="359"/>
                          <a:pt x="133" y="282"/>
                        </a:cubicBezTo>
                        <a:cubicBezTo>
                          <a:pt x="133" y="280"/>
                          <a:pt x="133" y="279"/>
                          <a:pt x="133" y="277"/>
                        </a:cubicBezTo>
                        <a:cubicBezTo>
                          <a:pt x="133" y="236"/>
                          <a:pt x="133" y="196"/>
                          <a:pt x="133" y="155"/>
                        </a:cubicBezTo>
                        <a:cubicBezTo>
                          <a:pt x="133" y="154"/>
                          <a:pt x="133" y="153"/>
                          <a:pt x="133" y="153"/>
                        </a:cubicBezTo>
                        <a:cubicBezTo>
                          <a:pt x="133" y="153"/>
                          <a:pt x="132" y="152"/>
                          <a:pt x="132" y="152"/>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sp>
                <p:nvSpPr>
                  <p:cNvPr id="167" name="Freeform 7">
                    <a:extLst>
                      <a:ext uri="{FF2B5EF4-FFF2-40B4-BE49-F238E27FC236}">
                        <a16:creationId xmlns:a16="http://schemas.microsoft.com/office/drawing/2014/main" id="{4D5E9422-0180-9AC6-4D81-BD86B81E1053}"/>
                      </a:ext>
                    </a:extLst>
                  </p:cNvPr>
                  <p:cNvSpPr>
                    <a:spLocks/>
                  </p:cNvSpPr>
                  <p:nvPr/>
                </p:nvSpPr>
                <p:spPr bwMode="auto">
                  <a:xfrm>
                    <a:off x="2894013" y="1824038"/>
                    <a:ext cx="601663" cy="604838"/>
                  </a:xfrm>
                  <a:custGeom>
                    <a:avLst/>
                    <a:gdLst>
                      <a:gd name="T0" fmla="*/ 168 w 168"/>
                      <a:gd name="T1" fmla="*/ 85 h 169"/>
                      <a:gd name="T2" fmla="*/ 84 w 168"/>
                      <a:gd name="T3" fmla="*/ 169 h 169"/>
                      <a:gd name="T4" fmla="*/ 0 w 168"/>
                      <a:gd name="T5" fmla="*/ 84 h 169"/>
                      <a:gd name="T6" fmla="*/ 85 w 168"/>
                      <a:gd name="T7" fmla="*/ 1 h 169"/>
                      <a:gd name="T8" fmla="*/ 168 w 168"/>
                      <a:gd name="T9" fmla="*/ 85 h 169"/>
                    </a:gdLst>
                    <a:ahLst/>
                    <a:cxnLst>
                      <a:cxn ang="0">
                        <a:pos x="T0" y="T1"/>
                      </a:cxn>
                      <a:cxn ang="0">
                        <a:pos x="T2" y="T3"/>
                      </a:cxn>
                      <a:cxn ang="0">
                        <a:pos x="T4" y="T5"/>
                      </a:cxn>
                      <a:cxn ang="0">
                        <a:pos x="T6" y="T7"/>
                      </a:cxn>
                      <a:cxn ang="0">
                        <a:pos x="T8" y="T9"/>
                      </a:cxn>
                    </a:cxnLst>
                    <a:rect l="0" t="0" r="r" b="b"/>
                    <a:pathLst>
                      <a:path w="168" h="169">
                        <a:moveTo>
                          <a:pt x="168" y="85"/>
                        </a:moveTo>
                        <a:cubicBezTo>
                          <a:pt x="168" y="131"/>
                          <a:pt x="130" y="169"/>
                          <a:pt x="84" y="169"/>
                        </a:cubicBezTo>
                        <a:cubicBezTo>
                          <a:pt x="37" y="169"/>
                          <a:pt x="0" y="131"/>
                          <a:pt x="0" y="84"/>
                        </a:cubicBezTo>
                        <a:cubicBezTo>
                          <a:pt x="0" y="38"/>
                          <a:pt x="38" y="0"/>
                          <a:pt x="85" y="1"/>
                        </a:cubicBezTo>
                        <a:cubicBezTo>
                          <a:pt x="131" y="1"/>
                          <a:pt x="168" y="38"/>
                          <a:pt x="168" y="85"/>
                        </a:cubicBezTo>
                        <a:close/>
                      </a:path>
                    </a:pathLst>
                  </a:custGeom>
                  <a:solidFill>
                    <a:schemeClr val="bg1"/>
                  </a:solidFill>
                  <a:ln w="31750">
                    <a:solidFill>
                      <a:schemeClr val="accent1"/>
                    </a:solidFill>
                    <a:round/>
                    <a:headEnd/>
                    <a:tailEnd/>
                  </a:ln>
                </p:spPr>
                <p:txBody>
                  <a:bodyPr vert="horz" wrap="square" lIns="91440" tIns="45720" rIns="91440" bIns="45720" numCol="1" anchor="t" anchorCtr="0" compatLnSpc="1">
                    <a:prstTxWarp prst="textNoShape">
                      <a:avLst/>
                    </a:prstTxWarp>
                  </a:bodyPr>
                  <a:lstStyle/>
                  <a:p>
                    <a:endParaRPr lang="en-US" dirty="0">
                      <a:solidFill>
                        <a:srgbClr val="9D6B1B"/>
                      </a:solidFill>
                    </a:endParaRPr>
                  </a:p>
                </p:txBody>
              </p:sp>
            </p:grpSp>
          </p:grpSp>
        </p:grpSp>
        <p:grpSp>
          <p:nvGrpSpPr>
            <p:cNvPr id="174" name="Group 173">
              <a:extLst>
                <a:ext uri="{FF2B5EF4-FFF2-40B4-BE49-F238E27FC236}">
                  <a16:creationId xmlns:a16="http://schemas.microsoft.com/office/drawing/2014/main" id="{4DF5ACDC-5BD2-B124-EBA0-0BEA2EC7DB03}"/>
                </a:ext>
              </a:extLst>
            </p:cNvPr>
            <p:cNvGrpSpPr/>
            <p:nvPr/>
          </p:nvGrpSpPr>
          <p:grpSpPr>
            <a:xfrm>
              <a:off x="1610685" y="3793402"/>
              <a:ext cx="1969516" cy="1802350"/>
              <a:chOff x="1141950" y="3745978"/>
              <a:chExt cx="1822786" cy="1668073"/>
            </a:xfrm>
          </p:grpSpPr>
          <p:grpSp>
            <p:nvGrpSpPr>
              <p:cNvPr id="175" name="Group 174">
                <a:extLst>
                  <a:ext uri="{FF2B5EF4-FFF2-40B4-BE49-F238E27FC236}">
                    <a16:creationId xmlns:a16="http://schemas.microsoft.com/office/drawing/2014/main" id="{BFECAED7-335A-14A1-FF69-99433EE08CCB}"/>
                  </a:ext>
                </a:extLst>
              </p:cNvPr>
              <p:cNvGrpSpPr>
                <a:grpSpLocks noChangeAspect="1"/>
              </p:cNvGrpSpPr>
              <p:nvPr/>
            </p:nvGrpSpPr>
            <p:grpSpPr>
              <a:xfrm>
                <a:off x="1300952" y="3745978"/>
                <a:ext cx="1663784" cy="1668073"/>
                <a:chOff x="-3040063" y="1579563"/>
                <a:chExt cx="3694113" cy="3703638"/>
              </a:xfrm>
              <a:solidFill>
                <a:schemeClr val="accent5"/>
              </a:solidFill>
            </p:grpSpPr>
            <p:sp>
              <p:nvSpPr>
                <p:cNvPr id="189" name="Freeform 5">
                  <a:extLst>
                    <a:ext uri="{FF2B5EF4-FFF2-40B4-BE49-F238E27FC236}">
                      <a16:creationId xmlns:a16="http://schemas.microsoft.com/office/drawing/2014/main" id="{E631A328-B9CF-2709-4F59-3C7499140306}"/>
                    </a:ext>
                  </a:extLst>
                </p:cNvPr>
                <p:cNvSpPr>
                  <a:spLocks/>
                </p:cNvSpPr>
                <p:nvPr/>
              </p:nvSpPr>
              <p:spPr bwMode="auto">
                <a:xfrm>
                  <a:off x="427037" y="3598863"/>
                  <a:ext cx="219075" cy="222250"/>
                </a:xfrm>
                <a:custGeom>
                  <a:avLst/>
                  <a:gdLst>
                    <a:gd name="T0" fmla="*/ 58 w 58"/>
                    <a:gd name="T1" fmla="*/ 28 h 59"/>
                    <a:gd name="T2" fmla="*/ 29 w 58"/>
                    <a:gd name="T3" fmla="*/ 58 h 59"/>
                    <a:gd name="T4" fmla="*/ 1 w 58"/>
                    <a:gd name="T5" fmla="*/ 29 h 59"/>
                    <a:gd name="T6" fmla="*/ 26 w 58"/>
                    <a:gd name="T7" fmla="*/ 1 h 59"/>
                    <a:gd name="T8" fmla="*/ 58 w 58"/>
                    <a:gd name="T9" fmla="*/ 28 h 59"/>
                  </a:gdLst>
                  <a:ahLst/>
                  <a:cxnLst>
                    <a:cxn ang="0">
                      <a:pos x="T0" y="T1"/>
                    </a:cxn>
                    <a:cxn ang="0">
                      <a:pos x="T2" y="T3"/>
                    </a:cxn>
                    <a:cxn ang="0">
                      <a:pos x="T4" y="T5"/>
                    </a:cxn>
                    <a:cxn ang="0">
                      <a:pos x="T6" y="T7"/>
                    </a:cxn>
                    <a:cxn ang="0">
                      <a:pos x="T8" y="T9"/>
                    </a:cxn>
                  </a:cxnLst>
                  <a:rect l="0" t="0" r="r" b="b"/>
                  <a:pathLst>
                    <a:path w="58" h="59">
                      <a:moveTo>
                        <a:pt x="58" y="28"/>
                      </a:moveTo>
                      <a:cubicBezTo>
                        <a:pt x="56" y="45"/>
                        <a:pt x="48" y="57"/>
                        <a:pt x="29" y="58"/>
                      </a:cubicBezTo>
                      <a:cubicBezTo>
                        <a:pt x="11" y="59"/>
                        <a:pt x="1" y="47"/>
                        <a:pt x="1" y="29"/>
                      </a:cubicBezTo>
                      <a:cubicBezTo>
                        <a:pt x="0" y="14"/>
                        <a:pt x="9" y="3"/>
                        <a:pt x="26" y="1"/>
                      </a:cubicBezTo>
                      <a:cubicBezTo>
                        <a:pt x="44" y="0"/>
                        <a:pt x="54" y="10"/>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0" name="Freeform 6">
                  <a:extLst>
                    <a:ext uri="{FF2B5EF4-FFF2-40B4-BE49-F238E27FC236}">
                      <a16:creationId xmlns:a16="http://schemas.microsoft.com/office/drawing/2014/main" id="{23244752-EA51-35FF-0910-A9E8008F11D3}"/>
                    </a:ext>
                  </a:extLst>
                </p:cNvPr>
                <p:cNvSpPr>
                  <a:spLocks/>
                </p:cNvSpPr>
                <p:nvPr/>
              </p:nvSpPr>
              <p:spPr bwMode="auto">
                <a:xfrm>
                  <a:off x="377825" y="2847976"/>
                  <a:ext cx="223838" cy="219075"/>
                </a:xfrm>
                <a:custGeom>
                  <a:avLst/>
                  <a:gdLst>
                    <a:gd name="T0" fmla="*/ 29 w 59"/>
                    <a:gd name="T1" fmla="*/ 0 h 58"/>
                    <a:gd name="T2" fmla="*/ 58 w 59"/>
                    <a:gd name="T3" fmla="*/ 29 h 58"/>
                    <a:gd name="T4" fmla="*/ 28 w 59"/>
                    <a:gd name="T5" fmla="*/ 57 h 58"/>
                    <a:gd name="T6" fmla="*/ 2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2"/>
                        <a:pt x="59" y="11"/>
                        <a:pt x="58" y="29"/>
                      </a:cubicBezTo>
                      <a:cubicBezTo>
                        <a:pt x="57" y="47"/>
                        <a:pt x="47" y="58"/>
                        <a:pt x="28" y="57"/>
                      </a:cubicBezTo>
                      <a:cubicBezTo>
                        <a:pt x="12" y="57"/>
                        <a:pt x="3" y="46"/>
                        <a:pt x="2" y="31"/>
                      </a:cubicBezTo>
                      <a:cubicBezTo>
                        <a:pt x="0" y="12"/>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7">
                  <a:extLst>
                    <a:ext uri="{FF2B5EF4-FFF2-40B4-BE49-F238E27FC236}">
                      <a16:creationId xmlns:a16="http://schemas.microsoft.com/office/drawing/2014/main" id="{ECBBC6D0-592A-D308-5C1F-60461B82F133}"/>
                    </a:ext>
                  </a:extLst>
                </p:cNvPr>
                <p:cNvSpPr>
                  <a:spLocks/>
                </p:cNvSpPr>
                <p:nvPr/>
              </p:nvSpPr>
              <p:spPr bwMode="auto">
                <a:xfrm>
                  <a:off x="-1104900" y="5056188"/>
                  <a:ext cx="222250" cy="219075"/>
                </a:xfrm>
                <a:custGeom>
                  <a:avLst/>
                  <a:gdLst>
                    <a:gd name="T0" fmla="*/ 30 w 59"/>
                    <a:gd name="T1" fmla="*/ 58 h 58"/>
                    <a:gd name="T2" fmla="*/ 0 w 59"/>
                    <a:gd name="T3" fmla="*/ 28 h 58"/>
                    <a:gd name="T4" fmla="*/ 27 w 59"/>
                    <a:gd name="T5" fmla="*/ 1 h 58"/>
                    <a:gd name="T6" fmla="*/ 58 w 59"/>
                    <a:gd name="T7" fmla="*/ 28 h 58"/>
                    <a:gd name="T8" fmla="*/ 30 w 59"/>
                    <a:gd name="T9" fmla="*/ 58 h 58"/>
                  </a:gdLst>
                  <a:ahLst/>
                  <a:cxnLst>
                    <a:cxn ang="0">
                      <a:pos x="T0" y="T1"/>
                    </a:cxn>
                    <a:cxn ang="0">
                      <a:pos x="T2" y="T3"/>
                    </a:cxn>
                    <a:cxn ang="0">
                      <a:pos x="T4" y="T5"/>
                    </a:cxn>
                    <a:cxn ang="0">
                      <a:pos x="T6" y="T7"/>
                    </a:cxn>
                    <a:cxn ang="0">
                      <a:pos x="T8" y="T9"/>
                    </a:cxn>
                  </a:cxnLst>
                  <a:rect l="0" t="0" r="r" b="b"/>
                  <a:pathLst>
                    <a:path w="59" h="58">
                      <a:moveTo>
                        <a:pt x="30" y="58"/>
                      </a:moveTo>
                      <a:cubicBezTo>
                        <a:pt x="11" y="56"/>
                        <a:pt x="0" y="46"/>
                        <a:pt x="0" y="28"/>
                      </a:cubicBezTo>
                      <a:cubicBezTo>
                        <a:pt x="1" y="13"/>
                        <a:pt x="10" y="2"/>
                        <a:pt x="27" y="1"/>
                      </a:cubicBezTo>
                      <a:cubicBezTo>
                        <a:pt x="45" y="0"/>
                        <a:pt x="57" y="9"/>
                        <a:pt x="58" y="28"/>
                      </a:cubicBezTo>
                      <a:cubicBezTo>
                        <a:pt x="59" y="46"/>
                        <a:pt x="47" y="55"/>
                        <a:pt x="30"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8">
                  <a:extLst>
                    <a:ext uri="{FF2B5EF4-FFF2-40B4-BE49-F238E27FC236}">
                      <a16:creationId xmlns:a16="http://schemas.microsoft.com/office/drawing/2014/main" id="{BE12B0E7-C71F-5E75-DE8D-5E3910860491}"/>
                    </a:ext>
                  </a:extLst>
                </p:cNvPr>
                <p:cNvSpPr>
                  <a:spLocks/>
                </p:cNvSpPr>
                <p:nvPr/>
              </p:nvSpPr>
              <p:spPr bwMode="auto">
                <a:xfrm>
                  <a:off x="-568325" y="1733551"/>
                  <a:ext cx="219075" cy="223838"/>
                </a:xfrm>
                <a:custGeom>
                  <a:avLst/>
                  <a:gdLst>
                    <a:gd name="T0" fmla="*/ 58 w 58"/>
                    <a:gd name="T1" fmla="*/ 31 h 59"/>
                    <a:gd name="T2" fmla="*/ 26 w 58"/>
                    <a:gd name="T3" fmla="*/ 58 h 59"/>
                    <a:gd name="T4" fmla="*/ 0 w 58"/>
                    <a:gd name="T5" fmla="*/ 30 h 59"/>
                    <a:gd name="T6" fmla="*/ 29 w 58"/>
                    <a:gd name="T7" fmla="*/ 1 h 59"/>
                    <a:gd name="T8" fmla="*/ 58 w 58"/>
                    <a:gd name="T9" fmla="*/ 31 h 59"/>
                  </a:gdLst>
                  <a:ahLst/>
                  <a:cxnLst>
                    <a:cxn ang="0">
                      <a:pos x="T0" y="T1"/>
                    </a:cxn>
                    <a:cxn ang="0">
                      <a:pos x="T2" y="T3"/>
                    </a:cxn>
                    <a:cxn ang="0">
                      <a:pos x="T4" y="T5"/>
                    </a:cxn>
                    <a:cxn ang="0">
                      <a:pos x="T6" y="T7"/>
                    </a:cxn>
                    <a:cxn ang="0">
                      <a:pos x="T8" y="T9"/>
                    </a:cxn>
                  </a:cxnLst>
                  <a:rect l="0" t="0" r="r" b="b"/>
                  <a:pathLst>
                    <a:path w="58" h="59">
                      <a:moveTo>
                        <a:pt x="58" y="31"/>
                      </a:moveTo>
                      <a:cubicBezTo>
                        <a:pt x="55" y="49"/>
                        <a:pt x="43" y="59"/>
                        <a:pt x="26" y="58"/>
                      </a:cubicBezTo>
                      <a:cubicBezTo>
                        <a:pt x="11" y="56"/>
                        <a:pt x="0" y="46"/>
                        <a:pt x="0" y="30"/>
                      </a:cubicBezTo>
                      <a:cubicBezTo>
                        <a:pt x="1" y="12"/>
                        <a:pt x="11" y="0"/>
                        <a:pt x="29" y="1"/>
                      </a:cubicBezTo>
                      <a:cubicBezTo>
                        <a:pt x="47" y="1"/>
                        <a:pt x="56" y="13"/>
                        <a:pt x="58"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9">
                  <a:extLst>
                    <a:ext uri="{FF2B5EF4-FFF2-40B4-BE49-F238E27FC236}">
                      <a16:creationId xmlns:a16="http://schemas.microsoft.com/office/drawing/2014/main" id="{6A055CE1-432F-5A3C-538F-D1BE2BFC9A26}"/>
                    </a:ext>
                  </a:extLst>
                </p:cNvPr>
                <p:cNvSpPr>
                  <a:spLocks/>
                </p:cNvSpPr>
                <p:nvPr/>
              </p:nvSpPr>
              <p:spPr bwMode="auto">
                <a:xfrm>
                  <a:off x="-2628900" y="2193926"/>
                  <a:ext cx="219075" cy="219075"/>
                </a:xfrm>
                <a:custGeom>
                  <a:avLst/>
                  <a:gdLst>
                    <a:gd name="T0" fmla="*/ 58 w 58"/>
                    <a:gd name="T1" fmla="*/ 28 h 58"/>
                    <a:gd name="T2" fmla="*/ 27 w 58"/>
                    <a:gd name="T3" fmla="*/ 57 h 58"/>
                    <a:gd name="T4" fmla="*/ 0 w 58"/>
                    <a:gd name="T5" fmla="*/ 30 h 58"/>
                    <a:gd name="T6" fmla="*/ 28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5" y="47"/>
                        <a:pt x="45" y="58"/>
                        <a:pt x="27" y="57"/>
                      </a:cubicBezTo>
                      <a:cubicBezTo>
                        <a:pt x="11" y="56"/>
                        <a:pt x="1" y="46"/>
                        <a:pt x="0" y="30"/>
                      </a:cubicBezTo>
                      <a:cubicBezTo>
                        <a:pt x="0" y="13"/>
                        <a:pt x="11" y="1"/>
                        <a:pt x="28" y="0"/>
                      </a:cubicBezTo>
                      <a:cubicBezTo>
                        <a:pt x="46" y="0"/>
                        <a:pt x="55"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0">
                  <a:extLst>
                    <a:ext uri="{FF2B5EF4-FFF2-40B4-BE49-F238E27FC236}">
                      <a16:creationId xmlns:a16="http://schemas.microsoft.com/office/drawing/2014/main" id="{8A6AE6E3-96CE-21CE-847A-A31C990F0938}"/>
                    </a:ext>
                  </a:extLst>
                </p:cNvPr>
                <p:cNvSpPr>
                  <a:spLocks/>
                </p:cNvSpPr>
                <p:nvPr/>
              </p:nvSpPr>
              <p:spPr bwMode="auto">
                <a:xfrm>
                  <a:off x="-738189" y="4968875"/>
                  <a:ext cx="219076" cy="223839"/>
                </a:xfrm>
                <a:custGeom>
                  <a:avLst/>
                  <a:gdLst>
                    <a:gd name="T0" fmla="*/ 58 w 58"/>
                    <a:gd name="T1" fmla="*/ 30 h 59"/>
                    <a:gd name="T2" fmla="*/ 29 w 58"/>
                    <a:gd name="T3" fmla="*/ 59 h 59"/>
                    <a:gd name="T4" fmla="*/ 2 w 58"/>
                    <a:gd name="T5" fmla="*/ 33 h 59"/>
                    <a:gd name="T6" fmla="*/ 28 w 58"/>
                    <a:gd name="T7" fmla="*/ 2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7" y="48"/>
                        <a:pt x="47" y="59"/>
                        <a:pt x="29" y="59"/>
                      </a:cubicBezTo>
                      <a:cubicBezTo>
                        <a:pt x="14" y="59"/>
                        <a:pt x="3" y="49"/>
                        <a:pt x="2" y="33"/>
                      </a:cubicBezTo>
                      <a:cubicBezTo>
                        <a:pt x="0" y="15"/>
                        <a:pt x="10" y="3"/>
                        <a:pt x="28" y="2"/>
                      </a:cubicBezTo>
                      <a:cubicBezTo>
                        <a:pt x="47" y="0"/>
                        <a:pt x="56" y="12"/>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2">
                  <a:extLst>
                    <a:ext uri="{FF2B5EF4-FFF2-40B4-BE49-F238E27FC236}">
                      <a16:creationId xmlns:a16="http://schemas.microsoft.com/office/drawing/2014/main" id="{6CF40EDA-38D3-D055-B22B-D2AD4322449E}"/>
                    </a:ext>
                  </a:extLst>
                </p:cNvPr>
                <p:cNvSpPr>
                  <a:spLocks/>
                </p:cNvSpPr>
                <p:nvPr/>
              </p:nvSpPr>
              <p:spPr bwMode="auto">
                <a:xfrm>
                  <a:off x="-927100" y="1617663"/>
                  <a:ext cx="214313" cy="217488"/>
                </a:xfrm>
                <a:custGeom>
                  <a:avLst/>
                  <a:gdLst>
                    <a:gd name="T0" fmla="*/ 57 w 57"/>
                    <a:gd name="T1" fmla="*/ 30 h 58"/>
                    <a:gd name="T2" fmla="*/ 26 w 57"/>
                    <a:gd name="T3" fmla="*/ 57 h 58"/>
                    <a:gd name="T4" fmla="*/ 0 w 57"/>
                    <a:gd name="T5" fmla="*/ 29 h 58"/>
                    <a:gd name="T6" fmla="*/ 29 w 57"/>
                    <a:gd name="T7" fmla="*/ 0 h 58"/>
                    <a:gd name="T8" fmla="*/ 57 w 57"/>
                    <a:gd name="T9" fmla="*/ 30 h 58"/>
                  </a:gdLst>
                  <a:ahLst/>
                  <a:cxnLst>
                    <a:cxn ang="0">
                      <a:pos x="T0" y="T1"/>
                    </a:cxn>
                    <a:cxn ang="0">
                      <a:pos x="T2" y="T3"/>
                    </a:cxn>
                    <a:cxn ang="0">
                      <a:pos x="T4" y="T5"/>
                    </a:cxn>
                    <a:cxn ang="0">
                      <a:pos x="T6" y="T7"/>
                    </a:cxn>
                    <a:cxn ang="0">
                      <a:pos x="T8" y="T9"/>
                    </a:cxn>
                  </a:cxnLst>
                  <a:rect l="0" t="0" r="r" b="b"/>
                  <a:pathLst>
                    <a:path w="57" h="58">
                      <a:moveTo>
                        <a:pt x="57" y="30"/>
                      </a:moveTo>
                      <a:cubicBezTo>
                        <a:pt x="55" y="49"/>
                        <a:pt x="44" y="58"/>
                        <a:pt x="26" y="57"/>
                      </a:cubicBezTo>
                      <a:cubicBezTo>
                        <a:pt x="10" y="55"/>
                        <a:pt x="0" y="45"/>
                        <a:pt x="0" y="29"/>
                      </a:cubicBezTo>
                      <a:cubicBezTo>
                        <a:pt x="0" y="11"/>
                        <a:pt x="12" y="0"/>
                        <a:pt x="29" y="0"/>
                      </a:cubicBezTo>
                      <a:cubicBezTo>
                        <a:pt x="47" y="0"/>
                        <a:pt x="56" y="12"/>
                        <a:pt x="57"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3">
                  <a:extLst>
                    <a:ext uri="{FF2B5EF4-FFF2-40B4-BE49-F238E27FC236}">
                      <a16:creationId xmlns:a16="http://schemas.microsoft.com/office/drawing/2014/main" id="{8010180E-A04E-99EE-A4FA-914F16B7BBAB}"/>
                    </a:ext>
                  </a:extLst>
                </p:cNvPr>
                <p:cNvSpPr>
                  <a:spLocks/>
                </p:cNvSpPr>
                <p:nvPr/>
              </p:nvSpPr>
              <p:spPr bwMode="auto">
                <a:xfrm>
                  <a:off x="-1304925" y="1579563"/>
                  <a:ext cx="219075" cy="214313"/>
                </a:xfrm>
                <a:custGeom>
                  <a:avLst/>
                  <a:gdLst>
                    <a:gd name="T0" fmla="*/ 28 w 58"/>
                    <a:gd name="T1" fmla="*/ 57 h 57"/>
                    <a:gd name="T2" fmla="*/ 1 w 58"/>
                    <a:gd name="T3" fmla="*/ 27 h 57"/>
                    <a:gd name="T4" fmla="*/ 28 w 58"/>
                    <a:gd name="T5" fmla="*/ 0 h 57"/>
                    <a:gd name="T6" fmla="*/ 58 w 58"/>
                    <a:gd name="T7" fmla="*/ 28 h 57"/>
                    <a:gd name="T8" fmla="*/ 28 w 58"/>
                    <a:gd name="T9" fmla="*/ 57 h 57"/>
                  </a:gdLst>
                  <a:ahLst/>
                  <a:cxnLst>
                    <a:cxn ang="0">
                      <a:pos x="T0" y="T1"/>
                    </a:cxn>
                    <a:cxn ang="0">
                      <a:pos x="T2" y="T3"/>
                    </a:cxn>
                    <a:cxn ang="0">
                      <a:pos x="T4" y="T5"/>
                    </a:cxn>
                    <a:cxn ang="0">
                      <a:pos x="T6" y="T7"/>
                    </a:cxn>
                    <a:cxn ang="0">
                      <a:pos x="T8" y="T9"/>
                    </a:cxn>
                  </a:cxnLst>
                  <a:rect l="0" t="0" r="r" b="b"/>
                  <a:pathLst>
                    <a:path w="58" h="57">
                      <a:moveTo>
                        <a:pt x="28" y="57"/>
                      </a:moveTo>
                      <a:cubicBezTo>
                        <a:pt x="10" y="55"/>
                        <a:pt x="0" y="44"/>
                        <a:pt x="1" y="27"/>
                      </a:cubicBezTo>
                      <a:cubicBezTo>
                        <a:pt x="1" y="10"/>
                        <a:pt x="12" y="1"/>
                        <a:pt x="28" y="0"/>
                      </a:cubicBezTo>
                      <a:cubicBezTo>
                        <a:pt x="45" y="0"/>
                        <a:pt x="58" y="10"/>
                        <a:pt x="58" y="28"/>
                      </a:cubicBezTo>
                      <a:cubicBezTo>
                        <a:pt x="57" y="46"/>
                        <a:pt x="46" y="56"/>
                        <a:pt x="28" y="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15">
                  <a:extLst>
                    <a:ext uri="{FF2B5EF4-FFF2-40B4-BE49-F238E27FC236}">
                      <a16:creationId xmlns:a16="http://schemas.microsoft.com/office/drawing/2014/main" id="{6A1698A3-0489-3E63-FA58-B9D3C6E1B4EC}"/>
                    </a:ext>
                  </a:extLst>
                </p:cNvPr>
                <p:cNvSpPr>
                  <a:spLocks/>
                </p:cNvSpPr>
                <p:nvPr/>
              </p:nvSpPr>
              <p:spPr bwMode="auto">
                <a:xfrm>
                  <a:off x="-395288" y="4814888"/>
                  <a:ext cx="222250" cy="219075"/>
                </a:xfrm>
                <a:custGeom>
                  <a:avLst/>
                  <a:gdLst>
                    <a:gd name="T0" fmla="*/ 59 w 59"/>
                    <a:gd name="T1" fmla="*/ 27 h 58"/>
                    <a:gd name="T2" fmla="*/ 28 w 59"/>
                    <a:gd name="T3" fmla="*/ 57 h 58"/>
                    <a:gd name="T4" fmla="*/ 1 w 59"/>
                    <a:gd name="T5" fmla="*/ 27 h 58"/>
                    <a:gd name="T6" fmla="*/ 29 w 59"/>
                    <a:gd name="T7" fmla="*/ 1 h 58"/>
                    <a:gd name="T8" fmla="*/ 59 w 59"/>
                    <a:gd name="T9" fmla="*/ 27 h 58"/>
                  </a:gdLst>
                  <a:ahLst/>
                  <a:cxnLst>
                    <a:cxn ang="0">
                      <a:pos x="T0" y="T1"/>
                    </a:cxn>
                    <a:cxn ang="0">
                      <a:pos x="T2" y="T3"/>
                    </a:cxn>
                    <a:cxn ang="0">
                      <a:pos x="T4" y="T5"/>
                    </a:cxn>
                    <a:cxn ang="0">
                      <a:pos x="T6" y="T7"/>
                    </a:cxn>
                    <a:cxn ang="0">
                      <a:pos x="T8" y="T9"/>
                    </a:cxn>
                  </a:cxnLst>
                  <a:rect l="0" t="0" r="r" b="b"/>
                  <a:pathLst>
                    <a:path w="59" h="58">
                      <a:moveTo>
                        <a:pt x="59" y="27"/>
                      </a:moveTo>
                      <a:cubicBezTo>
                        <a:pt x="55" y="47"/>
                        <a:pt x="46" y="58"/>
                        <a:pt x="28" y="57"/>
                      </a:cubicBezTo>
                      <a:cubicBezTo>
                        <a:pt x="9" y="57"/>
                        <a:pt x="0" y="45"/>
                        <a:pt x="1" y="27"/>
                      </a:cubicBezTo>
                      <a:cubicBezTo>
                        <a:pt x="2" y="10"/>
                        <a:pt x="14" y="1"/>
                        <a:pt x="29" y="1"/>
                      </a:cubicBezTo>
                      <a:cubicBezTo>
                        <a:pt x="46" y="0"/>
                        <a:pt x="56" y="12"/>
                        <a:pt x="59"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6">
                  <a:extLst>
                    <a:ext uri="{FF2B5EF4-FFF2-40B4-BE49-F238E27FC236}">
                      <a16:creationId xmlns:a16="http://schemas.microsoft.com/office/drawing/2014/main" id="{C57F899D-7CCC-F6FB-8695-7DCFCF4F5E9D}"/>
                    </a:ext>
                  </a:extLst>
                </p:cNvPr>
                <p:cNvSpPr>
                  <a:spLocks/>
                </p:cNvSpPr>
                <p:nvPr/>
              </p:nvSpPr>
              <p:spPr bwMode="auto">
                <a:xfrm>
                  <a:off x="-2844800" y="2508251"/>
                  <a:ext cx="223838" cy="222250"/>
                </a:xfrm>
                <a:custGeom>
                  <a:avLst/>
                  <a:gdLst>
                    <a:gd name="T0" fmla="*/ 59 w 59"/>
                    <a:gd name="T1" fmla="*/ 30 h 59"/>
                    <a:gd name="T2" fmla="*/ 27 w 59"/>
                    <a:gd name="T3" fmla="*/ 57 h 59"/>
                    <a:gd name="T4" fmla="*/ 2 w 59"/>
                    <a:gd name="T5" fmla="*/ 25 h 59"/>
                    <a:gd name="T6" fmla="*/ 31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8"/>
                        <a:pt x="45" y="59"/>
                        <a:pt x="27" y="57"/>
                      </a:cubicBezTo>
                      <a:cubicBezTo>
                        <a:pt x="9" y="56"/>
                        <a:pt x="0" y="43"/>
                        <a:pt x="2" y="25"/>
                      </a:cubicBezTo>
                      <a:cubicBezTo>
                        <a:pt x="4" y="10"/>
                        <a:pt x="15" y="0"/>
                        <a:pt x="31" y="1"/>
                      </a:cubicBezTo>
                      <a:cubicBezTo>
                        <a:pt x="49" y="2"/>
                        <a:pt x="58"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7">
                  <a:extLst>
                    <a:ext uri="{FF2B5EF4-FFF2-40B4-BE49-F238E27FC236}">
                      <a16:creationId xmlns:a16="http://schemas.microsoft.com/office/drawing/2014/main" id="{A2EDD8FB-EF21-710F-E48C-CD4BEAD51CDD}"/>
                    </a:ext>
                  </a:extLst>
                </p:cNvPr>
                <p:cNvSpPr>
                  <a:spLocks/>
                </p:cNvSpPr>
                <p:nvPr/>
              </p:nvSpPr>
              <p:spPr bwMode="auto">
                <a:xfrm>
                  <a:off x="-96838" y="4587876"/>
                  <a:ext cx="222250" cy="219075"/>
                </a:xfrm>
                <a:custGeom>
                  <a:avLst/>
                  <a:gdLst>
                    <a:gd name="T0" fmla="*/ 27 w 59"/>
                    <a:gd name="T1" fmla="*/ 0 h 58"/>
                    <a:gd name="T2" fmla="*/ 58 w 59"/>
                    <a:gd name="T3" fmla="*/ 27 h 58"/>
                    <a:gd name="T4" fmla="*/ 30 w 59"/>
                    <a:gd name="T5" fmla="*/ 57 h 58"/>
                    <a:gd name="T6" fmla="*/ 2 w 59"/>
                    <a:gd name="T7" fmla="*/ 32 h 58"/>
                    <a:gd name="T8" fmla="*/ 27 w 59"/>
                    <a:gd name="T9" fmla="*/ 0 h 58"/>
                  </a:gdLst>
                  <a:ahLst/>
                  <a:cxnLst>
                    <a:cxn ang="0">
                      <a:pos x="T0" y="T1"/>
                    </a:cxn>
                    <a:cxn ang="0">
                      <a:pos x="T2" y="T3"/>
                    </a:cxn>
                    <a:cxn ang="0">
                      <a:pos x="T4" y="T5"/>
                    </a:cxn>
                    <a:cxn ang="0">
                      <a:pos x="T6" y="T7"/>
                    </a:cxn>
                    <a:cxn ang="0">
                      <a:pos x="T8" y="T9"/>
                    </a:cxn>
                  </a:cxnLst>
                  <a:rect l="0" t="0" r="r" b="b"/>
                  <a:pathLst>
                    <a:path w="59" h="58">
                      <a:moveTo>
                        <a:pt x="27" y="0"/>
                      </a:moveTo>
                      <a:cubicBezTo>
                        <a:pt x="45" y="1"/>
                        <a:pt x="57" y="9"/>
                        <a:pt x="58" y="27"/>
                      </a:cubicBezTo>
                      <a:cubicBezTo>
                        <a:pt x="59" y="45"/>
                        <a:pt x="48" y="56"/>
                        <a:pt x="30" y="57"/>
                      </a:cubicBezTo>
                      <a:cubicBezTo>
                        <a:pt x="13" y="58"/>
                        <a:pt x="4" y="47"/>
                        <a:pt x="2" y="32"/>
                      </a:cubicBezTo>
                      <a:cubicBezTo>
                        <a:pt x="0" y="14"/>
                        <a:pt x="9" y="3"/>
                        <a:pt x="2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8">
                  <a:extLst>
                    <a:ext uri="{FF2B5EF4-FFF2-40B4-BE49-F238E27FC236}">
                      <a16:creationId xmlns:a16="http://schemas.microsoft.com/office/drawing/2014/main" id="{7B68FF5D-8EB0-6594-7204-C4C604D148E9}"/>
                    </a:ext>
                  </a:extLst>
                </p:cNvPr>
                <p:cNvSpPr>
                  <a:spLocks/>
                </p:cNvSpPr>
                <p:nvPr/>
              </p:nvSpPr>
              <p:spPr bwMode="auto">
                <a:xfrm>
                  <a:off x="147637" y="4297363"/>
                  <a:ext cx="219075" cy="222250"/>
                </a:xfrm>
                <a:custGeom>
                  <a:avLst/>
                  <a:gdLst>
                    <a:gd name="T0" fmla="*/ 58 w 58"/>
                    <a:gd name="T1" fmla="*/ 30 h 59"/>
                    <a:gd name="T2" fmla="*/ 27 w 58"/>
                    <a:gd name="T3" fmla="*/ 58 h 59"/>
                    <a:gd name="T4" fmla="*/ 2 w 58"/>
                    <a:gd name="T5" fmla="*/ 26 h 59"/>
                    <a:gd name="T6" fmla="*/ 29 w 58"/>
                    <a:gd name="T7" fmla="*/ 1 h 59"/>
                    <a:gd name="T8" fmla="*/ 58 w 58"/>
                    <a:gd name="T9" fmla="*/ 30 h 59"/>
                  </a:gdLst>
                  <a:ahLst/>
                  <a:cxnLst>
                    <a:cxn ang="0">
                      <a:pos x="T0" y="T1"/>
                    </a:cxn>
                    <a:cxn ang="0">
                      <a:pos x="T2" y="T3"/>
                    </a:cxn>
                    <a:cxn ang="0">
                      <a:pos x="T4" y="T5"/>
                    </a:cxn>
                    <a:cxn ang="0">
                      <a:pos x="T6" y="T7"/>
                    </a:cxn>
                    <a:cxn ang="0">
                      <a:pos x="T8" y="T9"/>
                    </a:cxn>
                  </a:cxnLst>
                  <a:rect l="0" t="0" r="r" b="b"/>
                  <a:pathLst>
                    <a:path w="58" h="59">
                      <a:moveTo>
                        <a:pt x="58" y="30"/>
                      </a:moveTo>
                      <a:cubicBezTo>
                        <a:pt x="55" y="47"/>
                        <a:pt x="45" y="59"/>
                        <a:pt x="27" y="58"/>
                      </a:cubicBezTo>
                      <a:cubicBezTo>
                        <a:pt x="9" y="56"/>
                        <a:pt x="0" y="43"/>
                        <a:pt x="2" y="26"/>
                      </a:cubicBezTo>
                      <a:cubicBezTo>
                        <a:pt x="3" y="10"/>
                        <a:pt x="13" y="0"/>
                        <a:pt x="29" y="1"/>
                      </a:cubicBezTo>
                      <a:cubicBezTo>
                        <a:pt x="48" y="2"/>
                        <a:pt x="57" y="13"/>
                        <a:pt x="58"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9">
                  <a:extLst>
                    <a:ext uri="{FF2B5EF4-FFF2-40B4-BE49-F238E27FC236}">
                      <a16:creationId xmlns:a16="http://schemas.microsoft.com/office/drawing/2014/main" id="{285AB4A4-CE25-D788-05D3-332878A36519}"/>
                    </a:ext>
                  </a:extLst>
                </p:cNvPr>
                <p:cNvSpPr>
                  <a:spLocks/>
                </p:cNvSpPr>
                <p:nvPr/>
              </p:nvSpPr>
              <p:spPr bwMode="auto">
                <a:xfrm>
                  <a:off x="322262" y="3960813"/>
                  <a:ext cx="222250" cy="223838"/>
                </a:xfrm>
                <a:custGeom>
                  <a:avLst/>
                  <a:gdLst>
                    <a:gd name="T0" fmla="*/ 59 w 59"/>
                    <a:gd name="T1" fmla="*/ 30 h 59"/>
                    <a:gd name="T2" fmla="*/ 29 w 59"/>
                    <a:gd name="T3" fmla="*/ 58 h 59"/>
                    <a:gd name="T4" fmla="*/ 1 w 59"/>
                    <a:gd name="T5" fmla="*/ 32 h 59"/>
                    <a:gd name="T6" fmla="*/ 29 w 59"/>
                    <a:gd name="T7" fmla="*/ 1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6" y="47"/>
                        <a:pt x="48" y="59"/>
                        <a:pt x="29" y="58"/>
                      </a:cubicBezTo>
                      <a:cubicBezTo>
                        <a:pt x="13" y="58"/>
                        <a:pt x="2" y="48"/>
                        <a:pt x="1" y="32"/>
                      </a:cubicBezTo>
                      <a:cubicBezTo>
                        <a:pt x="0" y="14"/>
                        <a:pt x="10" y="3"/>
                        <a:pt x="29" y="1"/>
                      </a:cubicBezTo>
                      <a:cubicBezTo>
                        <a:pt x="48" y="0"/>
                        <a:pt x="55" y="13"/>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20">
                  <a:extLst>
                    <a:ext uri="{FF2B5EF4-FFF2-40B4-BE49-F238E27FC236}">
                      <a16:creationId xmlns:a16="http://schemas.microsoft.com/office/drawing/2014/main" id="{1FE4E964-186B-1501-0F26-5D3E4E7D8DC2}"/>
                    </a:ext>
                  </a:extLst>
                </p:cNvPr>
                <p:cNvSpPr>
                  <a:spLocks/>
                </p:cNvSpPr>
                <p:nvPr/>
              </p:nvSpPr>
              <p:spPr bwMode="auto">
                <a:xfrm>
                  <a:off x="234950" y="2492376"/>
                  <a:ext cx="222250" cy="234950"/>
                </a:xfrm>
                <a:custGeom>
                  <a:avLst/>
                  <a:gdLst>
                    <a:gd name="T0" fmla="*/ 58 w 59"/>
                    <a:gd name="T1" fmla="*/ 35 h 62"/>
                    <a:gd name="T2" fmla="*/ 25 w 59"/>
                    <a:gd name="T3" fmla="*/ 58 h 62"/>
                    <a:gd name="T4" fmla="*/ 2 w 59"/>
                    <a:gd name="T5" fmla="*/ 28 h 62"/>
                    <a:gd name="T6" fmla="*/ 33 w 59"/>
                    <a:gd name="T7" fmla="*/ 2 h 62"/>
                    <a:gd name="T8" fmla="*/ 58 w 59"/>
                    <a:gd name="T9" fmla="*/ 35 h 62"/>
                  </a:gdLst>
                  <a:ahLst/>
                  <a:cxnLst>
                    <a:cxn ang="0">
                      <a:pos x="T0" y="T1"/>
                    </a:cxn>
                    <a:cxn ang="0">
                      <a:pos x="T2" y="T3"/>
                    </a:cxn>
                    <a:cxn ang="0">
                      <a:pos x="T4" y="T5"/>
                    </a:cxn>
                    <a:cxn ang="0">
                      <a:pos x="T6" y="T7"/>
                    </a:cxn>
                    <a:cxn ang="0">
                      <a:pos x="T8" y="T9"/>
                    </a:cxn>
                  </a:cxnLst>
                  <a:rect l="0" t="0" r="r" b="b"/>
                  <a:pathLst>
                    <a:path w="59" h="62">
                      <a:moveTo>
                        <a:pt x="58" y="35"/>
                      </a:moveTo>
                      <a:cubicBezTo>
                        <a:pt x="54" y="51"/>
                        <a:pt x="44" y="62"/>
                        <a:pt x="25" y="58"/>
                      </a:cubicBezTo>
                      <a:cubicBezTo>
                        <a:pt x="10" y="55"/>
                        <a:pt x="0" y="44"/>
                        <a:pt x="2" y="28"/>
                      </a:cubicBezTo>
                      <a:cubicBezTo>
                        <a:pt x="4" y="11"/>
                        <a:pt x="15" y="0"/>
                        <a:pt x="33" y="2"/>
                      </a:cubicBezTo>
                      <a:cubicBezTo>
                        <a:pt x="51" y="4"/>
                        <a:pt x="59" y="16"/>
                        <a:pt x="58"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21">
                  <a:extLst>
                    <a:ext uri="{FF2B5EF4-FFF2-40B4-BE49-F238E27FC236}">
                      <a16:creationId xmlns:a16="http://schemas.microsoft.com/office/drawing/2014/main" id="{95C4874E-6805-A08E-29B9-5EF5E6FE500F}"/>
                    </a:ext>
                  </a:extLst>
                </p:cNvPr>
                <p:cNvSpPr>
                  <a:spLocks/>
                </p:cNvSpPr>
                <p:nvPr/>
              </p:nvSpPr>
              <p:spPr bwMode="auto">
                <a:xfrm>
                  <a:off x="26987" y="2182813"/>
                  <a:ext cx="215900" cy="219075"/>
                </a:xfrm>
                <a:custGeom>
                  <a:avLst/>
                  <a:gdLst>
                    <a:gd name="T0" fmla="*/ 29 w 57"/>
                    <a:gd name="T1" fmla="*/ 58 h 58"/>
                    <a:gd name="T2" fmla="*/ 1 w 57"/>
                    <a:gd name="T3" fmla="*/ 28 h 58"/>
                    <a:gd name="T4" fmla="*/ 32 w 57"/>
                    <a:gd name="T5" fmla="*/ 1 h 58"/>
                    <a:gd name="T6" fmla="*/ 57 w 57"/>
                    <a:gd name="T7" fmla="*/ 29 h 58"/>
                    <a:gd name="T8" fmla="*/ 29 w 57"/>
                    <a:gd name="T9" fmla="*/ 58 h 58"/>
                  </a:gdLst>
                  <a:ahLst/>
                  <a:cxnLst>
                    <a:cxn ang="0">
                      <a:pos x="T0" y="T1"/>
                    </a:cxn>
                    <a:cxn ang="0">
                      <a:pos x="T2" y="T3"/>
                    </a:cxn>
                    <a:cxn ang="0">
                      <a:pos x="T4" y="T5"/>
                    </a:cxn>
                    <a:cxn ang="0">
                      <a:pos x="T6" y="T7"/>
                    </a:cxn>
                    <a:cxn ang="0">
                      <a:pos x="T8" y="T9"/>
                    </a:cxn>
                  </a:cxnLst>
                  <a:rect l="0" t="0" r="r" b="b"/>
                  <a:pathLst>
                    <a:path w="57" h="58">
                      <a:moveTo>
                        <a:pt x="29" y="58"/>
                      </a:moveTo>
                      <a:cubicBezTo>
                        <a:pt x="10" y="56"/>
                        <a:pt x="0" y="45"/>
                        <a:pt x="1" y="28"/>
                      </a:cubicBezTo>
                      <a:cubicBezTo>
                        <a:pt x="2" y="11"/>
                        <a:pt x="14" y="0"/>
                        <a:pt x="32" y="1"/>
                      </a:cubicBezTo>
                      <a:cubicBezTo>
                        <a:pt x="48" y="3"/>
                        <a:pt x="57" y="14"/>
                        <a:pt x="57" y="29"/>
                      </a:cubicBezTo>
                      <a:cubicBezTo>
                        <a:pt x="57" y="47"/>
                        <a:pt x="47" y="57"/>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22">
                  <a:extLst>
                    <a:ext uri="{FF2B5EF4-FFF2-40B4-BE49-F238E27FC236}">
                      <a16:creationId xmlns:a16="http://schemas.microsoft.com/office/drawing/2014/main" id="{B9D5F921-2713-4C14-02C0-805FC5974223}"/>
                    </a:ext>
                  </a:extLst>
                </p:cNvPr>
                <p:cNvSpPr>
                  <a:spLocks/>
                </p:cNvSpPr>
                <p:nvPr/>
              </p:nvSpPr>
              <p:spPr bwMode="auto">
                <a:xfrm>
                  <a:off x="-3040063" y="3232151"/>
                  <a:ext cx="219075" cy="219075"/>
                </a:xfrm>
                <a:custGeom>
                  <a:avLst/>
                  <a:gdLst>
                    <a:gd name="T0" fmla="*/ 29 w 58"/>
                    <a:gd name="T1" fmla="*/ 58 h 58"/>
                    <a:gd name="T2" fmla="*/ 1 w 58"/>
                    <a:gd name="T3" fmla="*/ 28 h 58"/>
                    <a:gd name="T4" fmla="*/ 27 w 58"/>
                    <a:gd name="T5" fmla="*/ 1 h 58"/>
                    <a:gd name="T6" fmla="*/ 58 w 58"/>
                    <a:gd name="T7" fmla="*/ 28 h 58"/>
                    <a:gd name="T8" fmla="*/ 29 w 58"/>
                    <a:gd name="T9" fmla="*/ 58 h 58"/>
                  </a:gdLst>
                  <a:ahLst/>
                  <a:cxnLst>
                    <a:cxn ang="0">
                      <a:pos x="T0" y="T1"/>
                    </a:cxn>
                    <a:cxn ang="0">
                      <a:pos x="T2" y="T3"/>
                    </a:cxn>
                    <a:cxn ang="0">
                      <a:pos x="T4" y="T5"/>
                    </a:cxn>
                    <a:cxn ang="0">
                      <a:pos x="T6" y="T7"/>
                    </a:cxn>
                    <a:cxn ang="0">
                      <a:pos x="T8" y="T9"/>
                    </a:cxn>
                  </a:cxnLst>
                  <a:rect l="0" t="0" r="r" b="b"/>
                  <a:pathLst>
                    <a:path w="58" h="58">
                      <a:moveTo>
                        <a:pt x="29" y="58"/>
                      </a:moveTo>
                      <a:cubicBezTo>
                        <a:pt x="12" y="56"/>
                        <a:pt x="0" y="46"/>
                        <a:pt x="1" y="28"/>
                      </a:cubicBezTo>
                      <a:cubicBezTo>
                        <a:pt x="1" y="13"/>
                        <a:pt x="11" y="2"/>
                        <a:pt x="27" y="1"/>
                      </a:cubicBezTo>
                      <a:cubicBezTo>
                        <a:pt x="45" y="0"/>
                        <a:pt x="57" y="10"/>
                        <a:pt x="58" y="28"/>
                      </a:cubicBezTo>
                      <a:cubicBezTo>
                        <a:pt x="58" y="46"/>
                        <a:pt x="47" y="55"/>
                        <a:pt x="29"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3">
                  <a:extLst>
                    <a:ext uri="{FF2B5EF4-FFF2-40B4-BE49-F238E27FC236}">
                      <a16:creationId xmlns:a16="http://schemas.microsoft.com/office/drawing/2014/main" id="{8CF96C96-0605-7D50-BA23-2433FC7E028A}"/>
                    </a:ext>
                  </a:extLst>
                </p:cNvPr>
                <p:cNvSpPr>
                  <a:spLocks/>
                </p:cNvSpPr>
                <p:nvPr/>
              </p:nvSpPr>
              <p:spPr bwMode="auto">
                <a:xfrm>
                  <a:off x="-1485900" y="5059363"/>
                  <a:ext cx="222250" cy="223838"/>
                </a:xfrm>
                <a:custGeom>
                  <a:avLst/>
                  <a:gdLst>
                    <a:gd name="T0" fmla="*/ 59 w 59"/>
                    <a:gd name="T1" fmla="*/ 30 h 59"/>
                    <a:gd name="T2" fmla="*/ 27 w 59"/>
                    <a:gd name="T3" fmla="*/ 57 h 59"/>
                    <a:gd name="T4" fmla="*/ 2 w 59"/>
                    <a:gd name="T5" fmla="*/ 25 h 59"/>
                    <a:gd name="T6" fmla="*/ 30 w 59"/>
                    <a:gd name="T7" fmla="*/ 0 h 59"/>
                    <a:gd name="T8" fmla="*/ 59 w 59"/>
                    <a:gd name="T9" fmla="*/ 30 h 59"/>
                  </a:gdLst>
                  <a:ahLst/>
                  <a:cxnLst>
                    <a:cxn ang="0">
                      <a:pos x="T0" y="T1"/>
                    </a:cxn>
                    <a:cxn ang="0">
                      <a:pos x="T2" y="T3"/>
                    </a:cxn>
                    <a:cxn ang="0">
                      <a:pos x="T4" y="T5"/>
                    </a:cxn>
                    <a:cxn ang="0">
                      <a:pos x="T6" y="T7"/>
                    </a:cxn>
                    <a:cxn ang="0">
                      <a:pos x="T8" y="T9"/>
                    </a:cxn>
                  </a:cxnLst>
                  <a:rect l="0" t="0" r="r" b="b"/>
                  <a:pathLst>
                    <a:path w="59" h="59">
                      <a:moveTo>
                        <a:pt x="59" y="30"/>
                      </a:moveTo>
                      <a:cubicBezTo>
                        <a:pt x="55" y="47"/>
                        <a:pt x="46" y="59"/>
                        <a:pt x="27" y="57"/>
                      </a:cubicBezTo>
                      <a:cubicBezTo>
                        <a:pt x="9" y="55"/>
                        <a:pt x="0" y="43"/>
                        <a:pt x="2" y="25"/>
                      </a:cubicBezTo>
                      <a:cubicBezTo>
                        <a:pt x="3" y="9"/>
                        <a:pt x="15" y="0"/>
                        <a:pt x="30" y="0"/>
                      </a:cubicBezTo>
                      <a:cubicBezTo>
                        <a:pt x="48" y="1"/>
                        <a:pt x="58" y="12"/>
                        <a:pt x="59"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6">
                  <a:extLst>
                    <a:ext uri="{FF2B5EF4-FFF2-40B4-BE49-F238E27FC236}">
                      <a16:creationId xmlns:a16="http://schemas.microsoft.com/office/drawing/2014/main" id="{10681F5F-F03E-020C-4B12-5504043D56D9}"/>
                    </a:ext>
                  </a:extLst>
                </p:cNvPr>
                <p:cNvSpPr>
                  <a:spLocks/>
                </p:cNvSpPr>
                <p:nvPr/>
              </p:nvSpPr>
              <p:spPr bwMode="auto">
                <a:xfrm>
                  <a:off x="-244475" y="1930401"/>
                  <a:ext cx="219075" cy="219075"/>
                </a:xfrm>
                <a:custGeom>
                  <a:avLst/>
                  <a:gdLst>
                    <a:gd name="T0" fmla="*/ 58 w 58"/>
                    <a:gd name="T1" fmla="*/ 28 h 58"/>
                    <a:gd name="T2" fmla="*/ 25 w 58"/>
                    <a:gd name="T3" fmla="*/ 56 h 58"/>
                    <a:gd name="T4" fmla="*/ 0 w 58"/>
                    <a:gd name="T5" fmla="*/ 28 h 58"/>
                    <a:gd name="T6" fmla="*/ 29 w 58"/>
                    <a:gd name="T7" fmla="*/ 0 h 58"/>
                    <a:gd name="T8" fmla="*/ 58 w 58"/>
                    <a:gd name="T9" fmla="*/ 28 h 58"/>
                  </a:gdLst>
                  <a:ahLst/>
                  <a:cxnLst>
                    <a:cxn ang="0">
                      <a:pos x="T0" y="T1"/>
                    </a:cxn>
                    <a:cxn ang="0">
                      <a:pos x="T2" y="T3"/>
                    </a:cxn>
                    <a:cxn ang="0">
                      <a:pos x="T4" y="T5"/>
                    </a:cxn>
                    <a:cxn ang="0">
                      <a:pos x="T6" y="T7"/>
                    </a:cxn>
                    <a:cxn ang="0">
                      <a:pos x="T8" y="T9"/>
                    </a:cxn>
                  </a:cxnLst>
                  <a:rect l="0" t="0" r="r" b="b"/>
                  <a:pathLst>
                    <a:path w="58" h="58">
                      <a:moveTo>
                        <a:pt x="58" y="28"/>
                      </a:moveTo>
                      <a:cubicBezTo>
                        <a:pt x="53" y="47"/>
                        <a:pt x="44" y="58"/>
                        <a:pt x="25" y="56"/>
                      </a:cubicBezTo>
                      <a:cubicBezTo>
                        <a:pt x="10" y="55"/>
                        <a:pt x="0" y="45"/>
                        <a:pt x="0" y="28"/>
                      </a:cubicBezTo>
                      <a:cubicBezTo>
                        <a:pt x="0" y="11"/>
                        <a:pt x="11" y="0"/>
                        <a:pt x="29" y="0"/>
                      </a:cubicBezTo>
                      <a:cubicBezTo>
                        <a:pt x="48" y="0"/>
                        <a:pt x="54" y="13"/>
                        <a:pt x="58"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7">
                  <a:extLst>
                    <a:ext uri="{FF2B5EF4-FFF2-40B4-BE49-F238E27FC236}">
                      <a16:creationId xmlns:a16="http://schemas.microsoft.com/office/drawing/2014/main" id="{E669A58B-8EBC-FA33-DC6B-430F50968557}"/>
                    </a:ext>
                  </a:extLst>
                </p:cNvPr>
                <p:cNvSpPr>
                  <a:spLocks/>
                </p:cNvSpPr>
                <p:nvPr/>
              </p:nvSpPr>
              <p:spPr bwMode="auto">
                <a:xfrm>
                  <a:off x="-1666875" y="1612901"/>
                  <a:ext cx="215900" cy="219075"/>
                </a:xfrm>
                <a:custGeom>
                  <a:avLst/>
                  <a:gdLst>
                    <a:gd name="T0" fmla="*/ 27 w 57"/>
                    <a:gd name="T1" fmla="*/ 58 h 58"/>
                    <a:gd name="T2" fmla="*/ 0 w 57"/>
                    <a:gd name="T3" fmla="*/ 27 h 58"/>
                    <a:gd name="T4" fmla="*/ 27 w 57"/>
                    <a:gd name="T5" fmla="*/ 1 h 58"/>
                    <a:gd name="T6" fmla="*/ 57 w 57"/>
                    <a:gd name="T7" fmla="*/ 29 h 58"/>
                    <a:gd name="T8" fmla="*/ 27 w 57"/>
                    <a:gd name="T9" fmla="*/ 58 h 58"/>
                  </a:gdLst>
                  <a:ahLst/>
                  <a:cxnLst>
                    <a:cxn ang="0">
                      <a:pos x="T0" y="T1"/>
                    </a:cxn>
                    <a:cxn ang="0">
                      <a:pos x="T2" y="T3"/>
                    </a:cxn>
                    <a:cxn ang="0">
                      <a:pos x="T4" y="T5"/>
                    </a:cxn>
                    <a:cxn ang="0">
                      <a:pos x="T6" y="T7"/>
                    </a:cxn>
                    <a:cxn ang="0">
                      <a:pos x="T8" y="T9"/>
                    </a:cxn>
                  </a:cxnLst>
                  <a:rect l="0" t="0" r="r" b="b"/>
                  <a:pathLst>
                    <a:path w="57" h="58">
                      <a:moveTo>
                        <a:pt x="27" y="58"/>
                      </a:moveTo>
                      <a:cubicBezTo>
                        <a:pt x="9" y="56"/>
                        <a:pt x="0" y="45"/>
                        <a:pt x="0" y="27"/>
                      </a:cubicBezTo>
                      <a:cubicBezTo>
                        <a:pt x="1" y="10"/>
                        <a:pt x="11" y="1"/>
                        <a:pt x="27" y="1"/>
                      </a:cubicBezTo>
                      <a:cubicBezTo>
                        <a:pt x="45" y="0"/>
                        <a:pt x="57" y="10"/>
                        <a:pt x="57" y="29"/>
                      </a:cubicBezTo>
                      <a:cubicBezTo>
                        <a:pt x="57" y="46"/>
                        <a:pt x="45" y="56"/>
                        <a:pt x="27"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8">
                  <a:extLst>
                    <a:ext uri="{FF2B5EF4-FFF2-40B4-BE49-F238E27FC236}">
                      <a16:creationId xmlns:a16="http://schemas.microsoft.com/office/drawing/2014/main" id="{5D5F4D31-C3CE-EF9B-CAEF-4B6D28C71E43}"/>
                    </a:ext>
                  </a:extLst>
                </p:cNvPr>
                <p:cNvSpPr>
                  <a:spLocks/>
                </p:cNvSpPr>
                <p:nvPr/>
              </p:nvSpPr>
              <p:spPr bwMode="auto">
                <a:xfrm>
                  <a:off x="431800" y="3225801"/>
                  <a:ext cx="222250" cy="219075"/>
                </a:xfrm>
                <a:custGeom>
                  <a:avLst/>
                  <a:gdLst>
                    <a:gd name="T0" fmla="*/ 29 w 59"/>
                    <a:gd name="T1" fmla="*/ 0 h 58"/>
                    <a:gd name="T2" fmla="*/ 58 w 59"/>
                    <a:gd name="T3" fmla="*/ 29 h 58"/>
                    <a:gd name="T4" fmla="*/ 28 w 59"/>
                    <a:gd name="T5" fmla="*/ 57 h 58"/>
                    <a:gd name="T6" fmla="*/ 1 w 59"/>
                    <a:gd name="T7" fmla="*/ 31 h 58"/>
                    <a:gd name="T8" fmla="*/ 29 w 59"/>
                    <a:gd name="T9" fmla="*/ 0 h 58"/>
                  </a:gdLst>
                  <a:ahLst/>
                  <a:cxnLst>
                    <a:cxn ang="0">
                      <a:pos x="T0" y="T1"/>
                    </a:cxn>
                    <a:cxn ang="0">
                      <a:pos x="T2" y="T3"/>
                    </a:cxn>
                    <a:cxn ang="0">
                      <a:pos x="T4" y="T5"/>
                    </a:cxn>
                    <a:cxn ang="0">
                      <a:pos x="T6" y="T7"/>
                    </a:cxn>
                    <a:cxn ang="0">
                      <a:pos x="T8" y="T9"/>
                    </a:cxn>
                  </a:cxnLst>
                  <a:rect l="0" t="0" r="r" b="b"/>
                  <a:pathLst>
                    <a:path w="59" h="58">
                      <a:moveTo>
                        <a:pt x="29" y="0"/>
                      </a:moveTo>
                      <a:cubicBezTo>
                        <a:pt x="46" y="3"/>
                        <a:pt x="59" y="11"/>
                        <a:pt x="58" y="29"/>
                      </a:cubicBezTo>
                      <a:cubicBezTo>
                        <a:pt x="57" y="47"/>
                        <a:pt x="47" y="58"/>
                        <a:pt x="28" y="57"/>
                      </a:cubicBezTo>
                      <a:cubicBezTo>
                        <a:pt x="12" y="57"/>
                        <a:pt x="2" y="46"/>
                        <a:pt x="1" y="31"/>
                      </a:cubicBezTo>
                      <a:cubicBezTo>
                        <a:pt x="0" y="13"/>
                        <a:pt x="12" y="3"/>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31">
                  <a:extLst>
                    <a:ext uri="{FF2B5EF4-FFF2-40B4-BE49-F238E27FC236}">
                      <a16:creationId xmlns:a16="http://schemas.microsoft.com/office/drawing/2014/main" id="{995DD6A2-C534-A277-E669-9A31592DD2DF}"/>
                    </a:ext>
                  </a:extLst>
                </p:cNvPr>
                <p:cNvSpPr>
                  <a:spLocks/>
                </p:cNvSpPr>
                <p:nvPr/>
              </p:nvSpPr>
              <p:spPr bwMode="auto">
                <a:xfrm>
                  <a:off x="-1841956" y="5028964"/>
                  <a:ext cx="252413" cy="242888"/>
                </a:xfrm>
                <a:custGeom>
                  <a:avLst/>
                  <a:gdLst>
                    <a:gd name="T0" fmla="*/ 48 w 67"/>
                    <a:gd name="T1" fmla="*/ 58 h 64"/>
                    <a:gd name="T2" fmla="*/ 8 w 67"/>
                    <a:gd name="T3" fmla="*/ 44 h 64"/>
                    <a:gd name="T4" fmla="*/ 24 w 67"/>
                    <a:gd name="T5" fmla="*/ 7 h 64"/>
                    <a:gd name="T6" fmla="*/ 59 w 67"/>
                    <a:gd name="T7" fmla="*/ 20 h 64"/>
                    <a:gd name="T8" fmla="*/ 48 w 67"/>
                    <a:gd name="T9" fmla="*/ 58 h 64"/>
                  </a:gdLst>
                  <a:ahLst/>
                  <a:cxnLst>
                    <a:cxn ang="0">
                      <a:pos x="T0" y="T1"/>
                    </a:cxn>
                    <a:cxn ang="0">
                      <a:pos x="T2" y="T3"/>
                    </a:cxn>
                    <a:cxn ang="0">
                      <a:pos x="T4" y="T5"/>
                    </a:cxn>
                    <a:cxn ang="0">
                      <a:pos x="T6" y="T7"/>
                    </a:cxn>
                    <a:cxn ang="0">
                      <a:pos x="T8" y="T9"/>
                    </a:cxn>
                  </a:cxnLst>
                  <a:rect l="0" t="0" r="r" b="b"/>
                  <a:pathLst>
                    <a:path w="67" h="64">
                      <a:moveTo>
                        <a:pt x="48" y="58"/>
                      </a:moveTo>
                      <a:cubicBezTo>
                        <a:pt x="30" y="64"/>
                        <a:pt x="15" y="61"/>
                        <a:pt x="8" y="44"/>
                      </a:cubicBezTo>
                      <a:cubicBezTo>
                        <a:pt x="0" y="27"/>
                        <a:pt x="7" y="14"/>
                        <a:pt x="24" y="7"/>
                      </a:cubicBezTo>
                      <a:cubicBezTo>
                        <a:pt x="39" y="0"/>
                        <a:pt x="52" y="6"/>
                        <a:pt x="59" y="20"/>
                      </a:cubicBezTo>
                      <a:cubicBezTo>
                        <a:pt x="67" y="35"/>
                        <a:pt x="61" y="49"/>
                        <a:pt x="48" y="5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76" name="Group 175">
                <a:extLst>
                  <a:ext uri="{FF2B5EF4-FFF2-40B4-BE49-F238E27FC236}">
                    <a16:creationId xmlns:a16="http://schemas.microsoft.com/office/drawing/2014/main" id="{C9C9F78C-05E6-2533-DAA0-A21ECA460718}"/>
                  </a:ext>
                </a:extLst>
              </p:cNvPr>
              <p:cNvGrpSpPr/>
              <p:nvPr/>
            </p:nvGrpSpPr>
            <p:grpSpPr>
              <a:xfrm>
                <a:off x="1141950" y="3837692"/>
                <a:ext cx="1527539" cy="1560559"/>
                <a:chOff x="4748963" y="4098099"/>
                <a:chExt cx="1881040" cy="1921702"/>
              </a:xfrm>
            </p:grpSpPr>
            <p:grpSp>
              <p:nvGrpSpPr>
                <p:cNvPr id="177" name="Group 176">
                  <a:extLst>
                    <a:ext uri="{FF2B5EF4-FFF2-40B4-BE49-F238E27FC236}">
                      <a16:creationId xmlns:a16="http://schemas.microsoft.com/office/drawing/2014/main" id="{CEC62E17-87F3-18DC-47F0-B3388CB5921D}"/>
                    </a:ext>
                  </a:extLst>
                </p:cNvPr>
                <p:cNvGrpSpPr/>
                <p:nvPr/>
              </p:nvGrpSpPr>
              <p:grpSpPr>
                <a:xfrm>
                  <a:off x="5130525" y="4098099"/>
                  <a:ext cx="767348" cy="783782"/>
                  <a:chOff x="6045325" y="4029074"/>
                  <a:chExt cx="657433" cy="671513"/>
                </a:xfrm>
              </p:grpSpPr>
              <p:sp>
                <p:nvSpPr>
                  <p:cNvPr id="187" name="Freeform 11">
                    <a:extLst>
                      <a:ext uri="{FF2B5EF4-FFF2-40B4-BE49-F238E27FC236}">
                        <a16:creationId xmlns:a16="http://schemas.microsoft.com/office/drawing/2014/main" id="{2AB15254-FA8A-0565-C840-338BD6A4C4CC}"/>
                      </a:ext>
                    </a:extLst>
                  </p:cNvPr>
                  <p:cNvSpPr>
                    <a:spLocks/>
                  </p:cNvSpPr>
                  <p:nvPr/>
                </p:nvSpPr>
                <p:spPr bwMode="auto">
                  <a:xfrm>
                    <a:off x="6127639"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88" name="Freeform 13">
                    <a:extLst>
                      <a:ext uri="{FF2B5EF4-FFF2-40B4-BE49-F238E27FC236}">
                        <a16:creationId xmlns:a16="http://schemas.microsoft.com/office/drawing/2014/main" id="{B1E85E36-AAE1-79C3-C4AB-00C1852C7BCA}"/>
                      </a:ext>
                    </a:extLst>
                  </p:cNvPr>
                  <p:cNvSpPr>
                    <a:spLocks/>
                  </p:cNvSpPr>
                  <p:nvPr/>
                </p:nvSpPr>
                <p:spPr bwMode="auto">
                  <a:xfrm>
                    <a:off x="6045325"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78" name="Group 177">
                  <a:extLst>
                    <a:ext uri="{FF2B5EF4-FFF2-40B4-BE49-F238E27FC236}">
                      <a16:creationId xmlns:a16="http://schemas.microsoft.com/office/drawing/2014/main" id="{8E63457A-54EE-7C9A-1E34-A79365CCFA89}"/>
                    </a:ext>
                  </a:extLst>
                </p:cNvPr>
                <p:cNvGrpSpPr/>
                <p:nvPr/>
              </p:nvGrpSpPr>
              <p:grpSpPr>
                <a:xfrm>
                  <a:off x="5889866" y="4898557"/>
                  <a:ext cx="740137" cy="755989"/>
                  <a:chOff x="6113010" y="4029074"/>
                  <a:chExt cx="657433" cy="671513"/>
                </a:xfrm>
              </p:grpSpPr>
              <p:sp>
                <p:nvSpPr>
                  <p:cNvPr id="185" name="Freeform 11">
                    <a:extLst>
                      <a:ext uri="{FF2B5EF4-FFF2-40B4-BE49-F238E27FC236}">
                        <a16:creationId xmlns:a16="http://schemas.microsoft.com/office/drawing/2014/main" id="{737301A0-C2A3-1AE9-AB78-E06B19D97CB6}"/>
                      </a:ext>
                    </a:extLst>
                  </p:cNvPr>
                  <p:cNvSpPr>
                    <a:spLocks/>
                  </p:cNvSpPr>
                  <p:nvPr/>
                </p:nvSpPr>
                <p:spPr bwMode="auto">
                  <a:xfrm>
                    <a:off x="6195324" y="4255439"/>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13">
                    <a:extLst>
                      <a:ext uri="{FF2B5EF4-FFF2-40B4-BE49-F238E27FC236}">
                        <a16:creationId xmlns:a16="http://schemas.microsoft.com/office/drawing/2014/main" id="{CB6E7654-64C2-8FED-FB69-2DC0CCFA0E19}"/>
                      </a:ext>
                    </a:extLst>
                  </p:cNvPr>
                  <p:cNvSpPr>
                    <a:spLocks/>
                  </p:cNvSpPr>
                  <p:nvPr/>
                </p:nvSpPr>
                <p:spPr bwMode="auto">
                  <a:xfrm>
                    <a:off x="6113010" y="4029074"/>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179" name="Group 178">
                  <a:extLst>
                    <a:ext uri="{FF2B5EF4-FFF2-40B4-BE49-F238E27FC236}">
                      <a16:creationId xmlns:a16="http://schemas.microsoft.com/office/drawing/2014/main" id="{9838659F-762E-B298-CD3A-EF1E5210C604}"/>
                    </a:ext>
                  </a:extLst>
                </p:cNvPr>
                <p:cNvGrpSpPr/>
                <p:nvPr/>
              </p:nvGrpSpPr>
              <p:grpSpPr>
                <a:xfrm>
                  <a:off x="4978411" y="5263812"/>
                  <a:ext cx="740137" cy="755989"/>
                  <a:chOff x="6104550" y="4096759"/>
                  <a:chExt cx="657433" cy="671513"/>
                </a:xfrm>
              </p:grpSpPr>
              <p:sp>
                <p:nvSpPr>
                  <p:cNvPr id="183" name="Freeform 11">
                    <a:extLst>
                      <a:ext uri="{FF2B5EF4-FFF2-40B4-BE49-F238E27FC236}">
                        <a16:creationId xmlns:a16="http://schemas.microsoft.com/office/drawing/2014/main" id="{86956AB0-D021-089E-CC4B-890F7E22B50A}"/>
                      </a:ext>
                    </a:extLst>
                  </p:cNvPr>
                  <p:cNvSpPr>
                    <a:spLocks/>
                  </p:cNvSpPr>
                  <p:nvPr/>
                </p:nvSpPr>
                <p:spPr bwMode="auto">
                  <a:xfrm>
                    <a:off x="6186864" y="4323124"/>
                    <a:ext cx="575119" cy="445148"/>
                  </a:xfrm>
                  <a:custGeom>
                    <a:avLst/>
                    <a:gdLst>
                      <a:gd name="T0" fmla="*/ 224 w 224"/>
                      <a:gd name="T1" fmla="*/ 39 h 173"/>
                      <a:gd name="T2" fmla="*/ 125 w 224"/>
                      <a:gd name="T3" fmla="*/ 163 h 173"/>
                      <a:gd name="T4" fmla="*/ 11 w 224"/>
                      <a:gd name="T5" fmla="*/ 134 h 173"/>
                      <a:gd name="T6" fmla="*/ 14 w 224"/>
                      <a:gd name="T7" fmla="*/ 106 h 173"/>
                      <a:gd name="T8" fmla="*/ 198 w 224"/>
                      <a:gd name="T9" fmla="*/ 6 h 173"/>
                      <a:gd name="T10" fmla="*/ 222 w 224"/>
                      <a:gd name="T11" fmla="*/ 18 h 173"/>
                      <a:gd name="T12" fmla="*/ 224 w 224"/>
                      <a:gd name="T13" fmla="*/ 39 h 173"/>
                    </a:gdLst>
                    <a:ahLst/>
                    <a:cxnLst>
                      <a:cxn ang="0">
                        <a:pos x="T0" y="T1"/>
                      </a:cxn>
                      <a:cxn ang="0">
                        <a:pos x="T2" y="T3"/>
                      </a:cxn>
                      <a:cxn ang="0">
                        <a:pos x="T4" y="T5"/>
                      </a:cxn>
                      <a:cxn ang="0">
                        <a:pos x="T6" y="T7"/>
                      </a:cxn>
                      <a:cxn ang="0">
                        <a:pos x="T8" y="T9"/>
                      </a:cxn>
                      <a:cxn ang="0">
                        <a:pos x="T10" y="T11"/>
                      </a:cxn>
                      <a:cxn ang="0">
                        <a:pos x="T12" y="T13"/>
                      </a:cxn>
                    </a:cxnLst>
                    <a:rect l="0" t="0" r="r" b="b"/>
                    <a:pathLst>
                      <a:path w="224" h="173">
                        <a:moveTo>
                          <a:pt x="224" y="39"/>
                        </a:moveTo>
                        <a:cubicBezTo>
                          <a:pt x="223" y="99"/>
                          <a:pt x="183" y="150"/>
                          <a:pt x="125" y="163"/>
                        </a:cubicBezTo>
                        <a:cubicBezTo>
                          <a:pt x="82" y="173"/>
                          <a:pt x="44" y="162"/>
                          <a:pt x="11" y="134"/>
                        </a:cubicBezTo>
                        <a:cubicBezTo>
                          <a:pt x="0" y="125"/>
                          <a:pt x="2" y="113"/>
                          <a:pt x="14" y="106"/>
                        </a:cubicBezTo>
                        <a:cubicBezTo>
                          <a:pt x="75" y="73"/>
                          <a:pt x="137" y="39"/>
                          <a:pt x="198" y="6"/>
                        </a:cubicBezTo>
                        <a:cubicBezTo>
                          <a:pt x="209" y="0"/>
                          <a:pt x="220" y="6"/>
                          <a:pt x="222" y="18"/>
                        </a:cubicBezTo>
                        <a:cubicBezTo>
                          <a:pt x="223" y="25"/>
                          <a:pt x="223" y="32"/>
                          <a:pt x="224" y="39"/>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13">
                    <a:extLst>
                      <a:ext uri="{FF2B5EF4-FFF2-40B4-BE49-F238E27FC236}">
                        <a16:creationId xmlns:a16="http://schemas.microsoft.com/office/drawing/2014/main" id="{BBA3BAC5-A8B8-2CB0-3C2A-159D1E2905BE}"/>
                      </a:ext>
                    </a:extLst>
                  </p:cNvPr>
                  <p:cNvSpPr>
                    <a:spLocks/>
                  </p:cNvSpPr>
                  <p:nvPr/>
                </p:nvSpPr>
                <p:spPr bwMode="auto">
                  <a:xfrm>
                    <a:off x="6104550" y="4096759"/>
                    <a:ext cx="572952" cy="429985"/>
                  </a:xfrm>
                  <a:custGeom>
                    <a:avLst/>
                    <a:gdLst>
                      <a:gd name="T0" fmla="*/ 0 w 223"/>
                      <a:gd name="T1" fmla="*/ 126 h 167"/>
                      <a:gd name="T2" fmla="*/ 127 w 223"/>
                      <a:gd name="T3" fmla="*/ 0 h 167"/>
                      <a:gd name="T4" fmla="*/ 214 w 223"/>
                      <a:gd name="T5" fmla="*/ 34 h 167"/>
                      <a:gd name="T6" fmla="*/ 211 w 223"/>
                      <a:gd name="T7" fmla="*/ 60 h 167"/>
                      <a:gd name="T8" fmla="*/ 27 w 223"/>
                      <a:gd name="T9" fmla="*/ 160 h 167"/>
                      <a:gd name="T10" fmla="*/ 3 w 223"/>
                      <a:gd name="T11" fmla="*/ 148 h 167"/>
                      <a:gd name="T12" fmla="*/ 0 w 223"/>
                      <a:gd name="T13" fmla="*/ 126 h 167"/>
                    </a:gdLst>
                    <a:ahLst/>
                    <a:cxnLst>
                      <a:cxn ang="0">
                        <a:pos x="T0" y="T1"/>
                      </a:cxn>
                      <a:cxn ang="0">
                        <a:pos x="T2" y="T3"/>
                      </a:cxn>
                      <a:cxn ang="0">
                        <a:pos x="T4" y="T5"/>
                      </a:cxn>
                      <a:cxn ang="0">
                        <a:pos x="T6" y="T7"/>
                      </a:cxn>
                      <a:cxn ang="0">
                        <a:pos x="T8" y="T9"/>
                      </a:cxn>
                      <a:cxn ang="0">
                        <a:pos x="T10" y="T11"/>
                      </a:cxn>
                      <a:cxn ang="0">
                        <a:pos x="T12" y="T13"/>
                      </a:cxn>
                    </a:cxnLst>
                    <a:rect l="0" t="0" r="r" b="b"/>
                    <a:pathLst>
                      <a:path w="223" h="167">
                        <a:moveTo>
                          <a:pt x="0" y="126"/>
                        </a:moveTo>
                        <a:cubicBezTo>
                          <a:pt x="2" y="57"/>
                          <a:pt x="57" y="1"/>
                          <a:pt x="127" y="0"/>
                        </a:cubicBezTo>
                        <a:cubicBezTo>
                          <a:pt x="160" y="0"/>
                          <a:pt x="189" y="11"/>
                          <a:pt x="214" y="34"/>
                        </a:cubicBezTo>
                        <a:cubicBezTo>
                          <a:pt x="223" y="42"/>
                          <a:pt x="222" y="54"/>
                          <a:pt x="211" y="60"/>
                        </a:cubicBezTo>
                        <a:cubicBezTo>
                          <a:pt x="150" y="93"/>
                          <a:pt x="89" y="127"/>
                          <a:pt x="27" y="160"/>
                        </a:cubicBezTo>
                        <a:cubicBezTo>
                          <a:pt x="15" y="167"/>
                          <a:pt x="5" y="161"/>
                          <a:pt x="3" y="148"/>
                        </a:cubicBezTo>
                        <a:cubicBezTo>
                          <a:pt x="2" y="141"/>
                          <a:pt x="1" y="133"/>
                          <a:pt x="0" y="126"/>
                        </a:cubicBezTo>
                        <a:close/>
                      </a:path>
                    </a:pathLst>
                  </a:custGeom>
                  <a:solidFill>
                    <a:schemeClr val="bg1"/>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sp>
              <p:nvSpPr>
                <p:cNvPr id="180" name="Freeform 9">
                  <a:extLst>
                    <a:ext uri="{FF2B5EF4-FFF2-40B4-BE49-F238E27FC236}">
                      <a16:creationId xmlns:a16="http://schemas.microsoft.com/office/drawing/2014/main" id="{2233F920-359D-E1B8-5D82-AFE31F1B51AE}"/>
                    </a:ext>
                  </a:extLst>
                </p:cNvPr>
                <p:cNvSpPr>
                  <a:spLocks/>
                </p:cNvSpPr>
                <p:nvPr/>
              </p:nvSpPr>
              <p:spPr bwMode="auto">
                <a:xfrm rot="18000000">
                  <a:off x="4555976" y="4398272"/>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9">
                  <a:extLst>
                    <a:ext uri="{FF2B5EF4-FFF2-40B4-BE49-F238E27FC236}">
                      <a16:creationId xmlns:a16="http://schemas.microsoft.com/office/drawing/2014/main" id="{80992E39-984F-C6B5-DDF0-B70CCC7DB5E3}"/>
                    </a:ext>
                  </a:extLst>
                </p:cNvPr>
                <p:cNvSpPr>
                  <a:spLocks/>
                </p:cNvSpPr>
                <p:nvPr/>
              </p:nvSpPr>
              <p:spPr bwMode="auto">
                <a:xfrm>
                  <a:off x="5634371" y="4464977"/>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9">
                  <a:extLst>
                    <a:ext uri="{FF2B5EF4-FFF2-40B4-BE49-F238E27FC236}">
                      <a16:creationId xmlns:a16="http://schemas.microsoft.com/office/drawing/2014/main" id="{6F6A3F5E-62DD-D916-A3FD-5C1CFB84BE39}"/>
                    </a:ext>
                  </a:extLst>
                </p:cNvPr>
                <p:cNvSpPr>
                  <a:spLocks/>
                </p:cNvSpPr>
                <p:nvPr/>
              </p:nvSpPr>
              <p:spPr bwMode="auto">
                <a:xfrm rot="11700000">
                  <a:off x="5089615" y="4954145"/>
                  <a:ext cx="933867" cy="547893"/>
                </a:xfrm>
                <a:custGeom>
                  <a:avLst/>
                  <a:gdLst>
                    <a:gd name="T0" fmla="*/ 109 w 418"/>
                    <a:gd name="T1" fmla="*/ 0 h 245"/>
                    <a:gd name="T2" fmla="*/ 156 w 418"/>
                    <a:gd name="T3" fmla="*/ 9 h 245"/>
                    <a:gd name="T4" fmla="*/ 187 w 418"/>
                    <a:gd name="T5" fmla="*/ 15 h 245"/>
                    <a:gd name="T6" fmla="*/ 191 w 418"/>
                    <a:gd name="T7" fmla="*/ 16 h 245"/>
                    <a:gd name="T8" fmla="*/ 204 w 418"/>
                    <a:gd name="T9" fmla="*/ 38 h 245"/>
                    <a:gd name="T10" fmla="*/ 193 w 418"/>
                    <a:gd name="T11" fmla="*/ 93 h 245"/>
                    <a:gd name="T12" fmla="*/ 187 w 418"/>
                    <a:gd name="T13" fmla="*/ 124 h 245"/>
                    <a:gd name="T14" fmla="*/ 201 w 418"/>
                    <a:gd name="T15" fmla="*/ 151 h 245"/>
                    <a:gd name="T16" fmla="*/ 229 w 418"/>
                    <a:gd name="T17" fmla="*/ 134 h 245"/>
                    <a:gd name="T18" fmla="*/ 238 w 418"/>
                    <a:gd name="T19" fmla="*/ 84 h 245"/>
                    <a:gd name="T20" fmla="*/ 246 w 418"/>
                    <a:gd name="T21" fmla="*/ 43 h 245"/>
                    <a:gd name="T22" fmla="*/ 262 w 418"/>
                    <a:gd name="T23" fmla="*/ 31 h 245"/>
                    <a:gd name="T24" fmla="*/ 300 w 418"/>
                    <a:gd name="T25" fmla="*/ 38 h 245"/>
                    <a:gd name="T26" fmla="*/ 353 w 418"/>
                    <a:gd name="T27" fmla="*/ 50 h 245"/>
                    <a:gd name="T28" fmla="*/ 410 w 418"/>
                    <a:gd name="T29" fmla="*/ 150 h 245"/>
                    <a:gd name="T30" fmla="*/ 396 w 418"/>
                    <a:gd name="T31" fmla="*/ 195 h 245"/>
                    <a:gd name="T32" fmla="*/ 294 w 418"/>
                    <a:gd name="T33" fmla="*/ 236 h 245"/>
                    <a:gd name="T34" fmla="*/ 85 w 418"/>
                    <a:gd name="T35" fmla="*/ 195 h 245"/>
                    <a:gd name="T36" fmla="*/ 10 w 418"/>
                    <a:gd name="T37" fmla="*/ 85 h 245"/>
                    <a:gd name="T38" fmla="*/ 29 w 418"/>
                    <a:gd name="T39" fmla="*/ 36 h 245"/>
                    <a:gd name="T40" fmla="*/ 109 w 418"/>
                    <a:gd name="T41"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8" h="245">
                      <a:moveTo>
                        <a:pt x="109" y="0"/>
                      </a:moveTo>
                      <a:cubicBezTo>
                        <a:pt x="120" y="2"/>
                        <a:pt x="138" y="6"/>
                        <a:pt x="156" y="9"/>
                      </a:cubicBezTo>
                      <a:cubicBezTo>
                        <a:pt x="166" y="11"/>
                        <a:pt x="176" y="13"/>
                        <a:pt x="187" y="15"/>
                      </a:cubicBezTo>
                      <a:cubicBezTo>
                        <a:pt x="188" y="16"/>
                        <a:pt x="190" y="16"/>
                        <a:pt x="191" y="16"/>
                      </a:cubicBezTo>
                      <a:cubicBezTo>
                        <a:pt x="203" y="20"/>
                        <a:pt x="207" y="25"/>
                        <a:pt x="204" y="38"/>
                      </a:cubicBezTo>
                      <a:cubicBezTo>
                        <a:pt x="201" y="56"/>
                        <a:pt x="197" y="75"/>
                        <a:pt x="193" y="93"/>
                      </a:cubicBezTo>
                      <a:cubicBezTo>
                        <a:pt x="191" y="103"/>
                        <a:pt x="189" y="114"/>
                        <a:pt x="187" y="124"/>
                      </a:cubicBezTo>
                      <a:cubicBezTo>
                        <a:pt x="185" y="137"/>
                        <a:pt x="190" y="148"/>
                        <a:pt x="201" y="151"/>
                      </a:cubicBezTo>
                      <a:cubicBezTo>
                        <a:pt x="214" y="155"/>
                        <a:pt x="226" y="148"/>
                        <a:pt x="229" y="134"/>
                      </a:cubicBezTo>
                      <a:cubicBezTo>
                        <a:pt x="232" y="117"/>
                        <a:pt x="235" y="101"/>
                        <a:pt x="238" y="84"/>
                      </a:cubicBezTo>
                      <a:cubicBezTo>
                        <a:pt x="241" y="70"/>
                        <a:pt x="243" y="57"/>
                        <a:pt x="246" y="43"/>
                      </a:cubicBezTo>
                      <a:cubicBezTo>
                        <a:pt x="248" y="33"/>
                        <a:pt x="252" y="30"/>
                        <a:pt x="262" y="31"/>
                      </a:cubicBezTo>
                      <a:cubicBezTo>
                        <a:pt x="275" y="32"/>
                        <a:pt x="287" y="35"/>
                        <a:pt x="300" y="38"/>
                      </a:cubicBezTo>
                      <a:cubicBezTo>
                        <a:pt x="318" y="41"/>
                        <a:pt x="336" y="44"/>
                        <a:pt x="353" y="50"/>
                      </a:cubicBezTo>
                      <a:cubicBezTo>
                        <a:pt x="394" y="64"/>
                        <a:pt x="418" y="107"/>
                        <a:pt x="410" y="150"/>
                      </a:cubicBezTo>
                      <a:cubicBezTo>
                        <a:pt x="407" y="166"/>
                        <a:pt x="404" y="181"/>
                        <a:pt x="396" y="195"/>
                      </a:cubicBezTo>
                      <a:cubicBezTo>
                        <a:pt x="373" y="231"/>
                        <a:pt x="338" y="245"/>
                        <a:pt x="294" y="236"/>
                      </a:cubicBezTo>
                      <a:cubicBezTo>
                        <a:pt x="224" y="222"/>
                        <a:pt x="155" y="208"/>
                        <a:pt x="85" y="195"/>
                      </a:cubicBezTo>
                      <a:cubicBezTo>
                        <a:pt x="31" y="184"/>
                        <a:pt x="0" y="138"/>
                        <a:pt x="10" y="85"/>
                      </a:cubicBezTo>
                      <a:cubicBezTo>
                        <a:pt x="14" y="67"/>
                        <a:pt x="18" y="50"/>
                        <a:pt x="29" y="36"/>
                      </a:cubicBezTo>
                      <a:cubicBezTo>
                        <a:pt x="47" y="13"/>
                        <a:pt x="73" y="0"/>
                        <a:pt x="109" y="0"/>
                      </a:cubicBezTo>
                      <a:close/>
                    </a:path>
                  </a:pathLst>
                </a:custGeom>
                <a:solidFill>
                  <a:schemeClr val="accent2"/>
                </a:solidFill>
                <a:ln w="31750">
                  <a:solidFill>
                    <a:schemeClr val="accent1"/>
                  </a:solidFill>
                </a:ln>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303427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Prevalent Is TD Among Patients </a:t>
            </a:r>
            <a:br>
              <a:rPr lang="en-US" dirty="0"/>
            </a:br>
            <a:r>
              <a:rPr lang="en-US" dirty="0"/>
              <a:t>Treated With Antipsychotics?	</a:t>
            </a:r>
          </a:p>
        </p:txBody>
      </p:sp>
      <p:sp>
        <p:nvSpPr>
          <p:cNvPr id="5" name="Slide Number Placeholder 4"/>
          <p:cNvSpPr>
            <a:spLocks noGrp="1"/>
          </p:cNvSpPr>
          <p:nvPr>
            <p:ph type="sldNum" sz="quarter" idx="4"/>
          </p:nvPr>
        </p:nvSpPr>
        <p:spPr/>
        <p:txBody>
          <a:bodyPr/>
          <a:lstStyle/>
          <a:p>
            <a:fld id="{F3C1FD0B-2342-48FB-A867-BE1FD0EAA53B}" type="slidenum">
              <a:rPr lang="en-US" smtClean="0"/>
              <a:pPr/>
              <a:t>8</a:t>
            </a:fld>
            <a:endParaRPr lang="en-US" dirty="0"/>
          </a:p>
        </p:txBody>
      </p:sp>
      <p:sp>
        <p:nvSpPr>
          <p:cNvPr id="50" name="Text Placeholder 6"/>
          <p:cNvSpPr>
            <a:spLocks noGrp="1"/>
          </p:cNvSpPr>
          <p:nvPr>
            <p:ph type="body" sz="quarter" idx="10"/>
          </p:nvPr>
        </p:nvSpPr>
        <p:spPr/>
        <p:txBody>
          <a:bodyPr/>
          <a:lstStyle/>
          <a:p>
            <a:r>
              <a:rPr lang="en-US" dirty="0"/>
              <a:t>PREVALENCE of Tardive Dyskinesia </a:t>
            </a:r>
          </a:p>
        </p:txBody>
      </p:sp>
      <p:grpSp>
        <p:nvGrpSpPr>
          <p:cNvPr id="13" name="Group 12"/>
          <p:cNvGrpSpPr/>
          <p:nvPr/>
        </p:nvGrpSpPr>
        <p:grpSpPr>
          <a:xfrm>
            <a:off x="796254" y="1908106"/>
            <a:ext cx="5126142" cy="2904860"/>
            <a:chOff x="632880" y="2150036"/>
            <a:chExt cx="5127478" cy="2905617"/>
          </a:xfrm>
        </p:grpSpPr>
        <p:sp>
          <p:nvSpPr>
            <p:cNvPr id="65" name="TextBox 64"/>
            <p:cNvSpPr txBox="1"/>
            <p:nvPr/>
          </p:nvSpPr>
          <p:spPr>
            <a:xfrm>
              <a:off x="729847" y="2150036"/>
              <a:ext cx="4933543" cy="892785"/>
            </a:xfrm>
            <a:prstGeom prst="rect">
              <a:avLst/>
            </a:prstGeom>
            <a:noFill/>
          </p:spPr>
          <p:txBody>
            <a:bodyPr wrap="square" rtlCol="0">
              <a:spAutoFit/>
            </a:bodyPr>
            <a:lstStyle/>
            <a:p>
              <a:pPr algn="ctr"/>
              <a:r>
                <a:rPr lang="en-US" sz="2000" dirty="0"/>
                <a:t>At least </a:t>
              </a:r>
              <a:r>
                <a:rPr lang="en-US" sz="3200" b="1" dirty="0">
                  <a:solidFill>
                    <a:schemeClr val="accent1"/>
                  </a:solidFill>
                </a:rPr>
                <a:t>600,000</a:t>
              </a:r>
              <a:r>
                <a:rPr lang="en-US" sz="2000" dirty="0"/>
                <a:t> patients in the</a:t>
              </a:r>
              <a:br>
                <a:rPr lang="en-US" sz="2000" dirty="0"/>
              </a:br>
              <a:r>
                <a:rPr lang="en-US" sz="2000" dirty="0"/>
                <a:t>United States may have TD</a:t>
              </a:r>
              <a:r>
                <a:rPr lang="en-US" sz="2000" baseline="30000" dirty="0"/>
                <a:t>1,2</a:t>
              </a:r>
            </a:p>
          </p:txBody>
        </p:sp>
        <p:sp>
          <p:nvSpPr>
            <p:cNvPr id="66" name="TextBox 65"/>
            <p:cNvSpPr txBox="1"/>
            <p:nvPr/>
          </p:nvSpPr>
          <p:spPr>
            <a:xfrm>
              <a:off x="632880" y="3855011"/>
              <a:ext cx="5127478" cy="1200642"/>
            </a:xfrm>
            <a:prstGeom prst="rect">
              <a:avLst/>
            </a:prstGeom>
            <a:noFill/>
          </p:spPr>
          <p:txBody>
            <a:bodyPr wrap="square" rtlCol="0">
              <a:spAutoFit/>
            </a:bodyPr>
            <a:lstStyle/>
            <a:p>
              <a:pPr algn="ctr"/>
              <a:r>
                <a:rPr lang="en-US" sz="2000" dirty="0"/>
                <a:t>Global prevalence of TD is estimated to be</a:t>
              </a:r>
              <a:br>
                <a:rPr lang="en-US" sz="2000" dirty="0"/>
              </a:br>
              <a:r>
                <a:rPr lang="en-US" sz="3200" b="1" dirty="0">
                  <a:solidFill>
                    <a:schemeClr val="accent1"/>
                  </a:solidFill>
                </a:rPr>
                <a:t>25.3</a:t>
              </a:r>
              <a:r>
                <a:rPr lang="en-US" sz="2400" b="1" baseline="46000" dirty="0">
                  <a:solidFill>
                    <a:schemeClr val="accent1"/>
                  </a:solidFill>
                </a:rPr>
                <a:t>%</a:t>
              </a:r>
              <a:r>
                <a:rPr lang="en-US" sz="2000" dirty="0"/>
                <a:t> of patients treated with any antipsychotic medication</a:t>
              </a:r>
              <a:r>
                <a:rPr lang="en-US" sz="2000" baseline="30000" dirty="0"/>
                <a:t>3</a:t>
              </a:r>
            </a:p>
          </p:txBody>
        </p:sp>
      </p:grpSp>
      <p:sp>
        <p:nvSpPr>
          <p:cNvPr id="57" name="TextBox 56">
            <a:extLst>
              <a:ext uri="{FF2B5EF4-FFF2-40B4-BE49-F238E27FC236}">
                <a16:creationId xmlns:a16="http://schemas.microsoft.com/office/drawing/2014/main" id="{5F70019E-532B-5814-656E-9B283B1D4EC6}"/>
              </a:ext>
            </a:extLst>
          </p:cNvPr>
          <p:cNvSpPr txBox="1"/>
          <p:nvPr/>
        </p:nvSpPr>
        <p:spPr>
          <a:xfrm>
            <a:off x="977900" y="6235297"/>
            <a:ext cx="10574338" cy="276999"/>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defRPr/>
            </a:pPr>
            <a:r>
              <a:rPr lang="en-US" b="1" dirty="0"/>
              <a:t>1. </a:t>
            </a:r>
            <a:r>
              <a:rPr lang="en-US" dirty="0"/>
              <a:t>Robert L. Tardive dyskinesia facts and figures. </a:t>
            </a:r>
            <a:r>
              <a:rPr lang="en-US" i="1" dirty="0"/>
              <a:t>Psychiatric Times. </a:t>
            </a:r>
            <a:r>
              <a:rPr lang="en-US" dirty="0"/>
              <a:t>May 30, 2019. Accessed December 6, 2021. https://www.psychiatrictimes.com/tardive-dyskinesia/tardive-dyskinesia-facts-and-figures</a:t>
            </a:r>
          </a:p>
          <a:p>
            <a:pPr marL="0">
              <a:defRPr/>
            </a:pPr>
            <a:r>
              <a:rPr lang="en-US" b="1" dirty="0"/>
              <a:t>2. </a:t>
            </a:r>
            <a:r>
              <a:rPr lang="en-US" dirty="0"/>
              <a:t>Cloud LJ, et al. </a:t>
            </a:r>
            <a:r>
              <a:rPr lang="en-US" i="1" dirty="0"/>
              <a:t>Neurotherapeutics</a:t>
            </a:r>
            <a:r>
              <a:rPr lang="en-US" dirty="0"/>
              <a:t>. 2014;11(1):166-176. </a:t>
            </a:r>
            <a:r>
              <a:rPr lang="en-US" b="1" dirty="0"/>
              <a:t>3.</a:t>
            </a:r>
            <a:r>
              <a:rPr lang="en-US" dirty="0"/>
              <a:t> Carbon M, et al. </a:t>
            </a:r>
            <a:r>
              <a:rPr lang="en-US" i="1" dirty="0"/>
              <a:t>J Clin Psychiatry</a:t>
            </a:r>
            <a:r>
              <a:rPr lang="en-US" dirty="0"/>
              <a:t>. 2017;78(3):e264-e278. </a:t>
            </a:r>
            <a:r>
              <a:rPr lang="en-US" b="1" dirty="0"/>
              <a:t>4. </a:t>
            </a:r>
            <a:r>
              <a:rPr lang="en-US" dirty="0"/>
              <a:t>Glazer WM, et al. </a:t>
            </a:r>
            <a:r>
              <a:rPr lang="en-US" i="1" dirty="0"/>
              <a:t>J Clin Psychiatry</a:t>
            </a:r>
            <a:r>
              <a:rPr lang="en-US" dirty="0"/>
              <a:t>. 1993;54(4):133-139.</a:t>
            </a:r>
          </a:p>
        </p:txBody>
      </p:sp>
      <p:grpSp>
        <p:nvGrpSpPr>
          <p:cNvPr id="59" name="Group 58">
            <a:extLst>
              <a:ext uri="{FF2B5EF4-FFF2-40B4-BE49-F238E27FC236}">
                <a16:creationId xmlns:a16="http://schemas.microsoft.com/office/drawing/2014/main" id="{0379095D-81B0-822F-1615-388DD2847C11}"/>
              </a:ext>
            </a:extLst>
          </p:cNvPr>
          <p:cNvGrpSpPr/>
          <p:nvPr/>
        </p:nvGrpSpPr>
        <p:grpSpPr>
          <a:xfrm>
            <a:off x="6156340" y="1600200"/>
            <a:ext cx="5845744" cy="4534460"/>
            <a:chOff x="6156340" y="1600200"/>
            <a:chExt cx="5845744" cy="4534460"/>
          </a:xfrm>
        </p:grpSpPr>
        <p:sp>
          <p:nvSpPr>
            <p:cNvPr id="60" name="Rectangle 13">
              <a:extLst>
                <a:ext uri="{FF2B5EF4-FFF2-40B4-BE49-F238E27FC236}">
                  <a16:creationId xmlns:a16="http://schemas.microsoft.com/office/drawing/2014/main" id="{016F0CFA-FEA5-C27C-4167-7E2DC59D5826}"/>
                </a:ext>
              </a:extLst>
            </p:cNvPr>
            <p:cNvSpPr>
              <a:spLocks noChangeArrowheads="1"/>
            </p:cNvSpPr>
            <p:nvPr/>
          </p:nvSpPr>
          <p:spPr bwMode="auto">
            <a:xfrm>
              <a:off x="6710499" y="4845667"/>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0</a:t>
              </a:r>
              <a:endParaRPr lang="en-US" altLang="en-US" sz="1600" dirty="0">
                <a:latin typeface="+mj-lt"/>
              </a:endParaRPr>
            </a:p>
          </p:txBody>
        </p:sp>
        <p:sp>
          <p:nvSpPr>
            <p:cNvPr id="67" name="Rectangle 14">
              <a:extLst>
                <a:ext uri="{FF2B5EF4-FFF2-40B4-BE49-F238E27FC236}">
                  <a16:creationId xmlns:a16="http://schemas.microsoft.com/office/drawing/2014/main" id="{192F959D-5F0D-B054-DBB8-1BE303AFD01B}"/>
                </a:ext>
              </a:extLst>
            </p:cNvPr>
            <p:cNvSpPr>
              <a:spLocks noChangeArrowheads="1"/>
            </p:cNvSpPr>
            <p:nvPr/>
          </p:nvSpPr>
          <p:spPr bwMode="auto">
            <a:xfrm>
              <a:off x="6611113" y="420723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20</a:t>
              </a:r>
              <a:endParaRPr lang="en-US" altLang="en-US" sz="1600" dirty="0">
                <a:latin typeface="+mj-lt"/>
              </a:endParaRPr>
            </a:p>
          </p:txBody>
        </p:sp>
        <p:sp>
          <p:nvSpPr>
            <p:cNvPr id="68" name="Rectangle 15">
              <a:extLst>
                <a:ext uri="{FF2B5EF4-FFF2-40B4-BE49-F238E27FC236}">
                  <a16:creationId xmlns:a16="http://schemas.microsoft.com/office/drawing/2014/main" id="{CA63C2D6-6ED7-CFA0-18FF-24747FEA9FE5}"/>
                </a:ext>
              </a:extLst>
            </p:cNvPr>
            <p:cNvSpPr>
              <a:spLocks noChangeArrowheads="1"/>
            </p:cNvSpPr>
            <p:nvPr/>
          </p:nvSpPr>
          <p:spPr bwMode="auto">
            <a:xfrm>
              <a:off x="6611113" y="3577214"/>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40</a:t>
              </a:r>
              <a:endParaRPr lang="en-US" altLang="en-US" sz="1600" dirty="0">
                <a:latin typeface="+mj-lt"/>
              </a:endParaRPr>
            </a:p>
          </p:txBody>
        </p:sp>
        <p:sp>
          <p:nvSpPr>
            <p:cNvPr id="69" name="Rectangle 16">
              <a:extLst>
                <a:ext uri="{FF2B5EF4-FFF2-40B4-BE49-F238E27FC236}">
                  <a16:creationId xmlns:a16="http://schemas.microsoft.com/office/drawing/2014/main" id="{86348E79-113A-54C6-9516-7499567C1709}"/>
                </a:ext>
              </a:extLst>
            </p:cNvPr>
            <p:cNvSpPr>
              <a:spLocks noChangeArrowheads="1"/>
            </p:cNvSpPr>
            <p:nvPr/>
          </p:nvSpPr>
          <p:spPr bwMode="auto">
            <a:xfrm>
              <a:off x="6611113" y="2938778"/>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60</a:t>
              </a:r>
              <a:endParaRPr lang="en-US" altLang="en-US" sz="1600" dirty="0">
                <a:latin typeface="+mj-lt"/>
              </a:endParaRPr>
            </a:p>
          </p:txBody>
        </p:sp>
        <p:sp>
          <p:nvSpPr>
            <p:cNvPr id="70" name="Rectangle 17">
              <a:extLst>
                <a:ext uri="{FF2B5EF4-FFF2-40B4-BE49-F238E27FC236}">
                  <a16:creationId xmlns:a16="http://schemas.microsoft.com/office/drawing/2014/main" id="{3177CA61-BF0E-FC14-260C-BB7811875E94}"/>
                </a:ext>
              </a:extLst>
            </p:cNvPr>
            <p:cNvSpPr>
              <a:spLocks noChangeArrowheads="1"/>
            </p:cNvSpPr>
            <p:nvPr/>
          </p:nvSpPr>
          <p:spPr bwMode="auto">
            <a:xfrm>
              <a:off x="6611113" y="230542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80</a:t>
              </a:r>
              <a:endParaRPr lang="en-US" altLang="en-US" sz="1600" dirty="0">
                <a:latin typeface="+mj-lt"/>
              </a:endParaRPr>
            </a:p>
          </p:txBody>
        </p:sp>
        <p:sp>
          <p:nvSpPr>
            <p:cNvPr id="71" name="Rectangle 18">
              <a:extLst>
                <a:ext uri="{FF2B5EF4-FFF2-40B4-BE49-F238E27FC236}">
                  <a16:creationId xmlns:a16="http://schemas.microsoft.com/office/drawing/2014/main" id="{34D671D8-7202-7DED-31FD-8FC15DB22144}"/>
                </a:ext>
              </a:extLst>
            </p:cNvPr>
            <p:cNvSpPr>
              <a:spLocks noChangeArrowheads="1"/>
            </p:cNvSpPr>
            <p:nvPr/>
          </p:nvSpPr>
          <p:spPr bwMode="auto">
            <a:xfrm>
              <a:off x="6511725" y="1676997"/>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400" dirty="0">
                  <a:solidFill>
                    <a:srgbClr val="000000"/>
                  </a:solidFill>
                  <a:latin typeface="+mj-lt"/>
                </a:rPr>
                <a:t>100</a:t>
              </a:r>
              <a:endParaRPr lang="en-US" altLang="en-US" sz="1600" dirty="0">
                <a:latin typeface="+mj-lt"/>
              </a:endParaRPr>
            </a:p>
          </p:txBody>
        </p:sp>
        <p:grpSp>
          <p:nvGrpSpPr>
            <p:cNvPr id="72" name="Group 71">
              <a:extLst>
                <a:ext uri="{FF2B5EF4-FFF2-40B4-BE49-F238E27FC236}">
                  <a16:creationId xmlns:a16="http://schemas.microsoft.com/office/drawing/2014/main" id="{6E9A30B3-A5BE-0B78-BA31-6A3A31B373D0}"/>
                </a:ext>
              </a:extLst>
            </p:cNvPr>
            <p:cNvGrpSpPr/>
            <p:nvPr/>
          </p:nvGrpSpPr>
          <p:grpSpPr>
            <a:xfrm>
              <a:off x="6870676" y="1778958"/>
              <a:ext cx="73133" cy="3168310"/>
              <a:chOff x="6870676" y="1778958"/>
              <a:chExt cx="73133" cy="3168310"/>
            </a:xfrm>
          </p:grpSpPr>
          <p:sp>
            <p:nvSpPr>
              <p:cNvPr id="97" name="Line 9">
                <a:extLst>
                  <a:ext uri="{FF2B5EF4-FFF2-40B4-BE49-F238E27FC236}">
                    <a16:creationId xmlns:a16="http://schemas.microsoft.com/office/drawing/2014/main" id="{F423C541-B432-046E-4910-244ED6E473D1}"/>
                  </a:ext>
                </a:extLst>
              </p:cNvPr>
              <p:cNvSpPr>
                <a:spLocks noChangeShapeType="1"/>
              </p:cNvSpPr>
              <p:nvPr/>
            </p:nvSpPr>
            <p:spPr bwMode="auto">
              <a:xfrm flipV="1">
                <a:off x="6943809" y="1778958"/>
                <a:ext cx="0" cy="316831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ctr" anchorCtr="0" compatLnSpc="1">
                <a:prstTxWarp prst="textNoShape">
                  <a:avLst/>
                </a:prstTxWarp>
              </a:bodyPr>
              <a:lstStyle/>
              <a:p>
                <a:endParaRPr lang="en-US" sz="1799" dirty="0"/>
              </a:p>
            </p:txBody>
          </p:sp>
          <p:cxnSp>
            <p:nvCxnSpPr>
              <p:cNvPr id="98" name="Straight Connector 97">
                <a:extLst>
                  <a:ext uri="{FF2B5EF4-FFF2-40B4-BE49-F238E27FC236}">
                    <a16:creationId xmlns:a16="http://schemas.microsoft.com/office/drawing/2014/main" id="{17A7762D-AEE8-5EAF-C16D-88BA8C11B5C3}"/>
                  </a:ext>
                </a:extLst>
              </p:cNvPr>
              <p:cNvCxnSpPr/>
              <p:nvPr/>
            </p:nvCxnSpPr>
            <p:spPr>
              <a:xfrm>
                <a:off x="6870676" y="1782294"/>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99" name="Straight Connector 98">
                <a:extLst>
                  <a:ext uri="{FF2B5EF4-FFF2-40B4-BE49-F238E27FC236}">
                    <a16:creationId xmlns:a16="http://schemas.microsoft.com/office/drawing/2014/main" id="{170D3673-145F-F981-3C94-543AC6D5BA88}"/>
                  </a:ext>
                </a:extLst>
              </p:cNvPr>
              <p:cNvCxnSpPr/>
              <p:nvPr/>
            </p:nvCxnSpPr>
            <p:spPr>
              <a:xfrm>
                <a:off x="6870676" y="2411665"/>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0" name="Straight Connector 99">
                <a:extLst>
                  <a:ext uri="{FF2B5EF4-FFF2-40B4-BE49-F238E27FC236}">
                    <a16:creationId xmlns:a16="http://schemas.microsoft.com/office/drawing/2014/main" id="{15CCB5B1-6C87-FE25-3CB2-5AFA13388344}"/>
                  </a:ext>
                </a:extLst>
              </p:cNvPr>
              <p:cNvCxnSpPr/>
              <p:nvPr/>
            </p:nvCxnSpPr>
            <p:spPr>
              <a:xfrm>
                <a:off x="6870676" y="3046970"/>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1" name="Straight Connector 100">
                <a:extLst>
                  <a:ext uri="{FF2B5EF4-FFF2-40B4-BE49-F238E27FC236}">
                    <a16:creationId xmlns:a16="http://schemas.microsoft.com/office/drawing/2014/main" id="{B4A7611D-8C9A-FA3F-27D5-EDF052808228}"/>
                  </a:ext>
                </a:extLst>
              </p:cNvPr>
              <p:cNvCxnSpPr/>
              <p:nvPr/>
            </p:nvCxnSpPr>
            <p:spPr>
              <a:xfrm>
                <a:off x="6870676" y="3681134"/>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2" name="Straight Connector 101">
                <a:extLst>
                  <a:ext uri="{FF2B5EF4-FFF2-40B4-BE49-F238E27FC236}">
                    <a16:creationId xmlns:a16="http://schemas.microsoft.com/office/drawing/2014/main" id="{7A10C146-6347-8190-9348-E925D603E70B}"/>
                  </a:ext>
                </a:extLst>
              </p:cNvPr>
              <p:cNvCxnSpPr/>
              <p:nvPr/>
            </p:nvCxnSpPr>
            <p:spPr>
              <a:xfrm>
                <a:off x="6870676" y="4313103"/>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103" name="Straight Connector 102">
                <a:extLst>
                  <a:ext uri="{FF2B5EF4-FFF2-40B4-BE49-F238E27FC236}">
                    <a16:creationId xmlns:a16="http://schemas.microsoft.com/office/drawing/2014/main" id="{79478DCF-23B2-FD52-7A88-C8C69AB8E385}"/>
                  </a:ext>
                </a:extLst>
              </p:cNvPr>
              <p:cNvCxnSpPr/>
              <p:nvPr/>
            </p:nvCxnSpPr>
            <p:spPr>
              <a:xfrm>
                <a:off x="6870676" y="494726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grpSp>
        <p:sp>
          <p:nvSpPr>
            <p:cNvPr id="73" name="TextBox 72">
              <a:extLst>
                <a:ext uri="{FF2B5EF4-FFF2-40B4-BE49-F238E27FC236}">
                  <a16:creationId xmlns:a16="http://schemas.microsoft.com/office/drawing/2014/main" id="{6C554E9F-F357-B8D7-004B-B94CD07068F0}"/>
                </a:ext>
              </a:extLst>
            </p:cNvPr>
            <p:cNvSpPr txBox="1"/>
            <p:nvPr/>
          </p:nvSpPr>
          <p:spPr>
            <a:xfrm rot="16200000">
              <a:off x="4993062" y="3287963"/>
              <a:ext cx="2665022" cy="338466"/>
            </a:xfrm>
            <a:prstGeom prst="rect">
              <a:avLst/>
            </a:prstGeom>
            <a:noFill/>
          </p:spPr>
          <p:txBody>
            <a:bodyPr wrap="square" rtlCol="0">
              <a:spAutoFit/>
            </a:bodyPr>
            <a:lstStyle/>
            <a:p>
              <a:pPr marL="63481" lvl="1" algn="ctr"/>
              <a:r>
                <a:rPr lang="en-US" sz="1600" b="1" dirty="0"/>
                <a:t>Estimated Risk for TD, %</a:t>
              </a:r>
            </a:p>
          </p:txBody>
        </p:sp>
        <p:grpSp>
          <p:nvGrpSpPr>
            <p:cNvPr id="74" name="Group 73">
              <a:extLst>
                <a:ext uri="{FF2B5EF4-FFF2-40B4-BE49-F238E27FC236}">
                  <a16:creationId xmlns:a16="http://schemas.microsoft.com/office/drawing/2014/main" id="{C8091812-24AB-5D36-72DA-3736EB91C8BB}"/>
                </a:ext>
              </a:extLst>
            </p:cNvPr>
            <p:cNvGrpSpPr/>
            <p:nvPr/>
          </p:nvGrpSpPr>
          <p:grpSpPr>
            <a:xfrm>
              <a:off x="7237507" y="2792168"/>
              <a:ext cx="4320723" cy="2939015"/>
              <a:chOff x="6985834" y="2828925"/>
              <a:chExt cx="4321848" cy="2939781"/>
            </a:xfrm>
          </p:grpSpPr>
          <p:grpSp>
            <p:nvGrpSpPr>
              <p:cNvPr id="77" name="Group 76">
                <a:extLst>
                  <a:ext uri="{FF2B5EF4-FFF2-40B4-BE49-F238E27FC236}">
                    <a16:creationId xmlns:a16="http://schemas.microsoft.com/office/drawing/2014/main" id="{5DD07991-190A-E045-CF95-85618179DA88}"/>
                  </a:ext>
                </a:extLst>
              </p:cNvPr>
              <p:cNvGrpSpPr/>
              <p:nvPr/>
            </p:nvGrpSpPr>
            <p:grpSpPr>
              <a:xfrm>
                <a:off x="6985834" y="3971925"/>
                <a:ext cx="1196141" cy="1796781"/>
                <a:chOff x="6985834" y="3971925"/>
                <a:chExt cx="1196141" cy="1796781"/>
              </a:xfrm>
            </p:grpSpPr>
            <p:grpSp>
              <p:nvGrpSpPr>
                <p:cNvPr id="92" name="Group 91">
                  <a:extLst>
                    <a:ext uri="{FF2B5EF4-FFF2-40B4-BE49-F238E27FC236}">
                      <a16:creationId xmlns:a16="http://schemas.microsoft.com/office/drawing/2014/main" id="{265B0009-C5C3-15F4-8FA9-D075F0CC21C5}"/>
                    </a:ext>
                  </a:extLst>
                </p:cNvPr>
                <p:cNvGrpSpPr/>
                <p:nvPr/>
              </p:nvGrpSpPr>
              <p:grpSpPr>
                <a:xfrm>
                  <a:off x="7147369" y="3971925"/>
                  <a:ext cx="873070" cy="1139555"/>
                  <a:chOff x="866775" y="1666875"/>
                  <a:chExt cx="1001139" cy="2638425"/>
                </a:xfrm>
                <a:effectLst/>
              </p:grpSpPr>
              <p:sp>
                <p:nvSpPr>
                  <p:cNvPr id="95" name="Round Same Side Corner Rectangle 47">
                    <a:extLst>
                      <a:ext uri="{FF2B5EF4-FFF2-40B4-BE49-F238E27FC236}">
                        <a16:creationId xmlns:a16="http://schemas.microsoft.com/office/drawing/2014/main" id="{B58E918A-DA63-F4FD-1D08-A793A35A4BDE}"/>
                      </a:ext>
                    </a:extLst>
                  </p:cNvPr>
                  <p:cNvSpPr/>
                  <p:nvPr/>
                </p:nvSpPr>
                <p:spPr>
                  <a:xfrm>
                    <a:off x="915414" y="1666875"/>
                    <a:ext cx="952500" cy="2638425"/>
                  </a:xfrm>
                  <a:prstGeom prst="round2SameRect">
                    <a:avLst>
                      <a:gd name="adj1" fmla="val 50000"/>
                      <a:gd name="adj2" fmla="val 0"/>
                    </a:avLst>
                  </a:prstGeom>
                  <a:solidFill>
                    <a:schemeClr val="accent1">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6" name="Round Same Side Corner Rectangle 48">
                    <a:extLst>
                      <a:ext uri="{FF2B5EF4-FFF2-40B4-BE49-F238E27FC236}">
                        <a16:creationId xmlns:a16="http://schemas.microsoft.com/office/drawing/2014/main" id="{F0CB19DE-7444-7F72-1BCD-21B2C440FF3D}"/>
                      </a:ext>
                    </a:extLst>
                  </p:cNvPr>
                  <p:cNvSpPr/>
                  <p:nvPr/>
                </p:nvSpPr>
                <p:spPr>
                  <a:xfrm>
                    <a:off x="866775" y="1666875"/>
                    <a:ext cx="952500" cy="2638425"/>
                  </a:xfrm>
                  <a:prstGeom prst="round2SameRect">
                    <a:avLst>
                      <a:gd name="adj1" fmla="val 50000"/>
                      <a:gd name="adj2" fmla="val 0"/>
                    </a:avLst>
                  </a:prstGeom>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93" name="TextBox 92">
                  <a:extLst>
                    <a:ext uri="{FF2B5EF4-FFF2-40B4-BE49-F238E27FC236}">
                      <a16:creationId xmlns:a16="http://schemas.microsoft.com/office/drawing/2014/main" id="{C43F3E0C-17C4-49E0-8D81-A32A338648A0}"/>
                    </a:ext>
                  </a:extLst>
                </p:cNvPr>
                <p:cNvSpPr txBox="1"/>
                <p:nvPr/>
              </p:nvSpPr>
              <p:spPr>
                <a:xfrm>
                  <a:off x="7303617" y="4049342"/>
                  <a:ext cx="560575"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3199" b="1" dirty="0">
                      <a:solidFill>
                        <a:prstClr val="white"/>
                      </a:solidFill>
                    </a:rPr>
                    <a:t>32</a:t>
                  </a:r>
                  <a:endParaRPr lang="en-US" sz="2199" b="1" baseline="56000" dirty="0">
                    <a:solidFill>
                      <a:prstClr val="white"/>
                    </a:solidFill>
                  </a:endParaRPr>
                </a:p>
              </p:txBody>
            </p:sp>
            <p:sp>
              <p:nvSpPr>
                <p:cNvPr id="94" name="Rounded Rectangle 46">
                  <a:extLst>
                    <a:ext uri="{FF2B5EF4-FFF2-40B4-BE49-F238E27FC236}">
                      <a16:creationId xmlns:a16="http://schemas.microsoft.com/office/drawing/2014/main" id="{3FDC1AFA-3AF8-3E26-BB23-97C461F62510}"/>
                    </a:ext>
                  </a:extLst>
                </p:cNvPr>
                <p:cNvSpPr/>
                <p:nvPr/>
              </p:nvSpPr>
              <p:spPr>
                <a:xfrm>
                  <a:off x="6985834" y="4968606"/>
                  <a:ext cx="1196141" cy="800100"/>
                </a:xfrm>
                <a:prstGeom prst="roundRect">
                  <a:avLst>
                    <a:gd name="adj" fmla="val 20784"/>
                  </a:avLst>
                </a:prstGeom>
                <a:solidFill>
                  <a:schemeClr val="bg1"/>
                </a:solidFill>
                <a:ln>
                  <a:noFill/>
                </a:ln>
                <a:effectLst>
                  <a:innerShdw blurRad="76200">
                    <a:schemeClr val="accent1"/>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1"/>
                      </a:solidFill>
                    </a:rPr>
                    <a:t>5 Years</a:t>
                  </a:r>
                </a:p>
              </p:txBody>
            </p:sp>
          </p:grpSp>
          <p:grpSp>
            <p:nvGrpSpPr>
              <p:cNvPr id="78" name="Group 77">
                <a:extLst>
                  <a:ext uri="{FF2B5EF4-FFF2-40B4-BE49-F238E27FC236}">
                    <a16:creationId xmlns:a16="http://schemas.microsoft.com/office/drawing/2014/main" id="{D3A309DD-366B-D118-A39D-FC08054646A4}"/>
                  </a:ext>
                </a:extLst>
              </p:cNvPr>
              <p:cNvGrpSpPr/>
              <p:nvPr/>
            </p:nvGrpSpPr>
            <p:grpSpPr>
              <a:xfrm>
                <a:off x="8548688" y="3438525"/>
                <a:ext cx="1196141" cy="2330181"/>
                <a:chOff x="8709859" y="3438525"/>
                <a:chExt cx="1196141" cy="2330181"/>
              </a:xfrm>
            </p:grpSpPr>
            <p:grpSp>
              <p:nvGrpSpPr>
                <p:cNvPr id="86" name="Group 85">
                  <a:extLst>
                    <a:ext uri="{FF2B5EF4-FFF2-40B4-BE49-F238E27FC236}">
                      <a16:creationId xmlns:a16="http://schemas.microsoft.com/office/drawing/2014/main" id="{CD9A70D3-2AAF-9124-B9BC-16A242406E6D}"/>
                    </a:ext>
                  </a:extLst>
                </p:cNvPr>
                <p:cNvGrpSpPr/>
                <p:nvPr/>
              </p:nvGrpSpPr>
              <p:grpSpPr>
                <a:xfrm>
                  <a:off x="8871394" y="3438525"/>
                  <a:ext cx="873070" cy="1896691"/>
                  <a:chOff x="7886700" y="2009775"/>
                  <a:chExt cx="1001139" cy="2638425"/>
                </a:xfrm>
              </p:grpSpPr>
              <p:grpSp>
                <p:nvGrpSpPr>
                  <p:cNvPr id="88" name="Group 87">
                    <a:extLst>
                      <a:ext uri="{FF2B5EF4-FFF2-40B4-BE49-F238E27FC236}">
                        <a16:creationId xmlns:a16="http://schemas.microsoft.com/office/drawing/2014/main" id="{DB6A327F-F420-27CB-B37A-83DE2EE07FCF}"/>
                      </a:ext>
                    </a:extLst>
                  </p:cNvPr>
                  <p:cNvGrpSpPr/>
                  <p:nvPr/>
                </p:nvGrpSpPr>
                <p:grpSpPr>
                  <a:xfrm>
                    <a:off x="7886700" y="2009775"/>
                    <a:ext cx="1001139" cy="2638425"/>
                    <a:chOff x="7886700" y="2009775"/>
                    <a:chExt cx="1001139" cy="2638425"/>
                  </a:xfrm>
                </p:grpSpPr>
                <p:sp>
                  <p:nvSpPr>
                    <p:cNvPr id="90" name="Round Same Side Corner Rectangle 42">
                      <a:extLst>
                        <a:ext uri="{FF2B5EF4-FFF2-40B4-BE49-F238E27FC236}">
                          <a16:creationId xmlns:a16="http://schemas.microsoft.com/office/drawing/2014/main" id="{36B7E585-4F2B-67EA-0D3B-8A684951CAAA}"/>
                        </a:ext>
                      </a:extLst>
                    </p:cNvPr>
                    <p:cNvSpPr/>
                    <p:nvPr/>
                  </p:nvSpPr>
                  <p:spPr>
                    <a:xfrm>
                      <a:off x="7935339" y="2009775"/>
                      <a:ext cx="952500" cy="2638425"/>
                    </a:xfrm>
                    <a:prstGeom prst="round2SameRect">
                      <a:avLst>
                        <a:gd name="adj1" fmla="val 50000"/>
                        <a:gd name="adj2" fmla="val 0"/>
                      </a:avLst>
                    </a:prstGeom>
                    <a:solidFill>
                      <a:schemeClr val="accent5">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1" name="Round Same Side Corner Rectangle 43">
                      <a:extLst>
                        <a:ext uri="{FF2B5EF4-FFF2-40B4-BE49-F238E27FC236}">
                          <a16:creationId xmlns:a16="http://schemas.microsoft.com/office/drawing/2014/main" id="{63D73271-0E0A-2560-BEA8-940EB94A5626}"/>
                        </a:ext>
                      </a:extLst>
                    </p:cNvPr>
                    <p:cNvSpPr/>
                    <p:nvPr/>
                  </p:nvSpPr>
                  <p:spPr>
                    <a:xfrm>
                      <a:off x="7886700" y="2009775"/>
                      <a:ext cx="952500" cy="2638425"/>
                    </a:xfrm>
                    <a:prstGeom prst="round2SameRect">
                      <a:avLst>
                        <a:gd name="adj1" fmla="val 50000"/>
                        <a:gd name="adj2" fmla="val 0"/>
                      </a:avLst>
                    </a:prstGeom>
                    <a:solidFill>
                      <a:schemeClr val="accent5">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89" name="TextBox 88">
                    <a:extLst>
                      <a:ext uri="{FF2B5EF4-FFF2-40B4-BE49-F238E27FC236}">
                        <a16:creationId xmlns:a16="http://schemas.microsoft.com/office/drawing/2014/main" id="{6515A984-2063-DBDF-12C4-D3ACB315AC57}"/>
                      </a:ext>
                    </a:extLst>
                  </p:cNvPr>
                  <p:cNvSpPr txBox="1"/>
                  <p:nvPr/>
                </p:nvSpPr>
                <p:spPr>
                  <a:xfrm>
                    <a:off x="8049843" y="2244484"/>
                    <a:ext cx="642804" cy="426197"/>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3199" b="1" dirty="0">
                        <a:solidFill>
                          <a:prstClr val="white"/>
                        </a:solidFill>
                      </a:rPr>
                      <a:t>49</a:t>
                    </a:r>
                    <a:endParaRPr lang="en-US" sz="2199" b="1" baseline="56000" dirty="0">
                      <a:solidFill>
                        <a:prstClr val="white"/>
                      </a:solidFill>
                    </a:endParaRPr>
                  </a:p>
                </p:txBody>
              </p:sp>
            </p:grpSp>
            <p:sp>
              <p:nvSpPr>
                <p:cNvPr id="87" name="Rounded Rectangle 39">
                  <a:extLst>
                    <a:ext uri="{FF2B5EF4-FFF2-40B4-BE49-F238E27FC236}">
                      <a16:creationId xmlns:a16="http://schemas.microsoft.com/office/drawing/2014/main" id="{9AAF592A-2056-4AE8-43B0-573C86B1363A}"/>
                    </a:ext>
                  </a:extLst>
                </p:cNvPr>
                <p:cNvSpPr/>
                <p:nvPr/>
              </p:nvSpPr>
              <p:spPr>
                <a:xfrm>
                  <a:off x="8709859" y="4968606"/>
                  <a:ext cx="1196141" cy="800100"/>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10 Years</a:t>
                  </a:r>
                </a:p>
              </p:txBody>
            </p:sp>
          </p:grpSp>
          <p:grpSp>
            <p:nvGrpSpPr>
              <p:cNvPr id="79" name="Group 78">
                <a:extLst>
                  <a:ext uri="{FF2B5EF4-FFF2-40B4-BE49-F238E27FC236}">
                    <a16:creationId xmlns:a16="http://schemas.microsoft.com/office/drawing/2014/main" id="{5F8B6B64-5E4A-A1BD-9E5A-0E9E9A95CEE9}"/>
                  </a:ext>
                </a:extLst>
              </p:cNvPr>
              <p:cNvGrpSpPr/>
              <p:nvPr/>
            </p:nvGrpSpPr>
            <p:grpSpPr>
              <a:xfrm>
                <a:off x="10111541" y="2828925"/>
                <a:ext cx="1196141" cy="2939781"/>
                <a:chOff x="10433884" y="2828925"/>
                <a:chExt cx="1196141" cy="2939781"/>
              </a:xfrm>
            </p:grpSpPr>
            <p:grpSp>
              <p:nvGrpSpPr>
                <p:cNvPr id="80" name="Group 79">
                  <a:extLst>
                    <a:ext uri="{FF2B5EF4-FFF2-40B4-BE49-F238E27FC236}">
                      <a16:creationId xmlns:a16="http://schemas.microsoft.com/office/drawing/2014/main" id="{0D034BE1-C397-68C8-5315-1CBEEB209357}"/>
                    </a:ext>
                  </a:extLst>
                </p:cNvPr>
                <p:cNvGrpSpPr/>
                <p:nvPr/>
              </p:nvGrpSpPr>
              <p:grpSpPr>
                <a:xfrm>
                  <a:off x="10595422" y="2828925"/>
                  <a:ext cx="882126" cy="2506291"/>
                  <a:chOff x="7886700" y="2009775"/>
                  <a:chExt cx="1011523" cy="2638425"/>
                </a:xfrm>
              </p:grpSpPr>
              <p:grpSp>
                <p:nvGrpSpPr>
                  <p:cNvPr id="82" name="Group 81">
                    <a:extLst>
                      <a:ext uri="{FF2B5EF4-FFF2-40B4-BE49-F238E27FC236}">
                        <a16:creationId xmlns:a16="http://schemas.microsoft.com/office/drawing/2014/main" id="{733BD38B-880C-6D86-E9AC-7A89DCC58421}"/>
                      </a:ext>
                    </a:extLst>
                  </p:cNvPr>
                  <p:cNvGrpSpPr/>
                  <p:nvPr/>
                </p:nvGrpSpPr>
                <p:grpSpPr>
                  <a:xfrm>
                    <a:off x="7886700" y="2009775"/>
                    <a:ext cx="1011523" cy="2638425"/>
                    <a:chOff x="7886700" y="2009775"/>
                    <a:chExt cx="1011523" cy="2638425"/>
                  </a:xfrm>
                </p:grpSpPr>
                <p:sp>
                  <p:nvSpPr>
                    <p:cNvPr id="84" name="Round Same Side Corner Rectangle 54">
                      <a:extLst>
                        <a:ext uri="{FF2B5EF4-FFF2-40B4-BE49-F238E27FC236}">
                          <a16:creationId xmlns:a16="http://schemas.microsoft.com/office/drawing/2014/main" id="{8F9AB330-92A3-5671-74AB-6934DE256AA0}"/>
                        </a:ext>
                      </a:extLst>
                    </p:cNvPr>
                    <p:cNvSpPr/>
                    <p:nvPr/>
                  </p:nvSpPr>
                  <p:spPr>
                    <a:xfrm>
                      <a:off x="7945723" y="2009775"/>
                      <a:ext cx="952500" cy="2638425"/>
                    </a:xfrm>
                    <a:prstGeom prst="round2SameRect">
                      <a:avLst>
                        <a:gd name="adj1" fmla="val 50000"/>
                        <a:gd name="adj2" fmla="val 0"/>
                      </a:avLst>
                    </a:prstGeom>
                    <a:solidFill>
                      <a:schemeClr val="accent2">
                        <a:lumMod val="50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5" name="Round Same Side Corner Rectangle 55">
                      <a:extLst>
                        <a:ext uri="{FF2B5EF4-FFF2-40B4-BE49-F238E27FC236}">
                          <a16:creationId xmlns:a16="http://schemas.microsoft.com/office/drawing/2014/main" id="{A4F3A069-02ED-3D62-C6B6-FD2BA4F26B92}"/>
                        </a:ext>
                      </a:extLst>
                    </p:cNvPr>
                    <p:cNvSpPr/>
                    <p:nvPr/>
                  </p:nvSpPr>
                  <p:spPr>
                    <a:xfrm>
                      <a:off x="7886700" y="2009775"/>
                      <a:ext cx="952500" cy="2638425"/>
                    </a:xfrm>
                    <a:prstGeom prst="round2SameRect">
                      <a:avLst>
                        <a:gd name="adj1" fmla="val 50000"/>
                        <a:gd name="adj2" fmla="val 0"/>
                      </a:avLst>
                    </a:prstGeom>
                    <a:solidFill>
                      <a:schemeClr val="accent2">
                        <a:lumMod val="75000"/>
                      </a:schemeClr>
                    </a:solidFill>
                    <a:ln>
                      <a:noFill/>
                    </a:ln>
                    <a:scene3d>
                      <a:camera prst="orthographicFront">
                        <a:rot lat="0" lon="0" rev="0"/>
                      </a:camera>
                      <a:lightRig rig="threePt" dir="t"/>
                    </a:scene3d>
                    <a:sp3d extrusionH="127000">
                      <a:extrusionClr>
                        <a:srgbClr val="CADBE0"/>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sp>
                <p:nvSpPr>
                  <p:cNvPr id="83" name="TextBox 82">
                    <a:extLst>
                      <a:ext uri="{FF2B5EF4-FFF2-40B4-BE49-F238E27FC236}">
                        <a16:creationId xmlns:a16="http://schemas.microsoft.com/office/drawing/2014/main" id="{259622C1-62DD-C875-21C7-C7714BA1B4F5}"/>
                      </a:ext>
                    </a:extLst>
                  </p:cNvPr>
                  <p:cNvSpPr txBox="1"/>
                  <p:nvPr/>
                </p:nvSpPr>
                <p:spPr>
                  <a:xfrm>
                    <a:off x="8049843" y="2124516"/>
                    <a:ext cx="642804" cy="426196"/>
                  </a:xfrm>
                  <a:prstGeom prst="rect">
                    <a:avLst/>
                  </a:prstGeom>
                  <a:noFill/>
                </p:spPr>
                <p:txBody>
                  <a:bodyPr wrap="none" lIns="0" rIns="0" rtlCol="0" anchor="ctr" anchorCtr="0">
                    <a:noAutofit/>
                  </a:bodyPr>
                  <a:lstStyle/>
                  <a:p>
                    <a:pPr algn="ctr">
                      <a:defRPr sz="4000" b="1" i="0" u="none" strike="noStrike" kern="1200" baseline="0">
                        <a:solidFill>
                          <a:prstClr val="white"/>
                        </a:solidFill>
                        <a:latin typeface="+mn-lt"/>
                        <a:ea typeface="+mn-ea"/>
                        <a:cs typeface="+mn-cs"/>
                      </a:defRPr>
                    </a:pPr>
                    <a:r>
                      <a:rPr lang="en-US" sz="3199" b="1" dirty="0">
                        <a:solidFill>
                          <a:schemeClr val="bg1"/>
                        </a:solidFill>
                      </a:rPr>
                      <a:t>68</a:t>
                    </a:r>
                    <a:endParaRPr lang="en-US" sz="2199" b="1" baseline="56000" dirty="0">
                      <a:solidFill>
                        <a:schemeClr val="bg1"/>
                      </a:solidFill>
                    </a:endParaRPr>
                  </a:p>
                </p:txBody>
              </p:sp>
            </p:grpSp>
            <p:sp>
              <p:nvSpPr>
                <p:cNvPr id="81" name="Rounded Rectangle 51">
                  <a:extLst>
                    <a:ext uri="{FF2B5EF4-FFF2-40B4-BE49-F238E27FC236}">
                      <a16:creationId xmlns:a16="http://schemas.microsoft.com/office/drawing/2014/main" id="{52397D12-3313-30A1-CCC9-119B65FDAA34}"/>
                    </a:ext>
                  </a:extLst>
                </p:cNvPr>
                <p:cNvSpPr/>
                <p:nvPr/>
              </p:nvSpPr>
              <p:spPr>
                <a:xfrm>
                  <a:off x="10433884" y="4968606"/>
                  <a:ext cx="1196141" cy="800100"/>
                </a:xfrm>
                <a:prstGeom prst="roundRect">
                  <a:avLst>
                    <a:gd name="adj" fmla="val 20784"/>
                  </a:avLst>
                </a:prstGeom>
                <a:solidFill>
                  <a:schemeClr val="bg1"/>
                </a:solidFill>
                <a:ln>
                  <a:noFill/>
                </a:ln>
                <a:effectLst>
                  <a:innerShdw blurRad="76200">
                    <a:schemeClr val="accent2">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2">
                          <a:lumMod val="75000"/>
                        </a:schemeClr>
                      </a:solidFill>
                    </a:rPr>
                    <a:t>25 Years</a:t>
                  </a:r>
                </a:p>
              </p:txBody>
            </p:sp>
          </p:grpSp>
        </p:grpSp>
        <p:sp>
          <p:nvSpPr>
            <p:cNvPr id="75" name="Rectangle 74">
              <a:extLst>
                <a:ext uri="{FF2B5EF4-FFF2-40B4-BE49-F238E27FC236}">
                  <a16:creationId xmlns:a16="http://schemas.microsoft.com/office/drawing/2014/main" id="{E611A2F4-E708-6C37-DC12-6A79C6E9DA4E}"/>
                </a:ext>
              </a:extLst>
            </p:cNvPr>
            <p:cNvSpPr/>
            <p:nvPr/>
          </p:nvSpPr>
          <p:spPr>
            <a:xfrm>
              <a:off x="7385912" y="5796106"/>
              <a:ext cx="3722692" cy="338554"/>
            </a:xfrm>
            <a:prstGeom prst="rect">
              <a:avLst/>
            </a:prstGeom>
          </p:spPr>
          <p:txBody>
            <a:bodyPr wrap="square">
              <a:spAutoFit/>
            </a:bodyPr>
            <a:lstStyle/>
            <a:p>
              <a:pPr algn="ctr"/>
              <a:r>
                <a:rPr lang="en-US" sz="1600" b="1" dirty="0"/>
                <a:t>Additional Years on Neuroleptics</a:t>
              </a:r>
            </a:p>
          </p:txBody>
        </p:sp>
        <p:sp>
          <p:nvSpPr>
            <p:cNvPr id="76" name="Rectangle 75">
              <a:extLst>
                <a:ext uri="{FF2B5EF4-FFF2-40B4-BE49-F238E27FC236}">
                  <a16:creationId xmlns:a16="http://schemas.microsoft.com/office/drawing/2014/main" id="{EC7FB7CC-4EB6-20D1-E651-6F93B6AF1A57}"/>
                </a:ext>
              </a:extLst>
            </p:cNvPr>
            <p:cNvSpPr/>
            <p:nvPr/>
          </p:nvSpPr>
          <p:spPr>
            <a:xfrm>
              <a:off x="7189013" y="1600200"/>
              <a:ext cx="4813071"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kumimoji="0" lang="en-US" sz="2000" b="1" i="0" u="none" strike="noStrike" kern="1200" cap="none" spc="0" normalizeH="0" baseline="0" noProof="0" dirty="0">
                  <a:ln>
                    <a:noFill/>
                  </a:ln>
                  <a:solidFill>
                    <a:prstClr val="black">
                      <a:lumMod val="95000"/>
                      <a:lumOff val="5000"/>
                    </a:prstClr>
                  </a:solidFill>
                  <a:effectLst/>
                  <a:uLnTx/>
                  <a:uFillTx/>
                  <a:latin typeface="Arial Narrow"/>
                  <a:ea typeface="+mn-ea"/>
                  <a:cs typeface="+mn-cs"/>
                </a:rPr>
                <a:t>TD Risk Increases With</a:t>
              </a:r>
              <a:br>
                <a:rPr kumimoji="0" lang="en-US" sz="2000" b="1" i="0" u="none" strike="noStrike" kern="1200" cap="none" spc="0" normalizeH="0" baseline="0" noProof="0" dirty="0">
                  <a:ln>
                    <a:noFill/>
                  </a:ln>
                  <a:solidFill>
                    <a:prstClr val="black">
                      <a:lumMod val="95000"/>
                      <a:lumOff val="5000"/>
                    </a:prstClr>
                  </a:solidFill>
                  <a:effectLst/>
                  <a:uLnTx/>
                  <a:uFillTx/>
                  <a:latin typeface="Arial Narrow"/>
                  <a:ea typeface="+mn-ea"/>
                  <a:cs typeface="+mn-cs"/>
                </a:rPr>
              </a:br>
              <a:r>
                <a:rPr kumimoji="0" lang="en-US" sz="2000" b="1" i="0" u="none" strike="noStrike" kern="1200" cap="none" spc="0" normalizeH="0" baseline="0" noProof="0" dirty="0">
                  <a:ln>
                    <a:noFill/>
                  </a:ln>
                  <a:solidFill>
                    <a:prstClr val="black">
                      <a:lumMod val="95000"/>
                      <a:lumOff val="5000"/>
                    </a:prstClr>
                  </a:solidFill>
                  <a:effectLst/>
                  <a:uLnTx/>
                  <a:uFillTx/>
                  <a:latin typeface="Arial Narrow"/>
                  <a:ea typeface="+mn-ea"/>
                  <a:cs typeface="+mn-cs"/>
                </a:rPr>
                <a:t>Duration of Antipsychotic Exposure</a:t>
              </a:r>
              <a:r>
                <a:rPr kumimoji="0" lang="en-US" sz="2000" b="1" i="0" u="none" strike="noStrike" kern="1200" cap="none" spc="0" normalizeH="0" baseline="30000" noProof="0" dirty="0">
                  <a:ln>
                    <a:noFill/>
                  </a:ln>
                  <a:solidFill>
                    <a:prstClr val="black">
                      <a:lumMod val="95000"/>
                      <a:lumOff val="5000"/>
                    </a:prstClr>
                  </a:solidFill>
                  <a:effectLst/>
                  <a:uLnTx/>
                  <a:uFillTx/>
                  <a:latin typeface="Arial Narrow"/>
                  <a:ea typeface="+mn-ea"/>
                  <a:cs typeface="+mn-cs"/>
                </a:rPr>
                <a:t>4</a:t>
              </a:r>
            </a:p>
          </p:txBody>
        </p:sp>
      </p:grpSp>
    </p:spTree>
    <p:extLst>
      <p:ext uri="{BB962C8B-B14F-4D97-AF65-F5344CB8AC3E}">
        <p14:creationId xmlns:p14="http://schemas.microsoft.com/office/powerpoint/2010/main" val="2378105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TD Common With All Antipsychotics?</a:t>
            </a:r>
          </a:p>
        </p:txBody>
      </p:sp>
      <p:sp>
        <p:nvSpPr>
          <p:cNvPr id="22" name="Content Placeholder 21"/>
          <p:cNvSpPr>
            <a:spLocks noGrp="1"/>
          </p:cNvSpPr>
          <p:nvPr>
            <p:ph idx="1"/>
          </p:nvPr>
        </p:nvSpPr>
        <p:spPr>
          <a:xfrm>
            <a:off x="978596" y="1699418"/>
            <a:ext cx="10573642" cy="427962"/>
          </a:xfrm>
        </p:spPr>
        <p:txBody>
          <a:bodyPr/>
          <a:lstStyle/>
          <a:p>
            <a:pPr marL="0" indent="0">
              <a:buNone/>
            </a:pPr>
            <a:r>
              <a:rPr lang="en-US" b="1" dirty="0"/>
              <a:t>TD Can Occur With Both FGAs and SGAs, but Is Higher for FGAs	</a:t>
            </a:r>
          </a:p>
        </p:txBody>
      </p:sp>
      <p:sp>
        <p:nvSpPr>
          <p:cNvPr id="16" name="Slide Number Placeholder 15"/>
          <p:cNvSpPr>
            <a:spLocks noGrp="1"/>
          </p:cNvSpPr>
          <p:nvPr>
            <p:ph type="sldNum" sz="quarter" idx="4"/>
          </p:nvPr>
        </p:nvSpPr>
        <p:spPr/>
        <p:txBody>
          <a:bodyPr/>
          <a:lstStyle/>
          <a:p>
            <a:fld id="{F3C1FD0B-2342-48FB-A867-BE1FD0EAA53B}" type="slidenum">
              <a:rPr lang="en-US" smtClean="0"/>
              <a:pPr/>
              <a:t>9</a:t>
            </a:fld>
            <a:endParaRPr lang="en-US" dirty="0"/>
          </a:p>
        </p:txBody>
      </p:sp>
      <p:sp>
        <p:nvSpPr>
          <p:cNvPr id="43" name="Text Placeholder 6"/>
          <p:cNvSpPr>
            <a:spLocks noGrp="1"/>
          </p:cNvSpPr>
          <p:nvPr>
            <p:ph type="body" sz="quarter" idx="10"/>
          </p:nvPr>
        </p:nvSpPr>
        <p:spPr/>
        <p:txBody>
          <a:bodyPr/>
          <a:lstStyle/>
          <a:p>
            <a:r>
              <a:rPr lang="en-US" dirty="0"/>
              <a:t>PREVALENCE of Tardive Dyskinesia </a:t>
            </a:r>
          </a:p>
        </p:txBody>
      </p:sp>
      <p:sp>
        <p:nvSpPr>
          <p:cNvPr id="29" name="Content Placeholder 21"/>
          <p:cNvSpPr txBox="1">
            <a:spLocks/>
          </p:cNvSpPr>
          <p:nvPr/>
        </p:nvSpPr>
        <p:spPr>
          <a:xfrm>
            <a:off x="989820" y="2091349"/>
            <a:ext cx="5542106" cy="609442"/>
          </a:xfrm>
          <a:prstGeom prst="rect">
            <a:avLst/>
          </a:prstGeom>
        </p:spPr>
        <p:txBody>
          <a:bodyPr vert="horz" lIns="0" tIns="45708" rIns="0" bIns="45708" rtlCol="0" anchor="ctr">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99" b="1" dirty="0">
                <a:solidFill>
                  <a:schemeClr val="accent1"/>
                </a:solidFill>
              </a:rPr>
              <a:t>TD Prevalence Among Antipsychotic Users</a:t>
            </a:r>
            <a:r>
              <a:rPr lang="en-US" sz="1799" b="1" baseline="30000" dirty="0">
                <a:solidFill>
                  <a:schemeClr val="accent1"/>
                </a:solidFill>
              </a:rPr>
              <a:t>1,a</a:t>
            </a:r>
          </a:p>
        </p:txBody>
      </p:sp>
      <p:grpSp>
        <p:nvGrpSpPr>
          <p:cNvPr id="98" name="Group 97"/>
          <p:cNvGrpSpPr/>
          <p:nvPr/>
        </p:nvGrpSpPr>
        <p:grpSpPr>
          <a:xfrm>
            <a:off x="370858" y="2737091"/>
            <a:ext cx="6789554" cy="2879348"/>
            <a:chOff x="-171449" y="2921236"/>
            <a:chExt cx="6791323" cy="2880096"/>
          </a:xfrm>
        </p:grpSpPr>
        <p:graphicFrame>
          <p:nvGraphicFramePr>
            <p:cNvPr id="31" name="Chart 30"/>
            <p:cNvGraphicFramePr/>
            <p:nvPr>
              <p:extLst>
                <p:ext uri="{D42A27DB-BD31-4B8C-83A1-F6EECF244321}">
                  <p14:modId xmlns:p14="http://schemas.microsoft.com/office/powerpoint/2010/main" val="1556265809"/>
                </p:ext>
              </p:extLst>
            </p:nvPr>
          </p:nvGraphicFramePr>
          <p:xfrm>
            <a:off x="-171449" y="2921236"/>
            <a:ext cx="2924174" cy="1949448"/>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p:nvPr/>
          </p:nvSpPr>
          <p:spPr>
            <a:xfrm>
              <a:off x="499759" y="4785404"/>
              <a:ext cx="1586216" cy="323249"/>
            </a:xfrm>
            <a:prstGeom prst="rect">
              <a:avLst/>
            </a:prstGeom>
            <a:noFill/>
          </p:spPr>
          <p:txBody>
            <a:bodyPr wrap="square" rtlCol="0">
              <a:spAutoFit/>
            </a:bodyPr>
            <a:lstStyle/>
            <a:p>
              <a:pPr marL="63481" lvl="1" algn="ctr"/>
              <a:r>
                <a:rPr lang="en-US" sz="1500" dirty="0"/>
                <a:t>FGAs</a:t>
              </a:r>
            </a:p>
          </p:txBody>
        </p:sp>
        <p:graphicFrame>
          <p:nvGraphicFramePr>
            <p:cNvPr id="33" name="Chart 32"/>
            <p:cNvGraphicFramePr/>
            <p:nvPr>
              <p:extLst>
                <p:ext uri="{D42A27DB-BD31-4B8C-83A1-F6EECF244321}">
                  <p14:modId xmlns:p14="http://schemas.microsoft.com/office/powerpoint/2010/main" val="1793878419"/>
                </p:ext>
              </p:extLst>
            </p:nvPr>
          </p:nvGraphicFramePr>
          <p:xfrm>
            <a:off x="1762125" y="2921236"/>
            <a:ext cx="2924174" cy="194944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2442859" y="4785404"/>
              <a:ext cx="1586216" cy="1015928"/>
            </a:xfrm>
            <a:prstGeom prst="rect">
              <a:avLst/>
            </a:prstGeom>
            <a:noFill/>
          </p:spPr>
          <p:txBody>
            <a:bodyPr wrap="square" rtlCol="0">
              <a:spAutoFit/>
            </a:bodyPr>
            <a:lstStyle/>
            <a:p>
              <a:pPr marL="63481" lvl="1" algn="ctr"/>
              <a:r>
                <a:rPr lang="en-US" sz="1500" dirty="0"/>
                <a:t>SGAs</a:t>
              </a:r>
              <a:br>
                <a:rPr lang="en-US" sz="1500" dirty="0"/>
              </a:br>
              <a:r>
                <a:rPr lang="en-US" sz="1500" dirty="0"/>
                <a:t>With Unspecified FGA Exposure</a:t>
              </a:r>
            </a:p>
          </p:txBody>
        </p:sp>
        <p:graphicFrame>
          <p:nvGraphicFramePr>
            <p:cNvPr id="36" name="Chart 35"/>
            <p:cNvGraphicFramePr/>
            <p:nvPr>
              <p:extLst>
                <p:ext uri="{D42A27DB-BD31-4B8C-83A1-F6EECF244321}">
                  <p14:modId xmlns:p14="http://schemas.microsoft.com/office/powerpoint/2010/main" val="2715022071"/>
                </p:ext>
              </p:extLst>
            </p:nvPr>
          </p:nvGraphicFramePr>
          <p:xfrm>
            <a:off x="3695700" y="2921236"/>
            <a:ext cx="2924174" cy="1949448"/>
          </p:xfrm>
          <a:graphic>
            <a:graphicData uri="http://schemas.openxmlformats.org/drawingml/2006/chart">
              <c:chart xmlns:c="http://schemas.openxmlformats.org/drawingml/2006/chart" xmlns:r="http://schemas.openxmlformats.org/officeDocument/2006/relationships" r:id="rId5"/>
            </a:graphicData>
          </a:graphic>
        </p:graphicFrame>
        <p:sp>
          <p:nvSpPr>
            <p:cNvPr id="37" name="TextBox 36"/>
            <p:cNvSpPr txBox="1"/>
            <p:nvPr/>
          </p:nvSpPr>
          <p:spPr>
            <a:xfrm>
              <a:off x="4366909" y="4785404"/>
              <a:ext cx="1586216" cy="785034"/>
            </a:xfrm>
            <a:prstGeom prst="rect">
              <a:avLst/>
            </a:prstGeom>
            <a:noFill/>
          </p:spPr>
          <p:txBody>
            <a:bodyPr wrap="square" rtlCol="0">
              <a:spAutoFit/>
            </a:bodyPr>
            <a:lstStyle/>
            <a:p>
              <a:pPr marL="63481" lvl="1" algn="ctr"/>
              <a:r>
                <a:rPr lang="en-US" sz="1500" dirty="0"/>
                <a:t>SGAs</a:t>
              </a:r>
              <a:br>
                <a:rPr lang="en-US" sz="1500" dirty="0"/>
              </a:br>
              <a:r>
                <a:rPr lang="en-US" sz="1500" dirty="0"/>
                <a:t>With No Prior</a:t>
              </a:r>
              <a:br>
                <a:rPr lang="en-US" sz="1500" dirty="0"/>
              </a:br>
              <a:r>
                <a:rPr lang="en-US" sz="1500" dirty="0"/>
                <a:t>FGA Exposure</a:t>
              </a:r>
            </a:p>
          </p:txBody>
        </p:sp>
        <p:sp>
          <p:nvSpPr>
            <p:cNvPr id="38" name="TextBox 37"/>
            <p:cNvSpPr txBox="1"/>
            <p:nvPr/>
          </p:nvSpPr>
          <p:spPr>
            <a:xfrm>
              <a:off x="4859253" y="3569021"/>
              <a:ext cx="638316" cy="646203"/>
            </a:xfrm>
            <a:prstGeom prst="rect">
              <a:avLst/>
            </a:prstGeom>
            <a:noFill/>
          </p:spPr>
          <p:txBody>
            <a:bodyPr wrap="none" rtlCol="0" anchor="ctr">
              <a:spAutoFit/>
            </a:bodyPr>
            <a:lstStyle/>
            <a:p>
              <a:pPr algn="ctr"/>
              <a:r>
                <a:rPr lang="en-US" sz="3599" b="1" dirty="0">
                  <a:solidFill>
                    <a:schemeClr val="accent1"/>
                  </a:solidFill>
                </a:rPr>
                <a:t>7</a:t>
              </a:r>
              <a:r>
                <a:rPr lang="en-US" sz="2599" b="1" baseline="48000" dirty="0">
                  <a:solidFill>
                    <a:schemeClr val="accent1"/>
                  </a:solidFill>
                </a:rPr>
                <a:t>%</a:t>
              </a:r>
            </a:p>
          </p:txBody>
        </p:sp>
        <p:sp>
          <p:nvSpPr>
            <p:cNvPr id="39" name="TextBox 38"/>
            <p:cNvSpPr txBox="1"/>
            <p:nvPr/>
          </p:nvSpPr>
          <p:spPr>
            <a:xfrm>
              <a:off x="2778386" y="3569021"/>
              <a:ext cx="894797" cy="646203"/>
            </a:xfrm>
            <a:prstGeom prst="rect">
              <a:avLst/>
            </a:prstGeom>
            <a:noFill/>
          </p:spPr>
          <p:txBody>
            <a:bodyPr wrap="none" rtlCol="0" anchor="ctr">
              <a:spAutoFit/>
            </a:bodyPr>
            <a:lstStyle/>
            <a:p>
              <a:pPr algn="ctr"/>
              <a:r>
                <a:rPr lang="en-US" sz="3599" b="1" dirty="0">
                  <a:solidFill>
                    <a:schemeClr val="accent1"/>
                  </a:solidFill>
                </a:rPr>
                <a:t>21</a:t>
              </a:r>
              <a:r>
                <a:rPr lang="en-US" sz="2599" b="1" baseline="48000" dirty="0">
                  <a:solidFill>
                    <a:schemeClr val="accent1"/>
                  </a:solidFill>
                </a:rPr>
                <a:t>%</a:t>
              </a:r>
            </a:p>
          </p:txBody>
        </p:sp>
        <p:sp>
          <p:nvSpPr>
            <p:cNvPr id="40" name="TextBox 39"/>
            <p:cNvSpPr txBox="1"/>
            <p:nvPr/>
          </p:nvSpPr>
          <p:spPr>
            <a:xfrm>
              <a:off x="835286" y="3569021"/>
              <a:ext cx="894797" cy="646203"/>
            </a:xfrm>
            <a:prstGeom prst="rect">
              <a:avLst/>
            </a:prstGeom>
            <a:noFill/>
          </p:spPr>
          <p:txBody>
            <a:bodyPr wrap="none" rtlCol="0" anchor="ctr">
              <a:spAutoFit/>
            </a:bodyPr>
            <a:lstStyle/>
            <a:p>
              <a:pPr algn="ctr"/>
              <a:r>
                <a:rPr lang="en-US" sz="3599" b="1" dirty="0">
                  <a:solidFill>
                    <a:schemeClr val="accent1"/>
                  </a:solidFill>
                </a:rPr>
                <a:t>30</a:t>
              </a:r>
              <a:r>
                <a:rPr lang="en-US" sz="2599" b="1" baseline="48000" dirty="0">
                  <a:solidFill>
                    <a:schemeClr val="accent1"/>
                  </a:solidFill>
                </a:rPr>
                <a:t>%</a:t>
              </a:r>
            </a:p>
          </p:txBody>
        </p:sp>
      </p:grpSp>
      <p:sp>
        <p:nvSpPr>
          <p:cNvPr id="45" name="TextBox 44">
            <a:extLst>
              <a:ext uri="{FF2B5EF4-FFF2-40B4-BE49-F238E27FC236}">
                <a16:creationId xmlns:a16="http://schemas.microsoft.com/office/drawing/2014/main" id="{DB3B32A3-7BED-3C51-DF1C-44445AF08DAF}"/>
              </a:ext>
            </a:extLst>
          </p:cNvPr>
          <p:cNvSpPr txBox="1"/>
          <p:nvPr/>
        </p:nvSpPr>
        <p:spPr>
          <a:xfrm>
            <a:off x="977900" y="5796715"/>
            <a:ext cx="10574338" cy="715581"/>
          </a:xfrm>
          <a:prstGeom prst="rect">
            <a:avLst/>
          </a:prstGeom>
          <a:noFill/>
        </p:spPr>
        <p:txBody>
          <a:bodyPr wrap="square" lIns="0" tIns="0" rIns="0" bIns="0" rtlCol="0" anchor="b" anchorCtr="0">
            <a:spAutoFit/>
          </a:bodyPr>
          <a:lstStyle>
            <a:defPPr>
              <a:defRPr lang="en-US"/>
            </a:defPPr>
            <a:lvl1pPr marL="60325" marR="0" lvl="0" defTabSz="609585" fontAlgn="auto">
              <a:lnSpc>
                <a:spcPct val="100000"/>
              </a:lnSpc>
              <a:spcBef>
                <a:spcPct val="0"/>
              </a:spcBef>
              <a:spcAft>
                <a:spcPct val="0"/>
              </a:spcAft>
              <a:buClr>
                <a:srgbClr val="000000"/>
              </a:buClr>
              <a:buSzTx/>
              <a:buFontTx/>
              <a:buNone/>
              <a:defRPr kumimoji="0" sz="900" b="0" i="0" u="none" strike="noStrike" cap="none" spc="0" normalizeH="0" baseline="0">
                <a:ln>
                  <a:noFill/>
                </a:ln>
                <a:effectLst/>
                <a:uLnTx/>
                <a:uFillTx/>
                <a:latin typeface="Arial"/>
              </a:defRPr>
            </a:lvl1pPr>
          </a:lstStyle>
          <a:p>
            <a:pPr marL="0">
              <a:spcAft>
                <a:spcPts val="300"/>
              </a:spcAft>
              <a:defRPr/>
            </a:pPr>
            <a:r>
              <a:rPr lang="en-US" sz="1050" b="1" baseline="30000" dirty="0"/>
              <a:t>a</a:t>
            </a:r>
            <a:r>
              <a:rPr lang="en-US" sz="1050" b="1" dirty="0"/>
              <a:t>2017 meta-analysis of 41 studies (N=11,493).</a:t>
            </a:r>
          </a:p>
          <a:p>
            <a:pPr marL="0">
              <a:spcAft>
                <a:spcPts val="300"/>
              </a:spcAft>
              <a:defRPr/>
            </a:pPr>
            <a:r>
              <a:rPr lang="en-US" sz="1050" b="1" baseline="30000" dirty="0"/>
              <a:t>b</a:t>
            </a:r>
            <a:r>
              <a:rPr lang="en-US" sz="1050" b="1" dirty="0"/>
              <a:t>2018 meta-analysis of 32 randomized studies (N=10,706); mean raw TD incidence.</a:t>
            </a:r>
          </a:p>
          <a:p>
            <a:pPr marL="0">
              <a:spcAft>
                <a:spcPts val="300"/>
              </a:spcAft>
              <a:defRPr/>
            </a:pPr>
            <a:r>
              <a:rPr lang="en-US" b="1" dirty="0"/>
              <a:t>FGAs, first-generation antipsychotics; SGAs, second-generation antipsychotics. </a:t>
            </a:r>
          </a:p>
          <a:p>
            <a:pPr marL="0">
              <a:defRPr/>
            </a:pPr>
            <a:r>
              <a:rPr lang="en-US" b="1" dirty="0"/>
              <a:t>1. </a:t>
            </a:r>
            <a:r>
              <a:rPr lang="en-US" dirty="0"/>
              <a:t>Carbon M, et al. </a:t>
            </a:r>
            <a:r>
              <a:rPr lang="en-US" i="1" dirty="0"/>
              <a:t>J Clin Psychiatry</a:t>
            </a:r>
            <a:r>
              <a:rPr lang="en-US" dirty="0"/>
              <a:t>. 2017;78(3):e264-e278. </a:t>
            </a:r>
            <a:r>
              <a:rPr lang="en-US" b="1" dirty="0"/>
              <a:t>2.</a:t>
            </a:r>
            <a:r>
              <a:rPr lang="en-US" dirty="0"/>
              <a:t> Carbon M, et al. </a:t>
            </a:r>
            <a:r>
              <a:rPr lang="en-US" i="1" dirty="0"/>
              <a:t>World Psychiatry</a:t>
            </a:r>
            <a:r>
              <a:rPr lang="en-US" dirty="0"/>
              <a:t>. 2018;17(3):330-340.</a:t>
            </a:r>
          </a:p>
        </p:txBody>
      </p:sp>
      <p:grpSp>
        <p:nvGrpSpPr>
          <p:cNvPr id="46" name="Group 45">
            <a:extLst>
              <a:ext uri="{FF2B5EF4-FFF2-40B4-BE49-F238E27FC236}">
                <a16:creationId xmlns:a16="http://schemas.microsoft.com/office/drawing/2014/main" id="{83D292A1-063E-A851-060C-000A5E18A1A5}"/>
              </a:ext>
            </a:extLst>
          </p:cNvPr>
          <p:cNvGrpSpPr/>
          <p:nvPr/>
        </p:nvGrpSpPr>
        <p:grpSpPr>
          <a:xfrm>
            <a:off x="7663190" y="2221973"/>
            <a:ext cx="4713647" cy="3417829"/>
            <a:chOff x="7663190" y="2221973"/>
            <a:chExt cx="4713647" cy="3417829"/>
          </a:xfrm>
        </p:grpSpPr>
        <p:sp>
          <p:nvSpPr>
            <p:cNvPr id="60" name="Content Placeholder 21">
              <a:extLst>
                <a:ext uri="{FF2B5EF4-FFF2-40B4-BE49-F238E27FC236}">
                  <a16:creationId xmlns:a16="http://schemas.microsoft.com/office/drawing/2014/main" id="{B068BCB0-7DA8-2F1D-D8EA-7D01D99701AF}"/>
                </a:ext>
              </a:extLst>
            </p:cNvPr>
            <p:cNvSpPr txBox="1">
              <a:spLocks/>
            </p:cNvSpPr>
            <p:nvPr/>
          </p:nvSpPr>
          <p:spPr>
            <a:xfrm>
              <a:off x="7663190" y="2221973"/>
              <a:ext cx="4713647" cy="609442"/>
            </a:xfrm>
            <a:prstGeom prst="rect">
              <a:avLst/>
            </a:prstGeom>
          </p:spPr>
          <p:txBody>
            <a:bodyPr vert="horz" lIns="0" tIns="45708" rIns="0" bIns="45708" rtlCol="0">
              <a:no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Narrow" panose="020B060602020203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Narrow" panose="020B060602020203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799" b="1" dirty="0">
                  <a:solidFill>
                    <a:schemeClr val="accent5">
                      <a:lumMod val="75000"/>
                    </a:schemeClr>
                  </a:solidFill>
                </a:rPr>
                <a:t>Mean Raw TD Incidence</a:t>
              </a:r>
              <a:br>
                <a:rPr lang="en-US" sz="1799" b="1" dirty="0">
                  <a:solidFill>
                    <a:schemeClr val="accent5">
                      <a:lumMod val="75000"/>
                    </a:schemeClr>
                  </a:solidFill>
                </a:rPr>
              </a:br>
              <a:r>
                <a:rPr lang="en-US" sz="1799" b="1" dirty="0">
                  <a:solidFill>
                    <a:schemeClr val="accent5">
                      <a:lumMod val="75000"/>
                    </a:schemeClr>
                  </a:solidFill>
                </a:rPr>
                <a:t>by Antipsychotic Class</a:t>
              </a:r>
              <a:r>
                <a:rPr lang="en-US" sz="1799" b="1" baseline="30000" dirty="0">
                  <a:solidFill>
                    <a:schemeClr val="accent5">
                      <a:lumMod val="75000"/>
                    </a:schemeClr>
                  </a:solidFill>
                </a:rPr>
                <a:t>2,b</a:t>
              </a:r>
            </a:p>
          </p:txBody>
        </p:sp>
        <p:sp>
          <p:nvSpPr>
            <p:cNvPr id="61" name="Rounded Rectangle 84">
              <a:extLst>
                <a:ext uri="{FF2B5EF4-FFF2-40B4-BE49-F238E27FC236}">
                  <a16:creationId xmlns:a16="http://schemas.microsoft.com/office/drawing/2014/main" id="{BC543CA5-9BD9-EE9A-3379-5497ED01ACF8}"/>
                </a:ext>
              </a:extLst>
            </p:cNvPr>
            <p:cNvSpPr/>
            <p:nvPr/>
          </p:nvSpPr>
          <p:spPr>
            <a:xfrm>
              <a:off x="8468959" y="4839911"/>
              <a:ext cx="1195829" cy="799891"/>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FGAs</a:t>
              </a:r>
              <a:br>
                <a:rPr lang="en-US" sz="1400" b="1" dirty="0">
                  <a:solidFill>
                    <a:schemeClr val="accent5">
                      <a:lumMod val="75000"/>
                    </a:schemeClr>
                  </a:solidFill>
                </a:rPr>
              </a:br>
              <a:r>
                <a:rPr lang="en-US" sz="1400" b="1" dirty="0">
                  <a:solidFill>
                    <a:schemeClr val="accent5">
                      <a:lumMod val="75000"/>
                    </a:schemeClr>
                  </a:solidFill>
                </a:rPr>
                <a:t>2.4</a:t>
              </a:r>
              <a:r>
                <a:rPr lang="en-US" sz="1200" b="1" baseline="36000" dirty="0">
                  <a:solidFill>
                    <a:schemeClr val="accent5">
                      <a:lumMod val="75000"/>
                    </a:schemeClr>
                  </a:solidFill>
                </a:rPr>
                <a:t>%</a:t>
              </a:r>
              <a:r>
                <a:rPr lang="en-US" sz="1400" b="1" dirty="0">
                  <a:solidFill>
                    <a:schemeClr val="accent5">
                      <a:lumMod val="75000"/>
                    </a:schemeClr>
                  </a:solidFill>
                </a:rPr>
                <a:t>-21.3</a:t>
              </a:r>
              <a:r>
                <a:rPr lang="en-US" sz="1200" b="1" baseline="36000" dirty="0">
                  <a:solidFill>
                    <a:schemeClr val="accent5">
                      <a:lumMod val="75000"/>
                    </a:schemeClr>
                  </a:solidFill>
                </a:rPr>
                <a:t>%</a:t>
              </a:r>
            </a:p>
          </p:txBody>
        </p:sp>
        <p:sp>
          <p:nvSpPr>
            <p:cNvPr id="62" name="Line 9">
              <a:extLst>
                <a:ext uri="{FF2B5EF4-FFF2-40B4-BE49-F238E27FC236}">
                  <a16:creationId xmlns:a16="http://schemas.microsoft.com/office/drawing/2014/main" id="{28A505FC-E6EA-3B1C-89A9-134C16DE9689}"/>
                </a:ext>
              </a:extLst>
            </p:cNvPr>
            <p:cNvSpPr>
              <a:spLocks noChangeShapeType="1"/>
            </p:cNvSpPr>
            <p:nvPr/>
          </p:nvSpPr>
          <p:spPr bwMode="auto">
            <a:xfrm flipV="1">
              <a:off x="8126894" y="2724471"/>
              <a:ext cx="0" cy="2131416"/>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16" tIns="45708" rIns="91416" bIns="45708" numCol="1" anchor="ctr" anchorCtr="0" compatLnSpc="1">
              <a:prstTxWarp prst="textNoShape">
                <a:avLst/>
              </a:prstTxWarp>
            </a:bodyPr>
            <a:lstStyle/>
            <a:p>
              <a:endParaRPr lang="en-US" sz="1799" dirty="0"/>
            </a:p>
          </p:txBody>
        </p:sp>
        <p:sp>
          <p:nvSpPr>
            <p:cNvPr id="63" name="Rectangle 13">
              <a:extLst>
                <a:ext uri="{FF2B5EF4-FFF2-40B4-BE49-F238E27FC236}">
                  <a16:creationId xmlns:a16="http://schemas.microsoft.com/office/drawing/2014/main" id="{CBB4EA83-E0DD-1256-DBD0-BFB4769567E1}"/>
                </a:ext>
              </a:extLst>
            </p:cNvPr>
            <p:cNvSpPr>
              <a:spLocks noChangeArrowheads="1"/>
            </p:cNvSpPr>
            <p:nvPr/>
          </p:nvSpPr>
          <p:spPr bwMode="auto">
            <a:xfrm>
              <a:off x="7900020" y="4727209"/>
              <a:ext cx="9295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0</a:t>
              </a:r>
              <a:endParaRPr lang="en-US" altLang="en-US" sz="1799" dirty="0"/>
            </a:p>
          </p:txBody>
        </p:sp>
        <p:sp>
          <p:nvSpPr>
            <p:cNvPr id="64" name="Rectangle 14">
              <a:extLst>
                <a:ext uri="{FF2B5EF4-FFF2-40B4-BE49-F238E27FC236}">
                  <a16:creationId xmlns:a16="http://schemas.microsoft.com/office/drawing/2014/main" id="{F214CB1C-2DF5-B722-D34C-7C669E0C92E9}"/>
                </a:ext>
              </a:extLst>
            </p:cNvPr>
            <p:cNvSpPr>
              <a:spLocks noChangeArrowheads="1"/>
            </p:cNvSpPr>
            <p:nvPr/>
          </p:nvSpPr>
          <p:spPr bwMode="auto">
            <a:xfrm>
              <a:off x="7900020" y="4299733"/>
              <a:ext cx="9295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5</a:t>
              </a:r>
              <a:endParaRPr lang="en-US" altLang="en-US" sz="1799" dirty="0"/>
            </a:p>
          </p:txBody>
        </p:sp>
        <p:sp>
          <p:nvSpPr>
            <p:cNvPr id="65" name="Rectangle 15">
              <a:extLst>
                <a:ext uri="{FF2B5EF4-FFF2-40B4-BE49-F238E27FC236}">
                  <a16:creationId xmlns:a16="http://schemas.microsoft.com/office/drawing/2014/main" id="{FD35668D-CA6C-D7B3-1FDE-FDEDD19A2E0C}"/>
                </a:ext>
              </a:extLst>
            </p:cNvPr>
            <p:cNvSpPr>
              <a:spLocks noChangeArrowheads="1"/>
            </p:cNvSpPr>
            <p:nvPr/>
          </p:nvSpPr>
          <p:spPr bwMode="auto">
            <a:xfrm>
              <a:off x="7807071" y="3876772"/>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10</a:t>
              </a:r>
              <a:endParaRPr lang="en-US" altLang="en-US" sz="1799" dirty="0"/>
            </a:p>
          </p:txBody>
        </p:sp>
        <p:sp>
          <p:nvSpPr>
            <p:cNvPr id="66" name="Rectangle 16">
              <a:extLst>
                <a:ext uri="{FF2B5EF4-FFF2-40B4-BE49-F238E27FC236}">
                  <a16:creationId xmlns:a16="http://schemas.microsoft.com/office/drawing/2014/main" id="{5CF64282-8F36-56A7-2C99-3E81575869C5}"/>
                </a:ext>
              </a:extLst>
            </p:cNvPr>
            <p:cNvSpPr>
              <a:spLocks noChangeArrowheads="1"/>
            </p:cNvSpPr>
            <p:nvPr/>
          </p:nvSpPr>
          <p:spPr bwMode="auto">
            <a:xfrm>
              <a:off x="7807071" y="3445389"/>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15</a:t>
              </a:r>
              <a:endParaRPr lang="en-US" altLang="en-US" sz="1799" dirty="0"/>
            </a:p>
          </p:txBody>
        </p:sp>
        <p:sp>
          <p:nvSpPr>
            <p:cNvPr id="67" name="Rectangle 17">
              <a:extLst>
                <a:ext uri="{FF2B5EF4-FFF2-40B4-BE49-F238E27FC236}">
                  <a16:creationId xmlns:a16="http://schemas.microsoft.com/office/drawing/2014/main" id="{C085D688-C832-157F-3516-FFEFE7EE29AD}"/>
                </a:ext>
              </a:extLst>
            </p:cNvPr>
            <p:cNvSpPr>
              <a:spLocks noChangeArrowheads="1"/>
            </p:cNvSpPr>
            <p:nvPr/>
          </p:nvSpPr>
          <p:spPr bwMode="auto">
            <a:xfrm>
              <a:off x="7807071" y="3022997"/>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20</a:t>
              </a:r>
              <a:endParaRPr lang="en-US" altLang="en-US" sz="1799" dirty="0"/>
            </a:p>
          </p:txBody>
        </p:sp>
        <p:sp>
          <p:nvSpPr>
            <p:cNvPr id="68" name="Rectangle 18">
              <a:extLst>
                <a:ext uri="{FF2B5EF4-FFF2-40B4-BE49-F238E27FC236}">
                  <a16:creationId xmlns:a16="http://schemas.microsoft.com/office/drawing/2014/main" id="{1F87A253-6DB3-A8C8-7849-6F9C16D5E3C9}"/>
                </a:ext>
              </a:extLst>
            </p:cNvPr>
            <p:cNvSpPr>
              <a:spLocks noChangeArrowheads="1"/>
            </p:cNvSpPr>
            <p:nvPr/>
          </p:nvSpPr>
          <p:spPr bwMode="auto">
            <a:xfrm>
              <a:off x="7807071" y="2601623"/>
              <a:ext cx="185900" cy="24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126"/>
              <a:r>
                <a:rPr lang="en-US" altLang="en-US" sz="1600" dirty="0">
                  <a:solidFill>
                    <a:srgbClr val="000000"/>
                  </a:solidFill>
                  <a:latin typeface="Arial Narrow" panose="020B0606020202030204" pitchFamily="34" charset="0"/>
                </a:rPr>
                <a:t>25</a:t>
              </a:r>
              <a:endParaRPr lang="en-US" altLang="en-US" sz="1799" dirty="0"/>
            </a:p>
          </p:txBody>
        </p:sp>
        <p:cxnSp>
          <p:nvCxnSpPr>
            <p:cNvPr id="69" name="Straight Connector 68">
              <a:extLst>
                <a:ext uri="{FF2B5EF4-FFF2-40B4-BE49-F238E27FC236}">
                  <a16:creationId xmlns:a16="http://schemas.microsoft.com/office/drawing/2014/main" id="{4E15376C-84E8-59B4-E6A0-7C1AD0B7F868}"/>
                </a:ext>
              </a:extLst>
            </p:cNvPr>
            <p:cNvCxnSpPr/>
            <p:nvPr/>
          </p:nvCxnSpPr>
          <p:spPr>
            <a:xfrm>
              <a:off x="8053761" y="2722276"/>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0" name="Straight Connector 69">
              <a:extLst>
                <a:ext uri="{FF2B5EF4-FFF2-40B4-BE49-F238E27FC236}">
                  <a16:creationId xmlns:a16="http://schemas.microsoft.com/office/drawing/2014/main" id="{E4D50C46-DF94-EF4D-D1C4-C3F6ECCA1949}"/>
                </a:ext>
              </a:extLst>
            </p:cNvPr>
            <p:cNvCxnSpPr/>
            <p:nvPr/>
          </p:nvCxnSpPr>
          <p:spPr>
            <a:xfrm>
              <a:off x="8053761" y="3144592"/>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1" name="Straight Connector 70">
              <a:extLst>
                <a:ext uri="{FF2B5EF4-FFF2-40B4-BE49-F238E27FC236}">
                  <a16:creationId xmlns:a16="http://schemas.microsoft.com/office/drawing/2014/main" id="{D06E181A-D4A7-D281-EFB4-B79A3E50DBC7}"/>
                </a:ext>
              </a:extLst>
            </p:cNvPr>
            <p:cNvCxnSpPr/>
            <p:nvPr/>
          </p:nvCxnSpPr>
          <p:spPr>
            <a:xfrm>
              <a:off x="8053761" y="356893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2" name="Straight Connector 71">
              <a:extLst>
                <a:ext uri="{FF2B5EF4-FFF2-40B4-BE49-F238E27FC236}">
                  <a16:creationId xmlns:a16="http://schemas.microsoft.com/office/drawing/2014/main" id="{049ED86A-D77E-1860-739B-1325A8ABE5B4}"/>
                </a:ext>
              </a:extLst>
            </p:cNvPr>
            <p:cNvCxnSpPr/>
            <p:nvPr/>
          </p:nvCxnSpPr>
          <p:spPr>
            <a:xfrm>
              <a:off x="8053761" y="3996048"/>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4" name="Straight Connector 73">
              <a:extLst>
                <a:ext uri="{FF2B5EF4-FFF2-40B4-BE49-F238E27FC236}">
                  <a16:creationId xmlns:a16="http://schemas.microsoft.com/office/drawing/2014/main" id="{59095B2B-D91C-4C2C-7833-E70CAAF2C381}"/>
                </a:ext>
              </a:extLst>
            </p:cNvPr>
            <p:cNvCxnSpPr/>
            <p:nvPr/>
          </p:nvCxnSpPr>
          <p:spPr>
            <a:xfrm>
              <a:off x="8053761" y="4420963"/>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cxnSp>
          <p:nvCxnSpPr>
            <p:cNvPr id="75" name="Straight Connector 74">
              <a:extLst>
                <a:ext uri="{FF2B5EF4-FFF2-40B4-BE49-F238E27FC236}">
                  <a16:creationId xmlns:a16="http://schemas.microsoft.com/office/drawing/2014/main" id="{602E937F-B141-F0A7-8337-6B07C7BF00D5}"/>
                </a:ext>
              </a:extLst>
            </p:cNvPr>
            <p:cNvCxnSpPr/>
            <p:nvPr/>
          </p:nvCxnSpPr>
          <p:spPr>
            <a:xfrm>
              <a:off x="8053761" y="4855887"/>
              <a:ext cx="73133" cy="0"/>
            </a:xfrm>
            <a:prstGeom prst="line">
              <a:avLst/>
            </a:prstGeom>
            <a:noFill/>
            <a:ln w="6350" cap="flat">
              <a:solidFill>
                <a:schemeClr val="tx1"/>
              </a:solidFill>
              <a:prstDash val="solid"/>
              <a:round/>
              <a:headEnd/>
              <a:tailEnd/>
            </a:ln>
            <a:extLst>
              <a:ext uri="{909E8E84-426E-40DD-AFC4-6F175D3DCCD1}">
                <a14:hiddenFill xmlns:a14="http://schemas.microsoft.com/office/drawing/2010/main">
                  <a:noFill/>
                </a14:hiddenFill>
              </a:ext>
            </a:extLst>
          </p:spPr>
        </p:cxnSp>
        <p:sp>
          <p:nvSpPr>
            <p:cNvPr id="76" name="Rounded Rectangle 72">
              <a:extLst>
                <a:ext uri="{FF2B5EF4-FFF2-40B4-BE49-F238E27FC236}">
                  <a16:creationId xmlns:a16="http://schemas.microsoft.com/office/drawing/2014/main" id="{6D5D3AC5-D60A-D4A5-B8A8-670A4C78439E}"/>
                </a:ext>
              </a:extLst>
            </p:cNvPr>
            <p:cNvSpPr/>
            <p:nvPr/>
          </p:nvSpPr>
          <p:spPr>
            <a:xfrm>
              <a:off x="10361002" y="4839911"/>
              <a:ext cx="1195829" cy="799891"/>
            </a:xfrm>
            <a:prstGeom prst="roundRect">
              <a:avLst>
                <a:gd name="adj" fmla="val 20784"/>
              </a:avLst>
            </a:prstGeom>
            <a:solidFill>
              <a:schemeClr val="bg1"/>
            </a:solidFill>
            <a:ln>
              <a:noFill/>
            </a:ln>
            <a:effectLst>
              <a:innerShdw blurRad="76200">
                <a:schemeClr val="accent5">
                  <a:lumMod val="7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ts val="1500"/>
                </a:lnSpc>
              </a:pPr>
              <a:r>
                <a:rPr lang="en-US" sz="1400" b="1" dirty="0">
                  <a:solidFill>
                    <a:schemeClr val="accent5">
                      <a:lumMod val="75000"/>
                    </a:schemeClr>
                  </a:solidFill>
                </a:rPr>
                <a:t>SGAs</a:t>
              </a:r>
              <a:br>
                <a:rPr lang="en-US" sz="1400" b="1" dirty="0">
                  <a:solidFill>
                    <a:schemeClr val="accent5">
                      <a:lumMod val="75000"/>
                    </a:schemeClr>
                  </a:solidFill>
                </a:rPr>
              </a:br>
              <a:r>
                <a:rPr lang="en-US" sz="1400" b="1" dirty="0">
                  <a:solidFill>
                    <a:schemeClr val="accent5">
                      <a:lumMod val="75000"/>
                    </a:schemeClr>
                  </a:solidFill>
                </a:rPr>
                <a:t>0.9</a:t>
              </a:r>
              <a:r>
                <a:rPr lang="en-US" sz="1200" b="1" baseline="36000" dirty="0">
                  <a:solidFill>
                    <a:schemeClr val="accent5">
                      <a:lumMod val="75000"/>
                    </a:schemeClr>
                  </a:solidFill>
                </a:rPr>
                <a:t>%</a:t>
              </a:r>
              <a:r>
                <a:rPr lang="en-US" sz="1400" b="1" dirty="0">
                  <a:solidFill>
                    <a:schemeClr val="accent5">
                      <a:lumMod val="75000"/>
                    </a:schemeClr>
                  </a:solidFill>
                </a:rPr>
                <a:t>-8.2</a:t>
              </a:r>
              <a:r>
                <a:rPr lang="en-US" sz="1200" b="1" baseline="36000" dirty="0">
                  <a:solidFill>
                    <a:schemeClr val="accent5">
                      <a:lumMod val="75000"/>
                    </a:schemeClr>
                  </a:solidFill>
                </a:rPr>
                <a:t>%</a:t>
              </a:r>
            </a:p>
          </p:txBody>
        </p:sp>
        <p:grpSp>
          <p:nvGrpSpPr>
            <p:cNvPr id="77" name="Group 76">
              <a:extLst>
                <a:ext uri="{FF2B5EF4-FFF2-40B4-BE49-F238E27FC236}">
                  <a16:creationId xmlns:a16="http://schemas.microsoft.com/office/drawing/2014/main" id="{0F5C69B2-B5DF-9266-0F62-BC1EC56C0544}"/>
                </a:ext>
              </a:extLst>
            </p:cNvPr>
            <p:cNvGrpSpPr/>
            <p:nvPr/>
          </p:nvGrpSpPr>
          <p:grpSpPr>
            <a:xfrm>
              <a:off x="8815479" y="3030612"/>
              <a:ext cx="502789" cy="1619971"/>
              <a:chOff x="10401300" y="2124075"/>
              <a:chExt cx="742950" cy="2362200"/>
            </a:xfrm>
          </p:grpSpPr>
          <p:sp>
            <p:nvSpPr>
              <p:cNvPr id="81" name="Rounded Rectangle 93">
                <a:extLst>
                  <a:ext uri="{FF2B5EF4-FFF2-40B4-BE49-F238E27FC236}">
                    <a16:creationId xmlns:a16="http://schemas.microsoft.com/office/drawing/2014/main" id="{F289D25A-EFAC-A611-FAD8-D7BD2D83A223}"/>
                  </a:ext>
                </a:extLst>
              </p:cNvPr>
              <p:cNvSpPr/>
              <p:nvPr/>
            </p:nvSpPr>
            <p:spPr>
              <a:xfrm>
                <a:off x="10439400" y="2124075"/>
                <a:ext cx="704850" cy="236220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2" name="Rounded Rectangle 23">
                <a:extLst>
                  <a:ext uri="{FF2B5EF4-FFF2-40B4-BE49-F238E27FC236}">
                    <a16:creationId xmlns:a16="http://schemas.microsoft.com/office/drawing/2014/main" id="{B3742873-3511-05AD-3F9A-87C8CB353168}"/>
                  </a:ext>
                </a:extLst>
              </p:cNvPr>
              <p:cNvSpPr/>
              <p:nvPr/>
            </p:nvSpPr>
            <p:spPr>
              <a:xfrm>
                <a:off x="10401300" y="2124075"/>
                <a:ext cx="704850" cy="23622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nvGrpSpPr>
            <p:cNvPr id="78" name="Group 77">
              <a:extLst>
                <a:ext uri="{FF2B5EF4-FFF2-40B4-BE49-F238E27FC236}">
                  <a16:creationId xmlns:a16="http://schemas.microsoft.com/office/drawing/2014/main" id="{2181FAA7-61E6-DB51-421D-8392D514F5AF}"/>
                </a:ext>
              </a:extLst>
            </p:cNvPr>
            <p:cNvGrpSpPr/>
            <p:nvPr/>
          </p:nvGrpSpPr>
          <p:grpSpPr>
            <a:xfrm>
              <a:off x="10706570" y="4081552"/>
              <a:ext cx="504694" cy="714188"/>
              <a:chOff x="10401300" y="2124075"/>
              <a:chExt cx="742950" cy="2362200"/>
            </a:xfrm>
          </p:grpSpPr>
          <p:sp>
            <p:nvSpPr>
              <p:cNvPr id="79" name="Rounded Rectangle 95">
                <a:extLst>
                  <a:ext uri="{FF2B5EF4-FFF2-40B4-BE49-F238E27FC236}">
                    <a16:creationId xmlns:a16="http://schemas.microsoft.com/office/drawing/2014/main" id="{C87EC155-A4CD-06D0-6051-3DF99331B6D7}"/>
                  </a:ext>
                </a:extLst>
              </p:cNvPr>
              <p:cNvSpPr/>
              <p:nvPr/>
            </p:nvSpPr>
            <p:spPr>
              <a:xfrm>
                <a:off x="10439400" y="2124075"/>
                <a:ext cx="704850" cy="2362200"/>
              </a:xfrm>
              <a:prstGeom prst="roundRect">
                <a:avLst>
                  <a:gd name="adj" fmla="val 5000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80" name="Rounded Rectangle 96">
                <a:extLst>
                  <a:ext uri="{FF2B5EF4-FFF2-40B4-BE49-F238E27FC236}">
                    <a16:creationId xmlns:a16="http://schemas.microsoft.com/office/drawing/2014/main" id="{BD664DE4-A680-29ED-EADE-C5551C643B8C}"/>
                  </a:ext>
                </a:extLst>
              </p:cNvPr>
              <p:cNvSpPr/>
              <p:nvPr/>
            </p:nvSpPr>
            <p:spPr>
              <a:xfrm>
                <a:off x="10401300" y="2124075"/>
                <a:ext cx="704850" cy="2362200"/>
              </a:xfrm>
              <a:prstGeom prst="roundRect">
                <a:avLst>
                  <a:gd name="adj"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grpSp>
      </p:grpSp>
    </p:spTree>
    <p:extLst>
      <p:ext uri="{BB962C8B-B14F-4D97-AF65-F5344CB8AC3E}">
        <p14:creationId xmlns:p14="http://schemas.microsoft.com/office/powerpoint/2010/main" val="2106713360"/>
      </p:ext>
    </p:extLst>
  </p:cSld>
  <p:clrMapOvr>
    <a:masterClrMapping/>
  </p:clrMapOvr>
</p:sld>
</file>

<file path=ppt/theme/theme1.xml><?xml version="1.0" encoding="utf-8"?>
<a:theme xmlns:a="http://schemas.openxmlformats.org/drawingml/2006/main" name="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ardive Dyskinesia Unbranded">
  <a:themeElements>
    <a:clrScheme name="Ingrezza unbranded">
      <a:dk1>
        <a:sysClr val="windowText" lastClr="000000"/>
      </a:dk1>
      <a:lt1>
        <a:sysClr val="window" lastClr="FFFFFF"/>
      </a:lt1>
      <a:dk2>
        <a:srgbClr val="2B5F51"/>
      </a:dk2>
      <a:lt2>
        <a:srgbClr val="FFFFFF"/>
      </a:lt2>
      <a:accent1>
        <a:srgbClr val="2B5F51"/>
      </a:accent1>
      <a:accent2>
        <a:srgbClr val="0BBAB4"/>
      </a:accent2>
      <a:accent3>
        <a:srgbClr val="007DA5"/>
      </a:accent3>
      <a:accent4>
        <a:srgbClr val="6B6B6B"/>
      </a:accent4>
      <a:accent5>
        <a:srgbClr val="F78F28"/>
      </a:accent5>
      <a:accent6>
        <a:srgbClr val="ABABAB"/>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19101</Words>
  <Application>Microsoft Office PowerPoint</Application>
  <PresentationFormat>Custom</PresentationFormat>
  <Paragraphs>1404</Paragraphs>
  <Slides>62</Slides>
  <Notes>62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62</vt:i4>
      </vt:variant>
    </vt:vector>
  </HeadingPairs>
  <TitlesOfParts>
    <vt:vector size="68" baseType="lpstr">
      <vt:lpstr>Arial</vt:lpstr>
      <vt:lpstr>Arial Narrow</vt:lpstr>
      <vt:lpstr>Calibri</vt:lpstr>
      <vt:lpstr>Wingdings</vt:lpstr>
      <vt:lpstr>Tardive Dyskinesia Unbranded</vt:lpstr>
      <vt:lpstr>1_Tardive Dyskinesia Unbranded</vt:lpstr>
      <vt:lpstr>Tardive Dyskinesia  Differential Diagnosis Slide Library</vt:lpstr>
      <vt:lpstr>Module 1: Prevalence of Tardive Dyskinesia</vt:lpstr>
      <vt:lpstr>What Is TD?</vt:lpstr>
      <vt:lpstr>Why You Should Look for TD</vt:lpstr>
      <vt:lpstr>Where You Might Find TD</vt:lpstr>
      <vt:lpstr>Where You Might Find TD</vt:lpstr>
      <vt:lpstr>As Antipsychotic Usage Expands, the Number of People at Risk for TD Continues to Increase</vt:lpstr>
      <vt:lpstr>How Prevalent Is TD Among Patients  Treated With Antipsychotics? </vt:lpstr>
      <vt:lpstr>Is TD Common With All Antipsychotics?</vt:lpstr>
      <vt:lpstr>Factors That May Increase Risk of TD</vt:lpstr>
      <vt:lpstr>What Are the Underlying Psychiatric Diagnoses  in Patients With TD?</vt:lpstr>
      <vt:lpstr>Key Points</vt:lpstr>
      <vt:lpstr>Module 2:  Differential Diagnosis of Tardive Dyskinesia</vt:lpstr>
      <vt:lpstr>TD Must Be Distinguished From Other Movement  Disorders Associated With Antipsychotics</vt:lpstr>
      <vt:lpstr>Diagnostic Criteria and Considerations for TD</vt:lpstr>
      <vt:lpstr>TD Is One of Several Movement Disorders Associated With Antipsychotic Usage1,2</vt:lpstr>
      <vt:lpstr>Timing of Onset of TD vs Other Drug-Induced Movement Disorders</vt:lpstr>
      <vt:lpstr>TD Phenomenology</vt:lpstr>
      <vt:lpstr>Other Tardive Syndromes</vt:lpstr>
      <vt:lpstr>TD Affects Different Parts of the Body</vt:lpstr>
      <vt:lpstr>Phenomenology of TD Can Be Similar to Other Conditions</vt:lpstr>
      <vt:lpstr>Distinguishing TD From Drug-Induced Parkinsonism Is Critical, Because Each Requires Its Own Management Strategy1</vt:lpstr>
      <vt:lpstr>Key Questions to Ask for a Differential Diagnosis of TD</vt:lpstr>
      <vt:lpstr>Key Points</vt:lpstr>
      <vt:lpstr>Module 3:  Advanced Differential Diagnosis of Tardive Dyskinesia</vt:lpstr>
      <vt:lpstr>Factors That Might Complicate a Differential Diagnosis</vt:lpstr>
      <vt:lpstr>Disorders to Consider for Differential Diagnosis</vt:lpstr>
      <vt:lpstr>When to Consider a Neurologic Consultation</vt:lpstr>
      <vt:lpstr>Key Points</vt:lpstr>
      <vt:lpstr>Module 4:  Proposed Neurobiology of Tardive Dyskinesia  and Drug-Induced Parkinsonism</vt:lpstr>
      <vt:lpstr>Voluntary Movement Is Coordinated by the Nigrostriatal Dopamine Pathway1</vt:lpstr>
      <vt:lpstr>Dopamine Regulates the Activity of the Direct and  Indirect Pathways for Movement via D1 and D2 Receptors1,2</vt:lpstr>
      <vt:lpstr>Antipsychotics Interact With D2 Receptors  Throughout the Brain1,2</vt:lpstr>
      <vt:lpstr>Acute Drug-Induced Parkinsonism Might Occur When Antipsychotics Block Too Many D2 Receptors in the Nigrostriatal Pathway1-4</vt:lpstr>
      <vt:lpstr>TD May Occur When Long-Term Antipsychotic Use Causes D2 Receptor Upregulation and Supersensitivity in the Nigrostriatal Pathway1-4</vt:lpstr>
      <vt:lpstr>Antipsychotic Dose Changes Might Have Opposite Effects on the Symptoms of TD and Drug-Induced Parkinsonism1</vt:lpstr>
      <vt:lpstr>Anticholinergic Drugs May Not Help TD Symptoms Due to Worsening of Dopamine/Acetylcholine Imbalance</vt:lpstr>
      <vt:lpstr>Neurobiology Might Explain Why TD Can Sometimes Be Worsened by Anticholinergic Drugs</vt:lpstr>
      <vt:lpstr>VMAT2 Is an Enzyme Responsible for Packaging Dopamine Into Presynaptic Vesicles for Release</vt:lpstr>
      <vt:lpstr>VMAT2 Inhibitors Might Help Treat TD by Reducing the  Amount of Dopamine Available for Release</vt:lpstr>
      <vt:lpstr>Key Points</vt:lpstr>
      <vt:lpstr>Module 5:  Burden and Impact of Tardive Dyskinesia</vt:lpstr>
      <vt:lpstr>Historical Barriers Contributed to a Therapeutic Nihilism About TD </vt:lpstr>
      <vt:lpstr>Involuntary Movements Consistent With TD Can Lead  to Social Impairment</vt:lpstr>
      <vt:lpstr>Many Patients With Probable or Possible TD Are Aware of and Embarrassed by Abnormal Movements</vt:lpstr>
      <vt:lpstr>TD Might Negatively Impact Mental Well-being</vt:lpstr>
      <vt:lpstr>Abnormal Movements Associated With TD Can Negatively Impact Physical Functioning</vt:lpstr>
      <vt:lpstr>Functional Effects of TD on Specific Parts of the Body</vt:lpstr>
      <vt:lpstr>Key Points</vt:lpstr>
      <vt:lpstr>Module 6:  Best Practices for Tardive Dyskinesia  Screening and Treatment</vt:lpstr>
      <vt:lpstr>Frequently Screen Patients on Dopamine Receptor Blocking Agents, Including Antipsychotics, for TD</vt:lpstr>
      <vt:lpstr>Screen From the Moment You See or Speak With the Patient</vt:lpstr>
      <vt:lpstr>Screen With the Knowledge That Movements Might Wax and Wane Over Time</vt:lpstr>
      <vt:lpstr>Screen by Asking Targeted Questions at Every Clinical Interaction</vt:lpstr>
      <vt:lpstr>Screen With Open Ears</vt:lpstr>
      <vt:lpstr>Best Practices for Screening via Video</vt:lpstr>
      <vt:lpstr>Screen via Telephone but Confirm in Person or via Video</vt:lpstr>
      <vt:lpstr>Treat TD Based on Best Practices</vt:lpstr>
      <vt:lpstr>Treat TD Based on the Delphi Panel Consensus Among Psychiatrists’ and Neurologists’ Recommendations </vt:lpstr>
      <vt:lpstr>Treat TD Based on the Modified Delphi Panel  Consensus Recommendations</vt:lpstr>
      <vt:lpstr>Best Practices for TD Care</vt:lpstr>
      <vt:lpstr>Key Points</vt:lpstr>
    </vt:vector>
  </TitlesOfParts>
  <Company>AbelsonTaylor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Woodfall</dc:creator>
  <cp:lastModifiedBy>Susan Bowes</cp:lastModifiedBy>
  <cp:revision>243</cp:revision>
  <cp:lastPrinted>2016-05-25T19:32:39Z</cp:lastPrinted>
  <dcterms:created xsi:type="dcterms:W3CDTF">2016-01-19T19:39:17Z</dcterms:created>
  <dcterms:modified xsi:type="dcterms:W3CDTF">2022-10-10T15:36:55Z</dcterms:modified>
</cp:coreProperties>
</file>