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0" r:id="rId2"/>
    <p:sldId id="272" r:id="rId3"/>
    <p:sldId id="273" r:id="rId4"/>
    <p:sldId id="274" r:id="rId5"/>
    <p:sldId id="275" r:id="rId6"/>
    <p:sldId id="271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96" userDrawn="1">
          <p15:clr>
            <a:srgbClr val="A4A3A4"/>
          </p15:clr>
        </p15:guide>
        <p15:guide id="5" pos="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F51"/>
    <a:srgbClr val="BAE0D5"/>
    <a:srgbClr val="000000"/>
    <a:srgbClr val="54867B"/>
    <a:srgbClr val="265C4F"/>
    <a:srgbClr val="2C8073"/>
    <a:srgbClr val="C2E2E1"/>
    <a:srgbClr val="DA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75" autoAdjust="0"/>
    <p:restoredTop sz="94975" autoAdjust="0"/>
  </p:normalViewPr>
  <p:slideViewPr>
    <p:cSldViewPr snapToGrid="0" showGuides="1">
      <p:cViewPr varScale="1">
        <p:scale>
          <a:sx n="110" d="100"/>
          <a:sy n="110" d="100"/>
        </p:scale>
        <p:origin x="1176" y="108"/>
      </p:cViewPr>
      <p:guideLst>
        <p:guide orient="horz" pos="96"/>
        <p:guide pos="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F456-466C-A11F-E580A8EAF9EA}"/>
              </c:ext>
            </c:extLst>
          </c:dPt>
          <c:dPt>
            <c:idx val="1"/>
            <c:bubble3D val="0"/>
            <c:spPr>
              <a:solidFill>
                <a:srgbClr val="BAE0D5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F456-466C-A11F-E580A8EAF9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F456-466C-A11F-E580A8EAF9E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F456-466C-A11F-E580A8EAF9E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0.000%</c:formatCode>
                <c:ptCount val="4"/>
                <c:pt idx="0" formatCode="0.00%">
                  <c:v>0.253</c:v>
                </c:pt>
                <c:pt idx="1">
                  <c:v>0.747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56-466C-A11F-E580A8EAF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551FEF-D6F9-40C5-99EB-F4549656A6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C5F0D-86AE-4942-8360-0CC61A3A2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E1846-8B63-4DF9-87D4-0BB58603F77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367EF-2FB1-4956-B35B-9FAFA13FDD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B530-0A82-4988-AF4D-7E1BDEE2C9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5D72D-DC63-40B5-9135-551518B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24003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050" y="3874770"/>
            <a:ext cx="611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881109"/>
            <a:ext cx="2971800" cy="261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324EBA20-04DA-4D4D-B9C8-8CF2DA630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28600" indent="-114300" algn="l" defTabSz="914400" rtl="0" eaLnBrk="1" latinLnBrk="0" hangingPunct="1">
      <a:spcAft>
        <a:spcPts val="200"/>
      </a:spcAft>
      <a:buFont typeface="Calibri" panose="020F050202020403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429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457200" indent="-114300" algn="l" defTabSz="914400" rtl="0" eaLnBrk="1" latinLnBrk="0" hangingPunct="1">
      <a:spcAft>
        <a:spcPts val="200"/>
      </a:spcAft>
      <a:buFont typeface="Calibri" panose="020F050202020403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5715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813646-1D5B-4E18-BAF3-0FA488737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86"/>
            <a:ext cx="12188824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103" y="1780897"/>
            <a:ext cx="10416618" cy="1392190"/>
          </a:xfrm>
        </p:spPr>
        <p:txBody>
          <a:bodyPr anchor="b" anchorCtr="0"/>
          <a:lstStyle>
            <a:lvl1pPr algn="ctr"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103" y="3322180"/>
            <a:ext cx="10416618" cy="934022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F493C-082E-4507-B961-7CD887838947}"/>
              </a:ext>
            </a:extLst>
          </p:cNvPr>
          <p:cNvSpPr/>
          <p:nvPr userDrawn="1"/>
        </p:nvSpPr>
        <p:spPr>
          <a:xfrm>
            <a:off x="-1" y="6382327"/>
            <a:ext cx="12188825" cy="475673"/>
          </a:xfrm>
          <a:prstGeom prst="rect">
            <a:avLst/>
          </a:prstGeom>
          <a:solidFill>
            <a:srgbClr val="2C8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B7E47-3F85-4C05-AC57-A0DFFC4969F9}"/>
              </a:ext>
            </a:extLst>
          </p:cNvPr>
          <p:cNvSpPr txBox="1"/>
          <p:nvPr userDrawn="1"/>
        </p:nvSpPr>
        <p:spPr>
          <a:xfrm>
            <a:off x="356444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©2022 </a:t>
            </a:r>
            <a:r>
              <a:rPr lang="en-US" sz="1000" dirty="0" err="1">
                <a:solidFill>
                  <a:schemeClr val="bg1"/>
                </a:solidFill>
              </a:rPr>
              <a:t>Neurocrine</a:t>
            </a:r>
            <a:r>
              <a:rPr lang="en-US" sz="1000" dirty="0">
                <a:solidFill>
                  <a:schemeClr val="bg1"/>
                </a:solidFill>
              </a:rPr>
              <a:t> Biosciences, Inc. All Rights Reserved.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29889F-1D6A-47C4-A3AF-1E481DC3DD74}"/>
              </a:ext>
            </a:extLst>
          </p:cNvPr>
          <p:cNvSpPr txBox="1"/>
          <p:nvPr userDrawn="1"/>
        </p:nvSpPr>
        <p:spPr>
          <a:xfrm>
            <a:off x="7585068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MED-MSL-TD-US-0235 v2 CP-TD-US-0688 v4 10/2022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4A4601E-E1B3-9B71-CC40-7086334AF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4100" y="5006767"/>
            <a:ext cx="2660562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wirl">
    <p:bg>
      <p:bgPr>
        <a:solidFill>
          <a:srgbClr val="265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813646-1D5B-4E18-BAF3-0FA488737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94"/>
            <a:ext cx="11827131" cy="6652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2" y="1996558"/>
            <a:ext cx="5302594" cy="1392190"/>
          </a:xfrm>
          <a:noFill/>
        </p:spPr>
        <p:txBody>
          <a:bodyPr anchor="b" anchorCtr="0"/>
          <a:lstStyle>
            <a:lvl1pPr algn="l"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2" y="3537841"/>
            <a:ext cx="5302594" cy="934022"/>
          </a:xfrm>
          <a:noFill/>
        </p:spPr>
        <p:txBody>
          <a:bodyPr/>
          <a:lstStyle>
            <a:lvl1pPr marL="0" indent="0" algn="l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FD4E7-5CFC-4ECF-A343-A1D989441C0D}"/>
              </a:ext>
            </a:extLst>
          </p:cNvPr>
          <p:cNvSpPr txBox="1"/>
          <p:nvPr userDrawn="1"/>
        </p:nvSpPr>
        <p:spPr>
          <a:xfrm>
            <a:off x="356444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©2022 </a:t>
            </a:r>
            <a:r>
              <a:rPr lang="en-US" sz="1000" dirty="0" err="1">
                <a:solidFill>
                  <a:schemeClr val="bg1"/>
                </a:solidFill>
              </a:rPr>
              <a:t>Neurocrine</a:t>
            </a:r>
            <a:r>
              <a:rPr lang="en-US" sz="1000" dirty="0">
                <a:solidFill>
                  <a:schemeClr val="bg1"/>
                </a:solidFill>
              </a:rPr>
              <a:t> Biosciences, Inc. All Rights Reserved.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5C903-EA66-4FB9-BCC1-10CC9E34647A}"/>
              </a:ext>
            </a:extLst>
          </p:cNvPr>
          <p:cNvSpPr txBox="1"/>
          <p:nvPr userDrawn="1"/>
        </p:nvSpPr>
        <p:spPr>
          <a:xfrm>
            <a:off x="7585068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CP-TD-US-XXXX XX/XXXX </a:t>
            </a:r>
          </a:p>
        </p:txBody>
      </p:sp>
    </p:spTree>
    <p:extLst>
      <p:ext uri="{BB962C8B-B14F-4D97-AF65-F5344CB8AC3E}">
        <p14:creationId xmlns:p14="http://schemas.microsoft.com/office/powerpoint/2010/main" val="139350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9326880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564753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6C13A0-68D4-4BC2-92DC-E914CB6638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900" y="6110288"/>
            <a:ext cx="10564813" cy="3937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edit Footnote text style</a:t>
            </a:r>
          </a:p>
        </p:txBody>
      </p:sp>
    </p:spTree>
    <p:extLst>
      <p:ext uri="{BB962C8B-B14F-4D97-AF65-F5344CB8AC3E}">
        <p14:creationId xmlns:p14="http://schemas.microsoft.com/office/powerpoint/2010/main" val="74732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AST FAC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9016428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573642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DF939-42D2-98BE-8E58-39A75D991926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9ABC09-D501-EF21-C51B-6A5FE4BED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407" y="164592"/>
            <a:ext cx="9016595" cy="25603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rgbClr val="2B5F51"/>
                </a:solidFill>
              </a:defRPr>
            </a:lvl1pPr>
            <a:lvl2pPr marL="166687" indent="0">
              <a:buNone/>
              <a:defRPr/>
            </a:lvl2pPr>
            <a:lvl3pPr marL="395287" indent="0">
              <a:buNone/>
              <a:defRPr/>
            </a:lvl3pPr>
            <a:lvl4pPr marL="571500" indent="0">
              <a:buNone/>
              <a:defRPr/>
            </a:lvl4pPr>
            <a:lvl5pPr marL="7651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30A1212-7D4E-8EB0-C0C8-9A42958F72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54" y="397749"/>
            <a:ext cx="1658449" cy="3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8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FE1C5B4-C5A9-414C-A2F1-B33838E923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900" y="6110288"/>
            <a:ext cx="10564813" cy="3937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edit Footnote text style</a:t>
            </a:r>
          </a:p>
        </p:txBody>
      </p:sp>
    </p:spTree>
    <p:extLst>
      <p:ext uri="{BB962C8B-B14F-4D97-AF65-F5344CB8AC3E}">
        <p14:creationId xmlns:p14="http://schemas.microsoft.com/office/powerpoint/2010/main" val="104245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311DEA-A76A-427B-925F-1AC87B6D5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892"/>
            <a:ext cx="12190414" cy="6857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143" y="1761672"/>
            <a:ext cx="10470539" cy="1661022"/>
          </a:xfrm>
        </p:spPr>
        <p:txBody>
          <a:bodyPr anchor="b" anchorCtr="0"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143" y="3623289"/>
            <a:ext cx="10470539" cy="9144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46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10238677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238679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9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CC06AF3-8A92-4FAF-A187-652AEF1AD863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8599" y="354645"/>
            <a:ext cx="9326880" cy="9031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597" y="1707483"/>
            <a:ext cx="10564753" cy="3932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12375-4EAC-48EF-AC43-0B1776F58BCE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83274-5DE7-45AA-9B09-9D35A6249C53}"/>
              </a:ext>
            </a:extLst>
          </p:cNvPr>
          <p:cNvSpPr/>
          <p:nvPr userDrawn="1"/>
        </p:nvSpPr>
        <p:spPr>
          <a:xfrm>
            <a:off x="-1" y="6659417"/>
            <a:ext cx="12188825" cy="21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7C55430-8C02-4112-AE04-83F5F6FE8B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54" y="397749"/>
            <a:ext cx="1658449" cy="3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54" r:id="rId5"/>
    <p:sldLayoutId id="2147483655" r:id="rId6"/>
    <p:sldLayoutId id="2147483656" r:id="rId7"/>
    <p:sldLayoutId id="2147483660" r:id="rId8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8750" indent="-158750" algn="l" defTabSz="9144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7350" indent="-22066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1025" indent="-18573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7713" indent="-17621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6668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" userDrawn="1">
          <p15:clr>
            <a:srgbClr val="F26B43"/>
          </p15:clr>
        </p15:guide>
        <p15:guide id="2" pos="7277" userDrawn="1">
          <p15:clr>
            <a:srgbClr val="F26B43"/>
          </p15:clr>
        </p15:guide>
        <p15:guide id="3" orient="horz" pos="222" userDrawn="1">
          <p15:clr>
            <a:srgbClr val="F26B43"/>
          </p15:clr>
        </p15:guide>
        <p15:guide id="4" orient="horz" pos="793" userDrawn="1">
          <p15:clr>
            <a:srgbClr val="F26B43"/>
          </p15:clr>
        </p15:guide>
        <p15:guide id="5" orient="horz" pos="1072" userDrawn="1">
          <p15:clr>
            <a:srgbClr val="F26B43"/>
          </p15:clr>
        </p15:guide>
        <p15:guide id="6" orient="horz" pos="35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899" y="1780897"/>
            <a:ext cx="10574339" cy="1392190"/>
          </a:xfrm>
        </p:spPr>
        <p:txBody>
          <a:bodyPr>
            <a:noAutofit/>
          </a:bodyPr>
          <a:lstStyle/>
          <a:p>
            <a:r>
              <a:rPr lang="en-US" dirty="0"/>
              <a:t>Fast Facts: Prevalence and Incidence </a:t>
            </a:r>
            <a:br>
              <a:rPr lang="en-US" dirty="0"/>
            </a:br>
            <a:r>
              <a:rPr lang="en-US" dirty="0"/>
              <a:t>of Tardive Dyskinesia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piece was sponsored and co-developed by </a:t>
            </a:r>
            <a:r>
              <a:rPr lang="en-US" sz="2000" dirty="0" err="1"/>
              <a:t>Neurocrine</a:t>
            </a:r>
            <a:r>
              <a:rPr lang="en-US" sz="2000" dirty="0"/>
              <a:t> Biosciences. The faculty have been compensated by </a:t>
            </a:r>
            <a:r>
              <a:rPr lang="en-US" sz="2000" dirty="0" err="1"/>
              <a:t>Neurocrine</a:t>
            </a:r>
            <a:r>
              <a:rPr lang="en-US" sz="2000" dirty="0"/>
              <a:t> Biosciences. This piece is intended to provide general information about tardive dyskinesia and not medical advice for any particular patient.</a:t>
            </a:r>
          </a:p>
        </p:txBody>
      </p:sp>
    </p:spTree>
    <p:extLst>
      <p:ext uri="{BB962C8B-B14F-4D97-AF65-F5344CB8AC3E}">
        <p14:creationId xmlns:p14="http://schemas.microsoft.com/office/powerpoint/2010/main" val="264464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Is Prevalent Among Patients Taking Antipsychotics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55471-FEFD-DBCF-33A1-CA7BB81901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cap="all" dirty="0"/>
              <a:t>Prevalence and Incidence of Tardive Dyskinesia</a:t>
            </a:r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554EA08-F5FC-C126-D898-7E3A7E554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085176"/>
              </p:ext>
            </p:extLst>
          </p:nvPr>
        </p:nvGraphicFramePr>
        <p:xfrm>
          <a:off x="6477000" y="1687930"/>
          <a:ext cx="4505325" cy="399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BD0933E-801F-83BD-1D70-353277CD103C}"/>
              </a:ext>
            </a:extLst>
          </p:cNvPr>
          <p:cNvSpPr txBox="1"/>
          <p:nvPr/>
        </p:nvSpPr>
        <p:spPr>
          <a:xfrm>
            <a:off x="787651" y="2501851"/>
            <a:ext cx="5884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1" algn="r"/>
            <a:r>
              <a:rPr lang="en-US" sz="2400" dirty="0"/>
              <a:t>Results from a meta-analysis of</a:t>
            </a:r>
            <a:br>
              <a:rPr lang="en-US" sz="2400" dirty="0"/>
            </a:br>
            <a:r>
              <a:rPr lang="en-US" sz="2400" dirty="0"/>
              <a:t>41 studies (11,493 patients) showed that the mean prevalence of TD is </a:t>
            </a:r>
            <a:r>
              <a:rPr lang="en-US" sz="3200" b="1" dirty="0">
                <a:solidFill>
                  <a:schemeClr val="accent1"/>
                </a:solidFill>
              </a:rPr>
              <a:t>25.3</a:t>
            </a:r>
            <a:r>
              <a:rPr lang="en-US" sz="2800" b="1" baseline="30000" dirty="0">
                <a:solidFill>
                  <a:schemeClr val="accent1"/>
                </a:solidFill>
              </a:rPr>
              <a:t>%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/>
              <a:t>among patients treated with any antipsychotic medication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922B45-BEC9-C5B8-4ECB-6A492F92BB98}"/>
              </a:ext>
            </a:extLst>
          </p:cNvPr>
          <p:cNvGrpSpPr/>
          <p:nvPr/>
        </p:nvGrpSpPr>
        <p:grpSpPr>
          <a:xfrm>
            <a:off x="7814649" y="2764632"/>
            <a:ext cx="1830026" cy="1844320"/>
            <a:chOff x="-216017" y="2716003"/>
            <a:chExt cx="1924576" cy="193960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2E98FC-61AD-8A30-C9DD-C0C6AB710891}"/>
                </a:ext>
              </a:extLst>
            </p:cNvPr>
            <p:cNvSpPr/>
            <p:nvPr/>
          </p:nvSpPr>
          <p:spPr>
            <a:xfrm>
              <a:off x="69610" y="3020029"/>
              <a:ext cx="1343791" cy="13437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1A6D268-97E7-4B96-A835-6F2083473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6017" y="2716003"/>
              <a:ext cx="1924576" cy="1939609"/>
            </a:xfrm>
            <a:custGeom>
              <a:avLst/>
              <a:gdLst>
                <a:gd name="T0" fmla="*/ 119 w 988"/>
                <a:gd name="T1" fmla="*/ 445 h 992"/>
                <a:gd name="T2" fmla="*/ 863 w 988"/>
                <a:gd name="T3" fmla="*/ 501 h 992"/>
                <a:gd name="T4" fmla="*/ 660 w 988"/>
                <a:gd name="T5" fmla="*/ 836 h 992"/>
                <a:gd name="T6" fmla="*/ 454 w 988"/>
                <a:gd name="T7" fmla="*/ 949 h 992"/>
                <a:gd name="T8" fmla="*/ 918 w 988"/>
                <a:gd name="T9" fmla="*/ 618 h 992"/>
                <a:gd name="T10" fmla="*/ 586 w 988"/>
                <a:gd name="T11" fmla="*/ 70 h 992"/>
                <a:gd name="T12" fmla="*/ 52 w 988"/>
                <a:gd name="T13" fmla="*/ 416 h 992"/>
                <a:gd name="T14" fmla="*/ 326 w 988"/>
                <a:gd name="T15" fmla="*/ 918 h 992"/>
                <a:gd name="T16" fmla="*/ 313 w 988"/>
                <a:gd name="T17" fmla="*/ 956 h 992"/>
                <a:gd name="T18" fmla="*/ 26 w 988"/>
                <a:gd name="T19" fmla="*/ 650 h 992"/>
                <a:gd name="T20" fmla="*/ 152 w 988"/>
                <a:gd name="T21" fmla="*/ 154 h 992"/>
                <a:gd name="T22" fmla="*/ 772 w 988"/>
                <a:gd name="T23" fmla="*/ 110 h 992"/>
                <a:gd name="T24" fmla="*/ 903 w 988"/>
                <a:gd name="T25" fmla="*/ 756 h 992"/>
                <a:gd name="T26" fmla="*/ 452 w 988"/>
                <a:gd name="T27" fmla="*/ 988 h 992"/>
                <a:gd name="T28" fmla="*/ 412 w 988"/>
                <a:gd name="T29" fmla="*/ 962 h 992"/>
                <a:gd name="T30" fmla="*/ 421 w 988"/>
                <a:gd name="T31" fmla="*/ 872 h 992"/>
                <a:gd name="T32" fmla="*/ 626 w 988"/>
                <a:gd name="T33" fmla="*/ 397 h 992"/>
                <a:gd name="T34" fmla="*/ 817 w 988"/>
                <a:gd name="T35" fmla="*/ 443 h 992"/>
                <a:gd name="T36" fmla="*/ 268 w 988"/>
                <a:gd name="T37" fmla="*/ 754 h 992"/>
                <a:gd name="T38" fmla="*/ 466 w 988"/>
                <a:gd name="T39" fmla="*/ 711 h 992"/>
                <a:gd name="T40" fmla="*/ 268 w 988"/>
                <a:gd name="T41" fmla="*/ 754 h 992"/>
                <a:gd name="T42" fmla="*/ 552 w 988"/>
                <a:gd name="T43" fmla="*/ 176 h 992"/>
                <a:gd name="T44" fmla="*/ 596 w 988"/>
                <a:gd name="T45" fmla="*/ 367 h 992"/>
                <a:gd name="T46" fmla="*/ 161 w 988"/>
                <a:gd name="T47" fmla="*/ 567 h 992"/>
                <a:gd name="T48" fmla="*/ 352 w 988"/>
                <a:gd name="T49" fmla="*/ 612 h 992"/>
                <a:gd name="T50" fmla="*/ 161 w 988"/>
                <a:gd name="T51" fmla="*/ 567 h 992"/>
                <a:gd name="T52" fmla="*/ 521 w 988"/>
                <a:gd name="T53" fmla="*/ 698 h 992"/>
                <a:gd name="T54" fmla="*/ 674 w 988"/>
                <a:gd name="T55" fmla="*/ 756 h 992"/>
                <a:gd name="T56" fmla="*/ 578 w 988"/>
                <a:gd name="T57" fmla="*/ 623 h 992"/>
                <a:gd name="T58" fmla="*/ 456 w 988"/>
                <a:gd name="T59" fmla="*/ 310 h 992"/>
                <a:gd name="T60" fmla="*/ 290 w 988"/>
                <a:gd name="T61" fmla="*/ 252 h 992"/>
                <a:gd name="T62" fmla="*/ 400 w 988"/>
                <a:gd name="T63" fmla="*/ 384 h 992"/>
                <a:gd name="T64" fmla="*/ 241 w 988"/>
                <a:gd name="T65" fmla="*/ 287 h 992"/>
                <a:gd name="T66" fmla="*/ 265 w 988"/>
                <a:gd name="T67" fmla="*/ 417 h 992"/>
                <a:gd name="T68" fmla="*/ 369 w 988"/>
                <a:gd name="T69" fmla="*/ 414 h 992"/>
                <a:gd name="T70" fmla="*/ 738 w 988"/>
                <a:gd name="T71" fmla="*/ 714 h 992"/>
                <a:gd name="T72" fmla="*/ 708 w 988"/>
                <a:gd name="T73" fmla="*/ 581 h 992"/>
                <a:gd name="T74" fmla="*/ 609 w 988"/>
                <a:gd name="T75" fmla="*/ 594 h 992"/>
                <a:gd name="T76" fmla="*/ 519 w 988"/>
                <a:gd name="T77" fmla="*/ 504 h 992"/>
                <a:gd name="T78" fmla="*/ 665 w 988"/>
                <a:gd name="T79" fmla="*/ 507 h 992"/>
                <a:gd name="T80" fmla="*/ 519 w 988"/>
                <a:gd name="T81" fmla="*/ 504 h 992"/>
                <a:gd name="T82" fmla="*/ 198 w 988"/>
                <a:gd name="T83" fmla="*/ 342 h 992"/>
                <a:gd name="T84" fmla="*/ 259 w 988"/>
                <a:gd name="T85" fmla="*/ 492 h 992"/>
                <a:gd name="T86" fmla="*/ 477 w 988"/>
                <a:gd name="T87" fmla="*/ 275 h 992"/>
                <a:gd name="T88" fmla="*/ 325 w 988"/>
                <a:gd name="T89" fmla="*/ 213 h 992"/>
                <a:gd name="T90" fmla="*/ 501 w 988"/>
                <a:gd name="T91" fmla="*/ 733 h 992"/>
                <a:gd name="T92" fmla="*/ 652 w 988"/>
                <a:gd name="T93" fmla="*/ 795 h 992"/>
                <a:gd name="T94" fmla="*/ 548 w 988"/>
                <a:gd name="T95" fmla="*/ 594 h 992"/>
                <a:gd name="T96" fmla="*/ 410 w 988"/>
                <a:gd name="T97" fmla="*/ 612 h 992"/>
                <a:gd name="T98" fmla="*/ 380 w 988"/>
                <a:gd name="T99" fmla="*/ 582 h 992"/>
                <a:gd name="T100" fmla="*/ 399 w 988"/>
                <a:gd name="T101" fmla="*/ 444 h 992"/>
                <a:gd name="T102" fmla="*/ 380 w 988"/>
                <a:gd name="T103" fmla="*/ 582 h 992"/>
                <a:gd name="T104" fmla="*/ 567 w 988"/>
                <a:gd name="T105" fmla="*/ 395 h 992"/>
                <a:gd name="T106" fmla="*/ 429 w 988"/>
                <a:gd name="T107" fmla="*/ 414 h 992"/>
                <a:gd name="T108" fmla="*/ 822 w 988"/>
                <a:gd name="T109" fmla="*/ 484 h 992"/>
                <a:gd name="T110" fmla="*/ 780 w 988"/>
                <a:gd name="T111" fmla="*/ 666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8" h="992">
                  <a:moveTo>
                    <a:pt x="421" y="872"/>
                  </a:moveTo>
                  <a:cubicBezTo>
                    <a:pt x="214" y="833"/>
                    <a:pt x="88" y="638"/>
                    <a:pt x="119" y="445"/>
                  </a:cubicBezTo>
                  <a:cubicBezTo>
                    <a:pt x="150" y="252"/>
                    <a:pt x="322" y="119"/>
                    <a:pt x="511" y="130"/>
                  </a:cubicBezTo>
                  <a:cubicBezTo>
                    <a:pt x="704" y="141"/>
                    <a:pt x="861" y="302"/>
                    <a:pt x="863" y="501"/>
                  </a:cubicBezTo>
                  <a:cubicBezTo>
                    <a:pt x="863" y="572"/>
                    <a:pt x="845" y="637"/>
                    <a:pt x="809" y="697"/>
                  </a:cubicBezTo>
                  <a:cubicBezTo>
                    <a:pt x="772" y="757"/>
                    <a:pt x="723" y="804"/>
                    <a:pt x="660" y="836"/>
                  </a:cubicBezTo>
                  <a:cubicBezTo>
                    <a:pt x="598" y="869"/>
                    <a:pt x="531" y="882"/>
                    <a:pt x="461" y="877"/>
                  </a:cubicBezTo>
                  <a:cubicBezTo>
                    <a:pt x="459" y="901"/>
                    <a:pt x="456" y="924"/>
                    <a:pt x="454" y="949"/>
                  </a:cubicBezTo>
                  <a:cubicBezTo>
                    <a:pt x="470" y="949"/>
                    <a:pt x="486" y="949"/>
                    <a:pt x="502" y="949"/>
                  </a:cubicBezTo>
                  <a:cubicBezTo>
                    <a:pt x="698" y="943"/>
                    <a:pt x="868" y="810"/>
                    <a:pt x="918" y="618"/>
                  </a:cubicBezTo>
                  <a:cubicBezTo>
                    <a:pt x="957" y="471"/>
                    <a:pt x="926" y="337"/>
                    <a:pt x="830" y="219"/>
                  </a:cubicBezTo>
                  <a:cubicBezTo>
                    <a:pt x="766" y="141"/>
                    <a:pt x="684" y="91"/>
                    <a:pt x="586" y="70"/>
                  </a:cubicBezTo>
                  <a:cubicBezTo>
                    <a:pt x="471" y="44"/>
                    <a:pt x="362" y="61"/>
                    <a:pt x="261" y="122"/>
                  </a:cubicBezTo>
                  <a:cubicBezTo>
                    <a:pt x="149" y="189"/>
                    <a:pt x="78" y="288"/>
                    <a:pt x="52" y="416"/>
                  </a:cubicBezTo>
                  <a:cubicBezTo>
                    <a:pt x="28" y="539"/>
                    <a:pt x="53" y="654"/>
                    <a:pt x="124" y="757"/>
                  </a:cubicBezTo>
                  <a:cubicBezTo>
                    <a:pt x="175" y="832"/>
                    <a:pt x="242" y="885"/>
                    <a:pt x="326" y="918"/>
                  </a:cubicBezTo>
                  <a:cubicBezTo>
                    <a:pt x="338" y="923"/>
                    <a:pt x="343" y="932"/>
                    <a:pt x="342" y="942"/>
                  </a:cubicBezTo>
                  <a:cubicBezTo>
                    <a:pt x="339" y="955"/>
                    <a:pt x="326" y="962"/>
                    <a:pt x="313" y="956"/>
                  </a:cubicBezTo>
                  <a:cubicBezTo>
                    <a:pt x="296" y="949"/>
                    <a:pt x="279" y="942"/>
                    <a:pt x="262" y="933"/>
                  </a:cubicBezTo>
                  <a:cubicBezTo>
                    <a:pt x="146" y="870"/>
                    <a:pt x="67" y="775"/>
                    <a:pt x="26" y="650"/>
                  </a:cubicBezTo>
                  <a:cubicBezTo>
                    <a:pt x="11" y="606"/>
                    <a:pt x="4" y="561"/>
                    <a:pt x="3" y="515"/>
                  </a:cubicBezTo>
                  <a:cubicBezTo>
                    <a:pt x="0" y="373"/>
                    <a:pt x="51" y="253"/>
                    <a:pt x="152" y="154"/>
                  </a:cubicBezTo>
                  <a:cubicBezTo>
                    <a:pt x="217" y="91"/>
                    <a:pt x="294" y="49"/>
                    <a:pt x="383" y="30"/>
                  </a:cubicBezTo>
                  <a:cubicBezTo>
                    <a:pt x="524" y="0"/>
                    <a:pt x="655" y="26"/>
                    <a:pt x="772" y="110"/>
                  </a:cubicBezTo>
                  <a:cubicBezTo>
                    <a:pt x="877" y="185"/>
                    <a:pt x="941" y="288"/>
                    <a:pt x="965" y="415"/>
                  </a:cubicBezTo>
                  <a:cubicBezTo>
                    <a:pt x="988" y="536"/>
                    <a:pt x="968" y="651"/>
                    <a:pt x="903" y="756"/>
                  </a:cubicBezTo>
                  <a:cubicBezTo>
                    <a:pt x="835" y="866"/>
                    <a:pt x="738" y="938"/>
                    <a:pt x="614" y="973"/>
                  </a:cubicBezTo>
                  <a:cubicBezTo>
                    <a:pt x="561" y="987"/>
                    <a:pt x="507" y="992"/>
                    <a:pt x="452" y="988"/>
                  </a:cubicBezTo>
                  <a:cubicBezTo>
                    <a:pt x="445" y="987"/>
                    <a:pt x="438" y="987"/>
                    <a:pt x="430" y="986"/>
                  </a:cubicBezTo>
                  <a:cubicBezTo>
                    <a:pt x="418" y="984"/>
                    <a:pt x="411" y="975"/>
                    <a:pt x="412" y="962"/>
                  </a:cubicBezTo>
                  <a:cubicBezTo>
                    <a:pt x="414" y="940"/>
                    <a:pt x="416" y="918"/>
                    <a:pt x="419" y="896"/>
                  </a:cubicBezTo>
                  <a:cubicBezTo>
                    <a:pt x="419" y="888"/>
                    <a:pt x="420" y="880"/>
                    <a:pt x="421" y="872"/>
                  </a:cubicBezTo>
                  <a:close/>
                  <a:moveTo>
                    <a:pt x="739" y="284"/>
                  </a:moveTo>
                  <a:cubicBezTo>
                    <a:pt x="701" y="322"/>
                    <a:pt x="663" y="360"/>
                    <a:pt x="626" y="397"/>
                  </a:cubicBezTo>
                  <a:cubicBezTo>
                    <a:pt x="651" y="427"/>
                    <a:pt x="677" y="458"/>
                    <a:pt x="702" y="489"/>
                  </a:cubicBezTo>
                  <a:cubicBezTo>
                    <a:pt x="739" y="474"/>
                    <a:pt x="778" y="458"/>
                    <a:pt x="817" y="443"/>
                  </a:cubicBezTo>
                  <a:cubicBezTo>
                    <a:pt x="805" y="383"/>
                    <a:pt x="779" y="330"/>
                    <a:pt x="739" y="284"/>
                  </a:cubicBezTo>
                  <a:close/>
                  <a:moveTo>
                    <a:pt x="268" y="754"/>
                  </a:moveTo>
                  <a:cubicBezTo>
                    <a:pt x="313" y="794"/>
                    <a:pt x="366" y="820"/>
                    <a:pt x="425" y="832"/>
                  </a:cubicBezTo>
                  <a:cubicBezTo>
                    <a:pt x="432" y="788"/>
                    <a:pt x="447" y="748"/>
                    <a:pt x="466" y="711"/>
                  </a:cubicBezTo>
                  <a:cubicBezTo>
                    <a:pt x="437" y="687"/>
                    <a:pt x="409" y="664"/>
                    <a:pt x="381" y="641"/>
                  </a:cubicBezTo>
                  <a:cubicBezTo>
                    <a:pt x="344" y="678"/>
                    <a:pt x="306" y="716"/>
                    <a:pt x="268" y="754"/>
                  </a:cubicBezTo>
                  <a:close/>
                  <a:moveTo>
                    <a:pt x="709" y="254"/>
                  </a:moveTo>
                  <a:cubicBezTo>
                    <a:pt x="664" y="214"/>
                    <a:pt x="612" y="188"/>
                    <a:pt x="552" y="176"/>
                  </a:cubicBezTo>
                  <a:cubicBezTo>
                    <a:pt x="545" y="219"/>
                    <a:pt x="530" y="259"/>
                    <a:pt x="511" y="296"/>
                  </a:cubicBezTo>
                  <a:cubicBezTo>
                    <a:pt x="540" y="320"/>
                    <a:pt x="568" y="343"/>
                    <a:pt x="596" y="367"/>
                  </a:cubicBezTo>
                  <a:cubicBezTo>
                    <a:pt x="633" y="330"/>
                    <a:pt x="671" y="292"/>
                    <a:pt x="709" y="254"/>
                  </a:cubicBezTo>
                  <a:close/>
                  <a:moveTo>
                    <a:pt x="161" y="567"/>
                  </a:moveTo>
                  <a:cubicBezTo>
                    <a:pt x="173" y="627"/>
                    <a:pt x="199" y="679"/>
                    <a:pt x="239" y="725"/>
                  </a:cubicBezTo>
                  <a:cubicBezTo>
                    <a:pt x="277" y="687"/>
                    <a:pt x="315" y="649"/>
                    <a:pt x="352" y="612"/>
                  </a:cubicBezTo>
                  <a:cubicBezTo>
                    <a:pt x="328" y="583"/>
                    <a:pt x="305" y="555"/>
                    <a:pt x="281" y="526"/>
                  </a:cubicBezTo>
                  <a:cubicBezTo>
                    <a:pt x="244" y="546"/>
                    <a:pt x="204" y="560"/>
                    <a:pt x="161" y="567"/>
                  </a:cubicBezTo>
                  <a:close/>
                  <a:moveTo>
                    <a:pt x="578" y="623"/>
                  </a:moveTo>
                  <a:cubicBezTo>
                    <a:pt x="557" y="646"/>
                    <a:pt x="537" y="671"/>
                    <a:pt x="521" y="698"/>
                  </a:cubicBezTo>
                  <a:cubicBezTo>
                    <a:pt x="549" y="716"/>
                    <a:pt x="577" y="731"/>
                    <a:pt x="608" y="742"/>
                  </a:cubicBezTo>
                  <a:cubicBezTo>
                    <a:pt x="629" y="750"/>
                    <a:pt x="651" y="756"/>
                    <a:pt x="674" y="756"/>
                  </a:cubicBezTo>
                  <a:cubicBezTo>
                    <a:pt x="685" y="756"/>
                    <a:pt x="696" y="755"/>
                    <a:pt x="708" y="750"/>
                  </a:cubicBezTo>
                  <a:cubicBezTo>
                    <a:pt x="664" y="707"/>
                    <a:pt x="622" y="665"/>
                    <a:pt x="578" y="623"/>
                  </a:cubicBezTo>
                  <a:close/>
                  <a:moveTo>
                    <a:pt x="400" y="384"/>
                  </a:moveTo>
                  <a:cubicBezTo>
                    <a:pt x="420" y="361"/>
                    <a:pt x="440" y="337"/>
                    <a:pt x="456" y="310"/>
                  </a:cubicBezTo>
                  <a:cubicBezTo>
                    <a:pt x="437" y="296"/>
                    <a:pt x="387" y="271"/>
                    <a:pt x="358" y="262"/>
                  </a:cubicBezTo>
                  <a:cubicBezTo>
                    <a:pt x="336" y="255"/>
                    <a:pt x="313" y="250"/>
                    <a:pt x="290" y="252"/>
                  </a:cubicBezTo>
                  <a:cubicBezTo>
                    <a:pt x="284" y="253"/>
                    <a:pt x="278" y="255"/>
                    <a:pt x="271" y="256"/>
                  </a:cubicBezTo>
                  <a:cubicBezTo>
                    <a:pt x="314" y="299"/>
                    <a:pt x="357" y="341"/>
                    <a:pt x="400" y="384"/>
                  </a:cubicBezTo>
                  <a:close/>
                  <a:moveTo>
                    <a:pt x="369" y="414"/>
                  </a:moveTo>
                  <a:cubicBezTo>
                    <a:pt x="326" y="372"/>
                    <a:pt x="284" y="329"/>
                    <a:pt x="241" y="287"/>
                  </a:cubicBezTo>
                  <a:cubicBezTo>
                    <a:pt x="236" y="301"/>
                    <a:pt x="236" y="315"/>
                    <a:pt x="238" y="330"/>
                  </a:cubicBezTo>
                  <a:cubicBezTo>
                    <a:pt x="241" y="361"/>
                    <a:pt x="251" y="390"/>
                    <a:pt x="265" y="417"/>
                  </a:cubicBezTo>
                  <a:cubicBezTo>
                    <a:pt x="274" y="436"/>
                    <a:pt x="284" y="454"/>
                    <a:pt x="294" y="472"/>
                  </a:cubicBezTo>
                  <a:cubicBezTo>
                    <a:pt x="312" y="462"/>
                    <a:pt x="359" y="426"/>
                    <a:pt x="369" y="414"/>
                  </a:cubicBezTo>
                  <a:close/>
                  <a:moveTo>
                    <a:pt x="736" y="721"/>
                  </a:moveTo>
                  <a:cubicBezTo>
                    <a:pt x="737" y="719"/>
                    <a:pt x="737" y="716"/>
                    <a:pt x="738" y="714"/>
                  </a:cubicBezTo>
                  <a:cubicBezTo>
                    <a:pt x="741" y="699"/>
                    <a:pt x="741" y="684"/>
                    <a:pt x="739" y="670"/>
                  </a:cubicBezTo>
                  <a:cubicBezTo>
                    <a:pt x="734" y="638"/>
                    <a:pt x="722" y="609"/>
                    <a:pt x="708" y="581"/>
                  </a:cubicBezTo>
                  <a:cubicBezTo>
                    <a:pt x="702" y="568"/>
                    <a:pt x="694" y="555"/>
                    <a:pt x="688" y="543"/>
                  </a:cubicBezTo>
                  <a:cubicBezTo>
                    <a:pt x="664" y="553"/>
                    <a:pt x="618" y="583"/>
                    <a:pt x="609" y="594"/>
                  </a:cubicBezTo>
                  <a:cubicBezTo>
                    <a:pt x="651" y="636"/>
                    <a:pt x="693" y="678"/>
                    <a:pt x="736" y="721"/>
                  </a:cubicBezTo>
                  <a:close/>
                  <a:moveTo>
                    <a:pt x="519" y="504"/>
                  </a:moveTo>
                  <a:cubicBezTo>
                    <a:pt x="539" y="524"/>
                    <a:pt x="559" y="544"/>
                    <a:pt x="578" y="563"/>
                  </a:cubicBezTo>
                  <a:cubicBezTo>
                    <a:pt x="607" y="545"/>
                    <a:pt x="635" y="526"/>
                    <a:pt x="665" y="507"/>
                  </a:cubicBezTo>
                  <a:cubicBezTo>
                    <a:pt x="642" y="480"/>
                    <a:pt x="620" y="452"/>
                    <a:pt x="597" y="425"/>
                  </a:cubicBezTo>
                  <a:cubicBezTo>
                    <a:pt x="570" y="452"/>
                    <a:pt x="544" y="478"/>
                    <a:pt x="519" y="504"/>
                  </a:cubicBezTo>
                  <a:close/>
                  <a:moveTo>
                    <a:pt x="259" y="492"/>
                  </a:moveTo>
                  <a:cubicBezTo>
                    <a:pt x="230" y="445"/>
                    <a:pt x="207" y="396"/>
                    <a:pt x="198" y="342"/>
                  </a:cubicBezTo>
                  <a:cubicBezTo>
                    <a:pt x="165" y="399"/>
                    <a:pt x="151" y="461"/>
                    <a:pt x="156" y="526"/>
                  </a:cubicBezTo>
                  <a:cubicBezTo>
                    <a:pt x="180" y="525"/>
                    <a:pt x="234" y="506"/>
                    <a:pt x="259" y="492"/>
                  </a:cubicBezTo>
                  <a:close/>
                  <a:moveTo>
                    <a:pt x="325" y="213"/>
                  </a:moveTo>
                  <a:cubicBezTo>
                    <a:pt x="382" y="222"/>
                    <a:pt x="430" y="246"/>
                    <a:pt x="477" y="275"/>
                  </a:cubicBezTo>
                  <a:cubicBezTo>
                    <a:pt x="494" y="241"/>
                    <a:pt x="506" y="207"/>
                    <a:pt x="512" y="171"/>
                  </a:cubicBezTo>
                  <a:cubicBezTo>
                    <a:pt x="446" y="166"/>
                    <a:pt x="384" y="180"/>
                    <a:pt x="325" y="213"/>
                  </a:cubicBezTo>
                  <a:close/>
                  <a:moveTo>
                    <a:pt x="652" y="795"/>
                  </a:moveTo>
                  <a:cubicBezTo>
                    <a:pt x="596" y="786"/>
                    <a:pt x="548" y="762"/>
                    <a:pt x="501" y="733"/>
                  </a:cubicBezTo>
                  <a:cubicBezTo>
                    <a:pt x="488" y="754"/>
                    <a:pt x="467" y="816"/>
                    <a:pt x="466" y="837"/>
                  </a:cubicBezTo>
                  <a:cubicBezTo>
                    <a:pt x="532" y="841"/>
                    <a:pt x="593" y="827"/>
                    <a:pt x="652" y="795"/>
                  </a:cubicBezTo>
                  <a:close/>
                  <a:moveTo>
                    <a:pt x="485" y="675"/>
                  </a:moveTo>
                  <a:cubicBezTo>
                    <a:pt x="507" y="647"/>
                    <a:pt x="528" y="620"/>
                    <a:pt x="548" y="594"/>
                  </a:cubicBezTo>
                  <a:cubicBezTo>
                    <a:pt x="529" y="574"/>
                    <a:pt x="508" y="554"/>
                    <a:pt x="488" y="534"/>
                  </a:cubicBezTo>
                  <a:cubicBezTo>
                    <a:pt x="463" y="559"/>
                    <a:pt x="437" y="585"/>
                    <a:pt x="410" y="612"/>
                  </a:cubicBezTo>
                  <a:cubicBezTo>
                    <a:pt x="435" y="633"/>
                    <a:pt x="461" y="654"/>
                    <a:pt x="485" y="675"/>
                  </a:cubicBezTo>
                  <a:close/>
                  <a:moveTo>
                    <a:pt x="380" y="582"/>
                  </a:moveTo>
                  <a:cubicBezTo>
                    <a:pt x="407" y="555"/>
                    <a:pt x="433" y="529"/>
                    <a:pt x="459" y="503"/>
                  </a:cubicBezTo>
                  <a:cubicBezTo>
                    <a:pt x="439" y="483"/>
                    <a:pt x="419" y="463"/>
                    <a:pt x="399" y="444"/>
                  </a:cubicBezTo>
                  <a:cubicBezTo>
                    <a:pt x="373" y="465"/>
                    <a:pt x="346" y="485"/>
                    <a:pt x="318" y="507"/>
                  </a:cubicBezTo>
                  <a:cubicBezTo>
                    <a:pt x="338" y="532"/>
                    <a:pt x="359" y="557"/>
                    <a:pt x="380" y="582"/>
                  </a:cubicBezTo>
                  <a:close/>
                  <a:moveTo>
                    <a:pt x="489" y="474"/>
                  </a:moveTo>
                  <a:cubicBezTo>
                    <a:pt x="514" y="448"/>
                    <a:pt x="540" y="422"/>
                    <a:pt x="567" y="395"/>
                  </a:cubicBezTo>
                  <a:cubicBezTo>
                    <a:pt x="542" y="374"/>
                    <a:pt x="517" y="353"/>
                    <a:pt x="492" y="333"/>
                  </a:cubicBezTo>
                  <a:cubicBezTo>
                    <a:pt x="470" y="361"/>
                    <a:pt x="450" y="388"/>
                    <a:pt x="429" y="414"/>
                  </a:cubicBezTo>
                  <a:cubicBezTo>
                    <a:pt x="448" y="434"/>
                    <a:pt x="469" y="454"/>
                    <a:pt x="489" y="474"/>
                  </a:cubicBezTo>
                  <a:close/>
                  <a:moveTo>
                    <a:pt x="822" y="484"/>
                  </a:moveTo>
                  <a:cubicBezTo>
                    <a:pt x="789" y="497"/>
                    <a:pt x="756" y="510"/>
                    <a:pt x="723" y="524"/>
                  </a:cubicBezTo>
                  <a:cubicBezTo>
                    <a:pt x="750" y="569"/>
                    <a:pt x="771" y="615"/>
                    <a:pt x="780" y="666"/>
                  </a:cubicBezTo>
                  <a:cubicBezTo>
                    <a:pt x="811" y="610"/>
                    <a:pt x="825" y="550"/>
                    <a:pt x="822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EE5064F9-A329-6F0D-2D65-F3BD3B293FA7}"/>
              </a:ext>
            </a:extLst>
          </p:cNvPr>
          <p:cNvSpPr/>
          <p:nvPr/>
        </p:nvSpPr>
        <p:spPr>
          <a:xfrm>
            <a:off x="7695131" y="2647529"/>
            <a:ext cx="2088396" cy="208839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AF8465-18AE-7E2A-012D-EC79D99A4355}"/>
              </a:ext>
            </a:extLst>
          </p:cNvPr>
          <p:cNvSpPr txBox="1"/>
          <p:nvPr/>
        </p:nvSpPr>
        <p:spPr>
          <a:xfrm>
            <a:off x="8007412" y="3271293"/>
            <a:ext cx="1441421" cy="830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25.3</a:t>
            </a:r>
            <a:r>
              <a:rPr lang="en-US" sz="4400" b="1" baseline="30000" dirty="0">
                <a:solidFill>
                  <a:schemeClr val="accent1"/>
                </a:solidFill>
              </a:rPr>
              <a:t>%</a:t>
            </a:r>
            <a:endParaRPr lang="en-US" sz="3600" b="1" baseline="30000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883AC2-F5A1-6804-0899-2B5DCB4C80D6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dirty="0"/>
              <a:t>TD, tardive dyskinesia. </a:t>
            </a:r>
          </a:p>
          <a:p>
            <a:pPr>
              <a:spcAft>
                <a:spcPts val="300"/>
              </a:spcAft>
            </a:pPr>
            <a:r>
              <a:rPr lang="en-US" sz="800" dirty="0"/>
              <a:t>Carbon M, et al. </a:t>
            </a:r>
            <a:r>
              <a:rPr lang="en-US" sz="800" i="1" dirty="0"/>
              <a:t>J Clin Psychiatry</a:t>
            </a:r>
            <a:r>
              <a:rPr lang="en-US" sz="800" dirty="0"/>
              <a:t>. 2017;78(3):e264-e278.</a:t>
            </a:r>
          </a:p>
        </p:txBody>
      </p:sp>
    </p:spTree>
    <p:extLst>
      <p:ext uri="{BB962C8B-B14F-4D97-AF65-F5344CB8AC3E}">
        <p14:creationId xmlns:p14="http://schemas.microsoft.com/office/powerpoint/2010/main" val="83598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 Antipsychotic Usage Expands, the Number of People at Risk for TD Continues to Increase</a:t>
            </a:r>
            <a:r>
              <a:rPr lang="en-US" baseline="30000" dirty="0"/>
              <a:t>1-3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91046-23DF-C14D-3E72-C1A65224D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 b="0" cap="all" dirty="0"/>
              <a:t>Prevalence and Incidence of Tardive Dyskinesia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466C18-CF72-364B-B8E7-C1BF4ACE907B}"/>
              </a:ext>
            </a:extLst>
          </p:cNvPr>
          <p:cNvSpPr txBox="1"/>
          <p:nvPr/>
        </p:nvSpPr>
        <p:spPr>
          <a:xfrm>
            <a:off x="3773438" y="4241460"/>
            <a:ext cx="74438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1"/>
            <a:r>
              <a:rPr lang="en-US" dirty="0"/>
              <a:t>Use of antipsychotics increased from approximately </a:t>
            </a:r>
            <a:br>
              <a:rPr lang="en-US" dirty="0"/>
            </a:br>
            <a:r>
              <a:rPr lang="en-US" sz="2000" b="1" dirty="0">
                <a:solidFill>
                  <a:schemeClr val="accent1"/>
                </a:solidFill>
              </a:rPr>
              <a:t>15 million </a:t>
            </a:r>
            <a:r>
              <a:rPr lang="en-US" dirty="0"/>
              <a:t>prescriptions in 1992 to </a:t>
            </a:r>
            <a:r>
              <a:rPr lang="en-US" sz="2000" b="1" dirty="0">
                <a:solidFill>
                  <a:schemeClr val="accent1"/>
                </a:solidFill>
              </a:rPr>
              <a:t>66 million </a:t>
            </a:r>
            <a:r>
              <a:rPr lang="en-US" dirty="0"/>
              <a:t>prescriptions in 2017</a:t>
            </a:r>
            <a:r>
              <a:rPr lang="en-US" baseline="30000" dirty="0"/>
              <a:t>4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F6D6D9-5EC0-6939-B85B-AFD7478267F8}"/>
              </a:ext>
            </a:extLst>
          </p:cNvPr>
          <p:cNvGrpSpPr/>
          <p:nvPr/>
        </p:nvGrpSpPr>
        <p:grpSpPr>
          <a:xfrm>
            <a:off x="1397633" y="1723834"/>
            <a:ext cx="2015557" cy="1668073"/>
            <a:chOff x="1397633" y="1723834"/>
            <a:chExt cx="2015557" cy="166807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AA713F-FD52-83EF-9AE1-1D88BB396E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97633" y="1723834"/>
              <a:ext cx="1478600" cy="1668073"/>
              <a:chOff x="-3040063" y="1579563"/>
              <a:chExt cx="3282950" cy="3703638"/>
            </a:xfrm>
            <a:solidFill>
              <a:schemeClr val="accent5"/>
            </a:solidFill>
          </p:grpSpPr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3A7C8FBA-0F3A-EB61-7720-D827DD09E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04900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33CB06A-C30D-5D11-6803-C3CFF5541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8325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018B2322-16AF-5B8D-B7DB-7485813C3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28900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7499F1B7-F948-6652-AAAB-A5260DD72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8188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84483BF5-9935-6D45-EBE7-A5C454A3A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3588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57E1C75A-2B9C-F781-5526-0C90CD760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27100" y="1617663"/>
                <a:ext cx="214313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35ACBFBF-4BEC-D731-B678-317E58635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04925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8D674AFF-3519-0470-75FA-0D13CC02C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57438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F6AC70EA-4803-0783-BDB4-603DDBDF6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5288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id="{9FE7BED7-8291-A071-943A-0C4534375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44800" y="2508251"/>
                <a:ext cx="223838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AFD601DC-FECB-01D2-2BB0-F688AB2E8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6838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">
                <a:extLst>
                  <a:ext uri="{FF2B5EF4-FFF2-40B4-BE49-F238E27FC236}">
                    <a16:creationId xmlns:a16="http://schemas.microsoft.com/office/drawing/2014/main" id="{0E6C9683-751D-18BE-299A-931B0F0EB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7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>
                <a:extLst>
                  <a:ext uri="{FF2B5EF4-FFF2-40B4-BE49-F238E27FC236}">
                    <a16:creationId xmlns:a16="http://schemas.microsoft.com/office/drawing/2014/main" id="{034A0FCD-B5C3-1525-59B8-39F576EB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0063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3">
                <a:extLst>
                  <a:ext uri="{FF2B5EF4-FFF2-40B4-BE49-F238E27FC236}">
                    <a16:creationId xmlns:a16="http://schemas.microsoft.com/office/drawing/2014/main" id="{831B201D-59A8-EEB2-E227-3ADCBEB0C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85900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70332B16-997E-ED5D-DFBB-BF17185AB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14663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6E7C1AE1-8016-A1B3-5E40-46DC7AAAA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84500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6">
                <a:extLst>
                  <a:ext uri="{FF2B5EF4-FFF2-40B4-BE49-F238E27FC236}">
                    <a16:creationId xmlns:a16="http://schemas.microsoft.com/office/drawing/2014/main" id="{309948A8-EFD5-0186-902A-93E7F4A29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4475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B9BBEEC4-CA79-8259-4103-E11954006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66875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4D7E25A1-154E-F999-0120-8DC76B311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57488" y="4283076"/>
                <a:ext cx="249238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2311E6F9-8D46-33F5-7B2D-A42822C6D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19363" y="4573588"/>
                <a:ext cx="252413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604B8639-E1F4-5858-EDA7-B4B2B4A8F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8850" y="4810126"/>
                <a:ext cx="252413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id="{598EF989-5C4A-281D-CE33-DDDECEB36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89125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0153BC56-438F-FA26-F73B-2E15474D7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27350" y="3946526"/>
                <a:ext cx="246063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32808B8-DCDC-FE03-875C-48F3EA450401}"/>
                </a:ext>
              </a:extLst>
            </p:cNvPr>
            <p:cNvGrpSpPr/>
            <p:nvPr/>
          </p:nvGrpSpPr>
          <p:grpSpPr>
            <a:xfrm>
              <a:off x="1664807" y="1950450"/>
              <a:ext cx="1748383" cy="1028737"/>
              <a:chOff x="2416628" y="1950982"/>
              <a:chExt cx="1978429" cy="116409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49FFED6-398E-4C17-A5A3-EEC7400DB3BE}"/>
                  </a:ext>
                </a:extLst>
              </p:cNvPr>
              <p:cNvGrpSpPr/>
              <p:nvPr/>
            </p:nvGrpSpPr>
            <p:grpSpPr>
              <a:xfrm>
                <a:off x="2416628" y="2475396"/>
                <a:ext cx="331750" cy="639679"/>
                <a:chOff x="2432051" y="1824038"/>
                <a:chExt cx="1525588" cy="2941637"/>
              </a:xfrm>
              <a:solidFill>
                <a:schemeClr val="bg1"/>
              </a:solidFill>
            </p:grpSpPr>
            <p:sp>
              <p:nvSpPr>
                <p:cNvPr id="34" name="Freeform 6">
                  <a:extLst>
                    <a:ext uri="{FF2B5EF4-FFF2-40B4-BE49-F238E27FC236}">
                      <a16:creationId xmlns:a16="http://schemas.microsoft.com/office/drawing/2014/main" id="{D6564CAB-E0D7-1D84-0148-55E6CDA0D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051" y="2482850"/>
                  <a:ext cx="1525588" cy="2282825"/>
                </a:xfrm>
                <a:custGeom>
                  <a:avLst/>
                  <a:gdLst>
                    <a:gd name="T0" fmla="*/ 132 w 426"/>
                    <a:gd name="T1" fmla="*/ 152 h 637"/>
                    <a:gd name="T2" fmla="*/ 92 w 426"/>
                    <a:gd name="T3" fmla="*/ 221 h 637"/>
                    <a:gd name="T4" fmla="*/ 72 w 426"/>
                    <a:gd name="T5" fmla="*/ 256 h 637"/>
                    <a:gd name="T6" fmla="*/ 12 w 426"/>
                    <a:gd name="T7" fmla="*/ 263 h 637"/>
                    <a:gd name="T8" fmla="*/ 6 w 426"/>
                    <a:gd name="T9" fmla="*/ 225 h 637"/>
                    <a:gd name="T10" fmla="*/ 33 w 426"/>
                    <a:gd name="T11" fmla="*/ 177 h 637"/>
                    <a:gd name="T12" fmla="*/ 96 w 426"/>
                    <a:gd name="T13" fmla="*/ 70 h 637"/>
                    <a:gd name="T14" fmla="*/ 196 w 426"/>
                    <a:gd name="T15" fmla="*/ 6 h 637"/>
                    <a:gd name="T16" fmla="*/ 314 w 426"/>
                    <a:gd name="T17" fmla="*/ 48 h 637"/>
                    <a:gd name="T18" fmla="*/ 332 w 426"/>
                    <a:gd name="T19" fmla="*/ 73 h 637"/>
                    <a:gd name="T20" fmla="*/ 417 w 426"/>
                    <a:gd name="T21" fmla="*/ 218 h 637"/>
                    <a:gd name="T22" fmla="*/ 418 w 426"/>
                    <a:gd name="T23" fmla="*/ 257 h 637"/>
                    <a:gd name="T24" fmla="*/ 356 w 426"/>
                    <a:gd name="T25" fmla="*/ 258 h 637"/>
                    <a:gd name="T26" fmla="*/ 324 w 426"/>
                    <a:gd name="T27" fmla="*/ 204 h 637"/>
                    <a:gd name="T28" fmla="*/ 293 w 426"/>
                    <a:gd name="T29" fmla="*/ 151 h 637"/>
                    <a:gd name="T30" fmla="*/ 293 w 426"/>
                    <a:gd name="T31" fmla="*/ 156 h 637"/>
                    <a:gd name="T32" fmla="*/ 293 w 426"/>
                    <a:gd name="T33" fmla="*/ 276 h 637"/>
                    <a:gd name="T34" fmla="*/ 300 w 426"/>
                    <a:gd name="T35" fmla="*/ 308 h 637"/>
                    <a:gd name="T36" fmla="*/ 364 w 426"/>
                    <a:gd name="T37" fmla="*/ 576 h 637"/>
                    <a:gd name="T38" fmla="*/ 335 w 426"/>
                    <a:gd name="T39" fmla="*/ 629 h 637"/>
                    <a:gd name="T40" fmla="*/ 280 w 426"/>
                    <a:gd name="T41" fmla="*/ 602 h 637"/>
                    <a:gd name="T42" fmla="*/ 264 w 426"/>
                    <a:gd name="T43" fmla="*/ 538 h 637"/>
                    <a:gd name="T44" fmla="*/ 215 w 426"/>
                    <a:gd name="T45" fmla="*/ 333 h 637"/>
                    <a:gd name="T46" fmla="*/ 213 w 426"/>
                    <a:gd name="T47" fmla="*/ 328 h 637"/>
                    <a:gd name="T48" fmla="*/ 209 w 426"/>
                    <a:gd name="T49" fmla="*/ 342 h 637"/>
                    <a:gd name="T50" fmla="*/ 149 w 426"/>
                    <a:gd name="T51" fmla="*/ 594 h 637"/>
                    <a:gd name="T52" fmla="*/ 96 w 426"/>
                    <a:gd name="T53" fmla="*/ 631 h 637"/>
                    <a:gd name="T54" fmla="*/ 61 w 426"/>
                    <a:gd name="T55" fmla="*/ 582 h 637"/>
                    <a:gd name="T56" fmla="*/ 78 w 426"/>
                    <a:gd name="T57" fmla="*/ 512 h 637"/>
                    <a:gd name="T58" fmla="*/ 133 w 426"/>
                    <a:gd name="T59" fmla="*/ 282 h 637"/>
                    <a:gd name="T60" fmla="*/ 133 w 426"/>
                    <a:gd name="T61" fmla="*/ 277 h 637"/>
                    <a:gd name="T62" fmla="*/ 133 w 426"/>
                    <a:gd name="T63" fmla="*/ 155 h 637"/>
                    <a:gd name="T64" fmla="*/ 133 w 426"/>
                    <a:gd name="T65" fmla="*/ 153 h 637"/>
                    <a:gd name="T66" fmla="*/ 132 w 426"/>
                    <a:gd name="T67" fmla="*/ 152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6" h="637">
                      <a:moveTo>
                        <a:pt x="132" y="152"/>
                      </a:moveTo>
                      <a:cubicBezTo>
                        <a:pt x="119" y="175"/>
                        <a:pt x="105" y="198"/>
                        <a:pt x="92" y="221"/>
                      </a:cubicBezTo>
                      <a:cubicBezTo>
                        <a:pt x="85" y="233"/>
                        <a:pt x="79" y="245"/>
                        <a:pt x="72" y="256"/>
                      </a:cubicBezTo>
                      <a:cubicBezTo>
                        <a:pt x="58" y="279"/>
                        <a:pt x="30" y="282"/>
                        <a:pt x="12" y="263"/>
                      </a:cubicBezTo>
                      <a:cubicBezTo>
                        <a:pt x="3" y="253"/>
                        <a:pt x="0" y="237"/>
                        <a:pt x="6" y="225"/>
                      </a:cubicBezTo>
                      <a:cubicBezTo>
                        <a:pt x="15" y="209"/>
                        <a:pt x="24" y="193"/>
                        <a:pt x="33" y="177"/>
                      </a:cubicBezTo>
                      <a:cubicBezTo>
                        <a:pt x="54" y="141"/>
                        <a:pt x="75" y="106"/>
                        <a:pt x="96" y="70"/>
                      </a:cubicBezTo>
                      <a:cubicBezTo>
                        <a:pt x="119" y="33"/>
                        <a:pt x="152" y="11"/>
                        <a:pt x="196" y="6"/>
                      </a:cubicBezTo>
                      <a:cubicBezTo>
                        <a:pt x="242" y="0"/>
                        <a:pt x="281" y="15"/>
                        <a:pt x="314" y="48"/>
                      </a:cubicBezTo>
                      <a:cubicBezTo>
                        <a:pt x="321" y="56"/>
                        <a:pt x="327" y="64"/>
                        <a:pt x="332" y="73"/>
                      </a:cubicBezTo>
                      <a:cubicBezTo>
                        <a:pt x="360" y="121"/>
                        <a:pt x="388" y="169"/>
                        <a:pt x="417" y="218"/>
                      </a:cubicBezTo>
                      <a:cubicBezTo>
                        <a:pt x="424" y="231"/>
                        <a:pt x="426" y="244"/>
                        <a:pt x="418" y="257"/>
                      </a:cubicBezTo>
                      <a:cubicBezTo>
                        <a:pt x="406" y="277"/>
                        <a:pt x="372" y="284"/>
                        <a:pt x="356" y="258"/>
                      </a:cubicBezTo>
                      <a:cubicBezTo>
                        <a:pt x="344" y="240"/>
                        <a:pt x="334" y="222"/>
                        <a:pt x="324" y="204"/>
                      </a:cubicBezTo>
                      <a:cubicBezTo>
                        <a:pt x="314" y="187"/>
                        <a:pt x="304" y="170"/>
                        <a:pt x="293" y="151"/>
                      </a:cubicBezTo>
                      <a:cubicBezTo>
                        <a:pt x="293" y="154"/>
                        <a:pt x="293" y="155"/>
                        <a:pt x="293" y="156"/>
                      </a:cubicBezTo>
                      <a:cubicBezTo>
                        <a:pt x="293" y="196"/>
                        <a:pt x="292" y="236"/>
                        <a:pt x="293" y="276"/>
                      </a:cubicBezTo>
                      <a:cubicBezTo>
                        <a:pt x="293" y="287"/>
                        <a:pt x="297" y="297"/>
                        <a:pt x="300" y="308"/>
                      </a:cubicBezTo>
                      <a:cubicBezTo>
                        <a:pt x="321" y="397"/>
                        <a:pt x="343" y="486"/>
                        <a:pt x="364" y="576"/>
                      </a:cubicBezTo>
                      <a:cubicBezTo>
                        <a:pt x="370" y="600"/>
                        <a:pt x="358" y="621"/>
                        <a:pt x="335" y="629"/>
                      </a:cubicBezTo>
                      <a:cubicBezTo>
                        <a:pt x="314" y="637"/>
                        <a:pt x="286" y="624"/>
                        <a:pt x="280" y="602"/>
                      </a:cubicBezTo>
                      <a:cubicBezTo>
                        <a:pt x="274" y="581"/>
                        <a:pt x="269" y="559"/>
                        <a:pt x="264" y="538"/>
                      </a:cubicBezTo>
                      <a:cubicBezTo>
                        <a:pt x="248" y="470"/>
                        <a:pt x="231" y="402"/>
                        <a:pt x="215" y="333"/>
                      </a:cubicBezTo>
                      <a:cubicBezTo>
                        <a:pt x="215" y="332"/>
                        <a:pt x="214" y="330"/>
                        <a:pt x="213" y="328"/>
                      </a:cubicBezTo>
                      <a:cubicBezTo>
                        <a:pt x="211" y="333"/>
                        <a:pt x="210" y="338"/>
                        <a:pt x="209" y="342"/>
                      </a:cubicBezTo>
                      <a:cubicBezTo>
                        <a:pt x="189" y="426"/>
                        <a:pt x="169" y="510"/>
                        <a:pt x="149" y="594"/>
                      </a:cubicBezTo>
                      <a:cubicBezTo>
                        <a:pt x="143" y="620"/>
                        <a:pt x="122" y="635"/>
                        <a:pt x="96" y="631"/>
                      </a:cubicBezTo>
                      <a:cubicBezTo>
                        <a:pt x="73" y="627"/>
                        <a:pt x="57" y="604"/>
                        <a:pt x="61" y="582"/>
                      </a:cubicBezTo>
                      <a:cubicBezTo>
                        <a:pt x="66" y="559"/>
                        <a:pt x="72" y="535"/>
                        <a:pt x="78" y="512"/>
                      </a:cubicBezTo>
                      <a:cubicBezTo>
                        <a:pt x="96" y="435"/>
                        <a:pt x="114" y="359"/>
                        <a:pt x="133" y="282"/>
                      </a:cubicBezTo>
                      <a:cubicBezTo>
                        <a:pt x="133" y="280"/>
                        <a:pt x="133" y="279"/>
                        <a:pt x="133" y="277"/>
                      </a:cubicBezTo>
                      <a:cubicBezTo>
                        <a:pt x="133" y="236"/>
                        <a:pt x="133" y="196"/>
                        <a:pt x="133" y="155"/>
                      </a:cubicBezTo>
                      <a:cubicBezTo>
                        <a:pt x="133" y="154"/>
                        <a:pt x="133" y="153"/>
                        <a:pt x="133" y="153"/>
                      </a:cubicBezTo>
                      <a:cubicBezTo>
                        <a:pt x="133" y="153"/>
                        <a:pt x="132" y="152"/>
                        <a:pt x="132" y="152"/>
                      </a:cubicBezTo>
                      <a:close/>
                    </a:path>
                  </a:pathLst>
                </a:custGeom>
                <a:grpFill/>
                <a:ln w="317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9D6B1B"/>
                    </a:solidFill>
                  </a:endParaRPr>
                </a:p>
              </p:txBody>
            </p:sp>
            <p:sp>
              <p:nvSpPr>
                <p:cNvPr id="35" name="Freeform 7">
                  <a:extLst>
                    <a:ext uri="{FF2B5EF4-FFF2-40B4-BE49-F238E27FC236}">
                      <a16:creationId xmlns:a16="http://schemas.microsoft.com/office/drawing/2014/main" id="{7F94A629-7ED0-8822-3B2E-C3153B0CC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1824038"/>
                  <a:ext cx="601663" cy="604838"/>
                </a:xfrm>
                <a:custGeom>
                  <a:avLst/>
                  <a:gdLst>
                    <a:gd name="T0" fmla="*/ 168 w 168"/>
                    <a:gd name="T1" fmla="*/ 85 h 169"/>
                    <a:gd name="T2" fmla="*/ 84 w 168"/>
                    <a:gd name="T3" fmla="*/ 169 h 169"/>
                    <a:gd name="T4" fmla="*/ 0 w 168"/>
                    <a:gd name="T5" fmla="*/ 84 h 169"/>
                    <a:gd name="T6" fmla="*/ 85 w 168"/>
                    <a:gd name="T7" fmla="*/ 1 h 169"/>
                    <a:gd name="T8" fmla="*/ 168 w 168"/>
                    <a:gd name="T9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69">
                      <a:moveTo>
                        <a:pt x="168" y="85"/>
                      </a:moveTo>
                      <a:cubicBezTo>
                        <a:pt x="168" y="131"/>
                        <a:pt x="130" y="169"/>
                        <a:pt x="84" y="169"/>
                      </a:cubicBezTo>
                      <a:cubicBezTo>
                        <a:pt x="37" y="169"/>
                        <a:pt x="0" y="131"/>
                        <a:pt x="0" y="84"/>
                      </a:cubicBezTo>
                      <a:cubicBezTo>
                        <a:pt x="0" y="38"/>
                        <a:pt x="38" y="0"/>
                        <a:pt x="85" y="1"/>
                      </a:cubicBezTo>
                      <a:cubicBezTo>
                        <a:pt x="131" y="1"/>
                        <a:pt x="168" y="38"/>
                        <a:pt x="168" y="85"/>
                      </a:cubicBezTo>
                      <a:close/>
                    </a:path>
                  </a:pathLst>
                </a:custGeom>
                <a:grpFill/>
                <a:ln w="317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9D6B1B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2A98883-3BD5-9DBC-C6C4-26FC7250B0DE}"/>
                  </a:ext>
                </a:extLst>
              </p:cNvPr>
              <p:cNvGrpSpPr/>
              <p:nvPr/>
            </p:nvGrpSpPr>
            <p:grpSpPr>
              <a:xfrm>
                <a:off x="2776332" y="2289833"/>
                <a:ext cx="427987" cy="825242"/>
                <a:chOff x="2432051" y="1824038"/>
                <a:chExt cx="1525588" cy="2941637"/>
              </a:xfrm>
              <a:noFill/>
            </p:grpSpPr>
            <p:sp>
              <p:nvSpPr>
                <p:cNvPr id="32" name="Freeform 6">
                  <a:extLst>
                    <a:ext uri="{FF2B5EF4-FFF2-40B4-BE49-F238E27FC236}">
                      <a16:creationId xmlns:a16="http://schemas.microsoft.com/office/drawing/2014/main" id="{64D696C0-07A0-BB9F-279C-AF0DCD492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051" y="2482850"/>
                  <a:ext cx="1525588" cy="2282825"/>
                </a:xfrm>
                <a:custGeom>
                  <a:avLst/>
                  <a:gdLst>
                    <a:gd name="T0" fmla="*/ 132 w 426"/>
                    <a:gd name="T1" fmla="*/ 152 h 637"/>
                    <a:gd name="T2" fmla="*/ 92 w 426"/>
                    <a:gd name="T3" fmla="*/ 221 h 637"/>
                    <a:gd name="T4" fmla="*/ 72 w 426"/>
                    <a:gd name="T5" fmla="*/ 256 h 637"/>
                    <a:gd name="T6" fmla="*/ 12 w 426"/>
                    <a:gd name="T7" fmla="*/ 263 h 637"/>
                    <a:gd name="T8" fmla="*/ 6 w 426"/>
                    <a:gd name="T9" fmla="*/ 225 h 637"/>
                    <a:gd name="T10" fmla="*/ 33 w 426"/>
                    <a:gd name="T11" fmla="*/ 177 h 637"/>
                    <a:gd name="T12" fmla="*/ 96 w 426"/>
                    <a:gd name="T13" fmla="*/ 70 h 637"/>
                    <a:gd name="T14" fmla="*/ 196 w 426"/>
                    <a:gd name="T15" fmla="*/ 6 h 637"/>
                    <a:gd name="T16" fmla="*/ 314 w 426"/>
                    <a:gd name="T17" fmla="*/ 48 h 637"/>
                    <a:gd name="T18" fmla="*/ 332 w 426"/>
                    <a:gd name="T19" fmla="*/ 73 h 637"/>
                    <a:gd name="T20" fmla="*/ 417 w 426"/>
                    <a:gd name="T21" fmla="*/ 218 h 637"/>
                    <a:gd name="T22" fmla="*/ 418 w 426"/>
                    <a:gd name="T23" fmla="*/ 257 h 637"/>
                    <a:gd name="T24" fmla="*/ 356 w 426"/>
                    <a:gd name="T25" fmla="*/ 258 h 637"/>
                    <a:gd name="T26" fmla="*/ 324 w 426"/>
                    <a:gd name="T27" fmla="*/ 204 h 637"/>
                    <a:gd name="T28" fmla="*/ 293 w 426"/>
                    <a:gd name="T29" fmla="*/ 151 h 637"/>
                    <a:gd name="T30" fmla="*/ 293 w 426"/>
                    <a:gd name="T31" fmla="*/ 156 h 637"/>
                    <a:gd name="T32" fmla="*/ 293 w 426"/>
                    <a:gd name="T33" fmla="*/ 276 h 637"/>
                    <a:gd name="T34" fmla="*/ 300 w 426"/>
                    <a:gd name="T35" fmla="*/ 308 h 637"/>
                    <a:gd name="T36" fmla="*/ 364 w 426"/>
                    <a:gd name="T37" fmla="*/ 576 h 637"/>
                    <a:gd name="T38" fmla="*/ 335 w 426"/>
                    <a:gd name="T39" fmla="*/ 629 h 637"/>
                    <a:gd name="T40" fmla="*/ 280 w 426"/>
                    <a:gd name="T41" fmla="*/ 602 h 637"/>
                    <a:gd name="T42" fmla="*/ 264 w 426"/>
                    <a:gd name="T43" fmla="*/ 538 h 637"/>
                    <a:gd name="T44" fmla="*/ 215 w 426"/>
                    <a:gd name="T45" fmla="*/ 333 h 637"/>
                    <a:gd name="T46" fmla="*/ 213 w 426"/>
                    <a:gd name="T47" fmla="*/ 328 h 637"/>
                    <a:gd name="T48" fmla="*/ 209 w 426"/>
                    <a:gd name="T49" fmla="*/ 342 h 637"/>
                    <a:gd name="T50" fmla="*/ 149 w 426"/>
                    <a:gd name="T51" fmla="*/ 594 h 637"/>
                    <a:gd name="T52" fmla="*/ 96 w 426"/>
                    <a:gd name="T53" fmla="*/ 631 h 637"/>
                    <a:gd name="T54" fmla="*/ 61 w 426"/>
                    <a:gd name="T55" fmla="*/ 582 h 637"/>
                    <a:gd name="T56" fmla="*/ 78 w 426"/>
                    <a:gd name="T57" fmla="*/ 512 h 637"/>
                    <a:gd name="T58" fmla="*/ 133 w 426"/>
                    <a:gd name="T59" fmla="*/ 282 h 637"/>
                    <a:gd name="T60" fmla="*/ 133 w 426"/>
                    <a:gd name="T61" fmla="*/ 277 h 637"/>
                    <a:gd name="T62" fmla="*/ 133 w 426"/>
                    <a:gd name="T63" fmla="*/ 155 h 637"/>
                    <a:gd name="T64" fmla="*/ 133 w 426"/>
                    <a:gd name="T65" fmla="*/ 153 h 637"/>
                    <a:gd name="T66" fmla="*/ 132 w 426"/>
                    <a:gd name="T67" fmla="*/ 152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6" h="637">
                      <a:moveTo>
                        <a:pt x="132" y="152"/>
                      </a:moveTo>
                      <a:cubicBezTo>
                        <a:pt x="119" y="175"/>
                        <a:pt x="105" y="198"/>
                        <a:pt x="92" y="221"/>
                      </a:cubicBezTo>
                      <a:cubicBezTo>
                        <a:pt x="85" y="233"/>
                        <a:pt x="79" y="245"/>
                        <a:pt x="72" y="256"/>
                      </a:cubicBezTo>
                      <a:cubicBezTo>
                        <a:pt x="58" y="279"/>
                        <a:pt x="30" y="282"/>
                        <a:pt x="12" y="263"/>
                      </a:cubicBezTo>
                      <a:cubicBezTo>
                        <a:pt x="3" y="253"/>
                        <a:pt x="0" y="237"/>
                        <a:pt x="6" y="225"/>
                      </a:cubicBezTo>
                      <a:cubicBezTo>
                        <a:pt x="15" y="209"/>
                        <a:pt x="24" y="193"/>
                        <a:pt x="33" y="177"/>
                      </a:cubicBezTo>
                      <a:cubicBezTo>
                        <a:pt x="54" y="141"/>
                        <a:pt x="75" y="106"/>
                        <a:pt x="96" y="70"/>
                      </a:cubicBezTo>
                      <a:cubicBezTo>
                        <a:pt x="119" y="33"/>
                        <a:pt x="152" y="11"/>
                        <a:pt x="196" y="6"/>
                      </a:cubicBezTo>
                      <a:cubicBezTo>
                        <a:pt x="242" y="0"/>
                        <a:pt x="281" y="15"/>
                        <a:pt x="314" y="48"/>
                      </a:cubicBezTo>
                      <a:cubicBezTo>
                        <a:pt x="321" y="56"/>
                        <a:pt x="327" y="64"/>
                        <a:pt x="332" y="73"/>
                      </a:cubicBezTo>
                      <a:cubicBezTo>
                        <a:pt x="360" y="121"/>
                        <a:pt x="388" y="169"/>
                        <a:pt x="417" y="218"/>
                      </a:cubicBezTo>
                      <a:cubicBezTo>
                        <a:pt x="424" y="231"/>
                        <a:pt x="426" y="244"/>
                        <a:pt x="418" y="257"/>
                      </a:cubicBezTo>
                      <a:cubicBezTo>
                        <a:pt x="406" y="277"/>
                        <a:pt x="372" y="284"/>
                        <a:pt x="356" y="258"/>
                      </a:cubicBezTo>
                      <a:cubicBezTo>
                        <a:pt x="344" y="240"/>
                        <a:pt x="334" y="222"/>
                        <a:pt x="324" y="204"/>
                      </a:cubicBezTo>
                      <a:cubicBezTo>
                        <a:pt x="314" y="187"/>
                        <a:pt x="304" y="170"/>
                        <a:pt x="293" y="151"/>
                      </a:cubicBezTo>
                      <a:cubicBezTo>
                        <a:pt x="293" y="154"/>
                        <a:pt x="293" y="155"/>
                        <a:pt x="293" y="156"/>
                      </a:cubicBezTo>
                      <a:cubicBezTo>
                        <a:pt x="293" y="196"/>
                        <a:pt x="292" y="236"/>
                        <a:pt x="293" y="276"/>
                      </a:cubicBezTo>
                      <a:cubicBezTo>
                        <a:pt x="293" y="287"/>
                        <a:pt x="297" y="297"/>
                        <a:pt x="300" y="308"/>
                      </a:cubicBezTo>
                      <a:cubicBezTo>
                        <a:pt x="321" y="397"/>
                        <a:pt x="343" y="486"/>
                        <a:pt x="364" y="576"/>
                      </a:cubicBezTo>
                      <a:cubicBezTo>
                        <a:pt x="370" y="600"/>
                        <a:pt x="358" y="621"/>
                        <a:pt x="335" y="629"/>
                      </a:cubicBezTo>
                      <a:cubicBezTo>
                        <a:pt x="314" y="637"/>
                        <a:pt x="286" y="624"/>
                        <a:pt x="280" y="602"/>
                      </a:cubicBezTo>
                      <a:cubicBezTo>
                        <a:pt x="274" y="581"/>
                        <a:pt x="269" y="559"/>
                        <a:pt x="264" y="538"/>
                      </a:cubicBezTo>
                      <a:cubicBezTo>
                        <a:pt x="248" y="470"/>
                        <a:pt x="231" y="402"/>
                        <a:pt x="215" y="333"/>
                      </a:cubicBezTo>
                      <a:cubicBezTo>
                        <a:pt x="215" y="332"/>
                        <a:pt x="214" y="330"/>
                        <a:pt x="213" y="328"/>
                      </a:cubicBezTo>
                      <a:cubicBezTo>
                        <a:pt x="211" y="333"/>
                        <a:pt x="210" y="338"/>
                        <a:pt x="209" y="342"/>
                      </a:cubicBezTo>
                      <a:cubicBezTo>
                        <a:pt x="189" y="426"/>
                        <a:pt x="169" y="510"/>
                        <a:pt x="149" y="594"/>
                      </a:cubicBezTo>
                      <a:cubicBezTo>
                        <a:pt x="143" y="620"/>
                        <a:pt x="122" y="635"/>
                        <a:pt x="96" y="631"/>
                      </a:cubicBezTo>
                      <a:cubicBezTo>
                        <a:pt x="73" y="627"/>
                        <a:pt x="57" y="604"/>
                        <a:pt x="61" y="582"/>
                      </a:cubicBezTo>
                      <a:cubicBezTo>
                        <a:pt x="66" y="559"/>
                        <a:pt x="72" y="535"/>
                        <a:pt x="78" y="512"/>
                      </a:cubicBezTo>
                      <a:cubicBezTo>
                        <a:pt x="96" y="435"/>
                        <a:pt x="114" y="359"/>
                        <a:pt x="133" y="282"/>
                      </a:cubicBezTo>
                      <a:cubicBezTo>
                        <a:pt x="133" y="280"/>
                        <a:pt x="133" y="279"/>
                        <a:pt x="133" y="277"/>
                      </a:cubicBezTo>
                      <a:cubicBezTo>
                        <a:pt x="133" y="236"/>
                        <a:pt x="133" y="196"/>
                        <a:pt x="133" y="155"/>
                      </a:cubicBezTo>
                      <a:cubicBezTo>
                        <a:pt x="133" y="154"/>
                        <a:pt x="133" y="153"/>
                        <a:pt x="133" y="153"/>
                      </a:cubicBezTo>
                      <a:cubicBezTo>
                        <a:pt x="133" y="153"/>
                        <a:pt x="132" y="152"/>
                        <a:pt x="132" y="15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7">
                  <a:extLst>
                    <a:ext uri="{FF2B5EF4-FFF2-40B4-BE49-F238E27FC236}">
                      <a16:creationId xmlns:a16="http://schemas.microsoft.com/office/drawing/2014/main" id="{17924386-1961-B425-6AD4-2BA819496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1824038"/>
                  <a:ext cx="601663" cy="604838"/>
                </a:xfrm>
                <a:custGeom>
                  <a:avLst/>
                  <a:gdLst>
                    <a:gd name="T0" fmla="*/ 168 w 168"/>
                    <a:gd name="T1" fmla="*/ 85 h 169"/>
                    <a:gd name="T2" fmla="*/ 84 w 168"/>
                    <a:gd name="T3" fmla="*/ 169 h 169"/>
                    <a:gd name="T4" fmla="*/ 0 w 168"/>
                    <a:gd name="T5" fmla="*/ 84 h 169"/>
                    <a:gd name="T6" fmla="*/ 85 w 168"/>
                    <a:gd name="T7" fmla="*/ 1 h 169"/>
                    <a:gd name="T8" fmla="*/ 168 w 168"/>
                    <a:gd name="T9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69">
                      <a:moveTo>
                        <a:pt x="168" y="85"/>
                      </a:moveTo>
                      <a:cubicBezTo>
                        <a:pt x="168" y="131"/>
                        <a:pt x="130" y="169"/>
                        <a:pt x="84" y="169"/>
                      </a:cubicBezTo>
                      <a:cubicBezTo>
                        <a:pt x="37" y="169"/>
                        <a:pt x="0" y="131"/>
                        <a:pt x="0" y="84"/>
                      </a:cubicBezTo>
                      <a:cubicBezTo>
                        <a:pt x="0" y="38"/>
                        <a:pt x="38" y="0"/>
                        <a:pt x="85" y="1"/>
                      </a:cubicBezTo>
                      <a:cubicBezTo>
                        <a:pt x="131" y="1"/>
                        <a:pt x="168" y="38"/>
                        <a:pt x="168" y="8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8DC8996-7FB2-5072-4D77-7B5C0D89CCA3}"/>
                  </a:ext>
                </a:extLst>
              </p:cNvPr>
              <p:cNvGrpSpPr/>
              <p:nvPr/>
            </p:nvGrpSpPr>
            <p:grpSpPr>
              <a:xfrm>
                <a:off x="3232272" y="2090991"/>
                <a:ext cx="531110" cy="1024085"/>
                <a:chOff x="2432051" y="1824038"/>
                <a:chExt cx="1525588" cy="2941637"/>
              </a:xfrm>
              <a:solidFill>
                <a:schemeClr val="bg1"/>
              </a:solidFill>
            </p:grpSpPr>
            <p:sp>
              <p:nvSpPr>
                <p:cNvPr id="30" name="Freeform 6">
                  <a:extLst>
                    <a:ext uri="{FF2B5EF4-FFF2-40B4-BE49-F238E27FC236}">
                      <a16:creationId xmlns:a16="http://schemas.microsoft.com/office/drawing/2014/main" id="{57824768-7D51-5793-D5CD-72B5B5A88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051" y="2482850"/>
                  <a:ext cx="1525588" cy="2282825"/>
                </a:xfrm>
                <a:custGeom>
                  <a:avLst/>
                  <a:gdLst>
                    <a:gd name="T0" fmla="*/ 132 w 426"/>
                    <a:gd name="T1" fmla="*/ 152 h 637"/>
                    <a:gd name="T2" fmla="*/ 92 w 426"/>
                    <a:gd name="T3" fmla="*/ 221 h 637"/>
                    <a:gd name="T4" fmla="*/ 72 w 426"/>
                    <a:gd name="T5" fmla="*/ 256 h 637"/>
                    <a:gd name="T6" fmla="*/ 12 w 426"/>
                    <a:gd name="T7" fmla="*/ 263 h 637"/>
                    <a:gd name="T8" fmla="*/ 6 w 426"/>
                    <a:gd name="T9" fmla="*/ 225 h 637"/>
                    <a:gd name="T10" fmla="*/ 33 w 426"/>
                    <a:gd name="T11" fmla="*/ 177 h 637"/>
                    <a:gd name="T12" fmla="*/ 96 w 426"/>
                    <a:gd name="T13" fmla="*/ 70 h 637"/>
                    <a:gd name="T14" fmla="*/ 196 w 426"/>
                    <a:gd name="T15" fmla="*/ 6 h 637"/>
                    <a:gd name="T16" fmla="*/ 314 w 426"/>
                    <a:gd name="T17" fmla="*/ 48 h 637"/>
                    <a:gd name="T18" fmla="*/ 332 w 426"/>
                    <a:gd name="T19" fmla="*/ 73 h 637"/>
                    <a:gd name="T20" fmla="*/ 417 w 426"/>
                    <a:gd name="T21" fmla="*/ 218 h 637"/>
                    <a:gd name="T22" fmla="*/ 418 w 426"/>
                    <a:gd name="T23" fmla="*/ 257 h 637"/>
                    <a:gd name="T24" fmla="*/ 356 w 426"/>
                    <a:gd name="T25" fmla="*/ 258 h 637"/>
                    <a:gd name="T26" fmla="*/ 324 w 426"/>
                    <a:gd name="T27" fmla="*/ 204 h 637"/>
                    <a:gd name="T28" fmla="*/ 293 w 426"/>
                    <a:gd name="T29" fmla="*/ 151 h 637"/>
                    <a:gd name="T30" fmla="*/ 293 w 426"/>
                    <a:gd name="T31" fmla="*/ 156 h 637"/>
                    <a:gd name="T32" fmla="*/ 293 w 426"/>
                    <a:gd name="T33" fmla="*/ 276 h 637"/>
                    <a:gd name="T34" fmla="*/ 300 w 426"/>
                    <a:gd name="T35" fmla="*/ 308 h 637"/>
                    <a:gd name="T36" fmla="*/ 364 w 426"/>
                    <a:gd name="T37" fmla="*/ 576 h 637"/>
                    <a:gd name="T38" fmla="*/ 335 w 426"/>
                    <a:gd name="T39" fmla="*/ 629 h 637"/>
                    <a:gd name="T40" fmla="*/ 280 w 426"/>
                    <a:gd name="T41" fmla="*/ 602 h 637"/>
                    <a:gd name="T42" fmla="*/ 264 w 426"/>
                    <a:gd name="T43" fmla="*/ 538 h 637"/>
                    <a:gd name="T44" fmla="*/ 215 w 426"/>
                    <a:gd name="T45" fmla="*/ 333 h 637"/>
                    <a:gd name="T46" fmla="*/ 213 w 426"/>
                    <a:gd name="T47" fmla="*/ 328 h 637"/>
                    <a:gd name="T48" fmla="*/ 209 w 426"/>
                    <a:gd name="T49" fmla="*/ 342 h 637"/>
                    <a:gd name="T50" fmla="*/ 149 w 426"/>
                    <a:gd name="T51" fmla="*/ 594 h 637"/>
                    <a:gd name="T52" fmla="*/ 96 w 426"/>
                    <a:gd name="T53" fmla="*/ 631 h 637"/>
                    <a:gd name="T54" fmla="*/ 61 w 426"/>
                    <a:gd name="T55" fmla="*/ 582 h 637"/>
                    <a:gd name="T56" fmla="*/ 78 w 426"/>
                    <a:gd name="T57" fmla="*/ 512 h 637"/>
                    <a:gd name="T58" fmla="*/ 133 w 426"/>
                    <a:gd name="T59" fmla="*/ 282 h 637"/>
                    <a:gd name="T60" fmla="*/ 133 w 426"/>
                    <a:gd name="T61" fmla="*/ 277 h 637"/>
                    <a:gd name="T62" fmla="*/ 133 w 426"/>
                    <a:gd name="T63" fmla="*/ 155 h 637"/>
                    <a:gd name="T64" fmla="*/ 133 w 426"/>
                    <a:gd name="T65" fmla="*/ 153 h 637"/>
                    <a:gd name="T66" fmla="*/ 132 w 426"/>
                    <a:gd name="T67" fmla="*/ 152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6" h="637">
                      <a:moveTo>
                        <a:pt x="132" y="152"/>
                      </a:moveTo>
                      <a:cubicBezTo>
                        <a:pt x="119" y="175"/>
                        <a:pt x="105" y="198"/>
                        <a:pt x="92" y="221"/>
                      </a:cubicBezTo>
                      <a:cubicBezTo>
                        <a:pt x="85" y="233"/>
                        <a:pt x="79" y="245"/>
                        <a:pt x="72" y="256"/>
                      </a:cubicBezTo>
                      <a:cubicBezTo>
                        <a:pt x="58" y="279"/>
                        <a:pt x="30" y="282"/>
                        <a:pt x="12" y="263"/>
                      </a:cubicBezTo>
                      <a:cubicBezTo>
                        <a:pt x="3" y="253"/>
                        <a:pt x="0" y="237"/>
                        <a:pt x="6" y="225"/>
                      </a:cubicBezTo>
                      <a:cubicBezTo>
                        <a:pt x="15" y="209"/>
                        <a:pt x="24" y="193"/>
                        <a:pt x="33" y="177"/>
                      </a:cubicBezTo>
                      <a:cubicBezTo>
                        <a:pt x="54" y="141"/>
                        <a:pt x="75" y="106"/>
                        <a:pt x="96" y="70"/>
                      </a:cubicBezTo>
                      <a:cubicBezTo>
                        <a:pt x="119" y="33"/>
                        <a:pt x="152" y="11"/>
                        <a:pt x="196" y="6"/>
                      </a:cubicBezTo>
                      <a:cubicBezTo>
                        <a:pt x="242" y="0"/>
                        <a:pt x="281" y="15"/>
                        <a:pt x="314" y="48"/>
                      </a:cubicBezTo>
                      <a:cubicBezTo>
                        <a:pt x="321" y="56"/>
                        <a:pt x="327" y="64"/>
                        <a:pt x="332" y="73"/>
                      </a:cubicBezTo>
                      <a:cubicBezTo>
                        <a:pt x="360" y="121"/>
                        <a:pt x="388" y="169"/>
                        <a:pt x="417" y="218"/>
                      </a:cubicBezTo>
                      <a:cubicBezTo>
                        <a:pt x="424" y="231"/>
                        <a:pt x="426" y="244"/>
                        <a:pt x="418" y="257"/>
                      </a:cubicBezTo>
                      <a:cubicBezTo>
                        <a:pt x="406" y="277"/>
                        <a:pt x="372" y="284"/>
                        <a:pt x="356" y="258"/>
                      </a:cubicBezTo>
                      <a:cubicBezTo>
                        <a:pt x="344" y="240"/>
                        <a:pt x="334" y="222"/>
                        <a:pt x="324" y="204"/>
                      </a:cubicBezTo>
                      <a:cubicBezTo>
                        <a:pt x="314" y="187"/>
                        <a:pt x="304" y="170"/>
                        <a:pt x="293" y="151"/>
                      </a:cubicBezTo>
                      <a:cubicBezTo>
                        <a:pt x="293" y="154"/>
                        <a:pt x="293" y="155"/>
                        <a:pt x="293" y="156"/>
                      </a:cubicBezTo>
                      <a:cubicBezTo>
                        <a:pt x="293" y="196"/>
                        <a:pt x="292" y="236"/>
                        <a:pt x="293" y="276"/>
                      </a:cubicBezTo>
                      <a:cubicBezTo>
                        <a:pt x="293" y="287"/>
                        <a:pt x="297" y="297"/>
                        <a:pt x="300" y="308"/>
                      </a:cubicBezTo>
                      <a:cubicBezTo>
                        <a:pt x="321" y="397"/>
                        <a:pt x="343" y="486"/>
                        <a:pt x="364" y="576"/>
                      </a:cubicBezTo>
                      <a:cubicBezTo>
                        <a:pt x="370" y="600"/>
                        <a:pt x="358" y="621"/>
                        <a:pt x="335" y="629"/>
                      </a:cubicBezTo>
                      <a:cubicBezTo>
                        <a:pt x="314" y="637"/>
                        <a:pt x="286" y="624"/>
                        <a:pt x="280" y="602"/>
                      </a:cubicBezTo>
                      <a:cubicBezTo>
                        <a:pt x="274" y="581"/>
                        <a:pt x="269" y="559"/>
                        <a:pt x="264" y="538"/>
                      </a:cubicBezTo>
                      <a:cubicBezTo>
                        <a:pt x="248" y="470"/>
                        <a:pt x="231" y="402"/>
                        <a:pt x="215" y="333"/>
                      </a:cubicBezTo>
                      <a:cubicBezTo>
                        <a:pt x="215" y="332"/>
                        <a:pt x="214" y="330"/>
                        <a:pt x="213" y="328"/>
                      </a:cubicBezTo>
                      <a:cubicBezTo>
                        <a:pt x="211" y="333"/>
                        <a:pt x="210" y="338"/>
                        <a:pt x="209" y="342"/>
                      </a:cubicBezTo>
                      <a:cubicBezTo>
                        <a:pt x="189" y="426"/>
                        <a:pt x="169" y="510"/>
                        <a:pt x="149" y="594"/>
                      </a:cubicBezTo>
                      <a:cubicBezTo>
                        <a:pt x="143" y="620"/>
                        <a:pt x="122" y="635"/>
                        <a:pt x="96" y="631"/>
                      </a:cubicBezTo>
                      <a:cubicBezTo>
                        <a:pt x="73" y="627"/>
                        <a:pt x="57" y="604"/>
                        <a:pt x="61" y="582"/>
                      </a:cubicBezTo>
                      <a:cubicBezTo>
                        <a:pt x="66" y="559"/>
                        <a:pt x="72" y="535"/>
                        <a:pt x="78" y="512"/>
                      </a:cubicBezTo>
                      <a:cubicBezTo>
                        <a:pt x="96" y="435"/>
                        <a:pt x="114" y="359"/>
                        <a:pt x="133" y="282"/>
                      </a:cubicBezTo>
                      <a:cubicBezTo>
                        <a:pt x="133" y="280"/>
                        <a:pt x="133" y="279"/>
                        <a:pt x="133" y="277"/>
                      </a:cubicBezTo>
                      <a:cubicBezTo>
                        <a:pt x="133" y="236"/>
                        <a:pt x="133" y="196"/>
                        <a:pt x="133" y="155"/>
                      </a:cubicBezTo>
                      <a:cubicBezTo>
                        <a:pt x="133" y="154"/>
                        <a:pt x="133" y="153"/>
                        <a:pt x="133" y="153"/>
                      </a:cubicBezTo>
                      <a:cubicBezTo>
                        <a:pt x="133" y="153"/>
                        <a:pt x="132" y="152"/>
                        <a:pt x="132" y="152"/>
                      </a:cubicBezTo>
                      <a:close/>
                    </a:path>
                  </a:pathLst>
                </a:custGeom>
                <a:grpFill/>
                <a:ln w="317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9D6B1B"/>
                    </a:solidFill>
                  </a:endParaRPr>
                </a:p>
              </p:txBody>
            </p:sp>
            <p:sp>
              <p:nvSpPr>
                <p:cNvPr id="31" name="Freeform 7">
                  <a:extLst>
                    <a:ext uri="{FF2B5EF4-FFF2-40B4-BE49-F238E27FC236}">
                      <a16:creationId xmlns:a16="http://schemas.microsoft.com/office/drawing/2014/main" id="{FA83E7AB-68A9-9913-8F19-65B0283C2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1824038"/>
                  <a:ext cx="601663" cy="604838"/>
                </a:xfrm>
                <a:custGeom>
                  <a:avLst/>
                  <a:gdLst>
                    <a:gd name="T0" fmla="*/ 168 w 168"/>
                    <a:gd name="T1" fmla="*/ 85 h 169"/>
                    <a:gd name="T2" fmla="*/ 84 w 168"/>
                    <a:gd name="T3" fmla="*/ 169 h 169"/>
                    <a:gd name="T4" fmla="*/ 0 w 168"/>
                    <a:gd name="T5" fmla="*/ 84 h 169"/>
                    <a:gd name="T6" fmla="*/ 85 w 168"/>
                    <a:gd name="T7" fmla="*/ 1 h 169"/>
                    <a:gd name="T8" fmla="*/ 168 w 168"/>
                    <a:gd name="T9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69">
                      <a:moveTo>
                        <a:pt x="168" y="85"/>
                      </a:moveTo>
                      <a:cubicBezTo>
                        <a:pt x="168" y="131"/>
                        <a:pt x="130" y="169"/>
                        <a:pt x="84" y="169"/>
                      </a:cubicBezTo>
                      <a:cubicBezTo>
                        <a:pt x="37" y="169"/>
                        <a:pt x="0" y="131"/>
                        <a:pt x="0" y="84"/>
                      </a:cubicBezTo>
                      <a:cubicBezTo>
                        <a:pt x="0" y="38"/>
                        <a:pt x="38" y="0"/>
                        <a:pt x="85" y="1"/>
                      </a:cubicBezTo>
                      <a:cubicBezTo>
                        <a:pt x="131" y="1"/>
                        <a:pt x="168" y="38"/>
                        <a:pt x="168" y="85"/>
                      </a:cubicBezTo>
                      <a:close/>
                    </a:path>
                  </a:pathLst>
                </a:custGeom>
                <a:grpFill/>
                <a:ln w="317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9D6B1B"/>
                    </a:solidFill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11588F0-F43A-851B-0099-53D4FC437FE7}"/>
                  </a:ext>
                </a:extLst>
              </p:cNvPr>
              <p:cNvGrpSpPr/>
              <p:nvPr/>
            </p:nvGrpSpPr>
            <p:grpSpPr>
              <a:xfrm>
                <a:off x="3791336" y="1950982"/>
                <a:ext cx="603721" cy="1164094"/>
                <a:chOff x="2432051" y="1824038"/>
                <a:chExt cx="1525588" cy="2941637"/>
              </a:xfrm>
              <a:noFill/>
            </p:grpSpPr>
            <p:sp>
              <p:nvSpPr>
                <p:cNvPr id="28" name="Freeform 6">
                  <a:extLst>
                    <a:ext uri="{FF2B5EF4-FFF2-40B4-BE49-F238E27FC236}">
                      <a16:creationId xmlns:a16="http://schemas.microsoft.com/office/drawing/2014/main" id="{82C279B9-76F3-CCB7-D64C-48160DDC1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051" y="2482850"/>
                  <a:ext cx="1525588" cy="2282825"/>
                </a:xfrm>
                <a:custGeom>
                  <a:avLst/>
                  <a:gdLst>
                    <a:gd name="T0" fmla="*/ 132 w 426"/>
                    <a:gd name="T1" fmla="*/ 152 h 637"/>
                    <a:gd name="T2" fmla="*/ 92 w 426"/>
                    <a:gd name="T3" fmla="*/ 221 h 637"/>
                    <a:gd name="T4" fmla="*/ 72 w 426"/>
                    <a:gd name="T5" fmla="*/ 256 h 637"/>
                    <a:gd name="T6" fmla="*/ 12 w 426"/>
                    <a:gd name="T7" fmla="*/ 263 h 637"/>
                    <a:gd name="T8" fmla="*/ 6 w 426"/>
                    <a:gd name="T9" fmla="*/ 225 h 637"/>
                    <a:gd name="T10" fmla="*/ 33 w 426"/>
                    <a:gd name="T11" fmla="*/ 177 h 637"/>
                    <a:gd name="T12" fmla="*/ 96 w 426"/>
                    <a:gd name="T13" fmla="*/ 70 h 637"/>
                    <a:gd name="T14" fmla="*/ 196 w 426"/>
                    <a:gd name="T15" fmla="*/ 6 h 637"/>
                    <a:gd name="T16" fmla="*/ 314 w 426"/>
                    <a:gd name="T17" fmla="*/ 48 h 637"/>
                    <a:gd name="T18" fmla="*/ 332 w 426"/>
                    <a:gd name="T19" fmla="*/ 73 h 637"/>
                    <a:gd name="T20" fmla="*/ 417 w 426"/>
                    <a:gd name="T21" fmla="*/ 218 h 637"/>
                    <a:gd name="T22" fmla="*/ 418 w 426"/>
                    <a:gd name="T23" fmla="*/ 257 h 637"/>
                    <a:gd name="T24" fmla="*/ 356 w 426"/>
                    <a:gd name="T25" fmla="*/ 258 h 637"/>
                    <a:gd name="T26" fmla="*/ 324 w 426"/>
                    <a:gd name="T27" fmla="*/ 204 h 637"/>
                    <a:gd name="T28" fmla="*/ 293 w 426"/>
                    <a:gd name="T29" fmla="*/ 151 h 637"/>
                    <a:gd name="T30" fmla="*/ 293 w 426"/>
                    <a:gd name="T31" fmla="*/ 156 h 637"/>
                    <a:gd name="T32" fmla="*/ 293 w 426"/>
                    <a:gd name="T33" fmla="*/ 276 h 637"/>
                    <a:gd name="T34" fmla="*/ 300 w 426"/>
                    <a:gd name="T35" fmla="*/ 308 h 637"/>
                    <a:gd name="T36" fmla="*/ 364 w 426"/>
                    <a:gd name="T37" fmla="*/ 576 h 637"/>
                    <a:gd name="T38" fmla="*/ 335 w 426"/>
                    <a:gd name="T39" fmla="*/ 629 h 637"/>
                    <a:gd name="T40" fmla="*/ 280 w 426"/>
                    <a:gd name="T41" fmla="*/ 602 h 637"/>
                    <a:gd name="T42" fmla="*/ 264 w 426"/>
                    <a:gd name="T43" fmla="*/ 538 h 637"/>
                    <a:gd name="T44" fmla="*/ 215 w 426"/>
                    <a:gd name="T45" fmla="*/ 333 h 637"/>
                    <a:gd name="T46" fmla="*/ 213 w 426"/>
                    <a:gd name="T47" fmla="*/ 328 h 637"/>
                    <a:gd name="T48" fmla="*/ 209 w 426"/>
                    <a:gd name="T49" fmla="*/ 342 h 637"/>
                    <a:gd name="T50" fmla="*/ 149 w 426"/>
                    <a:gd name="T51" fmla="*/ 594 h 637"/>
                    <a:gd name="T52" fmla="*/ 96 w 426"/>
                    <a:gd name="T53" fmla="*/ 631 h 637"/>
                    <a:gd name="T54" fmla="*/ 61 w 426"/>
                    <a:gd name="T55" fmla="*/ 582 h 637"/>
                    <a:gd name="T56" fmla="*/ 78 w 426"/>
                    <a:gd name="T57" fmla="*/ 512 h 637"/>
                    <a:gd name="T58" fmla="*/ 133 w 426"/>
                    <a:gd name="T59" fmla="*/ 282 h 637"/>
                    <a:gd name="T60" fmla="*/ 133 w 426"/>
                    <a:gd name="T61" fmla="*/ 277 h 637"/>
                    <a:gd name="T62" fmla="*/ 133 w 426"/>
                    <a:gd name="T63" fmla="*/ 155 h 637"/>
                    <a:gd name="T64" fmla="*/ 133 w 426"/>
                    <a:gd name="T65" fmla="*/ 153 h 637"/>
                    <a:gd name="T66" fmla="*/ 132 w 426"/>
                    <a:gd name="T67" fmla="*/ 152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6" h="637">
                      <a:moveTo>
                        <a:pt x="132" y="152"/>
                      </a:moveTo>
                      <a:cubicBezTo>
                        <a:pt x="119" y="175"/>
                        <a:pt x="105" y="198"/>
                        <a:pt x="92" y="221"/>
                      </a:cubicBezTo>
                      <a:cubicBezTo>
                        <a:pt x="85" y="233"/>
                        <a:pt x="79" y="245"/>
                        <a:pt x="72" y="256"/>
                      </a:cubicBezTo>
                      <a:cubicBezTo>
                        <a:pt x="58" y="279"/>
                        <a:pt x="30" y="282"/>
                        <a:pt x="12" y="263"/>
                      </a:cubicBezTo>
                      <a:cubicBezTo>
                        <a:pt x="3" y="253"/>
                        <a:pt x="0" y="237"/>
                        <a:pt x="6" y="225"/>
                      </a:cubicBezTo>
                      <a:cubicBezTo>
                        <a:pt x="15" y="209"/>
                        <a:pt x="24" y="193"/>
                        <a:pt x="33" y="177"/>
                      </a:cubicBezTo>
                      <a:cubicBezTo>
                        <a:pt x="54" y="141"/>
                        <a:pt x="75" y="106"/>
                        <a:pt x="96" y="70"/>
                      </a:cubicBezTo>
                      <a:cubicBezTo>
                        <a:pt x="119" y="33"/>
                        <a:pt x="152" y="11"/>
                        <a:pt x="196" y="6"/>
                      </a:cubicBezTo>
                      <a:cubicBezTo>
                        <a:pt x="242" y="0"/>
                        <a:pt x="281" y="15"/>
                        <a:pt x="314" y="48"/>
                      </a:cubicBezTo>
                      <a:cubicBezTo>
                        <a:pt x="321" y="56"/>
                        <a:pt x="327" y="64"/>
                        <a:pt x="332" y="73"/>
                      </a:cubicBezTo>
                      <a:cubicBezTo>
                        <a:pt x="360" y="121"/>
                        <a:pt x="388" y="169"/>
                        <a:pt x="417" y="218"/>
                      </a:cubicBezTo>
                      <a:cubicBezTo>
                        <a:pt x="424" y="231"/>
                        <a:pt x="426" y="244"/>
                        <a:pt x="418" y="257"/>
                      </a:cubicBezTo>
                      <a:cubicBezTo>
                        <a:pt x="406" y="277"/>
                        <a:pt x="372" y="284"/>
                        <a:pt x="356" y="258"/>
                      </a:cubicBezTo>
                      <a:cubicBezTo>
                        <a:pt x="344" y="240"/>
                        <a:pt x="334" y="222"/>
                        <a:pt x="324" y="204"/>
                      </a:cubicBezTo>
                      <a:cubicBezTo>
                        <a:pt x="314" y="187"/>
                        <a:pt x="304" y="170"/>
                        <a:pt x="293" y="151"/>
                      </a:cubicBezTo>
                      <a:cubicBezTo>
                        <a:pt x="293" y="154"/>
                        <a:pt x="293" y="155"/>
                        <a:pt x="293" y="156"/>
                      </a:cubicBezTo>
                      <a:cubicBezTo>
                        <a:pt x="293" y="196"/>
                        <a:pt x="292" y="236"/>
                        <a:pt x="293" y="276"/>
                      </a:cubicBezTo>
                      <a:cubicBezTo>
                        <a:pt x="293" y="287"/>
                        <a:pt x="297" y="297"/>
                        <a:pt x="300" y="308"/>
                      </a:cubicBezTo>
                      <a:cubicBezTo>
                        <a:pt x="321" y="397"/>
                        <a:pt x="343" y="486"/>
                        <a:pt x="364" y="576"/>
                      </a:cubicBezTo>
                      <a:cubicBezTo>
                        <a:pt x="370" y="600"/>
                        <a:pt x="358" y="621"/>
                        <a:pt x="335" y="629"/>
                      </a:cubicBezTo>
                      <a:cubicBezTo>
                        <a:pt x="314" y="637"/>
                        <a:pt x="286" y="624"/>
                        <a:pt x="280" y="602"/>
                      </a:cubicBezTo>
                      <a:cubicBezTo>
                        <a:pt x="274" y="581"/>
                        <a:pt x="269" y="559"/>
                        <a:pt x="264" y="538"/>
                      </a:cubicBezTo>
                      <a:cubicBezTo>
                        <a:pt x="248" y="470"/>
                        <a:pt x="231" y="402"/>
                        <a:pt x="215" y="333"/>
                      </a:cubicBezTo>
                      <a:cubicBezTo>
                        <a:pt x="215" y="332"/>
                        <a:pt x="214" y="330"/>
                        <a:pt x="213" y="328"/>
                      </a:cubicBezTo>
                      <a:cubicBezTo>
                        <a:pt x="211" y="333"/>
                        <a:pt x="210" y="338"/>
                        <a:pt x="209" y="342"/>
                      </a:cubicBezTo>
                      <a:cubicBezTo>
                        <a:pt x="189" y="426"/>
                        <a:pt x="169" y="510"/>
                        <a:pt x="149" y="594"/>
                      </a:cubicBezTo>
                      <a:cubicBezTo>
                        <a:pt x="143" y="620"/>
                        <a:pt x="122" y="635"/>
                        <a:pt x="96" y="631"/>
                      </a:cubicBezTo>
                      <a:cubicBezTo>
                        <a:pt x="73" y="627"/>
                        <a:pt x="57" y="604"/>
                        <a:pt x="61" y="582"/>
                      </a:cubicBezTo>
                      <a:cubicBezTo>
                        <a:pt x="66" y="559"/>
                        <a:pt x="72" y="535"/>
                        <a:pt x="78" y="512"/>
                      </a:cubicBezTo>
                      <a:cubicBezTo>
                        <a:pt x="96" y="435"/>
                        <a:pt x="114" y="359"/>
                        <a:pt x="133" y="282"/>
                      </a:cubicBezTo>
                      <a:cubicBezTo>
                        <a:pt x="133" y="280"/>
                        <a:pt x="133" y="279"/>
                        <a:pt x="133" y="277"/>
                      </a:cubicBezTo>
                      <a:cubicBezTo>
                        <a:pt x="133" y="236"/>
                        <a:pt x="133" y="196"/>
                        <a:pt x="133" y="155"/>
                      </a:cubicBezTo>
                      <a:cubicBezTo>
                        <a:pt x="133" y="154"/>
                        <a:pt x="133" y="153"/>
                        <a:pt x="133" y="153"/>
                      </a:cubicBezTo>
                      <a:cubicBezTo>
                        <a:pt x="133" y="153"/>
                        <a:pt x="132" y="152"/>
                        <a:pt x="132" y="15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">
                  <a:extLst>
                    <a:ext uri="{FF2B5EF4-FFF2-40B4-BE49-F238E27FC236}">
                      <a16:creationId xmlns:a16="http://schemas.microsoft.com/office/drawing/2014/main" id="{8B9D0DB2-9F36-338F-B5E4-8A298917C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1824038"/>
                  <a:ext cx="601663" cy="604838"/>
                </a:xfrm>
                <a:custGeom>
                  <a:avLst/>
                  <a:gdLst>
                    <a:gd name="T0" fmla="*/ 168 w 168"/>
                    <a:gd name="T1" fmla="*/ 85 h 169"/>
                    <a:gd name="T2" fmla="*/ 84 w 168"/>
                    <a:gd name="T3" fmla="*/ 169 h 169"/>
                    <a:gd name="T4" fmla="*/ 0 w 168"/>
                    <a:gd name="T5" fmla="*/ 84 h 169"/>
                    <a:gd name="T6" fmla="*/ 85 w 168"/>
                    <a:gd name="T7" fmla="*/ 1 h 169"/>
                    <a:gd name="T8" fmla="*/ 168 w 168"/>
                    <a:gd name="T9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69">
                      <a:moveTo>
                        <a:pt x="168" y="85"/>
                      </a:moveTo>
                      <a:cubicBezTo>
                        <a:pt x="168" y="131"/>
                        <a:pt x="130" y="169"/>
                        <a:pt x="84" y="169"/>
                      </a:cubicBezTo>
                      <a:cubicBezTo>
                        <a:pt x="37" y="169"/>
                        <a:pt x="0" y="131"/>
                        <a:pt x="0" y="84"/>
                      </a:cubicBezTo>
                      <a:cubicBezTo>
                        <a:pt x="0" y="38"/>
                        <a:pt x="38" y="0"/>
                        <a:pt x="85" y="1"/>
                      </a:cubicBezTo>
                      <a:cubicBezTo>
                        <a:pt x="131" y="1"/>
                        <a:pt x="168" y="38"/>
                        <a:pt x="168" y="8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5004C00-EC5C-400F-DCFC-FE6A9508E4EF}"/>
              </a:ext>
            </a:extLst>
          </p:cNvPr>
          <p:cNvGrpSpPr/>
          <p:nvPr/>
        </p:nvGrpSpPr>
        <p:grpSpPr>
          <a:xfrm>
            <a:off x="3773439" y="2026934"/>
            <a:ext cx="6303101" cy="1061873"/>
            <a:chOff x="6972300" y="2133600"/>
            <a:chExt cx="4928937" cy="106187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2D4A716-0074-0084-1438-54D0F073F1AE}"/>
                </a:ext>
              </a:extLst>
            </p:cNvPr>
            <p:cNvSpPr txBox="1"/>
            <p:nvPr/>
          </p:nvSpPr>
          <p:spPr>
            <a:xfrm>
              <a:off x="6972300" y="2133600"/>
              <a:ext cx="4928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/>
              <a:r>
                <a:rPr lang="en-US" b="1" dirty="0">
                  <a:solidFill>
                    <a:schemeClr val="accent1"/>
                  </a:solidFill>
                </a:rPr>
                <a:t>Increased Off-label Use by Patients of Varying Ages</a:t>
              </a:r>
              <a:r>
                <a:rPr lang="en-US" b="1" baseline="30000" dirty="0">
                  <a:solidFill>
                    <a:schemeClr val="accent1"/>
                  </a:solidFill>
                </a:rPr>
                <a:t>1-3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267A921-C9F1-A6FF-960A-8B89087FB02A}"/>
                </a:ext>
              </a:extLst>
            </p:cNvPr>
            <p:cNvSpPr txBox="1"/>
            <p:nvPr/>
          </p:nvSpPr>
          <p:spPr>
            <a:xfrm>
              <a:off x="6972300" y="2549142"/>
              <a:ext cx="4733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/>
              <a:r>
                <a:rPr lang="en-US" dirty="0"/>
                <a:t>Antipsychotic use is increasing in the adult, elderly, and pediatric populations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8D3157-D189-E54E-74C4-DD21465CA26C}"/>
              </a:ext>
            </a:extLst>
          </p:cNvPr>
          <p:cNvGrpSpPr/>
          <p:nvPr/>
        </p:nvGrpSpPr>
        <p:grpSpPr>
          <a:xfrm>
            <a:off x="1141950" y="3745978"/>
            <a:ext cx="1822786" cy="1668073"/>
            <a:chOff x="1141950" y="3745978"/>
            <a:chExt cx="1822786" cy="166807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5E02BC0-AEC7-2F94-A8D4-172A056C8D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0952" y="3745978"/>
              <a:ext cx="1663784" cy="1668073"/>
              <a:chOff x="-3040063" y="1579563"/>
              <a:chExt cx="3694113" cy="3703638"/>
            </a:xfrm>
            <a:solidFill>
              <a:schemeClr val="accent5"/>
            </a:solidFill>
          </p:grpSpPr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44D61B58-973C-E42C-175E-7E1057C6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7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6">
                <a:extLst>
                  <a:ext uri="{FF2B5EF4-FFF2-40B4-BE49-F238E27FC236}">
                    <a16:creationId xmlns:a16="http://schemas.microsoft.com/office/drawing/2014/main" id="{3DC26145-6777-292D-057C-12E023522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5" y="2847976"/>
                <a:ext cx="223838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">
                <a:extLst>
                  <a:ext uri="{FF2B5EF4-FFF2-40B4-BE49-F238E27FC236}">
                    <a16:creationId xmlns:a16="http://schemas.microsoft.com/office/drawing/2014/main" id="{580BB56E-60E0-ACE7-91E8-3D9F94AE1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04900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">
                <a:extLst>
                  <a:ext uri="{FF2B5EF4-FFF2-40B4-BE49-F238E27FC236}">
                    <a16:creationId xmlns:a16="http://schemas.microsoft.com/office/drawing/2014/main" id="{5E8EE443-40ED-42A9-4088-734E6D728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8325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9">
                <a:extLst>
                  <a:ext uri="{FF2B5EF4-FFF2-40B4-BE49-F238E27FC236}">
                    <a16:creationId xmlns:a16="http://schemas.microsoft.com/office/drawing/2014/main" id="{5BC22007-D77C-8A12-B1EA-3E9797323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28900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0">
                <a:extLst>
                  <a:ext uri="{FF2B5EF4-FFF2-40B4-BE49-F238E27FC236}">
                    <a16:creationId xmlns:a16="http://schemas.microsoft.com/office/drawing/2014/main" id="{ABD5009C-9BBC-8EC5-0CE4-FFCE5B5BC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8189" y="4968875"/>
                <a:ext cx="219076" cy="223839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5E06B8B9-4760-0D84-6A16-7C8451BAE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27100" y="1617663"/>
                <a:ext cx="214313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5C41CF7A-3A46-A51B-D0B7-5F5C3976E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04925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5">
                <a:extLst>
                  <a:ext uri="{FF2B5EF4-FFF2-40B4-BE49-F238E27FC236}">
                    <a16:creationId xmlns:a16="http://schemas.microsoft.com/office/drawing/2014/main" id="{299F3D9D-1A16-6252-32D3-3E937ABA9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5288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6">
                <a:extLst>
                  <a:ext uri="{FF2B5EF4-FFF2-40B4-BE49-F238E27FC236}">
                    <a16:creationId xmlns:a16="http://schemas.microsoft.com/office/drawing/2014/main" id="{A6B69271-B0CD-FAEC-1588-02D80B380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44800" y="2508251"/>
                <a:ext cx="223838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7">
                <a:extLst>
                  <a:ext uri="{FF2B5EF4-FFF2-40B4-BE49-F238E27FC236}">
                    <a16:creationId xmlns:a16="http://schemas.microsoft.com/office/drawing/2014/main" id="{D400E747-73AA-F00F-6EE8-B6F29D6BE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6838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8">
                <a:extLst>
                  <a:ext uri="{FF2B5EF4-FFF2-40B4-BE49-F238E27FC236}">
                    <a16:creationId xmlns:a16="http://schemas.microsoft.com/office/drawing/2014/main" id="{7090A838-E1BA-77B5-26DA-1BD711BD3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37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9">
                <a:extLst>
                  <a:ext uri="{FF2B5EF4-FFF2-40B4-BE49-F238E27FC236}">
                    <a16:creationId xmlns:a16="http://schemas.microsoft.com/office/drawing/2014/main" id="{B945AAE0-A09C-D321-5D77-210792F3F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2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221CCFFC-52CA-13D9-55B5-C9324BEAB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50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1">
                <a:extLst>
                  <a:ext uri="{FF2B5EF4-FFF2-40B4-BE49-F238E27FC236}">
                    <a16:creationId xmlns:a16="http://schemas.microsoft.com/office/drawing/2014/main" id="{3D77A64E-C50F-5CEA-E8C0-CD20F5255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7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2">
                <a:extLst>
                  <a:ext uri="{FF2B5EF4-FFF2-40B4-BE49-F238E27FC236}">
                    <a16:creationId xmlns:a16="http://schemas.microsoft.com/office/drawing/2014/main" id="{10B8770E-C7E9-408C-475F-E63C52F2B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0063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3">
                <a:extLst>
                  <a:ext uri="{FF2B5EF4-FFF2-40B4-BE49-F238E27FC236}">
                    <a16:creationId xmlns:a16="http://schemas.microsoft.com/office/drawing/2014/main" id="{DA704EB5-3E85-885A-B148-FE560B21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85900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6">
                <a:extLst>
                  <a:ext uri="{FF2B5EF4-FFF2-40B4-BE49-F238E27FC236}">
                    <a16:creationId xmlns:a16="http://schemas.microsoft.com/office/drawing/2014/main" id="{F02B6D1C-1793-71CB-F14D-D9E739E22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4475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703286DC-6371-3815-55CC-693DEBC7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66875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">
                <a:extLst>
                  <a:ext uri="{FF2B5EF4-FFF2-40B4-BE49-F238E27FC236}">
                    <a16:creationId xmlns:a16="http://schemas.microsoft.com/office/drawing/2014/main" id="{6082F4CC-EC13-EAC1-2686-B64D92791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00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E3D9E216-39E5-3401-8064-BBD3368CE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41956" y="5028964"/>
                <a:ext cx="252413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D7336D0-854E-EDBC-1959-0E98F3BA252E}"/>
                </a:ext>
              </a:extLst>
            </p:cNvPr>
            <p:cNvGrpSpPr/>
            <p:nvPr/>
          </p:nvGrpSpPr>
          <p:grpSpPr>
            <a:xfrm>
              <a:off x="1141950" y="3837692"/>
              <a:ext cx="1527539" cy="1560559"/>
              <a:chOff x="4748963" y="4098099"/>
              <a:chExt cx="1881040" cy="1921702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D1D2D53-1695-EEA4-163F-3EE5BFC44D66}"/>
                  </a:ext>
                </a:extLst>
              </p:cNvPr>
              <p:cNvGrpSpPr/>
              <p:nvPr/>
            </p:nvGrpSpPr>
            <p:grpSpPr>
              <a:xfrm>
                <a:off x="5130525" y="4098099"/>
                <a:ext cx="767348" cy="783782"/>
                <a:chOff x="6045325" y="4029074"/>
                <a:chExt cx="657433" cy="671513"/>
              </a:xfrm>
            </p:grpSpPr>
            <p:sp>
              <p:nvSpPr>
                <p:cNvPr id="75" name="Freeform 11">
                  <a:extLst>
                    <a:ext uri="{FF2B5EF4-FFF2-40B4-BE49-F238E27FC236}">
                      <a16:creationId xmlns:a16="http://schemas.microsoft.com/office/drawing/2014/main" id="{09135EA6-AA3E-2496-A6D7-399D3C739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639" y="4255439"/>
                  <a:ext cx="575119" cy="445148"/>
                </a:xfrm>
                <a:custGeom>
                  <a:avLst/>
                  <a:gdLst>
                    <a:gd name="T0" fmla="*/ 224 w 224"/>
                    <a:gd name="T1" fmla="*/ 39 h 173"/>
                    <a:gd name="T2" fmla="*/ 125 w 224"/>
                    <a:gd name="T3" fmla="*/ 163 h 173"/>
                    <a:gd name="T4" fmla="*/ 11 w 224"/>
                    <a:gd name="T5" fmla="*/ 134 h 173"/>
                    <a:gd name="T6" fmla="*/ 14 w 224"/>
                    <a:gd name="T7" fmla="*/ 106 h 173"/>
                    <a:gd name="T8" fmla="*/ 198 w 224"/>
                    <a:gd name="T9" fmla="*/ 6 h 173"/>
                    <a:gd name="T10" fmla="*/ 222 w 224"/>
                    <a:gd name="T11" fmla="*/ 18 h 173"/>
                    <a:gd name="T12" fmla="*/ 224 w 224"/>
                    <a:gd name="T13" fmla="*/ 39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4" h="173">
                      <a:moveTo>
                        <a:pt x="224" y="39"/>
                      </a:moveTo>
                      <a:cubicBezTo>
                        <a:pt x="223" y="99"/>
                        <a:pt x="183" y="150"/>
                        <a:pt x="125" y="163"/>
                      </a:cubicBezTo>
                      <a:cubicBezTo>
                        <a:pt x="82" y="173"/>
                        <a:pt x="44" y="162"/>
                        <a:pt x="11" y="134"/>
                      </a:cubicBezTo>
                      <a:cubicBezTo>
                        <a:pt x="0" y="125"/>
                        <a:pt x="2" y="113"/>
                        <a:pt x="14" y="106"/>
                      </a:cubicBezTo>
                      <a:cubicBezTo>
                        <a:pt x="75" y="73"/>
                        <a:pt x="137" y="39"/>
                        <a:pt x="198" y="6"/>
                      </a:cubicBezTo>
                      <a:cubicBezTo>
                        <a:pt x="209" y="0"/>
                        <a:pt x="220" y="6"/>
                        <a:pt x="222" y="18"/>
                      </a:cubicBezTo>
                      <a:cubicBezTo>
                        <a:pt x="223" y="25"/>
                        <a:pt x="223" y="32"/>
                        <a:pt x="224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13">
                  <a:extLst>
                    <a:ext uri="{FF2B5EF4-FFF2-40B4-BE49-F238E27FC236}">
                      <a16:creationId xmlns:a16="http://schemas.microsoft.com/office/drawing/2014/main" id="{1063C056-A8A4-E06D-7515-CBA145EFE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325" y="4029074"/>
                  <a:ext cx="572952" cy="429985"/>
                </a:xfrm>
                <a:custGeom>
                  <a:avLst/>
                  <a:gdLst>
                    <a:gd name="T0" fmla="*/ 0 w 223"/>
                    <a:gd name="T1" fmla="*/ 126 h 167"/>
                    <a:gd name="T2" fmla="*/ 127 w 223"/>
                    <a:gd name="T3" fmla="*/ 0 h 167"/>
                    <a:gd name="T4" fmla="*/ 214 w 223"/>
                    <a:gd name="T5" fmla="*/ 34 h 167"/>
                    <a:gd name="T6" fmla="*/ 211 w 223"/>
                    <a:gd name="T7" fmla="*/ 60 h 167"/>
                    <a:gd name="T8" fmla="*/ 27 w 223"/>
                    <a:gd name="T9" fmla="*/ 160 h 167"/>
                    <a:gd name="T10" fmla="*/ 3 w 223"/>
                    <a:gd name="T11" fmla="*/ 148 h 167"/>
                    <a:gd name="T12" fmla="*/ 0 w 223"/>
                    <a:gd name="T13" fmla="*/ 12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3" h="167">
                      <a:moveTo>
                        <a:pt x="0" y="126"/>
                      </a:moveTo>
                      <a:cubicBezTo>
                        <a:pt x="2" y="57"/>
                        <a:pt x="57" y="1"/>
                        <a:pt x="127" y="0"/>
                      </a:cubicBezTo>
                      <a:cubicBezTo>
                        <a:pt x="160" y="0"/>
                        <a:pt x="189" y="11"/>
                        <a:pt x="214" y="34"/>
                      </a:cubicBezTo>
                      <a:cubicBezTo>
                        <a:pt x="223" y="42"/>
                        <a:pt x="222" y="54"/>
                        <a:pt x="211" y="60"/>
                      </a:cubicBezTo>
                      <a:cubicBezTo>
                        <a:pt x="150" y="93"/>
                        <a:pt x="89" y="127"/>
                        <a:pt x="27" y="160"/>
                      </a:cubicBezTo>
                      <a:cubicBezTo>
                        <a:pt x="15" y="167"/>
                        <a:pt x="5" y="161"/>
                        <a:pt x="3" y="148"/>
                      </a:cubicBezTo>
                      <a:cubicBezTo>
                        <a:pt x="2" y="141"/>
                        <a:pt x="1" y="133"/>
                        <a:pt x="0" y="1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CD13A90-1BB6-0F36-236F-28D0AD63CC11}"/>
                  </a:ext>
                </a:extLst>
              </p:cNvPr>
              <p:cNvGrpSpPr/>
              <p:nvPr/>
            </p:nvGrpSpPr>
            <p:grpSpPr>
              <a:xfrm>
                <a:off x="5889866" y="4898557"/>
                <a:ext cx="740137" cy="755989"/>
                <a:chOff x="6113010" y="4029074"/>
                <a:chExt cx="657433" cy="671513"/>
              </a:xfrm>
            </p:grpSpPr>
            <p:sp>
              <p:nvSpPr>
                <p:cNvPr id="73" name="Freeform 11">
                  <a:extLst>
                    <a:ext uri="{FF2B5EF4-FFF2-40B4-BE49-F238E27FC236}">
                      <a16:creationId xmlns:a16="http://schemas.microsoft.com/office/drawing/2014/main" id="{50204B6E-6FB2-C52D-B469-8093A1EC8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5324" y="4255439"/>
                  <a:ext cx="575119" cy="445148"/>
                </a:xfrm>
                <a:custGeom>
                  <a:avLst/>
                  <a:gdLst>
                    <a:gd name="T0" fmla="*/ 224 w 224"/>
                    <a:gd name="T1" fmla="*/ 39 h 173"/>
                    <a:gd name="T2" fmla="*/ 125 w 224"/>
                    <a:gd name="T3" fmla="*/ 163 h 173"/>
                    <a:gd name="T4" fmla="*/ 11 w 224"/>
                    <a:gd name="T5" fmla="*/ 134 h 173"/>
                    <a:gd name="T6" fmla="*/ 14 w 224"/>
                    <a:gd name="T7" fmla="*/ 106 h 173"/>
                    <a:gd name="T8" fmla="*/ 198 w 224"/>
                    <a:gd name="T9" fmla="*/ 6 h 173"/>
                    <a:gd name="T10" fmla="*/ 222 w 224"/>
                    <a:gd name="T11" fmla="*/ 18 h 173"/>
                    <a:gd name="T12" fmla="*/ 224 w 224"/>
                    <a:gd name="T13" fmla="*/ 39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4" h="173">
                      <a:moveTo>
                        <a:pt x="224" y="39"/>
                      </a:moveTo>
                      <a:cubicBezTo>
                        <a:pt x="223" y="99"/>
                        <a:pt x="183" y="150"/>
                        <a:pt x="125" y="163"/>
                      </a:cubicBezTo>
                      <a:cubicBezTo>
                        <a:pt x="82" y="173"/>
                        <a:pt x="44" y="162"/>
                        <a:pt x="11" y="134"/>
                      </a:cubicBezTo>
                      <a:cubicBezTo>
                        <a:pt x="0" y="125"/>
                        <a:pt x="2" y="113"/>
                        <a:pt x="14" y="106"/>
                      </a:cubicBezTo>
                      <a:cubicBezTo>
                        <a:pt x="75" y="73"/>
                        <a:pt x="137" y="39"/>
                        <a:pt x="198" y="6"/>
                      </a:cubicBezTo>
                      <a:cubicBezTo>
                        <a:pt x="209" y="0"/>
                        <a:pt x="220" y="6"/>
                        <a:pt x="222" y="18"/>
                      </a:cubicBezTo>
                      <a:cubicBezTo>
                        <a:pt x="223" y="25"/>
                        <a:pt x="223" y="32"/>
                        <a:pt x="224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13">
                  <a:extLst>
                    <a:ext uri="{FF2B5EF4-FFF2-40B4-BE49-F238E27FC236}">
                      <a16:creationId xmlns:a16="http://schemas.microsoft.com/office/drawing/2014/main" id="{E7FB89B6-DAF1-F7D0-122C-14865278AF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3010" y="4029074"/>
                  <a:ext cx="572952" cy="429985"/>
                </a:xfrm>
                <a:custGeom>
                  <a:avLst/>
                  <a:gdLst>
                    <a:gd name="T0" fmla="*/ 0 w 223"/>
                    <a:gd name="T1" fmla="*/ 126 h 167"/>
                    <a:gd name="T2" fmla="*/ 127 w 223"/>
                    <a:gd name="T3" fmla="*/ 0 h 167"/>
                    <a:gd name="T4" fmla="*/ 214 w 223"/>
                    <a:gd name="T5" fmla="*/ 34 h 167"/>
                    <a:gd name="T6" fmla="*/ 211 w 223"/>
                    <a:gd name="T7" fmla="*/ 60 h 167"/>
                    <a:gd name="T8" fmla="*/ 27 w 223"/>
                    <a:gd name="T9" fmla="*/ 160 h 167"/>
                    <a:gd name="T10" fmla="*/ 3 w 223"/>
                    <a:gd name="T11" fmla="*/ 148 h 167"/>
                    <a:gd name="T12" fmla="*/ 0 w 223"/>
                    <a:gd name="T13" fmla="*/ 12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3" h="167">
                      <a:moveTo>
                        <a:pt x="0" y="126"/>
                      </a:moveTo>
                      <a:cubicBezTo>
                        <a:pt x="2" y="57"/>
                        <a:pt x="57" y="1"/>
                        <a:pt x="127" y="0"/>
                      </a:cubicBezTo>
                      <a:cubicBezTo>
                        <a:pt x="160" y="0"/>
                        <a:pt x="189" y="11"/>
                        <a:pt x="214" y="34"/>
                      </a:cubicBezTo>
                      <a:cubicBezTo>
                        <a:pt x="223" y="42"/>
                        <a:pt x="222" y="54"/>
                        <a:pt x="211" y="60"/>
                      </a:cubicBezTo>
                      <a:cubicBezTo>
                        <a:pt x="150" y="93"/>
                        <a:pt x="89" y="127"/>
                        <a:pt x="27" y="160"/>
                      </a:cubicBezTo>
                      <a:cubicBezTo>
                        <a:pt x="15" y="167"/>
                        <a:pt x="5" y="161"/>
                        <a:pt x="3" y="148"/>
                      </a:cubicBezTo>
                      <a:cubicBezTo>
                        <a:pt x="2" y="141"/>
                        <a:pt x="1" y="133"/>
                        <a:pt x="0" y="1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9079770-0C89-6257-AE82-0E70727D487C}"/>
                  </a:ext>
                </a:extLst>
              </p:cNvPr>
              <p:cNvGrpSpPr/>
              <p:nvPr/>
            </p:nvGrpSpPr>
            <p:grpSpPr>
              <a:xfrm>
                <a:off x="4978411" y="5263812"/>
                <a:ext cx="740137" cy="755989"/>
                <a:chOff x="6104550" y="4096759"/>
                <a:chExt cx="657433" cy="671513"/>
              </a:xfrm>
            </p:grpSpPr>
            <p:sp>
              <p:nvSpPr>
                <p:cNvPr id="71" name="Freeform 11">
                  <a:extLst>
                    <a:ext uri="{FF2B5EF4-FFF2-40B4-BE49-F238E27FC236}">
                      <a16:creationId xmlns:a16="http://schemas.microsoft.com/office/drawing/2014/main" id="{BED76A01-B6E2-9B9C-71F9-4411BAB2B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6864" y="4323124"/>
                  <a:ext cx="575119" cy="445148"/>
                </a:xfrm>
                <a:custGeom>
                  <a:avLst/>
                  <a:gdLst>
                    <a:gd name="T0" fmla="*/ 224 w 224"/>
                    <a:gd name="T1" fmla="*/ 39 h 173"/>
                    <a:gd name="T2" fmla="*/ 125 w 224"/>
                    <a:gd name="T3" fmla="*/ 163 h 173"/>
                    <a:gd name="T4" fmla="*/ 11 w 224"/>
                    <a:gd name="T5" fmla="*/ 134 h 173"/>
                    <a:gd name="T6" fmla="*/ 14 w 224"/>
                    <a:gd name="T7" fmla="*/ 106 h 173"/>
                    <a:gd name="T8" fmla="*/ 198 w 224"/>
                    <a:gd name="T9" fmla="*/ 6 h 173"/>
                    <a:gd name="T10" fmla="*/ 222 w 224"/>
                    <a:gd name="T11" fmla="*/ 18 h 173"/>
                    <a:gd name="T12" fmla="*/ 224 w 224"/>
                    <a:gd name="T13" fmla="*/ 39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4" h="173">
                      <a:moveTo>
                        <a:pt x="224" y="39"/>
                      </a:moveTo>
                      <a:cubicBezTo>
                        <a:pt x="223" y="99"/>
                        <a:pt x="183" y="150"/>
                        <a:pt x="125" y="163"/>
                      </a:cubicBezTo>
                      <a:cubicBezTo>
                        <a:pt x="82" y="173"/>
                        <a:pt x="44" y="162"/>
                        <a:pt x="11" y="134"/>
                      </a:cubicBezTo>
                      <a:cubicBezTo>
                        <a:pt x="0" y="125"/>
                        <a:pt x="2" y="113"/>
                        <a:pt x="14" y="106"/>
                      </a:cubicBezTo>
                      <a:cubicBezTo>
                        <a:pt x="75" y="73"/>
                        <a:pt x="137" y="39"/>
                        <a:pt x="198" y="6"/>
                      </a:cubicBezTo>
                      <a:cubicBezTo>
                        <a:pt x="209" y="0"/>
                        <a:pt x="220" y="6"/>
                        <a:pt x="222" y="18"/>
                      </a:cubicBezTo>
                      <a:cubicBezTo>
                        <a:pt x="223" y="25"/>
                        <a:pt x="223" y="32"/>
                        <a:pt x="224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13">
                  <a:extLst>
                    <a:ext uri="{FF2B5EF4-FFF2-40B4-BE49-F238E27FC236}">
                      <a16:creationId xmlns:a16="http://schemas.microsoft.com/office/drawing/2014/main" id="{5D374C07-1F81-EF34-8F07-B59169ACA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4550" y="4096759"/>
                  <a:ext cx="572952" cy="429985"/>
                </a:xfrm>
                <a:custGeom>
                  <a:avLst/>
                  <a:gdLst>
                    <a:gd name="T0" fmla="*/ 0 w 223"/>
                    <a:gd name="T1" fmla="*/ 126 h 167"/>
                    <a:gd name="T2" fmla="*/ 127 w 223"/>
                    <a:gd name="T3" fmla="*/ 0 h 167"/>
                    <a:gd name="T4" fmla="*/ 214 w 223"/>
                    <a:gd name="T5" fmla="*/ 34 h 167"/>
                    <a:gd name="T6" fmla="*/ 211 w 223"/>
                    <a:gd name="T7" fmla="*/ 60 h 167"/>
                    <a:gd name="T8" fmla="*/ 27 w 223"/>
                    <a:gd name="T9" fmla="*/ 160 h 167"/>
                    <a:gd name="T10" fmla="*/ 3 w 223"/>
                    <a:gd name="T11" fmla="*/ 148 h 167"/>
                    <a:gd name="T12" fmla="*/ 0 w 223"/>
                    <a:gd name="T13" fmla="*/ 12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3" h="167">
                      <a:moveTo>
                        <a:pt x="0" y="126"/>
                      </a:moveTo>
                      <a:cubicBezTo>
                        <a:pt x="2" y="57"/>
                        <a:pt x="57" y="1"/>
                        <a:pt x="127" y="0"/>
                      </a:cubicBezTo>
                      <a:cubicBezTo>
                        <a:pt x="160" y="0"/>
                        <a:pt x="189" y="11"/>
                        <a:pt x="214" y="34"/>
                      </a:cubicBezTo>
                      <a:cubicBezTo>
                        <a:pt x="223" y="42"/>
                        <a:pt x="222" y="54"/>
                        <a:pt x="211" y="60"/>
                      </a:cubicBezTo>
                      <a:cubicBezTo>
                        <a:pt x="150" y="93"/>
                        <a:pt x="89" y="127"/>
                        <a:pt x="27" y="160"/>
                      </a:cubicBezTo>
                      <a:cubicBezTo>
                        <a:pt x="15" y="167"/>
                        <a:pt x="5" y="161"/>
                        <a:pt x="3" y="148"/>
                      </a:cubicBezTo>
                      <a:cubicBezTo>
                        <a:pt x="2" y="141"/>
                        <a:pt x="1" y="133"/>
                        <a:pt x="0" y="1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68" name="Freeform 9">
                <a:extLst>
                  <a:ext uri="{FF2B5EF4-FFF2-40B4-BE49-F238E27FC236}">
                    <a16:creationId xmlns:a16="http://schemas.microsoft.com/office/drawing/2014/main" id="{AB6E0CD1-9205-C6D3-CE76-3376D57BD4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0">
                <a:off x="4555976" y="4398272"/>
                <a:ext cx="933867" cy="547893"/>
              </a:xfrm>
              <a:custGeom>
                <a:avLst/>
                <a:gdLst>
                  <a:gd name="T0" fmla="*/ 109 w 418"/>
                  <a:gd name="T1" fmla="*/ 0 h 245"/>
                  <a:gd name="T2" fmla="*/ 156 w 418"/>
                  <a:gd name="T3" fmla="*/ 9 h 245"/>
                  <a:gd name="T4" fmla="*/ 187 w 418"/>
                  <a:gd name="T5" fmla="*/ 15 h 245"/>
                  <a:gd name="T6" fmla="*/ 191 w 418"/>
                  <a:gd name="T7" fmla="*/ 16 h 245"/>
                  <a:gd name="T8" fmla="*/ 204 w 418"/>
                  <a:gd name="T9" fmla="*/ 38 h 245"/>
                  <a:gd name="T10" fmla="*/ 193 w 418"/>
                  <a:gd name="T11" fmla="*/ 93 h 245"/>
                  <a:gd name="T12" fmla="*/ 187 w 418"/>
                  <a:gd name="T13" fmla="*/ 124 h 245"/>
                  <a:gd name="T14" fmla="*/ 201 w 418"/>
                  <a:gd name="T15" fmla="*/ 151 h 245"/>
                  <a:gd name="T16" fmla="*/ 229 w 418"/>
                  <a:gd name="T17" fmla="*/ 134 h 245"/>
                  <a:gd name="T18" fmla="*/ 238 w 418"/>
                  <a:gd name="T19" fmla="*/ 84 h 245"/>
                  <a:gd name="T20" fmla="*/ 246 w 418"/>
                  <a:gd name="T21" fmla="*/ 43 h 245"/>
                  <a:gd name="T22" fmla="*/ 262 w 418"/>
                  <a:gd name="T23" fmla="*/ 31 h 245"/>
                  <a:gd name="T24" fmla="*/ 300 w 418"/>
                  <a:gd name="T25" fmla="*/ 38 h 245"/>
                  <a:gd name="T26" fmla="*/ 353 w 418"/>
                  <a:gd name="T27" fmla="*/ 50 h 245"/>
                  <a:gd name="T28" fmla="*/ 410 w 418"/>
                  <a:gd name="T29" fmla="*/ 150 h 245"/>
                  <a:gd name="T30" fmla="*/ 396 w 418"/>
                  <a:gd name="T31" fmla="*/ 195 h 245"/>
                  <a:gd name="T32" fmla="*/ 294 w 418"/>
                  <a:gd name="T33" fmla="*/ 236 h 245"/>
                  <a:gd name="T34" fmla="*/ 85 w 418"/>
                  <a:gd name="T35" fmla="*/ 195 h 245"/>
                  <a:gd name="T36" fmla="*/ 10 w 418"/>
                  <a:gd name="T37" fmla="*/ 85 h 245"/>
                  <a:gd name="T38" fmla="*/ 29 w 418"/>
                  <a:gd name="T39" fmla="*/ 36 h 245"/>
                  <a:gd name="T40" fmla="*/ 109 w 418"/>
                  <a:gd name="T4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8" h="245">
                    <a:moveTo>
                      <a:pt x="109" y="0"/>
                    </a:moveTo>
                    <a:cubicBezTo>
                      <a:pt x="120" y="2"/>
                      <a:pt x="138" y="6"/>
                      <a:pt x="156" y="9"/>
                    </a:cubicBezTo>
                    <a:cubicBezTo>
                      <a:pt x="166" y="11"/>
                      <a:pt x="176" y="13"/>
                      <a:pt x="187" y="15"/>
                    </a:cubicBezTo>
                    <a:cubicBezTo>
                      <a:pt x="188" y="16"/>
                      <a:pt x="190" y="16"/>
                      <a:pt x="191" y="16"/>
                    </a:cubicBezTo>
                    <a:cubicBezTo>
                      <a:pt x="203" y="20"/>
                      <a:pt x="207" y="25"/>
                      <a:pt x="204" y="38"/>
                    </a:cubicBezTo>
                    <a:cubicBezTo>
                      <a:pt x="201" y="56"/>
                      <a:pt x="197" y="75"/>
                      <a:pt x="193" y="93"/>
                    </a:cubicBezTo>
                    <a:cubicBezTo>
                      <a:pt x="191" y="103"/>
                      <a:pt x="189" y="114"/>
                      <a:pt x="187" y="124"/>
                    </a:cubicBezTo>
                    <a:cubicBezTo>
                      <a:pt x="185" y="137"/>
                      <a:pt x="190" y="148"/>
                      <a:pt x="201" y="151"/>
                    </a:cubicBezTo>
                    <a:cubicBezTo>
                      <a:pt x="214" y="155"/>
                      <a:pt x="226" y="148"/>
                      <a:pt x="229" y="134"/>
                    </a:cubicBezTo>
                    <a:cubicBezTo>
                      <a:pt x="232" y="117"/>
                      <a:pt x="235" y="101"/>
                      <a:pt x="238" y="84"/>
                    </a:cubicBezTo>
                    <a:cubicBezTo>
                      <a:pt x="241" y="70"/>
                      <a:pt x="243" y="57"/>
                      <a:pt x="246" y="43"/>
                    </a:cubicBezTo>
                    <a:cubicBezTo>
                      <a:pt x="248" y="33"/>
                      <a:pt x="252" y="30"/>
                      <a:pt x="262" y="31"/>
                    </a:cubicBezTo>
                    <a:cubicBezTo>
                      <a:pt x="275" y="32"/>
                      <a:pt x="287" y="35"/>
                      <a:pt x="300" y="38"/>
                    </a:cubicBezTo>
                    <a:cubicBezTo>
                      <a:pt x="318" y="41"/>
                      <a:pt x="336" y="44"/>
                      <a:pt x="353" y="50"/>
                    </a:cubicBezTo>
                    <a:cubicBezTo>
                      <a:pt x="394" y="64"/>
                      <a:pt x="418" y="107"/>
                      <a:pt x="410" y="150"/>
                    </a:cubicBezTo>
                    <a:cubicBezTo>
                      <a:pt x="407" y="166"/>
                      <a:pt x="404" y="181"/>
                      <a:pt x="396" y="195"/>
                    </a:cubicBezTo>
                    <a:cubicBezTo>
                      <a:pt x="373" y="231"/>
                      <a:pt x="338" y="245"/>
                      <a:pt x="294" y="236"/>
                    </a:cubicBezTo>
                    <a:cubicBezTo>
                      <a:pt x="224" y="222"/>
                      <a:pt x="155" y="208"/>
                      <a:pt x="85" y="195"/>
                    </a:cubicBezTo>
                    <a:cubicBezTo>
                      <a:pt x="31" y="184"/>
                      <a:pt x="0" y="138"/>
                      <a:pt x="10" y="85"/>
                    </a:cubicBezTo>
                    <a:cubicBezTo>
                      <a:pt x="14" y="67"/>
                      <a:pt x="18" y="50"/>
                      <a:pt x="29" y="36"/>
                    </a:cubicBezTo>
                    <a:cubicBezTo>
                      <a:pt x="47" y="13"/>
                      <a:pt x="73" y="0"/>
                      <a:pt x="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9">
                <a:extLst>
                  <a:ext uri="{FF2B5EF4-FFF2-40B4-BE49-F238E27FC236}">
                    <a16:creationId xmlns:a16="http://schemas.microsoft.com/office/drawing/2014/main" id="{49DD5D4C-8CD3-6782-4483-153CA0CEA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371" y="4464977"/>
                <a:ext cx="933867" cy="547893"/>
              </a:xfrm>
              <a:custGeom>
                <a:avLst/>
                <a:gdLst>
                  <a:gd name="T0" fmla="*/ 109 w 418"/>
                  <a:gd name="T1" fmla="*/ 0 h 245"/>
                  <a:gd name="T2" fmla="*/ 156 w 418"/>
                  <a:gd name="T3" fmla="*/ 9 h 245"/>
                  <a:gd name="T4" fmla="*/ 187 w 418"/>
                  <a:gd name="T5" fmla="*/ 15 h 245"/>
                  <a:gd name="T6" fmla="*/ 191 w 418"/>
                  <a:gd name="T7" fmla="*/ 16 h 245"/>
                  <a:gd name="T8" fmla="*/ 204 w 418"/>
                  <a:gd name="T9" fmla="*/ 38 h 245"/>
                  <a:gd name="T10" fmla="*/ 193 w 418"/>
                  <a:gd name="T11" fmla="*/ 93 h 245"/>
                  <a:gd name="T12" fmla="*/ 187 w 418"/>
                  <a:gd name="T13" fmla="*/ 124 h 245"/>
                  <a:gd name="T14" fmla="*/ 201 w 418"/>
                  <a:gd name="T15" fmla="*/ 151 h 245"/>
                  <a:gd name="T16" fmla="*/ 229 w 418"/>
                  <a:gd name="T17" fmla="*/ 134 h 245"/>
                  <a:gd name="T18" fmla="*/ 238 w 418"/>
                  <a:gd name="T19" fmla="*/ 84 h 245"/>
                  <a:gd name="T20" fmla="*/ 246 w 418"/>
                  <a:gd name="T21" fmla="*/ 43 h 245"/>
                  <a:gd name="T22" fmla="*/ 262 w 418"/>
                  <a:gd name="T23" fmla="*/ 31 h 245"/>
                  <a:gd name="T24" fmla="*/ 300 w 418"/>
                  <a:gd name="T25" fmla="*/ 38 h 245"/>
                  <a:gd name="T26" fmla="*/ 353 w 418"/>
                  <a:gd name="T27" fmla="*/ 50 h 245"/>
                  <a:gd name="T28" fmla="*/ 410 w 418"/>
                  <a:gd name="T29" fmla="*/ 150 h 245"/>
                  <a:gd name="T30" fmla="*/ 396 w 418"/>
                  <a:gd name="T31" fmla="*/ 195 h 245"/>
                  <a:gd name="T32" fmla="*/ 294 w 418"/>
                  <a:gd name="T33" fmla="*/ 236 h 245"/>
                  <a:gd name="T34" fmla="*/ 85 w 418"/>
                  <a:gd name="T35" fmla="*/ 195 h 245"/>
                  <a:gd name="T36" fmla="*/ 10 w 418"/>
                  <a:gd name="T37" fmla="*/ 85 h 245"/>
                  <a:gd name="T38" fmla="*/ 29 w 418"/>
                  <a:gd name="T39" fmla="*/ 36 h 245"/>
                  <a:gd name="T40" fmla="*/ 109 w 418"/>
                  <a:gd name="T4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8" h="245">
                    <a:moveTo>
                      <a:pt x="109" y="0"/>
                    </a:moveTo>
                    <a:cubicBezTo>
                      <a:pt x="120" y="2"/>
                      <a:pt x="138" y="6"/>
                      <a:pt x="156" y="9"/>
                    </a:cubicBezTo>
                    <a:cubicBezTo>
                      <a:pt x="166" y="11"/>
                      <a:pt x="176" y="13"/>
                      <a:pt x="187" y="15"/>
                    </a:cubicBezTo>
                    <a:cubicBezTo>
                      <a:pt x="188" y="16"/>
                      <a:pt x="190" y="16"/>
                      <a:pt x="191" y="16"/>
                    </a:cubicBezTo>
                    <a:cubicBezTo>
                      <a:pt x="203" y="20"/>
                      <a:pt x="207" y="25"/>
                      <a:pt x="204" y="38"/>
                    </a:cubicBezTo>
                    <a:cubicBezTo>
                      <a:pt x="201" y="56"/>
                      <a:pt x="197" y="75"/>
                      <a:pt x="193" y="93"/>
                    </a:cubicBezTo>
                    <a:cubicBezTo>
                      <a:pt x="191" y="103"/>
                      <a:pt x="189" y="114"/>
                      <a:pt x="187" y="124"/>
                    </a:cubicBezTo>
                    <a:cubicBezTo>
                      <a:pt x="185" y="137"/>
                      <a:pt x="190" y="148"/>
                      <a:pt x="201" y="151"/>
                    </a:cubicBezTo>
                    <a:cubicBezTo>
                      <a:pt x="214" y="155"/>
                      <a:pt x="226" y="148"/>
                      <a:pt x="229" y="134"/>
                    </a:cubicBezTo>
                    <a:cubicBezTo>
                      <a:pt x="232" y="117"/>
                      <a:pt x="235" y="101"/>
                      <a:pt x="238" y="84"/>
                    </a:cubicBezTo>
                    <a:cubicBezTo>
                      <a:pt x="241" y="70"/>
                      <a:pt x="243" y="57"/>
                      <a:pt x="246" y="43"/>
                    </a:cubicBezTo>
                    <a:cubicBezTo>
                      <a:pt x="248" y="33"/>
                      <a:pt x="252" y="30"/>
                      <a:pt x="262" y="31"/>
                    </a:cubicBezTo>
                    <a:cubicBezTo>
                      <a:pt x="275" y="32"/>
                      <a:pt x="287" y="35"/>
                      <a:pt x="300" y="38"/>
                    </a:cubicBezTo>
                    <a:cubicBezTo>
                      <a:pt x="318" y="41"/>
                      <a:pt x="336" y="44"/>
                      <a:pt x="353" y="50"/>
                    </a:cubicBezTo>
                    <a:cubicBezTo>
                      <a:pt x="394" y="64"/>
                      <a:pt x="418" y="107"/>
                      <a:pt x="410" y="150"/>
                    </a:cubicBezTo>
                    <a:cubicBezTo>
                      <a:pt x="407" y="166"/>
                      <a:pt x="404" y="181"/>
                      <a:pt x="396" y="195"/>
                    </a:cubicBezTo>
                    <a:cubicBezTo>
                      <a:pt x="373" y="231"/>
                      <a:pt x="338" y="245"/>
                      <a:pt x="294" y="236"/>
                    </a:cubicBezTo>
                    <a:cubicBezTo>
                      <a:pt x="224" y="222"/>
                      <a:pt x="155" y="208"/>
                      <a:pt x="85" y="195"/>
                    </a:cubicBezTo>
                    <a:cubicBezTo>
                      <a:pt x="31" y="184"/>
                      <a:pt x="0" y="138"/>
                      <a:pt x="10" y="85"/>
                    </a:cubicBezTo>
                    <a:cubicBezTo>
                      <a:pt x="14" y="67"/>
                      <a:pt x="18" y="50"/>
                      <a:pt x="29" y="36"/>
                    </a:cubicBezTo>
                    <a:cubicBezTo>
                      <a:pt x="47" y="13"/>
                      <a:pt x="73" y="0"/>
                      <a:pt x="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9">
                <a:extLst>
                  <a:ext uri="{FF2B5EF4-FFF2-40B4-BE49-F238E27FC236}">
                    <a16:creationId xmlns:a16="http://schemas.microsoft.com/office/drawing/2014/main" id="{DD7CDA4E-DDDB-B32D-BFC3-27428F57B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700000">
                <a:off x="5089615" y="4954145"/>
                <a:ext cx="933867" cy="547893"/>
              </a:xfrm>
              <a:custGeom>
                <a:avLst/>
                <a:gdLst>
                  <a:gd name="T0" fmla="*/ 109 w 418"/>
                  <a:gd name="T1" fmla="*/ 0 h 245"/>
                  <a:gd name="T2" fmla="*/ 156 w 418"/>
                  <a:gd name="T3" fmla="*/ 9 h 245"/>
                  <a:gd name="T4" fmla="*/ 187 w 418"/>
                  <a:gd name="T5" fmla="*/ 15 h 245"/>
                  <a:gd name="T6" fmla="*/ 191 w 418"/>
                  <a:gd name="T7" fmla="*/ 16 h 245"/>
                  <a:gd name="T8" fmla="*/ 204 w 418"/>
                  <a:gd name="T9" fmla="*/ 38 h 245"/>
                  <a:gd name="T10" fmla="*/ 193 w 418"/>
                  <a:gd name="T11" fmla="*/ 93 h 245"/>
                  <a:gd name="T12" fmla="*/ 187 w 418"/>
                  <a:gd name="T13" fmla="*/ 124 h 245"/>
                  <a:gd name="T14" fmla="*/ 201 w 418"/>
                  <a:gd name="T15" fmla="*/ 151 h 245"/>
                  <a:gd name="T16" fmla="*/ 229 w 418"/>
                  <a:gd name="T17" fmla="*/ 134 h 245"/>
                  <a:gd name="T18" fmla="*/ 238 w 418"/>
                  <a:gd name="T19" fmla="*/ 84 h 245"/>
                  <a:gd name="T20" fmla="*/ 246 w 418"/>
                  <a:gd name="T21" fmla="*/ 43 h 245"/>
                  <a:gd name="T22" fmla="*/ 262 w 418"/>
                  <a:gd name="T23" fmla="*/ 31 h 245"/>
                  <a:gd name="T24" fmla="*/ 300 w 418"/>
                  <a:gd name="T25" fmla="*/ 38 h 245"/>
                  <a:gd name="T26" fmla="*/ 353 w 418"/>
                  <a:gd name="T27" fmla="*/ 50 h 245"/>
                  <a:gd name="T28" fmla="*/ 410 w 418"/>
                  <a:gd name="T29" fmla="*/ 150 h 245"/>
                  <a:gd name="T30" fmla="*/ 396 w 418"/>
                  <a:gd name="T31" fmla="*/ 195 h 245"/>
                  <a:gd name="T32" fmla="*/ 294 w 418"/>
                  <a:gd name="T33" fmla="*/ 236 h 245"/>
                  <a:gd name="T34" fmla="*/ 85 w 418"/>
                  <a:gd name="T35" fmla="*/ 195 h 245"/>
                  <a:gd name="T36" fmla="*/ 10 w 418"/>
                  <a:gd name="T37" fmla="*/ 85 h 245"/>
                  <a:gd name="T38" fmla="*/ 29 w 418"/>
                  <a:gd name="T39" fmla="*/ 36 h 245"/>
                  <a:gd name="T40" fmla="*/ 109 w 418"/>
                  <a:gd name="T4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8" h="245">
                    <a:moveTo>
                      <a:pt x="109" y="0"/>
                    </a:moveTo>
                    <a:cubicBezTo>
                      <a:pt x="120" y="2"/>
                      <a:pt x="138" y="6"/>
                      <a:pt x="156" y="9"/>
                    </a:cubicBezTo>
                    <a:cubicBezTo>
                      <a:pt x="166" y="11"/>
                      <a:pt x="176" y="13"/>
                      <a:pt x="187" y="15"/>
                    </a:cubicBezTo>
                    <a:cubicBezTo>
                      <a:pt x="188" y="16"/>
                      <a:pt x="190" y="16"/>
                      <a:pt x="191" y="16"/>
                    </a:cubicBezTo>
                    <a:cubicBezTo>
                      <a:pt x="203" y="20"/>
                      <a:pt x="207" y="25"/>
                      <a:pt x="204" y="38"/>
                    </a:cubicBezTo>
                    <a:cubicBezTo>
                      <a:pt x="201" y="56"/>
                      <a:pt x="197" y="75"/>
                      <a:pt x="193" y="93"/>
                    </a:cubicBezTo>
                    <a:cubicBezTo>
                      <a:pt x="191" y="103"/>
                      <a:pt x="189" y="114"/>
                      <a:pt x="187" y="124"/>
                    </a:cubicBezTo>
                    <a:cubicBezTo>
                      <a:pt x="185" y="137"/>
                      <a:pt x="190" y="148"/>
                      <a:pt x="201" y="151"/>
                    </a:cubicBezTo>
                    <a:cubicBezTo>
                      <a:pt x="214" y="155"/>
                      <a:pt x="226" y="148"/>
                      <a:pt x="229" y="134"/>
                    </a:cubicBezTo>
                    <a:cubicBezTo>
                      <a:pt x="232" y="117"/>
                      <a:pt x="235" y="101"/>
                      <a:pt x="238" y="84"/>
                    </a:cubicBezTo>
                    <a:cubicBezTo>
                      <a:pt x="241" y="70"/>
                      <a:pt x="243" y="57"/>
                      <a:pt x="246" y="43"/>
                    </a:cubicBezTo>
                    <a:cubicBezTo>
                      <a:pt x="248" y="33"/>
                      <a:pt x="252" y="30"/>
                      <a:pt x="262" y="31"/>
                    </a:cubicBezTo>
                    <a:cubicBezTo>
                      <a:pt x="275" y="32"/>
                      <a:pt x="287" y="35"/>
                      <a:pt x="300" y="38"/>
                    </a:cubicBezTo>
                    <a:cubicBezTo>
                      <a:pt x="318" y="41"/>
                      <a:pt x="336" y="44"/>
                      <a:pt x="353" y="50"/>
                    </a:cubicBezTo>
                    <a:cubicBezTo>
                      <a:pt x="394" y="64"/>
                      <a:pt x="418" y="107"/>
                      <a:pt x="410" y="150"/>
                    </a:cubicBezTo>
                    <a:cubicBezTo>
                      <a:pt x="407" y="166"/>
                      <a:pt x="404" y="181"/>
                      <a:pt x="396" y="195"/>
                    </a:cubicBezTo>
                    <a:cubicBezTo>
                      <a:pt x="373" y="231"/>
                      <a:pt x="338" y="245"/>
                      <a:pt x="294" y="236"/>
                    </a:cubicBezTo>
                    <a:cubicBezTo>
                      <a:pt x="224" y="222"/>
                      <a:pt x="155" y="208"/>
                      <a:pt x="85" y="195"/>
                    </a:cubicBezTo>
                    <a:cubicBezTo>
                      <a:pt x="31" y="184"/>
                      <a:pt x="0" y="138"/>
                      <a:pt x="10" y="85"/>
                    </a:cubicBezTo>
                    <a:cubicBezTo>
                      <a:pt x="14" y="67"/>
                      <a:pt x="18" y="50"/>
                      <a:pt x="29" y="36"/>
                    </a:cubicBezTo>
                    <a:cubicBezTo>
                      <a:pt x="47" y="13"/>
                      <a:pt x="73" y="0"/>
                      <a:pt x="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56745D7-E1CD-E9A9-1C21-360E6CCDB369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dirty="0">
                <a:solidFill>
                  <a:schemeClr val="accent1"/>
                </a:solidFill>
              </a:rPr>
              <a:t>1.</a:t>
            </a:r>
            <a:r>
              <a:rPr lang="en-US" sz="800" dirty="0"/>
              <a:t> Carton L, et al. </a:t>
            </a:r>
            <a:r>
              <a:rPr lang="en-US" sz="800" i="1" dirty="0" err="1"/>
              <a:t>Curr</a:t>
            </a:r>
            <a:r>
              <a:rPr lang="en-US" sz="800" i="1" dirty="0"/>
              <a:t> Pharm Des</a:t>
            </a:r>
            <a:r>
              <a:rPr lang="en-US" sz="800" dirty="0"/>
              <a:t>. 2015;21(23):3280-3297. </a:t>
            </a:r>
            <a:r>
              <a:rPr lang="en-US" sz="800" b="1" dirty="0">
                <a:solidFill>
                  <a:schemeClr val="accent1"/>
                </a:solidFill>
              </a:rPr>
              <a:t>2. </a:t>
            </a:r>
            <a:r>
              <a:rPr lang="en-US" sz="800" dirty="0" err="1"/>
              <a:t>Citrome</a:t>
            </a:r>
            <a:r>
              <a:rPr lang="en-US" sz="800" dirty="0"/>
              <a:t> L, et al. </a:t>
            </a:r>
            <a:r>
              <a:rPr lang="en-US" sz="800" i="1" dirty="0"/>
              <a:t>Clin </a:t>
            </a:r>
            <a:r>
              <a:rPr lang="en-US" sz="800" i="1" dirty="0" err="1"/>
              <a:t>Ther</a:t>
            </a:r>
            <a:r>
              <a:rPr lang="en-US" sz="800" i="1" dirty="0"/>
              <a:t>. </a:t>
            </a:r>
            <a:r>
              <a:rPr lang="en-US" sz="800" dirty="0"/>
              <a:t>2013;35(12):1867-1875. </a:t>
            </a:r>
            <a:r>
              <a:rPr lang="en-US" sz="800" b="1" dirty="0">
                <a:solidFill>
                  <a:schemeClr val="accent1"/>
                </a:solidFill>
              </a:rPr>
              <a:t>3.</a:t>
            </a:r>
            <a:r>
              <a:rPr lang="en-US" sz="800" dirty="0"/>
              <a:t> Domino ME, Swartz M. </a:t>
            </a:r>
            <a:r>
              <a:rPr lang="en-US" sz="800" i="1" dirty="0" err="1"/>
              <a:t>Psychiatr</a:t>
            </a:r>
            <a:r>
              <a:rPr lang="en-US" sz="800" i="1" dirty="0"/>
              <a:t> Serv</a:t>
            </a:r>
            <a:r>
              <a:rPr lang="en-US" sz="800" dirty="0"/>
              <a:t>. 2008;59(5):507-514. </a:t>
            </a:r>
            <a:r>
              <a:rPr lang="en-US" sz="800" b="1" dirty="0">
                <a:solidFill>
                  <a:schemeClr val="accent1"/>
                </a:solidFill>
              </a:rPr>
              <a:t>4. </a:t>
            </a:r>
            <a:r>
              <a:rPr lang="en-US" sz="800" dirty="0"/>
              <a:t>Data on file. </a:t>
            </a:r>
            <a:r>
              <a:rPr lang="en-US" sz="800" dirty="0" err="1"/>
              <a:t>Neurocrine</a:t>
            </a:r>
            <a:r>
              <a:rPr lang="en-US" sz="800" dirty="0"/>
              <a:t> Biosciences, Inc.</a:t>
            </a:r>
          </a:p>
        </p:txBody>
      </p:sp>
    </p:spTree>
    <p:extLst>
      <p:ext uri="{BB962C8B-B14F-4D97-AF65-F5344CB8AC3E}">
        <p14:creationId xmlns:p14="http://schemas.microsoft.com/office/powerpoint/2010/main" val="88186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Patients Taking Antipsychotic Agents Are at Risk for TD, </a:t>
            </a:r>
            <a:br>
              <a:rPr lang="en-US" dirty="0"/>
            </a:br>
            <a:r>
              <a:rPr lang="en-US" dirty="0"/>
              <a:t>Regardless of Whether They Take FGAs or SGAs</a:t>
            </a:r>
            <a:r>
              <a:rPr lang="en-US" baseline="30000" dirty="0"/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DDD1C-665C-5042-2F0D-E4D37725D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cap="all" dirty="0"/>
              <a:t>Prevalence and Incidence of Tardive Dyskinesia</a:t>
            </a:r>
            <a:endParaRPr 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B47D0F5-26C5-8BB1-708D-AAA518DF2A88}"/>
              </a:ext>
            </a:extLst>
          </p:cNvPr>
          <p:cNvGrpSpPr/>
          <p:nvPr/>
        </p:nvGrpSpPr>
        <p:grpSpPr>
          <a:xfrm>
            <a:off x="7423491" y="1701800"/>
            <a:ext cx="3467828" cy="3732991"/>
            <a:chOff x="7408388" y="1557186"/>
            <a:chExt cx="3788794" cy="4522514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87C2E89-C92D-AB39-8A05-BCB5581A5CEB}"/>
                </a:ext>
              </a:extLst>
            </p:cNvPr>
            <p:cNvSpPr txBox="1"/>
            <p:nvPr/>
          </p:nvSpPr>
          <p:spPr>
            <a:xfrm>
              <a:off x="7586664" y="5390361"/>
              <a:ext cx="3448048" cy="68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/>
                <a:t>N=10,706, meta-analysis including 32 randomized studies comparing FGAs to SGAs and providing data on TD incidence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E0ADA43-2ACC-57BF-E6FD-E7DC3C32CC09}"/>
                </a:ext>
              </a:extLst>
            </p:cNvPr>
            <p:cNvGrpSpPr/>
            <p:nvPr/>
          </p:nvGrpSpPr>
          <p:grpSpPr>
            <a:xfrm>
              <a:off x="7881432" y="2009775"/>
              <a:ext cx="1001139" cy="2638425"/>
              <a:chOff x="7886700" y="2009775"/>
              <a:chExt cx="1001139" cy="2638425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7D7314E-D3EA-D52E-6B15-56CC486895A9}"/>
                  </a:ext>
                </a:extLst>
              </p:cNvPr>
              <p:cNvGrpSpPr/>
              <p:nvPr/>
            </p:nvGrpSpPr>
            <p:grpSpPr>
              <a:xfrm>
                <a:off x="7886700" y="2009775"/>
                <a:ext cx="1001139" cy="2638425"/>
                <a:chOff x="7886700" y="2009775"/>
                <a:chExt cx="1001139" cy="2638425"/>
              </a:xfrm>
            </p:grpSpPr>
            <p:sp>
              <p:nvSpPr>
                <p:cNvPr id="111" name="Round Same Side Corner Rectangle 71">
                  <a:extLst>
                    <a:ext uri="{FF2B5EF4-FFF2-40B4-BE49-F238E27FC236}">
                      <a16:creationId xmlns:a16="http://schemas.microsoft.com/office/drawing/2014/main" id="{7203B502-EE41-B5D4-757A-8CB9A644EA8E}"/>
                    </a:ext>
                  </a:extLst>
                </p:cNvPr>
                <p:cNvSpPr/>
                <p:nvPr/>
              </p:nvSpPr>
              <p:spPr>
                <a:xfrm>
                  <a:off x="7935339" y="2009775"/>
                  <a:ext cx="952500" cy="263842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127000">
                  <a:extrusionClr>
                    <a:srgbClr val="CADBE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ound Same Side Corner Rectangle 72">
                  <a:extLst>
                    <a:ext uri="{FF2B5EF4-FFF2-40B4-BE49-F238E27FC236}">
                      <a16:creationId xmlns:a16="http://schemas.microsoft.com/office/drawing/2014/main" id="{54EB1CA0-F84F-3580-40D0-90773E225B6C}"/>
                    </a:ext>
                  </a:extLst>
                </p:cNvPr>
                <p:cNvSpPr/>
                <p:nvPr/>
              </p:nvSpPr>
              <p:spPr>
                <a:xfrm>
                  <a:off x="7886700" y="2009775"/>
                  <a:ext cx="952500" cy="263842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127000">
                  <a:extrusionClr>
                    <a:srgbClr val="CADBE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A413115-C7CD-68FD-12FF-0C6E7CC205E2}"/>
                  </a:ext>
                </a:extLst>
              </p:cNvPr>
              <p:cNvSpPr txBox="1"/>
              <p:nvPr/>
            </p:nvSpPr>
            <p:spPr>
              <a:xfrm>
                <a:off x="8049843" y="2088002"/>
                <a:ext cx="642804" cy="426196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Autofit/>
              </a:bodyPr>
              <a:lstStyle/>
              <a:p>
                <a:pPr algn="ctr">
                  <a:defRPr sz="4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dirty="0">
                    <a:solidFill>
                      <a:prstClr val="white"/>
                    </a:solidFill>
                  </a:rPr>
                  <a:t>7</a:t>
                </a:r>
                <a:r>
                  <a:rPr lang="en-US" sz="2000" b="1" baseline="56000" dirty="0">
                    <a:solidFill>
                      <a:prstClr val="white"/>
                    </a:solidFill>
                  </a:rPr>
                  <a:t>%</a:t>
                </a:r>
              </a:p>
            </p:txBody>
          </p:sp>
        </p:grpSp>
        <p:sp>
          <p:nvSpPr>
            <p:cNvPr id="101" name="Rounded Rectangle 77">
              <a:extLst>
                <a:ext uri="{FF2B5EF4-FFF2-40B4-BE49-F238E27FC236}">
                  <a16:creationId xmlns:a16="http://schemas.microsoft.com/office/drawing/2014/main" id="{DDC5AA81-9728-66CB-042C-30D69DCEAC01}"/>
                </a:ext>
              </a:extLst>
            </p:cNvPr>
            <p:cNvSpPr/>
            <p:nvPr/>
          </p:nvSpPr>
          <p:spPr>
            <a:xfrm>
              <a:off x="7696201" y="4505326"/>
              <a:ext cx="1371600" cy="800100"/>
            </a:xfrm>
            <a:prstGeom prst="roundRect">
              <a:avLst>
                <a:gd name="adj" fmla="val 20784"/>
              </a:avLst>
            </a:prstGeom>
            <a:solidFill>
              <a:schemeClr val="bg1"/>
            </a:solidFill>
            <a:ln>
              <a:noFill/>
            </a:ln>
            <a:effectLst>
              <a:innerShdw blurRad="76200">
                <a:schemeClr val="accent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FGAs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D717DD5-13E8-F07B-CD09-01907F21B01C}"/>
                </a:ext>
              </a:extLst>
            </p:cNvPr>
            <p:cNvGrpSpPr/>
            <p:nvPr/>
          </p:nvGrpSpPr>
          <p:grpSpPr>
            <a:xfrm>
              <a:off x="9738807" y="3505200"/>
              <a:ext cx="1001139" cy="1143000"/>
              <a:chOff x="9729584" y="3505200"/>
              <a:chExt cx="1001139" cy="1143000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4968970-DE35-9B74-DF87-78A7816B3C0C}"/>
                  </a:ext>
                </a:extLst>
              </p:cNvPr>
              <p:cNvGrpSpPr/>
              <p:nvPr/>
            </p:nvGrpSpPr>
            <p:grpSpPr>
              <a:xfrm>
                <a:off x="9729584" y="3505200"/>
                <a:ext cx="1001139" cy="1143000"/>
                <a:chOff x="9729584" y="3505200"/>
                <a:chExt cx="1001139" cy="1143000"/>
              </a:xfrm>
            </p:grpSpPr>
            <p:sp>
              <p:nvSpPr>
                <p:cNvPr id="107" name="Round Same Side Corner Rectangle 68">
                  <a:extLst>
                    <a:ext uri="{FF2B5EF4-FFF2-40B4-BE49-F238E27FC236}">
                      <a16:creationId xmlns:a16="http://schemas.microsoft.com/office/drawing/2014/main" id="{0D8F700C-1726-54E4-756A-9EDB87925B09}"/>
                    </a:ext>
                  </a:extLst>
                </p:cNvPr>
                <p:cNvSpPr/>
                <p:nvPr/>
              </p:nvSpPr>
              <p:spPr>
                <a:xfrm>
                  <a:off x="9778223" y="3505200"/>
                  <a:ext cx="952500" cy="1143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127000">
                  <a:extrusionClr>
                    <a:srgbClr val="CADBE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ound Same Side Corner Rectangle 69">
                  <a:extLst>
                    <a:ext uri="{FF2B5EF4-FFF2-40B4-BE49-F238E27FC236}">
                      <a16:creationId xmlns:a16="http://schemas.microsoft.com/office/drawing/2014/main" id="{ACBCB7E8-1211-9D2F-C427-47B2DCC06449}"/>
                    </a:ext>
                  </a:extLst>
                </p:cNvPr>
                <p:cNvSpPr/>
                <p:nvPr/>
              </p:nvSpPr>
              <p:spPr>
                <a:xfrm>
                  <a:off x="9729584" y="3505200"/>
                  <a:ext cx="952500" cy="1143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127000">
                  <a:extrusionClr>
                    <a:srgbClr val="CADBE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F810A11-E22A-8BB2-2B8E-AC1E65517844}"/>
                  </a:ext>
                </a:extLst>
              </p:cNvPr>
              <p:cNvSpPr txBox="1"/>
              <p:nvPr/>
            </p:nvSpPr>
            <p:spPr>
              <a:xfrm>
                <a:off x="9907826" y="3618892"/>
                <a:ext cx="642804" cy="426196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Autofit/>
              </a:bodyPr>
              <a:lstStyle/>
              <a:p>
                <a:pPr algn="ctr">
                  <a:defRPr sz="4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dirty="0">
                    <a:solidFill>
                      <a:prstClr val="white"/>
                    </a:solidFill>
                  </a:rPr>
                  <a:t>3</a:t>
                </a:r>
                <a:r>
                  <a:rPr lang="en-US" sz="2000" b="1" baseline="56000" dirty="0">
                    <a:solidFill>
                      <a:prstClr val="white"/>
                    </a:solidFill>
                  </a:rPr>
                  <a:t>%</a:t>
                </a:r>
              </a:p>
            </p:txBody>
          </p:sp>
        </p:grpSp>
        <p:sp>
          <p:nvSpPr>
            <p:cNvPr id="103" name="Rounded Rectangle 78">
              <a:extLst>
                <a:ext uri="{FF2B5EF4-FFF2-40B4-BE49-F238E27FC236}">
                  <a16:creationId xmlns:a16="http://schemas.microsoft.com/office/drawing/2014/main" id="{615B95A2-2852-17F2-92CB-1E5CCE5DC8F0}"/>
                </a:ext>
              </a:extLst>
            </p:cNvPr>
            <p:cNvSpPr/>
            <p:nvPr/>
          </p:nvSpPr>
          <p:spPr>
            <a:xfrm>
              <a:off x="9553576" y="4505326"/>
              <a:ext cx="1371600" cy="800100"/>
            </a:xfrm>
            <a:prstGeom prst="roundRect">
              <a:avLst>
                <a:gd name="adj" fmla="val 20784"/>
              </a:avLst>
            </a:prstGeom>
            <a:solidFill>
              <a:schemeClr val="bg1"/>
            </a:solidFill>
            <a:ln>
              <a:noFill/>
            </a:ln>
            <a:effectLst>
              <a:innerShdw blurRad="76200">
                <a:schemeClr val="accent2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SGAs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4A8ED58-18B7-6509-7B91-2B7CA18C1803}"/>
                </a:ext>
              </a:extLst>
            </p:cNvPr>
            <p:cNvSpPr txBox="1"/>
            <p:nvPr/>
          </p:nvSpPr>
          <p:spPr>
            <a:xfrm>
              <a:off x="7408388" y="1557186"/>
              <a:ext cx="3788794" cy="410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Annualized TD Incidence</a:t>
              </a:r>
              <a:r>
                <a:rPr lang="en-US" sz="1600" b="1" baseline="30000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31CCB9E-05B9-F78E-86F2-C7DD6AD0EACC}"/>
              </a:ext>
            </a:extLst>
          </p:cNvPr>
          <p:cNvGrpSpPr/>
          <p:nvPr/>
        </p:nvGrpSpPr>
        <p:grpSpPr>
          <a:xfrm>
            <a:off x="1283597" y="1701800"/>
            <a:ext cx="5096946" cy="3732991"/>
            <a:chOff x="1116139" y="1557186"/>
            <a:chExt cx="5568696" cy="4522514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9EC0CD3-49C3-1126-6973-1D93A3E77CFD}"/>
                </a:ext>
              </a:extLst>
            </p:cNvPr>
            <p:cNvSpPr txBox="1"/>
            <p:nvPr/>
          </p:nvSpPr>
          <p:spPr>
            <a:xfrm>
              <a:off x="1381125" y="5390361"/>
              <a:ext cx="5187362" cy="68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/>
                <a:t>N=11,493, meta-analysis including 41 studies that provided cross-sectional data from at least 15 FGA-, SGA-, or FGA + SGA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en-US" sz="1200" dirty="0"/>
                <a:t>treated subjects and used a standardized rating scale to evaluate TD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2BBE663-C304-E08C-AC85-2BDF5F8F0A39}"/>
                </a:ext>
              </a:extLst>
            </p:cNvPr>
            <p:cNvGrpSpPr/>
            <p:nvPr/>
          </p:nvGrpSpPr>
          <p:grpSpPr>
            <a:xfrm>
              <a:off x="1366837" y="2009775"/>
              <a:ext cx="5067300" cy="3295651"/>
              <a:chOff x="1333500" y="2009775"/>
              <a:chExt cx="5067300" cy="3295651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D91B69E0-5859-69C1-5C45-CC0C723FFCF8}"/>
                  </a:ext>
                </a:extLst>
              </p:cNvPr>
              <p:cNvGrpSpPr/>
              <p:nvPr/>
            </p:nvGrpSpPr>
            <p:grpSpPr>
              <a:xfrm>
                <a:off x="1333500" y="2009775"/>
                <a:ext cx="1371600" cy="3295651"/>
                <a:chOff x="1333500" y="2009775"/>
                <a:chExt cx="1371600" cy="3295651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213986A9-4D76-2377-21E3-31D62F7FF21D}"/>
                    </a:ext>
                  </a:extLst>
                </p:cNvPr>
                <p:cNvGrpSpPr/>
                <p:nvPr/>
              </p:nvGrpSpPr>
              <p:grpSpPr>
                <a:xfrm>
                  <a:off x="1518731" y="2009775"/>
                  <a:ext cx="1001139" cy="2638425"/>
                  <a:chOff x="866775" y="1666875"/>
                  <a:chExt cx="1001139" cy="2638425"/>
                </a:xfrm>
                <a:effectLst/>
              </p:grpSpPr>
              <p:sp>
                <p:nvSpPr>
                  <p:cNvPr id="133" name="Round Same Side Corner Rectangle 31">
                    <a:extLst>
                      <a:ext uri="{FF2B5EF4-FFF2-40B4-BE49-F238E27FC236}">
                        <a16:creationId xmlns:a16="http://schemas.microsoft.com/office/drawing/2014/main" id="{0FA6D0E6-1693-9C3B-DF17-B7ECC2BA325C}"/>
                      </a:ext>
                    </a:extLst>
                  </p:cNvPr>
                  <p:cNvSpPr/>
                  <p:nvPr/>
                </p:nvSpPr>
                <p:spPr>
                  <a:xfrm>
                    <a:off x="915414" y="1666875"/>
                    <a:ext cx="952500" cy="2638425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 extrusionH="127000">
                    <a:extrusionClr>
                      <a:srgbClr val="CADBE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Round Same Side Corner Rectangle 12">
                    <a:extLst>
                      <a:ext uri="{FF2B5EF4-FFF2-40B4-BE49-F238E27FC236}">
                        <a16:creationId xmlns:a16="http://schemas.microsoft.com/office/drawing/2014/main" id="{1682D89A-A96C-9CB4-7158-B8A8BCF3661E}"/>
                      </a:ext>
                    </a:extLst>
                  </p:cNvPr>
                  <p:cNvSpPr/>
                  <p:nvPr/>
                </p:nvSpPr>
                <p:spPr>
                  <a:xfrm>
                    <a:off x="866775" y="1666875"/>
                    <a:ext cx="952500" cy="2638425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 extrusionH="127000">
                    <a:extrusionClr>
                      <a:srgbClr val="CADBE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A85ABEDD-E079-F3F7-8853-C0FC35703087}"/>
                    </a:ext>
                  </a:extLst>
                </p:cNvPr>
                <p:cNvSpPr txBox="1"/>
                <p:nvPr/>
              </p:nvSpPr>
              <p:spPr>
                <a:xfrm>
                  <a:off x="1697898" y="2088002"/>
                  <a:ext cx="642804" cy="426196"/>
                </a:xfrm>
                <a:prstGeom prst="rect">
                  <a:avLst/>
                </a:prstGeom>
                <a:noFill/>
              </p:spPr>
              <p:txBody>
                <a:bodyPr wrap="none" lIns="0" rIns="0" rtlCol="0" anchor="ctr" anchorCtr="0">
                  <a:noAutofit/>
                </a:bodyPr>
                <a:lstStyle/>
                <a:p>
                  <a:pPr algn="ctr">
                    <a:defRPr sz="40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2800" b="1" dirty="0">
                      <a:solidFill>
                        <a:schemeClr val="bg1"/>
                      </a:solidFill>
                    </a:rPr>
                    <a:t>30</a:t>
                  </a:r>
                  <a:r>
                    <a:rPr lang="en-US" sz="2000" b="1" baseline="56000" dirty="0">
                      <a:solidFill>
                        <a:schemeClr val="bg1"/>
                      </a:solidFill>
                    </a:rPr>
                    <a:t>%</a:t>
                  </a:r>
                </a:p>
              </p:txBody>
            </p:sp>
            <p:sp>
              <p:nvSpPr>
                <p:cNvPr id="132" name="Rounded Rectangle 16">
                  <a:extLst>
                    <a:ext uri="{FF2B5EF4-FFF2-40B4-BE49-F238E27FC236}">
                      <a16:creationId xmlns:a16="http://schemas.microsoft.com/office/drawing/2014/main" id="{F324FEEB-29B9-A88E-75A0-7987EBF19792}"/>
                    </a:ext>
                  </a:extLst>
                </p:cNvPr>
                <p:cNvSpPr/>
                <p:nvPr/>
              </p:nvSpPr>
              <p:spPr>
                <a:xfrm>
                  <a:off x="1333500" y="4505326"/>
                  <a:ext cx="1371600" cy="800100"/>
                </a:xfrm>
                <a:prstGeom prst="roundRect">
                  <a:avLst>
                    <a:gd name="adj" fmla="val 2078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76200">
                    <a:schemeClr val="accent1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200" b="1" dirty="0">
                      <a:solidFill>
                        <a:schemeClr val="accent1"/>
                      </a:solidFill>
                    </a:rPr>
                    <a:t>FGAs</a:t>
                  </a: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485296A3-5824-B609-75AF-ED2273830D54}"/>
                  </a:ext>
                </a:extLst>
              </p:cNvPr>
              <p:cNvGrpSpPr/>
              <p:nvPr/>
            </p:nvGrpSpPr>
            <p:grpSpPr>
              <a:xfrm>
                <a:off x="3181350" y="2800350"/>
                <a:ext cx="1371600" cy="2505076"/>
                <a:chOff x="3190875" y="2800350"/>
                <a:chExt cx="1371600" cy="2505076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FE017A0E-B536-CB7C-8555-CBCEA839AC88}"/>
                    </a:ext>
                  </a:extLst>
                </p:cNvPr>
                <p:cNvGrpSpPr/>
                <p:nvPr/>
              </p:nvGrpSpPr>
              <p:grpSpPr>
                <a:xfrm>
                  <a:off x="3376106" y="2800350"/>
                  <a:ext cx="1001139" cy="1847850"/>
                  <a:chOff x="866775" y="1666875"/>
                  <a:chExt cx="1001139" cy="2638425"/>
                </a:xfrm>
              </p:grpSpPr>
              <p:sp>
                <p:nvSpPr>
                  <p:cNvPr id="128" name="Round Same Side Corner Rectangle 38">
                    <a:extLst>
                      <a:ext uri="{FF2B5EF4-FFF2-40B4-BE49-F238E27FC236}">
                        <a16:creationId xmlns:a16="http://schemas.microsoft.com/office/drawing/2014/main" id="{96AA2304-EE0D-A15B-864C-E53611DEAD4E}"/>
                      </a:ext>
                    </a:extLst>
                  </p:cNvPr>
                  <p:cNvSpPr/>
                  <p:nvPr/>
                </p:nvSpPr>
                <p:spPr>
                  <a:xfrm>
                    <a:off x="915414" y="1666875"/>
                    <a:ext cx="952500" cy="2638425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 extrusionH="127000">
                    <a:extrusionClr>
                      <a:srgbClr val="CADBE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Round Same Side Corner Rectangle 39">
                    <a:extLst>
                      <a:ext uri="{FF2B5EF4-FFF2-40B4-BE49-F238E27FC236}">
                        <a16:creationId xmlns:a16="http://schemas.microsoft.com/office/drawing/2014/main" id="{E79858B3-6E2C-1FD9-9F3F-E0EDC85154B7}"/>
                      </a:ext>
                    </a:extLst>
                  </p:cNvPr>
                  <p:cNvSpPr/>
                  <p:nvPr/>
                </p:nvSpPr>
                <p:spPr>
                  <a:xfrm>
                    <a:off x="866775" y="1666875"/>
                    <a:ext cx="952500" cy="2638425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 extrusionH="127000">
                    <a:extrusionClr>
                      <a:srgbClr val="CADBE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830D90FA-C578-16AE-C6F3-3B183AD58AF5}"/>
                    </a:ext>
                  </a:extLst>
                </p:cNvPr>
                <p:cNvSpPr txBox="1"/>
                <p:nvPr/>
              </p:nvSpPr>
              <p:spPr>
                <a:xfrm>
                  <a:off x="3555273" y="2875942"/>
                  <a:ext cx="642804" cy="426196"/>
                </a:xfrm>
                <a:prstGeom prst="rect">
                  <a:avLst/>
                </a:prstGeom>
                <a:noFill/>
              </p:spPr>
              <p:txBody>
                <a:bodyPr wrap="none" lIns="0" rIns="0" rtlCol="0" anchor="ctr" anchorCtr="0">
                  <a:noAutofit/>
                </a:bodyPr>
                <a:lstStyle/>
                <a:p>
                  <a:pPr algn="ctr">
                    <a:defRPr sz="40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2800" b="1" dirty="0">
                      <a:solidFill>
                        <a:schemeClr val="bg1"/>
                      </a:solidFill>
                    </a:rPr>
                    <a:t>21</a:t>
                  </a:r>
                  <a:r>
                    <a:rPr lang="en-US" sz="2000" b="1" baseline="56000" dirty="0">
                      <a:solidFill>
                        <a:schemeClr val="bg1"/>
                      </a:solidFill>
                    </a:rPr>
                    <a:t>%</a:t>
                  </a:r>
                </a:p>
              </p:txBody>
            </p:sp>
            <p:sp>
              <p:nvSpPr>
                <p:cNvPr id="127" name="Rounded Rectangle 47">
                  <a:extLst>
                    <a:ext uri="{FF2B5EF4-FFF2-40B4-BE49-F238E27FC236}">
                      <a16:creationId xmlns:a16="http://schemas.microsoft.com/office/drawing/2014/main" id="{23C94E5D-0A71-FBE3-623C-62B38926A67E}"/>
                    </a:ext>
                  </a:extLst>
                </p:cNvPr>
                <p:cNvSpPr/>
                <p:nvPr/>
              </p:nvSpPr>
              <p:spPr>
                <a:xfrm>
                  <a:off x="3190875" y="4505326"/>
                  <a:ext cx="1371600" cy="800100"/>
                </a:xfrm>
                <a:prstGeom prst="roundRect">
                  <a:avLst>
                    <a:gd name="adj" fmla="val 2078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76200">
                    <a:schemeClr val="accent1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200" b="1" dirty="0">
                      <a:solidFill>
                        <a:schemeClr val="accent1"/>
                      </a:solidFill>
                    </a:rPr>
                    <a:t>SGAs With </a:t>
                  </a:r>
                  <a:br>
                    <a:rPr lang="en-US" sz="1200" b="1" dirty="0">
                      <a:solidFill>
                        <a:schemeClr val="accent1"/>
                      </a:solidFill>
                    </a:rPr>
                  </a:br>
                  <a:r>
                    <a:rPr lang="en-US" sz="1200" b="1" dirty="0">
                      <a:solidFill>
                        <a:schemeClr val="accent1"/>
                      </a:solidFill>
                    </a:rPr>
                    <a:t>Unspecified </a:t>
                  </a:r>
                  <a:br>
                    <a:rPr lang="en-US" sz="1200" b="1" dirty="0">
                      <a:solidFill>
                        <a:schemeClr val="accent1"/>
                      </a:solidFill>
                    </a:rPr>
                  </a:br>
                  <a:r>
                    <a:rPr lang="en-US" sz="1200" b="1" dirty="0">
                      <a:solidFill>
                        <a:schemeClr val="accent1"/>
                      </a:solidFill>
                    </a:rPr>
                    <a:t>FGA Exposure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0A661371-335C-B41C-EF27-ADA2F2CB1E10}"/>
                  </a:ext>
                </a:extLst>
              </p:cNvPr>
              <p:cNvGrpSpPr/>
              <p:nvPr/>
            </p:nvGrpSpPr>
            <p:grpSpPr>
              <a:xfrm>
                <a:off x="5029200" y="4029278"/>
                <a:ext cx="1371600" cy="1276148"/>
                <a:chOff x="5029200" y="4029278"/>
                <a:chExt cx="1371600" cy="1276148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86D869D1-0AE0-FD54-9387-52F6282D14EE}"/>
                    </a:ext>
                  </a:extLst>
                </p:cNvPr>
                <p:cNvGrpSpPr/>
                <p:nvPr/>
              </p:nvGrpSpPr>
              <p:grpSpPr>
                <a:xfrm>
                  <a:off x="5214431" y="4029278"/>
                  <a:ext cx="1001139" cy="952500"/>
                  <a:chOff x="866775" y="1666875"/>
                  <a:chExt cx="1001139" cy="2638425"/>
                </a:xfrm>
              </p:grpSpPr>
              <p:sp>
                <p:nvSpPr>
                  <p:cNvPr id="123" name="Round Same Side Corner Rectangle 41">
                    <a:extLst>
                      <a:ext uri="{FF2B5EF4-FFF2-40B4-BE49-F238E27FC236}">
                        <a16:creationId xmlns:a16="http://schemas.microsoft.com/office/drawing/2014/main" id="{5C742E43-7BD5-33BD-2E4A-10F060061F3F}"/>
                      </a:ext>
                    </a:extLst>
                  </p:cNvPr>
                  <p:cNvSpPr/>
                  <p:nvPr/>
                </p:nvSpPr>
                <p:spPr>
                  <a:xfrm>
                    <a:off x="915414" y="1666875"/>
                    <a:ext cx="952500" cy="2638425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 extrusionH="127000">
                    <a:extrusionClr>
                      <a:srgbClr val="CADBE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Round Same Side Corner Rectangle 42">
                    <a:extLst>
                      <a:ext uri="{FF2B5EF4-FFF2-40B4-BE49-F238E27FC236}">
                        <a16:creationId xmlns:a16="http://schemas.microsoft.com/office/drawing/2014/main" id="{5F0D9E27-53C9-8C47-0CFD-89D3131F49A5}"/>
                      </a:ext>
                    </a:extLst>
                  </p:cNvPr>
                  <p:cNvSpPr/>
                  <p:nvPr/>
                </p:nvSpPr>
                <p:spPr>
                  <a:xfrm>
                    <a:off x="866775" y="1666875"/>
                    <a:ext cx="952500" cy="2638425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 extrusionH="127000">
                    <a:extrusionClr>
                      <a:srgbClr val="CADBE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D990D0BD-EC2D-23EA-79C4-2E56CB763DE7}"/>
                    </a:ext>
                  </a:extLst>
                </p:cNvPr>
                <p:cNvSpPr txBox="1"/>
                <p:nvPr/>
              </p:nvSpPr>
              <p:spPr>
                <a:xfrm>
                  <a:off x="5393598" y="4060892"/>
                  <a:ext cx="642804" cy="426196"/>
                </a:xfrm>
                <a:prstGeom prst="rect">
                  <a:avLst/>
                </a:prstGeom>
                <a:noFill/>
              </p:spPr>
              <p:txBody>
                <a:bodyPr wrap="none" lIns="0" rIns="0" rtlCol="0" anchor="ctr" anchorCtr="0">
                  <a:noAutofit/>
                </a:bodyPr>
                <a:lstStyle/>
                <a:p>
                  <a:pPr algn="ctr">
                    <a:defRPr sz="40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2800" b="1" dirty="0">
                      <a:solidFill>
                        <a:schemeClr val="bg1"/>
                      </a:solidFill>
                    </a:rPr>
                    <a:t>7</a:t>
                  </a:r>
                  <a:r>
                    <a:rPr lang="en-US" sz="2000" b="1" baseline="56000" dirty="0">
                      <a:solidFill>
                        <a:schemeClr val="bg1"/>
                      </a:solidFill>
                    </a:rPr>
                    <a:t>%</a:t>
                  </a:r>
                </a:p>
              </p:txBody>
            </p:sp>
            <p:sp>
              <p:nvSpPr>
                <p:cNvPr id="122" name="Rounded Rectangle 48">
                  <a:extLst>
                    <a:ext uri="{FF2B5EF4-FFF2-40B4-BE49-F238E27FC236}">
                      <a16:creationId xmlns:a16="http://schemas.microsoft.com/office/drawing/2014/main" id="{1C414068-B5D4-A836-D8EC-C704F397E871}"/>
                    </a:ext>
                  </a:extLst>
                </p:cNvPr>
                <p:cNvSpPr/>
                <p:nvPr/>
              </p:nvSpPr>
              <p:spPr>
                <a:xfrm>
                  <a:off x="5029200" y="4505326"/>
                  <a:ext cx="1371600" cy="800100"/>
                </a:xfrm>
                <a:prstGeom prst="roundRect">
                  <a:avLst>
                    <a:gd name="adj" fmla="val 2078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76200">
                    <a:schemeClr val="accent1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sz="1200" b="1" dirty="0">
                      <a:solidFill>
                        <a:schemeClr val="accent1"/>
                      </a:solidFill>
                    </a:rPr>
                    <a:t>SGAs With</a:t>
                  </a:r>
                  <a:br>
                    <a:rPr lang="en-US" sz="1200" b="1" dirty="0">
                      <a:solidFill>
                        <a:schemeClr val="accent1"/>
                      </a:solidFill>
                    </a:rPr>
                  </a:br>
                  <a:r>
                    <a:rPr lang="en-US" sz="1200" b="1" dirty="0">
                      <a:solidFill>
                        <a:schemeClr val="accent1"/>
                      </a:solidFill>
                    </a:rPr>
                    <a:t>No Prior</a:t>
                  </a:r>
                  <a:br>
                    <a:rPr lang="en-US" sz="1200" b="1" dirty="0">
                      <a:solidFill>
                        <a:schemeClr val="accent1"/>
                      </a:solidFill>
                    </a:rPr>
                  </a:br>
                  <a:r>
                    <a:rPr lang="en-US" sz="1200" b="1" dirty="0">
                      <a:solidFill>
                        <a:schemeClr val="accent1"/>
                      </a:solidFill>
                    </a:rPr>
                    <a:t>FGA Exposure</a:t>
                  </a:r>
                </a:p>
              </p:txBody>
            </p:sp>
          </p:grp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6F645BB-E625-940D-6C22-5C6665A5A0C1}"/>
                </a:ext>
              </a:extLst>
            </p:cNvPr>
            <p:cNvSpPr txBox="1"/>
            <p:nvPr/>
          </p:nvSpPr>
          <p:spPr>
            <a:xfrm>
              <a:off x="1116139" y="1557186"/>
              <a:ext cx="5568696" cy="369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600" b="1" dirty="0">
                  <a:solidFill>
                    <a:schemeClr val="accent1"/>
                  </a:solidFill>
                </a:rPr>
                <a:t>TD Prevalence</a:t>
              </a:r>
              <a:r>
                <a:rPr lang="en-US" sz="1600" b="1" baseline="30000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BF0A132-9C14-DA6E-550C-C59446488403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dirty="0"/>
              <a:t>FGA, first-generation antipsychotic; SGA, second-generation antipsychotic.</a:t>
            </a:r>
          </a:p>
          <a:p>
            <a:pPr>
              <a:spcAft>
                <a:spcPts val="300"/>
              </a:spcAft>
            </a:pPr>
            <a:r>
              <a:rPr lang="en-US" sz="800" b="1" dirty="0">
                <a:solidFill>
                  <a:schemeClr val="accent1"/>
                </a:solidFill>
              </a:rPr>
              <a:t>1. </a:t>
            </a:r>
            <a:r>
              <a:rPr lang="en-US" sz="800" dirty="0"/>
              <a:t>Carbon M, et al. </a:t>
            </a:r>
            <a:r>
              <a:rPr lang="en-US" sz="800" i="1" dirty="0"/>
              <a:t>J Clin Psychiatry</a:t>
            </a:r>
            <a:r>
              <a:rPr lang="en-US" sz="800" dirty="0"/>
              <a:t>. 2017;78(3):e264-e278. </a:t>
            </a:r>
            <a:r>
              <a:rPr lang="en-US" sz="800" b="1" dirty="0">
                <a:solidFill>
                  <a:schemeClr val="accent1"/>
                </a:solidFill>
              </a:rPr>
              <a:t>2. </a:t>
            </a:r>
            <a:r>
              <a:rPr lang="en-US" sz="800" dirty="0"/>
              <a:t>Carbon M, et al. </a:t>
            </a:r>
            <a:r>
              <a:rPr lang="en-US" sz="800" i="1" dirty="0"/>
              <a:t>World Psychiatry</a:t>
            </a:r>
            <a:r>
              <a:rPr lang="en-US" sz="800" dirty="0"/>
              <a:t>. 2018;17(3):330-340.</a:t>
            </a:r>
          </a:p>
        </p:txBody>
      </p:sp>
    </p:spTree>
    <p:extLst>
      <p:ext uri="{BB962C8B-B14F-4D97-AF65-F5344CB8AC3E}">
        <p14:creationId xmlns:p14="http://schemas.microsoft.com/office/powerpoint/2010/main" val="54099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Despite Its Prevalence, TD Awareness and </a:t>
            </a:r>
            <a:br>
              <a:rPr lang="en-US" dirty="0"/>
            </a:br>
            <a:r>
              <a:rPr lang="en-US" dirty="0"/>
              <a:t>Screening Are Lacking</a:t>
            </a:r>
            <a:endParaRPr lang="en-US" baseline="30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115AD9-5CE6-02B2-CB79-479438A1A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In a retrospective study of </a:t>
            </a:r>
            <a:r>
              <a:rPr lang="en-US" sz="1800" b="1" dirty="0">
                <a:solidFill>
                  <a:schemeClr val="accent1"/>
                </a:solidFill>
              </a:rPr>
              <a:t>204</a:t>
            </a:r>
            <a:r>
              <a:rPr lang="en-US" sz="1800" dirty="0"/>
              <a:t> hospitalized patients receiving regular treatment with antipsychotics,</a:t>
            </a:r>
            <a:br>
              <a:rPr lang="en-US" sz="1800" dirty="0"/>
            </a:br>
            <a:r>
              <a:rPr lang="en-US" sz="1800" dirty="0"/>
              <a:t>TD assessments were </a:t>
            </a:r>
            <a:r>
              <a:rPr lang="en-US" sz="1800" b="1" dirty="0">
                <a:solidFill>
                  <a:schemeClr val="accent1"/>
                </a:solidFill>
              </a:rPr>
              <a:t>documented in only 5.5</a:t>
            </a:r>
            <a:r>
              <a:rPr lang="en-US" sz="1800" b="1" baseline="30000" dirty="0">
                <a:solidFill>
                  <a:schemeClr val="accent1"/>
                </a:solidFill>
              </a:rPr>
              <a:t>%</a:t>
            </a:r>
            <a:r>
              <a:rPr lang="en-US" sz="1800" dirty="0"/>
              <a:t> of patient records</a:t>
            </a:r>
            <a:endParaRPr lang="en-US" sz="1800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684FF-C220-9667-A71E-971A9C22F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cap="all" dirty="0"/>
              <a:t>Prevalence and Incidence of Tardive Dyskinesia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2629E6-28BD-D6AB-1BB4-336DB1C33781}"/>
              </a:ext>
            </a:extLst>
          </p:cNvPr>
          <p:cNvGrpSpPr/>
          <p:nvPr/>
        </p:nvGrpSpPr>
        <p:grpSpPr>
          <a:xfrm>
            <a:off x="2944382" y="2741691"/>
            <a:ext cx="6312761" cy="1978426"/>
            <a:chOff x="2944382" y="2895600"/>
            <a:chExt cx="6312761" cy="1978426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47CF45DB-4A04-0631-01E8-B68907EB9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147" y="3317582"/>
              <a:ext cx="2023639" cy="1556444"/>
            </a:xfrm>
            <a:custGeom>
              <a:avLst/>
              <a:gdLst>
                <a:gd name="T0" fmla="*/ 0 w 1182"/>
                <a:gd name="T1" fmla="*/ 679 h 1000"/>
                <a:gd name="T2" fmla="*/ 0 w 1182"/>
                <a:gd name="T3" fmla="*/ 318 h 1000"/>
                <a:gd name="T4" fmla="*/ 636 w 1182"/>
                <a:gd name="T5" fmla="*/ 318 h 1000"/>
                <a:gd name="T6" fmla="*/ 636 w 1182"/>
                <a:gd name="T7" fmla="*/ 309 h 1000"/>
                <a:gd name="T8" fmla="*/ 636 w 1182"/>
                <a:gd name="T9" fmla="*/ 53 h 1000"/>
                <a:gd name="T10" fmla="*/ 663 w 1182"/>
                <a:gd name="T11" fmla="*/ 7 h 1000"/>
                <a:gd name="T12" fmla="*/ 711 w 1182"/>
                <a:gd name="T13" fmla="*/ 13 h 1000"/>
                <a:gd name="T14" fmla="*/ 716 w 1182"/>
                <a:gd name="T15" fmla="*/ 18 h 1000"/>
                <a:gd name="T16" fmla="*/ 1162 w 1182"/>
                <a:gd name="T17" fmla="*/ 463 h 1000"/>
                <a:gd name="T18" fmla="*/ 1172 w 1182"/>
                <a:gd name="T19" fmla="*/ 520 h 1000"/>
                <a:gd name="T20" fmla="*/ 1163 w 1182"/>
                <a:gd name="T21" fmla="*/ 532 h 1000"/>
                <a:gd name="T22" fmla="*/ 718 w 1182"/>
                <a:gd name="T23" fmla="*/ 978 h 1000"/>
                <a:gd name="T24" fmla="*/ 660 w 1182"/>
                <a:gd name="T25" fmla="*/ 989 h 1000"/>
                <a:gd name="T26" fmla="*/ 636 w 1182"/>
                <a:gd name="T27" fmla="*/ 945 h 1000"/>
                <a:gd name="T28" fmla="*/ 636 w 1182"/>
                <a:gd name="T29" fmla="*/ 692 h 1000"/>
                <a:gd name="T30" fmla="*/ 636 w 1182"/>
                <a:gd name="T31" fmla="*/ 679 h 1000"/>
                <a:gd name="T32" fmla="*/ 0 w 1182"/>
                <a:gd name="T33" fmla="*/ 679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2" h="1000">
                  <a:moveTo>
                    <a:pt x="0" y="679"/>
                  </a:moveTo>
                  <a:cubicBezTo>
                    <a:pt x="0" y="558"/>
                    <a:pt x="0" y="439"/>
                    <a:pt x="0" y="318"/>
                  </a:cubicBezTo>
                  <a:cubicBezTo>
                    <a:pt x="212" y="318"/>
                    <a:pt x="423" y="318"/>
                    <a:pt x="636" y="318"/>
                  </a:cubicBezTo>
                  <a:cubicBezTo>
                    <a:pt x="636" y="315"/>
                    <a:pt x="636" y="312"/>
                    <a:pt x="636" y="309"/>
                  </a:cubicBezTo>
                  <a:cubicBezTo>
                    <a:pt x="636" y="224"/>
                    <a:pt x="636" y="138"/>
                    <a:pt x="636" y="53"/>
                  </a:cubicBezTo>
                  <a:cubicBezTo>
                    <a:pt x="636" y="32"/>
                    <a:pt x="643" y="16"/>
                    <a:pt x="663" y="7"/>
                  </a:cubicBezTo>
                  <a:cubicBezTo>
                    <a:pt x="679" y="0"/>
                    <a:pt x="696" y="2"/>
                    <a:pt x="711" y="13"/>
                  </a:cubicBezTo>
                  <a:cubicBezTo>
                    <a:pt x="713" y="15"/>
                    <a:pt x="715" y="17"/>
                    <a:pt x="716" y="18"/>
                  </a:cubicBezTo>
                  <a:cubicBezTo>
                    <a:pt x="865" y="167"/>
                    <a:pt x="1013" y="315"/>
                    <a:pt x="1162" y="463"/>
                  </a:cubicBezTo>
                  <a:cubicBezTo>
                    <a:pt x="1179" y="480"/>
                    <a:pt x="1182" y="501"/>
                    <a:pt x="1172" y="520"/>
                  </a:cubicBezTo>
                  <a:cubicBezTo>
                    <a:pt x="1169" y="524"/>
                    <a:pt x="1166" y="528"/>
                    <a:pt x="1163" y="532"/>
                  </a:cubicBezTo>
                  <a:cubicBezTo>
                    <a:pt x="1014" y="681"/>
                    <a:pt x="866" y="830"/>
                    <a:pt x="718" y="978"/>
                  </a:cubicBezTo>
                  <a:cubicBezTo>
                    <a:pt x="701" y="996"/>
                    <a:pt x="679" y="1000"/>
                    <a:pt x="660" y="989"/>
                  </a:cubicBezTo>
                  <a:cubicBezTo>
                    <a:pt x="642" y="980"/>
                    <a:pt x="636" y="964"/>
                    <a:pt x="636" y="945"/>
                  </a:cubicBezTo>
                  <a:cubicBezTo>
                    <a:pt x="636" y="861"/>
                    <a:pt x="636" y="777"/>
                    <a:pt x="636" y="692"/>
                  </a:cubicBezTo>
                  <a:cubicBezTo>
                    <a:pt x="636" y="688"/>
                    <a:pt x="636" y="684"/>
                    <a:pt x="636" y="679"/>
                  </a:cubicBezTo>
                  <a:cubicBezTo>
                    <a:pt x="424" y="679"/>
                    <a:pt x="212" y="679"/>
                    <a:pt x="0" y="67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Round Same Side Corner Rectangle 21">
              <a:extLst>
                <a:ext uri="{FF2B5EF4-FFF2-40B4-BE49-F238E27FC236}">
                  <a16:creationId xmlns:a16="http://schemas.microsoft.com/office/drawing/2014/main" id="{2B3827DB-C9B7-DCD5-1B8D-B7D00D408D66}"/>
                </a:ext>
              </a:extLst>
            </p:cNvPr>
            <p:cNvSpPr/>
            <p:nvPr/>
          </p:nvSpPr>
          <p:spPr>
            <a:xfrm rot="16200000">
              <a:off x="5284999" y="1573080"/>
              <a:ext cx="880660" cy="504544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C741594-6664-6EAC-4709-864B2CE36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r="93607"/>
            <a:stretch/>
          </p:blipFill>
          <p:spPr>
            <a:xfrm>
              <a:off x="3193553" y="3655398"/>
              <a:ext cx="322908" cy="880736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CCE07A5-A98C-A66B-5186-E1CCB7F31F81}"/>
                </a:ext>
              </a:extLst>
            </p:cNvPr>
            <p:cNvGrpSpPr/>
            <p:nvPr/>
          </p:nvGrpSpPr>
          <p:grpSpPr>
            <a:xfrm>
              <a:off x="2944382" y="3682879"/>
              <a:ext cx="6312761" cy="820815"/>
              <a:chOff x="203933" y="3865442"/>
              <a:chExt cx="5958742" cy="852262"/>
            </a:xfrm>
            <a:solidFill>
              <a:schemeClr val="bg1">
                <a:alpha val="13000"/>
              </a:schemeClr>
            </a:solidFill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2E16F13-6517-4502-5C12-A6C4504E3A6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61183" y="3865442"/>
                <a:ext cx="380859" cy="850567"/>
                <a:chOff x="2027536" y="2797468"/>
                <a:chExt cx="479559" cy="1070994"/>
              </a:xfrm>
              <a:grpFill/>
            </p:grpSpPr>
            <p:sp>
              <p:nvSpPr>
                <p:cNvPr id="89" name="Freeform 9">
                  <a:extLst>
                    <a:ext uri="{FF2B5EF4-FFF2-40B4-BE49-F238E27FC236}">
                      <a16:creationId xmlns:a16="http://schemas.microsoft.com/office/drawing/2014/main" id="{FF1D94DD-1A4B-1719-315B-CDCF03592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536" y="3038229"/>
                  <a:ext cx="479559" cy="830233"/>
                </a:xfrm>
                <a:custGeom>
                  <a:avLst/>
                  <a:gdLst>
                    <a:gd name="T0" fmla="*/ 300 w 390"/>
                    <a:gd name="T1" fmla="*/ 484 h 675"/>
                    <a:gd name="T2" fmla="*/ 304 w 390"/>
                    <a:gd name="T3" fmla="*/ 541 h 675"/>
                    <a:gd name="T4" fmla="*/ 311 w 390"/>
                    <a:gd name="T5" fmla="*/ 616 h 675"/>
                    <a:gd name="T6" fmla="*/ 309 w 390"/>
                    <a:gd name="T7" fmla="*/ 644 h 675"/>
                    <a:gd name="T8" fmla="*/ 262 w 390"/>
                    <a:gd name="T9" fmla="*/ 672 h 675"/>
                    <a:gd name="T10" fmla="*/ 226 w 390"/>
                    <a:gd name="T11" fmla="*/ 635 h 675"/>
                    <a:gd name="T12" fmla="*/ 221 w 390"/>
                    <a:gd name="T13" fmla="*/ 586 h 675"/>
                    <a:gd name="T14" fmla="*/ 214 w 390"/>
                    <a:gd name="T15" fmla="*/ 501 h 675"/>
                    <a:gd name="T16" fmla="*/ 212 w 390"/>
                    <a:gd name="T17" fmla="*/ 482 h 675"/>
                    <a:gd name="T18" fmla="*/ 183 w 390"/>
                    <a:gd name="T19" fmla="*/ 482 h 675"/>
                    <a:gd name="T20" fmla="*/ 180 w 390"/>
                    <a:gd name="T21" fmla="*/ 510 h 675"/>
                    <a:gd name="T22" fmla="*/ 171 w 390"/>
                    <a:gd name="T23" fmla="*/ 628 h 675"/>
                    <a:gd name="T24" fmla="*/ 135 w 390"/>
                    <a:gd name="T25" fmla="*/ 671 h 675"/>
                    <a:gd name="T26" fmla="*/ 85 w 390"/>
                    <a:gd name="T27" fmla="*/ 622 h 675"/>
                    <a:gd name="T28" fmla="*/ 93 w 390"/>
                    <a:gd name="T29" fmla="*/ 518 h 675"/>
                    <a:gd name="T30" fmla="*/ 96 w 390"/>
                    <a:gd name="T31" fmla="*/ 483 h 675"/>
                    <a:gd name="T32" fmla="*/ 80 w 390"/>
                    <a:gd name="T33" fmla="*/ 483 h 675"/>
                    <a:gd name="T34" fmla="*/ 52 w 390"/>
                    <a:gd name="T35" fmla="*/ 435 h 675"/>
                    <a:gd name="T36" fmla="*/ 109 w 390"/>
                    <a:gd name="T37" fmla="*/ 232 h 675"/>
                    <a:gd name="T38" fmla="*/ 111 w 390"/>
                    <a:gd name="T39" fmla="*/ 219 h 675"/>
                    <a:gd name="T40" fmla="*/ 110 w 390"/>
                    <a:gd name="T41" fmla="*/ 175 h 675"/>
                    <a:gd name="T42" fmla="*/ 108 w 390"/>
                    <a:gd name="T43" fmla="*/ 180 h 675"/>
                    <a:gd name="T44" fmla="*/ 73 w 390"/>
                    <a:gd name="T45" fmla="*/ 258 h 675"/>
                    <a:gd name="T46" fmla="*/ 31 w 390"/>
                    <a:gd name="T47" fmla="*/ 280 h 675"/>
                    <a:gd name="T48" fmla="*/ 10 w 390"/>
                    <a:gd name="T49" fmla="*/ 230 h 675"/>
                    <a:gd name="T50" fmla="*/ 64 w 390"/>
                    <a:gd name="T51" fmla="*/ 107 h 675"/>
                    <a:gd name="T52" fmla="*/ 93 w 390"/>
                    <a:gd name="T53" fmla="*/ 41 h 675"/>
                    <a:gd name="T54" fmla="*/ 136 w 390"/>
                    <a:gd name="T55" fmla="*/ 1 h 675"/>
                    <a:gd name="T56" fmla="*/ 143 w 390"/>
                    <a:gd name="T57" fmla="*/ 2 h 675"/>
                    <a:gd name="T58" fmla="*/ 201 w 390"/>
                    <a:gd name="T59" fmla="*/ 14 h 675"/>
                    <a:gd name="T60" fmla="*/ 250 w 390"/>
                    <a:gd name="T61" fmla="*/ 2 h 675"/>
                    <a:gd name="T62" fmla="*/ 259 w 390"/>
                    <a:gd name="T63" fmla="*/ 1 h 675"/>
                    <a:gd name="T64" fmla="*/ 297 w 390"/>
                    <a:gd name="T65" fmla="*/ 34 h 675"/>
                    <a:gd name="T66" fmla="*/ 335 w 390"/>
                    <a:gd name="T67" fmla="*/ 118 h 675"/>
                    <a:gd name="T68" fmla="*/ 384 w 390"/>
                    <a:gd name="T69" fmla="*/ 229 h 675"/>
                    <a:gd name="T70" fmla="*/ 385 w 390"/>
                    <a:gd name="T71" fmla="*/ 261 h 675"/>
                    <a:gd name="T72" fmla="*/ 356 w 390"/>
                    <a:gd name="T73" fmla="*/ 282 h 675"/>
                    <a:gd name="T74" fmla="*/ 327 w 390"/>
                    <a:gd name="T75" fmla="*/ 268 h 675"/>
                    <a:gd name="T76" fmla="*/ 314 w 390"/>
                    <a:gd name="T77" fmla="*/ 243 h 675"/>
                    <a:gd name="T78" fmla="*/ 283 w 390"/>
                    <a:gd name="T79" fmla="*/ 174 h 675"/>
                    <a:gd name="T80" fmla="*/ 283 w 390"/>
                    <a:gd name="T81" fmla="*/ 179 h 675"/>
                    <a:gd name="T82" fmla="*/ 283 w 390"/>
                    <a:gd name="T83" fmla="*/ 222 h 675"/>
                    <a:gd name="T84" fmla="*/ 288 w 390"/>
                    <a:gd name="T85" fmla="*/ 241 h 675"/>
                    <a:gd name="T86" fmla="*/ 344 w 390"/>
                    <a:gd name="T87" fmla="*/ 436 h 675"/>
                    <a:gd name="T88" fmla="*/ 307 w 390"/>
                    <a:gd name="T89" fmla="*/ 484 h 675"/>
                    <a:gd name="T90" fmla="*/ 300 w 390"/>
                    <a:gd name="T91" fmla="*/ 48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90" h="675">
                      <a:moveTo>
                        <a:pt x="300" y="484"/>
                      </a:moveTo>
                      <a:cubicBezTo>
                        <a:pt x="301" y="503"/>
                        <a:pt x="303" y="522"/>
                        <a:pt x="304" y="541"/>
                      </a:cubicBezTo>
                      <a:cubicBezTo>
                        <a:pt x="306" y="566"/>
                        <a:pt x="308" y="591"/>
                        <a:pt x="311" y="616"/>
                      </a:cubicBezTo>
                      <a:cubicBezTo>
                        <a:pt x="311" y="625"/>
                        <a:pt x="312" y="635"/>
                        <a:pt x="309" y="644"/>
                      </a:cubicBezTo>
                      <a:cubicBezTo>
                        <a:pt x="301" y="664"/>
                        <a:pt x="284" y="674"/>
                        <a:pt x="262" y="672"/>
                      </a:cubicBezTo>
                      <a:cubicBezTo>
                        <a:pt x="244" y="670"/>
                        <a:pt x="229" y="655"/>
                        <a:pt x="226" y="635"/>
                      </a:cubicBezTo>
                      <a:cubicBezTo>
                        <a:pt x="224" y="619"/>
                        <a:pt x="223" y="603"/>
                        <a:pt x="221" y="586"/>
                      </a:cubicBezTo>
                      <a:cubicBezTo>
                        <a:pt x="219" y="558"/>
                        <a:pt x="216" y="529"/>
                        <a:pt x="214" y="501"/>
                      </a:cubicBezTo>
                      <a:cubicBezTo>
                        <a:pt x="214" y="495"/>
                        <a:pt x="213" y="489"/>
                        <a:pt x="212" y="482"/>
                      </a:cubicBezTo>
                      <a:cubicBezTo>
                        <a:pt x="203" y="482"/>
                        <a:pt x="193" y="482"/>
                        <a:pt x="183" y="482"/>
                      </a:cubicBezTo>
                      <a:cubicBezTo>
                        <a:pt x="182" y="491"/>
                        <a:pt x="181" y="501"/>
                        <a:pt x="180" y="510"/>
                      </a:cubicBezTo>
                      <a:cubicBezTo>
                        <a:pt x="177" y="549"/>
                        <a:pt x="174" y="588"/>
                        <a:pt x="171" y="628"/>
                      </a:cubicBezTo>
                      <a:cubicBezTo>
                        <a:pt x="169" y="654"/>
                        <a:pt x="151" y="668"/>
                        <a:pt x="135" y="671"/>
                      </a:cubicBezTo>
                      <a:cubicBezTo>
                        <a:pt x="106" y="675"/>
                        <a:pt x="82" y="653"/>
                        <a:pt x="85" y="622"/>
                      </a:cubicBezTo>
                      <a:cubicBezTo>
                        <a:pt x="88" y="588"/>
                        <a:pt x="90" y="553"/>
                        <a:pt x="93" y="518"/>
                      </a:cubicBezTo>
                      <a:cubicBezTo>
                        <a:pt x="94" y="507"/>
                        <a:pt x="95" y="495"/>
                        <a:pt x="96" y="483"/>
                      </a:cubicBezTo>
                      <a:cubicBezTo>
                        <a:pt x="91" y="483"/>
                        <a:pt x="86" y="483"/>
                        <a:pt x="80" y="483"/>
                      </a:cubicBezTo>
                      <a:cubicBezTo>
                        <a:pt x="58" y="478"/>
                        <a:pt x="46" y="458"/>
                        <a:pt x="52" y="435"/>
                      </a:cubicBezTo>
                      <a:cubicBezTo>
                        <a:pt x="71" y="367"/>
                        <a:pt x="90" y="299"/>
                        <a:pt x="109" y="232"/>
                      </a:cubicBezTo>
                      <a:cubicBezTo>
                        <a:pt x="110" y="228"/>
                        <a:pt x="111" y="223"/>
                        <a:pt x="111" y="219"/>
                      </a:cubicBezTo>
                      <a:cubicBezTo>
                        <a:pt x="111" y="205"/>
                        <a:pt x="111" y="190"/>
                        <a:pt x="110" y="175"/>
                      </a:cubicBezTo>
                      <a:cubicBezTo>
                        <a:pt x="109" y="177"/>
                        <a:pt x="108" y="179"/>
                        <a:pt x="108" y="180"/>
                      </a:cubicBezTo>
                      <a:cubicBezTo>
                        <a:pt x="96" y="206"/>
                        <a:pt x="85" y="232"/>
                        <a:pt x="73" y="258"/>
                      </a:cubicBezTo>
                      <a:cubicBezTo>
                        <a:pt x="65" y="276"/>
                        <a:pt x="49" y="284"/>
                        <a:pt x="31" y="280"/>
                      </a:cubicBezTo>
                      <a:cubicBezTo>
                        <a:pt x="10" y="275"/>
                        <a:pt x="0" y="252"/>
                        <a:pt x="10" y="230"/>
                      </a:cubicBezTo>
                      <a:cubicBezTo>
                        <a:pt x="28" y="189"/>
                        <a:pt x="46" y="148"/>
                        <a:pt x="64" y="107"/>
                      </a:cubicBezTo>
                      <a:cubicBezTo>
                        <a:pt x="74" y="85"/>
                        <a:pt x="84" y="63"/>
                        <a:pt x="93" y="41"/>
                      </a:cubicBezTo>
                      <a:cubicBezTo>
                        <a:pt x="102" y="22"/>
                        <a:pt x="116" y="8"/>
                        <a:pt x="136" y="1"/>
                      </a:cubicBezTo>
                      <a:cubicBezTo>
                        <a:pt x="138" y="0"/>
                        <a:pt x="141" y="1"/>
                        <a:pt x="143" y="2"/>
                      </a:cubicBezTo>
                      <a:cubicBezTo>
                        <a:pt x="162" y="10"/>
                        <a:pt x="181" y="15"/>
                        <a:pt x="201" y="14"/>
                      </a:cubicBezTo>
                      <a:cubicBezTo>
                        <a:pt x="218" y="14"/>
                        <a:pt x="234" y="9"/>
                        <a:pt x="250" y="2"/>
                      </a:cubicBezTo>
                      <a:cubicBezTo>
                        <a:pt x="253" y="1"/>
                        <a:pt x="256" y="0"/>
                        <a:pt x="259" y="1"/>
                      </a:cubicBezTo>
                      <a:cubicBezTo>
                        <a:pt x="276" y="7"/>
                        <a:pt x="290" y="17"/>
                        <a:pt x="297" y="34"/>
                      </a:cubicBezTo>
                      <a:cubicBezTo>
                        <a:pt x="310" y="62"/>
                        <a:pt x="322" y="90"/>
                        <a:pt x="335" y="118"/>
                      </a:cubicBezTo>
                      <a:cubicBezTo>
                        <a:pt x="351" y="155"/>
                        <a:pt x="367" y="192"/>
                        <a:pt x="384" y="229"/>
                      </a:cubicBezTo>
                      <a:cubicBezTo>
                        <a:pt x="388" y="239"/>
                        <a:pt x="390" y="250"/>
                        <a:pt x="385" y="261"/>
                      </a:cubicBezTo>
                      <a:cubicBezTo>
                        <a:pt x="380" y="273"/>
                        <a:pt x="370" y="281"/>
                        <a:pt x="356" y="282"/>
                      </a:cubicBezTo>
                      <a:cubicBezTo>
                        <a:pt x="344" y="283"/>
                        <a:pt x="334" y="278"/>
                        <a:pt x="327" y="268"/>
                      </a:cubicBezTo>
                      <a:cubicBezTo>
                        <a:pt x="321" y="260"/>
                        <a:pt x="318" y="251"/>
                        <a:pt x="314" y="243"/>
                      </a:cubicBezTo>
                      <a:cubicBezTo>
                        <a:pt x="304" y="220"/>
                        <a:pt x="294" y="198"/>
                        <a:pt x="283" y="174"/>
                      </a:cubicBezTo>
                      <a:cubicBezTo>
                        <a:pt x="283" y="176"/>
                        <a:pt x="283" y="178"/>
                        <a:pt x="283" y="179"/>
                      </a:cubicBezTo>
                      <a:cubicBezTo>
                        <a:pt x="283" y="193"/>
                        <a:pt x="282" y="207"/>
                        <a:pt x="283" y="222"/>
                      </a:cubicBezTo>
                      <a:cubicBezTo>
                        <a:pt x="283" y="228"/>
                        <a:pt x="286" y="235"/>
                        <a:pt x="288" y="241"/>
                      </a:cubicBezTo>
                      <a:cubicBezTo>
                        <a:pt x="306" y="306"/>
                        <a:pt x="325" y="371"/>
                        <a:pt x="344" y="436"/>
                      </a:cubicBezTo>
                      <a:cubicBezTo>
                        <a:pt x="351" y="459"/>
                        <a:pt x="335" y="484"/>
                        <a:pt x="307" y="484"/>
                      </a:cubicBezTo>
                      <a:cubicBezTo>
                        <a:pt x="305" y="484"/>
                        <a:pt x="302" y="484"/>
                        <a:pt x="300" y="4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Oval 10">
                  <a:extLst>
                    <a:ext uri="{FF2B5EF4-FFF2-40B4-BE49-F238E27FC236}">
                      <a16:creationId xmlns:a16="http://schemas.microsoft.com/office/drawing/2014/main" id="{9569E39C-BFF9-92B6-D95D-E30D86DB5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655" y="2797468"/>
                  <a:ext cx="219171" cy="21720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17AC508-F73D-F883-0781-E2D9253B8D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2255" y="3865442"/>
                <a:ext cx="380859" cy="850567"/>
                <a:chOff x="2027536" y="2797468"/>
                <a:chExt cx="479559" cy="1070994"/>
              </a:xfrm>
              <a:grpFill/>
            </p:grpSpPr>
            <p:sp>
              <p:nvSpPr>
                <p:cNvPr id="87" name="Freeform 9">
                  <a:extLst>
                    <a:ext uri="{FF2B5EF4-FFF2-40B4-BE49-F238E27FC236}">
                      <a16:creationId xmlns:a16="http://schemas.microsoft.com/office/drawing/2014/main" id="{849138B4-B4F5-0B19-AB02-EA8DD8CCB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536" y="3038229"/>
                  <a:ext cx="479559" cy="830233"/>
                </a:xfrm>
                <a:custGeom>
                  <a:avLst/>
                  <a:gdLst>
                    <a:gd name="T0" fmla="*/ 300 w 390"/>
                    <a:gd name="T1" fmla="*/ 484 h 675"/>
                    <a:gd name="T2" fmla="*/ 304 w 390"/>
                    <a:gd name="T3" fmla="*/ 541 h 675"/>
                    <a:gd name="T4" fmla="*/ 311 w 390"/>
                    <a:gd name="T5" fmla="*/ 616 h 675"/>
                    <a:gd name="T6" fmla="*/ 309 w 390"/>
                    <a:gd name="T7" fmla="*/ 644 h 675"/>
                    <a:gd name="T8" fmla="*/ 262 w 390"/>
                    <a:gd name="T9" fmla="*/ 672 h 675"/>
                    <a:gd name="T10" fmla="*/ 226 w 390"/>
                    <a:gd name="T11" fmla="*/ 635 h 675"/>
                    <a:gd name="T12" fmla="*/ 221 w 390"/>
                    <a:gd name="T13" fmla="*/ 586 h 675"/>
                    <a:gd name="T14" fmla="*/ 214 w 390"/>
                    <a:gd name="T15" fmla="*/ 501 h 675"/>
                    <a:gd name="T16" fmla="*/ 212 w 390"/>
                    <a:gd name="T17" fmla="*/ 482 h 675"/>
                    <a:gd name="T18" fmla="*/ 183 w 390"/>
                    <a:gd name="T19" fmla="*/ 482 h 675"/>
                    <a:gd name="T20" fmla="*/ 180 w 390"/>
                    <a:gd name="T21" fmla="*/ 510 h 675"/>
                    <a:gd name="T22" fmla="*/ 171 w 390"/>
                    <a:gd name="T23" fmla="*/ 628 h 675"/>
                    <a:gd name="T24" fmla="*/ 135 w 390"/>
                    <a:gd name="T25" fmla="*/ 671 h 675"/>
                    <a:gd name="T26" fmla="*/ 85 w 390"/>
                    <a:gd name="T27" fmla="*/ 622 h 675"/>
                    <a:gd name="T28" fmla="*/ 93 w 390"/>
                    <a:gd name="T29" fmla="*/ 518 h 675"/>
                    <a:gd name="T30" fmla="*/ 96 w 390"/>
                    <a:gd name="T31" fmla="*/ 483 h 675"/>
                    <a:gd name="T32" fmla="*/ 80 w 390"/>
                    <a:gd name="T33" fmla="*/ 483 h 675"/>
                    <a:gd name="T34" fmla="*/ 52 w 390"/>
                    <a:gd name="T35" fmla="*/ 435 h 675"/>
                    <a:gd name="T36" fmla="*/ 109 w 390"/>
                    <a:gd name="T37" fmla="*/ 232 h 675"/>
                    <a:gd name="T38" fmla="*/ 111 w 390"/>
                    <a:gd name="T39" fmla="*/ 219 h 675"/>
                    <a:gd name="T40" fmla="*/ 110 w 390"/>
                    <a:gd name="T41" fmla="*/ 175 h 675"/>
                    <a:gd name="T42" fmla="*/ 108 w 390"/>
                    <a:gd name="T43" fmla="*/ 180 h 675"/>
                    <a:gd name="T44" fmla="*/ 73 w 390"/>
                    <a:gd name="T45" fmla="*/ 258 h 675"/>
                    <a:gd name="T46" fmla="*/ 31 w 390"/>
                    <a:gd name="T47" fmla="*/ 280 h 675"/>
                    <a:gd name="T48" fmla="*/ 10 w 390"/>
                    <a:gd name="T49" fmla="*/ 230 h 675"/>
                    <a:gd name="T50" fmla="*/ 64 w 390"/>
                    <a:gd name="T51" fmla="*/ 107 h 675"/>
                    <a:gd name="T52" fmla="*/ 93 w 390"/>
                    <a:gd name="T53" fmla="*/ 41 h 675"/>
                    <a:gd name="T54" fmla="*/ 136 w 390"/>
                    <a:gd name="T55" fmla="*/ 1 h 675"/>
                    <a:gd name="T56" fmla="*/ 143 w 390"/>
                    <a:gd name="T57" fmla="*/ 2 h 675"/>
                    <a:gd name="T58" fmla="*/ 201 w 390"/>
                    <a:gd name="T59" fmla="*/ 14 h 675"/>
                    <a:gd name="T60" fmla="*/ 250 w 390"/>
                    <a:gd name="T61" fmla="*/ 2 h 675"/>
                    <a:gd name="T62" fmla="*/ 259 w 390"/>
                    <a:gd name="T63" fmla="*/ 1 h 675"/>
                    <a:gd name="T64" fmla="*/ 297 w 390"/>
                    <a:gd name="T65" fmla="*/ 34 h 675"/>
                    <a:gd name="T66" fmla="*/ 335 w 390"/>
                    <a:gd name="T67" fmla="*/ 118 h 675"/>
                    <a:gd name="T68" fmla="*/ 384 w 390"/>
                    <a:gd name="T69" fmla="*/ 229 h 675"/>
                    <a:gd name="T70" fmla="*/ 385 w 390"/>
                    <a:gd name="T71" fmla="*/ 261 h 675"/>
                    <a:gd name="T72" fmla="*/ 356 w 390"/>
                    <a:gd name="T73" fmla="*/ 282 h 675"/>
                    <a:gd name="T74" fmla="*/ 327 w 390"/>
                    <a:gd name="T75" fmla="*/ 268 h 675"/>
                    <a:gd name="T76" fmla="*/ 314 w 390"/>
                    <a:gd name="T77" fmla="*/ 243 h 675"/>
                    <a:gd name="T78" fmla="*/ 283 w 390"/>
                    <a:gd name="T79" fmla="*/ 174 h 675"/>
                    <a:gd name="T80" fmla="*/ 283 w 390"/>
                    <a:gd name="T81" fmla="*/ 179 h 675"/>
                    <a:gd name="T82" fmla="*/ 283 w 390"/>
                    <a:gd name="T83" fmla="*/ 222 h 675"/>
                    <a:gd name="T84" fmla="*/ 288 w 390"/>
                    <a:gd name="T85" fmla="*/ 241 h 675"/>
                    <a:gd name="T86" fmla="*/ 344 w 390"/>
                    <a:gd name="T87" fmla="*/ 436 h 675"/>
                    <a:gd name="T88" fmla="*/ 307 w 390"/>
                    <a:gd name="T89" fmla="*/ 484 h 675"/>
                    <a:gd name="T90" fmla="*/ 300 w 390"/>
                    <a:gd name="T91" fmla="*/ 48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90" h="675">
                      <a:moveTo>
                        <a:pt x="300" y="484"/>
                      </a:moveTo>
                      <a:cubicBezTo>
                        <a:pt x="301" y="503"/>
                        <a:pt x="303" y="522"/>
                        <a:pt x="304" y="541"/>
                      </a:cubicBezTo>
                      <a:cubicBezTo>
                        <a:pt x="306" y="566"/>
                        <a:pt x="308" y="591"/>
                        <a:pt x="311" y="616"/>
                      </a:cubicBezTo>
                      <a:cubicBezTo>
                        <a:pt x="311" y="625"/>
                        <a:pt x="312" y="635"/>
                        <a:pt x="309" y="644"/>
                      </a:cubicBezTo>
                      <a:cubicBezTo>
                        <a:pt x="301" y="664"/>
                        <a:pt x="284" y="674"/>
                        <a:pt x="262" y="672"/>
                      </a:cubicBezTo>
                      <a:cubicBezTo>
                        <a:pt x="244" y="670"/>
                        <a:pt x="229" y="655"/>
                        <a:pt x="226" y="635"/>
                      </a:cubicBezTo>
                      <a:cubicBezTo>
                        <a:pt x="224" y="619"/>
                        <a:pt x="223" y="603"/>
                        <a:pt x="221" y="586"/>
                      </a:cubicBezTo>
                      <a:cubicBezTo>
                        <a:pt x="219" y="558"/>
                        <a:pt x="216" y="529"/>
                        <a:pt x="214" y="501"/>
                      </a:cubicBezTo>
                      <a:cubicBezTo>
                        <a:pt x="214" y="495"/>
                        <a:pt x="213" y="489"/>
                        <a:pt x="212" y="482"/>
                      </a:cubicBezTo>
                      <a:cubicBezTo>
                        <a:pt x="203" y="482"/>
                        <a:pt x="193" y="482"/>
                        <a:pt x="183" y="482"/>
                      </a:cubicBezTo>
                      <a:cubicBezTo>
                        <a:pt x="182" y="491"/>
                        <a:pt x="181" y="501"/>
                        <a:pt x="180" y="510"/>
                      </a:cubicBezTo>
                      <a:cubicBezTo>
                        <a:pt x="177" y="549"/>
                        <a:pt x="174" y="588"/>
                        <a:pt x="171" y="628"/>
                      </a:cubicBezTo>
                      <a:cubicBezTo>
                        <a:pt x="169" y="654"/>
                        <a:pt x="151" y="668"/>
                        <a:pt x="135" y="671"/>
                      </a:cubicBezTo>
                      <a:cubicBezTo>
                        <a:pt x="106" y="675"/>
                        <a:pt x="82" y="653"/>
                        <a:pt x="85" y="622"/>
                      </a:cubicBezTo>
                      <a:cubicBezTo>
                        <a:pt x="88" y="588"/>
                        <a:pt x="90" y="553"/>
                        <a:pt x="93" y="518"/>
                      </a:cubicBezTo>
                      <a:cubicBezTo>
                        <a:pt x="94" y="507"/>
                        <a:pt x="95" y="495"/>
                        <a:pt x="96" y="483"/>
                      </a:cubicBezTo>
                      <a:cubicBezTo>
                        <a:pt x="91" y="483"/>
                        <a:pt x="86" y="483"/>
                        <a:pt x="80" y="483"/>
                      </a:cubicBezTo>
                      <a:cubicBezTo>
                        <a:pt x="58" y="478"/>
                        <a:pt x="46" y="458"/>
                        <a:pt x="52" y="435"/>
                      </a:cubicBezTo>
                      <a:cubicBezTo>
                        <a:pt x="71" y="367"/>
                        <a:pt x="90" y="299"/>
                        <a:pt x="109" y="232"/>
                      </a:cubicBezTo>
                      <a:cubicBezTo>
                        <a:pt x="110" y="228"/>
                        <a:pt x="111" y="223"/>
                        <a:pt x="111" y="219"/>
                      </a:cubicBezTo>
                      <a:cubicBezTo>
                        <a:pt x="111" y="205"/>
                        <a:pt x="111" y="190"/>
                        <a:pt x="110" y="175"/>
                      </a:cubicBezTo>
                      <a:cubicBezTo>
                        <a:pt x="109" y="177"/>
                        <a:pt x="108" y="179"/>
                        <a:pt x="108" y="180"/>
                      </a:cubicBezTo>
                      <a:cubicBezTo>
                        <a:pt x="96" y="206"/>
                        <a:pt x="85" y="232"/>
                        <a:pt x="73" y="258"/>
                      </a:cubicBezTo>
                      <a:cubicBezTo>
                        <a:pt x="65" y="276"/>
                        <a:pt x="49" y="284"/>
                        <a:pt x="31" y="280"/>
                      </a:cubicBezTo>
                      <a:cubicBezTo>
                        <a:pt x="10" y="275"/>
                        <a:pt x="0" y="252"/>
                        <a:pt x="10" y="230"/>
                      </a:cubicBezTo>
                      <a:cubicBezTo>
                        <a:pt x="28" y="189"/>
                        <a:pt x="46" y="148"/>
                        <a:pt x="64" y="107"/>
                      </a:cubicBezTo>
                      <a:cubicBezTo>
                        <a:pt x="74" y="85"/>
                        <a:pt x="84" y="63"/>
                        <a:pt x="93" y="41"/>
                      </a:cubicBezTo>
                      <a:cubicBezTo>
                        <a:pt x="102" y="22"/>
                        <a:pt x="116" y="8"/>
                        <a:pt x="136" y="1"/>
                      </a:cubicBezTo>
                      <a:cubicBezTo>
                        <a:pt x="138" y="0"/>
                        <a:pt x="141" y="1"/>
                        <a:pt x="143" y="2"/>
                      </a:cubicBezTo>
                      <a:cubicBezTo>
                        <a:pt x="162" y="10"/>
                        <a:pt x="181" y="15"/>
                        <a:pt x="201" y="14"/>
                      </a:cubicBezTo>
                      <a:cubicBezTo>
                        <a:pt x="218" y="14"/>
                        <a:pt x="234" y="9"/>
                        <a:pt x="250" y="2"/>
                      </a:cubicBezTo>
                      <a:cubicBezTo>
                        <a:pt x="253" y="1"/>
                        <a:pt x="256" y="0"/>
                        <a:pt x="259" y="1"/>
                      </a:cubicBezTo>
                      <a:cubicBezTo>
                        <a:pt x="276" y="7"/>
                        <a:pt x="290" y="17"/>
                        <a:pt x="297" y="34"/>
                      </a:cubicBezTo>
                      <a:cubicBezTo>
                        <a:pt x="310" y="62"/>
                        <a:pt x="322" y="90"/>
                        <a:pt x="335" y="118"/>
                      </a:cubicBezTo>
                      <a:cubicBezTo>
                        <a:pt x="351" y="155"/>
                        <a:pt x="367" y="192"/>
                        <a:pt x="384" y="229"/>
                      </a:cubicBezTo>
                      <a:cubicBezTo>
                        <a:pt x="388" y="239"/>
                        <a:pt x="390" y="250"/>
                        <a:pt x="385" y="261"/>
                      </a:cubicBezTo>
                      <a:cubicBezTo>
                        <a:pt x="380" y="273"/>
                        <a:pt x="370" y="281"/>
                        <a:pt x="356" y="282"/>
                      </a:cubicBezTo>
                      <a:cubicBezTo>
                        <a:pt x="344" y="283"/>
                        <a:pt x="334" y="278"/>
                        <a:pt x="327" y="268"/>
                      </a:cubicBezTo>
                      <a:cubicBezTo>
                        <a:pt x="321" y="260"/>
                        <a:pt x="318" y="251"/>
                        <a:pt x="314" y="243"/>
                      </a:cubicBezTo>
                      <a:cubicBezTo>
                        <a:pt x="304" y="220"/>
                        <a:pt x="294" y="198"/>
                        <a:pt x="283" y="174"/>
                      </a:cubicBezTo>
                      <a:cubicBezTo>
                        <a:pt x="283" y="176"/>
                        <a:pt x="283" y="178"/>
                        <a:pt x="283" y="179"/>
                      </a:cubicBezTo>
                      <a:cubicBezTo>
                        <a:pt x="283" y="193"/>
                        <a:pt x="282" y="207"/>
                        <a:pt x="283" y="222"/>
                      </a:cubicBezTo>
                      <a:cubicBezTo>
                        <a:pt x="283" y="228"/>
                        <a:pt x="286" y="235"/>
                        <a:pt x="288" y="241"/>
                      </a:cubicBezTo>
                      <a:cubicBezTo>
                        <a:pt x="306" y="306"/>
                        <a:pt x="325" y="371"/>
                        <a:pt x="344" y="436"/>
                      </a:cubicBezTo>
                      <a:cubicBezTo>
                        <a:pt x="351" y="459"/>
                        <a:pt x="335" y="484"/>
                        <a:pt x="307" y="484"/>
                      </a:cubicBezTo>
                      <a:cubicBezTo>
                        <a:pt x="305" y="484"/>
                        <a:pt x="302" y="484"/>
                        <a:pt x="300" y="4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Oval 10">
                  <a:extLst>
                    <a:ext uri="{FF2B5EF4-FFF2-40B4-BE49-F238E27FC236}">
                      <a16:creationId xmlns:a16="http://schemas.microsoft.com/office/drawing/2014/main" id="{5F4CE7AE-0BCB-F20B-0DCE-65FCDE1D7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655" y="2797468"/>
                  <a:ext cx="219171" cy="21720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FE99174-77B3-B0CA-068C-F94A001629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3326" y="3865442"/>
                <a:ext cx="380859" cy="850567"/>
                <a:chOff x="2027536" y="2797468"/>
                <a:chExt cx="479559" cy="1070994"/>
              </a:xfrm>
              <a:grpFill/>
            </p:grpSpPr>
            <p:sp>
              <p:nvSpPr>
                <p:cNvPr id="85" name="Freeform 9">
                  <a:extLst>
                    <a:ext uri="{FF2B5EF4-FFF2-40B4-BE49-F238E27FC236}">
                      <a16:creationId xmlns:a16="http://schemas.microsoft.com/office/drawing/2014/main" id="{3ADED0C4-9EDA-7CE9-411D-D5469350B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536" y="3038229"/>
                  <a:ext cx="479559" cy="830233"/>
                </a:xfrm>
                <a:custGeom>
                  <a:avLst/>
                  <a:gdLst>
                    <a:gd name="T0" fmla="*/ 300 w 390"/>
                    <a:gd name="T1" fmla="*/ 484 h 675"/>
                    <a:gd name="T2" fmla="*/ 304 w 390"/>
                    <a:gd name="T3" fmla="*/ 541 h 675"/>
                    <a:gd name="T4" fmla="*/ 311 w 390"/>
                    <a:gd name="T5" fmla="*/ 616 h 675"/>
                    <a:gd name="T6" fmla="*/ 309 w 390"/>
                    <a:gd name="T7" fmla="*/ 644 h 675"/>
                    <a:gd name="T8" fmla="*/ 262 w 390"/>
                    <a:gd name="T9" fmla="*/ 672 h 675"/>
                    <a:gd name="T10" fmla="*/ 226 w 390"/>
                    <a:gd name="T11" fmla="*/ 635 h 675"/>
                    <a:gd name="T12" fmla="*/ 221 w 390"/>
                    <a:gd name="T13" fmla="*/ 586 h 675"/>
                    <a:gd name="T14" fmla="*/ 214 w 390"/>
                    <a:gd name="T15" fmla="*/ 501 h 675"/>
                    <a:gd name="T16" fmla="*/ 212 w 390"/>
                    <a:gd name="T17" fmla="*/ 482 h 675"/>
                    <a:gd name="T18" fmla="*/ 183 w 390"/>
                    <a:gd name="T19" fmla="*/ 482 h 675"/>
                    <a:gd name="T20" fmla="*/ 180 w 390"/>
                    <a:gd name="T21" fmla="*/ 510 h 675"/>
                    <a:gd name="T22" fmla="*/ 171 w 390"/>
                    <a:gd name="T23" fmla="*/ 628 h 675"/>
                    <a:gd name="T24" fmla="*/ 135 w 390"/>
                    <a:gd name="T25" fmla="*/ 671 h 675"/>
                    <a:gd name="T26" fmla="*/ 85 w 390"/>
                    <a:gd name="T27" fmla="*/ 622 h 675"/>
                    <a:gd name="T28" fmla="*/ 93 w 390"/>
                    <a:gd name="T29" fmla="*/ 518 h 675"/>
                    <a:gd name="T30" fmla="*/ 96 w 390"/>
                    <a:gd name="T31" fmla="*/ 483 h 675"/>
                    <a:gd name="T32" fmla="*/ 80 w 390"/>
                    <a:gd name="T33" fmla="*/ 483 h 675"/>
                    <a:gd name="T34" fmla="*/ 52 w 390"/>
                    <a:gd name="T35" fmla="*/ 435 h 675"/>
                    <a:gd name="T36" fmla="*/ 109 w 390"/>
                    <a:gd name="T37" fmla="*/ 232 h 675"/>
                    <a:gd name="T38" fmla="*/ 111 w 390"/>
                    <a:gd name="T39" fmla="*/ 219 h 675"/>
                    <a:gd name="T40" fmla="*/ 110 w 390"/>
                    <a:gd name="T41" fmla="*/ 175 h 675"/>
                    <a:gd name="T42" fmla="*/ 108 w 390"/>
                    <a:gd name="T43" fmla="*/ 180 h 675"/>
                    <a:gd name="T44" fmla="*/ 73 w 390"/>
                    <a:gd name="T45" fmla="*/ 258 h 675"/>
                    <a:gd name="T46" fmla="*/ 31 w 390"/>
                    <a:gd name="T47" fmla="*/ 280 h 675"/>
                    <a:gd name="T48" fmla="*/ 10 w 390"/>
                    <a:gd name="T49" fmla="*/ 230 h 675"/>
                    <a:gd name="T50" fmla="*/ 64 w 390"/>
                    <a:gd name="T51" fmla="*/ 107 h 675"/>
                    <a:gd name="T52" fmla="*/ 93 w 390"/>
                    <a:gd name="T53" fmla="*/ 41 h 675"/>
                    <a:gd name="T54" fmla="*/ 136 w 390"/>
                    <a:gd name="T55" fmla="*/ 1 h 675"/>
                    <a:gd name="T56" fmla="*/ 143 w 390"/>
                    <a:gd name="T57" fmla="*/ 2 h 675"/>
                    <a:gd name="T58" fmla="*/ 201 w 390"/>
                    <a:gd name="T59" fmla="*/ 14 h 675"/>
                    <a:gd name="T60" fmla="*/ 250 w 390"/>
                    <a:gd name="T61" fmla="*/ 2 h 675"/>
                    <a:gd name="T62" fmla="*/ 259 w 390"/>
                    <a:gd name="T63" fmla="*/ 1 h 675"/>
                    <a:gd name="T64" fmla="*/ 297 w 390"/>
                    <a:gd name="T65" fmla="*/ 34 h 675"/>
                    <a:gd name="T66" fmla="*/ 335 w 390"/>
                    <a:gd name="T67" fmla="*/ 118 h 675"/>
                    <a:gd name="T68" fmla="*/ 384 w 390"/>
                    <a:gd name="T69" fmla="*/ 229 h 675"/>
                    <a:gd name="T70" fmla="*/ 385 w 390"/>
                    <a:gd name="T71" fmla="*/ 261 h 675"/>
                    <a:gd name="T72" fmla="*/ 356 w 390"/>
                    <a:gd name="T73" fmla="*/ 282 h 675"/>
                    <a:gd name="T74" fmla="*/ 327 w 390"/>
                    <a:gd name="T75" fmla="*/ 268 h 675"/>
                    <a:gd name="T76" fmla="*/ 314 w 390"/>
                    <a:gd name="T77" fmla="*/ 243 h 675"/>
                    <a:gd name="T78" fmla="*/ 283 w 390"/>
                    <a:gd name="T79" fmla="*/ 174 h 675"/>
                    <a:gd name="T80" fmla="*/ 283 w 390"/>
                    <a:gd name="T81" fmla="*/ 179 h 675"/>
                    <a:gd name="T82" fmla="*/ 283 w 390"/>
                    <a:gd name="T83" fmla="*/ 222 h 675"/>
                    <a:gd name="T84" fmla="*/ 288 w 390"/>
                    <a:gd name="T85" fmla="*/ 241 h 675"/>
                    <a:gd name="T86" fmla="*/ 344 w 390"/>
                    <a:gd name="T87" fmla="*/ 436 h 675"/>
                    <a:gd name="T88" fmla="*/ 307 w 390"/>
                    <a:gd name="T89" fmla="*/ 484 h 675"/>
                    <a:gd name="T90" fmla="*/ 300 w 390"/>
                    <a:gd name="T91" fmla="*/ 48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90" h="675">
                      <a:moveTo>
                        <a:pt x="300" y="484"/>
                      </a:moveTo>
                      <a:cubicBezTo>
                        <a:pt x="301" y="503"/>
                        <a:pt x="303" y="522"/>
                        <a:pt x="304" y="541"/>
                      </a:cubicBezTo>
                      <a:cubicBezTo>
                        <a:pt x="306" y="566"/>
                        <a:pt x="308" y="591"/>
                        <a:pt x="311" y="616"/>
                      </a:cubicBezTo>
                      <a:cubicBezTo>
                        <a:pt x="311" y="625"/>
                        <a:pt x="312" y="635"/>
                        <a:pt x="309" y="644"/>
                      </a:cubicBezTo>
                      <a:cubicBezTo>
                        <a:pt x="301" y="664"/>
                        <a:pt x="284" y="674"/>
                        <a:pt x="262" y="672"/>
                      </a:cubicBezTo>
                      <a:cubicBezTo>
                        <a:pt x="244" y="670"/>
                        <a:pt x="229" y="655"/>
                        <a:pt x="226" y="635"/>
                      </a:cubicBezTo>
                      <a:cubicBezTo>
                        <a:pt x="224" y="619"/>
                        <a:pt x="223" y="603"/>
                        <a:pt x="221" y="586"/>
                      </a:cubicBezTo>
                      <a:cubicBezTo>
                        <a:pt x="219" y="558"/>
                        <a:pt x="216" y="529"/>
                        <a:pt x="214" y="501"/>
                      </a:cubicBezTo>
                      <a:cubicBezTo>
                        <a:pt x="214" y="495"/>
                        <a:pt x="213" y="489"/>
                        <a:pt x="212" y="482"/>
                      </a:cubicBezTo>
                      <a:cubicBezTo>
                        <a:pt x="203" y="482"/>
                        <a:pt x="193" y="482"/>
                        <a:pt x="183" y="482"/>
                      </a:cubicBezTo>
                      <a:cubicBezTo>
                        <a:pt x="182" y="491"/>
                        <a:pt x="181" y="501"/>
                        <a:pt x="180" y="510"/>
                      </a:cubicBezTo>
                      <a:cubicBezTo>
                        <a:pt x="177" y="549"/>
                        <a:pt x="174" y="588"/>
                        <a:pt x="171" y="628"/>
                      </a:cubicBezTo>
                      <a:cubicBezTo>
                        <a:pt x="169" y="654"/>
                        <a:pt x="151" y="668"/>
                        <a:pt x="135" y="671"/>
                      </a:cubicBezTo>
                      <a:cubicBezTo>
                        <a:pt x="106" y="675"/>
                        <a:pt x="82" y="653"/>
                        <a:pt x="85" y="622"/>
                      </a:cubicBezTo>
                      <a:cubicBezTo>
                        <a:pt x="88" y="588"/>
                        <a:pt x="90" y="553"/>
                        <a:pt x="93" y="518"/>
                      </a:cubicBezTo>
                      <a:cubicBezTo>
                        <a:pt x="94" y="507"/>
                        <a:pt x="95" y="495"/>
                        <a:pt x="96" y="483"/>
                      </a:cubicBezTo>
                      <a:cubicBezTo>
                        <a:pt x="91" y="483"/>
                        <a:pt x="86" y="483"/>
                        <a:pt x="80" y="483"/>
                      </a:cubicBezTo>
                      <a:cubicBezTo>
                        <a:pt x="58" y="478"/>
                        <a:pt x="46" y="458"/>
                        <a:pt x="52" y="435"/>
                      </a:cubicBezTo>
                      <a:cubicBezTo>
                        <a:pt x="71" y="367"/>
                        <a:pt x="90" y="299"/>
                        <a:pt x="109" y="232"/>
                      </a:cubicBezTo>
                      <a:cubicBezTo>
                        <a:pt x="110" y="228"/>
                        <a:pt x="111" y="223"/>
                        <a:pt x="111" y="219"/>
                      </a:cubicBezTo>
                      <a:cubicBezTo>
                        <a:pt x="111" y="205"/>
                        <a:pt x="111" y="190"/>
                        <a:pt x="110" y="175"/>
                      </a:cubicBezTo>
                      <a:cubicBezTo>
                        <a:pt x="109" y="177"/>
                        <a:pt x="108" y="179"/>
                        <a:pt x="108" y="180"/>
                      </a:cubicBezTo>
                      <a:cubicBezTo>
                        <a:pt x="96" y="206"/>
                        <a:pt x="85" y="232"/>
                        <a:pt x="73" y="258"/>
                      </a:cubicBezTo>
                      <a:cubicBezTo>
                        <a:pt x="65" y="276"/>
                        <a:pt x="49" y="284"/>
                        <a:pt x="31" y="280"/>
                      </a:cubicBezTo>
                      <a:cubicBezTo>
                        <a:pt x="10" y="275"/>
                        <a:pt x="0" y="252"/>
                        <a:pt x="10" y="230"/>
                      </a:cubicBezTo>
                      <a:cubicBezTo>
                        <a:pt x="28" y="189"/>
                        <a:pt x="46" y="148"/>
                        <a:pt x="64" y="107"/>
                      </a:cubicBezTo>
                      <a:cubicBezTo>
                        <a:pt x="74" y="85"/>
                        <a:pt x="84" y="63"/>
                        <a:pt x="93" y="41"/>
                      </a:cubicBezTo>
                      <a:cubicBezTo>
                        <a:pt x="102" y="22"/>
                        <a:pt x="116" y="8"/>
                        <a:pt x="136" y="1"/>
                      </a:cubicBezTo>
                      <a:cubicBezTo>
                        <a:pt x="138" y="0"/>
                        <a:pt x="141" y="1"/>
                        <a:pt x="143" y="2"/>
                      </a:cubicBezTo>
                      <a:cubicBezTo>
                        <a:pt x="162" y="10"/>
                        <a:pt x="181" y="15"/>
                        <a:pt x="201" y="14"/>
                      </a:cubicBezTo>
                      <a:cubicBezTo>
                        <a:pt x="218" y="14"/>
                        <a:pt x="234" y="9"/>
                        <a:pt x="250" y="2"/>
                      </a:cubicBezTo>
                      <a:cubicBezTo>
                        <a:pt x="253" y="1"/>
                        <a:pt x="256" y="0"/>
                        <a:pt x="259" y="1"/>
                      </a:cubicBezTo>
                      <a:cubicBezTo>
                        <a:pt x="276" y="7"/>
                        <a:pt x="290" y="17"/>
                        <a:pt x="297" y="34"/>
                      </a:cubicBezTo>
                      <a:cubicBezTo>
                        <a:pt x="310" y="62"/>
                        <a:pt x="322" y="90"/>
                        <a:pt x="335" y="118"/>
                      </a:cubicBezTo>
                      <a:cubicBezTo>
                        <a:pt x="351" y="155"/>
                        <a:pt x="367" y="192"/>
                        <a:pt x="384" y="229"/>
                      </a:cubicBezTo>
                      <a:cubicBezTo>
                        <a:pt x="388" y="239"/>
                        <a:pt x="390" y="250"/>
                        <a:pt x="385" y="261"/>
                      </a:cubicBezTo>
                      <a:cubicBezTo>
                        <a:pt x="380" y="273"/>
                        <a:pt x="370" y="281"/>
                        <a:pt x="356" y="282"/>
                      </a:cubicBezTo>
                      <a:cubicBezTo>
                        <a:pt x="344" y="283"/>
                        <a:pt x="334" y="278"/>
                        <a:pt x="327" y="268"/>
                      </a:cubicBezTo>
                      <a:cubicBezTo>
                        <a:pt x="321" y="260"/>
                        <a:pt x="318" y="251"/>
                        <a:pt x="314" y="243"/>
                      </a:cubicBezTo>
                      <a:cubicBezTo>
                        <a:pt x="304" y="220"/>
                        <a:pt x="294" y="198"/>
                        <a:pt x="283" y="174"/>
                      </a:cubicBezTo>
                      <a:cubicBezTo>
                        <a:pt x="283" y="176"/>
                        <a:pt x="283" y="178"/>
                        <a:pt x="283" y="179"/>
                      </a:cubicBezTo>
                      <a:cubicBezTo>
                        <a:pt x="283" y="193"/>
                        <a:pt x="282" y="207"/>
                        <a:pt x="283" y="222"/>
                      </a:cubicBezTo>
                      <a:cubicBezTo>
                        <a:pt x="283" y="228"/>
                        <a:pt x="286" y="235"/>
                        <a:pt x="288" y="241"/>
                      </a:cubicBezTo>
                      <a:cubicBezTo>
                        <a:pt x="306" y="306"/>
                        <a:pt x="325" y="371"/>
                        <a:pt x="344" y="436"/>
                      </a:cubicBezTo>
                      <a:cubicBezTo>
                        <a:pt x="351" y="459"/>
                        <a:pt x="335" y="484"/>
                        <a:pt x="307" y="484"/>
                      </a:cubicBezTo>
                      <a:cubicBezTo>
                        <a:pt x="305" y="484"/>
                        <a:pt x="302" y="484"/>
                        <a:pt x="300" y="4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Oval 10">
                  <a:extLst>
                    <a:ext uri="{FF2B5EF4-FFF2-40B4-BE49-F238E27FC236}">
                      <a16:creationId xmlns:a16="http://schemas.microsoft.com/office/drawing/2014/main" id="{E9A498FB-1412-915E-35EC-75451B9DB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655" y="2797468"/>
                  <a:ext cx="219171" cy="21720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B54273C-F2D5-BA77-8307-F622219E3283}"/>
                  </a:ext>
                </a:extLst>
              </p:cNvPr>
              <p:cNvGrpSpPr/>
              <p:nvPr/>
            </p:nvGrpSpPr>
            <p:grpSpPr>
              <a:xfrm>
                <a:off x="600077" y="3865442"/>
                <a:ext cx="441999" cy="852262"/>
                <a:chOff x="2432051" y="1824038"/>
                <a:chExt cx="1525588" cy="2941637"/>
              </a:xfrm>
              <a:grpFill/>
            </p:grpSpPr>
            <p:sp>
              <p:nvSpPr>
                <p:cNvPr id="83" name="Freeform 6">
                  <a:extLst>
                    <a:ext uri="{FF2B5EF4-FFF2-40B4-BE49-F238E27FC236}">
                      <a16:creationId xmlns:a16="http://schemas.microsoft.com/office/drawing/2014/main" id="{A7BD3311-28D5-3A70-F4F0-1572FDFE5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051" y="2482850"/>
                  <a:ext cx="1525588" cy="2282825"/>
                </a:xfrm>
                <a:custGeom>
                  <a:avLst/>
                  <a:gdLst>
                    <a:gd name="T0" fmla="*/ 132 w 426"/>
                    <a:gd name="T1" fmla="*/ 152 h 637"/>
                    <a:gd name="T2" fmla="*/ 92 w 426"/>
                    <a:gd name="T3" fmla="*/ 221 h 637"/>
                    <a:gd name="T4" fmla="*/ 72 w 426"/>
                    <a:gd name="T5" fmla="*/ 256 h 637"/>
                    <a:gd name="T6" fmla="*/ 12 w 426"/>
                    <a:gd name="T7" fmla="*/ 263 h 637"/>
                    <a:gd name="T8" fmla="*/ 6 w 426"/>
                    <a:gd name="T9" fmla="*/ 225 h 637"/>
                    <a:gd name="T10" fmla="*/ 33 w 426"/>
                    <a:gd name="T11" fmla="*/ 177 h 637"/>
                    <a:gd name="T12" fmla="*/ 96 w 426"/>
                    <a:gd name="T13" fmla="*/ 70 h 637"/>
                    <a:gd name="T14" fmla="*/ 196 w 426"/>
                    <a:gd name="T15" fmla="*/ 6 h 637"/>
                    <a:gd name="T16" fmla="*/ 314 w 426"/>
                    <a:gd name="T17" fmla="*/ 48 h 637"/>
                    <a:gd name="T18" fmla="*/ 332 w 426"/>
                    <a:gd name="T19" fmla="*/ 73 h 637"/>
                    <a:gd name="T20" fmla="*/ 417 w 426"/>
                    <a:gd name="T21" fmla="*/ 218 h 637"/>
                    <a:gd name="T22" fmla="*/ 418 w 426"/>
                    <a:gd name="T23" fmla="*/ 257 h 637"/>
                    <a:gd name="T24" fmla="*/ 356 w 426"/>
                    <a:gd name="T25" fmla="*/ 258 h 637"/>
                    <a:gd name="T26" fmla="*/ 324 w 426"/>
                    <a:gd name="T27" fmla="*/ 204 h 637"/>
                    <a:gd name="T28" fmla="*/ 293 w 426"/>
                    <a:gd name="T29" fmla="*/ 151 h 637"/>
                    <a:gd name="T30" fmla="*/ 293 w 426"/>
                    <a:gd name="T31" fmla="*/ 156 h 637"/>
                    <a:gd name="T32" fmla="*/ 293 w 426"/>
                    <a:gd name="T33" fmla="*/ 276 h 637"/>
                    <a:gd name="T34" fmla="*/ 300 w 426"/>
                    <a:gd name="T35" fmla="*/ 308 h 637"/>
                    <a:gd name="T36" fmla="*/ 364 w 426"/>
                    <a:gd name="T37" fmla="*/ 576 h 637"/>
                    <a:gd name="T38" fmla="*/ 335 w 426"/>
                    <a:gd name="T39" fmla="*/ 629 h 637"/>
                    <a:gd name="T40" fmla="*/ 280 w 426"/>
                    <a:gd name="T41" fmla="*/ 602 h 637"/>
                    <a:gd name="T42" fmla="*/ 264 w 426"/>
                    <a:gd name="T43" fmla="*/ 538 h 637"/>
                    <a:gd name="T44" fmla="*/ 215 w 426"/>
                    <a:gd name="T45" fmla="*/ 333 h 637"/>
                    <a:gd name="T46" fmla="*/ 213 w 426"/>
                    <a:gd name="T47" fmla="*/ 328 h 637"/>
                    <a:gd name="T48" fmla="*/ 209 w 426"/>
                    <a:gd name="T49" fmla="*/ 342 h 637"/>
                    <a:gd name="T50" fmla="*/ 149 w 426"/>
                    <a:gd name="T51" fmla="*/ 594 h 637"/>
                    <a:gd name="T52" fmla="*/ 96 w 426"/>
                    <a:gd name="T53" fmla="*/ 631 h 637"/>
                    <a:gd name="T54" fmla="*/ 61 w 426"/>
                    <a:gd name="T55" fmla="*/ 582 h 637"/>
                    <a:gd name="T56" fmla="*/ 78 w 426"/>
                    <a:gd name="T57" fmla="*/ 512 h 637"/>
                    <a:gd name="T58" fmla="*/ 133 w 426"/>
                    <a:gd name="T59" fmla="*/ 282 h 637"/>
                    <a:gd name="T60" fmla="*/ 133 w 426"/>
                    <a:gd name="T61" fmla="*/ 277 h 637"/>
                    <a:gd name="T62" fmla="*/ 133 w 426"/>
                    <a:gd name="T63" fmla="*/ 155 h 637"/>
                    <a:gd name="T64" fmla="*/ 133 w 426"/>
                    <a:gd name="T65" fmla="*/ 153 h 637"/>
                    <a:gd name="T66" fmla="*/ 132 w 426"/>
                    <a:gd name="T67" fmla="*/ 152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6" h="637">
                      <a:moveTo>
                        <a:pt x="132" y="152"/>
                      </a:moveTo>
                      <a:cubicBezTo>
                        <a:pt x="119" y="175"/>
                        <a:pt x="105" y="198"/>
                        <a:pt x="92" y="221"/>
                      </a:cubicBezTo>
                      <a:cubicBezTo>
                        <a:pt x="85" y="233"/>
                        <a:pt x="79" y="245"/>
                        <a:pt x="72" y="256"/>
                      </a:cubicBezTo>
                      <a:cubicBezTo>
                        <a:pt x="58" y="279"/>
                        <a:pt x="30" y="282"/>
                        <a:pt x="12" y="263"/>
                      </a:cubicBezTo>
                      <a:cubicBezTo>
                        <a:pt x="3" y="253"/>
                        <a:pt x="0" y="237"/>
                        <a:pt x="6" y="225"/>
                      </a:cubicBezTo>
                      <a:cubicBezTo>
                        <a:pt x="15" y="209"/>
                        <a:pt x="24" y="193"/>
                        <a:pt x="33" y="177"/>
                      </a:cubicBezTo>
                      <a:cubicBezTo>
                        <a:pt x="54" y="141"/>
                        <a:pt x="75" y="106"/>
                        <a:pt x="96" y="70"/>
                      </a:cubicBezTo>
                      <a:cubicBezTo>
                        <a:pt x="119" y="33"/>
                        <a:pt x="152" y="11"/>
                        <a:pt x="196" y="6"/>
                      </a:cubicBezTo>
                      <a:cubicBezTo>
                        <a:pt x="242" y="0"/>
                        <a:pt x="281" y="15"/>
                        <a:pt x="314" y="48"/>
                      </a:cubicBezTo>
                      <a:cubicBezTo>
                        <a:pt x="321" y="56"/>
                        <a:pt x="327" y="64"/>
                        <a:pt x="332" y="73"/>
                      </a:cubicBezTo>
                      <a:cubicBezTo>
                        <a:pt x="360" y="121"/>
                        <a:pt x="388" y="169"/>
                        <a:pt x="417" y="218"/>
                      </a:cubicBezTo>
                      <a:cubicBezTo>
                        <a:pt x="424" y="231"/>
                        <a:pt x="426" y="244"/>
                        <a:pt x="418" y="257"/>
                      </a:cubicBezTo>
                      <a:cubicBezTo>
                        <a:pt x="406" y="277"/>
                        <a:pt x="372" y="284"/>
                        <a:pt x="356" y="258"/>
                      </a:cubicBezTo>
                      <a:cubicBezTo>
                        <a:pt x="344" y="240"/>
                        <a:pt x="334" y="222"/>
                        <a:pt x="324" y="204"/>
                      </a:cubicBezTo>
                      <a:cubicBezTo>
                        <a:pt x="314" y="187"/>
                        <a:pt x="304" y="170"/>
                        <a:pt x="293" y="151"/>
                      </a:cubicBezTo>
                      <a:cubicBezTo>
                        <a:pt x="293" y="154"/>
                        <a:pt x="293" y="155"/>
                        <a:pt x="293" y="156"/>
                      </a:cubicBezTo>
                      <a:cubicBezTo>
                        <a:pt x="293" y="196"/>
                        <a:pt x="292" y="236"/>
                        <a:pt x="293" y="276"/>
                      </a:cubicBezTo>
                      <a:cubicBezTo>
                        <a:pt x="293" y="287"/>
                        <a:pt x="297" y="297"/>
                        <a:pt x="300" y="308"/>
                      </a:cubicBezTo>
                      <a:cubicBezTo>
                        <a:pt x="321" y="397"/>
                        <a:pt x="343" y="486"/>
                        <a:pt x="364" y="576"/>
                      </a:cubicBezTo>
                      <a:cubicBezTo>
                        <a:pt x="370" y="600"/>
                        <a:pt x="358" y="621"/>
                        <a:pt x="335" y="629"/>
                      </a:cubicBezTo>
                      <a:cubicBezTo>
                        <a:pt x="314" y="637"/>
                        <a:pt x="286" y="624"/>
                        <a:pt x="280" y="602"/>
                      </a:cubicBezTo>
                      <a:cubicBezTo>
                        <a:pt x="274" y="581"/>
                        <a:pt x="269" y="559"/>
                        <a:pt x="264" y="538"/>
                      </a:cubicBezTo>
                      <a:cubicBezTo>
                        <a:pt x="248" y="470"/>
                        <a:pt x="231" y="402"/>
                        <a:pt x="215" y="333"/>
                      </a:cubicBezTo>
                      <a:cubicBezTo>
                        <a:pt x="215" y="332"/>
                        <a:pt x="214" y="330"/>
                        <a:pt x="213" y="328"/>
                      </a:cubicBezTo>
                      <a:cubicBezTo>
                        <a:pt x="211" y="333"/>
                        <a:pt x="210" y="338"/>
                        <a:pt x="209" y="342"/>
                      </a:cubicBezTo>
                      <a:cubicBezTo>
                        <a:pt x="189" y="426"/>
                        <a:pt x="169" y="510"/>
                        <a:pt x="149" y="594"/>
                      </a:cubicBezTo>
                      <a:cubicBezTo>
                        <a:pt x="143" y="620"/>
                        <a:pt x="122" y="635"/>
                        <a:pt x="96" y="631"/>
                      </a:cubicBezTo>
                      <a:cubicBezTo>
                        <a:pt x="73" y="627"/>
                        <a:pt x="57" y="604"/>
                        <a:pt x="61" y="582"/>
                      </a:cubicBezTo>
                      <a:cubicBezTo>
                        <a:pt x="66" y="559"/>
                        <a:pt x="72" y="535"/>
                        <a:pt x="78" y="512"/>
                      </a:cubicBezTo>
                      <a:cubicBezTo>
                        <a:pt x="96" y="435"/>
                        <a:pt x="114" y="359"/>
                        <a:pt x="133" y="282"/>
                      </a:cubicBezTo>
                      <a:cubicBezTo>
                        <a:pt x="133" y="280"/>
                        <a:pt x="133" y="279"/>
                        <a:pt x="133" y="277"/>
                      </a:cubicBezTo>
                      <a:cubicBezTo>
                        <a:pt x="133" y="236"/>
                        <a:pt x="133" y="196"/>
                        <a:pt x="133" y="155"/>
                      </a:cubicBezTo>
                      <a:cubicBezTo>
                        <a:pt x="133" y="154"/>
                        <a:pt x="133" y="153"/>
                        <a:pt x="133" y="153"/>
                      </a:cubicBezTo>
                      <a:cubicBezTo>
                        <a:pt x="133" y="153"/>
                        <a:pt x="132" y="152"/>
                        <a:pt x="132" y="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Freeform 7">
                  <a:extLst>
                    <a:ext uri="{FF2B5EF4-FFF2-40B4-BE49-F238E27FC236}">
                      <a16:creationId xmlns:a16="http://schemas.microsoft.com/office/drawing/2014/main" id="{75BA535D-1B56-A366-5451-0E39EDA6B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1824038"/>
                  <a:ext cx="601663" cy="604838"/>
                </a:xfrm>
                <a:custGeom>
                  <a:avLst/>
                  <a:gdLst>
                    <a:gd name="T0" fmla="*/ 168 w 168"/>
                    <a:gd name="T1" fmla="*/ 85 h 169"/>
                    <a:gd name="T2" fmla="*/ 84 w 168"/>
                    <a:gd name="T3" fmla="*/ 169 h 169"/>
                    <a:gd name="T4" fmla="*/ 0 w 168"/>
                    <a:gd name="T5" fmla="*/ 84 h 169"/>
                    <a:gd name="T6" fmla="*/ 85 w 168"/>
                    <a:gd name="T7" fmla="*/ 1 h 169"/>
                    <a:gd name="T8" fmla="*/ 168 w 168"/>
                    <a:gd name="T9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69">
                      <a:moveTo>
                        <a:pt x="168" y="85"/>
                      </a:moveTo>
                      <a:cubicBezTo>
                        <a:pt x="168" y="131"/>
                        <a:pt x="130" y="169"/>
                        <a:pt x="84" y="169"/>
                      </a:cubicBezTo>
                      <a:cubicBezTo>
                        <a:pt x="37" y="169"/>
                        <a:pt x="0" y="131"/>
                        <a:pt x="0" y="84"/>
                      </a:cubicBezTo>
                      <a:cubicBezTo>
                        <a:pt x="0" y="38"/>
                        <a:pt x="38" y="0"/>
                        <a:pt x="85" y="1"/>
                      </a:cubicBezTo>
                      <a:cubicBezTo>
                        <a:pt x="131" y="1"/>
                        <a:pt x="168" y="38"/>
                        <a:pt x="168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9C4F634-1716-3719-3623-F0D2FC87B269}"/>
                  </a:ext>
                </a:extLst>
              </p:cNvPr>
              <p:cNvGrpSpPr/>
              <p:nvPr/>
            </p:nvGrpSpPr>
            <p:grpSpPr>
              <a:xfrm>
                <a:off x="1461149" y="3865442"/>
                <a:ext cx="441999" cy="852262"/>
                <a:chOff x="2432051" y="1824038"/>
                <a:chExt cx="1525588" cy="2941637"/>
              </a:xfrm>
              <a:grpFill/>
            </p:grpSpPr>
            <p:sp>
              <p:nvSpPr>
                <p:cNvPr id="81" name="Freeform 6">
                  <a:extLst>
                    <a:ext uri="{FF2B5EF4-FFF2-40B4-BE49-F238E27FC236}">
                      <a16:creationId xmlns:a16="http://schemas.microsoft.com/office/drawing/2014/main" id="{A64F25B4-D5CE-CBA5-B074-42973AD9F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051" y="2482850"/>
                  <a:ext cx="1525588" cy="2282825"/>
                </a:xfrm>
                <a:custGeom>
                  <a:avLst/>
                  <a:gdLst>
                    <a:gd name="T0" fmla="*/ 132 w 426"/>
                    <a:gd name="T1" fmla="*/ 152 h 637"/>
                    <a:gd name="T2" fmla="*/ 92 w 426"/>
                    <a:gd name="T3" fmla="*/ 221 h 637"/>
                    <a:gd name="T4" fmla="*/ 72 w 426"/>
                    <a:gd name="T5" fmla="*/ 256 h 637"/>
                    <a:gd name="T6" fmla="*/ 12 w 426"/>
                    <a:gd name="T7" fmla="*/ 263 h 637"/>
                    <a:gd name="T8" fmla="*/ 6 w 426"/>
                    <a:gd name="T9" fmla="*/ 225 h 637"/>
                    <a:gd name="T10" fmla="*/ 33 w 426"/>
                    <a:gd name="T11" fmla="*/ 177 h 637"/>
                    <a:gd name="T12" fmla="*/ 96 w 426"/>
                    <a:gd name="T13" fmla="*/ 70 h 637"/>
                    <a:gd name="T14" fmla="*/ 196 w 426"/>
                    <a:gd name="T15" fmla="*/ 6 h 637"/>
                    <a:gd name="T16" fmla="*/ 314 w 426"/>
                    <a:gd name="T17" fmla="*/ 48 h 637"/>
                    <a:gd name="T18" fmla="*/ 332 w 426"/>
                    <a:gd name="T19" fmla="*/ 73 h 637"/>
                    <a:gd name="T20" fmla="*/ 417 w 426"/>
                    <a:gd name="T21" fmla="*/ 218 h 637"/>
                    <a:gd name="T22" fmla="*/ 418 w 426"/>
                    <a:gd name="T23" fmla="*/ 257 h 637"/>
                    <a:gd name="T24" fmla="*/ 356 w 426"/>
                    <a:gd name="T25" fmla="*/ 258 h 637"/>
                    <a:gd name="T26" fmla="*/ 324 w 426"/>
                    <a:gd name="T27" fmla="*/ 204 h 637"/>
                    <a:gd name="T28" fmla="*/ 293 w 426"/>
                    <a:gd name="T29" fmla="*/ 151 h 637"/>
                    <a:gd name="T30" fmla="*/ 293 w 426"/>
                    <a:gd name="T31" fmla="*/ 156 h 637"/>
                    <a:gd name="T32" fmla="*/ 293 w 426"/>
                    <a:gd name="T33" fmla="*/ 276 h 637"/>
                    <a:gd name="T34" fmla="*/ 300 w 426"/>
                    <a:gd name="T35" fmla="*/ 308 h 637"/>
                    <a:gd name="T36" fmla="*/ 364 w 426"/>
                    <a:gd name="T37" fmla="*/ 576 h 637"/>
                    <a:gd name="T38" fmla="*/ 335 w 426"/>
                    <a:gd name="T39" fmla="*/ 629 h 637"/>
                    <a:gd name="T40" fmla="*/ 280 w 426"/>
                    <a:gd name="T41" fmla="*/ 602 h 637"/>
                    <a:gd name="T42" fmla="*/ 264 w 426"/>
                    <a:gd name="T43" fmla="*/ 538 h 637"/>
                    <a:gd name="T44" fmla="*/ 215 w 426"/>
                    <a:gd name="T45" fmla="*/ 333 h 637"/>
                    <a:gd name="T46" fmla="*/ 213 w 426"/>
                    <a:gd name="T47" fmla="*/ 328 h 637"/>
                    <a:gd name="T48" fmla="*/ 209 w 426"/>
                    <a:gd name="T49" fmla="*/ 342 h 637"/>
                    <a:gd name="T50" fmla="*/ 149 w 426"/>
                    <a:gd name="T51" fmla="*/ 594 h 637"/>
                    <a:gd name="T52" fmla="*/ 96 w 426"/>
                    <a:gd name="T53" fmla="*/ 631 h 637"/>
                    <a:gd name="T54" fmla="*/ 61 w 426"/>
                    <a:gd name="T55" fmla="*/ 582 h 637"/>
                    <a:gd name="T56" fmla="*/ 78 w 426"/>
                    <a:gd name="T57" fmla="*/ 512 h 637"/>
                    <a:gd name="T58" fmla="*/ 133 w 426"/>
                    <a:gd name="T59" fmla="*/ 282 h 637"/>
                    <a:gd name="T60" fmla="*/ 133 w 426"/>
                    <a:gd name="T61" fmla="*/ 277 h 637"/>
                    <a:gd name="T62" fmla="*/ 133 w 426"/>
                    <a:gd name="T63" fmla="*/ 155 h 637"/>
                    <a:gd name="T64" fmla="*/ 133 w 426"/>
                    <a:gd name="T65" fmla="*/ 153 h 637"/>
                    <a:gd name="T66" fmla="*/ 132 w 426"/>
                    <a:gd name="T67" fmla="*/ 152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6" h="637">
                      <a:moveTo>
                        <a:pt x="132" y="152"/>
                      </a:moveTo>
                      <a:cubicBezTo>
                        <a:pt x="119" y="175"/>
                        <a:pt x="105" y="198"/>
                        <a:pt x="92" y="221"/>
                      </a:cubicBezTo>
                      <a:cubicBezTo>
                        <a:pt x="85" y="233"/>
                        <a:pt x="79" y="245"/>
                        <a:pt x="72" y="256"/>
                      </a:cubicBezTo>
                      <a:cubicBezTo>
                        <a:pt x="58" y="279"/>
                        <a:pt x="30" y="282"/>
                        <a:pt x="12" y="263"/>
                      </a:cubicBezTo>
                      <a:cubicBezTo>
                        <a:pt x="3" y="253"/>
                        <a:pt x="0" y="237"/>
                        <a:pt x="6" y="225"/>
                      </a:cubicBezTo>
                      <a:cubicBezTo>
                        <a:pt x="15" y="209"/>
                        <a:pt x="24" y="193"/>
                        <a:pt x="33" y="177"/>
                      </a:cubicBezTo>
                      <a:cubicBezTo>
                        <a:pt x="54" y="141"/>
                        <a:pt x="75" y="106"/>
                        <a:pt x="96" y="70"/>
                      </a:cubicBezTo>
                      <a:cubicBezTo>
                        <a:pt x="119" y="33"/>
                        <a:pt x="152" y="11"/>
                        <a:pt x="196" y="6"/>
                      </a:cubicBezTo>
                      <a:cubicBezTo>
                        <a:pt x="242" y="0"/>
                        <a:pt x="281" y="15"/>
                        <a:pt x="314" y="48"/>
                      </a:cubicBezTo>
                      <a:cubicBezTo>
                        <a:pt x="321" y="56"/>
                        <a:pt x="327" y="64"/>
                        <a:pt x="332" y="73"/>
                      </a:cubicBezTo>
                      <a:cubicBezTo>
                        <a:pt x="360" y="121"/>
                        <a:pt x="388" y="169"/>
                        <a:pt x="417" y="218"/>
                      </a:cubicBezTo>
                      <a:cubicBezTo>
                        <a:pt x="424" y="231"/>
                        <a:pt x="426" y="244"/>
                        <a:pt x="418" y="257"/>
                      </a:cubicBezTo>
                      <a:cubicBezTo>
                        <a:pt x="406" y="277"/>
                        <a:pt x="372" y="284"/>
                        <a:pt x="356" y="258"/>
                      </a:cubicBezTo>
                      <a:cubicBezTo>
                        <a:pt x="344" y="240"/>
                        <a:pt x="334" y="222"/>
                        <a:pt x="324" y="204"/>
                      </a:cubicBezTo>
                      <a:cubicBezTo>
                        <a:pt x="314" y="187"/>
                        <a:pt x="304" y="170"/>
                        <a:pt x="293" y="151"/>
                      </a:cubicBezTo>
                      <a:cubicBezTo>
                        <a:pt x="293" y="154"/>
                        <a:pt x="293" y="155"/>
                        <a:pt x="293" y="156"/>
                      </a:cubicBezTo>
                      <a:cubicBezTo>
                        <a:pt x="293" y="196"/>
                        <a:pt x="292" y="236"/>
                        <a:pt x="293" y="276"/>
                      </a:cubicBezTo>
                      <a:cubicBezTo>
                        <a:pt x="293" y="287"/>
                        <a:pt x="297" y="297"/>
                        <a:pt x="300" y="308"/>
                      </a:cubicBezTo>
                      <a:cubicBezTo>
                        <a:pt x="321" y="397"/>
                        <a:pt x="343" y="486"/>
                        <a:pt x="364" y="576"/>
                      </a:cubicBezTo>
                      <a:cubicBezTo>
                        <a:pt x="370" y="600"/>
                        <a:pt x="358" y="621"/>
                        <a:pt x="335" y="629"/>
                      </a:cubicBezTo>
                      <a:cubicBezTo>
                        <a:pt x="314" y="637"/>
                        <a:pt x="286" y="624"/>
                        <a:pt x="280" y="602"/>
                      </a:cubicBezTo>
                      <a:cubicBezTo>
                        <a:pt x="274" y="581"/>
                        <a:pt x="269" y="559"/>
                        <a:pt x="264" y="538"/>
                      </a:cubicBezTo>
                      <a:cubicBezTo>
                        <a:pt x="248" y="470"/>
                        <a:pt x="231" y="402"/>
                        <a:pt x="215" y="333"/>
                      </a:cubicBezTo>
                      <a:cubicBezTo>
                        <a:pt x="215" y="332"/>
                        <a:pt x="214" y="330"/>
                        <a:pt x="213" y="328"/>
                      </a:cubicBezTo>
                      <a:cubicBezTo>
                        <a:pt x="211" y="333"/>
                        <a:pt x="210" y="338"/>
                        <a:pt x="209" y="342"/>
                      </a:cubicBezTo>
                      <a:cubicBezTo>
                        <a:pt x="189" y="426"/>
                        <a:pt x="169" y="510"/>
                        <a:pt x="149" y="594"/>
                      </a:cubicBezTo>
                      <a:cubicBezTo>
                        <a:pt x="143" y="620"/>
                        <a:pt x="122" y="635"/>
                        <a:pt x="96" y="631"/>
                      </a:cubicBezTo>
                      <a:cubicBezTo>
                        <a:pt x="73" y="627"/>
                        <a:pt x="57" y="604"/>
                        <a:pt x="61" y="582"/>
                      </a:cubicBezTo>
                      <a:cubicBezTo>
                        <a:pt x="66" y="559"/>
                        <a:pt x="72" y="535"/>
                        <a:pt x="78" y="512"/>
                      </a:cubicBezTo>
                      <a:cubicBezTo>
                        <a:pt x="96" y="435"/>
                        <a:pt x="114" y="359"/>
                        <a:pt x="133" y="282"/>
                      </a:cubicBezTo>
                      <a:cubicBezTo>
                        <a:pt x="133" y="280"/>
                        <a:pt x="133" y="279"/>
                        <a:pt x="133" y="277"/>
                      </a:cubicBezTo>
                      <a:cubicBezTo>
                        <a:pt x="133" y="236"/>
                        <a:pt x="133" y="196"/>
                        <a:pt x="133" y="155"/>
                      </a:cubicBezTo>
                      <a:cubicBezTo>
                        <a:pt x="133" y="154"/>
                        <a:pt x="133" y="153"/>
                        <a:pt x="133" y="153"/>
                      </a:cubicBezTo>
                      <a:cubicBezTo>
                        <a:pt x="133" y="153"/>
                        <a:pt x="132" y="152"/>
                        <a:pt x="132" y="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" name="Freeform 7">
                  <a:extLst>
                    <a:ext uri="{FF2B5EF4-FFF2-40B4-BE49-F238E27FC236}">
                      <a16:creationId xmlns:a16="http://schemas.microsoft.com/office/drawing/2014/main" id="{14829E54-869A-EBC7-6D69-4E164DCC4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1824038"/>
                  <a:ext cx="601663" cy="604838"/>
                </a:xfrm>
                <a:custGeom>
                  <a:avLst/>
                  <a:gdLst>
                    <a:gd name="T0" fmla="*/ 168 w 168"/>
                    <a:gd name="T1" fmla="*/ 85 h 169"/>
                    <a:gd name="T2" fmla="*/ 84 w 168"/>
                    <a:gd name="T3" fmla="*/ 169 h 169"/>
                    <a:gd name="T4" fmla="*/ 0 w 168"/>
                    <a:gd name="T5" fmla="*/ 84 h 169"/>
                    <a:gd name="T6" fmla="*/ 85 w 168"/>
                    <a:gd name="T7" fmla="*/ 1 h 169"/>
                    <a:gd name="T8" fmla="*/ 168 w 168"/>
                    <a:gd name="T9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69">
                      <a:moveTo>
                        <a:pt x="168" y="85"/>
                      </a:moveTo>
                      <a:cubicBezTo>
                        <a:pt x="168" y="131"/>
                        <a:pt x="130" y="169"/>
                        <a:pt x="84" y="169"/>
                      </a:cubicBezTo>
                      <a:cubicBezTo>
                        <a:pt x="37" y="169"/>
                        <a:pt x="0" y="131"/>
                        <a:pt x="0" y="84"/>
                      </a:cubicBezTo>
                      <a:cubicBezTo>
                        <a:pt x="0" y="38"/>
                        <a:pt x="38" y="0"/>
                        <a:pt x="85" y="1"/>
                      </a:cubicBezTo>
                      <a:cubicBezTo>
                        <a:pt x="131" y="1"/>
                        <a:pt x="168" y="38"/>
                        <a:pt x="168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B7938EC-5DF3-7AB6-506A-462149722D8C}"/>
                  </a:ext>
                </a:extLst>
              </p:cNvPr>
              <p:cNvGrpSpPr/>
              <p:nvPr/>
            </p:nvGrpSpPr>
            <p:grpSpPr>
              <a:xfrm>
                <a:off x="2322220" y="3865442"/>
                <a:ext cx="441999" cy="852262"/>
                <a:chOff x="2432051" y="1824038"/>
                <a:chExt cx="1525588" cy="2941637"/>
              </a:xfrm>
              <a:grpFill/>
            </p:grpSpPr>
            <p:sp>
              <p:nvSpPr>
                <p:cNvPr id="79" name="Freeform 6">
                  <a:extLst>
                    <a:ext uri="{FF2B5EF4-FFF2-40B4-BE49-F238E27FC236}">
                      <a16:creationId xmlns:a16="http://schemas.microsoft.com/office/drawing/2014/main" id="{5B867D76-D56B-0C4F-94A4-F500685FD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051" y="2482850"/>
                  <a:ext cx="1525588" cy="2282825"/>
                </a:xfrm>
                <a:custGeom>
                  <a:avLst/>
                  <a:gdLst>
                    <a:gd name="T0" fmla="*/ 132 w 426"/>
                    <a:gd name="T1" fmla="*/ 152 h 637"/>
                    <a:gd name="T2" fmla="*/ 92 w 426"/>
                    <a:gd name="T3" fmla="*/ 221 h 637"/>
                    <a:gd name="T4" fmla="*/ 72 w 426"/>
                    <a:gd name="T5" fmla="*/ 256 h 637"/>
                    <a:gd name="T6" fmla="*/ 12 w 426"/>
                    <a:gd name="T7" fmla="*/ 263 h 637"/>
                    <a:gd name="T8" fmla="*/ 6 w 426"/>
                    <a:gd name="T9" fmla="*/ 225 h 637"/>
                    <a:gd name="T10" fmla="*/ 33 w 426"/>
                    <a:gd name="T11" fmla="*/ 177 h 637"/>
                    <a:gd name="T12" fmla="*/ 96 w 426"/>
                    <a:gd name="T13" fmla="*/ 70 h 637"/>
                    <a:gd name="T14" fmla="*/ 196 w 426"/>
                    <a:gd name="T15" fmla="*/ 6 h 637"/>
                    <a:gd name="T16" fmla="*/ 314 w 426"/>
                    <a:gd name="T17" fmla="*/ 48 h 637"/>
                    <a:gd name="T18" fmla="*/ 332 w 426"/>
                    <a:gd name="T19" fmla="*/ 73 h 637"/>
                    <a:gd name="T20" fmla="*/ 417 w 426"/>
                    <a:gd name="T21" fmla="*/ 218 h 637"/>
                    <a:gd name="T22" fmla="*/ 418 w 426"/>
                    <a:gd name="T23" fmla="*/ 257 h 637"/>
                    <a:gd name="T24" fmla="*/ 356 w 426"/>
                    <a:gd name="T25" fmla="*/ 258 h 637"/>
                    <a:gd name="T26" fmla="*/ 324 w 426"/>
                    <a:gd name="T27" fmla="*/ 204 h 637"/>
                    <a:gd name="T28" fmla="*/ 293 w 426"/>
                    <a:gd name="T29" fmla="*/ 151 h 637"/>
                    <a:gd name="T30" fmla="*/ 293 w 426"/>
                    <a:gd name="T31" fmla="*/ 156 h 637"/>
                    <a:gd name="T32" fmla="*/ 293 w 426"/>
                    <a:gd name="T33" fmla="*/ 276 h 637"/>
                    <a:gd name="T34" fmla="*/ 300 w 426"/>
                    <a:gd name="T35" fmla="*/ 308 h 637"/>
                    <a:gd name="T36" fmla="*/ 364 w 426"/>
                    <a:gd name="T37" fmla="*/ 576 h 637"/>
                    <a:gd name="T38" fmla="*/ 335 w 426"/>
                    <a:gd name="T39" fmla="*/ 629 h 637"/>
                    <a:gd name="T40" fmla="*/ 280 w 426"/>
                    <a:gd name="T41" fmla="*/ 602 h 637"/>
                    <a:gd name="T42" fmla="*/ 264 w 426"/>
                    <a:gd name="T43" fmla="*/ 538 h 637"/>
                    <a:gd name="T44" fmla="*/ 215 w 426"/>
                    <a:gd name="T45" fmla="*/ 333 h 637"/>
                    <a:gd name="T46" fmla="*/ 213 w 426"/>
                    <a:gd name="T47" fmla="*/ 328 h 637"/>
                    <a:gd name="T48" fmla="*/ 209 w 426"/>
                    <a:gd name="T49" fmla="*/ 342 h 637"/>
                    <a:gd name="T50" fmla="*/ 149 w 426"/>
                    <a:gd name="T51" fmla="*/ 594 h 637"/>
                    <a:gd name="T52" fmla="*/ 96 w 426"/>
                    <a:gd name="T53" fmla="*/ 631 h 637"/>
                    <a:gd name="T54" fmla="*/ 61 w 426"/>
                    <a:gd name="T55" fmla="*/ 582 h 637"/>
                    <a:gd name="T56" fmla="*/ 78 w 426"/>
                    <a:gd name="T57" fmla="*/ 512 h 637"/>
                    <a:gd name="T58" fmla="*/ 133 w 426"/>
                    <a:gd name="T59" fmla="*/ 282 h 637"/>
                    <a:gd name="T60" fmla="*/ 133 w 426"/>
                    <a:gd name="T61" fmla="*/ 277 h 637"/>
                    <a:gd name="T62" fmla="*/ 133 w 426"/>
                    <a:gd name="T63" fmla="*/ 155 h 637"/>
                    <a:gd name="T64" fmla="*/ 133 w 426"/>
                    <a:gd name="T65" fmla="*/ 153 h 637"/>
                    <a:gd name="T66" fmla="*/ 132 w 426"/>
                    <a:gd name="T67" fmla="*/ 152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6" h="637">
                      <a:moveTo>
                        <a:pt x="132" y="152"/>
                      </a:moveTo>
                      <a:cubicBezTo>
                        <a:pt x="119" y="175"/>
                        <a:pt x="105" y="198"/>
                        <a:pt x="92" y="221"/>
                      </a:cubicBezTo>
                      <a:cubicBezTo>
                        <a:pt x="85" y="233"/>
                        <a:pt x="79" y="245"/>
                        <a:pt x="72" y="256"/>
                      </a:cubicBezTo>
                      <a:cubicBezTo>
                        <a:pt x="58" y="279"/>
                        <a:pt x="30" y="282"/>
                        <a:pt x="12" y="263"/>
                      </a:cubicBezTo>
                      <a:cubicBezTo>
                        <a:pt x="3" y="253"/>
                        <a:pt x="0" y="237"/>
                        <a:pt x="6" y="225"/>
                      </a:cubicBezTo>
                      <a:cubicBezTo>
                        <a:pt x="15" y="209"/>
                        <a:pt x="24" y="193"/>
                        <a:pt x="33" y="177"/>
                      </a:cubicBezTo>
                      <a:cubicBezTo>
                        <a:pt x="54" y="141"/>
                        <a:pt x="75" y="106"/>
                        <a:pt x="96" y="70"/>
                      </a:cubicBezTo>
                      <a:cubicBezTo>
                        <a:pt x="119" y="33"/>
                        <a:pt x="152" y="11"/>
                        <a:pt x="196" y="6"/>
                      </a:cubicBezTo>
                      <a:cubicBezTo>
                        <a:pt x="242" y="0"/>
                        <a:pt x="281" y="15"/>
                        <a:pt x="314" y="48"/>
                      </a:cubicBezTo>
                      <a:cubicBezTo>
                        <a:pt x="321" y="56"/>
                        <a:pt x="327" y="64"/>
                        <a:pt x="332" y="73"/>
                      </a:cubicBezTo>
                      <a:cubicBezTo>
                        <a:pt x="360" y="121"/>
                        <a:pt x="388" y="169"/>
                        <a:pt x="417" y="218"/>
                      </a:cubicBezTo>
                      <a:cubicBezTo>
                        <a:pt x="424" y="231"/>
                        <a:pt x="426" y="244"/>
                        <a:pt x="418" y="257"/>
                      </a:cubicBezTo>
                      <a:cubicBezTo>
                        <a:pt x="406" y="277"/>
                        <a:pt x="372" y="284"/>
                        <a:pt x="356" y="258"/>
                      </a:cubicBezTo>
                      <a:cubicBezTo>
                        <a:pt x="344" y="240"/>
                        <a:pt x="334" y="222"/>
                        <a:pt x="324" y="204"/>
                      </a:cubicBezTo>
                      <a:cubicBezTo>
                        <a:pt x="314" y="187"/>
                        <a:pt x="304" y="170"/>
                        <a:pt x="293" y="151"/>
                      </a:cubicBezTo>
                      <a:cubicBezTo>
                        <a:pt x="293" y="154"/>
                        <a:pt x="293" y="155"/>
                        <a:pt x="293" y="156"/>
                      </a:cubicBezTo>
                      <a:cubicBezTo>
                        <a:pt x="293" y="196"/>
                        <a:pt x="292" y="236"/>
                        <a:pt x="293" y="276"/>
                      </a:cubicBezTo>
                      <a:cubicBezTo>
                        <a:pt x="293" y="287"/>
                        <a:pt x="297" y="297"/>
                        <a:pt x="300" y="308"/>
                      </a:cubicBezTo>
                      <a:cubicBezTo>
                        <a:pt x="321" y="397"/>
                        <a:pt x="343" y="486"/>
                        <a:pt x="364" y="576"/>
                      </a:cubicBezTo>
                      <a:cubicBezTo>
                        <a:pt x="370" y="600"/>
                        <a:pt x="358" y="621"/>
                        <a:pt x="335" y="629"/>
                      </a:cubicBezTo>
                      <a:cubicBezTo>
                        <a:pt x="314" y="637"/>
                        <a:pt x="286" y="624"/>
                        <a:pt x="280" y="602"/>
                      </a:cubicBezTo>
                      <a:cubicBezTo>
                        <a:pt x="274" y="581"/>
                        <a:pt x="269" y="559"/>
                        <a:pt x="264" y="538"/>
                      </a:cubicBezTo>
                      <a:cubicBezTo>
                        <a:pt x="248" y="470"/>
                        <a:pt x="231" y="402"/>
                        <a:pt x="215" y="333"/>
                      </a:cubicBezTo>
                      <a:cubicBezTo>
                        <a:pt x="215" y="332"/>
                        <a:pt x="214" y="330"/>
                        <a:pt x="213" y="328"/>
                      </a:cubicBezTo>
                      <a:cubicBezTo>
                        <a:pt x="211" y="333"/>
                        <a:pt x="210" y="338"/>
                        <a:pt x="209" y="342"/>
                      </a:cubicBezTo>
                      <a:cubicBezTo>
                        <a:pt x="189" y="426"/>
                        <a:pt x="169" y="510"/>
                        <a:pt x="149" y="594"/>
                      </a:cubicBezTo>
                      <a:cubicBezTo>
                        <a:pt x="143" y="620"/>
                        <a:pt x="122" y="635"/>
                        <a:pt x="96" y="631"/>
                      </a:cubicBezTo>
                      <a:cubicBezTo>
                        <a:pt x="73" y="627"/>
                        <a:pt x="57" y="604"/>
                        <a:pt x="61" y="582"/>
                      </a:cubicBezTo>
                      <a:cubicBezTo>
                        <a:pt x="66" y="559"/>
                        <a:pt x="72" y="535"/>
                        <a:pt x="78" y="512"/>
                      </a:cubicBezTo>
                      <a:cubicBezTo>
                        <a:pt x="96" y="435"/>
                        <a:pt x="114" y="359"/>
                        <a:pt x="133" y="282"/>
                      </a:cubicBezTo>
                      <a:cubicBezTo>
                        <a:pt x="133" y="280"/>
                        <a:pt x="133" y="279"/>
                        <a:pt x="133" y="277"/>
                      </a:cubicBezTo>
                      <a:cubicBezTo>
                        <a:pt x="133" y="236"/>
                        <a:pt x="133" y="196"/>
                        <a:pt x="133" y="155"/>
                      </a:cubicBezTo>
                      <a:cubicBezTo>
                        <a:pt x="133" y="154"/>
                        <a:pt x="133" y="153"/>
                        <a:pt x="133" y="153"/>
                      </a:cubicBezTo>
                      <a:cubicBezTo>
                        <a:pt x="133" y="153"/>
                        <a:pt x="132" y="152"/>
                        <a:pt x="132" y="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Freeform 7">
                  <a:extLst>
                    <a:ext uri="{FF2B5EF4-FFF2-40B4-BE49-F238E27FC236}">
                      <a16:creationId xmlns:a16="http://schemas.microsoft.com/office/drawing/2014/main" id="{768225F8-D512-9E74-3876-943C3ACF3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1824038"/>
                  <a:ext cx="601663" cy="604838"/>
                </a:xfrm>
                <a:custGeom>
                  <a:avLst/>
                  <a:gdLst>
                    <a:gd name="T0" fmla="*/ 168 w 168"/>
                    <a:gd name="T1" fmla="*/ 85 h 169"/>
                    <a:gd name="T2" fmla="*/ 84 w 168"/>
                    <a:gd name="T3" fmla="*/ 169 h 169"/>
                    <a:gd name="T4" fmla="*/ 0 w 168"/>
                    <a:gd name="T5" fmla="*/ 84 h 169"/>
                    <a:gd name="T6" fmla="*/ 85 w 168"/>
                    <a:gd name="T7" fmla="*/ 1 h 169"/>
                    <a:gd name="T8" fmla="*/ 168 w 168"/>
                    <a:gd name="T9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69">
                      <a:moveTo>
                        <a:pt x="168" y="85"/>
                      </a:moveTo>
                      <a:cubicBezTo>
                        <a:pt x="168" y="131"/>
                        <a:pt x="130" y="169"/>
                        <a:pt x="84" y="169"/>
                      </a:cubicBezTo>
                      <a:cubicBezTo>
                        <a:pt x="37" y="169"/>
                        <a:pt x="0" y="131"/>
                        <a:pt x="0" y="84"/>
                      </a:cubicBezTo>
                      <a:cubicBezTo>
                        <a:pt x="0" y="38"/>
                        <a:pt x="38" y="0"/>
                        <a:pt x="85" y="1"/>
                      </a:cubicBezTo>
                      <a:cubicBezTo>
                        <a:pt x="131" y="1"/>
                        <a:pt x="168" y="38"/>
                        <a:pt x="168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15491E1-D799-DFE4-516D-F0685D9A7E5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44398" y="3865442"/>
                <a:ext cx="380859" cy="850567"/>
                <a:chOff x="2027536" y="2797468"/>
                <a:chExt cx="479559" cy="1070994"/>
              </a:xfrm>
              <a:grpFill/>
            </p:grpSpPr>
            <p:sp>
              <p:nvSpPr>
                <p:cNvPr id="77" name="Freeform 9">
                  <a:extLst>
                    <a:ext uri="{FF2B5EF4-FFF2-40B4-BE49-F238E27FC236}">
                      <a16:creationId xmlns:a16="http://schemas.microsoft.com/office/drawing/2014/main" id="{CC15C6EE-55C0-3CB2-3D78-D14A6CC74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536" y="3038229"/>
                  <a:ext cx="479559" cy="830233"/>
                </a:xfrm>
                <a:custGeom>
                  <a:avLst/>
                  <a:gdLst>
                    <a:gd name="T0" fmla="*/ 300 w 390"/>
                    <a:gd name="T1" fmla="*/ 484 h 675"/>
                    <a:gd name="T2" fmla="*/ 304 w 390"/>
                    <a:gd name="T3" fmla="*/ 541 h 675"/>
                    <a:gd name="T4" fmla="*/ 311 w 390"/>
                    <a:gd name="T5" fmla="*/ 616 h 675"/>
                    <a:gd name="T6" fmla="*/ 309 w 390"/>
                    <a:gd name="T7" fmla="*/ 644 h 675"/>
                    <a:gd name="T8" fmla="*/ 262 w 390"/>
                    <a:gd name="T9" fmla="*/ 672 h 675"/>
                    <a:gd name="T10" fmla="*/ 226 w 390"/>
                    <a:gd name="T11" fmla="*/ 635 h 675"/>
                    <a:gd name="T12" fmla="*/ 221 w 390"/>
                    <a:gd name="T13" fmla="*/ 586 h 675"/>
                    <a:gd name="T14" fmla="*/ 214 w 390"/>
                    <a:gd name="T15" fmla="*/ 501 h 675"/>
                    <a:gd name="T16" fmla="*/ 212 w 390"/>
                    <a:gd name="T17" fmla="*/ 482 h 675"/>
                    <a:gd name="T18" fmla="*/ 183 w 390"/>
                    <a:gd name="T19" fmla="*/ 482 h 675"/>
                    <a:gd name="T20" fmla="*/ 180 w 390"/>
                    <a:gd name="T21" fmla="*/ 510 h 675"/>
                    <a:gd name="T22" fmla="*/ 171 w 390"/>
                    <a:gd name="T23" fmla="*/ 628 h 675"/>
                    <a:gd name="T24" fmla="*/ 135 w 390"/>
                    <a:gd name="T25" fmla="*/ 671 h 675"/>
                    <a:gd name="T26" fmla="*/ 85 w 390"/>
                    <a:gd name="T27" fmla="*/ 622 h 675"/>
                    <a:gd name="T28" fmla="*/ 93 w 390"/>
                    <a:gd name="T29" fmla="*/ 518 h 675"/>
                    <a:gd name="T30" fmla="*/ 96 w 390"/>
                    <a:gd name="T31" fmla="*/ 483 h 675"/>
                    <a:gd name="T32" fmla="*/ 80 w 390"/>
                    <a:gd name="T33" fmla="*/ 483 h 675"/>
                    <a:gd name="T34" fmla="*/ 52 w 390"/>
                    <a:gd name="T35" fmla="*/ 435 h 675"/>
                    <a:gd name="T36" fmla="*/ 109 w 390"/>
                    <a:gd name="T37" fmla="*/ 232 h 675"/>
                    <a:gd name="T38" fmla="*/ 111 w 390"/>
                    <a:gd name="T39" fmla="*/ 219 h 675"/>
                    <a:gd name="T40" fmla="*/ 110 w 390"/>
                    <a:gd name="T41" fmla="*/ 175 h 675"/>
                    <a:gd name="T42" fmla="*/ 108 w 390"/>
                    <a:gd name="T43" fmla="*/ 180 h 675"/>
                    <a:gd name="T44" fmla="*/ 73 w 390"/>
                    <a:gd name="T45" fmla="*/ 258 h 675"/>
                    <a:gd name="T46" fmla="*/ 31 w 390"/>
                    <a:gd name="T47" fmla="*/ 280 h 675"/>
                    <a:gd name="T48" fmla="*/ 10 w 390"/>
                    <a:gd name="T49" fmla="*/ 230 h 675"/>
                    <a:gd name="T50" fmla="*/ 64 w 390"/>
                    <a:gd name="T51" fmla="*/ 107 h 675"/>
                    <a:gd name="T52" fmla="*/ 93 w 390"/>
                    <a:gd name="T53" fmla="*/ 41 h 675"/>
                    <a:gd name="T54" fmla="*/ 136 w 390"/>
                    <a:gd name="T55" fmla="*/ 1 h 675"/>
                    <a:gd name="T56" fmla="*/ 143 w 390"/>
                    <a:gd name="T57" fmla="*/ 2 h 675"/>
                    <a:gd name="T58" fmla="*/ 201 w 390"/>
                    <a:gd name="T59" fmla="*/ 14 h 675"/>
                    <a:gd name="T60" fmla="*/ 250 w 390"/>
                    <a:gd name="T61" fmla="*/ 2 h 675"/>
                    <a:gd name="T62" fmla="*/ 259 w 390"/>
                    <a:gd name="T63" fmla="*/ 1 h 675"/>
                    <a:gd name="T64" fmla="*/ 297 w 390"/>
                    <a:gd name="T65" fmla="*/ 34 h 675"/>
                    <a:gd name="T66" fmla="*/ 335 w 390"/>
                    <a:gd name="T67" fmla="*/ 118 h 675"/>
                    <a:gd name="T68" fmla="*/ 384 w 390"/>
                    <a:gd name="T69" fmla="*/ 229 h 675"/>
                    <a:gd name="T70" fmla="*/ 385 w 390"/>
                    <a:gd name="T71" fmla="*/ 261 h 675"/>
                    <a:gd name="T72" fmla="*/ 356 w 390"/>
                    <a:gd name="T73" fmla="*/ 282 h 675"/>
                    <a:gd name="T74" fmla="*/ 327 w 390"/>
                    <a:gd name="T75" fmla="*/ 268 h 675"/>
                    <a:gd name="T76" fmla="*/ 314 w 390"/>
                    <a:gd name="T77" fmla="*/ 243 h 675"/>
                    <a:gd name="T78" fmla="*/ 283 w 390"/>
                    <a:gd name="T79" fmla="*/ 174 h 675"/>
                    <a:gd name="T80" fmla="*/ 283 w 390"/>
                    <a:gd name="T81" fmla="*/ 179 h 675"/>
                    <a:gd name="T82" fmla="*/ 283 w 390"/>
                    <a:gd name="T83" fmla="*/ 222 h 675"/>
                    <a:gd name="T84" fmla="*/ 288 w 390"/>
                    <a:gd name="T85" fmla="*/ 241 h 675"/>
                    <a:gd name="T86" fmla="*/ 344 w 390"/>
                    <a:gd name="T87" fmla="*/ 436 h 675"/>
                    <a:gd name="T88" fmla="*/ 307 w 390"/>
                    <a:gd name="T89" fmla="*/ 484 h 675"/>
                    <a:gd name="T90" fmla="*/ 300 w 390"/>
                    <a:gd name="T91" fmla="*/ 48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90" h="675">
                      <a:moveTo>
                        <a:pt x="300" y="484"/>
                      </a:moveTo>
                      <a:cubicBezTo>
                        <a:pt x="301" y="503"/>
                        <a:pt x="303" y="522"/>
                        <a:pt x="304" y="541"/>
                      </a:cubicBezTo>
                      <a:cubicBezTo>
                        <a:pt x="306" y="566"/>
                        <a:pt x="308" y="591"/>
                        <a:pt x="311" y="616"/>
                      </a:cubicBezTo>
                      <a:cubicBezTo>
                        <a:pt x="311" y="625"/>
                        <a:pt x="312" y="635"/>
                        <a:pt x="309" y="644"/>
                      </a:cubicBezTo>
                      <a:cubicBezTo>
                        <a:pt x="301" y="664"/>
                        <a:pt x="284" y="674"/>
                        <a:pt x="262" y="672"/>
                      </a:cubicBezTo>
                      <a:cubicBezTo>
                        <a:pt x="244" y="670"/>
                        <a:pt x="229" y="655"/>
                        <a:pt x="226" y="635"/>
                      </a:cubicBezTo>
                      <a:cubicBezTo>
                        <a:pt x="224" y="619"/>
                        <a:pt x="223" y="603"/>
                        <a:pt x="221" y="586"/>
                      </a:cubicBezTo>
                      <a:cubicBezTo>
                        <a:pt x="219" y="558"/>
                        <a:pt x="216" y="529"/>
                        <a:pt x="214" y="501"/>
                      </a:cubicBezTo>
                      <a:cubicBezTo>
                        <a:pt x="214" y="495"/>
                        <a:pt x="213" y="489"/>
                        <a:pt x="212" y="482"/>
                      </a:cubicBezTo>
                      <a:cubicBezTo>
                        <a:pt x="203" y="482"/>
                        <a:pt x="193" y="482"/>
                        <a:pt x="183" y="482"/>
                      </a:cubicBezTo>
                      <a:cubicBezTo>
                        <a:pt x="182" y="491"/>
                        <a:pt x="181" y="501"/>
                        <a:pt x="180" y="510"/>
                      </a:cubicBezTo>
                      <a:cubicBezTo>
                        <a:pt x="177" y="549"/>
                        <a:pt x="174" y="588"/>
                        <a:pt x="171" y="628"/>
                      </a:cubicBezTo>
                      <a:cubicBezTo>
                        <a:pt x="169" y="654"/>
                        <a:pt x="151" y="668"/>
                        <a:pt x="135" y="671"/>
                      </a:cubicBezTo>
                      <a:cubicBezTo>
                        <a:pt x="106" y="675"/>
                        <a:pt x="82" y="653"/>
                        <a:pt x="85" y="622"/>
                      </a:cubicBezTo>
                      <a:cubicBezTo>
                        <a:pt x="88" y="588"/>
                        <a:pt x="90" y="553"/>
                        <a:pt x="93" y="518"/>
                      </a:cubicBezTo>
                      <a:cubicBezTo>
                        <a:pt x="94" y="507"/>
                        <a:pt x="95" y="495"/>
                        <a:pt x="96" y="483"/>
                      </a:cubicBezTo>
                      <a:cubicBezTo>
                        <a:pt x="91" y="483"/>
                        <a:pt x="86" y="483"/>
                        <a:pt x="80" y="483"/>
                      </a:cubicBezTo>
                      <a:cubicBezTo>
                        <a:pt x="58" y="478"/>
                        <a:pt x="46" y="458"/>
                        <a:pt x="52" y="435"/>
                      </a:cubicBezTo>
                      <a:cubicBezTo>
                        <a:pt x="71" y="367"/>
                        <a:pt x="90" y="299"/>
                        <a:pt x="109" y="232"/>
                      </a:cubicBezTo>
                      <a:cubicBezTo>
                        <a:pt x="110" y="228"/>
                        <a:pt x="111" y="223"/>
                        <a:pt x="111" y="219"/>
                      </a:cubicBezTo>
                      <a:cubicBezTo>
                        <a:pt x="111" y="205"/>
                        <a:pt x="111" y="190"/>
                        <a:pt x="110" y="175"/>
                      </a:cubicBezTo>
                      <a:cubicBezTo>
                        <a:pt x="109" y="177"/>
                        <a:pt x="108" y="179"/>
                        <a:pt x="108" y="180"/>
                      </a:cubicBezTo>
                      <a:cubicBezTo>
                        <a:pt x="96" y="206"/>
                        <a:pt x="85" y="232"/>
                        <a:pt x="73" y="258"/>
                      </a:cubicBezTo>
                      <a:cubicBezTo>
                        <a:pt x="65" y="276"/>
                        <a:pt x="49" y="284"/>
                        <a:pt x="31" y="280"/>
                      </a:cubicBezTo>
                      <a:cubicBezTo>
                        <a:pt x="10" y="275"/>
                        <a:pt x="0" y="252"/>
                        <a:pt x="10" y="230"/>
                      </a:cubicBezTo>
                      <a:cubicBezTo>
                        <a:pt x="28" y="189"/>
                        <a:pt x="46" y="148"/>
                        <a:pt x="64" y="107"/>
                      </a:cubicBezTo>
                      <a:cubicBezTo>
                        <a:pt x="74" y="85"/>
                        <a:pt x="84" y="63"/>
                        <a:pt x="93" y="41"/>
                      </a:cubicBezTo>
                      <a:cubicBezTo>
                        <a:pt x="102" y="22"/>
                        <a:pt x="116" y="8"/>
                        <a:pt x="136" y="1"/>
                      </a:cubicBezTo>
                      <a:cubicBezTo>
                        <a:pt x="138" y="0"/>
                        <a:pt x="141" y="1"/>
                        <a:pt x="143" y="2"/>
                      </a:cubicBezTo>
                      <a:cubicBezTo>
                        <a:pt x="162" y="10"/>
                        <a:pt x="181" y="15"/>
                        <a:pt x="201" y="14"/>
                      </a:cubicBezTo>
                      <a:cubicBezTo>
                        <a:pt x="218" y="14"/>
                        <a:pt x="234" y="9"/>
                        <a:pt x="250" y="2"/>
                      </a:cubicBezTo>
                      <a:cubicBezTo>
                        <a:pt x="253" y="1"/>
                        <a:pt x="256" y="0"/>
                        <a:pt x="259" y="1"/>
                      </a:cubicBezTo>
                      <a:cubicBezTo>
                        <a:pt x="276" y="7"/>
                        <a:pt x="290" y="17"/>
                        <a:pt x="297" y="34"/>
                      </a:cubicBezTo>
                      <a:cubicBezTo>
                        <a:pt x="310" y="62"/>
                        <a:pt x="322" y="90"/>
                        <a:pt x="335" y="118"/>
                      </a:cubicBezTo>
                      <a:cubicBezTo>
                        <a:pt x="351" y="155"/>
                        <a:pt x="367" y="192"/>
                        <a:pt x="384" y="229"/>
                      </a:cubicBezTo>
                      <a:cubicBezTo>
                        <a:pt x="388" y="239"/>
                        <a:pt x="390" y="250"/>
                        <a:pt x="385" y="261"/>
                      </a:cubicBezTo>
                      <a:cubicBezTo>
                        <a:pt x="380" y="273"/>
                        <a:pt x="370" y="281"/>
                        <a:pt x="356" y="282"/>
                      </a:cubicBezTo>
                      <a:cubicBezTo>
                        <a:pt x="344" y="283"/>
                        <a:pt x="334" y="278"/>
                        <a:pt x="327" y="268"/>
                      </a:cubicBezTo>
                      <a:cubicBezTo>
                        <a:pt x="321" y="260"/>
                        <a:pt x="318" y="251"/>
                        <a:pt x="314" y="243"/>
                      </a:cubicBezTo>
                      <a:cubicBezTo>
                        <a:pt x="304" y="220"/>
                        <a:pt x="294" y="198"/>
                        <a:pt x="283" y="174"/>
                      </a:cubicBezTo>
                      <a:cubicBezTo>
                        <a:pt x="283" y="176"/>
                        <a:pt x="283" y="178"/>
                        <a:pt x="283" y="179"/>
                      </a:cubicBezTo>
                      <a:cubicBezTo>
                        <a:pt x="283" y="193"/>
                        <a:pt x="282" y="207"/>
                        <a:pt x="283" y="222"/>
                      </a:cubicBezTo>
                      <a:cubicBezTo>
                        <a:pt x="283" y="228"/>
                        <a:pt x="286" y="235"/>
                        <a:pt x="288" y="241"/>
                      </a:cubicBezTo>
                      <a:cubicBezTo>
                        <a:pt x="306" y="306"/>
                        <a:pt x="325" y="371"/>
                        <a:pt x="344" y="436"/>
                      </a:cubicBezTo>
                      <a:cubicBezTo>
                        <a:pt x="351" y="459"/>
                        <a:pt x="335" y="484"/>
                        <a:pt x="307" y="484"/>
                      </a:cubicBezTo>
                      <a:cubicBezTo>
                        <a:pt x="305" y="484"/>
                        <a:pt x="302" y="484"/>
                        <a:pt x="300" y="4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" name="Oval 10">
                  <a:extLst>
                    <a:ext uri="{FF2B5EF4-FFF2-40B4-BE49-F238E27FC236}">
                      <a16:creationId xmlns:a16="http://schemas.microsoft.com/office/drawing/2014/main" id="{F2F78595-31E1-5888-F1B6-156CB7058B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655" y="2797468"/>
                  <a:ext cx="219171" cy="21720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E6B8C5B-F854-E1F6-E5F0-47BD2F2AB31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05466" y="3865442"/>
                <a:ext cx="380859" cy="850567"/>
                <a:chOff x="2027536" y="2797468"/>
                <a:chExt cx="479559" cy="1070994"/>
              </a:xfrm>
              <a:grpFill/>
            </p:grpSpPr>
            <p:sp>
              <p:nvSpPr>
                <p:cNvPr id="75" name="Freeform 9">
                  <a:extLst>
                    <a:ext uri="{FF2B5EF4-FFF2-40B4-BE49-F238E27FC236}">
                      <a16:creationId xmlns:a16="http://schemas.microsoft.com/office/drawing/2014/main" id="{71B8EB5E-C837-969F-5880-16F8E7034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536" y="3038229"/>
                  <a:ext cx="479559" cy="830233"/>
                </a:xfrm>
                <a:custGeom>
                  <a:avLst/>
                  <a:gdLst>
                    <a:gd name="T0" fmla="*/ 300 w 390"/>
                    <a:gd name="T1" fmla="*/ 484 h 675"/>
                    <a:gd name="T2" fmla="*/ 304 w 390"/>
                    <a:gd name="T3" fmla="*/ 541 h 675"/>
                    <a:gd name="T4" fmla="*/ 311 w 390"/>
                    <a:gd name="T5" fmla="*/ 616 h 675"/>
                    <a:gd name="T6" fmla="*/ 309 w 390"/>
                    <a:gd name="T7" fmla="*/ 644 h 675"/>
                    <a:gd name="T8" fmla="*/ 262 w 390"/>
                    <a:gd name="T9" fmla="*/ 672 h 675"/>
                    <a:gd name="T10" fmla="*/ 226 w 390"/>
                    <a:gd name="T11" fmla="*/ 635 h 675"/>
                    <a:gd name="T12" fmla="*/ 221 w 390"/>
                    <a:gd name="T13" fmla="*/ 586 h 675"/>
                    <a:gd name="T14" fmla="*/ 214 w 390"/>
                    <a:gd name="T15" fmla="*/ 501 h 675"/>
                    <a:gd name="T16" fmla="*/ 212 w 390"/>
                    <a:gd name="T17" fmla="*/ 482 h 675"/>
                    <a:gd name="T18" fmla="*/ 183 w 390"/>
                    <a:gd name="T19" fmla="*/ 482 h 675"/>
                    <a:gd name="T20" fmla="*/ 180 w 390"/>
                    <a:gd name="T21" fmla="*/ 510 h 675"/>
                    <a:gd name="T22" fmla="*/ 171 w 390"/>
                    <a:gd name="T23" fmla="*/ 628 h 675"/>
                    <a:gd name="T24" fmla="*/ 135 w 390"/>
                    <a:gd name="T25" fmla="*/ 671 h 675"/>
                    <a:gd name="T26" fmla="*/ 85 w 390"/>
                    <a:gd name="T27" fmla="*/ 622 h 675"/>
                    <a:gd name="T28" fmla="*/ 93 w 390"/>
                    <a:gd name="T29" fmla="*/ 518 h 675"/>
                    <a:gd name="T30" fmla="*/ 96 w 390"/>
                    <a:gd name="T31" fmla="*/ 483 h 675"/>
                    <a:gd name="T32" fmla="*/ 80 w 390"/>
                    <a:gd name="T33" fmla="*/ 483 h 675"/>
                    <a:gd name="T34" fmla="*/ 52 w 390"/>
                    <a:gd name="T35" fmla="*/ 435 h 675"/>
                    <a:gd name="T36" fmla="*/ 109 w 390"/>
                    <a:gd name="T37" fmla="*/ 232 h 675"/>
                    <a:gd name="T38" fmla="*/ 111 w 390"/>
                    <a:gd name="T39" fmla="*/ 219 h 675"/>
                    <a:gd name="T40" fmla="*/ 110 w 390"/>
                    <a:gd name="T41" fmla="*/ 175 h 675"/>
                    <a:gd name="T42" fmla="*/ 108 w 390"/>
                    <a:gd name="T43" fmla="*/ 180 h 675"/>
                    <a:gd name="T44" fmla="*/ 73 w 390"/>
                    <a:gd name="T45" fmla="*/ 258 h 675"/>
                    <a:gd name="T46" fmla="*/ 31 w 390"/>
                    <a:gd name="T47" fmla="*/ 280 h 675"/>
                    <a:gd name="T48" fmla="*/ 10 w 390"/>
                    <a:gd name="T49" fmla="*/ 230 h 675"/>
                    <a:gd name="T50" fmla="*/ 64 w 390"/>
                    <a:gd name="T51" fmla="*/ 107 h 675"/>
                    <a:gd name="T52" fmla="*/ 93 w 390"/>
                    <a:gd name="T53" fmla="*/ 41 h 675"/>
                    <a:gd name="T54" fmla="*/ 136 w 390"/>
                    <a:gd name="T55" fmla="*/ 1 h 675"/>
                    <a:gd name="T56" fmla="*/ 143 w 390"/>
                    <a:gd name="T57" fmla="*/ 2 h 675"/>
                    <a:gd name="T58" fmla="*/ 201 w 390"/>
                    <a:gd name="T59" fmla="*/ 14 h 675"/>
                    <a:gd name="T60" fmla="*/ 250 w 390"/>
                    <a:gd name="T61" fmla="*/ 2 h 675"/>
                    <a:gd name="T62" fmla="*/ 259 w 390"/>
                    <a:gd name="T63" fmla="*/ 1 h 675"/>
                    <a:gd name="T64" fmla="*/ 297 w 390"/>
                    <a:gd name="T65" fmla="*/ 34 h 675"/>
                    <a:gd name="T66" fmla="*/ 335 w 390"/>
                    <a:gd name="T67" fmla="*/ 118 h 675"/>
                    <a:gd name="T68" fmla="*/ 384 w 390"/>
                    <a:gd name="T69" fmla="*/ 229 h 675"/>
                    <a:gd name="T70" fmla="*/ 385 w 390"/>
                    <a:gd name="T71" fmla="*/ 261 h 675"/>
                    <a:gd name="T72" fmla="*/ 356 w 390"/>
                    <a:gd name="T73" fmla="*/ 282 h 675"/>
                    <a:gd name="T74" fmla="*/ 327 w 390"/>
                    <a:gd name="T75" fmla="*/ 268 h 675"/>
                    <a:gd name="T76" fmla="*/ 314 w 390"/>
                    <a:gd name="T77" fmla="*/ 243 h 675"/>
                    <a:gd name="T78" fmla="*/ 283 w 390"/>
                    <a:gd name="T79" fmla="*/ 174 h 675"/>
                    <a:gd name="T80" fmla="*/ 283 w 390"/>
                    <a:gd name="T81" fmla="*/ 179 h 675"/>
                    <a:gd name="T82" fmla="*/ 283 w 390"/>
                    <a:gd name="T83" fmla="*/ 222 h 675"/>
                    <a:gd name="T84" fmla="*/ 288 w 390"/>
                    <a:gd name="T85" fmla="*/ 241 h 675"/>
                    <a:gd name="T86" fmla="*/ 344 w 390"/>
                    <a:gd name="T87" fmla="*/ 436 h 675"/>
                    <a:gd name="T88" fmla="*/ 307 w 390"/>
                    <a:gd name="T89" fmla="*/ 484 h 675"/>
                    <a:gd name="T90" fmla="*/ 300 w 390"/>
                    <a:gd name="T91" fmla="*/ 48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90" h="675">
                      <a:moveTo>
                        <a:pt x="300" y="484"/>
                      </a:moveTo>
                      <a:cubicBezTo>
                        <a:pt x="301" y="503"/>
                        <a:pt x="303" y="522"/>
                        <a:pt x="304" y="541"/>
                      </a:cubicBezTo>
                      <a:cubicBezTo>
                        <a:pt x="306" y="566"/>
                        <a:pt x="308" y="591"/>
                        <a:pt x="311" y="616"/>
                      </a:cubicBezTo>
                      <a:cubicBezTo>
                        <a:pt x="311" y="625"/>
                        <a:pt x="312" y="635"/>
                        <a:pt x="309" y="644"/>
                      </a:cubicBezTo>
                      <a:cubicBezTo>
                        <a:pt x="301" y="664"/>
                        <a:pt x="284" y="674"/>
                        <a:pt x="262" y="672"/>
                      </a:cubicBezTo>
                      <a:cubicBezTo>
                        <a:pt x="244" y="670"/>
                        <a:pt x="229" y="655"/>
                        <a:pt x="226" y="635"/>
                      </a:cubicBezTo>
                      <a:cubicBezTo>
                        <a:pt x="224" y="619"/>
                        <a:pt x="223" y="603"/>
                        <a:pt x="221" y="586"/>
                      </a:cubicBezTo>
                      <a:cubicBezTo>
                        <a:pt x="219" y="558"/>
                        <a:pt x="216" y="529"/>
                        <a:pt x="214" y="501"/>
                      </a:cubicBezTo>
                      <a:cubicBezTo>
                        <a:pt x="214" y="495"/>
                        <a:pt x="213" y="489"/>
                        <a:pt x="212" y="482"/>
                      </a:cubicBezTo>
                      <a:cubicBezTo>
                        <a:pt x="203" y="482"/>
                        <a:pt x="193" y="482"/>
                        <a:pt x="183" y="482"/>
                      </a:cubicBezTo>
                      <a:cubicBezTo>
                        <a:pt x="182" y="491"/>
                        <a:pt x="181" y="501"/>
                        <a:pt x="180" y="510"/>
                      </a:cubicBezTo>
                      <a:cubicBezTo>
                        <a:pt x="177" y="549"/>
                        <a:pt x="174" y="588"/>
                        <a:pt x="171" y="628"/>
                      </a:cubicBezTo>
                      <a:cubicBezTo>
                        <a:pt x="169" y="654"/>
                        <a:pt x="151" y="668"/>
                        <a:pt x="135" y="671"/>
                      </a:cubicBezTo>
                      <a:cubicBezTo>
                        <a:pt x="106" y="675"/>
                        <a:pt x="82" y="653"/>
                        <a:pt x="85" y="622"/>
                      </a:cubicBezTo>
                      <a:cubicBezTo>
                        <a:pt x="88" y="588"/>
                        <a:pt x="90" y="553"/>
                        <a:pt x="93" y="518"/>
                      </a:cubicBezTo>
                      <a:cubicBezTo>
                        <a:pt x="94" y="507"/>
                        <a:pt x="95" y="495"/>
                        <a:pt x="96" y="483"/>
                      </a:cubicBezTo>
                      <a:cubicBezTo>
                        <a:pt x="91" y="483"/>
                        <a:pt x="86" y="483"/>
                        <a:pt x="80" y="483"/>
                      </a:cubicBezTo>
                      <a:cubicBezTo>
                        <a:pt x="58" y="478"/>
                        <a:pt x="46" y="458"/>
                        <a:pt x="52" y="435"/>
                      </a:cubicBezTo>
                      <a:cubicBezTo>
                        <a:pt x="71" y="367"/>
                        <a:pt x="90" y="299"/>
                        <a:pt x="109" y="232"/>
                      </a:cubicBezTo>
                      <a:cubicBezTo>
                        <a:pt x="110" y="228"/>
                        <a:pt x="111" y="223"/>
                        <a:pt x="111" y="219"/>
                      </a:cubicBezTo>
                      <a:cubicBezTo>
                        <a:pt x="111" y="205"/>
                        <a:pt x="111" y="190"/>
                        <a:pt x="110" y="175"/>
                      </a:cubicBezTo>
                      <a:cubicBezTo>
                        <a:pt x="109" y="177"/>
                        <a:pt x="108" y="179"/>
                        <a:pt x="108" y="180"/>
                      </a:cubicBezTo>
                      <a:cubicBezTo>
                        <a:pt x="96" y="206"/>
                        <a:pt x="85" y="232"/>
                        <a:pt x="73" y="258"/>
                      </a:cubicBezTo>
                      <a:cubicBezTo>
                        <a:pt x="65" y="276"/>
                        <a:pt x="49" y="284"/>
                        <a:pt x="31" y="280"/>
                      </a:cubicBezTo>
                      <a:cubicBezTo>
                        <a:pt x="10" y="275"/>
                        <a:pt x="0" y="252"/>
                        <a:pt x="10" y="230"/>
                      </a:cubicBezTo>
                      <a:cubicBezTo>
                        <a:pt x="28" y="189"/>
                        <a:pt x="46" y="148"/>
                        <a:pt x="64" y="107"/>
                      </a:cubicBezTo>
                      <a:cubicBezTo>
                        <a:pt x="74" y="85"/>
                        <a:pt x="84" y="63"/>
                        <a:pt x="93" y="41"/>
                      </a:cubicBezTo>
                      <a:cubicBezTo>
                        <a:pt x="102" y="22"/>
                        <a:pt x="116" y="8"/>
                        <a:pt x="136" y="1"/>
                      </a:cubicBezTo>
                      <a:cubicBezTo>
                        <a:pt x="138" y="0"/>
                        <a:pt x="141" y="1"/>
                        <a:pt x="143" y="2"/>
                      </a:cubicBezTo>
                      <a:cubicBezTo>
                        <a:pt x="162" y="10"/>
                        <a:pt x="181" y="15"/>
                        <a:pt x="201" y="14"/>
                      </a:cubicBezTo>
                      <a:cubicBezTo>
                        <a:pt x="218" y="14"/>
                        <a:pt x="234" y="9"/>
                        <a:pt x="250" y="2"/>
                      </a:cubicBezTo>
                      <a:cubicBezTo>
                        <a:pt x="253" y="1"/>
                        <a:pt x="256" y="0"/>
                        <a:pt x="259" y="1"/>
                      </a:cubicBezTo>
                      <a:cubicBezTo>
                        <a:pt x="276" y="7"/>
                        <a:pt x="290" y="17"/>
                        <a:pt x="297" y="34"/>
                      </a:cubicBezTo>
                      <a:cubicBezTo>
                        <a:pt x="310" y="62"/>
                        <a:pt x="322" y="90"/>
                        <a:pt x="335" y="118"/>
                      </a:cubicBezTo>
                      <a:cubicBezTo>
                        <a:pt x="351" y="155"/>
                        <a:pt x="367" y="192"/>
                        <a:pt x="384" y="229"/>
                      </a:cubicBezTo>
                      <a:cubicBezTo>
                        <a:pt x="388" y="239"/>
                        <a:pt x="390" y="250"/>
                        <a:pt x="385" y="261"/>
                      </a:cubicBezTo>
                      <a:cubicBezTo>
                        <a:pt x="380" y="273"/>
                        <a:pt x="370" y="281"/>
                        <a:pt x="356" y="282"/>
                      </a:cubicBezTo>
                      <a:cubicBezTo>
                        <a:pt x="344" y="283"/>
                        <a:pt x="334" y="278"/>
                        <a:pt x="327" y="268"/>
                      </a:cubicBezTo>
                      <a:cubicBezTo>
                        <a:pt x="321" y="260"/>
                        <a:pt x="318" y="251"/>
                        <a:pt x="314" y="243"/>
                      </a:cubicBezTo>
                      <a:cubicBezTo>
                        <a:pt x="304" y="220"/>
                        <a:pt x="294" y="198"/>
                        <a:pt x="283" y="174"/>
                      </a:cubicBezTo>
                      <a:cubicBezTo>
                        <a:pt x="283" y="176"/>
                        <a:pt x="283" y="178"/>
                        <a:pt x="283" y="179"/>
                      </a:cubicBezTo>
                      <a:cubicBezTo>
                        <a:pt x="283" y="193"/>
                        <a:pt x="282" y="207"/>
                        <a:pt x="283" y="222"/>
                      </a:cubicBezTo>
                      <a:cubicBezTo>
                        <a:pt x="283" y="228"/>
                        <a:pt x="286" y="235"/>
                        <a:pt x="288" y="241"/>
                      </a:cubicBezTo>
                      <a:cubicBezTo>
                        <a:pt x="306" y="306"/>
                        <a:pt x="325" y="371"/>
                        <a:pt x="344" y="436"/>
                      </a:cubicBezTo>
                      <a:cubicBezTo>
                        <a:pt x="351" y="459"/>
                        <a:pt x="335" y="484"/>
                        <a:pt x="307" y="484"/>
                      </a:cubicBezTo>
                      <a:cubicBezTo>
                        <a:pt x="305" y="484"/>
                        <a:pt x="302" y="484"/>
                        <a:pt x="300" y="4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Oval 10">
                  <a:extLst>
                    <a:ext uri="{FF2B5EF4-FFF2-40B4-BE49-F238E27FC236}">
                      <a16:creationId xmlns:a16="http://schemas.microsoft.com/office/drawing/2014/main" id="{8024DD70-5B2E-CBD2-98E4-6BAA84B4C2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655" y="2797468"/>
                  <a:ext cx="219171" cy="21720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9F1FDB2-04D3-9BCE-C51F-E7CB26E5BB3D}"/>
                  </a:ext>
                </a:extLst>
              </p:cNvPr>
              <p:cNvGrpSpPr/>
              <p:nvPr/>
            </p:nvGrpSpPr>
            <p:grpSpPr>
              <a:xfrm>
                <a:off x="3183292" y="3865442"/>
                <a:ext cx="441999" cy="852262"/>
                <a:chOff x="2432051" y="1824038"/>
                <a:chExt cx="1525588" cy="2941637"/>
              </a:xfrm>
              <a:grpFill/>
            </p:grpSpPr>
            <p:sp>
              <p:nvSpPr>
                <p:cNvPr id="73" name="Freeform 6">
                  <a:extLst>
                    <a:ext uri="{FF2B5EF4-FFF2-40B4-BE49-F238E27FC236}">
                      <a16:creationId xmlns:a16="http://schemas.microsoft.com/office/drawing/2014/main" id="{4D4D9559-E3A2-47E1-FEE0-00D2BA678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051" y="2482850"/>
                  <a:ext cx="1525588" cy="2282825"/>
                </a:xfrm>
                <a:custGeom>
                  <a:avLst/>
                  <a:gdLst>
                    <a:gd name="T0" fmla="*/ 132 w 426"/>
                    <a:gd name="T1" fmla="*/ 152 h 637"/>
                    <a:gd name="T2" fmla="*/ 92 w 426"/>
                    <a:gd name="T3" fmla="*/ 221 h 637"/>
                    <a:gd name="T4" fmla="*/ 72 w 426"/>
                    <a:gd name="T5" fmla="*/ 256 h 637"/>
                    <a:gd name="T6" fmla="*/ 12 w 426"/>
                    <a:gd name="T7" fmla="*/ 263 h 637"/>
                    <a:gd name="T8" fmla="*/ 6 w 426"/>
                    <a:gd name="T9" fmla="*/ 225 h 637"/>
                    <a:gd name="T10" fmla="*/ 33 w 426"/>
                    <a:gd name="T11" fmla="*/ 177 h 637"/>
                    <a:gd name="T12" fmla="*/ 96 w 426"/>
                    <a:gd name="T13" fmla="*/ 70 h 637"/>
                    <a:gd name="T14" fmla="*/ 196 w 426"/>
                    <a:gd name="T15" fmla="*/ 6 h 637"/>
                    <a:gd name="T16" fmla="*/ 314 w 426"/>
                    <a:gd name="T17" fmla="*/ 48 h 637"/>
                    <a:gd name="T18" fmla="*/ 332 w 426"/>
                    <a:gd name="T19" fmla="*/ 73 h 637"/>
                    <a:gd name="T20" fmla="*/ 417 w 426"/>
                    <a:gd name="T21" fmla="*/ 218 h 637"/>
                    <a:gd name="T22" fmla="*/ 418 w 426"/>
                    <a:gd name="T23" fmla="*/ 257 h 637"/>
                    <a:gd name="T24" fmla="*/ 356 w 426"/>
                    <a:gd name="T25" fmla="*/ 258 h 637"/>
                    <a:gd name="T26" fmla="*/ 324 w 426"/>
                    <a:gd name="T27" fmla="*/ 204 h 637"/>
                    <a:gd name="T28" fmla="*/ 293 w 426"/>
                    <a:gd name="T29" fmla="*/ 151 h 637"/>
                    <a:gd name="T30" fmla="*/ 293 w 426"/>
                    <a:gd name="T31" fmla="*/ 156 h 637"/>
                    <a:gd name="T32" fmla="*/ 293 w 426"/>
                    <a:gd name="T33" fmla="*/ 276 h 637"/>
                    <a:gd name="T34" fmla="*/ 300 w 426"/>
                    <a:gd name="T35" fmla="*/ 308 h 637"/>
                    <a:gd name="T36" fmla="*/ 364 w 426"/>
                    <a:gd name="T37" fmla="*/ 576 h 637"/>
                    <a:gd name="T38" fmla="*/ 335 w 426"/>
                    <a:gd name="T39" fmla="*/ 629 h 637"/>
                    <a:gd name="T40" fmla="*/ 280 w 426"/>
                    <a:gd name="T41" fmla="*/ 602 h 637"/>
                    <a:gd name="T42" fmla="*/ 264 w 426"/>
                    <a:gd name="T43" fmla="*/ 538 h 637"/>
                    <a:gd name="T44" fmla="*/ 215 w 426"/>
                    <a:gd name="T45" fmla="*/ 333 h 637"/>
                    <a:gd name="T46" fmla="*/ 213 w 426"/>
                    <a:gd name="T47" fmla="*/ 328 h 637"/>
                    <a:gd name="T48" fmla="*/ 209 w 426"/>
                    <a:gd name="T49" fmla="*/ 342 h 637"/>
                    <a:gd name="T50" fmla="*/ 149 w 426"/>
                    <a:gd name="T51" fmla="*/ 594 h 637"/>
                    <a:gd name="T52" fmla="*/ 96 w 426"/>
                    <a:gd name="T53" fmla="*/ 631 h 637"/>
                    <a:gd name="T54" fmla="*/ 61 w 426"/>
                    <a:gd name="T55" fmla="*/ 582 h 637"/>
                    <a:gd name="T56" fmla="*/ 78 w 426"/>
                    <a:gd name="T57" fmla="*/ 512 h 637"/>
                    <a:gd name="T58" fmla="*/ 133 w 426"/>
                    <a:gd name="T59" fmla="*/ 282 h 637"/>
                    <a:gd name="T60" fmla="*/ 133 w 426"/>
                    <a:gd name="T61" fmla="*/ 277 h 637"/>
                    <a:gd name="T62" fmla="*/ 133 w 426"/>
                    <a:gd name="T63" fmla="*/ 155 h 637"/>
                    <a:gd name="T64" fmla="*/ 133 w 426"/>
                    <a:gd name="T65" fmla="*/ 153 h 637"/>
                    <a:gd name="T66" fmla="*/ 132 w 426"/>
                    <a:gd name="T67" fmla="*/ 152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6" h="637">
                      <a:moveTo>
                        <a:pt x="132" y="152"/>
                      </a:moveTo>
                      <a:cubicBezTo>
                        <a:pt x="119" y="175"/>
                        <a:pt x="105" y="198"/>
                        <a:pt x="92" y="221"/>
                      </a:cubicBezTo>
                      <a:cubicBezTo>
                        <a:pt x="85" y="233"/>
                        <a:pt x="79" y="245"/>
                        <a:pt x="72" y="256"/>
                      </a:cubicBezTo>
                      <a:cubicBezTo>
                        <a:pt x="58" y="279"/>
                        <a:pt x="30" y="282"/>
                        <a:pt x="12" y="263"/>
                      </a:cubicBezTo>
                      <a:cubicBezTo>
                        <a:pt x="3" y="253"/>
                        <a:pt x="0" y="237"/>
                        <a:pt x="6" y="225"/>
                      </a:cubicBezTo>
                      <a:cubicBezTo>
                        <a:pt x="15" y="209"/>
                        <a:pt x="24" y="193"/>
                        <a:pt x="33" y="177"/>
                      </a:cubicBezTo>
                      <a:cubicBezTo>
                        <a:pt x="54" y="141"/>
                        <a:pt x="75" y="106"/>
                        <a:pt x="96" y="70"/>
                      </a:cubicBezTo>
                      <a:cubicBezTo>
                        <a:pt x="119" y="33"/>
                        <a:pt x="152" y="11"/>
                        <a:pt x="196" y="6"/>
                      </a:cubicBezTo>
                      <a:cubicBezTo>
                        <a:pt x="242" y="0"/>
                        <a:pt x="281" y="15"/>
                        <a:pt x="314" y="48"/>
                      </a:cubicBezTo>
                      <a:cubicBezTo>
                        <a:pt x="321" y="56"/>
                        <a:pt x="327" y="64"/>
                        <a:pt x="332" y="73"/>
                      </a:cubicBezTo>
                      <a:cubicBezTo>
                        <a:pt x="360" y="121"/>
                        <a:pt x="388" y="169"/>
                        <a:pt x="417" y="218"/>
                      </a:cubicBezTo>
                      <a:cubicBezTo>
                        <a:pt x="424" y="231"/>
                        <a:pt x="426" y="244"/>
                        <a:pt x="418" y="257"/>
                      </a:cubicBezTo>
                      <a:cubicBezTo>
                        <a:pt x="406" y="277"/>
                        <a:pt x="372" y="284"/>
                        <a:pt x="356" y="258"/>
                      </a:cubicBezTo>
                      <a:cubicBezTo>
                        <a:pt x="344" y="240"/>
                        <a:pt x="334" y="222"/>
                        <a:pt x="324" y="204"/>
                      </a:cubicBezTo>
                      <a:cubicBezTo>
                        <a:pt x="314" y="187"/>
                        <a:pt x="304" y="170"/>
                        <a:pt x="293" y="151"/>
                      </a:cubicBezTo>
                      <a:cubicBezTo>
                        <a:pt x="293" y="154"/>
                        <a:pt x="293" y="155"/>
                        <a:pt x="293" y="156"/>
                      </a:cubicBezTo>
                      <a:cubicBezTo>
                        <a:pt x="293" y="196"/>
                        <a:pt x="292" y="236"/>
                        <a:pt x="293" y="276"/>
                      </a:cubicBezTo>
                      <a:cubicBezTo>
                        <a:pt x="293" y="287"/>
                        <a:pt x="297" y="297"/>
                        <a:pt x="300" y="308"/>
                      </a:cubicBezTo>
                      <a:cubicBezTo>
                        <a:pt x="321" y="397"/>
                        <a:pt x="343" y="486"/>
                        <a:pt x="364" y="576"/>
                      </a:cubicBezTo>
                      <a:cubicBezTo>
                        <a:pt x="370" y="600"/>
                        <a:pt x="358" y="621"/>
                        <a:pt x="335" y="629"/>
                      </a:cubicBezTo>
                      <a:cubicBezTo>
                        <a:pt x="314" y="637"/>
                        <a:pt x="286" y="624"/>
                        <a:pt x="280" y="602"/>
                      </a:cubicBezTo>
                      <a:cubicBezTo>
                        <a:pt x="274" y="581"/>
                        <a:pt x="269" y="559"/>
                        <a:pt x="264" y="538"/>
                      </a:cubicBezTo>
                      <a:cubicBezTo>
                        <a:pt x="248" y="470"/>
                        <a:pt x="231" y="402"/>
                        <a:pt x="215" y="333"/>
                      </a:cubicBezTo>
                      <a:cubicBezTo>
                        <a:pt x="215" y="332"/>
                        <a:pt x="214" y="330"/>
                        <a:pt x="213" y="328"/>
                      </a:cubicBezTo>
                      <a:cubicBezTo>
                        <a:pt x="211" y="333"/>
                        <a:pt x="210" y="338"/>
                        <a:pt x="209" y="342"/>
                      </a:cubicBezTo>
                      <a:cubicBezTo>
                        <a:pt x="189" y="426"/>
                        <a:pt x="169" y="510"/>
                        <a:pt x="149" y="594"/>
                      </a:cubicBezTo>
                      <a:cubicBezTo>
                        <a:pt x="143" y="620"/>
                        <a:pt x="122" y="635"/>
                        <a:pt x="96" y="631"/>
                      </a:cubicBezTo>
                      <a:cubicBezTo>
                        <a:pt x="73" y="627"/>
                        <a:pt x="57" y="604"/>
                        <a:pt x="61" y="582"/>
                      </a:cubicBezTo>
                      <a:cubicBezTo>
                        <a:pt x="66" y="559"/>
                        <a:pt x="72" y="535"/>
                        <a:pt x="78" y="512"/>
                      </a:cubicBezTo>
                      <a:cubicBezTo>
                        <a:pt x="96" y="435"/>
                        <a:pt x="114" y="359"/>
                        <a:pt x="133" y="282"/>
                      </a:cubicBezTo>
                      <a:cubicBezTo>
                        <a:pt x="133" y="280"/>
                        <a:pt x="133" y="279"/>
                        <a:pt x="133" y="277"/>
                      </a:cubicBezTo>
                      <a:cubicBezTo>
                        <a:pt x="133" y="236"/>
                        <a:pt x="133" y="196"/>
                        <a:pt x="133" y="155"/>
                      </a:cubicBezTo>
                      <a:cubicBezTo>
                        <a:pt x="133" y="154"/>
                        <a:pt x="133" y="153"/>
                        <a:pt x="133" y="153"/>
                      </a:cubicBezTo>
                      <a:cubicBezTo>
                        <a:pt x="133" y="153"/>
                        <a:pt x="132" y="152"/>
                        <a:pt x="132" y="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">
                  <a:extLst>
                    <a:ext uri="{FF2B5EF4-FFF2-40B4-BE49-F238E27FC236}">
                      <a16:creationId xmlns:a16="http://schemas.microsoft.com/office/drawing/2014/main" id="{84E3FA7A-5F42-6E85-430A-FFE5B33CA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1824038"/>
                  <a:ext cx="601663" cy="604838"/>
                </a:xfrm>
                <a:custGeom>
                  <a:avLst/>
                  <a:gdLst>
                    <a:gd name="T0" fmla="*/ 168 w 168"/>
                    <a:gd name="T1" fmla="*/ 85 h 169"/>
                    <a:gd name="T2" fmla="*/ 84 w 168"/>
                    <a:gd name="T3" fmla="*/ 169 h 169"/>
                    <a:gd name="T4" fmla="*/ 0 w 168"/>
                    <a:gd name="T5" fmla="*/ 84 h 169"/>
                    <a:gd name="T6" fmla="*/ 85 w 168"/>
                    <a:gd name="T7" fmla="*/ 1 h 169"/>
                    <a:gd name="T8" fmla="*/ 168 w 168"/>
                    <a:gd name="T9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69">
                      <a:moveTo>
                        <a:pt x="168" y="85"/>
                      </a:moveTo>
                      <a:cubicBezTo>
                        <a:pt x="168" y="131"/>
                        <a:pt x="130" y="169"/>
                        <a:pt x="84" y="169"/>
                      </a:cubicBezTo>
                      <a:cubicBezTo>
                        <a:pt x="37" y="169"/>
                        <a:pt x="0" y="131"/>
                        <a:pt x="0" y="84"/>
                      </a:cubicBezTo>
                      <a:cubicBezTo>
                        <a:pt x="0" y="38"/>
                        <a:pt x="38" y="0"/>
                        <a:pt x="85" y="1"/>
                      </a:cubicBezTo>
                      <a:cubicBezTo>
                        <a:pt x="131" y="1"/>
                        <a:pt x="168" y="38"/>
                        <a:pt x="168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C04DE7B-6D18-98A2-5D42-CC5DE7DB96AF}"/>
                  </a:ext>
                </a:extLst>
              </p:cNvPr>
              <p:cNvGrpSpPr/>
              <p:nvPr/>
            </p:nvGrpSpPr>
            <p:grpSpPr>
              <a:xfrm>
                <a:off x="4044363" y="3865442"/>
                <a:ext cx="441999" cy="852262"/>
                <a:chOff x="2432051" y="1824038"/>
                <a:chExt cx="1525588" cy="2941637"/>
              </a:xfrm>
              <a:grpFill/>
            </p:grpSpPr>
            <p:sp>
              <p:nvSpPr>
                <p:cNvPr id="71" name="Freeform 6">
                  <a:extLst>
                    <a:ext uri="{FF2B5EF4-FFF2-40B4-BE49-F238E27FC236}">
                      <a16:creationId xmlns:a16="http://schemas.microsoft.com/office/drawing/2014/main" id="{E0DEA573-CB20-952A-30CA-7C864C0A6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051" y="2482850"/>
                  <a:ext cx="1525588" cy="2282825"/>
                </a:xfrm>
                <a:custGeom>
                  <a:avLst/>
                  <a:gdLst>
                    <a:gd name="T0" fmla="*/ 132 w 426"/>
                    <a:gd name="T1" fmla="*/ 152 h 637"/>
                    <a:gd name="T2" fmla="*/ 92 w 426"/>
                    <a:gd name="T3" fmla="*/ 221 h 637"/>
                    <a:gd name="T4" fmla="*/ 72 w 426"/>
                    <a:gd name="T5" fmla="*/ 256 h 637"/>
                    <a:gd name="T6" fmla="*/ 12 w 426"/>
                    <a:gd name="T7" fmla="*/ 263 h 637"/>
                    <a:gd name="T8" fmla="*/ 6 w 426"/>
                    <a:gd name="T9" fmla="*/ 225 h 637"/>
                    <a:gd name="T10" fmla="*/ 33 w 426"/>
                    <a:gd name="T11" fmla="*/ 177 h 637"/>
                    <a:gd name="T12" fmla="*/ 96 w 426"/>
                    <a:gd name="T13" fmla="*/ 70 h 637"/>
                    <a:gd name="T14" fmla="*/ 196 w 426"/>
                    <a:gd name="T15" fmla="*/ 6 h 637"/>
                    <a:gd name="T16" fmla="*/ 314 w 426"/>
                    <a:gd name="T17" fmla="*/ 48 h 637"/>
                    <a:gd name="T18" fmla="*/ 332 w 426"/>
                    <a:gd name="T19" fmla="*/ 73 h 637"/>
                    <a:gd name="T20" fmla="*/ 417 w 426"/>
                    <a:gd name="T21" fmla="*/ 218 h 637"/>
                    <a:gd name="T22" fmla="*/ 418 w 426"/>
                    <a:gd name="T23" fmla="*/ 257 h 637"/>
                    <a:gd name="T24" fmla="*/ 356 w 426"/>
                    <a:gd name="T25" fmla="*/ 258 h 637"/>
                    <a:gd name="T26" fmla="*/ 324 w 426"/>
                    <a:gd name="T27" fmla="*/ 204 h 637"/>
                    <a:gd name="T28" fmla="*/ 293 w 426"/>
                    <a:gd name="T29" fmla="*/ 151 h 637"/>
                    <a:gd name="T30" fmla="*/ 293 w 426"/>
                    <a:gd name="T31" fmla="*/ 156 h 637"/>
                    <a:gd name="T32" fmla="*/ 293 w 426"/>
                    <a:gd name="T33" fmla="*/ 276 h 637"/>
                    <a:gd name="T34" fmla="*/ 300 w 426"/>
                    <a:gd name="T35" fmla="*/ 308 h 637"/>
                    <a:gd name="T36" fmla="*/ 364 w 426"/>
                    <a:gd name="T37" fmla="*/ 576 h 637"/>
                    <a:gd name="T38" fmla="*/ 335 w 426"/>
                    <a:gd name="T39" fmla="*/ 629 h 637"/>
                    <a:gd name="T40" fmla="*/ 280 w 426"/>
                    <a:gd name="T41" fmla="*/ 602 h 637"/>
                    <a:gd name="T42" fmla="*/ 264 w 426"/>
                    <a:gd name="T43" fmla="*/ 538 h 637"/>
                    <a:gd name="T44" fmla="*/ 215 w 426"/>
                    <a:gd name="T45" fmla="*/ 333 h 637"/>
                    <a:gd name="T46" fmla="*/ 213 w 426"/>
                    <a:gd name="T47" fmla="*/ 328 h 637"/>
                    <a:gd name="T48" fmla="*/ 209 w 426"/>
                    <a:gd name="T49" fmla="*/ 342 h 637"/>
                    <a:gd name="T50" fmla="*/ 149 w 426"/>
                    <a:gd name="T51" fmla="*/ 594 h 637"/>
                    <a:gd name="T52" fmla="*/ 96 w 426"/>
                    <a:gd name="T53" fmla="*/ 631 h 637"/>
                    <a:gd name="T54" fmla="*/ 61 w 426"/>
                    <a:gd name="T55" fmla="*/ 582 h 637"/>
                    <a:gd name="T56" fmla="*/ 78 w 426"/>
                    <a:gd name="T57" fmla="*/ 512 h 637"/>
                    <a:gd name="T58" fmla="*/ 133 w 426"/>
                    <a:gd name="T59" fmla="*/ 282 h 637"/>
                    <a:gd name="T60" fmla="*/ 133 w 426"/>
                    <a:gd name="T61" fmla="*/ 277 h 637"/>
                    <a:gd name="T62" fmla="*/ 133 w 426"/>
                    <a:gd name="T63" fmla="*/ 155 h 637"/>
                    <a:gd name="T64" fmla="*/ 133 w 426"/>
                    <a:gd name="T65" fmla="*/ 153 h 637"/>
                    <a:gd name="T66" fmla="*/ 132 w 426"/>
                    <a:gd name="T67" fmla="*/ 152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6" h="637">
                      <a:moveTo>
                        <a:pt x="132" y="152"/>
                      </a:moveTo>
                      <a:cubicBezTo>
                        <a:pt x="119" y="175"/>
                        <a:pt x="105" y="198"/>
                        <a:pt x="92" y="221"/>
                      </a:cubicBezTo>
                      <a:cubicBezTo>
                        <a:pt x="85" y="233"/>
                        <a:pt x="79" y="245"/>
                        <a:pt x="72" y="256"/>
                      </a:cubicBezTo>
                      <a:cubicBezTo>
                        <a:pt x="58" y="279"/>
                        <a:pt x="30" y="282"/>
                        <a:pt x="12" y="263"/>
                      </a:cubicBezTo>
                      <a:cubicBezTo>
                        <a:pt x="3" y="253"/>
                        <a:pt x="0" y="237"/>
                        <a:pt x="6" y="225"/>
                      </a:cubicBezTo>
                      <a:cubicBezTo>
                        <a:pt x="15" y="209"/>
                        <a:pt x="24" y="193"/>
                        <a:pt x="33" y="177"/>
                      </a:cubicBezTo>
                      <a:cubicBezTo>
                        <a:pt x="54" y="141"/>
                        <a:pt x="75" y="106"/>
                        <a:pt x="96" y="70"/>
                      </a:cubicBezTo>
                      <a:cubicBezTo>
                        <a:pt x="119" y="33"/>
                        <a:pt x="152" y="11"/>
                        <a:pt x="196" y="6"/>
                      </a:cubicBezTo>
                      <a:cubicBezTo>
                        <a:pt x="242" y="0"/>
                        <a:pt x="281" y="15"/>
                        <a:pt x="314" y="48"/>
                      </a:cubicBezTo>
                      <a:cubicBezTo>
                        <a:pt x="321" y="56"/>
                        <a:pt x="327" y="64"/>
                        <a:pt x="332" y="73"/>
                      </a:cubicBezTo>
                      <a:cubicBezTo>
                        <a:pt x="360" y="121"/>
                        <a:pt x="388" y="169"/>
                        <a:pt x="417" y="218"/>
                      </a:cubicBezTo>
                      <a:cubicBezTo>
                        <a:pt x="424" y="231"/>
                        <a:pt x="426" y="244"/>
                        <a:pt x="418" y="257"/>
                      </a:cubicBezTo>
                      <a:cubicBezTo>
                        <a:pt x="406" y="277"/>
                        <a:pt x="372" y="284"/>
                        <a:pt x="356" y="258"/>
                      </a:cubicBezTo>
                      <a:cubicBezTo>
                        <a:pt x="344" y="240"/>
                        <a:pt x="334" y="222"/>
                        <a:pt x="324" y="204"/>
                      </a:cubicBezTo>
                      <a:cubicBezTo>
                        <a:pt x="314" y="187"/>
                        <a:pt x="304" y="170"/>
                        <a:pt x="293" y="151"/>
                      </a:cubicBezTo>
                      <a:cubicBezTo>
                        <a:pt x="293" y="154"/>
                        <a:pt x="293" y="155"/>
                        <a:pt x="293" y="156"/>
                      </a:cubicBezTo>
                      <a:cubicBezTo>
                        <a:pt x="293" y="196"/>
                        <a:pt x="292" y="236"/>
                        <a:pt x="293" y="276"/>
                      </a:cubicBezTo>
                      <a:cubicBezTo>
                        <a:pt x="293" y="287"/>
                        <a:pt x="297" y="297"/>
                        <a:pt x="300" y="308"/>
                      </a:cubicBezTo>
                      <a:cubicBezTo>
                        <a:pt x="321" y="397"/>
                        <a:pt x="343" y="486"/>
                        <a:pt x="364" y="576"/>
                      </a:cubicBezTo>
                      <a:cubicBezTo>
                        <a:pt x="370" y="600"/>
                        <a:pt x="358" y="621"/>
                        <a:pt x="335" y="629"/>
                      </a:cubicBezTo>
                      <a:cubicBezTo>
                        <a:pt x="314" y="637"/>
                        <a:pt x="286" y="624"/>
                        <a:pt x="280" y="602"/>
                      </a:cubicBezTo>
                      <a:cubicBezTo>
                        <a:pt x="274" y="581"/>
                        <a:pt x="269" y="559"/>
                        <a:pt x="264" y="538"/>
                      </a:cubicBezTo>
                      <a:cubicBezTo>
                        <a:pt x="248" y="470"/>
                        <a:pt x="231" y="402"/>
                        <a:pt x="215" y="333"/>
                      </a:cubicBezTo>
                      <a:cubicBezTo>
                        <a:pt x="215" y="332"/>
                        <a:pt x="214" y="330"/>
                        <a:pt x="213" y="328"/>
                      </a:cubicBezTo>
                      <a:cubicBezTo>
                        <a:pt x="211" y="333"/>
                        <a:pt x="210" y="338"/>
                        <a:pt x="209" y="342"/>
                      </a:cubicBezTo>
                      <a:cubicBezTo>
                        <a:pt x="189" y="426"/>
                        <a:pt x="169" y="510"/>
                        <a:pt x="149" y="594"/>
                      </a:cubicBezTo>
                      <a:cubicBezTo>
                        <a:pt x="143" y="620"/>
                        <a:pt x="122" y="635"/>
                        <a:pt x="96" y="631"/>
                      </a:cubicBezTo>
                      <a:cubicBezTo>
                        <a:pt x="73" y="627"/>
                        <a:pt x="57" y="604"/>
                        <a:pt x="61" y="582"/>
                      </a:cubicBezTo>
                      <a:cubicBezTo>
                        <a:pt x="66" y="559"/>
                        <a:pt x="72" y="535"/>
                        <a:pt x="78" y="512"/>
                      </a:cubicBezTo>
                      <a:cubicBezTo>
                        <a:pt x="96" y="435"/>
                        <a:pt x="114" y="359"/>
                        <a:pt x="133" y="282"/>
                      </a:cubicBezTo>
                      <a:cubicBezTo>
                        <a:pt x="133" y="280"/>
                        <a:pt x="133" y="279"/>
                        <a:pt x="133" y="277"/>
                      </a:cubicBezTo>
                      <a:cubicBezTo>
                        <a:pt x="133" y="236"/>
                        <a:pt x="133" y="196"/>
                        <a:pt x="133" y="155"/>
                      </a:cubicBezTo>
                      <a:cubicBezTo>
                        <a:pt x="133" y="154"/>
                        <a:pt x="133" y="153"/>
                        <a:pt x="133" y="153"/>
                      </a:cubicBezTo>
                      <a:cubicBezTo>
                        <a:pt x="133" y="153"/>
                        <a:pt x="132" y="152"/>
                        <a:pt x="132" y="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7">
                  <a:extLst>
                    <a:ext uri="{FF2B5EF4-FFF2-40B4-BE49-F238E27FC236}">
                      <a16:creationId xmlns:a16="http://schemas.microsoft.com/office/drawing/2014/main" id="{3B4143AD-8C8F-56B0-1879-1DCAD3C74B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1824038"/>
                  <a:ext cx="601663" cy="604838"/>
                </a:xfrm>
                <a:custGeom>
                  <a:avLst/>
                  <a:gdLst>
                    <a:gd name="T0" fmla="*/ 168 w 168"/>
                    <a:gd name="T1" fmla="*/ 85 h 169"/>
                    <a:gd name="T2" fmla="*/ 84 w 168"/>
                    <a:gd name="T3" fmla="*/ 169 h 169"/>
                    <a:gd name="T4" fmla="*/ 0 w 168"/>
                    <a:gd name="T5" fmla="*/ 84 h 169"/>
                    <a:gd name="T6" fmla="*/ 85 w 168"/>
                    <a:gd name="T7" fmla="*/ 1 h 169"/>
                    <a:gd name="T8" fmla="*/ 168 w 168"/>
                    <a:gd name="T9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69">
                      <a:moveTo>
                        <a:pt x="168" y="85"/>
                      </a:moveTo>
                      <a:cubicBezTo>
                        <a:pt x="168" y="131"/>
                        <a:pt x="130" y="169"/>
                        <a:pt x="84" y="169"/>
                      </a:cubicBezTo>
                      <a:cubicBezTo>
                        <a:pt x="37" y="169"/>
                        <a:pt x="0" y="131"/>
                        <a:pt x="0" y="84"/>
                      </a:cubicBezTo>
                      <a:cubicBezTo>
                        <a:pt x="0" y="38"/>
                        <a:pt x="38" y="0"/>
                        <a:pt x="85" y="1"/>
                      </a:cubicBezTo>
                      <a:cubicBezTo>
                        <a:pt x="131" y="1"/>
                        <a:pt x="168" y="38"/>
                        <a:pt x="168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1A2E6B6-6977-1216-497B-CE9CDF7353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920748" y="3865442"/>
                <a:ext cx="380859" cy="850567"/>
                <a:chOff x="2027536" y="2797468"/>
                <a:chExt cx="479559" cy="1070994"/>
              </a:xfrm>
              <a:grpFill/>
            </p:grpSpPr>
            <p:sp>
              <p:nvSpPr>
                <p:cNvPr id="69" name="Freeform 9">
                  <a:extLst>
                    <a:ext uri="{FF2B5EF4-FFF2-40B4-BE49-F238E27FC236}">
                      <a16:creationId xmlns:a16="http://schemas.microsoft.com/office/drawing/2014/main" id="{40917C5E-EF6E-1178-FCC1-D123B2321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536" y="3038229"/>
                  <a:ext cx="479559" cy="830233"/>
                </a:xfrm>
                <a:custGeom>
                  <a:avLst/>
                  <a:gdLst>
                    <a:gd name="T0" fmla="*/ 300 w 390"/>
                    <a:gd name="T1" fmla="*/ 484 h 675"/>
                    <a:gd name="T2" fmla="*/ 304 w 390"/>
                    <a:gd name="T3" fmla="*/ 541 h 675"/>
                    <a:gd name="T4" fmla="*/ 311 w 390"/>
                    <a:gd name="T5" fmla="*/ 616 h 675"/>
                    <a:gd name="T6" fmla="*/ 309 w 390"/>
                    <a:gd name="T7" fmla="*/ 644 h 675"/>
                    <a:gd name="T8" fmla="*/ 262 w 390"/>
                    <a:gd name="T9" fmla="*/ 672 h 675"/>
                    <a:gd name="T10" fmla="*/ 226 w 390"/>
                    <a:gd name="T11" fmla="*/ 635 h 675"/>
                    <a:gd name="T12" fmla="*/ 221 w 390"/>
                    <a:gd name="T13" fmla="*/ 586 h 675"/>
                    <a:gd name="T14" fmla="*/ 214 w 390"/>
                    <a:gd name="T15" fmla="*/ 501 h 675"/>
                    <a:gd name="T16" fmla="*/ 212 w 390"/>
                    <a:gd name="T17" fmla="*/ 482 h 675"/>
                    <a:gd name="T18" fmla="*/ 183 w 390"/>
                    <a:gd name="T19" fmla="*/ 482 h 675"/>
                    <a:gd name="T20" fmla="*/ 180 w 390"/>
                    <a:gd name="T21" fmla="*/ 510 h 675"/>
                    <a:gd name="T22" fmla="*/ 171 w 390"/>
                    <a:gd name="T23" fmla="*/ 628 h 675"/>
                    <a:gd name="T24" fmla="*/ 135 w 390"/>
                    <a:gd name="T25" fmla="*/ 671 h 675"/>
                    <a:gd name="T26" fmla="*/ 85 w 390"/>
                    <a:gd name="T27" fmla="*/ 622 h 675"/>
                    <a:gd name="T28" fmla="*/ 93 w 390"/>
                    <a:gd name="T29" fmla="*/ 518 h 675"/>
                    <a:gd name="T30" fmla="*/ 96 w 390"/>
                    <a:gd name="T31" fmla="*/ 483 h 675"/>
                    <a:gd name="T32" fmla="*/ 80 w 390"/>
                    <a:gd name="T33" fmla="*/ 483 h 675"/>
                    <a:gd name="T34" fmla="*/ 52 w 390"/>
                    <a:gd name="T35" fmla="*/ 435 h 675"/>
                    <a:gd name="T36" fmla="*/ 109 w 390"/>
                    <a:gd name="T37" fmla="*/ 232 h 675"/>
                    <a:gd name="T38" fmla="*/ 111 w 390"/>
                    <a:gd name="T39" fmla="*/ 219 h 675"/>
                    <a:gd name="T40" fmla="*/ 110 w 390"/>
                    <a:gd name="T41" fmla="*/ 175 h 675"/>
                    <a:gd name="T42" fmla="*/ 108 w 390"/>
                    <a:gd name="T43" fmla="*/ 180 h 675"/>
                    <a:gd name="T44" fmla="*/ 73 w 390"/>
                    <a:gd name="T45" fmla="*/ 258 h 675"/>
                    <a:gd name="T46" fmla="*/ 31 w 390"/>
                    <a:gd name="T47" fmla="*/ 280 h 675"/>
                    <a:gd name="T48" fmla="*/ 10 w 390"/>
                    <a:gd name="T49" fmla="*/ 230 h 675"/>
                    <a:gd name="T50" fmla="*/ 64 w 390"/>
                    <a:gd name="T51" fmla="*/ 107 h 675"/>
                    <a:gd name="T52" fmla="*/ 93 w 390"/>
                    <a:gd name="T53" fmla="*/ 41 h 675"/>
                    <a:gd name="T54" fmla="*/ 136 w 390"/>
                    <a:gd name="T55" fmla="*/ 1 h 675"/>
                    <a:gd name="T56" fmla="*/ 143 w 390"/>
                    <a:gd name="T57" fmla="*/ 2 h 675"/>
                    <a:gd name="T58" fmla="*/ 201 w 390"/>
                    <a:gd name="T59" fmla="*/ 14 h 675"/>
                    <a:gd name="T60" fmla="*/ 250 w 390"/>
                    <a:gd name="T61" fmla="*/ 2 h 675"/>
                    <a:gd name="T62" fmla="*/ 259 w 390"/>
                    <a:gd name="T63" fmla="*/ 1 h 675"/>
                    <a:gd name="T64" fmla="*/ 297 w 390"/>
                    <a:gd name="T65" fmla="*/ 34 h 675"/>
                    <a:gd name="T66" fmla="*/ 335 w 390"/>
                    <a:gd name="T67" fmla="*/ 118 h 675"/>
                    <a:gd name="T68" fmla="*/ 384 w 390"/>
                    <a:gd name="T69" fmla="*/ 229 h 675"/>
                    <a:gd name="T70" fmla="*/ 385 w 390"/>
                    <a:gd name="T71" fmla="*/ 261 h 675"/>
                    <a:gd name="T72" fmla="*/ 356 w 390"/>
                    <a:gd name="T73" fmla="*/ 282 h 675"/>
                    <a:gd name="T74" fmla="*/ 327 w 390"/>
                    <a:gd name="T75" fmla="*/ 268 h 675"/>
                    <a:gd name="T76" fmla="*/ 314 w 390"/>
                    <a:gd name="T77" fmla="*/ 243 h 675"/>
                    <a:gd name="T78" fmla="*/ 283 w 390"/>
                    <a:gd name="T79" fmla="*/ 174 h 675"/>
                    <a:gd name="T80" fmla="*/ 283 w 390"/>
                    <a:gd name="T81" fmla="*/ 179 h 675"/>
                    <a:gd name="T82" fmla="*/ 283 w 390"/>
                    <a:gd name="T83" fmla="*/ 222 h 675"/>
                    <a:gd name="T84" fmla="*/ 288 w 390"/>
                    <a:gd name="T85" fmla="*/ 241 h 675"/>
                    <a:gd name="T86" fmla="*/ 344 w 390"/>
                    <a:gd name="T87" fmla="*/ 436 h 675"/>
                    <a:gd name="T88" fmla="*/ 307 w 390"/>
                    <a:gd name="T89" fmla="*/ 484 h 675"/>
                    <a:gd name="T90" fmla="*/ 300 w 390"/>
                    <a:gd name="T91" fmla="*/ 48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90" h="675">
                      <a:moveTo>
                        <a:pt x="300" y="484"/>
                      </a:moveTo>
                      <a:cubicBezTo>
                        <a:pt x="301" y="503"/>
                        <a:pt x="303" y="522"/>
                        <a:pt x="304" y="541"/>
                      </a:cubicBezTo>
                      <a:cubicBezTo>
                        <a:pt x="306" y="566"/>
                        <a:pt x="308" y="591"/>
                        <a:pt x="311" y="616"/>
                      </a:cubicBezTo>
                      <a:cubicBezTo>
                        <a:pt x="311" y="625"/>
                        <a:pt x="312" y="635"/>
                        <a:pt x="309" y="644"/>
                      </a:cubicBezTo>
                      <a:cubicBezTo>
                        <a:pt x="301" y="664"/>
                        <a:pt x="284" y="674"/>
                        <a:pt x="262" y="672"/>
                      </a:cubicBezTo>
                      <a:cubicBezTo>
                        <a:pt x="244" y="670"/>
                        <a:pt x="229" y="655"/>
                        <a:pt x="226" y="635"/>
                      </a:cubicBezTo>
                      <a:cubicBezTo>
                        <a:pt x="224" y="619"/>
                        <a:pt x="223" y="603"/>
                        <a:pt x="221" y="586"/>
                      </a:cubicBezTo>
                      <a:cubicBezTo>
                        <a:pt x="219" y="558"/>
                        <a:pt x="216" y="529"/>
                        <a:pt x="214" y="501"/>
                      </a:cubicBezTo>
                      <a:cubicBezTo>
                        <a:pt x="214" y="495"/>
                        <a:pt x="213" y="489"/>
                        <a:pt x="212" y="482"/>
                      </a:cubicBezTo>
                      <a:cubicBezTo>
                        <a:pt x="203" y="482"/>
                        <a:pt x="193" y="482"/>
                        <a:pt x="183" y="482"/>
                      </a:cubicBezTo>
                      <a:cubicBezTo>
                        <a:pt x="182" y="491"/>
                        <a:pt x="181" y="501"/>
                        <a:pt x="180" y="510"/>
                      </a:cubicBezTo>
                      <a:cubicBezTo>
                        <a:pt x="177" y="549"/>
                        <a:pt x="174" y="588"/>
                        <a:pt x="171" y="628"/>
                      </a:cubicBezTo>
                      <a:cubicBezTo>
                        <a:pt x="169" y="654"/>
                        <a:pt x="151" y="668"/>
                        <a:pt x="135" y="671"/>
                      </a:cubicBezTo>
                      <a:cubicBezTo>
                        <a:pt x="106" y="675"/>
                        <a:pt x="82" y="653"/>
                        <a:pt x="85" y="622"/>
                      </a:cubicBezTo>
                      <a:cubicBezTo>
                        <a:pt x="88" y="588"/>
                        <a:pt x="90" y="553"/>
                        <a:pt x="93" y="518"/>
                      </a:cubicBezTo>
                      <a:cubicBezTo>
                        <a:pt x="94" y="507"/>
                        <a:pt x="95" y="495"/>
                        <a:pt x="96" y="483"/>
                      </a:cubicBezTo>
                      <a:cubicBezTo>
                        <a:pt x="91" y="483"/>
                        <a:pt x="86" y="483"/>
                        <a:pt x="80" y="483"/>
                      </a:cubicBezTo>
                      <a:cubicBezTo>
                        <a:pt x="58" y="478"/>
                        <a:pt x="46" y="458"/>
                        <a:pt x="52" y="435"/>
                      </a:cubicBezTo>
                      <a:cubicBezTo>
                        <a:pt x="71" y="367"/>
                        <a:pt x="90" y="299"/>
                        <a:pt x="109" y="232"/>
                      </a:cubicBezTo>
                      <a:cubicBezTo>
                        <a:pt x="110" y="228"/>
                        <a:pt x="111" y="223"/>
                        <a:pt x="111" y="219"/>
                      </a:cubicBezTo>
                      <a:cubicBezTo>
                        <a:pt x="111" y="205"/>
                        <a:pt x="111" y="190"/>
                        <a:pt x="110" y="175"/>
                      </a:cubicBezTo>
                      <a:cubicBezTo>
                        <a:pt x="109" y="177"/>
                        <a:pt x="108" y="179"/>
                        <a:pt x="108" y="180"/>
                      </a:cubicBezTo>
                      <a:cubicBezTo>
                        <a:pt x="96" y="206"/>
                        <a:pt x="85" y="232"/>
                        <a:pt x="73" y="258"/>
                      </a:cubicBezTo>
                      <a:cubicBezTo>
                        <a:pt x="65" y="276"/>
                        <a:pt x="49" y="284"/>
                        <a:pt x="31" y="280"/>
                      </a:cubicBezTo>
                      <a:cubicBezTo>
                        <a:pt x="10" y="275"/>
                        <a:pt x="0" y="252"/>
                        <a:pt x="10" y="230"/>
                      </a:cubicBezTo>
                      <a:cubicBezTo>
                        <a:pt x="28" y="189"/>
                        <a:pt x="46" y="148"/>
                        <a:pt x="64" y="107"/>
                      </a:cubicBezTo>
                      <a:cubicBezTo>
                        <a:pt x="74" y="85"/>
                        <a:pt x="84" y="63"/>
                        <a:pt x="93" y="41"/>
                      </a:cubicBezTo>
                      <a:cubicBezTo>
                        <a:pt x="102" y="22"/>
                        <a:pt x="116" y="8"/>
                        <a:pt x="136" y="1"/>
                      </a:cubicBezTo>
                      <a:cubicBezTo>
                        <a:pt x="138" y="0"/>
                        <a:pt x="141" y="1"/>
                        <a:pt x="143" y="2"/>
                      </a:cubicBezTo>
                      <a:cubicBezTo>
                        <a:pt x="162" y="10"/>
                        <a:pt x="181" y="15"/>
                        <a:pt x="201" y="14"/>
                      </a:cubicBezTo>
                      <a:cubicBezTo>
                        <a:pt x="218" y="14"/>
                        <a:pt x="234" y="9"/>
                        <a:pt x="250" y="2"/>
                      </a:cubicBezTo>
                      <a:cubicBezTo>
                        <a:pt x="253" y="1"/>
                        <a:pt x="256" y="0"/>
                        <a:pt x="259" y="1"/>
                      </a:cubicBezTo>
                      <a:cubicBezTo>
                        <a:pt x="276" y="7"/>
                        <a:pt x="290" y="17"/>
                        <a:pt x="297" y="34"/>
                      </a:cubicBezTo>
                      <a:cubicBezTo>
                        <a:pt x="310" y="62"/>
                        <a:pt x="322" y="90"/>
                        <a:pt x="335" y="118"/>
                      </a:cubicBezTo>
                      <a:cubicBezTo>
                        <a:pt x="351" y="155"/>
                        <a:pt x="367" y="192"/>
                        <a:pt x="384" y="229"/>
                      </a:cubicBezTo>
                      <a:cubicBezTo>
                        <a:pt x="388" y="239"/>
                        <a:pt x="390" y="250"/>
                        <a:pt x="385" y="261"/>
                      </a:cubicBezTo>
                      <a:cubicBezTo>
                        <a:pt x="380" y="273"/>
                        <a:pt x="370" y="281"/>
                        <a:pt x="356" y="282"/>
                      </a:cubicBezTo>
                      <a:cubicBezTo>
                        <a:pt x="344" y="283"/>
                        <a:pt x="334" y="278"/>
                        <a:pt x="327" y="268"/>
                      </a:cubicBezTo>
                      <a:cubicBezTo>
                        <a:pt x="321" y="260"/>
                        <a:pt x="318" y="251"/>
                        <a:pt x="314" y="243"/>
                      </a:cubicBezTo>
                      <a:cubicBezTo>
                        <a:pt x="304" y="220"/>
                        <a:pt x="294" y="198"/>
                        <a:pt x="283" y="174"/>
                      </a:cubicBezTo>
                      <a:cubicBezTo>
                        <a:pt x="283" y="176"/>
                        <a:pt x="283" y="178"/>
                        <a:pt x="283" y="179"/>
                      </a:cubicBezTo>
                      <a:cubicBezTo>
                        <a:pt x="283" y="193"/>
                        <a:pt x="282" y="207"/>
                        <a:pt x="283" y="222"/>
                      </a:cubicBezTo>
                      <a:cubicBezTo>
                        <a:pt x="283" y="228"/>
                        <a:pt x="286" y="235"/>
                        <a:pt x="288" y="241"/>
                      </a:cubicBezTo>
                      <a:cubicBezTo>
                        <a:pt x="306" y="306"/>
                        <a:pt x="325" y="371"/>
                        <a:pt x="344" y="436"/>
                      </a:cubicBezTo>
                      <a:cubicBezTo>
                        <a:pt x="351" y="459"/>
                        <a:pt x="335" y="484"/>
                        <a:pt x="307" y="484"/>
                      </a:cubicBezTo>
                      <a:cubicBezTo>
                        <a:pt x="305" y="484"/>
                        <a:pt x="302" y="484"/>
                        <a:pt x="300" y="4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Oval 10">
                  <a:extLst>
                    <a:ext uri="{FF2B5EF4-FFF2-40B4-BE49-F238E27FC236}">
                      <a16:creationId xmlns:a16="http://schemas.microsoft.com/office/drawing/2014/main" id="{048F404A-B642-CBF5-8206-567631C4D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655" y="2797468"/>
                  <a:ext cx="219171" cy="21720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B4FD4317-65C0-4840-FCD5-AE8D0DE4A89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781816" y="3865442"/>
                <a:ext cx="380859" cy="850567"/>
                <a:chOff x="2027536" y="2797468"/>
                <a:chExt cx="479559" cy="1070994"/>
              </a:xfrm>
              <a:grpFill/>
            </p:grpSpPr>
            <p:sp>
              <p:nvSpPr>
                <p:cNvPr id="67" name="Freeform 9">
                  <a:extLst>
                    <a:ext uri="{FF2B5EF4-FFF2-40B4-BE49-F238E27FC236}">
                      <a16:creationId xmlns:a16="http://schemas.microsoft.com/office/drawing/2014/main" id="{C7A687B3-B2BB-71F9-CA33-4419DAAB8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536" y="3038229"/>
                  <a:ext cx="479559" cy="830233"/>
                </a:xfrm>
                <a:custGeom>
                  <a:avLst/>
                  <a:gdLst>
                    <a:gd name="T0" fmla="*/ 300 w 390"/>
                    <a:gd name="T1" fmla="*/ 484 h 675"/>
                    <a:gd name="T2" fmla="*/ 304 w 390"/>
                    <a:gd name="T3" fmla="*/ 541 h 675"/>
                    <a:gd name="T4" fmla="*/ 311 w 390"/>
                    <a:gd name="T5" fmla="*/ 616 h 675"/>
                    <a:gd name="T6" fmla="*/ 309 w 390"/>
                    <a:gd name="T7" fmla="*/ 644 h 675"/>
                    <a:gd name="T8" fmla="*/ 262 w 390"/>
                    <a:gd name="T9" fmla="*/ 672 h 675"/>
                    <a:gd name="T10" fmla="*/ 226 w 390"/>
                    <a:gd name="T11" fmla="*/ 635 h 675"/>
                    <a:gd name="T12" fmla="*/ 221 w 390"/>
                    <a:gd name="T13" fmla="*/ 586 h 675"/>
                    <a:gd name="T14" fmla="*/ 214 w 390"/>
                    <a:gd name="T15" fmla="*/ 501 h 675"/>
                    <a:gd name="T16" fmla="*/ 212 w 390"/>
                    <a:gd name="T17" fmla="*/ 482 h 675"/>
                    <a:gd name="T18" fmla="*/ 183 w 390"/>
                    <a:gd name="T19" fmla="*/ 482 h 675"/>
                    <a:gd name="T20" fmla="*/ 180 w 390"/>
                    <a:gd name="T21" fmla="*/ 510 h 675"/>
                    <a:gd name="T22" fmla="*/ 171 w 390"/>
                    <a:gd name="T23" fmla="*/ 628 h 675"/>
                    <a:gd name="T24" fmla="*/ 135 w 390"/>
                    <a:gd name="T25" fmla="*/ 671 h 675"/>
                    <a:gd name="T26" fmla="*/ 85 w 390"/>
                    <a:gd name="T27" fmla="*/ 622 h 675"/>
                    <a:gd name="T28" fmla="*/ 93 w 390"/>
                    <a:gd name="T29" fmla="*/ 518 h 675"/>
                    <a:gd name="T30" fmla="*/ 96 w 390"/>
                    <a:gd name="T31" fmla="*/ 483 h 675"/>
                    <a:gd name="T32" fmla="*/ 80 w 390"/>
                    <a:gd name="T33" fmla="*/ 483 h 675"/>
                    <a:gd name="T34" fmla="*/ 52 w 390"/>
                    <a:gd name="T35" fmla="*/ 435 h 675"/>
                    <a:gd name="T36" fmla="*/ 109 w 390"/>
                    <a:gd name="T37" fmla="*/ 232 h 675"/>
                    <a:gd name="T38" fmla="*/ 111 w 390"/>
                    <a:gd name="T39" fmla="*/ 219 h 675"/>
                    <a:gd name="T40" fmla="*/ 110 w 390"/>
                    <a:gd name="T41" fmla="*/ 175 h 675"/>
                    <a:gd name="T42" fmla="*/ 108 w 390"/>
                    <a:gd name="T43" fmla="*/ 180 h 675"/>
                    <a:gd name="T44" fmla="*/ 73 w 390"/>
                    <a:gd name="T45" fmla="*/ 258 h 675"/>
                    <a:gd name="T46" fmla="*/ 31 w 390"/>
                    <a:gd name="T47" fmla="*/ 280 h 675"/>
                    <a:gd name="T48" fmla="*/ 10 w 390"/>
                    <a:gd name="T49" fmla="*/ 230 h 675"/>
                    <a:gd name="T50" fmla="*/ 64 w 390"/>
                    <a:gd name="T51" fmla="*/ 107 h 675"/>
                    <a:gd name="T52" fmla="*/ 93 w 390"/>
                    <a:gd name="T53" fmla="*/ 41 h 675"/>
                    <a:gd name="T54" fmla="*/ 136 w 390"/>
                    <a:gd name="T55" fmla="*/ 1 h 675"/>
                    <a:gd name="T56" fmla="*/ 143 w 390"/>
                    <a:gd name="T57" fmla="*/ 2 h 675"/>
                    <a:gd name="T58" fmla="*/ 201 w 390"/>
                    <a:gd name="T59" fmla="*/ 14 h 675"/>
                    <a:gd name="T60" fmla="*/ 250 w 390"/>
                    <a:gd name="T61" fmla="*/ 2 h 675"/>
                    <a:gd name="T62" fmla="*/ 259 w 390"/>
                    <a:gd name="T63" fmla="*/ 1 h 675"/>
                    <a:gd name="T64" fmla="*/ 297 w 390"/>
                    <a:gd name="T65" fmla="*/ 34 h 675"/>
                    <a:gd name="T66" fmla="*/ 335 w 390"/>
                    <a:gd name="T67" fmla="*/ 118 h 675"/>
                    <a:gd name="T68" fmla="*/ 384 w 390"/>
                    <a:gd name="T69" fmla="*/ 229 h 675"/>
                    <a:gd name="T70" fmla="*/ 385 w 390"/>
                    <a:gd name="T71" fmla="*/ 261 h 675"/>
                    <a:gd name="T72" fmla="*/ 356 w 390"/>
                    <a:gd name="T73" fmla="*/ 282 h 675"/>
                    <a:gd name="T74" fmla="*/ 327 w 390"/>
                    <a:gd name="T75" fmla="*/ 268 h 675"/>
                    <a:gd name="T76" fmla="*/ 314 w 390"/>
                    <a:gd name="T77" fmla="*/ 243 h 675"/>
                    <a:gd name="T78" fmla="*/ 283 w 390"/>
                    <a:gd name="T79" fmla="*/ 174 h 675"/>
                    <a:gd name="T80" fmla="*/ 283 w 390"/>
                    <a:gd name="T81" fmla="*/ 179 h 675"/>
                    <a:gd name="T82" fmla="*/ 283 w 390"/>
                    <a:gd name="T83" fmla="*/ 222 h 675"/>
                    <a:gd name="T84" fmla="*/ 288 w 390"/>
                    <a:gd name="T85" fmla="*/ 241 h 675"/>
                    <a:gd name="T86" fmla="*/ 344 w 390"/>
                    <a:gd name="T87" fmla="*/ 436 h 675"/>
                    <a:gd name="T88" fmla="*/ 307 w 390"/>
                    <a:gd name="T89" fmla="*/ 484 h 675"/>
                    <a:gd name="T90" fmla="*/ 300 w 390"/>
                    <a:gd name="T91" fmla="*/ 48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90" h="675">
                      <a:moveTo>
                        <a:pt x="300" y="484"/>
                      </a:moveTo>
                      <a:cubicBezTo>
                        <a:pt x="301" y="503"/>
                        <a:pt x="303" y="522"/>
                        <a:pt x="304" y="541"/>
                      </a:cubicBezTo>
                      <a:cubicBezTo>
                        <a:pt x="306" y="566"/>
                        <a:pt x="308" y="591"/>
                        <a:pt x="311" y="616"/>
                      </a:cubicBezTo>
                      <a:cubicBezTo>
                        <a:pt x="311" y="625"/>
                        <a:pt x="312" y="635"/>
                        <a:pt x="309" y="644"/>
                      </a:cubicBezTo>
                      <a:cubicBezTo>
                        <a:pt x="301" y="664"/>
                        <a:pt x="284" y="674"/>
                        <a:pt x="262" y="672"/>
                      </a:cubicBezTo>
                      <a:cubicBezTo>
                        <a:pt x="244" y="670"/>
                        <a:pt x="229" y="655"/>
                        <a:pt x="226" y="635"/>
                      </a:cubicBezTo>
                      <a:cubicBezTo>
                        <a:pt x="224" y="619"/>
                        <a:pt x="223" y="603"/>
                        <a:pt x="221" y="586"/>
                      </a:cubicBezTo>
                      <a:cubicBezTo>
                        <a:pt x="219" y="558"/>
                        <a:pt x="216" y="529"/>
                        <a:pt x="214" y="501"/>
                      </a:cubicBezTo>
                      <a:cubicBezTo>
                        <a:pt x="214" y="495"/>
                        <a:pt x="213" y="489"/>
                        <a:pt x="212" y="482"/>
                      </a:cubicBezTo>
                      <a:cubicBezTo>
                        <a:pt x="203" y="482"/>
                        <a:pt x="193" y="482"/>
                        <a:pt x="183" y="482"/>
                      </a:cubicBezTo>
                      <a:cubicBezTo>
                        <a:pt x="182" y="491"/>
                        <a:pt x="181" y="501"/>
                        <a:pt x="180" y="510"/>
                      </a:cubicBezTo>
                      <a:cubicBezTo>
                        <a:pt x="177" y="549"/>
                        <a:pt x="174" y="588"/>
                        <a:pt x="171" y="628"/>
                      </a:cubicBezTo>
                      <a:cubicBezTo>
                        <a:pt x="169" y="654"/>
                        <a:pt x="151" y="668"/>
                        <a:pt x="135" y="671"/>
                      </a:cubicBezTo>
                      <a:cubicBezTo>
                        <a:pt x="106" y="675"/>
                        <a:pt x="82" y="653"/>
                        <a:pt x="85" y="622"/>
                      </a:cubicBezTo>
                      <a:cubicBezTo>
                        <a:pt x="88" y="588"/>
                        <a:pt x="90" y="553"/>
                        <a:pt x="93" y="518"/>
                      </a:cubicBezTo>
                      <a:cubicBezTo>
                        <a:pt x="94" y="507"/>
                        <a:pt x="95" y="495"/>
                        <a:pt x="96" y="483"/>
                      </a:cubicBezTo>
                      <a:cubicBezTo>
                        <a:pt x="91" y="483"/>
                        <a:pt x="86" y="483"/>
                        <a:pt x="80" y="483"/>
                      </a:cubicBezTo>
                      <a:cubicBezTo>
                        <a:pt x="58" y="478"/>
                        <a:pt x="46" y="458"/>
                        <a:pt x="52" y="435"/>
                      </a:cubicBezTo>
                      <a:cubicBezTo>
                        <a:pt x="71" y="367"/>
                        <a:pt x="90" y="299"/>
                        <a:pt x="109" y="232"/>
                      </a:cubicBezTo>
                      <a:cubicBezTo>
                        <a:pt x="110" y="228"/>
                        <a:pt x="111" y="223"/>
                        <a:pt x="111" y="219"/>
                      </a:cubicBezTo>
                      <a:cubicBezTo>
                        <a:pt x="111" y="205"/>
                        <a:pt x="111" y="190"/>
                        <a:pt x="110" y="175"/>
                      </a:cubicBezTo>
                      <a:cubicBezTo>
                        <a:pt x="109" y="177"/>
                        <a:pt x="108" y="179"/>
                        <a:pt x="108" y="180"/>
                      </a:cubicBezTo>
                      <a:cubicBezTo>
                        <a:pt x="96" y="206"/>
                        <a:pt x="85" y="232"/>
                        <a:pt x="73" y="258"/>
                      </a:cubicBezTo>
                      <a:cubicBezTo>
                        <a:pt x="65" y="276"/>
                        <a:pt x="49" y="284"/>
                        <a:pt x="31" y="280"/>
                      </a:cubicBezTo>
                      <a:cubicBezTo>
                        <a:pt x="10" y="275"/>
                        <a:pt x="0" y="252"/>
                        <a:pt x="10" y="230"/>
                      </a:cubicBezTo>
                      <a:cubicBezTo>
                        <a:pt x="28" y="189"/>
                        <a:pt x="46" y="148"/>
                        <a:pt x="64" y="107"/>
                      </a:cubicBezTo>
                      <a:cubicBezTo>
                        <a:pt x="74" y="85"/>
                        <a:pt x="84" y="63"/>
                        <a:pt x="93" y="41"/>
                      </a:cubicBezTo>
                      <a:cubicBezTo>
                        <a:pt x="102" y="22"/>
                        <a:pt x="116" y="8"/>
                        <a:pt x="136" y="1"/>
                      </a:cubicBezTo>
                      <a:cubicBezTo>
                        <a:pt x="138" y="0"/>
                        <a:pt x="141" y="1"/>
                        <a:pt x="143" y="2"/>
                      </a:cubicBezTo>
                      <a:cubicBezTo>
                        <a:pt x="162" y="10"/>
                        <a:pt x="181" y="15"/>
                        <a:pt x="201" y="14"/>
                      </a:cubicBezTo>
                      <a:cubicBezTo>
                        <a:pt x="218" y="14"/>
                        <a:pt x="234" y="9"/>
                        <a:pt x="250" y="2"/>
                      </a:cubicBezTo>
                      <a:cubicBezTo>
                        <a:pt x="253" y="1"/>
                        <a:pt x="256" y="0"/>
                        <a:pt x="259" y="1"/>
                      </a:cubicBezTo>
                      <a:cubicBezTo>
                        <a:pt x="276" y="7"/>
                        <a:pt x="290" y="17"/>
                        <a:pt x="297" y="34"/>
                      </a:cubicBezTo>
                      <a:cubicBezTo>
                        <a:pt x="310" y="62"/>
                        <a:pt x="322" y="90"/>
                        <a:pt x="335" y="118"/>
                      </a:cubicBezTo>
                      <a:cubicBezTo>
                        <a:pt x="351" y="155"/>
                        <a:pt x="367" y="192"/>
                        <a:pt x="384" y="229"/>
                      </a:cubicBezTo>
                      <a:cubicBezTo>
                        <a:pt x="388" y="239"/>
                        <a:pt x="390" y="250"/>
                        <a:pt x="385" y="261"/>
                      </a:cubicBezTo>
                      <a:cubicBezTo>
                        <a:pt x="380" y="273"/>
                        <a:pt x="370" y="281"/>
                        <a:pt x="356" y="282"/>
                      </a:cubicBezTo>
                      <a:cubicBezTo>
                        <a:pt x="344" y="283"/>
                        <a:pt x="334" y="278"/>
                        <a:pt x="327" y="268"/>
                      </a:cubicBezTo>
                      <a:cubicBezTo>
                        <a:pt x="321" y="260"/>
                        <a:pt x="318" y="251"/>
                        <a:pt x="314" y="243"/>
                      </a:cubicBezTo>
                      <a:cubicBezTo>
                        <a:pt x="304" y="220"/>
                        <a:pt x="294" y="198"/>
                        <a:pt x="283" y="174"/>
                      </a:cubicBezTo>
                      <a:cubicBezTo>
                        <a:pt x="283" y="176"/>
                        <a:pt x="283" y="178"/>
                        <a:pt x="283" y="179"/>
                      </a:cubicBezTo>
                      <a:cubicBezTo>
                        <a:pt x="283" y="193"/>
                        <a:pt x="282" y="207"/>
                        <a:pt x="283" y="222"/>
                      </a:cubicBezTo>
                      <a:cubicBezTo>
                        <a:pt x="283" y="228"/>
                        <a:pt x="286" y="235"/>
                        <a:pt x="288" y="241"/>
                      </a:cubicBezTo>
                      <a:cubicBezTo>
                        <a:pt x="306" y="306"/>
                        <a:pt x="325" y="371"/>
                        <a:pt x="344" y="436"/>
                      </a:cubicBezTo>
                      <a:cubicBezTo>
                        <a:pt x="351" y="459"/>
                        <a:pt x="335" y="484"/>
                        <a:pt x="307" y="484"/>
                      </a:cubicBezTo>
                      <a:cubicBezTo>
                        <a:pt x="305" y="484"/>
                        <a:pt x="302" y="484"/>
                        <a:pt x="300" y="4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Oval 10">
                  <a:extLst>
                    <a:ext uri="{FF2B5EF4-FFF2-40B4-BE49-F238E27FC236}">
                      <a16:creationId xmlns:a16="http://schemas.microsoft.com/office/drawing/2014/main" id="{9396C548-197C-8361-3DC7-AE032ABE6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655" y="2797468"/>
                  <a:ext cx="219171" cy="21720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4E7E748-7C2E-B346-CFD5-760C0BD834EE}"/>
                  </a:ext>
                </a:extLst>
              </p:cNvPr>
              <p:cNvGrpSpPr/>
              <p:nvPr/>
            </p:nvGrpSpPr>
            <p:grpSpPr>
              <a:xfrm>
                <a:off x="5320713" y="3865442"/>
                <a:ext cx="441999" cy="852262"/>
                <a:chOff x="2432051" y="1824038"/>
                <a:chExt cx="1525588" cy="2941637"/>
              </a:xfrm>
              <a:grpFill/>
            </p:grpSpPr>
            <p:sp>
              <p:nvSpPr>
                <p:cNvPr id="65" name="Freeform 6">
                  <a:extLst>
                    <a:ext uri="{FF2B5EF4-FFF2-40B4-BE49-F238E27FC236}">
                      <a16:creationId xmlns:a16="http://schemas.microsoft.com/office/drawing/2014/main" id="{82E28331-3CE7-F180-4DB9-747FB2B88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051" y="2482850"/>
                  <a:ext cx="1525588" cy="2282825"/>
                </a:xfrm>
                <a:custGeom>
                  <a:avLst/>
                  <a:gdLst>
                    <a:gd name="T0" fmla="*/ 132 w 426"/>
                    <a:gd name="T1" fmla="*/ 152 h 637"/>
                    <a:gd name="T2" fmla="*/ 92 w 426"/>
                    <a:gd name="T3" fmla="*/ 221 h 637"/>
                    <a:gd name="T4" fmla="*/ 72 w 426"/>
                    <a:gd name="T5" fmla="*/ 256 h 637"/>
                    <a:gd name="T6" fmla="*/ 12 w 426"/>
                    <a:gd name="T7" fmla="*/ 263 h 637"/>
                    <a:gd name="T8" fmla="*/ 6 w 426"/>
                    <a:gd name="T9" fmla="*/ 225 h 637"/>
                    <a:gd name="T10" fmla="*/ 33 w 426"/>
                    <a:gd name="T11" fmla="*/ 177 h 637"/>
                    <a:gd name="T12" fmla="*/ 96 w 426"/>
                    <a:gd name="T13" fmla="*/ 70 h 637"/>
                    <a:gd name="T14" fmla="*/ 196 w 426"/>
                    <a:gd name="T15" fmla="*/ 6 h 637"/>
                    <a:gd name="T16" fmla="*/ 314 w 426"/>
                    <a:gd name="T17" fmla="*/ 48 h 637"/>
                    <a:gd name="T18" fmla="*/ 332 w 426"/>
                    <a:gd name="T19" fmla="*/ 73 h 637"/>
                    <a:gd name="T20" fmla="*/ 417 w 426"/>
                    <a:gd name="T21" fmla="*/ 218 h 637"/>
                    <a:gd name="T22" fmla="*/ 418 w 426"/>
                    <a:gd name="T23" fmla="*/ 257 h 637"/>
                    <a:gd name="T24" fmla="*/ 356 w 426"/>
                    <a:gd name="T25" fmla="*/ 258 h 637"/>
                    <a:gd name="T26" fmla="*/ 324 w 426"/>
                    <a:gd name="T27" fmla="*/ 204 h 637"/>
                    <a:gd name="T28" fmla="*/ 293 w 426"/>
                    <a:gd name="T29" fmla="*/ 151 h 637"/>
                    <a:gd name="T30" fmla="*/ 293 w 426"/>
                    <a:gd name="T31" fmla="*/ 156 h 637"/>
                    <a:gd name="T32" fmla="*/ 293 w 426"/>
                    <a:gd name="T33" fmla="*/ 276 h 637"/>
                    <a:gd name="T34" fmla="*/ 300 w 426"/>
                    <a:gd name="T35" fmla="*/ 308 h 637"/>
                    <a:gd name="T36" fmla="*/ 364 w 426"/>
                    <a:gd name="T37" fmla="*/ 576 h 637"/>
                    <a:gd name="T38" fmla="*/ 335 w 426"/>
                    <a:gd name="T39" fmla="*/ 629 h 637"/>
                    <a:gd name="T40" fmla="*/ 280 w 426"/>
                    <a:gd name="T41" fmla="*/ 602 h 637"/>
                    <a:gd name="T42" fmla="*/ 264 w 426"/>
                    <a:gd name="T43" fmla="*/ 538 h 637"/>
                    <a:gd name="T44" fmla="*/ 215 w 426"/>
                    <a:gd name="T45" fmla="*/ 333 h 637"/>
                    <a:gd name="T46" fmla="*/ 213 w 426"/>
                    <a:gd name="T47" fmla="*/ 328 h 637"/>
                    <a:gd name="T48" fmla="*/ 209 w 426"/>
                    <a:gd name="T49" fmla="*/ 342 h 637"/>
                    <a:gd name="T50" fmla="*/ 149 w 426"/>
                    <a:gd name="T51" fmla="*/ 594 h 637"/>
                    <a:gd name="T52" fmla="*/ 96 w 426"/>
                    <a:gd name="T53" fmla="*/ 631 h 637"/>
                    <a:gd name="T54" fmla="*/ 61 w 426"/>
                    <a:gd name="T55" fmla="*/ 582 h 637"/>
                    <a:gd name="T56" fmla="*/ 78 w 426"/>
                    <a:gd name="T57" fmla="*/ 512 h 637"/>
                    <a:gd name="T58" fmla="*/ 133 w 426"/>
                    <a:gd name="T59" fmla="*/ 282 h 637"/>
                    <a:gd name="T60" fmla="*/ 133 w 426"/>
                    <a:gd name="T61" fmla="*/ 277 h 637"/>
                    <a:gd name="T62" fmla="*/ 133 w 426"/>
                    <a:gd name="T63" fmla="*/ 155 h 637"/>
                    <a:gd name="T64" fmla="*/ 133 w 426"/>
                    <a:gd name="T65" fmla="*/ 153 h 637"/>
                    <a:gd name="T66" fmla="*/ 132 w 426"/>
                    <a:gd name="T67" fmla="*/ 152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6" h="637">
                      <a:moveTo>
                        <a:pt x="132" y="152"/>
                      </a:moveTo>
                      <a:cubicBezTo>
                        <a:pt x="119" y="175"/>
                        <a:pt x="105" y="198"/>
                        <a:pt x="92" y="221"/>
                      </a:cubicBezTo>
                      <a:cubicBezTo>
                        <a:pt x="85" y="233"/>
                        <a:pt x="79" y="245"/>
                        <a:pt x="72" y="256"/>
                      </a:cubicBezTo>
                      <a:cubicBezTo>
                        <a:pt x="58" y="279"/>
                        <a:pt x="30" y="282"/>
                        <a:pt x="12" y="263"/>
                      </a:cubicBezTo>
                      <a:cubicBezTo>
                        <a:pt x="3" y="253"/>
                        <a:pt x="0" y="237"/>
                        <a:pt x="6" y="225"/>
                      </a:cubicBezTo>
                      <a:cubicBezTo>
                        <a:pt x="15" y="209"/>
                        <a:pt x="24" y="193"/>
                        <a:pt x="33" y="177"/>
                      </a:cubicBezTo>
                      <a:cubicBezTo>
                        <a:pt x="54" y="141"/>
                        <a:pt x="75" y="106"/>
                        <a:pt x="96" y="70"/>
                      </a:cubicBezTo>
                      <a:cubicBezTo>
                        <a:pt x="119" y="33"/>
                        <a:pt x="152" y="11"/>
                        <a:pt x="196" y="6"/>
                      </a:cubicBezTo>
                      <a:cubicBezTo>
                        <a:pt x="242" y="0"/>
                        <a:pt x="281" y="15"/>
                        <a:pt x="314" y="48"/>
                      </a:cubicBezTo>
                      <a:cubicBezTo>
                        <a:pt x="321" y="56"/>
                        <a:pt x="327" y="64"/>
                        <a:pt x="332" y="73"/>
                      </a:cubicBezTo>
                      <a:cubicBezTo>
                        <a:pt x="360" y="121"/>
                        <a:pt x="388" y="169"/>
                        <a:pt x="417" y="218"/>
                      </a:cubicBezTo>
                      <a:cubicBezTo>
                        <a:pt x="424" y="231"/>
                        <a:pt x="426" y="244"/>
                        <a:pt x="418" y="257"/>
                      </a:cubicBezTo>
                      <a:cubicBezTo>
                        <a:pt x="406" y="277"/>
                        <a:pt x="372" y="284"/>
                        <a:pt x="356" y="258"/>
                      </a:cubicBezTo>
                      <a:cubicBezTo>
                        <a:pt x="344" y="240"/>
                        <a:pt x="334" y="222"/>
                        <a:pt x="324" y="204"/>
                      </a:cubicBezTo>
                      <a:cubicBezTo>
                        <a:pt x="314" y="187"/>
                        <a:pt x="304" y="170"/>
                        <a:pt x="293" y="151"/>
                      </a:cubicBezTo>
                      <a:cubicBezTo>
                        <a:pt x="293" y="154"/>
                        <a:pt x="293" y="155"/>
                        <a:pt x="293" y="156"/>
                      </a:cubicBezTo>
                      <a:cubicBezTo>
                        <a:pt x="293" y="196"/>
                        <a:pt x="292" y="236"/>
                        <a:pt x="293" y="276"/>
                      </a:cubicBezTo>
                      <a:cubicBezTo>
                        <a:pt x="293" y="287"/>
                        <a:pt x="297" y="297"/>
                        <a:pt x="300" y="308"/>
                      </a:cubicBezTo>
                      <a:cubicBezTo>
                        <a:pt x="321" y="397"/>
                        <a:pt x="343" y="486"/>
                        <a:pt x="364" y="576"/>
                      </a:cubicBezTo>
                      <a:cubicBezTo>
                        <a:pt x="370" y="600"/>
                        <a:pt x="358" y="621"/>
                        <a:pt x="335" y="629"/>
                      </a:cubicBezTo>
                      <a:cubicBezTo>
                        <a:pt x="314" y="637"/>
                        <a:pt x="286" y="624"/>
                        <a:pt x="280" y="602"/>
                      </a:cubicBezTo>
                      <a:cubicBezTo>
                        <a:pt x="274" y="581"/>
                        <a:pt x="269" y="559"/>
                        <a:pt x="264" y="538"/>
                      </a:cubicBezTo>
                      <a:cubicBezTo>
                        <a:pt x="248" y="470"/>
                        <a:pt x="231" y="402"/>
                        <a:pt x="215" y="333"/>
                      </a:cubicBezTo>
                      <a:cubicBezTo>
                        <a:pt x="215" y="332"/>
                        <a:pt x="214" y="330"/>
                        <a:pt x="213" y="328"/>
                      </a:cubicBezTo>
                      <a:cubicBezTo>
                        <a:pt x="211" y="333"/>
                        <a:pt x="210" y="338"/>
                        <a:pt x="209" y="342"/>
                      </a:cubicBezTo>
                      <a:cubicBezTo>
                        <a:pt x="189" y="426"/>
                        <a:pt x="169" y="510"/>
                        <a:pt x="149" y="594"/>
                      </a:cubicBezTo>
                      <a:cubicBezTo>
                        <a:pt x="143" y="620"/>
                        <a:pt x="122" y="635"/>
                        <a:pt x="96" y="631"/>
                      </a:cubicBezTo>
                      <a:cubicBezTo>
                        <a:pt x="73" y="627"/>
                        <a:pt x="57" y="604"/>
                        <a:pt x="61" y="582"/>
                      </a:cubicBezTo>
                      <a:cubicBezTo>
                        <a:pt x="66" y="559"/>
                        <a:pt x="72" y="535"/>
                        <a:pt x="78" y="512"/>
                      </a:cubicBezTo>
                      <a:cubicBezTo>
                        <a:pt x="96" y="435"/>
                        <a:pt x="114" y="359"/>
                        <a:pt x="133" y="282"/>
                      </a:cubicBezTo>
                      <a:cubicBezTo>
                        <a:pt x="133" y="280"/>
                        <a:pt x="133" y="279"/>
                        <a:pt x="133" y="277"/>
                      </a:cubicBezTo>
                      <a:cubicBezTo>
                        <a:pt x="133" y="236"/>
                        <a:pt x="133" y="196"/>
                        <a:pt x="133" y="155"/>
                      </a:cubicBezTo>
                      <a:cubicBezTo>
                        <a:pt x="133" y="154"/>
                        <a:pt x="133" y="153"/>
                        <a:pt x="133" y="153"/>
                      </a:cubicBezTo>
                      <a:cubicBezTo>
                        <a:pt x="133" y="153"/>
                        <a:pt x="132" y="152"/>
                        <a:pt x="132" y="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7">
                  <a:extLst>
                    <a:ext uri="{FF2B5EF4-FFF2-40B4-BE49-F238E27FC236}">
                      <a16:creationId xmlns:a16="http://schemas.microsoft.com/office/drawing/2014/main" id="{4827EF9A-DAB0-3B86-DB71-5CBC2C874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013" y="1824038"/>
                  <a:ext cx="601663" cy="604838"/>
                </a:xfrm>
                <a:custGeom>
                  <a:avLst/>
                  <a:gdLst>
                    <a:gd name="T0" fmla="*/ 168 w 168"/>
                    <a:gd name="T1" fmla="*/ 85 h 169"/>
                    <a:gd name="T2" fmla="*/ 84 w 168"/>
                    <a:gd name="T3" fmla="*/ 169 h 169"/>
                    <a:gd name="T4" fmla="*/ 0 w 168"/>
                    <a:gd name="T5" fmla="*/ 84 h 169"/>
                    <a:gd name="T6" fmla="*/ 85 w 168"/>
                    <a:gd name="T7" fmla="*/ 1 h 169"/>
                    <a:gd name="T8" fmla="*/ 168 w 168"/>
                    <a:gd name="T9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69">
                      <a:moveTo>
                        <a:pt x="168" y="85"/>
                      </a:moveTo>
                      <a:cubicBezTo>
                        <a:pt x="168" y="131"/>
                        <a:pt x="130" y="169"/>
                        <a:pt x="84" y="169"/>
                      </a:cubicBezTo>
                      <a:cubicBezTo>
                        <a:pt x="37" y="169"/>
                        <a:pt x="0" y="131"/>
                        <a:pt x="0" y="84"/>
                      </a:cubicBezTo>
                      <a:cubicBezTo>
                        <a:pt x="0" y="38"/>
                        <a:pt x="38" y="0"/>
                        <a:pt x="85" y="1"/>
                      </a:cubicBezTo>
                      <a:cubicBezTo>
                        <a:pt x="131" y="1"/>
                        <a:pt x="168" y="38"/>
                        <a:pt x="168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2F5E23EA-BC5B-56A4-2B89-49C8BF87E6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3933" y="3865442"/>
                <a:ext cx="380859" cy="850567"/>
                <a:chOff x="2027536" y="2797468"/>
                <a:chExt cx="479559" cy="1070994"/>
              </a:xfrm>
              <a:grpFill/>
            </p:grpSpPr>
            <p:sp>
              <p:nvSpPr>
                <p:cNvPr id="63" name="Freeform 9">
                  <a:extLst>
                    <a:ext uri="{FF2B5EF4-FFF2-40B4-BE49-F238E27FC236}">
                      <a16:creationId xmlns:a16="http://schemas.microsoft.com/office/drawing/2014/main" id="{344BE70F-577F-B5FE-91D3-D22E00443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536" y="3038229"/>
                  <a:ext cx="479559" cy="830233"/>
                </a:xfrm>
                <a:custGeom>
                  <a:avLst/>
                  <a:gdLst>
                    <a:gd name="T0" fmla="*/ 300 w 390"/>
                    <a:gd name="T1" fmla="*/ 484 h 675"/>
                    <a:gd name="T2" fmla="*/ 304 w 390"/>
                    <a:gd name="T3" fmla="*/ 541 h 675"/>
                    <a:gd name="T4" fmla="*/ 311 w 390"/>
                    <a:gd name="T5" fmla="*/ 616 h 675"/>
                    <a:gd name="T6" fmla="*/ 309 w 390"/>
                    <a:gd name="T7" fmla="*/ 644 h 675"/>
                    <a:gd name="T8" fmla="*/ 262 w 390"/>
                    <a:gd name="T9" fmla="*/ 672 h 675"/>
                    <a:gd name="T10" fmla="*/ 226 w 390"/>
                    <a:gd name="T11" fmla="*/ 635 h 675"/>
                    <a:gd name="T12" fmla="*/ 221 w 390"/>
                    <a:gd name="T13" fmla="*/ 586 h 675"/>
                    <a:gd name="T14" fmla="*/ 214 w 390"/>
                    <a:gd name="T15" fmla="*/ 501 h 675"/>
                    <a:gd name="T16" fmla="*/ 212 w 390"/>
                    <a:gd name="T17" fmla="*/ 482 h 675"/>
                    <a:gd name="T18" fmla="*/ 183 w 390"/>
                    <a:gd name="T19" fmla="*/ 482 h 675"/>
                    <a:gd name="T20" fmla="*/ 180 w 390"/>
                    <a:gd name="T21" fmla="*/ 510 h 675"/>
                    <a:gd name="T22" fmla="*/ 171 w 390"/>
                    <a:gd name="T23" fmla="*/ 628 h 675"/>
                    <a:gd name="T24" fmla="*/ 135 w 390"/>
                    <a:gd name="T25" fmla="*/ 671 h 675"/>
                    <a:gd name="T26" fmla="*/ 85 w 390"/>
                    <a:gd name="T27" fmla="*/ 622 h 675"/>
                    <a:gd name="T28" fmla="*/ 93 w 390"/>
                    <a:gd name="T29" fmla="*/ 518 h 675"/>
                    <a:gd name="T30" fmla="*/ 96 w 390"/>
                    <a:gd name="T31" fmla="*/ 483 h 675"/>
                    <a:gd name="T32" fmla="*/ 80 w 390"/>
                    <a:gd name="T33" fmla="*/ 483 h 675"/>
                    <a:gd name="T34" fmla="*/ 52 w 390"/>
                    <a:gd name="T35" fmla="*/ 435 h 675"/>
                    <a:gd name="T36" fmla="*/ 109 w 390"/>
                    <a:gd name="T37" fmla="*/ 232 h 675"/>
                    <a:gd name="T38" fmla="*/ 111 w 390"/>
                    <a:gd name="T39" fmla="*/ 219 h 675"/>
                    <a:gd name="T40" fmla="*/ 110 w 390"/>
                    <a:gd name="T41" fmla="*/ 175 h 675"/>
                    <a:gd name="T42" fmla="*/ 108 w 390"/>
                    <a:gd name="T43" fmla="*/ 180 h 675"/>
                    <a:gd name="T44" fmla="*/ 73 w 390"/>
                    <a:gd name="T45" fmla="*/ 258 h 675"/>
                    <a:gd name="T46" fmla="*/ 31 w 390"/>
                    <a:gd name="T47" fmla="*/ 280 h 675"/>
                    <a:gd name="T48" fmla="*/ 10 w 390"/>
                    <a:gd name="T49" fmla="*/ 230 h 675"/>
                    <a:gd name="T50" fmla="*/ 64 w 390"/>
                    <a:gd name="T51" fmla="*/ 107 h 675"/>
                    <a:gd name="T52" fmla="*/ 93 w 390"/>
                    <a:gd name="T53" fmla="*/ 41 h 675"/>
                    <a:gd name="T54" fmla="*/ 136 w 390"/>
                    <a:gd name="T55" fmla="*/ 1 h 675"/>
                    <a:gd name="T56" fmla="*/ 143 w 390"/>
                    <a:gd name="T57" fmla="*/ 2 h 675"/>
                    <a:gd name="T58" fmla="*/ 201 w 390"/>
                    <a:gd name="T59" fmla="*/ 14 h 675"/>
                    <a:gd name="T60" fmla="*/ 250 w 390"/>
                    <a:gd name="T61" fmla="*/ 2 h 675"/>
                    <a:gd name="T62" fmla="*/ 259 w 390"/>
                    <a:gd name="T63" fmla="*/ 1 h 675"/>
                    <a:gd name="T64" fmla="*/ 297 w 390"/>
                    <a:gd name="T65" fmla="*/ 34 h 675"/>
                    <a:gd name="T66" fmla="*/ 335 w 390"/>
                    <a:gd name="T67" fmla="*/ 118 h 675"/>
                    <a:gd name="T68" fmla="*/ 384 w 390"/>
                    <a:gd name="T69" fmla="*/ 229 h 675"/>
                    <a:gd name="T70" fmla="*/ 385 w 390"/>
                    <a:gd name="T71" fmla="*/ 261 h 675"/>
                    <a:gd name="T72" fmla="*/ 356 w 390"/>
                    <a:gd name="T73" fmla="*/ 282 h 675"/>
                    <a:gd name="T74" fmla="*/ 327 w 390"/>
                    <a:gd name="T75" fmla="*/ 268 h 675"/>
                    <a:gd name="T76" fmla="*/ 314 w 390"/>
                    <a:gd name="T77" fmla="*/ 243 h 675"/>
                    <a:gd name="T78" fmla="*/ 283 w 390"/>
                    <a:gd name="T79" fmla="*/ 174 h 675"/>
                    <a:gd name="T80" fmla="*/ 283 w 390"/>
                    <a:gd name="T81" fmla="*/ 179 h 675"/>
                    <a:gd name="T82" fmla="*/ 283 w 390"/>
                    <a:gd name="T83" fmla="*/ 222 h 675"/>
                    <a:gd name="T84" fmla="*/ 288 w 390"/>
                    <a:gd name="T85" fmla="*/ 241 h 675"/>
                    <a:gd name="T86" fmla="*/ 344 w 390"/>
                    <a:gd name="T87" fmla="*/ 436 h 675"/>
                    <a:gd name="T88" fmla="*/ 307 w 390"/>
                    <a:gd name="T89" fmla="*/ 484 h 675"/>
                    <a:gd name="T90" fmla="*/ 300 w 390"/>
                    <a:gd name="T91" fmla="*/ 48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90" h="675">
                      <a:moveTo>
                        <a:pt x="300" y="484"/>
                      </a:moveTo>
                      <a:cubicBezTo>
                        <a:pt x="301" y="503"/>
                        <a:pt x="303" y="522"/>
                        <a:pt x="304" y="541"/>
                      </a:cubicBezTo>
                      <a:cubicBezTo>
                        <a:pt x="306" y="566"/>
                        <a:pt x="308" y="591"/>
                        <a:pt x="311" y="616"/>
                      </a:cubicBezTo>
                      <a:cubicBezTo>
                        <a:pt x="311" y="625"/>
                        <a:pt x="312" y="635"/>
                        <a:pt x="309" y="644"/>
                      </a:cubicBezTo>
                      <a:cubicBezTo>
                        <a:pt x="301" y="664"/>
                        <a:pt x="284" y="674"/>
                        <a:pt x="262" y="672"/>
                      </a:cubicBezTo>
                      <a:cubicBezTo>
                        <a:pt x="244" y="670"/>
                        <a:pt x="229" y="655"/>
                        <a:pt x="226" y="635"/>
                      </a:cubicBezTo>
                      <a:cubicBezTo>
                        <a:pt x="224" y="619"/>
                        <a:pt x="223" y="603"/>
                        <a:pt x="221" y="586"/>
                      </a:cubicBezTo>
                      <a:cubicBezTo>
                        <a:pt x="219" y="558"/>
                        <a:pt x="216" y="529"/>
                        <a:pt x="214" y="501"/>
                      </a:cubicBezTo>
                      <a:cubicBezTo>
                        <a:pt x="214" y="495"/>
                        <a:pt x="213" y="489"/>
                        <a:pt x="212" y="482"/>
                      </a:cubicBezTo>
                      <a:cubicBezTo>
                        <a:pt x="203" y="482"/>
                        <a:pt x="193" y="482"/>
                        <a:pt x="183" y="482"/>
                      </a:cubicBezTo>
                      <a:cubicBezTo>
                        <a:pt x="182" y="491"/>
                        <a:pt x="181" y="501"/>
                        <a:pt x="180" y="510"/>
                      </a:cubicBezTo>
                      <a:cubicBezTo>
                        <a:pt x="177" y="549"/>
                        <a:pt x="174" y="588"/>
                        <a:pt x="171" y="628"/>
                      </a:cubicBezTo>
                      <a:cubicBezTo>
                        <a:pt x="169" y="654"/>
                        <a:pt x="151" y="668"/>
                        <a:pt x="135" y="671"/>
                      </a:cubicBezTo>
                      <a:cubicBezTo>
                        <a:pt x="106" y="675"/>
                        <a:pt x="82" y="653"/>
                        <a:pt x="85" y="622"/>
                      </a:cubicBezTo>
                      <a:cubicBezTo>
                        <a:pt x="88" y="588"/>
                        <a:pt x="90" y="553"/>
                        <a:pt x="93" y="518"/>
                      </a:cubicBezTo>
                      <a:cubicBezTo>
                        <a:pt x="94" y="507"/>
                        <a:pt x="95" y="495"/>
                        <a:pt x="96" y="483"/>
                      </a:cubicBezTo>
                      <a:cubicBezTo>
                        <a:pt x="91" y="483"/>
                        <a:pt x="86" y="483"/>
                        <a:pt x="80" y="483"/>
                      </a:cubicBezTo>
                      <a:cubicBezTo>
                        <a:pt x="58" y="478"/>
                        <a:pt x="46" y="458"/>
                        <a:pt x="52" y="435"/>
                      </a:cubicBezTo>
                      <a:cubicBezTo>
                        <a:pt x="71" y="367"/>
                        <a:pt x="90" y="299"/>
                        <a:pt x="109" y="232"/>
                      </a:cubicBezTo>
                      <a:cubicBezTo>
                        <a:pt x="110" y="228"/>
                        <a:pt x="111" y="223"/>
                        <a:pt x="111" y="219"/>
                      </a:cubicBezTo>
                      <a:cubicBezTo>
                        <a:pt x="111" y="205"/>
                        <a:pt x="111" y="190"/>
                        <a:pt x="110" y="175"/>
                      </a:cubicBezTo>
                      <a:cubicBezTo>
                        <a:pt x="109" y="177"/>
                        <a:pt x="108" y="179"/>
                        <a:pt x="108" y="180"/>
                      </a:cubicBezTo>
                      <a:cubicBezTo>
                        <a:pt x="96" y="206"/>
                        <a:pt x="85" y="232"/>
                        <a:pt x="73" y="258"/>
                      </a:cubicBezTo>
                      <a:cubicBezTo>
                        <a:pt x="65" y="276"/>
                        <a:pt x="49" y="284"/>
                        <a:pt x="31" y="280"/>
                      </a:cubicBezTo>
                      <a:cubicBezTo>
                        <a:pt x="10" y="275"/>
                        <a:pt x="0" y="252"/>
                        <a:pt x="10" y="230"/>
                      </a:cubicBezTo>
                      <a:cubicBezTo>
                        <a:pt x="28" y="189"/>
                        <a:pt x="46" y="148"/>
                        <a:pt x="64" y="107"/>
                      </a:cubicBezTo>
                      <a:cubicBezTo>
                        <a:pt x="74" y="85"/>
                        <a:pt x="84" y="63"/>
                        <a:pt x="93" y="41"/>
                      </a:cubicBezTo>
                      <a:cubicBezTo>
                        <a:pt x="102" y="22"/>
                        <a:pt x="116" y="8"/>
                        <a:pt x="136" y="1"/>
                      </a:cubicBezTo>
                      <a:cubicBezTo>
                        <a:pt x="138" y="0"/>
                        <a:pt x="141" y="1"/>
                        <a:pt x="143" y="2"/>
                      </a:cubicBezTo>
                      <a:cubicBezTo>
                        <a:pt x="162" y="10"/>
                        <a:pt x="181" y="15"/>
                        <a:pt x="201" y="14"/>
                      </a:cubicBezTo>
                      <a:cubicBezTo>
                        <a:pt x="218" y="14"/>
                        <a:pt x="234" y="9"/>
                        <a:pt x="250" y="2"/>
                      </a:cubicBezTo>
                      <a:cubicBezTo>
                        <a:pt x="253" y="1"/>
                        <a:pt x="256" y="0"/>
                        <a:pt x="259" y="1"/>
                      </a:cubicBezTo>
                      <a:cubicBezTo>
                        <a:pt x="276" y="7"/>
                        <a:pt x="290" y="17"/>
                        <a:pt x="297" y="34"/>
                      </a:cubicBezTo>
                      <a:cubicBezTo>
                        <a:pt x="310" y="62"/>
                        <a:pt x="322" y="90"/>
                        <a:pt x="335" y="118"/>
                      </a:cubicBezTo>
                      <a:cubicBezTo>
                        <a:pt x="351" y="155"/>
                        <a:pt x="367" y="192"/>
                        <a:pt x="384" y="229"/>
                      </a:cubicBezTo>
                      <a:cubicBezTo>
                        <a:pt x="388" y="239"/>
                        <a:pt x="390" y="250"/>
                        <a:pt x="385" y="261"/>
                      </a:cubicBezTo>
                      <a:cubicBezTo>
                        <a:pt x="380" y="273"/>
                        <a:pt x="370" y="281"/>
                        <a:pt x="356" y="282"/>
                      </a:cubicBezTo>
                      <a:cubicBezTo>
                        <a:pt x="344" y="283"/>
                        <a:pt x="334" y="278"/>
                        <a:pt x="327" y="268"/>
                      </a:cubicBezTo>
                      <a:cubicBezTo>
                        <a:pt x="321" y="260"/>
                        <a:pt x="318" y="251"/>
                        <a:pt x="314" y="243"/>
                      </a:cubicBezTo>
                      <a:cubicBezTo>
                        <a:pt x="304" y="220"/>
                        <a:pt x="294" y="198"/>
                        <a:pt x="283" y="174"/>
                      </a:cubicBezTo>
                      <a:cubicBezTo>
                        <a:pt x="283" y="176"/>
                        <a:pt x="283" y="178"/>
                        <a:pt x="283" y="179"/>
                      </a:cubicBezTo>
                      <a:cubicBezTo>
                        <a:pt x="283" y="193"/>
                        <a:pt x="282" y="207"/>
                        <a:pt x="283" y="222"/>
                      </a:cubicBezTo>
                      <a:cubicBezTo>
                        <a:pt x="283" y="228"/>
                        <a:pt x="286" y="235"/>
                        <a:pt x="288" y="241"/>
                      </a:cubicBezTo>
                      <a:cubicBezTo>
                        <a:pt x="306" y="306"/>
                        <a:pt x="325" y="371"/>
                        <a:pt x="344" y="436"/>
                      </a:cubicBezTo>
                      <a:cubicBezTo>
                        <a:pt x="351" y="459"/>
                        <a:pt x="335" y="484"/>
                        <a:pt x="307" y="484"/>
                      </a:cubicBezTo>
                      <a:cubicBezTo>
                        <a:pt x="305" y="484"/>
                        <a:pt x="302" y="484"/>
                        <a:pt x="300" y="4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" name="Oval 10">
                  <a:extLst>
                    <a:ext uri="{FF2B5EF4-FFF2-40B4-BE49-F238E27FC236}">
                      <a16:creationId xmlns:a16="http://schemas.microsoft.com/office/drawing/2014/main" id="{BF48DB13-269C-32B5-2694-9112BB023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655" y="2797468"/>
                  <a:ext cx="219171" cy="21720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C545DF-BEE8-64DF-4847-869B1B953063}"/>
                </a:ext>
              </a:extLst>
            </p:cNvPr>
            <p:cNvSpPr txBox="1"/>
            <p:nvPr/>
          </p:nvSpPr>
          <p:spPr>
            <a:xfrm>
              <a:off x="3276600" y="2895600"/>
              <a:ext cx="1036609" cy="58755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6600" b="1" dirty="0">
                  <a:solidFill>
                    <a:schemeClr val="accent1"/>
                  </a:solidFill>
                </a:rPr>
                <a:t>5.5</a:t>
              </a:r>
              <a:r>
                <a:rPr lang="en-US" sz="4800" b="1" baseline="48000" dirty="0">
                  <a:solidFill>
                    <a:schemeClr val="accent1"/>
                  </a:solidFill>
                </a:rPr>
                <a:t>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D332AA-EAC1-E4FB-4C8E-BB373B8F5FD5}"/>
              </a:ext>
            </a:extLst>
          </p:cNvPr>
          <p:cNvGrpSpPr/>
          <p:nvPr/>
        </p:nvGrpSpPr>
        <p:grpSpPr>
          <a:xfrm>
            <a:off x="6906012" y="4617267"/>
            <a:ext cx="1377910" cy="1260957"/>
            <a:chOff x="6906012" y="4617267"/>
            <a:chExt cx="1377910" cy="126095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203D6DA-1494-3218-4C3A-6789FD738D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26208" y="4617267"/>
              <a:ext cx="1257714" cy="1260957"/>
              <a:chOff x="-3040063" y="1579563"/>
              <a:chExt cx="3694113" cy="3703638"/>
            </a:xfrm>
            <a:solidFill>
              <a:schemeClr val="accent5"/>
            </a:solidFill>
          </p:grpSpPr>
          <p:sp>
            <p:nvSpPr>
              <p:cNvPr id="143" name="Freeform 5">
                <a:extLst>
                  <a:ext uri="{FF2B5EF4-FFF2-40B4-BE49-F238E27FC236}">
                    <a16:creationId xmlns:a16="http://schemas.microsoft.com/office/drawing/2014/main" id="{63AD1065-A189-437D-8FB1-4E240312F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7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0B1CE9BA-44E0-F5A0-9998-D815D1A43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5" y="2847976"/>
                <a:ext cx="223838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C42EE6F3-1F5B-9B0D-F713-DD1160FF4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04900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8">
                <a:extLst>
                  <a:ext uri="{FF2B5EF4-FFF2-40B4-BE49-F238E27FC236}">
                    <a16:creationId xmlns:a16="http://schemas.microsoft.com/office/drawing/2014/main" id="{FAA808F8-3964-2316-2412-95F795BD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8325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7D127EC7-5022-6DB6-2512-45B8924A3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28900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0">
                <a:extLst>
                  <a:ext uri="{FF2B5EF4-FFF2-40B4-BE49-F238E27FC236}">
                    <a16:creationId xmlns:a16="http://schemas.microsoft.com/office/drawing/2014/main" id="{17EF21F2-44F5-C1F6-156C-9036CFC19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8189" y="4968875"/>
                <a:ext cx="219076" cy="223839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2">
                <a:extLst>
                  <a:ext uri="{FF2B5EF4-FFF2-40B4-BE49-F238E27FC236}">
                    <a16:creationId xmlns:a16="http://schemas.microsoft.com/office/drawing/2014/main" id="{E6ADEFD4-EBE3-DF44-DD07-D5D96841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27100" y="1617663"/>
                <a:ext cx="214313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3">
                <a:extLst>
                  <a:ext uri="{FF2B5EF4-FFF2-40B4-BE49-F238E27FC236}">
                    <a16:creationId xmlns:a16="http://schemas.microsoft.com/office/drawing/2014/main" id="{B17639A2-413A-3988-3184-35CA08448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04925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5">
                <a:extLst>
                  <a:ext uri="{FF2B5EF4-FFF2-40B4-BE49-F238E27FC236}">
                    <a16:creationId xmlns:a16="http://schemas.microsoft.com/office/drawing/2014/main" id="{D771FB8C-BBAD-8F82-6E5A-BF934E624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5288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6">
                <a:extLst>
                  <a:ext uri="{FF2B5EF4-FFF2-40B4-BE49-F238E27FC236}">
                    <a16:creationId xmlns:a16="http://schemas.microsoft.com/office/drawing/2014/main" id="{9DB043ED-3875-3DE7-BF5A-6100C331A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44800" y="2508251"/>
                <a:ext cx="223838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">
                <a:extLst>
                  <a:ext uri="{FF2B5EF4-FFF2-40B4-BE49-F238E27FC236}">
                    <a16:creationId xmlns:a16="http://schemas.microsoft.com/office/drawing/2014/main" id="{64123304-61CF-2D62-8B99-8C851585F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6838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8">
                <a:extLst>
                  <a:ext uri="{FF2B5EF4-FFF2-40B4-BE49-F238E27FC236}">
                    <a16:creationId xmlns:a16="http://schemas.microsoft.com/office/drawing/2014/main" id="{09D96C9B-CE9B-9A9E-7B81-DCA8B345D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37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9">
                <a:extLst>
                  <a:ext uri="{FF2B5EF4-FFF2-40B4-BE49-F238E27FC236}">
                    <a16:creationId xmlns:a16="http://schemas.microsoft.com/office/drawing/2014/main" id="{5FDFC67F-1BBD-5B54-0D29-A5426C5F6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2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20">
                <a:extLst>
                  <a:ext uri="{FF2B5EF4-FFF2-40B4-BE49-F238E27FC236}">
                    <a16:creationId xmlns:a16="http://schemas.microsoft.com/office/drawing/2014/main" id="{5EB21780-A98C-BC4F-36AE-E8392BA2B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50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21">
                <a:extLst>
                  <a:ext uri="{FF2B5EF4-FFF2-40B4-BE49-F238E27FC236}">
                    <a16:creationId xmlns:a16="http://schemas.microsoft.com/office/drawing/2014/main" id="{84EBF1A5-7B57-E96D-5794-9B844E01E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7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22">
                <a:extLst>
                  <a:ext uri="{FF2B5EF4-FFF2-40B4-BE49-F238E27FC236}">
                    <a16:creationId xmlns:a16="http://schemas.microsoft.com/office/drawing/2014/main" id="{A3251E7C-C5D5-EA3C-2E2A-D760E2F20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0063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23">
                <a:extLst>
                  <a:ext uri="{FF2B5EF4-FFF2-40B4-BE49-F238E27FC236}">
                    <a16:creationId xmlns:a16="http://schemas.microsoft.com/office/drawing/2014/main" id="{8B09DF6A-4CA9-FC96-E0AC-5F9CD2CD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85900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26">
                <a:extLst>
                  <a:ext uri="{FF2B5EF4-FFF2-40B4-BE49-F238E27FC236}">
                    <a16:creationId xmlns:a16="http://schemas.microsoft.com/office/drawing/2014/main" id="{B8CE46D7-84F8-7208-1868-5E87DB9E9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4475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7">
                <a:extLst>
                  <a:ext uri="{FF2B5EF4-FFF2-40B4-BE49-F238E27FC236}">
                    <a16:creationId xmlns:a16="http://schemas.microsoft.com/office/drawing/2014/main" id="{9E0FEFD1-CE0F-150A-F4A4-7740EC87B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66875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28">
                <a:extLst>
                  <a:ext uri="{FF2B5EF4-FFF2-40B4-BE49-F238E27FC236}">
                    <a16:creationId xmlns:a16="http://schemas.microsoft.com/office/drawing/2014/main" id="{5F913911-E5A6-150C-615A-AF8FBA67B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00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31">
                <a:extLst>
                  <a:ext uri="{FF2B5EF4-FFF2-40B4-BE49-F238E27FC236}">
                    <a16:creationId xmlns:a16="http://schemas.microsoft.com/office/drawing/2014/main" id="{9BDA9CEE-5003-30F8-2A76-8E2E9657F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41956" y="5028964"/>
                <a:ext cx="252413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C3F6C46-1BD0-869A-1C3F-F1388B75B33C}"/>
                </a:ext>
              </a:extLst>
            </p:cNvPr>
            <p:cNvGrpSpPr/>
            <p:nvPr/>
          </p:nvGrpSpPr>
          <p:grpSpPr>
            <a:xfrm>
              <a:off x="6906012" y="4686597"/>
              <a:ext cx="1154722" cy="1179683"/>
              <a:chOff x="4748963" y="4098099"/>
              <a:chExt cx="1881040" cy="192170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290AAB4-8558-F8D0-CDF1-698EF4E33C0B}"/>
                  </a:ext>
                </a:extLst>
              </p:cNvPr>
              <p:cNvGrpSpPr/>
              <p:nvPr/>
            </p:nvGrpSpPr>
            <p:grpSpPr>
              <a:xfrm>
                <a:off x="5130525" y="4098099"/>
                <a:ext cx="767348" cy="783782"/>
                <a:chOff x="6045325" y="4029074"/>
                <a:chExt cx="657433" cy="671513"/>
              </a:xfrm>
            </p:grpSpPr>
            <p:sp>
              <p:nvSpPr>
                <p:cNvPr id="141" name="Freeform 11">
                  <a:extLst>
                    <a:ext uri="{FF2B5EF4-FFF2-40B4-BE49-F238E27FC236}">
                      <a16:creationId xmlns:a16="http://schemas.microsoft.com/office/drawing/2014/main" id="{7249E43B-CF3D-D46C-744B-E6A57F888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639" y="4255439"/>
                  <a:ext cx="575119" cy="445148"/>
                </a:xfrm>
                <a:custGeom>
                  <a:avLst/>
                  <a:gdLst>
                    <a:gd name="T0" fmla="*/ 224 w 224"/>
                    <a:gd name="T1" fmla="*/ 39 h 173"/>
                    <a:gd name="T2" fmla="*/ 125 w 224"/>
                    <a:gd name="T3" fmla="*/ 163 h 173"/>
                    <a:gd name="T4" fmla="*/ 11 w 224"/>
                    <a:gd name="T5" fmla="*/ 134 h 173"/>
                    <a:gd name="T6" fmla="*/ 14 w 224"/>
                    <a:gd name="T7" fmla="*/ 106 h 173"/>
                    <a:gd name="T8" fmla="*/ 198 w 224"/>
                    <a:gd name="T9" fmla="*/ 6 h 173"/>
                    <a:gd name="T10" fmla="*/ 222 w 224"/>
                    <a:gd name="T11" fmla="*/ 18 h 173"/>
                    <a:gd name="T12" fmla="*/ 224 w 224"/>
                    <a:gd name="T13" fmla="*/ 39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4" h="173">
                      <a:moveTo>
                        <a:pt x="224" y="39"/>
                      </a:moveTo>
                      <a:cubicBezTo>
                        <a:pt x="223" y="99"/>
                        <a:pt x="183" y="150"/>
                        <a:pt x="125" y="163"/>
                      </a:cubicBezTo>
                      <a:cubicBezTo>
                        <a:pt x="82" y="173"/>
                        <a:pt x="44" y="162"/>
                        <a:pt x="11" y="134"/>
                      </a:cubicBezTo>
                      <a:cubicBezTo>
                        <a:pt x="0" y="125"/>
                        <a:pt x="2" y="113"/>
                        <a:pt x="14" y="106"/>
                      </a:cubicBezTo>
                      <a:cubicBezTo>
                        <a:pt x="75" y="73"/>
                        <a:pt x="137" y="39"/>
                        <a:pt x="198" y="6"/>
                      </a:cubicBezTo>
                      <a:cubicBezTo>
                        <a:pt x="209" y="0"/>
                        <a:pt x="220" y="6"/>
                        <a:pt x="222" y="18"/>
                      </a:cubicBezTo>
                      <a:cubicBezTo>
                        <a:pt x="223" y="25"/>
                        <a:pt x="223" y="32"/>
                        <a:pt x="224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" name="Freeform 13">
                  <a:extLst>
                    <a:ext uri="{FF2B5EF4-FFF2-40B4-BE49-F238E27FC236}">
                      <a16:creationId xmlns:a16="http://schemas.microsoft.com/office/drawing/2014/main" id="{3CF1D1CF-DD5D-0A64-4D50-2BA60CBD7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5325" y="4029074"/>
                  <a:ext cx="572952" cy="429985"/>
                </a:xfrm>
                <a:custGeom>
                  <a:avLst/>
                  <a:gdLst>
                    <a:gd name="T0" fmla="*/ 0 w 223"/>
                    <a:gd name="T1" fmla="*/ 126 h 167"/>
                    <a:gd name="T2" fmla="*/ 127 w 223"/>
                    <a:gd name="T3" fmla="*/ 0 h 167"/>
                    <a:gd name="T4" fmla="*/ 214 w 223"/>
                    <a:gd name="T5" fmla="*/ 34 h 167"/>
                    <a:gd name="T6" fmla="*/ 211 w 223"/>
                    <a:gd name="T7" fmla="*/ 60 h 167"/>
                    <a:gd name="T8" fmla="*/ 27 w 223"/>
                    <a:gd name="T9" fmla="*/ 160 h 167"/>
                    <a:gd name="T10" fmla="*/ 3 w 223"/>
                    <a:gd name="T11" fmla="*/ 148 h 167"/>
                    <a:gd name="T12" fmla="*/ 0 w 223"/>
                    <a:gd name="T13" fmla="*/ 12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3" h="167">
                      <a:moveTo>
                        <a:pt x="0" y="126"/>
                      </a:moveTo>
                      <a:cubicBezTo>
                        <a:pt x="2" y="57"/>
                        <a:pt x="57" y="1"/>
                        <a:pt x="127" y="0"/>
                      </a:cubicBezTo>
                      <a:cubicBezTo>
                        <a:pt x="160" y="0"/>
                        <a:pt x="189" y="11"/>
                        <a:pt x="214" y="34"/>
                      </a:cubicBezTo>
                      <a:cubicBezTo>
                        <a:pt x="223" y="42"/>
                        <a:pt x="222" y="54"/>
                        <a:pt x="211" y="60"/>
                      </a:cubicBezTo>
                      <a:cubicBezTo>
                        <a:pt x="150" y="93"/>
                        <a:pt x="89" y="127"/>
                        <a:pt x="27" y="160"/>
                      </a:cubicBezTo>
                      <a:cubicBezTo>
                        <a:pt x="15" y="167"/>
                        <a:pt x="5" y="161"/>
                        <a:pt x="3" y="148"/>
                      </a:cubicBezTo>
                      <a:cubicBezTo>
                        <a:pt x="2" y="141"/>
                        <a:pt x="1" y="133"/>
                        <a:pt x="0" y="1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701819E-FD33-55E5-A609-EFEA5FDF36B5}"/>
                  </a:ext>
                </a:extLst>
              </p:cNvPr>
              <p:cNvGrpSpPr/>
              <p:nvPr/>
            </p:nvGrpSpPr>
            <p:grpSpPr>
              <a:xfrm>
                <a:off x="5889866" y="4898557"/>
                <a:ext cx="740137" cy="755989"/>
                <a:chOff x="6113010" y="4029074"/>
                <a:chExt cx="657433" cy="671513"/>
              </a:xfrm>
            </p:grpSpPr>
            <p:sp>
              <p:nvSpPr>
                <p:cNvPr id="139" name="Freeform 11">
                  <a:extLst>
                    <a:ext uri="{FF2B5EF4-FFF2-40B4-BE49-F238E27FC236}">
                      <a16:creationId xmlns:a16="http://schemas.microsoft.com/office/drawing/2014/main" id="{49C83BA3-04F7-4504-2EB0-B39C4A8B8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5324" y="4255439"/>
                  <a:ext cx="575119" cy="445148"/>
                </a:xfrm>
                <a:custGeom>
                  <a:avLst/>
                  <a:gdLst>
                    <a:gd name="T0" fmla="*/ 224 w 224"/>
                    <a:gd name="T1" fmla="*/ 39 h 173"/>
                    <a:gd name="T2" fmla="*/ 125 w 224"/>
                    <a:gd name="T3" fmla="*/ 163 h 173"/>
                    <a:gd name="T4" fmla="*/ 11 w 224"/>
                    <a:gd name="T5" fmla="*/ 134 h 173"/>
                    <a:gd name="T6" fmla="*/ 14 w 224"/>
                    <a:gd name="T7" fmla="*/ 106 h 173"/>
                    <a:gd name="T8" fmla="*/ 198 w 224"/>
                    <a:gd name="T9" fmla="*/ 6 h 173"/>
                    <a:gd name="T10" fmla="*/ 222 w 224"/>
                    <a:gd name="T11" fmla="*/ 18 h 173"/>
                    <a:gd name="T12" fmla="*/ 224 w 224"/>
                    <a:gd name="T13" fmla="*/ 39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4" h="173">
                      <a:moveTo>
                        <a:pt x="224" y="39"/>
                      </a:moveTo>
                      <a:cubicBezTo>
                        <a:pt x="223" y="99"/>
                        <a:pt x="183" y="150"/>
                        <a:pt x="125" y="163"/>
                      </a:cubicBezTo>
                      <a:cubicBezTo>
                        <a:pt x="82" y="173"/>
                        <a:pt x="44" y="162"/>
                        <a:pt x="11" y="134"/>
                      </a:cubicBezTo>
                      <a:cubicBezTo>
                        <a:pt x="0" y="125"/>
                        <a:pt x="2" y="113"/>
                        <a:pt x="14" y="106"/>
                      </a:cubicBezTo>
                      <a:cubicBezTo>
                        <a:pt x="75" y="73"/>
                        <a:pt x="137" y="39"/>
                        <a:pt x="198" y="6"/>
                      </a:cubicBezTo>
                      <a:cubicBezTo>
                        <a:pt x="209" y="0"/>
                        <a:pt x="220" y="6"/>
                        <a:pt x="222" y="18"/>
                      </a:cubicBezTo>
                      <a:cubicBezTo>
                        <a:pt x="223" y="25"/>
                        <a:pt x="223" y="32"/>
                        <a:pt x="224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" name="Freeform 13">
                  <a:extLst>
                    <a:ext uri="{FF2B5EF4-FFF2-40B4-BE49-F238E27FC236}">
                      <a16:creationId xmlns:a16="http://schemas.microsoft.com/office/drawing/2014/main" id="{B6465897-9057-43DA-9021-BE8AC939F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3010" y="4029074"/>
                  <a:ext cx="572952" cy="429985"/>
                </a:xfrm>
                <a:custGeom>
                  <a:avLst/>
                  <a:gdLst>
                    <a:gd name="T0" fmla="*/ 0 w 223"/>
                    <a:gd name="T1" fmla="*/ 126 h 167"/>
                    <a:gd name="T2" fmla="*/ 127 w 223"/>
                    <a:gd name="T3" fmla="*/ 0 h 167"/>
                    <a:gd name="T4" fmla="*/ 214 w 223"/>
                    <a:gd name="T5" fmla="*/ 34 h 167"/>
                    <a:gd name="T6" fmla="*/ 211 w 223"/>
                    <a:gd name="T7" fmla="*/ 60 h 167"/>
                    <a:gd name="T8" fmla="*/ 27 w 223"/>
                    <a:gd name="T9" fmla="*/ 160 h 167"/>
                    <a:gd name="T10" fmla="*/ 3 w 223"/>
                    <a:gd name="T11" fmla="*/ 148 h 167"/>
                    <a:gd name="T12" fmla="*/ 0 w 223"/>
                    <a:gd name="T13" fmla="*/ 12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3" h="167">
                      <a:moveTo>
                        <a:pt x="0" y="126"/>
                      </a:moveTo>
                      <a:cubicBezTo>
                        <a:pt x="2" y="57"/>
                        <a:pt x="57" y="1"/>
                        <a:pt x="127" y="0"/>
                      </a:cubicBezTo>
                      <a:cubicBezTo>
                        <a:pt x="160" y="0"/>
                        <a:pt x="189" y="11"/>
                        <a:pt x="214" y="34"/>
                      </a:cubicBezTo>
                      <a:cubicBezTo>
                        <a:pt x="223" y="42"/>
                        <a:pt x="222" y="54"/>
                        <a:pt x="211" y="60"/>
                      </a:cubicBezTo>
                      <a:cubicBezTo>
                        <a:pt x="150" y="93"/>
                        <a:pt x="89" y="127"/>
                        <a:pt x="27" y="160"/>
                      </a:cubicBezTo>
                      <a:cubicBezTo>
                        <a:pt x="15" y="167"/>
                        <a:pt x="5" y="161"/>
                        <a:pt x="3" y="148"/>
                      </a:cubicBezTo>
                      <a:cubicBezTo>
                        <a:pt x="2" y="141"/>
                        <a:pt x="1" y="133"/>
                        <a:pt x="0" y="1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321D1E89-4055-F8D9-72F5-DD8F7D6A7963}"/>
                  </a:ext>
                </a:extLst>
              </p:cNvPr>
              <p:cNvGrpSpPr/>
              <p:nvPr/>
            </p:nvGrpSpPr>
            <p:grpSpPr>
              <a:xfrm>
                <a:off x="4978411" y="5263812"/>
                <a:ext cx="740137" cy="755989"/>
                <a:chOff x="6104550" y="4096759"/>
                <a:chExt cx="657433" cy="671513"/>
              </a:xfrm>
            </p:grpSpPr>
            <p:sp>
              <p:nvSpPr>
                <p:cNvPr id="137" name="Freeform 11">
                  <a:extLst>
                    <a:ext uri="{FF2B5EF4-FFF2-40B4-BE49-F238E27FC236}">
                      <a16:creationId xmlns:a16="http://schemas.microsoft.com/office/drawing/2014/main" id="{EF729211-41A7-E0B7-A3EB-7F710C1842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6864" y="4323124"/>
                  <a:ext cx="575119" cy="445148"/>
                </a:xfrm>
                <a:custGeom>
                  <a:avLst/>
                  <a:gdLst>
                    <a:gd name="T0" fmla="*/ 224 w 224"/>
                    <a:gd name="T1" fmla="*/ 39 h 173"/>
                    <a:gd name="T2" fmla="*/ 125 w 224"/>
                    <a:gd name="T3" fmla="*/ 163 h 173"/>
                    <a:gd name="T4" fmla="*/ 11 w 224"/>
                    <a:gd name="T5" fmla="*/ 134 h 173"/>
                    <a:gd name="T6" fmla="*/ 14 w 224"/>
                    <a:gd name="T7" fmla="*/ 106 h 173"/>
                    <a:gd name="T8" fmla="*/ 198 w 224"/>
                    <a:gd name="T9" fmla="*/ 6 h 173"/>
                    <a:gd name="T10" fmla="*/ 222 w 224"/>
                    <a:gd name="T11" fmla="*/ 18 h 173"/>
                    <a:gd name="T12" fmla="*/ 224 w 224"/>
                    <a:gd name="T13" fmla="*/ 39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4" h="173">
                      <a:moveTo>
                        <a:pt x="224" y="39"/>
                      </a:moveTo>
                      <a:cubicBezTo>
                        <a:pt x="223" y="99"/>
                        <a:pt x="183" y="150"/>
                        <a:pt x="125" y="163"/>
                      </a:cubicBezTo>
                      <a:cubicBezTo>
                        <a:pt x="82" y="173"/>
                        <a:pt x="44" y="162"/>
                        <a:pt x="11" y="134"/>
                      </a:cubicBezTo>
                      <a:cubicBezTo>
                        <a:pt x="0" y="125"/>
                        <a:pt x="2" y="113"/>
                        <a:pt x="14" y="106"/>
                      </a:cubicBezTo>
                      <a:cubicBezTo>
                        <a:pt x="75" y="73"/>
                        <a:pt x="137" y="39"/>
                        <a:pt x="198" y="6"/>
                      </a:cubicBezTo>
                      <a:cubicBezTo>
                        <a:pt x="209" y="0"/>
                        <a:pt x="220" y="6"/>
                        <a:pt x="222" y="18"/>
                      </a:cubicBezTo>
                      <a:cubicBezTo>
                        <a:pt x="223" y="25"/>
                        <a:pt x="223" y="32"/>
                        <a:pt x="224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" name="Freeform 13">
                  <a:extLst>
                    <a:ext uri="{FF2B5EF4-FFF2-40B4-BE49-F238E27FC236}">
                      <a16:creationId xmlns:a16="http://schemas.microsoft.com/office/drawing/2014/main" id="{E4AED1BE-65F2-F5C3-ABE6-D1DD1412F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4550" y="4096759"/>
                  <a:ext cx="572952" cy="429985"/>
                </a:xfrm>
                <a:custGeom>
                  <a:avLst/>
                  <a:gdLst>
                    <a:gd name="T0" fmla="*/ 0 w 223"/>
                    <a:gd name="T1" fmla="*/ 126 h 167"/>
                    <a:gd name="T2" fmla="*/ 127 w 223"/>
                    <a:gd name="T3" fmla="*/ 0 h 167"/>
                    <a:gd name="T4" fmla="*/ 214 w 223"/>
                    <a:gd name="T5" fmla="*/ 34 h 167"/>
                    <a:gd name="T6" fmla="*/ 211 w 223"/>
                    <a:gd name="T7" fmla="*/ 60 h 167"/>
                    <a:gd name="T8" fmla="*/ 27 w 223"/>
                    <a:gd name="T9" fmla="*/ 160 h 167"/>
                    <a:gd name="T10" fmla="*/ 3 w 223"/>
                    <a:gd name="T11" fmla="*/ 148 h 167"/>
                    <a:gd name="T12" fmla="*/ 0 w 223"/>
                    <a:gd name="T13" fmla="*/ 12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3" h="167">
                      <a:moveTo>
                        <a:pt x="0" y="126"/>
                      </a:moveTo>
                      <a:cubicBezTo>
                        <a:pt x="2" y="57"/>
                        <a:pt x="57" y="1"/>
                        <a:pt x="127" y="0"/>
                      </a:cubicBezTo>
                      <a:cubicBezTo>
                        <a:pt x="160" y="0"/>
                        <a:pt x="189" y="11"/>
                        <a:pt x="214" y="34"/>
                      </a:cubicBezTo>
                      <a:cubicBezTo>
                        <a:pt x="223" y="42"/>
                        <a:pt x="222" y="54"/>
                        <a:pt x="211" y="60"/>
                      </a:cubicBezTo>
                      <a:cubicBezTo>
                        <a:pt x="150" y="93"/>
                        <a:pt x="89" y="127"/>
                        <a:pt x="27" y="160"/>
                      </a:cubicBezTo>
                      <a:cubicBezTo>
                        <a:pt x="15" y="167"/>
                        <a:pt x="5" y="161"/>
                        <a:pt x="3" y="148"/>
                      </a:cubicBezTo>
                      <a:cubicBezTo>
                        <a:pt x="2" y="141"/>
                        <a:pt x="1" y="133"/>
                        <a:pt x="0" y="1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2752C8C5-D48C-BD42-C925-504299F084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0">
                <a:off x="4555976" y="4398272"/>
                <a:ext cx="933867" cy="547893"/>
              </a:xfrm>
              <a:custGeom>
                <a:avLst/>
                <a:gdLst>
                  <a:gd name="T0" fmla="*/ 109 w 418"/>
                  <a:gd name="T1" fmla="*/ 0 h 245"/>
                  <a:gd name="T2" fmla="*/ 156 w 418"/>
                  <a:gd name="T3" fmla="*/ 9 h 245"/>
                  <a:gd name="T4" fmla="*/ 187 w 418"/>
                  <a:gd name="T5" fmla="*/ 15 h 245"/>
                  <a:gd name="T6" fmla="*/ 191 w 418"/>
                  <a:gd name="T7" fmla="*/ 16 h 245"/>
                  <a:gd name="T8" fmla="*/ 204 w 418"/>
                  <a:gd name="T9" fmla="*/ 38 h 245"/>
                  <a:gd name="T10" fmla="*/ 193 w 418"/>
                  <a:gd name="T11" fmla="*/ 93 h 245"/>
                  <a:gd name="T12" fmla="*/ 187 w 418"/>
                  <a:gd name="T13" fmla="*/ 124 h 245"/>
                  <a:gd name="T14" fmla="*/ 201 w 418"/>
                  <a:gd name="T15" fmla="*/ 151 h 245"/>
                  <a:gd name="T16" fmla="*/ 229 w 418"/>
                  <a:gd name="T17" fmla="*/ 134 h 245"/>
                  <a:gd name="T18" fmla="*/ 238 w 418"/>
                  <a:gd name="T19" fmla="*/ 84 h 245"/>
                  <a:gd name="T20" fmla="*/ 246 w 418"/>
                  <a:gd name="T21" fmla="*/ 43 h 245"/>
                  <a:gd name="T22" fmla="*/ 262 w 418"/>
                  <a:gd name="T23" fmla="*/ 31 h 245"/>
                  <a:gd name="T24" fmla="*/ 300 w 418"/>
                  <a:gd name="T25" fmla="*/ 38 h 245"/>
                  <a:gd name="T26" fmla="*/ 353 w 418"/>
                  <a:gd name="T27" fmla="*/ 50 h 245"/>
                  <a:gd name="T28" fmla="*/ 410 w 418"/>
                  <a:gd name="T29" fmla="*/ 150 h 245"/>
                  <a:gd name="T30" fmla="*/ 396 w 418"/>
                  <a:gd name="T31" fmla="*/ 195 h 245"/>
                  <a:gd name="T32" fmla="*/ 294 w 418"/>
                  <a:gd name="T33" fmla="*/ 236 h 245"/>
                  <a:gd name="T34" fmla="*/ 85 w 418"/>
                  <a:gd name="T35" fmla="*/ 195 h 245"/>
                  <a:gd name="T36" fmla="*/ 10 w 418"/>
                  <a:gd name="T37" fmla="*/ 85 h 245"/>
                  <a:gd name="T38" fmla="*/ 29 w 418"/>
                  <a:gd name="T39" fmla="*/ 36 h 245"/>
                  <a:gd name="T40" fmla="*/ 109 w 418"/>
                  <a:gd name="T4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8" h="245">
                    <a:moveTo>
                      <a:pt x="109" y="0"/>
                    </a:moveTo>
                    <a:cubicBezTo>
                      <a:pt x="120" y="2"/>
                      <a:pt x="138" y="6"/>
                      <a:pt x="156" y="9"/>
                    </a:cubicBezTo>
                    <a:cubicBezTo>
                      <a:pt x="166" y="11"/>
                      <a:pt x="176" y="13"/>
                      <a:pt x="187" y="15"/>
                    </a:cubicBezTo>
                    <a:cubicBezTo>
                      <a:pt x="188" y="16"/>
                      <a:pt x="190" y="16"/>
                      <a:pt x="191" y="16"/>
                    </a:cubicBezTo>
                    <a:cubicBezTo>
                      <a:pt x="203" y="20"/>
                      <a:pt x="207" y="25"/>
                      <a:pt x="204" y="38"/>
                    </a:cubicBezTo>
                    <a:cubicBezTo>
                      <a:pt x="201" y="56"/>
                      <a:pt x="197" y="75"/>
                      <a:pt x="193" y="93"/>
                    </a:cubicBezTo>
                    <a:cubicBezTo>
                      <a:pt x="191" y="103"/>
                      <a:pt x="189" y="114"/>
                      <a:pt x="187" y="124"/>
                    </a:cubicBezTo>
                    <a:cubicBezTo>
                      <a:pt x="185" y="137"/>
                      <a:pt x="190" y="148"/>
                      <a:pt x="201" y="151"/>
                    </a:cubicBezTo>
                    <a:cubicBezTo>
                      <a:pt x="214" y="155"/>
                      <a:pt x="226" y="148"/>
                      <a:pt x="229" y="134"/>
                    </a:cubicBezTo>
                    <a:cubicBezTo>
                      <a:pt x="232" y="117"/>
                      <a:pt x="235" y="101"/>
                      <a:pt x="238" y="84"/>
                    </a:cubicBezTo>
                    <a:cubicBezTo>
                      <a:pt x="241" y="70"/>
                      <a:pt x="243" y="57"/>
                      <a:pt x="246" y="43"/>
                    </a:cubicBezTo>
                    <a:cubicBezTo>
                      <a:pt x="248" y="33"/>
                      <a:pt x="252" y="30"/>
                      <a:pt x="262" y="31"/>
                    </a:cubicBezTo>
                    <a:cubicBezTo>
                      <a:pt x="275" y="32"/>
                      <a:pt x="287" y="35"/>
                      <a:pt x="300" y="38"/>
                    </a:cubicBezTo>
                    <a:cubicBezTo>
                      <a:pt x="318" y="41"/>
                      <a:pt x="336" y="44"/>
                      <a:pt x="353" y="50"/>
                    </a:cubicBezTo>
                    <a:cubicBezTo>
                      <a:pt x="394" y="64"/>
                      <a:pt x="418" y="107"/>
                      <a:pt x="410" y="150"/>
                    </a:cubicBezTo>
                    <a:cubicBezTo>
                      <a:pt x="407" y="166"/>
                      <a:pt x="404" y="181"/>
                      <a:pt x="396" y="195"/>
                    </a:cubicBezTo>
                    <a:cubicBezTo>
                      <a:pt x="373" y="231"/>
                      <a:pt x="338" y="245"/>
                      <a:pt x="294" y="236"/>
                    </a:cubicBezTo>
                    <a:cubicBezTo>
                      <a:pt x="224" y="222"/>
                      <a:pt x="155" y="208"/>
                      <a:pt x="85" y="195"/>
                    </a:cubicBezTo>
                    <a:cubicBezTo>
                      <a:pt x="31" y="184"/>
                      <a:pt x="0" y="138"/>
                      <a:pt x="10" y="85"/>
                    </a:cubicBezTo>
                    <a:cubicBezTo>
                      <a:pt x="14" y="67"/>
                      <a:pt x="18" y="50"/>
                      <a:pt x="29" y="36"/>
                    </a:cubicBezTo>
                    <a:cubicBezTo>
                      <a:pt x="47" y="13"/>
                      <a:pt x="73" y="0"/>
                      <a:pt x="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6F6E749F-5F9A-89A3-2962-CEE31D215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371" y="4464977"/>
                <a:ext cx="933867" cy="547893"/>
              </a:xfrm>
              <a:custGeom>
                <a:avLst/>
                <a:gdLst>
                  <a:gd name="T0" fmla="*/ 109 w 418"/>
                  <a:gd name="T1" fmla="*/ 0 h 245"/>
                  <a:gd name="T2" fmla="*/ 156 w 418"/>
                  <a:gd name="T3" fmla="*/ 9 h 245"/>
                  <a:gd name="T4" fmla="*/ 187 w 418"/>
                  <a:gd name="T5" fmla="*/ 15 h 245"/>
                  <a:gd name="T6" fmla="*/ 191 w 418"/>
                  <a:gd name="T7" fmla="*/ 16 h 245"/>
                  <a:gd name="T8" fmla="*/ 204 w 418"/>
                  <a:gd name="T9" fmla="*/ 38 h 245"/>
                  <a:gd name="T10" fmla="*/ 193 w 418"/>
                  <a:gd name="T11" fmla="*/ 93 h 245"/>
                  <a:gd name="T12" fmla="*/ 187 w 418"/>
                  <a:gd name="T13" fmla="*/ 124 h 245"/>
                  <a:gd name="T14" fmla="*/ 201 w 418"/>
                  <a:gd name="T15" fmla="*/ 151 h 245"/>
                  <a:gd name="T16" fmla="*/ 229 w 418"/>
                  <a:gd name="T17" fmla="*/ 134 h 245"/>
                  <a:gd name="T18" fmla="*/ 238 w 418"/>
                  <a:gd name="T19" fmla="*/ 84 h 245"/>
                  <a:gd name="T20" fmla="*/ 246 w 418"/>
                  <a:gd name="T21" fmla="*/ 43 h 245"/>
                  <a:gd name="T22" fmla="*/ 262 w 418"/>
                  <a:gd name="T23" fmla="*/ 31 h 245"/>
                  <a:gd name="T24" fmla="*/ 300 w 418"/>
                  <a:gd name="T25" fmla="*/ 38 h 245"/>
                  <a:gd name="T26" fmla="*/ 353 w 418"/>
                  <a:gd name="T27" fmla="*/ 50 h 245"/>
                  <a:gd name="T28" fmla="*/ 410 w 418"/>
                  <a:gd name="T29" fmla="*/ 150 h 245"/>
                  <a:gd name="T30" fmla="*/ 396 w 418"/>
                  <a:gd name="T31" fmla="*/ 195 h 245"/>
                  <a:gd name="T32" fmla="*/ 294 w 418"/>
                  <a:gd name="T33" fmla="*/ 236 h 245"/>
                  <a:gd name="T34" fmla="*/ 85 w 418"/>
                  <a:gd name="T35" fmla="*/ 195 h 245"/>
                  <a:gd name="T36" fmla="*/ 10 w 418"/>
                  <a:gd name="T37" fmla="*/ 85 h 245"/>
                  <a:gd name="T38" fmla="*/ 29 w 418"/>
                  <a:gd name="T39" fmla="*/ 36 h 245"/>
                  <a:gd name="T40" fmla="*/ 109 w 418"/>
                  <a:gd name="T4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8" h="245">
                    <a:moveTo>
                      <a:pt x="109" y="0"/>
                    </a:moveTo>
                    <a:cubicBezTo>
                      <a:pt x="120" y="2"/>
                      <a:pt x="138" y="6"/>
                      <a:pt x="156" y="9"/>
                    </a:cubicBezTo>
                    <a:cubicBezTo>
                      <a:pt x="166" y="11"/>
                      <a:pt x="176" y="13"/>
                      <a:pt x="187" y="15"/>
                    </a:cubicBezTo>
                    <a:cubicBezTo>
                      <a:pt x="188" y="16"/>
                      <a:pt x="190" y="16"/>
                      <a:pt x="191" y="16"/>
                    </a:cubicBezTo>
                    <a:cubicBezTo>
                      <a:pt x="203" y="20"/>
                      <a:pt x="207" y="25"/>
                      <a:pt x="204" y="38"/>
                    </a:cubicBezTo>
                    <a:cubicBezTo>
                      <a:pt x="201" y="56"/>
                      <a:pt x="197" y="75"/>
                      <a:pt x="193" y="93"/>
                    </a:cubicBezTo>
                    <a:cubicBezTo>
                      <a:pt x="191" y="103"/>
                      <a:pt x="189" y="114"/>
                      <a:pt x="187" y="124"/>
                    </a:cubicBezTo>
                    <a:cubicBezTo>
                      <a:pt x="185" y="137"/>
                      <a:pt x="190" y="148"/>
                      <a:pt x="201" y="151"/>
                    </a:cubicBezTo>
                    <a:cubicBezTo>
                      <a:pt x="214" y="155"/>
                      <a:pt x="226" y="148"/>
                      <a:pt x="229" y="134"/>
                    </a:cubicBezTo>
                    <a:cubicBezTo>
                      <a:pt x="232" y="117"/>
                      <a:pt x="235" y="101"/>
                      <a:pt x="238" y="84"/>
                    </a:cubicBezTo>
                    <a:cubicBezTo>
                      <a:pt x="241" y="70"/>
                      <a:pt x="243" y="57"/>
                      <a:pt x="246" y="43"/>
                    </a:cubicBezTo>
                    <a:cubicBezTo>
                      <a:pt x="248" y="33"/>
                      <a:pt x="252" y="30"/>
                      <a:pt x="262" y="31"/>
                    </a:cubicBezTo>
                    <a:cubicBezTo>
                      <a:pt x="275" y="32"/>
                      <a:pt x="287" y="35"/>
                      <a:pt x="300" y="38"/>
                    </a:cubicBezTo>
                    <a:cubicBezTo>
                      <a:pt x="318" y="41"/>
                      <a:pt x="336" y="44"/>
                      <a:pt x="353" y="50"/>
                    </a:cubicBezTo>
                    <a:cubicBezTo>
                      <a:pt x="394" y="64"/>
                      <a:pt x="418" y="107"/>
                      <a:pt x="410" y="150"/>
                    </a:cubicBezTo>
                    <a:cubicBezTo>
                      <a:pt x="407" y="166"/>
                      <a:pt x="404" y="181"/>
                      <a:pt x="396" y="195"/>
                    </a:cubicBezTo>
                    <a:cubicBezTo>
                      <a:pt x="373" y="231"/>
                      <a:pt x="338" y="245"/>
                      <a:pt x="294" y="236"/>
                    </a:cubicBezTo>
                    <a:cubicBezTo>
                      <a:pt x="224" y="222"/>
                      <a:pt x="155" y="208"/>
                      <a:pt x="85" y="195"/>
                    </a:cubicBezTo>
                    <a:cubicBezTo>
                      <a:pt x="31" y="184"/>
                      <a:pt x="0" y="138"/>
                      <a:pt x="10" y="85"/>
                    </a:cubicBezTo>
                    <a:cubicBezTo>
                      <a:pt x="14" y="67"/>
                      <a:pt x="18" y="50"/>
                      <a:pt x="29" y="36"/>
                    </a:cubicBezTo>
                    <a:cubicBezTo>
                      <a:pt x="47" y="13"/>
                      <a:pt x="73" y="0"/>
                      <a:pt x="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9">
                <a:extLst>
                  <a:ext uri="{FF2B5EF4-FFF2-40B4-BE49-F238E27FC236}">
                    <a16:creationId xmlns:a16="http://schemas.microsoft.com/office/drawing/2014/main" id="{A5AC808E-C4BF-08B8-3168-5CF8F4AF7BE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700000">
                <a:off x="5089615" y="4954145"/>
                <a:ext cx="933867" cy="547893"/>
              </a:xfrm>
              <a:custGeom>
                <a:avLst/>
                <a:gdLst>
                  <a:gd name="T0" fmla="*/ 109 w 418"/>
                  <a:gd name="T1" fmla="*/ 0 h 245"/>
                  <a:gd name="T2" fmla="*/ 156 w 418"/>
                  <a:gd name="T3" fmla="*/ 9 h 245"/>
                  <a:gd name="T4" fmla="*/ 187 w 418"/>
                  <a:gd name="T5" fmla="*/ 15 h 245"/>
                  <a:gd name="T6" fmla="*/ 191 w 418"/>
                  <a:gd name="T7" fmla="*/ 16 h 245"/>
                  <a:gd name="T8" fmla="*/ 204 w 418"/>
                  <a:gd name="T9" fmla="*/ 38 h 245"/>
                  <a:gd name="T10" fmla="*/ 193 w 418"/>
                  <a:gd name="T11" fmla="*/ 93 h 245"/>
                  <a:gd name="T12" fmla="*/ 187 w 418"/>
                  <a:gd name="T13" fmla="*/ 124 h 245"/>
                  <a:gd name="T14" fmla="*/ 201 w 418"/>
                  <a:gd name="T15" fmla="*/ 151 h 245"/>
                  <a:gd name="T16" fmla="*/ 229 w 418"/>
                  <a:gd name="T17" fmla="*/ 134 h 245"/>
                  <a:gd name="T18" fmla="*/ 238 w 418"/>
                  <a:gd name="T19" fmla="*/ 84 h 245"/>
                  <a:gd name="T20" fmla="*/ 246 w 418"/>
                  <a:gd name="T21" fmla="*/ 43 h 245"/>
                  <a:gd name="T22" fmla="*/ 262 w 418"/>
                  <a:gd name="T23" fmla="*/ 31 h 245"/>
                  <a:gd name="T24" fmla="*/ 300 w 418"/>
                  <a:gd name="T25" fmla="*/ 38 h 245"/>
                  <a:gd name="T26" fmla="*/ 353 w 418"/>
                  <a:gd name="T27" fmla="*/ 50 h 245"/>
                  <a:gd name="T28" fmla="*/ 410 w 418"/>
                  <a:gd name="T29" fmla="*/ 150 h 245"/>
                  <a:gd name="T30" fmla="*/ 396 w 418"/>
                  <a:gd name="T31" fmla="*/ 195 h 245"/>
                  <a:gd name="T32" fmla="*/ 294 w 418"/>
                  <a:gd name="T33" fmla="*/ 236 h 245"/>
                  <a:gd name="T34" fmla="*/ 85 w 418"/>
                  <a:gd name="T35" fmla="*/ 195 h 245"/>
                  <a:gd name="T36" fmla="*/ 10 w 418"/>
                  <a:gd name="T37" fmla="*/ 85 h 245"/>
                  <a:gd name="T38" fmla="*/ 29 w 418"/>
                  <a:gd name="T39" fmla="*/ 36 h 245"/>
                  <a:gd name="T40" fmla="*/ 109 w 418"/>
                  <a:gd name="T4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8" h="245">
                    <a:moveTo>
                      <a:pt x="109" y="0"/>
                    </a:moveTo>
                    <a:cubicBezTo>
                      <a:pt x="120" y="2"/>
                      <a:pt x="138" y="6"/>
                      <a:pt x="156" y="9"/>
                    </a:cubicBezTo>
                    <a:cubicBezTo>
                      <a:pt x="166" y="11"/>
                      <a:pt x="176" y="13"/>
                      <a:pt x="187" y="15"/>
                    </a:cubicBezTo>
                    <a:cubicBezTo>
                      <a:pt x="188" y="16"/>
                      <a:pt x="190" y="16"/>
                      <a:pt x="191" y="16"/>
                    </a:cubicBezTo>
                    <a:cubicBezTo>
                      <a:pt x="203" y="20"/>
                      <a:pt x="207" y="25"/>
                      <a:pt x="204" y="38"/>
                    </a:cubicBezTo>
                    <a:cubicBezTo>
                      <a:pt x="201" y="56"/>
                      <a:pt x="197" y="75"/>
                      <a:pt x="193" y="93"/>
                    </a:cubicBezTo>
                    <a:cubicBezTo>
                      <a:pt x="191" y="103"/>
                      <a:pt x="189" y="114"/>
                      <a:pt x="187" y="124"/>
                    </a:cubicBezTo>
                    <a:cubicBezTo>
                      <a:pt x="185" y="137"/>
                      <a:pt x="190" y="148"/>
                      <a:pt x="201" y="151"/>
                    </a:cubicBezTo>
                    <a:cubicBezTo>
                      <a:pt x="214" y="155"/>
                      <a:pt x="226" y="148"/>
                      <a:pt x="229" y="134"/>
                    </a:cubicBezTo>
                    <a:cubicBezTo>
                      <a:pt x="232" y="117"/>
                      <a:pt x="235" y="101"/>
                      <a:pt x="238" y="84"/>
                    </a:cubicBezTo>
                    <a:cubicBezTo>
                      <a:pt x="241" y="70"/>
                      <a:pt x="243" y="57"/>
                      <a:pt x="246" y="43"/>
                    </a:cubicBezTo>
                    <a:cubicBezTo>
                      <a:pt x="248" y="33"/>
                      <a:pt x="252" y="30"/>
                      <a:pt x="262" y="31"/>
                    </a:cubicBezTo>
                    <a:cubicBezTo>
                      <a:pt x="275" y="32"/>
                      <a:pt x="287" y="35"/>
                      <a:pt x="300" y="38"/>
                    </a:cubicBezTo>
                    <a:cubicBezTo>
                      <a:pt x="318" y="41"/>
                      <a:pt x="336" y="44"/>
                      <a:pt x="353" y="50"/>
                    </a:cubicBezTo>
                    <a:cubicBezTo>
                      <a:pt x="394" y="64"/>
                      <a:pt x="418" y="107"/>
                      <a:pt x="410" y="150"/>
                    </a:cubicBezTo>
                    <a:cubicBezTo>
                      <a:pt x="407" y="166"/>
                      <a:pt x="404" y="181"/>
                      <a:pt x="396" y="195"/>
                    </a:cubicBezTo>
                    <a:cubicBezTo>
                      <a:pt x="373" y="231"/>
                      <a:pt x="338" y="245"/>
                      <a:pt x="294" y="236"/>
                    </a:cubicBezTo>
                    <a:cubicBezTo>
                      <a:pt x="224" y="222"/>
                      <a:pt x="155" y="208"/>
                      <a:pt x="85" y="195"/>
                    </a:cubicBezTo>
                    <a:cubicBezTo>
                      <a:pt x="31" y="184"/>
                      <a:pt x="0" y="138"/>
                      <a:pt x="10" y="85"/>
                    </a:cubicBezTo>
                    <a:cubicBezTo>
                      <a:pt x="14" y="67"/>
                      <a:pt x="18" y="50"/>
                      <a:pt x="29" y="36"/>
                    </a:cubicBezTo>
                    <a:cubicBezTo>
                      <a:pt x="47" y="13"/>
                      <a:pt x="73" y="0"/>
                      <a:pt x="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1A269D90-63E5-1B9C-39F2-2E9B73C52AA8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dirty="0"/>
              <a:t>Cortese L, et al. </a:t>
            </a:r>
            <a:r>
              <a:rPr lang="en-US" sz="800" i="1" dirty="0"/>
              <a:t>Can J Psychiatry</a:t>
            </a:r>
            <a:r>
              <a:rPr lang="en-US" sz="800" dirty="0"/>
              <a:t>. 2004;49(1):31-36.</a:t>
            </a:r>
          </a:p>
        </p:txBody>
      </p:sp>
    </p:spTree>
    <p:extLst>
      <p:ext uri="{BB962C8B-B14F-4D97-AF65-F5344CB8AC3E}">
        <p14:creationId xmlns:p14="http://schemas.microsoft.com/office/powerpoint/2010/main" val="304145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ABBD2-A588-45AE-ADDC-946D84B61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76" y="2598489"/>
            <a:ext cx="10788872" cy="1661022"/>
          </a:xfrm>
        </p:spPr>
        <p:txBody>
          <a:bodyPr anchor="ctr">
            <a:noAutofit/>
          </a:bodyPr>
          <a:lstStyle/>
          <a:p>
            <a:r>
              <a:rPr lang="en-US" sz="4800" dirty="0"/>
              <a:t>Ask your patients about and </a:t>
            </a:r>
            <a:br>
              <a:rPr lang="en-US" sz="4800" dirty="0"/>
            </a:br>
            <a:r>
              <a:rPr lang="en-US" sz="4800" dirty="0"/>
              <a:t>screen for unwanted movements</a:t>
            </a:r>
          </a:p>
        </p:txBody>
      </p:sp>
    </p:spTree>
    <p:extLst>
      <p:ext uri="{BB962C8B-B14F-4D97-AF65-F5344CB8AC3E}">
        <p14:creationId xmlns:p14="http://schemas.microsoft.com/office/powerpoint/2010/main" val="273774108"/>
      </p:ext>
    </p:extLst>
  </p:cSld>
  <p:clrMapOvr>
    <a:masterClrMapping/>
  </p:clrMapOvr>
</p:sld>
</file>

<file path=ppt/theme/theme1.xml><?xml version="1.0" encoding="utf-8"?>
<a:theme xmlns:a="http://schemas.openxmlformats.org/drawingml/2006/main" name="Tardive Dyskinesia Unbranded">
  <a:themeElements>
    <a:clrScheme name="Ingrezza unbranded">
      <a:dk1>
        <a:sysClr val="windowText" lastClr="000000"/>
      </a:dk1>
      <a:lt1>
        <a:sysClr val="window" lastClr="FFFFFF"/>
      </a:lt1>
      <a:dk2>
        <a:srgbClr val="2B5F51"/>
      </a:dk2>
      <a:lt2>
        <a:srgbClr val="FFFFFF"/>
      </a:lt2>
      <a:accent1>
        <a:srgbClr val="2B5F51"/>
      </a:accent1>
      <a:accent2>
        <a:srgbClr val="0BBAB4"/>
      </a:accent2>
      <a:accent3>
        <a:srgbClr val="007DA5"/>
      </a:accent3>
      <a:accent4>
        <a:srgbClr val="6B6B6B"/>
      </a:accent4>
      <a:accent5>
        <a:srgbClr val="F78F28"/>
      </a:accent5>
      <a:accent6>
        <a:srgbClr val="ABABAB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459</Words>
  <Application>Microsoft Office PowerPoint</Application>
  <PresentationFormat>Custom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Tardive Dyskinesia Unbranded</vt:lpstr>
      <vt:lpstr>Fast Facts: Prevalence and Incidence  of Tardive Dyskinesia</vt:lpstr>
      <vt:lpstr>TD Is Prevalent Among Patients Taking Antipsychotics</vt:lpstr>
      <vt:lpstr>As Antipsychotic Usage Expands, the Number of People at Risk for TD Continues to Increase1-3</vt:lpstr>
      <vt:lpstr>All Patients Taking Antipsychotic Agents Are at Risk for TD,  Regardless of Whether They Take FGAs or SGAs1</vt:lpstr>
      <vt:lpstr>Despite Its Prevalence, TD Awareness and  Screening Are Lacking</vt:lpstr>
      <vt:lpstr>Ask your patients about and  screen for unwanted movements</vt:lpstr>
    </vt:vector>
  </TitlesOfParts>
  <Company>AbelsonTaylor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Woodfall</dc:creator>
  <cp:lastModifiedBy>Susan Bowes</cp:lastModifiedBy>
  <cp:revision>64</cp:revision>
  <cp:lastPrinted>2016-05-25T19:32:39Z</cp:lastPrinted>
  <dcterms:created xsi:type="dcterms:W3CDTF">2016-01-19T19:39:17Z</dcterms:created>
  <dcterms:modified xsi:type="dcterms:W3CDTF">2022-09-28T18:49:10Z</dcterms:modified>
</cp:coreProperties>
</file>