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0" r:id="rId2"/>
    <p:sldId id="260" r:id="rId3"/>
    <p:sldId id="273" r:id="rId4"/>
    <p:sldId id="274" r:id="rId5"/>
    <p:sldId id="275" r:id="rId6"/>
    <p:sldId id="271" r:id="rId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96" userDrawn="1">
          <p15:clr>
            <a:srgbClr val="A4A3A4"/>
          </p15:clr>
        </p15:guide>
        <p15:guide id="5" pos="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5F51"/>
    <a:srgbClr val="000000"/>
    <a:srgbClr val="54867B"/>
    <a:srgbClr val="265C4F"/>
    <a:srgbClr val="2C8073"/>
    <a:srgbClr val="C2E2E1"/>
    <a:srgbClr val="DA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10" autoAdjust="0"/>
    <p:restoredTop sz="94975" autoAdjust="0"/>
  </p:normalViewPr>
  <p:slideViewPr>
    <p:cSldViewPr snapToGrid="0" showGuides="1">
      <p:cViewPr varScale="1">
        <p:scale>
          <a:sx n="110" d="100"/>
          <a:sy n="110" d="100"/>
        </p:scale>
        <p:origin x="996" y="108"/>
      </p:cViewPr>
      <p:guideLst>
        <p:guide orient="horz" pos="96"/>
        <p:guide pos="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77815760378046"/>
          <c:y val="0.38157765620783551"/>
          <c:w val="0.87201400218103076"/>
          <c:h val="0.5767251049860279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0692099596982326E-17"/>
                  <c:y val="-1.77021050730051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381103C-A1D4-464F-B4D8-E60087A0174C}" type="VALUE">
                      <a:rPr lang="en-US" sz="2000" smtClean="0">
                        <a:solidFill>
                          <a:schemeClr val="bg1"/>
                        </a:solidFill>
                      </a:rPr>
                      <a:pPr>
                        <a:defRPr sz="20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sz="2000" b="1" i="0" u="none" strike="noStrike" kern="1200" baseline="30000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8FE-49E6-BD49-CABCB1382403}"/>
                </c:ext>
              </c:extLst>
            </c:dLbl>
            <c:dLbl>
              <c:idx val="1"/>
              <c:layout>
                <c:manualLayout>
                  <c:x val="-1.2138419919396465E-16"/>
                  <c:y val="-3.894463116061146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4B8CF3E-B560-47AB-8826-544B1ABBF10E}" type="VALUE">
                      <a:rPr lang="en-US" sz="2000" smtClean="0">
                        <a:solidFill>
                          <a:schemeClr val="bg1"/>
                        </a:solidFill>
                      </a:rPr>
                      <a:pPr>
                        <a:defRPr sz="20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sz="2000" b="1" i="0" u="none" strike="noStrike" kern="1200" baseline="30000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8FE-49E6-BD49-CABCB13824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TD</c:v>
                </c:pt>
                <c:pt idx="1">
                  <c:v>A-DRB patients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53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FE-49E6-BD49-CABCB13824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0692099596982326E-17"/>
                  <c:y val="-3.5404210146010306E-3"/>
                </c:manualLayout>
              </c:layout>
              <c:tx>
                <c:rich>
                  <a:bodyPr/>
                  <a:lstStyle/>
                  <a:p>
                    <a:fld id="{A08A4394-9AEE-4E7B-A962-03CFD903EC8F}" type="VALUE">
                      <a:rPr lang="en-US" sz="2000" smtClean="0">
                        <a:solidFill>
                          <a:schemeClr val="bg2"/>
                        </a:solidFill>
                      </a:rPr>
                      <a:pPr/>
                      <a:t>[VALUE]</a:t>
                    </a:fld>
                    <a:r>
                      <a:rPr lang="en-US" sz="2000" b="1" i="0" u="none" strike="noStrike" kern="1200" baseline="30000" dirty="0">
                        <a:solidFill>
                          <a:schemeClr val="bg2"/>
                        </a:solidFill>
                      </a:rPr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8FE-49E6-BD49-CABCB1382403}"/>
                </c:ext>
              </c:extLst>
            </c:dLbl>
            <c:dLbl>
              <c:idx val="1"/>
              <c:layout>
                <c:manualLayout>
                  <c:x val="0"/>
                  <c:y val="4.705178098165324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4C7FA29-4221-4BF9-A85A-790679B423A8}" type="VALUE">
                      <a:rPr lang="en-US" sz="2000" smtClean="0">
                        <a:solidFill>
                          <a:schemeClr val="bg1"/>
                        </a:solidFill>
                      </a:rPr>
                      <a:pPr>
                        <a:defRPr sz="20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sz="2000" b="1" i="0" u="none" strike="noStrike" kern="1200" baseline="30000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8FE-49E6-BD49-CABCB13824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TD</c:v>
                </c:pt>
                <c:pt idx="1">
                  <c:v>A-DRB patients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26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8FE-49E6-BD49-CABCB138240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78B7123-ADEF-4377-AC60-7729B331BD2A}" type="VALUE">
                      <a:rPr lang="en-US" sz="2000" smtClean="0">
                        <a:solidFill>
                          <a:prstClr val="white"/>
                        </a:solidFill>
                      </a:rPr>
                      <a:pPr>
                        <a:defRPr sz="2000" b="1">
                          <a:solidFill>
                            <a:prstClr val="white"/>
                          </a:solidFill>
                        </a:defRPr>
                      </a:pPr>
                      <a:t>[VALUE]</a:t>
                    </a:fld>
                    <a:r>
                      <a:rPr lang="en-US" sz="2000" baseline="30000" dirty="0">
                        <a:solidFill>
                          <a:prstClr val="white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8FE-49E6-BD49-CABCB1382403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79F91EC-A807-46F0-BDE9-BAC9F574B4FD}" type="VALUE">
                      <a:rPr lang="en-US" sz="2000" smtClean="0">
                        <a:solidFill>
                          <a:prstClr val="white"/>
                        </a:solidFill>
                      </a:rPr>
                      <a:pPr>
                        <a:defRPr sz="2000" b="1">
                          <a:solidFill>
                            <a:prstClr val="white"/>
                          </a:solidFill>
                        </a:defRPr>
                      </a:pPr>
                      <a:t>[VALUE]</a:t>
                    </a:fld>
                    <a:r>
                      <a:rPr lang="en-US" sz="2000" b="1" i="0" u="none" strike="noStrike" kern="1200" baseline="30000" dirty="0">
                        <a:solidFill>
                          <a:prstClr val="white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8FE-49E6-BD49-CABCB13824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>
                        <a:alpha val="6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TD</c:v>
                </c:pt>
                <c:pt idx="1">
                  <c:v>A-DRB patients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22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FE-49E6-BD49-CABCB13824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overlap val="100"/>
        <c:axId val="401648808"/>
        <c:axId val="401649136"/>
      </c:barChart>
      <c:catAx>
        <c:axId val="401648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1649136"/>
        <c:crosses val="autoZero"/>
        <c:auto val="1"/>
        <c:lblAlgn val="ctr"/>
        <c:lblOffset val="100"/>
        <c:noMultiLvlLbl val="0"/>
      </c:catAx>
      <c:valAx>
        <c:axId val="4016491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one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4880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Pt>
            <c:idx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718A-4DA7-BB1E-5B97D101F08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718A-4DA7-BB1E-5B97D101F081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718A-4DA7-BB1E-5B97D101F081}"/>
              </c:ext>
            </c:extLst>
          </c:dPt>
          <c:dLbls>
            <c:dLbl>
              <c:idx val="0"/>
              <c:layout>
                <c:manualLayout>
                  <c:x val="1.3766842159577328E-2"/>
                  <c:y val="8.2601115635383068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>
                        <a:solidFill>
                          <a:schemeClr val="bg2"/>
                        </a:solidFill>
                      </a:rPr>
                      <a:t>5</a:t>
                    </a:r>
                    <a:r>
                      <a:rPr lang="en-US" sz="1600" baseline="36000" dirty="0">
                        <a:solidFill>
                          <a:schemeClr val="bg2"/>
                        </a:solidFill>
                      </a:rPr>
                      <a:t>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1502"/>
                        <a:gd name="adj2" fmla="val 6485"/>
                      </a:avLst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1-718A-4DA7-BB1E-5B97D101F08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bg2"/>
                        </a:solidFill>
                      </a:rPr>
                      <a:t>20</a:t>
                    </a:r>
                    <a:r>
                      <a:rPr lang="en-US" sz="1600" baseline="36000" dirty="0">
                        <a:solidFill>
                          <a:schemeClr val="bg2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18A-4DA7-BB1E-5B97D101F081}"/>
                </c:ext>
              </c:extLst>
            </c:dLbl>
            <c:dLbl>
              <c:idx val="2"/>
              <c:layout>
                <c:manualLayout>
                  <c:x val="6.8834210797887152E-2"/>
                  <c:y val="-3.304044625415324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>
                        <a:solidFill>
                          <a:schemeClr val="accent1"/>
                        </a:solidFill>
                      </a:rPr>
                      <a:t>75</a:t>
                    </a:r>
                    <a:r>
                      <a:rPr lang="en-US" sz="1600" baseline="36000" dirty="0">
                        <a:solidFill>
                          <a:schemeClr val="accent1"/>
                        </a:solidFill>
                      </a:rPr>
                      <a:t>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5-718A-4DA7-BB1E-5B97D101F08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severe/unable</c:v>
                </c:pt>
                <c:pt idx="1">
                  <c:v>moderate</c:v>
                </c:pt>
                <c:pt idx="2">
                  <c:v>no/slight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0.05</c:v>
                </c:pt>
                <c:pt idx="1">
                  <c:v>0.2</c:v>
                </c:pt>
                <c:pt idx="2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8A-4DA7-BB1E-5B97D101F0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13"/>
        <c:holeSize val="4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Pt>
            <c:idx val="0"/>
            <c:bubble3D val="0"/>
            <c:spPr>
              <a:solidFill>
                <a:srgbClr val="FDDBB9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C3CE-4E4F-9C40-BB8F5AA023D6}"/>
              </c:ext>
            </c:extLst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C3CE-4E4F-9C40-BB8F5AA023D6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C3CE-4E4F-9C40-BB8F5AA023D6}"/>
              </c:ext>
            </c:extLst>
          </c:dPt>
          <c:dLbls>
            <c:dLbl>
              <c:idx val="0"/>
              <c:layout>
                <c:manualLayout>
                  <c:x val="0.14592852689152064"/>
                  <c:y val="-0.1032513945442288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/>
                      <a:t>88</a:t>
                    </a:r>
                    <a:r>
                      <a:rPr lang="en-US" sz="1600" baseline="34000" dirty="0"/>
                      <a:t>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1-C3CE-4E4F-9C40-BB8F5AA023D6}"/>
                </c:ext>
              </c:extLst>
            </c:dLbl>
            <c:dLbl>
              <c:idx val="1"/>
              <c:layout>
                <c:manualLayout>
                  <c:x val="3.1234810845639314E-2"/>
                  <c:y val="4.8423262976382945E-8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bg1"/>
                        </a:solidFill>
                      </a:rPr>
                      <a:t>8</a:t>
                    </a:r>
                    <a:r>
                      <a:rPr lang="en-US" sz="1600" baseline="36000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33146330018238"/>
                      <c:h val="0.1273638627289482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C3CE-4E4F-9C40-BB8F5AA023D6}"/>
                </c:ext>
              </c:extLst>
            </c:dLbl>
            <c:dLbl>
              <c:idx val="2"/>
              <c:layout>
                <c:manualLayout>
                  <c:x val="1.6655608268391308E-2"/>
                  <c:y val="3.364970920214997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>
                        <a:solidFill>
                          <a:prstClr val="white"/>
                        </a:solidFill>
                      </a:rPr>
                      <a:t>4</a:t>
                    </a:r>
                    <a:r>
                      <a:rPr lang="en-US" sz="1600" baseline="36000" dirty="0">
                        <a:solidFill>
                          <a:prstClr val="white"/>
                        </a:solidFill>
                      </a:rPr>
                      <a:t>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0302302565510491"/>
                      <c:h val="0.1273638627289482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C3CE-4E4F-9C40-BB8F5AA023D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No/ slight</c:v>
                </c:pt>
                <c:pt idx="1">
                  <c:v>moderate</c:v>
                </c:pt>
                <c:pt idx="2">
                  <c:v>severe/unable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0.88</c:v>
                </c:pt>
                <c:pt idx="1">
                  <c:v>0.08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CE-4E4F-9C40-BB8F5AA02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55"/>
        <c:holeSize val="4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551FEF-D6F9-40C5-99EB-F4549656A6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C5F0D-86AE-4942-8360-0CC61A3A23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E1846-8B63-4DF9-87D4-0BB58603F775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367EF-2FB1-4956-B35B-9FAFA13FDD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2B530-0A82-4988-AF4D-7E1BDEE2C9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5D72D-DC63-40B5-9135-551518B3D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3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24003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0050" y="3874770"/>
            <a:ext cx="6115050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943100" y="8881109"/>
            <a:ext cx="2971800" cy="2613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/>
            </a:lvl1pPr>
          </a:lstStyle>
          <a:p>
            <a:fld id="{324EBA20-04DA-4D4D-B9C8-8CF2DA630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31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defTabSz="914400" rtl="0" eaLnBrk="1" latinLnBrk="0" hangingPunct="1">
      <a:spcAft>
        <a:spcPts val="2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28600" indent="-114300" algn="l" defTabSz="914400" rtl="0" eaLnBrk="1" latinLnBrk="0" hangingPunct="1">
      <a:spcAft>
        <a:spcPts val="200"/>
      </a:spcAft>
      <a:buFont typeface="Calibri" panose="020F050202020403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342900" indent="-114300" algn="l" defTabSz="914400" rtl="0" eaLnBrk="1" latinLnBrk="0" hangingPunct="1">
      <a:spcAft>
        <a:spcPts val="2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457200" indent="-114300" algn="l" defTabSz="914400" rtl="0" eaLnBrk="1" latinLnBrk="0" hangingPunct="1">
      <a:spcAft>
        <a:spcPts val="200"/>
      </a:spcAft>
      <a:buFont typeface="Calibri" panose="020F050202020403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571500" indent="-114300" algn="l" defTabSz="914400" rtl="0" eaLnBrk="1" latinLnBrk="0" hangingPunct="1">
      <a:spcAft>
        <a:spcPts val="2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239713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EBA20-04DA-4D4D-B9C8-8CF2DA630C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0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7813646-1D5B-4E18-BAF3-0FA488737D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86"/>
            <a:ext cx="12188824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6103" y="1780897"/>
            <a:ext cx="10416618" cy="1392190"/>
          </a:xfrm>
        </p:spPr>
        <p:txBody>
          <a:bodyPr anchor="b" anchorCtr="0"/>
          <a:lstStyle>
            <a:lvl1pPr algn="ctr">
              <a:defRPr sz="36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6103" y="3322180"/>
            <a:ext cx="10416618" cy="934022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1F493C-082E-4507-B961-7CD887838947}"/>
              </a:ext>
            </a:extLst>
          </p:cNvPr>
          <p:cNvSpPr/>
          <p:nvPr userDrawn="1"/>
        </p:nvSpPr>
        <p:spPr>
          <a:xfrm>
            <a:off x="-1" y="6382327"/>
            <a:ext cx="12188825" cy="475673"/>
          </a:xfrm>
          <a:prstGeom prst="rect">
            <a:avLst/>
          </a:prstGeom>
          <a:solidFill>
            <a:srgbClr val="2C8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3B7E47-3F85-4C05-AC57-A0DFFC4969F9}"/>
              </a:ext>
            </a:extLst>
          </p:cNvPr>
          <p:cNvSpPr txBox="1"/>
          <p:nvPr userDrawn="1"/>
        </p:nvSpPr>
        <p:spPr>
          <a:xfrm>
            <a:off x="356444" y="6598764"/>
            <a:ext cx="424206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©2022 </a:t>
            </a:r>
            <a:r>
              <a:rPr lang="en-US" sz="1000" dirty="0" err="1">
                <a:solidFill>
                  <a:schemeClr val="bg1"/>
                </a:solidFill>
              </a:rPr>
              <a:t>Neurocrine</a:t>
            </a:r>
            <a:r>
              <a:rPr lang="en-US" sz="1000" dirty="0">
                <a:solidFill>
                  <a:schemeClr val="bg1"/>
                </a:solidFill>
              </a:rPr>
              <a:t> Biosciences, Inc. All Rights Reserved.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29889F-1D6A-47C4-A3AF-1E481DC3DD74}"/>
              </a:ext>
            </a:extLst>
          </p:cNvPr>
          <p:cNvSpPr txBox="1"/>
          <p:nvPr userDrawn="1"/>
        </p:nvSpPr>
        <p:spPr>
          <a:xfrm>
            <a:off x="7585068" y="6598764"/>
            <a:ext cx="424206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MED-MSL-TD-US-0234 v2 CP-TD-US-0687 v3 10/2022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79BFE4-41DE-E998-2AB5-CFC078DB6D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64100" y="5006767"/>
            <a:ext cx="2660562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2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Swirl">
    <p:bg>
      <p:bgPr>
        <a:solidFill>
          <a:srgbClr val="265C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7813646-1D5B-4E18-BAF3-0FA488737D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894"/>
            <a:ext cx="11827131" cy="6652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2" y="1996558"/>
            <a:ext cx="5302594" cy="1392190"/>
          </a:xfrm>
          <a:noFill/>
        </p:spPr>
        <p:txBody>
          <a:bodyPr anchor="b" anchorCtr="0"/>
          <a:lstStyle>
            <a:lvl1pPr algn="l">
              <a:defRPr sz="36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2" y="3537841"/>
            <a:ext cx="5302594" cy="934022"/>
          </a:xfrm>
          <a:noFill/>
        </p:spPr>
        <p:txBody>
          <a:bodyPr/>
          <a:lstStyle>
            <a:lvl1pPr marL="0" indent="0" algn="l">
              <a:buNone/>
              <a:defRPr sz="32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9FD4E7-5CFC-4ECF-A343-A1D989441C0D}"/>
              </a:ext>
            </a:extLst>
          </p:cNvPr>
          <p:cNvSpPr txBox="1"/>
          <p:nvPr userDrawn="1"/>
        </p:nvSpPr>
        <p:spPr>
          <a:xfrm>
            <a:off x="356444" y="6598764"/>
            <a:ext cx="424206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©2022 </a:t>
            </a:r>
            <a:r>
              <a:rPr lang="en-US" sz="1000" dirty="0" err="1">
                <a:solidFill>
                  <a:schemeClr val="bg1"/>
                </a:solidFill>
              </a:rPr>
              <a:t>Neurocrine</a:t>
            </a:r>
            <a:r>
              <a:rPr lang="en-US" sz="1000" dirty="0">
                <a:solidFill>
                  <a:schemeClr val="bg1"/>
                </a:solidFill>
              </a:rPr>
              <a:t> Biosciences, Inc. All Rights Reserved.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05C903-EA66-4FB9-BCC1-10CC9E34647A}"/>
              </a:ext>
            </a:extLst>
          </p:cNvPr>
          <p:cNvSpPr txBox="1"/>
          <p:nvPr userDrawn="1"/>
        </p:nvSpPr>
        <p:spPr>
          <a:xfrm>
            <a:off x="7585068" y="6598764"/>
            <a:ext cx="424206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CP-TD-US-XXXX XX/XXXX </a:t>
            </a:r>
          </a:p>
        </p:txBody>
      </p:sp>
    </p:spTree>
    <p:extLst>
      <p:ext uri="{BB962C8B-B14F-4D97-AF65-F5344CB8AC3E}">
        <p14:creationId xmlns:p14="http://schemas.microsoft.com/office/powerpoint/2010/main" val="139350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598" y="354645"/>
            <a:ext cx="9326880" cy="9031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596" y="1699418"/>
            <a:ext cx="10564753" cy="39551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C441C39-1D7F-43DA-86A6-31E44C8A53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9984" y="6110027"/>
            <a:ext cx="304720" cy="3933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5000"/>
              </a:lnSpc>
              <a:defRPr sz="1000">
                <a:solidFill>
                  <a:schemeClr val="tx1"/>
                </a:solidFill>
              </a:defRPr>
            </a:lvl1pPr>
          </a:lstStyle>
          <a:p>
            <a:fld id="{D354CF67-C5F0-4CAE-8117-D09CFBB1DF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6C13A0-68D4-4BC2-92DC-E914CB6638E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77900" y="6110288"/>
            <a:ext cx="10564813" cy="3937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Click to edit Footnote text style</a:t>
            </a:r>
          </a:p>
        </p:txBody>
      </p:sp>
    </p:spTree>
    <p:extLst>
      <p:ext uri="{BB962C8B-B14F-4D97-AF65-F5344CB8AC3E}">
        <p14:creationId xmlns:p14="http://schemas.microsoft.com/office/powerpoint/2010/main" val="74732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AST FAC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598" y="354645"/>
            <a:ext cx="9016428" cy="9031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596" y="1699418"/>
            <a:ext cx="10573642" cy="39551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C441C39-1D7F-43DA-86A6-31E44C8A53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9984" y="6110027"/>
            <a:ext cx="304720" cy="3933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5000"/>
              </a:lnSpc>
              <a:defRPr sz="1000">
                <a:solidFill>
                  <a:schemeClr val="tx1"/>
                </a:solidFill>
              </a:defRPr>
            </a:lvl1pPr>
          </a:lstStyle>
          <a:p>
            <a:fld id="{D354CF67-C5F0-4CAE-8117-D09CFBB1DF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5DF939-42D2-98BE-8E58-39A75D991926}"/>
              </a:ext>
            </a:extLst>
          </p:cNvPr>
          <p:cNvSpPr/>
          <p:nvPr userDrawn="1"/>
        </p:nvSpPr>
        <p:spPr>
          <a:xfrm>
            <a:off x="0" y="450607"/>
            <a:ext cx="777766" cy="71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9ABC09-D501-EF21-C51B-6A5FE4BED2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8407" y="164592"/>
            <a:ext cx="9016595" cy="256032"/>
          </a:xfrm>
        </p:spPr>
        <p:txBody>
          <a:bodyPr anchor="ctr"/>
          <a:lstStyle>
            <a:lvl1pPr marL="0" indent="0">
              <a:buNone/>
              <a:defRPr sz="1600" cap="all" baseline="0">
                <a:solidFill>
                  <a:srgbClr val="2B5F51"/>
                </a:solidFill>
              </a:defRPr>
            </a:lvl1pPr>
            <a:lvl2pPr marL="166687" indent="0">
              <a:buNone/>
              <a:defRPr/>
            </a:lvl2pPr>
            <a:lvl3pPr marL="395287" indent="0">
              <a:buNone/>
              <a:defRPr/>
            </a:lvl3pPr>
            <a:lvl4pPr marL="571500" indent="0">
              <a:buNone/>
              <a:defRPr/>
            </a:lvl4pPr>
            <a:lvl5pPr marL="76517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30A1212-7D4E-8EB0-C0C8-9A42958F72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254" y="397749"/>
            <a:ext cx="1658449" cy="30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8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CF67-C5F0-4CAE-8117-D09CFBB1DF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AFE1C5B4-C5A9-414C-A2F1-B33838E923D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77900" y="6110288"/>
            <a:ext cx="10564813" cy="3937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Click to edit Footnote text style</a:t>
            </a:r>
          </a:p>
        </p:txBody>
      </p:sp>
    </p:spTree>
    <p:extLst>
      <p:ext uri="{BB962C8B-B14F-4D97-AF65-F5344CB8AC3E}">
        <p14:creationId xmlns:p14="http://schemas.microsoft.com/office/powerpoint/2010/main" val="104245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CF67-C5F0-4CAE-8117-D09CFBB1D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24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311DEA-A76A-427B-925F-1AC87B6D53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892"/>
            <a:ext cx="12190414" cy="6857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9143" y="1761672"/>
            <a:ext cx="10470539" cy="1661022"/>
          </a:xfrm>
        </p:spPr>
        <p:txBody>
          <a:bodyPr anchor="b" anchorCtr="0"/>
          <a:lstStyle>
            <a:lvl1pPr algn="ctr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9143" y="3623289"/>
            <a:ext cx="10470539" cy="91440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6846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598" y="354645"/>
            <a:ext cx="10238677" cy="9031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596" y="1699418"/>
            <a:ext cx="10238679" cy="39551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C441C39-1D7F-43DA-86A6-31E44C8A53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9984" y="6110027"/>
            <a:ext cx="304720" cy="3933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5000"/>
              </a:lnSpc>
              <a:defRPr sz="1000">
                <a:solidFill>
                  <a:schemeClr val="tx1"/>
                </a:solidFill>
              </a:defRPr>
            </a:lvl1pPr>
          </a:lstStyle>
          <a:p>
            <a:fld id="{D354CF67-C5F0-4CAE-8117-D09CFBB1D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99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CC06AF3-8A92-4FAF-A187-652AEF1AD863}"/>
              </a:ext>
            </a:extLst>
          </p:cNvPr>
          <p:cNvSpPr/>
          <p:nvPr userDrawn="1"/>
        </p:nvSpPr>
        <p:spPr>
          <a:xfrm>
            <a:off x="0" y="450607"/>
            <a:ext cx="777766" cy="71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8599" y="354645"/>
            <a:ext cx="9326880" cy="90312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8597" y="1707483"/>
            <a:ext cx="10564753" cy="39324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9984" y="6110027"/>
            <a:ext cx="304720" cy="3933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5000"/>
              </a:lnSpc>
              <a:defRPr sz="1000">
                <a:solidFill>
                  <a:schemeClr val="tx1"/>
                </a:solidFill>
              </a:defRPr>
            </a:lvl1pPr>
          </a:lstStyle>
          <a:p>
            <a:fld id="{D354CF67-C5F0-4CAE-8117-D09CFBB1DF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A12375-4EAC-48EF-AC43-0B1776F58BCE}"/>
              </a:ext>
            </a:extLst>
          </p:cNvPr>
          <p:cNvSpPr/>
          <p:nvPr userDrawn="1"/>
        </p:nvSpPr>
        <p:spPr>
          <a:xfrm>
            <a:off x="0" y="450607"/>
            <a:ext cx="777766" cy="71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A83274-5DE7-45AA-9B09-9D35A6249C53}"/>
              </a:ext>
            </a:extLst>
          </p:cNvPr>
          <p:cNvSpPr/>
          <p:nvPr userDrawn="1"/>
        </p:nvSpPr>
        <p:spPr>
          <a:xfrm>
            <a:off x="-1" y="6659417"/>
            <a:ext cx="12188825" cy="2133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87C55430-8C02-4112-AE04-83F5F6FE8B5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254" y="397749"/>
            <a:ext cx="1658449" cy="30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6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9" r:id="rId4"/>
    <p:sldLayoutId id="2147483654" r:id="rId5"/>
    <p:sldLayoutId id="2147483655" r:id="rId6"/>
    <p:sldLayoutId id="2147483656" r:id="rId7"/>
    <p:sldLayoutId id="2147483660" r:id="rId8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58750" indent="-158750" algn="l" defTabSz="914400" rtl="0" eaLnBrk="1" latinLnBrk="0" hangingPunct="1">
        <a:lnSpc>
          <a:spcPct val="95000"/>
        </a:lnSpc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7350" indent="-220663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81025" indent="-185738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47713" indent="-176213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66688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6" userDrawn="1">
          <p15:clr>
            <a:srgbClr val="F26B43"/>
          </p15:clr>
        </p15:guide>
        <p15:guide id="2" pos="7277" userDrawn="1">
          <p15:clr>
            <a:srgbClr val="F26B43"/>
          </p15:clr>
        </p15:guide>
        <p15:guide id="3" orient="horz" pos="222" userDrawn="1">
          <p15:clr>
            <a:srgbClr val="F26B43"/>
          </p15:clr>
        </p15:guide>
        <p15:guide id="4" orient="horz" pos="793" userDrawn="1">
          <p15:clr>
            <a:srgbClr val="F26B43"/>
          </p15:clr>
        </p15:guide>
        <p15:guide id="5" orient="horz" pos="1072" userDrawn="1">
          <p15:clr>
            <a:srgbClr val="F26B43"/>
          </p15:clr>
        </p15:guide>
        <p15:guide id="6" orient="horz" pos="35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7899" y="1780897"/>
            <a:ext cx="10574339" cy="1392190"/>
          </a:xfrm>
        </p:spPr>
        <p:txBody>
          <a:bodyPr>
            <a:noAutofit/>
          </a:bodyPr>
          <a:lstStyle/>
          <a:p>
            <a:r>
              <a:rPr lang="en-US" dirty="0"/>
              <a:t>Fast Facts: Functional Impact of </a:t>
            </a:r>
            <a:br>
              <a:rPr lang="en-US" dirty="0"/>
            </a:br>
            <a:r>
              <a:rPr lang="en-US" dirty="0"/>
              <a:t>Tardive Dyskinesia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This piece was sponsored and co-developed by </a:t>
            </a:r>
            <a:r>
              <a:rPr lang="en-US" sz="2000" dirty="0" err="1"/>
              <a:t>Neurocrine</a:t>
            </a:r>
            <a:r>
              <a:rPr lang="en-US" sz="2000" dirty="0"/>
              <a:t> Biosciences. The faculty have been compensated by </a:t>
            </a:r>
            <a:r>
              <a:rPr lang="en-US" sz="2000" dirty="0" err="1"/>
              <a:t>Neurocrine</a:t>
            </a:r>
            <a:r>
              <a:rPr lang="en-US" sz="2000" dirty="0"/>
              <a:t> Biosciences. This piece is intended to provide general information about tardive dyskinesia and not medical advice for any particular patient.</a:t>
            </a:r>
          </a:p>
        </p:txBody>
      </p:sp>
    </p:spTree>
    <p:extLst>
      <p:ext uri="{BB962C8B-B14F-4D97-AF65-F5344CB8AC3E}">
        <p14:creationId xmlns:p14="http://schemas.microsoft.com/office/powerpoint/2010/main" val="2644645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Abnormal Movements Due to TD Can Negatively Affect </a:t>
            </a:r>
            <a:br>
              <a:rPr lang="en-US" dirty="0"/>
            </a:br>
            <a:r>
              <a:rPr lang="en-US" dirty="0"/>
              <a:t>Physical Functioning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23662C-7264-4338-81B2-64A2341EF0F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48A420A-538D-76DF-E92B-CE18BF9791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b="0" cap="all" dirty="0"/>
              <a:t>Functional Impact of Tardive Dyskinesia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4D5F0D-280A-661F-7656-9103632C5A67}"/>
              </a:ext>
            </a:extLst>
          </p:cNvPr>
          <p:cNvSpPr txBox="1"/>
          <p:nvPr/>
        </p:nvSpPr>
        <p:spPr>
          <a:xfrm>
            <a:off x="5866630" y="1596989"/>
            <a:ext cx="568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lvl="1" algn="ctr"/>
            <a:r>
              <a:rPr lang="en-US" b="1" dirty="0">
                <a:solidFill>
                  <a:srgbClr val="000000"/>
                </a:solidFill>
              </a:rPr>
              <a:t>Impact of TD on Physical Functioning</a:t>
            </a:r>
            <a:r>
              <a:rPr lang="en-US" b="1" baseline="30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0" name="Freeform 148">
            <a:extLst>
              <a:ext uri="{FF2B5EF4-FFF2-40B4-BE49-F238E27FC236}">
                <a16:creationId xmlns:a16="http://schemas.microsoft.com/office/drawing/2014/main" id="{A1558167-D54D-6185-D6BE-A5DEE950884F}"/>
              </a:ext>
            </a:extLst>
          </p:cNvPr>
          <p:cNvSpPr>
            <a:spLocks/>
          </p:cNvSpPr>
          <p:nvPr/>
        </p:nvSpPr>
        <p:spPr bwMode="auto">
          <a:xfrm rot="5400000">
            <a:off x="9616517" y="3299250"/>
            <a:ext cx="2823248" cy="1048194"/>
          </a:xfrm>
          <a:custGeom>
            <a:avLst/>
            <a:gdLst>
              <a:gd name="connsiteX0" fmla="*/ 0 w 3290256"/>
              <a:gd name="connsiteY0" fmla="*/ 625693 h 1248891"/>
              <a:gd name="connsiteX1" fmla="*/ 356105 w 3290256"/>
              <a:gd name="connsiteY1" fmla="*/ 269588 h 1248891"/>
              <a:gd name="connsiteX2" fmla="*/ 2608402 w 3290256"/>
              <a:gd name="connsiteY2" fmla="*/ 269589 h 1248891"/>
              <a:gd name="connsiteX3" fmla="*/ 2608402 w 3290256"/>
              <a:gd name="connsiteY3" fmla="*/ 63041 h 1248891"/>
              <a:gd name="connsiteX4" fmla="*/ 2642387 w 3290256"/>
              <a:gd name="connsiteY4" fmla="*/ 5140 h 1248891"/>
              <a:gd name="connsiteX5" fmla="*/ 2702804 w 3290256"/>
              <a:gd name="connsiteY5" fmla="*/ 12692 h 1248891"/>
              <a:gd name="connsiteX6" fmla="*/ 2709098 w 3290256"/>
              <a:gd name="connsiteY6" fmla="*/ 18986 h 1248891"/>
              <a:gd name="connsiteX7" fmla="*/ 3270478 w 3290256"/>
              <a:gd name="connsiteY7" fmla="*/ 579121 h 1248891"/>
              <a:gd name="connsiteX8" fmla="*/ 3283065 w 3290256"/>
              <a:gd name="connsiteY8" fmla="*/ 650869 h 1248891"/>
              <a:gd name="connsiteX9" fmla="*/ 3271737 w 3290256"/>
              <a:gd name="connsiteY9" fmla="*/ 665973 h 1248891"/>
              <a:gd name="connsiteX10" fmla="*/ 2711615 w 3290256"/>
              <a:gd name="connsiteY10" fmla="*/ 1227367 h 1248891"/>
              <a:gd name="connsiteX11" fmla="*/ 2638611 w 3290256"/>
              <a:gd name="connsiteY11" fmla="*/ 1241213 h 1248891"/>
              <a:gd name="connsiteX12" fmla="*/ 2608402 w 3290256"/>
              <a:gd name="connsiteY12" fmla="*/ 1185829 h 1248891"/>
              <a:gd name="connsiteX13" fmla="*/ 2608402 w 3290256"/>
              <a:gd name="connsiteY13" fmla="*/ 981798 h 1248891"/>
              <a:gd name="connsiteX14" fmla="*/ 356105 w 3290256"/>
              <a:gd name="connsiteY14" fmla="*/ 981798 h 1248891"/>
              <a:gd name="connsiteX15" fmla="*/ 0 w 3290256"/>
              <a:gd name="connsiteY15" fmla="*/ 625693 h 124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90256" h="1248891">
                <a:moveTo>
                  <a:pt x="0" y="625693"/>
                </a:moveTo>
                <a:cubicBezTo>
                  <a:pt x="0" y="429022"/>
                  <a:pt x="159434" y="269588"/>
                  <a:pt x="356105" y="269588"/>
                </a:cubicBezTo>
                <a:lnTo>
                  <a:pt x="2608402" y="269589"/>
                </a:lnTo>
                <a:lnTo>
                  <a:pt x="2608402" y="63041"/>
                </a:lnTo>
                <a:cubicBezTo>
                  <a:pt x="2608402" y="36608"/>
                  <a:pt x="2617213" y="16468"/>
                  <a:pt x="2642387" y="5140"/>
                </a:cubicBezTo>
                <a:cubicBezTo>
                  <a:pt x="2662526" y="-3671"/>
                  <a:pt x="2683924" y="-1154"/>
                  <a:pt x="2702804" y="12692"/>
                </a:cubicBezTo>
                <a:cubicBezTo>
                  <a:pt x="2705322" y="15209"/>
                  <a:pt x="2707839" y="17727"/>
                  <a:pt x="2709098" y="18986"/>
                </a:cubicBezTo>
                <a:cubicBezTo>
                  <a:pt x="2896644" y="206537"/>
                  <a:pt x="3082932" y="392829"/>
                  <a:pt x="3270478" y="579121"/>
                </a:cubicBezTo>
                <a:cubicBezTo>
                  <a:pt x="3291876" y="600519"/>
                  <a:pt x="3295652" y="626953"/>
                  <a:pt x="3283065" y="650869"/>
                </a:cubicBezTo>
                <a:cubicBezTo>
                  <a:pt x="3279289" y="655904"/>
                  <a:pt x="3275513" y="660938"/>
                  <a:pt x="3271737" y="665973"/>
                </a:cubicBezTo>
                <a:cubicBezTo>
                  <a:pt x="3084191" y="853524"/>
                  <a:pt x="2897903" y="1041075"/>
                  <a:pt x="2711615" y="1227367"/>
                </a:cubicBezTo>
                <a:cubicBezTo>
                  <a:pt x="2690217" y="1250024"/>
                  <a:pt x="2662526" y="1255059"/>
                  <a:pt x="2638611" y="1241213"/>
                </a:cubicBezTo>
                <a:cubicBezTo>
                  <a:pt x="2615954" y="1229885"/>
                  <a:pt x="2608402" y="1209745"/>
                  <a:pt x="2608402" y="1185829"/>
                </a:cubicBezTo>
                <a:lnTo>
                  <a:pt x="2608402" y="981798"/>
                </a:lnTo>
                <a:lnTo>
                  <a:pt x="356105" y="981798"/>
                </a:lnTo>
                <a:cubicBezTo>
                  <a:pt x="159434" y="981798"/>
                  <a:pt x="0" y="822364"/>
                  <a:pt x="0" y="6256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76200">
              <a:schemeClr val="accent4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500"/>
              </a:lnSpc>
            </a:pPr>
            <a:r>
              <a:rPr lang="en-US" sz="1400" cap="all" dirty="0">
                <a:solidFill>
                  <a:schemeClr val="accent4"/>
                </a:solidFill>
              </a:rPr>
              <a:t>Worse Functioning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E069A86-0C77-F162-1C0B-54179BE2190C}"/>
              </a:ext>
            </a:extLst>
          </p:cNvPr>
          <p:cNvGrpSpPr/>
          <p:nvPr/>
        </p:nvGrpSpPr>
        <p:grpSpPr>
          <a:xfrm>
            <a:off x="5753324" y="2068589"/>
            <a:ext cx="4332665" cy="3154664"/>
            <a:chOff x="5255398" y="2166110"/>
            <a:chExt cx="4332665" cy="315466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B7171E7-89BF-AE89-A898-54557B8AF946}"/>
                </a:ext>
              </a:extLst>
            </p:cNvPr>
            <p:cNvGrpSpPr/>
            <p:nvPr/>
          </p:nvGrpSpPr>
          <p:grpSpPr>
            <a:xfrm>
              <a:off x="6359088" y="2623665"/>
              <a:ext cx="1371600" cy="2697109"/>
              <a:chOff x="1333500" y="2009775"/>
              <a:chExt cx="1371600" cy="3143251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58896684-AAA8-B481-9C54-C64117C31A51}"/>
                  </a:ext>
                </a:extLst>
              </p:cNvPr>
              <p:cNvGrpSpPr/>
              <p:nvPr/>
            </p:nvGrpSpPr>
            <p:grpSpPr>
              <a:xfrm>
                <a:off x="1518731" y="2009775"/>
                <a:ext cx="1001139" cy="2638425"/>
                <a:chOff x="866775" y="1666875"/>
                <a:chExt cx="1001139" cy="2638425"/>
              </a:xfrm>
              <a:effectLst/>
            </p:grpSpPr>
            <p:sp>
              <p:nvSpPr>
                <p:cNvPr id="57" name="Round Same Side Corner Rectangle 31">
                  <a:extLst>
                    <a:ext uri="{FF2B5EF4-FFF2-40B4-BE49-F238E27FC236}">
                      <a16:creationId xmlns:a16="http://schemas.microsoft.com/office/drawing/2014/main" id="{915A6334-E91B-60DD-4C70-1F93EB6B91A8}"/>
                    </a:ext>
                  </a:extLst>
                </p:cNvPr>
                <p:cNvSpPr/>
                <p:nvPr/>
              </p:nvSpPr>
              <p:spPr>
                <a:xfrm>
                  <a:off x="915414" y="1666875"/>
                  <a:ext cx="952500" cy="263842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  <a:sp3d extrusionH="127000">
                  <a:extrusionClr>
                    <a:srgbClr val="CADBE0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58" name="Round Same Side Corner Rectangle 12">
                  <a:extLst>
                    <a:ext uri="{FF2B5EF4-FFF2-40B4-BE49-F238E27FC236}">
                      <a16:creationId xmlns:a16="http://schemas.microsoft.com/office/drawing/2014/main" id="{1DF0BADD-918D-AA5B-8F27-B7C45A4BBE2E}"/>
                    </a:ext>
                  </a:extLst>
                </p:cNvPr>
                <p:cNvSpPr/>
                <p:nvPr/>
              </p:nvSpPr>
              <p:spPr>
                <a:xfrm>
                  <a:off x="866775" y="1666875"/>
                  <a:ext cx="952500" cy="263842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ln>
                  <a:noFill/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  <a:sp3d extrusionH="127000">
                  <a:extrusionClr>
                    <a:srgbClr val="CADBE0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</p:grp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938C87A-32B6-AA5D-ACB4-CBE48EB05CFD}"/>
                  </a:ext>
                </a:extLst>
              </p:cNvPr>
              <p:cNvSpPr txBox="1"/>
              <p:nvPr/>
            </p:nvSpPr>
            <p:spPr>
              <a:xfrm>
                <a:off x="1658988" y="2214462"/>
                <a:ext cx="642804" cy="426196"/>
              </a:xfrm>
              <a:prstGeom prst="rect">
                <a:avLst/>
              </a:prstGeom>
              <a:noFill/>
            </p:spPr>
            <p:txBody>
              <a:bodyPr wrap="none" lIns="0" rIns="0" rtlCol="0" anchor="ctr" anchorCtr="0">
                <a:noAutofit/>
              </a:bodyPr>
              <a:lstStyle/>
              <a:p>
                <a:pPr algn="ctr">
                  <a:defRPr sz="40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>
                    <a:solidFill>
                      <a:schemeClr val="bg2"/>
                    </a:solidFill>
                  </a:rPr>
                  <a:t>47.37</a:t>
                </a:r>
                <a:endParaRPr lang="en-US" b="1" baseline="560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56" name="Rounded Rectangle 16">
                <a:extLst>
                  <a:ext uri="{FF2B5EF4-FFF2-40B4-BE49-F238E27FC236}">
                    <a16:creationId xmlns:a16="http://schemas.microsoft.com/office/drawing/2014/main" id="{BF4B1560-C6EC-61CF-0B44-E02357078683}"/>
                  </a:ext>
                </a:extLst>
              </p:cNvPr>
              <p:cNvSpPr/>
              <p:nvPr/>
            </p:nvSpPr>
            <p:spPr>
              <a:xfrm>
                <a:off x="1333500" y="4352926"/>
                <a:ext cx="1371600" cy="800100"/>
              </a:xfrm>
              <a:prstGeom prst="roundRect">
                <a:avLst>
                  <a:gd name="adj" fmla="val 20784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76200">
                  <a:schemeClr val="accent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>
                  <a:lnSpc>
                    <a:spcPts val="1500"/>
                  </a:lnSpc>
                </a:pPr>
                <a:r>
                  <a:rPr lang="en-US" sz="1100" b="1" dirty="0">
                    <a:solidFill>
                      <a:schemeClr val="accent1"/>
                    </a:solidFill>
                  </a:rPr>
                  <a:t>Non-TD Group</a:t>
                </a:r>
                <a:endParaRPr lang="en-US" sz="1100" b="1" baseline="30000" dirty="0">
                  <a:solidFill>
                    <a:schemeClr val="accent1"/>
                  </a:solidFill>
                </a:endParaRPr>
              </a:p>
              <a:p>
                <a:pPr algn="ctr">
                  <a:lnSpc>
                    <a:spcPts val="1500"/>
                  </a:lnSpc>
                </a:pPr>
                <a:r>
                  <a:rPr lang="en-US" sz="1100" b="1" dirty="0">
                    <a:solidFill>
                      <a:schemeClr val="accent1"/>
                    </a:solidFill>
                  </a:rPr>
                  <a:t>(n=218)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7B33DBB-F031-EBE6-D9DD-791875C93247}"/>
                </a:ext>
              </a:extLst>
            </p:cNvPr>
            <p:cNvGrpSpPr/>
            <p:nvPr/>
          </p:nvGrpSpPr>
          <p:grpSpPr>
            <a:xfrm>
              <a:off x="8216463" y="2815644"/>
              <a:ext cx="1371600" cy="2505129"/>
              <a:chOff x="6338888" y="2525341"/>
              <a:chExt cx="1371600" cy="2919515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D2551EE3-7E10-70AC-A7FA-806A80A7143A}"/>
                  </a:ext>
                </a:extLst>
              </p:cNvPr>
              <p:cNvGrpSpPr/>
              <p:nvPr/>
            </p:nvGrpSpPr>
            <p:grpSpPr>
              <a:xfrm>
                <a:off x="6524119" y="2525341"/>
                <a:ext cx="1001139" cy="2638425"/>
                <a:chOff x="7886700" y="2009775"/>
                <a:chExt cx="1001139" cy="2638425"/>
              </a:xfrm>
            </p:grpSpPr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107F329B-125E-0AB9-C352-CF968968DFD5}"/>
                    </a:ext>
                  </a:extLst>
                </p:cNvPr>
                <p:cNvGrpSpPr/>
                <p:nvPr/>
              </p:nvGrpSpPr>
              <p:grpSpPr>
                <a:xfrm>
                  <a:off x="7886700" y="2009775"/>
                  <a:ext cx="1001139" cy="2638425"/>
                  <a:chOff x="7886700" y="2009775"/>
                  <a:chExt cx="1001139" cy="2638425"/>
                </a:xfrm>
              </p:grpSpPr>
              <p:sp>
                <p:nvSpPr>
                  <p:cNvPr id="52" name="Round Same Side Corner Rectangle 57">
                    <a:extLst>
                      <a:ext uri="{FF2B5EF4-FFF2-40B4-BE49-F238E27FC236}">
                        <a16:creationId xmlns:a16="http://schemas.microsoft.com/office/drawing/2014/main" id="{7E28DF6A-273B-1AF1-3781-6A87817E6673}"/>
                      </a:ext>
                    </a:extLst>
                  </p:cNvPr>
                  <p:cNvSpPr/>
                  <p:nvPr/>
                </p:nvSpPr>
                <p:spPr>
                  <a:xfrm>
                    <a:off x="7935339" y="2009775"/>
                    <a:ext cx="952500" cy="2638425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  <a:scene3d>
                    <a:camera prst="orthographicFront">
                      <a:rot lat="0" lon="0" rev="0"/>
                    </a:camera>
                    <a:lightRig rig="threePt" dir="t"/>
                  </a:scene3d>
                  <a:sp3d extrusionH="127000">
                    <a:extrusionClr>
                      <a:srgbClr val="CADBE0"/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/>
                  </a:p>
                </p:txBody>
              </p:sp>
              <p:sp>
                <p:nvSpPr>
                  <p:cNvPr id="53" name="Round Same Side Corner Rectangle 58">
                    <a:extLst>
                      <a:ext uri="{FF2B5EF4-FFF2-40B4-BE49-F238E27FC236}">
                        <a16:creationId xmlns:a16="http://schemas.microsoft.com/office/drawing/2014/main" id="{71888480-A6B9-1A7F-B3BC-A4D75102894A}"/>
                      </a:ext>
                    </a:extLst>
                  </p:cNvPr>
                  <p:cNvSpPr/>
                  <p:nvPr/>
                </p:nvSpPr>
                <p:spPr>
                  <a:xfrm>
                    <a:off x="7886700" y="2009775"/>
                    <a:ext cx="952500" cy="2638425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scene3d>
                    <a:camera prst="orthographicFront">
                      <a:rot lat="0" lon="0" rev="0"/>
                    </a:camera>
                    <a:lightRig rig="threePt" dir="t"/>
                  </a:scene3d>
                  <a:sp3d extrusionH="127000">
                    <a:extrusionClr>
                      <a:srgbClr val="CADBE0"/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/>
                  </a:p>
                </p:txBody>
              </p:sp>
            </p:grp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F754F4D1-AB02-1AC4-FD5E-DBD9BEA7E187}"/>
                    </a:ext>
                  </a:extLst>
                </p:cNvPr>
                <p:cNvSpPr txBox="1"/>
                <p:nvPr/>
              </p:nvSpPr>
              <p:spPr>
                <a:xfrm>
                  <a:off x="8049843" y="2204734"/>
                  <a:ext cx="642804" cy="426196"/>
                </a:xfrm>
                <a:prstGeom prst="rect">
                  <a:avLst/>
                </a:prstGeom>
                <a:noFill/>
              </p:spPr>
              <p:txBody>
                <a:bodyPr wrap="none" lIns="0" rIns="0" rtlCol="0" anchor="ctr" anchorCtr="0">
                  <a:noAutofit/>
                </a:bodyPr>
                <a:lstStyle/>
                <a:p>
                  <a:pPr algn="ctr">
                    <a:defRPr sz="4000" b="1" i="0" u="none" strike="noStrike" kern="1200" baseline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2400" b="1" dirty="0">
                      <a:solidFill>
                        <a:schemeClr val="bg2"/>
                      </a:solidFill>
                    </a:rPr>
                    <a:t>42.93</a:t>
                  </a:r>
                  <a:endParaRPr lang="en-US" b="1" baseline="56000" dirty="0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49" name="Rounded Rectangle 54">
                <a:extLst>
                  <a:ext uri="{FF2B5EF4-FFF2-40B4-BE49-F238E27FC236}">
                    <a16:creationId xmlns:a16="http://schemas.microsoft.com/office/drawing/2014/main" id="{FEBB81F8-8771-5C81-5FE7-F27920972793}"/>
                  </a:ext>
                </a:extLst>
              </p:cNvPr>
              <p:cNvSpPr/>
              <p:nvPr/>
            </p:nvSpPr>
            <p:spPr>
              <a:xfrm>
                <a:off x="6338888" y="4644756"/>
                <a:ext cx="1371600" cy="800100"/>
              </a:xfrm>
              <a:prstGeom prst="roundRect">
                <a:avLst>
                  <a:gd name="adj" fmla="val 20784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76200">
                  <a:schemeClr val="accent2">
                    <a:lumMod val="7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>
                  <a:lnSpc>
                    <a:spcPts val="1500"/>
                  </a:lnSpc>
                </a:pPr>
                <a:r>
                  <a:rPr lang="en-US" sz="1100" b="1" dirty="0">
                    <a:solidFill>
                      <a:schemeClr val="accent2">
                        <a:lumMod val="75000"/>
                      </a:schemeClr>
                    </a:solidFill>
                  </a:rPr>
                  <a:t>TD Group</a:t>
                </a:r>
                <a:endParaRPr lang="en-US" sz="1100" b="1" baseline="300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algn="ctr">
                  <a:lnSpc>
                    <a:spcPts val="1500"/>
                  </a:lnSpc>
                </a:pPr>
                <a:r>
                  <a:rPr lang="en-US" sz="1100" b="1" dirty="0">
                    <a:solidFill>
                      <a:schemeClr val="accent2">
                        <a:lumMod val="75000"/>
                      </a:schemeClr>
                    </a:solidFill>
                  </a:rPr>
                  <a:t>(n=197)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95EE4F1-E1E1-E0AE-C398-1414E99FD4C4}"/>
                </a:ext>
              </a:extLst>
            </p:cNvPr>
            <p:cNvGrpSpPr/>
            <p:nvPr/>
          </p:nvGrpSpPr>
          <p:grpSpPr>
            <a:xfrm>
              <a:off x="5255398" y="2414649"/>
              <a:ext cx="746886" cy="2442823"/>
              <a:chOff x="4947581" y="2414649"/>
              <a:chExt cx="746886" cy="2442823"/>
            </a:xfrm>
          </p:grpSpPr>
          <p:sp>
            <p:nvSpPr>
              <p:cNvPr id="35" name="Line 9">
                <a:extLst>
                  <a:ext uri="{FF2B5EF4-FFF2-40B4-BE49-F238E27FC236}">
                    <a16:creationId xmlns:a16="http://schemas.microsoft.com/office/drawing/2014/main" id="{291069FF-FFBD-1BAD-3E4E-4362C0A4E2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94467" y="2492918"/>
                <a:ext cx="0" cy="2284576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6" name="Rectangle 13">
                <a:extLst>
                  <a:ext uri="{FF2B5EF4-FFF2-40B4-BE49-F238E27FC236}">
                    <a16:creationId xmlns:a16="http://schemas.microsoft.com/office/drawing/2014/main" id="{0A14F0D7-9128-7161-C2D3-DAE85BB79F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9976" y="4699017"/>
                <a:ext cx="70532" cy="158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0</a:t>
                </a:r>
                <a:endPara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Rectangle 14">
                <a:extLst>
                  <a:ext uri="{FF2B5EF4-FFF2-40B4-BE49-F238E27FC236}">
                    <a16:creationId xmlns:a16="http://schemas.microsoft.com/office/drawing/2014/main" id="{E25473FE-5A47-9B27-6270-66C88E197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9444" y="4242689"/>
                <a:ext cx="141064" cy="158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10</a:t>
                </a:r>
                <a:endPara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" name="Rectangle 15">
                <a:extLst>
                  <a:ext uri="{FF2B5EF4-FFF2-40B4-BE49-F238E27FC236}">
                    <a16:creationId xmlns:a16="http://schemas.microsoft.com/office/drawing/2014/main" id="{550A0D98-3833-B218-6625-FF4E3891B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9444" y="3784998"/>
                <a:ext cx="141064" cy="158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20</a:t>
                </a:r>
                <a:endPara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" name="Rectangle 16">
                <a:extLst>
                  <a:ext uri="{FF2B5EF4-FFF2-40B4-BE49-F238E27FC236}">
                    <a16:creationId xmlns:a16="http://schemas.microsoft.com/office/drawing/2014/main" id="{A7F65F5C-FDC5-28E0-593C-F2E5418A62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9444" y="3328668"/>
                <a:ext cx="141064" cy="158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30</a:t>
                </a:r>
                <a:endPara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" name="Rectangle 17">
                <a:extLst>
                  <a:ext uri="{FF2B5EF4-FFF2-40B4-BE49-F238E27FC236}">
                    <a16:creationId xmlns:a16="http://schemas.microsoft.com/office/drawing/2014/main" id="{EC2D70C6-9E4A-44C1-AFE2-349E3ECD2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9444" y="2870977"/>
                <a:ext cx="141064" cy="158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40</a:t>
                </a:r>
                <a:endPara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" name="Rectangle 18">
                <a:extLst>
                  <a:ext uri="{FF2B5EF4-FFF2-40B4-BE49-F238E27FC236}">
                    <a16:creationId xmlns:a16="http://schemas.microsoft.com/office/drawing/2014/main" id="{228BC7BA-D6CD-D219-6033-133292A909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9444" y="2414649"/>
                <a:ext cx="141064" cy="158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anose="020B0606020202030204" pitchFamily="34" charset="0"/>
                  </a:rPr>
                  <a:t>50</a:t>
                </a:r>
                <a:endPara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F7F60EF-77D7-87CC-3C91-AF37FD029A6C}"/>
                  </a:ext>
                </a:extLst>
              </p:cNvPr>
              <p:cNvCxnSpPr/>
              <p:nvPr/>
            </p:nvCxnSpPr>
            <p:spPr>
              <a:xfrm>
                <a:off x="5621315" y="2496271"/>
                <a:ext cx="73152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364547E3-E41F-4EDE-2364-F458EDCF15C2}"/>
                  </a:ext>
                </a:extLst>
              </p:cNvPr>
              <p:cNvCxnSpPr/>
              <p:nvPr/>
            </p:nvCxnSpPr>
            <p:spPr>
              <a:xfrm>
                <a:off x="5621315" y="2948932"/>
                <a:ext cx="73152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505FD6A-716B-236F-BD4A-AC48975861E5}"/>
                  </a:ext>
                </a:extLst>
              </p:cNvPr>
              <p:cNvCxnSpPr/>
              <p:nvPr/>
            </p:nvCxnSpPr>
            <p:spPr>
              <a:xfrm>
                <a:off x="5621315" y="3408300"/>
                <a:ext cx="73152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BF762347-D5BE-83F8-38D5-B82E01B44DC9}"/>
                  </a:ext>
                </a:extLst>
              </p:cNvPr>
              <p:cNvCxnSpPr/>
              <p:nvPr/>
            </p:nvCxnSpPr>
            <p:spPr>
              <a:xfrm>
                <a:off x="5621315" y="3860962"/>
                <a:ext cx="73152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44C77B23-157C-A3E1-B7FF-27BC87E25649}"/>
                  </a:ext>
                </a:extLst>
              </p:cNvPr>
              <p:cNvCxnSpPr/>
              <p:nvPr/>
            </p:nvCxnSpPr>
            <p:spPr>
              <a:xfrm>
                <a:off x="5621315" y="4320330"/>
                <a:ext cx="73152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23632AF7-E518-A580-58F1-7E310BD304DD}"/>
                  </a:ext>
                </a:extLst>
              </p:cNvPr>
              <p:cNvCxnSpPr/>
              <p:nvPr/>
            </p:nvCxnSpPr>
            <p:spPr>
              <a:xfrm>
                <a:off x="5621315" y="4772991"/>
                <a:ext cx="73152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D438232-CA24-4503-AC2B-5E2E3B52047D}"/>
                  </a:ext>
                </a:extLst>
              </p:cNvPr>
              <p:cNvSpPr txBox="1"/>
              <p:nvPr/>
            </p:nvSpPr>
            <p:spPr>
              <a:xfrm rot="16200000">
                <a:off x="3942404" y="3498304"/>
                <a:ext cx="22873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3500" lvl="1" algn="ctr"/>
                <a:r>
                  <a:rPr lang="en-US" sz="1200" b="1" dirty="0"/>
                  <a:t> Mean SF-36v2 PF Score</a:t>
                </a:r>
                <a:endParaRPr lang="en-US" sz="1200" b="1" baseline="30000" dirty="0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7B9C8D1-4A60-F839-71C4-800694C76FBE}"/>
                </a:ext>
              </a:extLst>
            </p:cNvPr>
            <p:cNvSpPr txBox="1"/>
            <p:nvPr/>
          </p:nvSpPr>
          <p:spPr>
            <a:xfrm>
              <a:off x="7568819" y="2166110"/>
              <a:ext cx="856324" cy="264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i="1" dirty="0"/>
                <a:t>P</a:t>
              </a:r>
              <a:r>
                <a:rPr lang="en-US" sz="1400" b="1" dirty="0"/>
                <a:t>&lt;0.001</a:t>
              </a:r>
              <a:endParaRPr lang="en-US" sz="1400" b="1" i="1" dirty="0"/>
            </a:p>
          </p:txBody>
        </p:sp>
        <p:sp>
          <p:nvSpPr>
            <p:cNvPr id="34" name="Freeform 159">
              <a:extLst>
                <a:ext uri="{FF2B5EF4-FFF2-40B4-BE49-F238E27FC236}">
                  <a16:creationId xmlns:a16="http://schemas.microsoft.com/office/drawing/2014/main" id="{814F6C1F-BEAD-4F29-62E9-4E9F53DC9769}"/>
                </a:ext>
              </a:extLst>
            </p:cNvPr>
            <p:cNvSpPr/>
            <p:nvPr/>
          </p:nvSpPr>
          <p:spPr>
            <a:xfrm>
              <a:off x="7038765" y="2434717"/>
              <a:ext cx="1868260" cy="300768"/>
            </a:xfrm>
            <a:custGeom>
              <a:avLst/>
              <a:gdLst>
                <a:gd name="connsiteX0" fmla="*/ 0 w 1287780"/>
                <a:gd name="connsiteY0" fmla="*/ 121920 h 350520"/>
                <a:gd name="connsiteX1" fmla="*/ 0 w 1287780"/>
                <a:gd name="connsiteY1" fmla="*/ 0 h 350520"/>
                <a:gd name="connsiteX2" fmla="*/ 1287780 w 1287780"/>
                <a:gd name="connsiteY2" fmla="*/ 0 h 350520"/>
                <a:gd name="connsiteX3" fmla="*/ 1287780 w 1287780"/>
                <a:gd name="connsiteY3" fmla="*/ 350520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7780" h="350520">
                  <a:moveTo>
                    <a:pt x="0" y="121920"/>
                  </a:moveTo>
                  <a:lnTo>
                    <a:pt x="0" y="0"/>
                  </a:lnTo>
                  <a:lnTo>
                    <a:pt x="1287780" y="0"/>
                  </a:lnTo>
                  <a:lnTo>
                    <a:pt x="1287780" y="35052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F4F35163-4AC1-E498-C017-7C51587BF580}"/>
              </a:ext>
            </a:extLst>
          </p:cNvPr>
          <p:cNvSpPr txBox="1"/>
          <p:nvPr/>
        </p:nvSpPr>
        <p:spPr>
          <a:xfrm>
            <a:off x="860204" y="2223285"/>
            <a:ext cx="41192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Results from a cross-sectional</a:t>
            </a:r>
            <a:br>
              <a:rPr lang="en-US" sz="1600" dirty="0"/>
            </a:br>
            <a:r>
              <a:rPr lang="en-US" sz="1600" dirty="0"/>
              <a:t>web-based survey of both TD and non-TD patients with an underlying diagnosis of bipolar disorder, major depressive disorder, or schizophrenia (N=416) showed that </a:t>
            </a:r>
            <a:r>
              <a:rPr lang="en-US" sz="1600" b="1" dirty="0">
                <a:solidFill>
                  <a:schemeClr val="accent1"/>
                </a:solidFill>
              </a:rPr>
              <a:t>patients with TD had significantly</a:t>
            </a:r>
            <a:br>
              <a:rPr lang="en-US" sz="1600" b="1" dirty="0">
                <a:solidFill>
                  <a:schemeClr val="accent1"/>
                </a:solidFill>
              </a:rPr>
            </a:br>
            <a:r>
              <a:rPr lang="en-US" sz="1600" b="1" dirty="0">
                <a:solidFill>
                  <a:schemeClr val="accent1"/>
                </a:solidFill>
              </a:rPr>
              <a:t>lower scores on the SF-36v2</a:t>
            </a:r>
            <a:r>
              <a:rPr lang="en-US" sz="1600" b="1" baseline="30000" dirty="0">
                <a:solidFill>
                  <a:schemeClr val="accent1"/>
                </a:solidFill>
              </a:rPr>
              <a:t>a</a:t>
            </a:r>
            <a:br>
              <a:rPr lang="en-US" sz="1600" b="1" baseline="30000" dirty="0">
                <a:solidFill>
                  <a:schemeClr val="accent1"/>
                </a:solidFill>
              </a:rPr>
            </a:br>
            <a:r>
              <a:rPr lang="en-US" sz="1600" b="1" dirty="0">
                <a:solidFill>
                  <a:schemeClr val="accent1"/>
                </a:solidFill>
              </a:rPr>
              <a:t>physical functioning domain</a:t>
            </a:r>
            <a:r>
              <a:rPr lang="en-US" sz="1600" b="1" baseline="30000" dirty="0">
                <a:solidFill>
                  <a:schemeClr val="accent1"/>
                </a:solidFill>
              </a:rPr>
              <a:t>1</a:t>
            </a:r>
            <a:br>
              <a:rPr lang="en-US" sz="1600" b="1" dirty="0">
                <a:solidFill>
                  <a:schemeClr val="accent1"/>
                </a:solidFill>
              </a:rPr>
            </a:br>
            <a:r>
              <a:rPr lang="en-US" sz="1600" dirty="0"/>
              <a:t>(eg, climbing stairs, walking, </a:t>
            </a:r>
            <a:br>
              <a:rPr lang="en-US" sz="1600" dirty="0"/>
            </a:br>
            <a:r>
              <a:rPr lang="en-US" sz="1600" dirty="0"/>
              <a:t>carrying groceries)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89858B9-00A5-648D-6EBE-39E4D9A7B901}"/>
              </a:ext>
            </a:extLst>
          </p:cNvPr>
          <p:cNvSpPr txBox="1"/>
          <p:nvPr/>
        </p:nvSpPr>
        <p:spPr>
          <a:xfrm>
            <a:off x="977900" y="6129771"/>
            <a:ext cx="10574338" cy="41546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800" b="1" baseline="30000" dirty="0" err="1"/>
              <a:t>a</a:t>
            </a:r>
            <a:r>
              <a:rPr lang="en-US" sz="800" b="1" dirty="0" err="1"/>
              <a:t>The</a:t>
            </a:r>
            <a:r>
              <a:rPr lang="en-US" sz="800" b="1" dirty="0"/>
              <a:t> SF-36v2 is a multi-purpose, 36-item patient-reported health survey that yields 2 health component summary measures and 8 health domain scales.</a:t>
            </a:r>
            <a:r>
              <a:rPr lang="en-US" sz="800" b="1" baseline="30000" dirty="0"/>
              <a:t>2</a:t>
            </a:r>
            <a:endParaRPr lang="en-US" sz="800" b="1" dirty="0"/>
          </a:p>
          <a:p>
            <a:pPr>
              <a:spcAft>
                <a:spcPts val="300"/>
              </a:spcAft>
            </a:pPr>
            <a:r>
              <a:rPr lang="en-US" sz="800" b="1" dirty="0"/>
              <a:t>SF-36v2, SF-36 Health Survey, version 2; TD, tardive dyskinesia. </a:t>
            </a:r>
          </a:p>
          <a:p>
            <a:pPr>
              <a:spcAft>
                <a:spcPts val="300"/>
              </a:spcAft>
            </a:pPr>
            <a:r>
              <a:rPr lang="en-US" sz="800" b="1" dirty="0">
                <a:solidFill>
                  <a:schemeClr val="accent1"/>
                </a:solidFill>
              </a:rPr>
              <a:t>1.</a:t>
            </a:r>
            <a:r>
              <a:rPr lang="en-US" sz="800" dirty="0"/>
              <a:t> McEvoy J, et al. </a:t>
            </a:r>
            <a:r>
              <a:rPr lang="en-US" sz="800" i="1" dirty="0"/>
              <a:t>Qual Life Res</a:t>
            </a:r>
            <a:r>
              <a:rPr lang="en-US" sz="800" dirty="0"/>
              <a:t>. 2019;28(12):3303-3312. </a:t>
            </a:r>
            <a:r>
              <a:rPr lang="en-US" sz="800" b="1" dirty="0">
                <a:solidFill>
                  <a:schemeClr val="accent1"/>
                </a:solidFill>
              </a:rPr>
              <a:t>2. </a:t>
            </a:r>
            <a:r>
              <a:rPr lang="en-US" sz="800" dirty="0"/>
              <a:t>Ware JE, ed. </a:t>
            </a:r>
            <a:r>
              <a:rPr lang="en-US" sz="800" i="1" dirty="0"/>
              <a:t>User’s Manual for the SF-36v2 Health Survey</a:t>
            </a:r>
            <a:r>
              <a:rPr lang="en-US" sz="800" dirty="0"/>
              <a:t>. 2nd ed. Quality Metric; 2007:3-12.</a:t>
            </a:r>
          </a:p>
        </p:txBody>
      </p:sp>
    </p:spTree>
    <p:extLst>
      <p:ext uri="{BB962C8B-B14F-4D97-AF65-F5344CB8AC3E}">
        <p14:creationId xmlns:p14="http://schemas.microsoft.com/office/powerpoint/2010/main" val="259613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Patients With TD Are More Likely to Have Problems Performing Everyday Activities</a:t>
            </a:r>
            <a:r>
              <a:rPr lang="en-US" baseline="30000" dirty="0"/>
              <a:t>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7B2332-899A-CEB1-093C-2F7F483A9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/>
              <a:t>Patient-reported ability to continue usual activities (eg, work, study, housework, family or leisure activities)</a:t>
            </a:r>
            <a:r>
              <a:rPr lang="en-US" sz="1600" b="1" baseline="30000" dirty="0"/>
              <a:t>b</a:t>
            </a:r>
            <a:r>
              <a:rPr lang="en-US" sz="1600" b="1" dirty="0"/>
              <a:t>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23662C-7264-4338-81B2-64A2341EF0F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797CF3-7BFA-BA40-4972-BA1A53D481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b="0" cap="all" dirty="0"/>
              <a:t>Functional Impact of Tardive Dyskinesia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D0A1EA-C486-1BAB-DFA9-18A30AF015E6}"/>
              </a:ext>
            </a:extLst>
          </p:cNvPr>
          <p:cNvGrpSpPr/>
          <p:nvPr/>
        </p:nvGrpSpPr>
        <p:grpSpPr>
          <a:xfrm>
            <a:off x="2285555" y="1430210"/>
            <a:ext cx="7672964" cy="4318000"/>
            <a:chOff x="2285555" y="1701800"/>
            <a:chExt cx="7672964" cy="3757815"/>
          </a:xfrm>
        </p:grpSpPr>
        <p:sp>
          <p:nvSpPr>
            <p:cNvPr id="350" name="Snip Diagonal Corner Rectangle 26">
              <a:extLst>
                <a:ext uri="{FF2B5EF4-FFF2-40B4-BE49-F238E27FC236}">
                  <a16:creationId xmlns:a16="http://schemas.microsoft.com/office/drawing/2014/main" id="{7BEF2E2C-210C-3FE0-0232-F9D5DA3DED52}"/>
                </a:ext>
              </a:extLst>
            </p:cNvPr>
            <p:cNvSpPr/>
            <p:nvPr/>
          </p:nvSpPr>
          <p:spPr bwMode="auto">
            <a:xfrm>
              <a:off x="4115196" y="2892797"/>
              <a:ext cx="1502876" cy="1758450"/>
            </a:xfrm>
            <a:prstGeom prst="snip2DiagRect">
              <a:avLst>
                <a:gd name="adj1" fmla="val 0"/>
                <a:gd name="adj2" fmla="val 379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  <a:sp3d extrusionH="127000">
              <a:extrusionClr>
                <a:srgbClr val="CADBE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lt1"/>
                </a:solidFill>
              </a:endParaRPr>
            </a:p>
          </p:txBody>
        </p:sp>
        <p:sp>
          <p:nvSpPr>
            <p:cNvPr id="351" name="Snip Diagonal Corner Rectangle 198">
              <a:extLst>
                <a:ext uri="{FF2B5EF4-FFF2-40B4-BE49-F238E27FC236}">
                  <a16:creationId xmlns:a16="http://schemas.microsoft.com/office/drawing/2014/main" id="{052A6D0B-17C9-3A89-62FD-FF4ACF2E21D9}"/>
                </a:ext>
              </a:extLst>
            </p:cNvPr>
            <p:cNvSpPr/>
            <p:nvPr/>
          </p:nvSpPr>
          <p:spPr bwMode="auto">
            <a:xfrm>
              <a:off x="7456913" y="2892797"/>
              <a:ext cx="1502876" cy="1758450"/>
            </a:xfrm>
            <a:prstGeom prst="snip2DiagRect">
              <a:avLst>
                <a:gd name="adj1" fmla="val 0"/>
                <a:gd name="adj2" fmla="val 379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  <a:sp3d extrusionH="127000">
              <a:extrusionClr>
                <a:srgbClr val="CADBE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lt1"/>
                </a:solidFill>
              </a:endParaRPr>
            </a:p>
          </p:txBody>
        </p:sp>
        <p:graphicFrame>
          <p:nvGraphicFramePr>
            <p:cNvPr id="352" name="Chart 351">
              <a:extLst>
                <a:ext uri="{FF2B5EF4-FFF2-40B4-BE49-F238E27FC236}">
                  <a16:creationId xmlns:a16="http://schemas.microsoft.com/office/drawing/2014/main" id="{5CA38AC5-D406-B74A-4D50-5C17AB0F719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63250057"/>
                </p:ext>
              </p:extLst>
            </p:nvPr>
          </p:nvGraphicFramePr>
          <p:xfrm>
            <a:off x="2286000" y="1701800"/>
            <a:ext cx="7672519" cy="30804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53" name="TextBox 352">
              <a:extLst>
                <a:ext uri="{FF2B5EF4-FFF2-40B4-BE49-F238E27FC236}">
                  <a16:creationId xmlns:a16="http://schemas.microsoft.com/office/drawing/2014/main" id="{20F2F8D4-84A3-8167-A067-89D843D809AA}"/>
                </a:ext>
              </a:extLst>
            </p:cNvPr>
            <p:cNvSpPr txBox="1"/>
            <p:nvPr/>
          </p:nvSpPr>
          <p:spPr>
            <a:xfrm rot="16200000">
              <a:off x="1543151" y="3632468"/>
              <a:ext cx="17925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3500" lvl="1" algn="ctr"/>
              <a:r>
                <a:rPr lang="en-US" sz="1400" b="1" dirty="0"/>
                <a:t>Patients, %</a:t>
              </a:r>
            </a:p>
          </p:txBody>
        </p:sp>
        <p:sp>
          <p:nvSpPr>
            <p:cNvPr id="354" name="Rectangle 18">
              <a:extLst>
                <a:ext uri="{FF2B5EF4-FFF2-40B4-BE49-F238E27FC236}">
                  <a16:creationId xmlns:a16="http://schemas.microsoft.com/office/drawing/2014/main" id="{C61210A1-9CC9-B721-1116-7C54F342F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094" y="3123239"/>
              <a:ext cx="16350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80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5" name="Rectangle 18">
              <a:extLst>
                <a:ext uri="{FF2B5EF4-FFF2-40B4-BE49-F238E27FC236}">
                  <a16:creationId xmlns:a16="http://schemas.microsoft.com/office/drawing/2014/main" id="{E24C9815-F9B8-674D-C5F0-6250CA7BE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094" y="3478493"/>
              <a:ext cx="16350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60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6" name="Rectangle 18">
              <a:extLst>
                <a:ext uri="{FF2B5EF4-FFF2-40B4-BE49-F238E27FC236}">
                  <a16:creationId xmlns:a16="http://schemas.microsoft.com/office/drawing/2014/main" id="{7C965A9F-D942-CFBE-2C78-F4D75CE6F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094" y="3834219"/>
              <a:ext cx="16350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40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7" name="Rectangle 18">
              <a:extLst>
                <a:ext uri="{FF2B5EF4-FFF2-40B4-BE49-F238E27FC236}">
                  <a16:creationId xmlns:a16="http://schemas.microsoft.com/office/drawing/2014/main" id="{03951A09-C8C3-F2FF-CB80-0D59AE176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094" y="4189473"/>
              <a:ext cx="16350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20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8" name="Rectangle 18">
              <a:extLst>
                <a:ext uri="{FF2B5EF4-FFF2-40B4-BE49-F238E27FC236}">
                  <a16:creationId xmlns:a16="http://schemas.microsoft.com/office/drawing/2014/main" id="{46BC2C74-F333-B898-A89D-B30290EFF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7847" y="4535674"/>
              <a:ext cx="8175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0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9" name="Rectangle 18">
              <a:extLst>
                <a:ext uri="{FF2B5EF4-FFF2-40B4-BE49-F238E27FC236}">
                  <a16:creationId xmlns:a16="http://schemas.microsoft.com/office/drawing/2014/main" id="{25901E9C-0DA4-B0D1-2B74-5FB114126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4340" y="2776567"/>
              <a:ext cx="24526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100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0" name="Rounded Rectangle 51">
              <a:extLst>
                <a:ext uri="{FF2B5EF4-FFF2-40B4-BE49-F238E27FC236}">
                  <a16:creationId xmlns:a16="http://schemas.microsoft.com/office/drawing/2014/main" id="{28904D7A-26D7-563B-1B8F-AAE733736001}"/>
                </a:ext>
              </a:extLst>
            </p:cNvPr>
            <p:cNvSpPr/>
            <p:nvPr/>
          </p:nvSpPr>
          <p:spPr>
            <a:xfrm>
              <a:off x="7251826" y="4659515"/>
              <a:ext cx="1858291" cy="800100"/>
            </a:xfrm>
            <a:prstGeom prst="roundRect">
              <a:avLst>
                <a:gd name="adj" fmla="val 20784"/>
              </a:avLst>
            </a:prstGeom>
            <a:solidFill>
              <a:schemeClr val="bg1"/>
            </a:solidFill>
            <a:ln>
              <a:noFill/>
            </a:ln>
            <a:effectLst>
              <a:innerShdw blurRad="76200">
                <a:schemeClr val="accent4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lnSpc>
                  <a:spcPts val="1500"/>
                </a:lnSpc>
              </a:pPr>
              <a:r>
                <a:rPr lang="en-US" sz="1200" b="1" dirty="0">
                  <a:solidFill>
                    <a:schemeClr val="tx1"/>
                  </a:solidFill>
                </a:rPr>
                <a:t>Participants Without</a:t>
              </a:r>
              <a:br>
                <a:rPr lang="en-US" sz="1200" b="1" dirty="0">
                  <a:solidFill>
                    <a:schemeClr val="tx1"/>
                  </a:solidFill>
                </a:rPr>
              </a:br>
              <a:r>
                <a:rPr lang="en-US" sz="1200" b="1" dirty="0">
                  <a:solidFill>
                    <a:schemeClr val="tx1"/>
                  </a:solidFill>
                </a:rPr>
                <a:t>Involuntary Movements</a:t>
              </a:r>
            </a:p>
            <a:p>
              <a:pPr algn="ctr">
                <a:lnSpc>
                  <a:spcPts val="1500"/>
                </a:lnSpc>
              </a:pPr>
              <a:r>
                <a:rPr lang="en-US" sz="1200" b="1" dirty="0">
                  <a:solidFill>
                    <a:schemeClr val="tx1"/>
                  </a:solidFill>
                </a:rPr>
                <a:t>(n=654)</a:t>
              </a:r>
            </a:p>
          </p:txBody>
        </p:sp>
        <p:sp>
          <p:nvSpPr>
            <p:cNvPr id="361" name="Rounded Rectangle 45">
              <a:extLst>
                <a:ext uri="{FF2B5EF4-FFF2-40B4-BE49-F238E27FC236}">
                  <a16:creationId xmlns:a16="http://schemas.microsoft.com/office/drawing/2014/main" id="{97431232-A179-D863-B00D-20DFCA9B2B2A}"/>
                </a:ext>
              </a:extLst>
            </p:cNvPr>
            <p:cNvSpPr/>
            <p:nvPr/>
          </p:nvSpPr>
          <p:spPr>
            <a:xfrm>
              <a:off x="3887642" y="4659515"/>
              <a:ext cx="1858291" cy="800100"/>
            </a:xfrm>
            <a:prstGeom prst="roundRect">
              <a:avLst>
                <a:gd name="adj" fmla="val 20784"/>
              </a:avLst>
            </a:prstGeom>
            <a:solidFill>
              <a:schemeClr val="bg1"/>
            </a:solidFill>
            <a:ln>
              <a:noFill/>
            </a:ln>
            <a:effectLst>
              <a:innerShdw blurRad="76200">
                <a:schemeClr val="accent4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lnSpc>
                  <a:spcPts val="1500"/>
                </a:lnSpc>
              </a:pPr>
              <a:r>
                <a:rPr lang="en-US" sz="1200" b="1" dirty="0">
                  <a:solidFill>
                    <a:schemeClr val="tx1"/>
                  </a:solidFill>
                </a:rPr>
                <a:t>Participants</a:t>
              </a:r>
              <a:br>
                <a:rPr lang="en-US" sz="1200" b="1" dirty="0">
                  <a:solidFill>
                    <a:schemeClr val="tx1"/>
                  </a:solidFill>
                </a:rPr>
              </a:br>
              <a:r>
                <a:rPr lang="en-US" sz="1200" b="1" dirty="0">
                  <a:solidFill>
                    <a:schemeClr val="tx1"/>
                  </a:solidFill>
                </a:rPr>
                <a:t>Diagnosed With TD</a:t>
              </a:r>
            </a:p>
            <a:p>
              <a:pPr algn="ctr">
                <a:lnSpc>
                  <a:spcPts val="1500"/>
                </a:lnSpc>
              </a:pPr>
              <a:r>
                <a:rPr lang="en-US" sz="1200" b="1" dirty="0">
                  <a:solidFill>
                    <a:schemeClr val="tx1"/>
                  </a:solidFill>
                </a:rPr>
                <a:t>(n=101)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BAF1E8-D3D3-9561-0AAB-1D65975C2253}"/>
              </a:ext>
            </a:extLst>
          </p:cNvPr>
          <p:cNvGrpSpPr/>
          <p:nvPr/>
        </p:nvGrpSpPr>
        <p:grpSpPr>
          <a:xfrm>
            <a:off x="2461475" y="2220908"/>
            <a:ext cx="7239320" cy="276999"/>
            <a:chOff x="2461475" y="2302385"/>
            <a:chExt cx="7239320" cy="276999"/>
          </a:xfrm>
        </p:grpSpPr>
        <p:sp>
          <p:nvSpPr>
            <p:cNvPr id="363" name="Rectangle 362">
              <a:extLst>
                <a:ext uri="{FF2B5EF4-FFF2-40B4-BE49-F238E27FC236}">
                  <a16:creationId xmlns:a16="http://schemas.microsoft.com/office/drawing/2014/main" id="{71D24222-3F55-789A-8F76-996C6A82F9C8}"/>
                </a:ext>
              </a:extLst>
            </p:cNvPr>
            <p:cNvSpPr/>
            <p:nvPr/>
          </p:nvSpPr>
          <p:spPr>
            <a:xfrm>
              <a:off x="2461475" y="2340300"/>
              <a:ext cx="201168" cy="201168"/>
            </a:xfrm>
            <a:prstGeom prst="rect">
              <a:avLst/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/>
            </a:p>
          </p:txBody>
        </p:sp>
        <p:sp>
          <p:nvSpPr>
            <p:cNvPr id="364" name="Rectangle 363">
              <a:extLst>
                <a:ext uri="{FF2B5EF4-FFF2-40B4-BE49-F238E27FC236}">
                  <a16:creationId xmlns:a16="http://schemas.microsoft.com/office/drawing/2014/main" id="{FAE88E39-CD68-2E24-DAFF-41BAAF65A9C6}"/>
                </a:ext>
              </a:extLst>
            </p:cNvPr>
            <p:cNvSpPr/>
            <p:nvPr/>
          </p:nvSpPr>
          <p:spPr>
            <a:xfrm>
              <a:off x="5033270" y="2340300"/>
              <a:ext cx="201168" cy="2011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/>
            </a:p>
          </p:txBody>
        </p:sp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EF1191B8-F2BF-19CC-9179-80A8ECAA1E0B}"/>
                </a:ext>
              </a:extLst>
            </p:cNvPr>
            <p:cNvSpPr/>
            <p:nvPr/>
          </p:nvSpPr>
          <p:spPr>
            <a:xfrm>
              <a:off x="6928745" y="2340300"/>
              <a:ext cx="201168" cy="20116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/>
            </a:p>
          </p:txBody>
        </p: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A8570F76-4FBC-FB57-758B-59ACAAE16C6D}"/>
                </a:ext>
              </a:extLst>
            </p:cNvPr>
            <p:cNvSpPr txBox="1"/>
            <p:nvPr/>
          </p:nvSpPr>
          <p:spPr>
            <a:xfrm>
              <a:off x="2644355" y="2302385"/>
              <a:ext cx="21275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No problems/slight problems</a:t>
              </a:r>
            </a:p>
          </p:txBody>
        </p:sp>
        <p:sp>
          <p:nvSpPr>
            <p:cNvPr id="367" name="TextBox 366">
              <a:extLst>
                <a:ext uri="{FF2B5EF4-FFF2-40B4-BE49-F238E27FC236}">
                  <a16:creationId xmlns:a16="http://schemas.microsoft.com/office/drawing/2014/main" id="{3FFE3B23-7E68-3A33-1BDA-AF969A401D86}"/>
                </a:ext>
              </a:extLst>
            </p:cNvPr>
            <p:cNvSpPr txBox="1"/>
            <p:nvPr/>
          </p:nvSpPr>
          <p:spPr>
            <a:xfrm>
              <a:off x="5216150" y="2302385"/>
              <a:ext cx="15055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Moderate problems</a:t>
              </a:r>
            </a:p>
          </p:txBody>
        </p:sp>
        <p:sp>
          <p:nvSpPr>
            <p:cNvPr id="368" name="TextBox 367">
              <a:extLst>
                <a:ext uri="{FF2B5EF4-FFF2-40B4-BE49-F238E27FC236}">
                  <a16:creationId xmlns:a16="http://schemas.microsoft.com/office/drawing/2014/main" id="{BD8CA995-2580-076F-766F-DC3F8B6F0754}"/>
                </a:ext>
              </a:extLst>
            </p:cNvPr>
            <p:cNvSpPr txBox="1"/>
            <p:nvPr/>
          </p:nvSpPr>
          <p:spPr>
            <a:xfrm>
              <a:off x="7111625" y="2302385"/>
              <a:ext cx="25891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Severe problems/unable to perform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41D565A-919F-F040-77F2-A25F743C3368}"/>
              </a:ext>
            </a:extLst>
          </p:cNvPr>
          <p:cNvSpPr txBox="1"/>
          <p:nvPr/>
        </p:nvSpPr>
        <p:spPr>
          <a:xfrm>
            <a:off x="977900" y="6129771"/>
            <a:ext cx="10574338" cy="41546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800" b="1" baseline="30000" dirty="0" err="1"/>
              <a:t>a</a:t>
            </a:r>
            <a:r>
              <a:rPr lang="en-US" sz="800" b="1" dirty="0" err="1"/>
              <a:t>According</a:t>
            </a:r>
            <a:r>
              <a:rPr lang="en-US" sz="800" b="1" dirty="0"/>
              <a:t> to a 2019 survey of 1000 patients receiving antipsychotic therapy (data for 245 patients with “suspected TD” not shown).</a:t>
            </a:r>
          </a:p>
          <a:p>
            <a:pPr>
              <a:spcAft>
                <a:spcPts val="300"/>
              </a:spcAft>
            </a:pPr>
            <a:r>
              <a:rPr lang="en-US" sz="800" b="1" baseline="30000" dirty="0" err="1"/>
              <a:t>b</a:t>
            </a:r>
            <a:r>
              <a:rPr lang="en-US" sz="800" b="1" dirty="0" err="1"/>
              <a:t>Survey</a:t>
            </a:r>
            <a:r>
              <a:rPr lang="en-US" sz="800" b="1" dirty="0"/>
              <a:t> question 12b: “Thinking about your health today, how would you describe your general well-being in the following areas?”</a:t>
            </a:r>
            <a:endParaRPr lang="en-US" sz="800" b="1" baseline="30000" dirty="0"/>
          </a:p>
          <a:p>
            <a:pPr>
              <a:spcAft>
                <a:spcPts val="300"/>
              </a:spcAft>
            </a:pPr>
            <a:r>
              <a:rPr lang="en-US" sz="800" dirty="0"/>
              <a:t>Data on file. </a:t>
            </a:r>
            <a:r>
              <a:rPr lang="en-US" sz="800" dirty="0" err="1"/>
              <a:t>Neurocrine</a:t>
            </a:r>
            <a:r>
              <a:rPr lang="en-US" sz="800" dirty="0"/>
              <a:t> Biosciences, Inc.</a:t>
            </a:r>
          </a:p>
        </p:txBody>
      </p:sp>
    </p:spTree>
    <p:extLst>
      <p:ext uri="{BB962C8B-B14F-4D97-AF65-F5344CB8AC3E}">
        <p14:creationId xmlns:p14="http://schemas.microsoft.com/office/powerpoint/2010/main" val="881862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 May Negatively Impact Self-Care</a:t>
            </a:r>
            <a:r>
              <a:rPr lang="en-US" baseline="30000" dirty="0"/>
              <a:t>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AF5700-86BE-C3BB-0056-80E52C810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/>
              <a:t>Patient-reported ability to engage in self-care (washing or dressing)</a:t>
            </a:r>
            <a:r>
              <a:rPr lang="en-US" sz="1800" b="1" baseline="30000" dirty="0"/>
              <a:t>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23662C-7264-4338-81B2-64A2341EF0F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449514-3D95-92F5-E778-01DE43A9A9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b="0" cap="all" dirty="0"/>
              <a:t>Functional Impact of Tardive Dyskinesia</a:t>
            </a:r>
            <a:endParaRPr lang="en-US" dirty="0"/>
          </a:p>
        </p:txBody>
      </p:sp>
      <p:graphicFrame>
        <p:nvGraphicFramePr>
          <p:cNvPr id="142" name="Chart 141">
            <a:extLst>
              <a:ext uri="{FF2B5EF4-FFF2-40B4-BE49-F238E27FC236}">
                <a16:creationId xmlns:a16="http://schemas.microsoft.com/office/drawing/2014/main" id="{B90967EB-1C7A-5DCE-43D4-388EA1F0F5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6051040"/>
              </p:ext>
            </p:extLst>
          </p:nvPr>
        </p:nvGraphicFramePr>
        <p:xfrm>
          <a:off x="1511934" y="2150175"/>
          <a:ext cx="4396357" cy="2930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" name="Rectangle 142">
            <a:extLst>
              <a:ext uri="{FF2B5EF4-FFF2-40B4-BE49-F238E27FC236}">
                <a16:creationId xmlns:a16="http://schemas.microsoft.com/office/drawing/2014/main" id="{E018A3BD-606A-065F-0A63-CC2C5ED8847B}"/>
              </a:ext>
            </a:extLst>
          </p:cNvPr>
          <p:cNvSpPr/>
          <p:nvPr/>
        </p:nvSpPr>
        <p:spPr>
          <a:xfrm>
            <a:off x="2134378" y="4940938"/>
            <a:ext cx="3213838" cy="48638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Participants</a:t>
            </a:r>
            <a:br>
              <a:rPr lang="en-US" sz="1300" b="1" dirty="0">
                <a:solidFill>
                  <a:schemeClr val="tx1"/>
                </a:solidFill>
              </a:rPr>
            </a:br>
            <a:r>
              <a:rPr lang="en-US" sz="1300" b="1" dirty="0">
                <a:solidFill>
                  <a:schemeClr val="tx1"/>
                </a:solidFill>
              </a:rPr>
              <a:t>Diagnosed With </a:t>
            </a:r>
            <a:br>
              <a:rPr lang="en-US" sz="1300" b="1" dirty="0">
                <a:solidFill>
                  <a:schemeClr val="tx1"/>
                </a:solidFill>
              </a:rPr>
            </a:br>
            <a:r>
              <a:rPr lang="en-US" sz="1300" b="1" dirty="0">
                <a:solidFill>
                  <a:schemeClr val="tx1"/>
                </a:solidFill>
              </a:rPr>
              <a:t>TD</a:t>
            </a:r>
            <a:r>
              <a:rPr lang="en-US" sz="1300" b="1" baseline="30000" dirty="0">
                <a:solidFill>
                  <a:schemeClr val="tx1"/>
                </a:solidFill>
              </a:rPr>
              <a:t> </a:t>
            </a:r>
            <a:r>
              <a:rPr lang="en-US" sz="1300" b="1" dirty="0">
                <a:solidFill>
                  <a:schemeClr val="tx1"/>
                </a:solidFill>
              </a:rPr>
              <a:t>(n=101)</a:t>
            </a:r>
          </a:p>
        </p:txBody>
      </p:sp>
      <p:graphicFrame>
        <p:nvGraphicFramePr>
          <p:cNvPr id="144" name="Chart 143">
            <a:extLst>
              <a:ext uri="{FF2B5EF4-FFF2-40B4-BE49-F238E27FC236}">
                <a16:creationId xmlns:a16="http://schemas.microsoft.com/office/drawing/2014/main" id="{2CBF7F31-F388-F595-1268-871F5126B1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3289591"/>
              </p:ext>
            </p:extLst>
          </p:nvPr>
        </p:nvGraphicFramePr>
        <p:xfrm>
          <a:off x="6028104" y="2150175"/>
          <a:ext cx="4396357" cy="2930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5" name="Rectangle 144">
            <a:extLst>
              <a:ext uri="{FF2B5EF4-FFF2-40B4-BE49-F238E27FC236}">
                <a16:creationId xmlns:a16="http://schemas.microsoft.com/office/drawing/2014/main" id="{A60B4769-468E-4A43-20C7-5068EA278056}"/>
              </a:ext>
            </a:extLst>
          </p:cNvPr>
          <p:cNvSpPr/>
          <p:nvPr/>
        </p:nvSpPr>
        <p:spPr>
          <a:xfrm>
            <a:off x="6618225" y="4940938"/>
            <a:ext cx="3213838" cy="48638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</a:rPr>
              <a:t>Participants Without </a:t>
            </a:r>
            <a:br>
              <a:rPr lang="en-US" sz="1300" b="1" dirty="0">
                <a:solidFill>
                  <a:schemeClr val="tx1"/>
                </a:solidFill>
              </a:rPr>
            </a:br>
            <a:r>
              <a:rPr lang="en-US" sz="1300" b="1" dirty="0">
                <a:solidFill>
                  <a:schemeClr val="tx1"/>
                </a:solidFill>
              </a:rPr>
              <a:t>Involuntary Movements</a:t>
            </a:r>
            <a:endParaRPr lang="en-US" sz="1300" b="1" baseline="30000" dirty="0">
              <a:solidFill>
                <a:schemeClr val="tx1"/>
              </a:solidFill>
            </a:endParaRPr>
          </a:p>
          <a:p>
            <a:pPr algn="ctr"/>
            <a:r>
              <a:rPr lang="en-US" sz="1300" b="1" dirty="0">
                <a:solidFill>
                  <a:schemeClr val="tx1"/>
                </a:solidFill>
              </a:rPr>
              <a:t>(n=654)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435B0AC2-DB9A-83BB-A4EC-36BD715D1EA4}"/>
              </a:ext>
            </a:extLst>
          </p:cNvPr>
          <p:cNvSpPr/>
          <p:nvPr/>
        </p:nvSpPr>
        <p:spPr>
          <a:xfrm>
            <a:off x="4477123" y="4502401"/>
            <a:ext cx="1032346" cy="39883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</a:rPr>
              <a:t>Moderate problems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A91B254C-79EC-3D56-82FF-B8C493324200}"/>
              </a:ext>
            </a:extLst>
          </p:cNvPr>
          <p:cNvSpPr/>
          <p:nvPr/>
        </p:nvSpPr>
        <p:spPr>
          <a:xfrm>
            <a:off x="9014218" y="2295346"/>
            <a:ext cx="1306544" cy="39883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</a:rPr>
              <a:t>No problems/ slight problems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615EC608-3929-07CE-B901-598BEF3486D4}"/>
              </a:ext>
            </a:extLst>
          </p:cNvPr>
          <p:cNvSpPr/>
          <p:nvPr/>
        </p:nvSpPr>
        <p:spPr>
          <a:xfrm>
            <a:off x="4497997" y="2295346"/>
            <a:ext cx="1290434" cy="39883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</a:rPr>
              <a:t>No problems/ slight problems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8E2C4079-AA8E-994E-C2A0-A7C348B9B3FD}"/>
              </a:ext>
            </a:extLst>
          </p:cNvPr>
          <p:cNvSpPr/>
          <p:nvPr/>
        </p:nvSpPr>
        <p:spPr>
          <a:xfrm>
            <a:off x="5007927" y="3937751"/>
            <a:ext cx="1223712" cy="48181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91440" bIns="0" rtlCol="0" anchor="ctr"/>
          <a:lstStyle/>
          <a:p>
            <a:r>
              <a:rPr lang="en-US" sz="1100" dirty="0">
                <a:solidFill>
                  <a:schemeClr val="tx1"/>
                </a:solidFill>
              </a:rPr>
              <a:t>Severe problems/</a:t>
            </a:r>
            <a:br>
              <a:rPr lang="en-US" sz="11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unable to perform</a:t>
            </a:r>
          </a:p>
        </p:txBody>
      </p:sp>
      <p:sp>
        <p:nvSpPr>
          <p:cNvPr id="150" name="Isosceles Triangle 149">
            <a:extLst>
              <a:ext uri="{FF2B5EF4-FFF2-40B4-BE49-F238E27FC236}">
                <a16:creationId xmlns:a16="http://schemas.microsoft.com/office/drawing/2014/main" id="{A0118340-4202-BD5D-B3F7-B75B6CF86C2E}"/>
              </a:ext>
            </a:extLst>
          </p:cNvPr>
          <p:cNvSpPr/>
          <p:nvPr/>
        </p:nvSpPr>
        <p:spPr bwMode="auto">
          <a:xfrm rot="16200000">
            <a:off x="4713119" y="4124033"/>
            <a:ext cx="301752" cy="109255"/>
          </a:xfrm>
          <a:prstGeom prst="triangle">
            <a:avLst/>
          </a:prstGeom>
          <a:solidFill>
            <a:schemeClr val="accent1"/>
          </a:solidFill>
          <a:ln w="6350" cap="flat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/>
          </a:p>
        </p:txBody>
      </p:sp>
      <p:sp>
        <p:nvSpPr>
          <p:cNvPr id="151" name="Isosceles Triangle 150">
            <a:extLst>
              <a:ext uri="{FF2B5EF4-FFF2-40B4-BE49-F238E27FC236}">
                <a16:creationId xmlns:a16="http://schemas.microsoft.com/office/drawing/2014/main" id="{0F895E12-130F-D17D-45B7-D7216CEEE745}"/>
              </a:ext>
            </a:extLst>
          </p:cNvPr>
          <p:cNvSpPr/>
          <p:nvPr/>
        </p:nvSpPr>
        <p:spPr bwMode="auto">
          <a:xfrm rot="16200000">
            <a:off x="4303545" y="2464396"/>
            <a:ext cx="301752" cy="109255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 w="6350" cap="flat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/>
          </a:p>
        </p:txBody>
      </p:sp>
      <p:sp>
        <p:nvSpPr>
          <p:cNvPr id="152" name="Isosceles Triangle 151">
            <a:extLst>
              <a:ext uri="{FF2B5EF4-FFF2-40B4-BE49-F238E27FC236}">
                <a16:creationId xmlns:a16="http://schemas.microsoft.com/office/drawing/2014/main" id="{1A53AAEB-4AF6-AE16-862F-F7DF0E013764}"/>
              </a:ext>
            </a:extLst>
          </p:cNvPr>
          <p:cNvSpPr/>
          <p:nvPr/>
        </p:nvSpPr>
        <p:spPr bwMode="auto">
          <a:xfrm rot="16200000">
            <a:off x="4265445" y="4678371"/>
            <a:ext cx="301752" cy="109255"/>
          </a:xfrm>
          <a:prstGeom prst="triangle">
            <a:avLst/>
          </a:prstGeom>
          <a:solidFill>
            <a:schemeClr val="accent1"/>
          </a:solidFill>
          <a:ln w="6350" cap="flat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/>
          </a:p>
        </p:txBody>
      </p:sp>
      <p:sp>
        <p:nvSpPr>
          <p:cNvPr id="153" name="Isosceles Triangle 152">
            <a:extLst>
              <a:ext uri="{FF2B5EF4-FFF2-40B4-BE49-F238E27FC236}">
                <a16:creationId xmlns:a16="http://schemas.microsoft.com/office/drawing/2014/main" id="{C176D4FF-B0A0-222A-3FFB-ACC98293BF8B}"/>
              </a:ext>
            </a:extLst>
          </p:cNvPr>
          <p:cNvSpPr/>
          <p:nvPr/>
        </p:nvSpPr>
        <p:spPr bwMode="auto">
          <a:xfrm rot="16200000">
            <a:off x="8804533" y="2464397"/>
            <a:ext cx="301752" cy="109255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 w="6350" cap="flat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0B00E762-B263-4162-C395-37659177A14D}"/>
              </a:ext>
            </a:extLst>
          </p:cNvPr>
          <p:cNvSpPr/>
          <p:nvPr/>
        </p:nvSpPr>
        <p:spPr>
          <a:xfrm>
            <a:off x="9526078" y="3937751"/>
            <a:ext cx="1223712" cy="48181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91440" bIns="0" rtlCol="0" anchor="ctr"/>
          <a:lstStyle/>
          <a:p>
            <a:r>
              <a:rPr lang="en-US" sz="1100" dirty="0">
                <a:solidFill>
                  <a:schemeClr val="tx1"/>
                </a:solidFill>
              </a:rPr>
              <a:t>Severe problems/</a:t>
            </a:r>
            <a:br>
              <a:rPr lang="en-US" sz="11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unable to perform</a:t>
            </a:r>
          </a:p>
        </p:txBody>
      </p:sp>
      <p:sp>
        <p:nvSpPr>
          <p:cNvPr id="155" name="Isosceles Triangle 154">
            <a:extLst>
              <a:ext uri="{FF2B5EF4-FFF2-40B4-BE49-F238E27FC236}">
                <a16:creationId xmlns:a16="http://schemas.microsoft.com/office/drawing/2014/main" id="{B39B5FB2-28D6-50B3-0425-CD44A14AFBB4}"/>
              </a:ext>
            </a:extLst>
          </p:cNvPr>
          <p:cNvSpPr/>
          <p:nvPr/>
        </p:nvSpPr>
        <p:spPr bwMode="auto">
          <a:xfrm rot="16200000">
            <a:off x="9231270" y="4124033"/>
            <a:ext cx="301752" cy="109255"/>
          </a:xfrm>
          <a:prstGeom prst="triangle">
            <a:avLst/>
          </a:prstGeom>
          <a:solidFill>
            <a:schemeClr val="accent5">
              <a:lumMod val="50000"/>
            </a:schemeClr>
          </a:solidFill>
          <a:ln w="6350" cap="flat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4FC007D9-97F2-86E2-6FC9-434656BAB797}"/>
              </a:ext>
            </a:extLst>
          </p:cNvPr>
          <p:cNvSpPr/>
          <p:nvPr/>
        </p:nvSpPr>
        <p:spPr>
          <a:xfrm>
            <a:off x="9102407" y="4502401"/>
            <a:ext cx="1032346" cy="39883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</a:rPr>
              <a:t>Moderate problems</a:t>
            </a:r>
          </a:p>
        </p:txBody>
      </p:sp>
      <p:sp>
        <p:nvSpPr>
          <p:cNvPr id="157" name="Isosceles Triangle 156">
            <a:extLst>
              <a:ext uri="{FF2B5EF4-FFF2-40B4-BE49-F238E27FC236}">
                <a16:creationId xmlns:a16="http://schemas.microsoft.com/office/drawing/2014/main" id="{B041D3DB-87B7-E06B-4F97-03351552C5BF}"/>
              </a:ext>
            </a:extLst>
          </p:cNvPr>
          <p:cNvSpPr/>
          <p:nvPr/>
        </p:nvSpPr>
        <p:spPr bwMode="auto">
          <a:xfrm rot="16200000">
            <a:off x="8890729" y="4678371"/>
            <a:ext cx="301752" cy="109255"/>
          </a:xfrm>
          <a:prstGeom prst="triangle">
            <a:avLst/>
          </a:prstGeom>
          <a:solidFill>
            <a:schemeClr val="accent5">
              <a:lumMod val="75000"/>
            </a:schemeClr>
          </a:solidFill>
          <a:ln w="6350" cap="flat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9E8D5C-1FB4-91E0-83E5-2902BF38B70F}"/>
              </a:ext>
            </a:extLst>
          </p:cNvPr>
          <p:cNvSpPr txBox="1"/>
          <p:nvPr/>
        </p:nvSpPr>
        <p:spPr>
          <a:xfrm>
            <a:off x="977900" y="6129771"/>
            <a:ext cx="10574338" cy="41546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800" b="1" baseline="30000" dirty="0" err="1"/>
              <a:t>a</a:t>
            </a:r>
            <a:r>
              <a:rPr lang="en-US" sz="800" b="1" dirty="0" err="1"/>
              <a:t>According</a:t>
            </a:r>
            <a:r>
              <a:rPr lang="en-US" sz="800" b="1" dirty="0"/>
              <a:t> to a 2019 survey of 1000 patients receiving antipsychotic therapy (data for 245 patients with “suspected TD” not shown).</a:t>
            </a:r>
          </a:p>
          <a:p>
            <a:pPr>
              <a:spcAft>
                <a:spcPts val="300"/>
              </a:spcAft>
            </a:pPr>
            <a:r>
              <a:rPr lang="en-US" sz="800" b="1" baseline="30000" dirty="0" err="1"/>
              <a:t>b</a:t>
            </a:r>
            <a:r>
              <a:rPr lang="en-US" sz="800" b="1" dirty="0" err="1"/>
              <a:t>Survey</a:t>
            </a:r>
            <a:r>
              <a:rPr lang="en-US" sz="800" b="1" dirty="0"/>
              <a:t> question 12b: “Thinking about your health today, how would you describe your general well-being in the following areas?”</a:t>
            </a:r>
            <a:endParaRPr lang="en-US" sz="800" b="1" baseline="30000" dirty="0"/>
          </a:p>
          <a:p>
            <a:pPr>
              <a:spcAft>
                <a:spcPts val="300"/>
              </a:spcAft>
            </a:pPr>
            <a:r>
              <a:rPr lang="en-US" sz="800" dirty="0"/>
              <a:t>Data on file. </a:t>
            </a:r>
            <a:r>
              <a:rPr lang="en-US" sz="800" dirty="0" err="1"/>
              <a:t>Neurocrine</a:t>
            </a:r>
            <a:r>
              <a:rPr lang="en-US" sz="800" dirty="0"/>
              <a:t> Biosciences, Inc.</a:t>
            </a:r>
          </a:p>
        </p:txBody>
      </p:sp>
    </p:spTree>
    <p:extLst>
      <p:ext uri="{BB962C8B-B14F-4D97-AF65-F5344CB8AC3E}">
        <p14:creationId xmlns:p14="http://schemas.microsoft.com/office/powerpoint/2010/main" val="54099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 Is Associated With Functional Impairment</a:t>
            </a:r>
            <a:br>
              <a:rPr lang="en-US" dirty="0"/>
            </a:br>
            <a:r>
              <a:rPr lang="en-US" dirty="0"/>
              <a:t>in Various Body Regions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23662C-7264-4338-81B2-64A2341EF0F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D8E1E54-5E2A-59EC-AC6A-22DCDC6F89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b="0" cap="all" dirty="0"/>
              <a:t>Functional Impact of Tardive Dyskinesia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8862B3B-BD87-B60F-D316-F2DF3E099B94}"/>
              </a:ext>
            </a:extLst>
          </p:cNvPr>
          <p:cNvGrpSpPr/>
          <p:nvPr/>
        </p:nvGrpSpPr>
        <p:grpSpPr>
          <a:xfrm>
            <a:off x="4913312" y="1841759"/>
            <a:ext cx="2381900" cy="3142720"/>
            <a:chOff x="4913312" y="1841759"/>
            <a:chExt cx="2381900" cy="3142720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A372B31-5852-DBBF-2AF1-C6D6BBEC185A}"/>
                </a:ext>
              </a:extLst>
            </p:cNvPr>
            <p:cNvSpPr txBox="1"/>
            <p:nvPr/>
          </p:nvSpPr>
          <p:spPr>
            <a:xfrm>
              <a:off x="5304279" y="4399704"/>
              <a:ext cx="1600374" cy="584775"/>
            </a:xfrm>
            <a:prstGeom prst="rect">
              <a:avLst/>
            </a:prstGeom>
            <a:noFill/>
          </p:spPr>
          <p:txBody>
            <a:bodyPr wrap="square" lIns="91440" rtlCol="0">
              <a:noAutofit/>
            </a:bodyPr>
            <a:lstStyle/>
            <a:p>
              <a:pPr marL="0" lvl="1" algn="ctr"/>
              <a:r>
                <a:rPr lang="en-US" sz="1600" dirty="0"/>
                <a:t>Dental</a:t>
              </a:r>
              <a:br>
                <a:rPr lang="en-US" sz="1600" dirty="0"/>
              </a:br>
              <a:r>
                <a:rPr lang="en-US" sz="1600" dirty="0"/>
                <a:t>impairment</a:t>
              </a:r>
              <a:r>
                <a:rPr lang="en-US" sz="1600" baseline="30000" dirty="0"/>
                <a:t>2,3,b</a:t>
              </a: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406C2B7E-CA00-1898-A582-84A0D80EC78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13312" y="1841759"/>
              <a:ext cx="2381900" cy="2388042"/>
              <a:chOff x="-4083050" y="1579563"/>
              <a:chExt cx="3694112" cy="3703638"/>
            </a:xfrm>
            <a:solidFill>
              <a:schemeClr val="accent5"/>
            </a:solidFill>
          </p:grpSpPr>
          <p:sp>
            <p:nvSpPr>
              <p:cNvPr id="90" name="Freeform 5">
                <a:extLst>
                  <a:ext uri="{FF2B5EF4-FFF2-40B4-BE49-F238E27FC236}">
                    <a16:creationId xmlns:a16="http://schemas.microsoft.com/office/drawing/2014/main" id="{CEAFE2B7-D6D3-5B80-9344-68327FF2E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15950" y="3598863"/>
                <a:ext cx="219075" cy="222250"/>
              </a:xfrm>
              <a:custGeom>
                <a:avLst/>
                <a:gdLst>
                  <a:gd name="T0" fmla="*/ 58 w 58"/>
                  <a:gd name="T1" fmla="*/ 28 h 59"/>
                  <a:gd name="T2" fmla="*/ 29 w 58"/>
                  <a:gd name="T3" fmla="*/ 58 h 59"/>
                  <a:gd name="T4" fmla="*/ 1 w 58"/>
                  <a:gd name="T5" fmla="*/ 29 h 59"/>
                  <a:gd name="T6" fmla="*/ 26 w 58"/>
                  <a:gd name="T7" fmla="*/ 1 h 59"/>
                  <a:gd name="T8" fmla="*/ 58 w 58"/>
                  <a:gd name="T9" fmla="*/ 2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28"/>
                    </a:moveTo>
                    <a:cubicBezTo>
                      <a:pt x="56" y="45"/>
                      <a:pt x="48" y="57"/>
                      <a:pt x="29" y="58"/>
                    </a:cubicBezTo>
                    <a:cubicBezTo>
                      <a:pt x="11" y="59"/>
                      <a:pt x="1" y="47"/>
                      <a:pt x="1" y="29"/>
                    </a:cubicBezTo>
                    <a:cubicBezTo>
                      <a:pt x="0" y="14"/>
                      <a:pt x="9" y="3"/>
                      <a:pt x="26" y="1"/>
                    </a:cubicBezTo>
                    <a:cubicBezTo>
                      <a:pt x="44" y="0"/>
                      <a:pt x="54" y="10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6">
                <a:extLst>
                  <a:ext uri="{FF2B5EF4-FFF2-40B4-BE49-F238E27FC236}">
                    <a16:creationId xmlns:a16="http://schemas.microsoft.com/office/drawing/2014/main" id="{5183E43D-49AE-D79F-1B75-EA3021CF0C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5163" y="2847976"/>
                <a:ext cx="223837" cy="219075"/>
              </a:xfrm>
              <a:custGeom>
                <a:avLst/>
                <a:gdLst>
                  <a:gd name="T0" fmla="*/ 29 w 59"/>
                  <a:gd name="T1" fmla="*/ 0 h 58"/>
                  <a:gd name="T2" fmla="*/ 58 w 59"/>
                  <a:gd name="T3" fmla="*/ 29 h 58"/>
                  <a:gd name="T4" fmla="*/ 28 w 59"/>
                  <a:gd name="T5" fmla="*/ 57 h 58"/>
                  <a:gd name="T6" fmla="*/ 2 w 59"/>
                  <a:gd name="T7" fmla="*/ 31 h 58"/>
                  <a:gd name="T8" fmla="*/ 29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9" y="0"/>
                    </a:moveTo>
                    <a:cubicBezTo>
                      <a:pt x="46" y="2"/>
                      <a:pt x="59" y="11"/>
                      <a:pt x="58" y="29"/>
                    </a:cubicBezTo>
                    <a:cubicBezTo>
                      <a:pt x="57" y="47"/>
                      <a:pt x="47" y="58"/>
                      <a:pt x="28" y="57"/>
                    </a:cubicBezTo>
                    <a:cubicBezTo>
                      <a:pt x="12" y="57"/>
                      <a:pt x="3" y="46"/>
                      <a:pt x="2" y="31"/>
                    </a:cubicBezTo>
                    <a:cubicBezTo>
                      <a:pt x="0" y="12"/>
                      <a:pt x="12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2" name="Freeform 7">
                <a:extLst>
                  <a:ext uri="{FF2B5EF4-FFF2-40B4-BE49-F238E27FC236}">
                    <a16:creationId xmlns:a16="http://schemas.microsoft.com/office/drawing/2014/main" id="{AF341B1A-909F-F1DC-B6BD-BACCE355F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47888" y="5056188"/>
                <a:ext cx="222250" cy="219075"/>
              </a:xfrm>
              <a:custGeom>
                <a:avLst/>
                <a:gdLst>
                  <a:gd name="T0" fmla="*/ 30 w 59"/>
                  <a:gd name="T1" fmla="*/ 58 h 58"/>
                  <a:gd name="T2" fmla="*/ 0 w 59"/>
                  <a:gd name="T3" fmla="*/ 28 h 58"/>
                  <a:gd name="T4" fmla="*/ 27 w 59"/>
                  <a:gd name="T5" fmla="*/ 1 h 58"/>
                  <a:gd name="T6" fmla="*/ 58 w 59"/>
                  <a:gd name="T7" fmla="*/ 28 h 58"/>
                  <a:gd name="T8" fmla="*/ 30 w 59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30" y="58"/>
                    </a:moveTo>
                    <a:cubicBezTo>
                      <a:pt x="11" y="56"/>
                      <a:pt x="0" y="46"/>
                      <a:pt x="0" y="28"/>
                    </a:cubicBezTo>
                    <a:cubicBezTo>
                      <a:pt x="1" y="13"/>
                      <a:pt x="10" y="2"/>
                      <a:pt x="27" y="1"/>
                    </a:cubicBezTo>
                    <a:cubicBezTo>
                      <a:pt x="45" y="0"/>
                      <a:pt x="57" y="9"/>
                      <a:pt x="58" y="28"/>
                    </a:cubicBezTo>
                    <a:cubicBezTo>
                      <a:pt x="59" y="46"/>
                      <a:pt x="47" y="55"/>
                      <a:pt x="30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Freeform 8">
                <a:extLst>
                  <a:ext uri="{FF2B5EF4-FFF2-40B4-BE49-F238E27FC236}">
                    <a16:creationId xmlns:a16="http://schemas.microsoft.com/office/drawing/2014/main" id="{E5B8C95D-87D9-E7FA-A8B2-90D0EF3005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11313" y="1733551"/>
                <a:ext cx="219075" cy="223838"/>
              </a:xfrm>
              <a:custGeom>
                <a:avLst/>
                <a:gdLst>
                  <a:gd name="T0" fmla="*/ 58 w 58"/>
                  <a:gd name="T1" fmla="*/ 31 h 59"/>
                  <a:gd name="T2" fmla="*/ 26 w 58"/>
                  <a:gd name="T3" fmla="*/ 58 h 59"/>
                  <a:gd name="T4" fmla="*/ 0 w 58"/>
                  <a:gd name="T5" fmla="*/ 30 h 59"/>
                  <a:gd name="T6" fmla="*/ 29 w 58"/>
                  <a:gd name="T7" fmla="*/ 1 h 59"/>
                  <a:gd name="T8" fmla="*/ 58 w 58"/>
                  <a:gd name="T9" fmla="*/ 3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1"/>
                    </a:moveTo>
                    <a:cubicBezTo>
                      <a:pt x="55" y="49"/>
                      <a:pt x="43" y="59"/>
                      <a:pt x="26" y="58"/>
                    </a:cubicBezTo>
                    <a:cubicBezTo>
                      <a:pt x="11" y="56"/>
                      <a:pt x="0" y="46"/>
                      <a:pt x="0" y="30"/>
                    </a:cubicBezTo>
                    <a:cubicBezTo>
                      <a:pt x="1" y="12"/>
                      <a:pt x="11" y="0"/>
                      <a:pt x="29" y="1"/>
                    </a:cubicBezTo>
                    <a:cubicBezTo>
                      <a:pt x="47" y="1"/>
                      <a:pt x="56" y="13"/>
                      <a:pt x="58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Freeform 9">
                <a:extLst>
                  <a:ext uri="{FF2B5EF4-FFF2-40B4-BE49-F238E27FC236}">
                    <a16:creationId xmlns:a16="http://schemas.microsoft.com/office/drawing/2014/main" id="{42B6B38D-D3C4-A335-71C9-64DA35035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71888" y="2193926"/>
                <a:ext cx="219075" cy="219075"/>
              </a:xfrm>
              <a:custGeom>
                <a:avLst/>
                <a:gdLst>
                  <a:gd name="T0" fmla="*/ 58 w 58"/>
                  <a:gd name="T1" fmla="*/ 28 h 58"/>
                  <a:gd name="T2" fmla="*/ 27 w 58"/>
                  <a:gd name="T3" fmla="*/ 57 h 58"/>
                  <a:gd name="T4" fmla="*/ 0 w 58"/>
                  <a:gd name="T5" fmla="*/ 30 h 58"/>
                  <a:gd name="T6" fmla="*/ 28 w 58"/>
                  <a:gd name="T7" fmla="*/ 0 h 58"/>
                  <a:gd name="T8" fmla="*/ 58 w 58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cubicBezTo>
                      <a:pt x="55" y="47"/>
                      <a:pt x="45" y="58"/>
                      <a:pt x="27" y="57"/>
                    </a:cubicBezTo>
                    <a:cubicBezTo>
                      <a:pt x="11" y="56"/>
                      <a:pt x="1" y="46"/>
                      <a:pt x="0" y="30"/>
                    </a:cubicBezTo>
                    <a:cubicBezTo>
                      <a:pt x="0" y="13"/>
                      <a:pt x="11" y="1"/>
                      <a:pt x="28" y="0"/>
                    </a:cubicBezTo>
                    <a:cubicBezTo>
                      <a:pt x="46" y="0"/>
                      <a:pt x="55" y="13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Freeform 10">
                <a:extLst>
                  <a:ext uri="{FF2B5EF4-FFF2-40B4-BE49-F238E27FC236}">
                    <a16:creationId xmlns:a16="http://schemas.microsoft.com/office/drawing/2014/main" id="{CEC9722B-B245-71B6-F43E-0B1ED2360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81175" y="4968876"/>
                <a:ext cx="219075" cy="223838"/>
              </a:xfrm>
              <a:custGeom>
                <a:avLst/>
                <a:gdLst>
                  <a:gd name="T0" fmla="*/ 58 w 58"/>
                  <a:gd name="T1" fmla="*/ 30 h 59"/>
                  <a:gd name="T2" fmla="*/ 29 w 58"/>
                  <a:gd name="T3" fmla="*/ 59 h 59"/>
                  <a:gd name="T4" fmla="*/ 2 w 58"/>
                  <a:gd name="T5" fmla="*/ 33 h 59"/>
                  <a:gd name="T6" fmla="*/ 28 w 58"/>
                  <a:gd name="T7" fmla="*/ 2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7" y="48"/>
                      <a:pt x="47" y="59"/>
                      <a:pt x="29" y="59"/>
                    </a:cubicBezTo>
                    <a:cubicBezTo>
                      <a:pt x="14" y="59"/>
                      <a:pt x="3" y="49"/>
                      <a:pt x="2" y="33"/>
                    </a:cubicBezTo>
                    <a:cubicBezTo>
                      <a:pt x="0" y="15"/>
                      <a:pt x="10" y="3"/>
                      <a:pt x="28" y="2"/>
                    </a:cubicBezTo>
                    <a:cubicBezTo>
                      <a:pt x="47" y="0"/>
                      <a:pt x="56" y="12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Freeform 11">
                <a:extLst>
                  <a:ext uri="{FF2B5EF4-FFF2-40B4-BE49-F238E27FC236}">
                    <a16:creationId xmlns:a16="http://schemas.microsoft.com/office/drawing/2014/main" id="{66230816-293B-5F91-5515-16A57CF52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76575" y="1741488"/>
                <a:ext cx="219075" cy="222250"/>
              </a:xfrm>
              <a:custGeom>
                <a:avLst/>
                <a:gdLst>
                  <a:gd name="T0" fmla="*/ 30 w 58"/>
                  <a:gd name="T1" fmla="*/ 0 h 59"/>
                  <a:gd name="T2" fmla="*/ 57 w 58"/>
                  <a:gd name="T3" fmla="*/ 31 h 59"/>
                  <a:gd name="T4" fmla="*/ 26 w 58"/>
                  <a:gd name="T5" fmla="*/ 57 h 59"/>
                  <a:gd name="T6" fmla="*/ 1 w 58"/>
                  <a:gd name="T7" fmla="*/ 29 h 59"/>
                  <a:gd name="T8" fmla="*/ 30 w 58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30" y="0"/>
                    </a:moveTo>
                    <a:cubicBezTo>
                      <a:pt x="47" y="2"/>
                      <a:pt x="58" y="13"/>
                      <a:pt x="57" y="31"/>
                    </a:cubicBezTo>
                    <a:cubicBezTo>
                      <a:pt x="55" y="48"/>
                      <a:pt x="44" y="59"/>
                      <a:pt x="26" y="57"/>
                    </a:cubicBezTo>
                    <a:cubicBezTo>
                      <a:pt x="10" y="55"/>
                      <a:pt x="0" y="45"/>
                      <a:pt x="1" y="29"/>
                    </a:cubicBezTo>
                    <a:cubicBezTo>
                      <a:pt x="1" y="10"/>
                      <a:pt x="12" y="1"/>
                      <a:pt x="3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Freeform 12">
                <a:extLst>
                  <a:ext uri="{FF2B5EF4-FFF2-40B4-BE49-F238E27FC236}">
                    <a16:creationId xmlns:a16="http://schemas.microsoft.com/office/drawing/2014/main" id="{1AE334A0-10F9-BEE8-8F17-4405DB2CE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70088" y="1617663"/>
                <a:ext cx="214312" cy="217488"/>
              </a:xfrm>
              <a:custGeom>
                <a:avLst/>
                <a:gdLst>
                  <a:gd name="T0" fmla="*/ 57 w 57"/>
                  <a:gd name="T1" fmla="*/ 30 h 58"/>
                  <a:gd name="T2" fmla="*/ 26 w 57"/>
                  <a:gd name="T3" fmla="*/ 57 h 58"/>
                  <a:gd name="T4" fmla="*/ 0 w 57"/>
                  <a:gd name="T5" fmla="*/ 29 h 58"/>
                  <a:gd name="T6" fmla="*/ 29 w 57"/>
                  <a:gd name="T7" fmla="*/ 0 h 58"/>
                  <a:gd name="T8" fmla="*/ 57 w 57"/>
                  <a:gd name="T9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57" y="30"/>
                    </a:moveTo>
                    <a:cubicBezTo>
                      <a:pt x="55" y="49"/>
                      <a:pt x="44" y="58"/>
                      <a:pt x="26" y="57"/>
                    </a:cubicBezTo>
                    <a:cubicBezTo>
                      <a:pt x="10" y="55"/>
                      <a:pt x="0" y="45"/>
                      <a:pt x="0" y="29"/>
                    </a:cubicBezTo>
                    <a:cubicBezTo>
                      <a:pt x="0" y="11"/>
                      <a:pt x="12" y="0"/>
                      <a:pt x="29" y="0"/>
                    </a:cubicBezTo>
                    <a:cubicBezTo>
                      <a:pt x="47" y="0"/>
                      <a:pt x="56" y="12"/>
                      <a:pt x="57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8" name="Freeform 13">
                <a:extLst>
                  <a:ext uri="{FF2B5EF4-FFF2-40B4-BE49-F238E27FC236}">
                    <a16:creationId xmlns:a16="http://schemas.microsoft.com/office/drawing/2014/main" id="{67C68EB3-477B-7207-28D2-44D5B2F28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47913" y="1579563"/>
                <a:ext cx="219075" cy="214313"/>
              </a:xfrm>
              <a:custGeom>
                <a:avLst/>
                <a:gdLst>
                  <a:gd name="T0" fmla="*/ 28 w 58"/>
                  <a:gd name="T1" fmla="*/ 57 h 57"/>
                  <a:gd name="T2" fmla="*/ 1 w 58"/>
                  <a:gd name="T3" fmla="*/ 27 h 57"/>
                  <a:gd name="T4" fmla="*/ 28 w 58"/>
                  <a:gd name="T5" fmla="*/ 0 h 57"/>
                  <a:gd name="T6" fmla="*/ 58 w 58"/>
                  <a:gd name="T7" fmla="*/ 28 h 57"/>
                  <a:gd name="T8" fmla="*/ 28 w 58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28" y="57"/>
                    </a:moveTo>
                    <a:cubicBezTo>
                      <a:pt x="10" y="55"/>
                      <a:pt x="0" y="44"/>
                      <a:pt x="1" y="27"/>
                    </a:cubicBezTo>
                    <a:cubicBezTo>
                      <a:pt x="1" y="10"/>
                      <a:pt x="12" y="1"/>
                      <a:pt x="28" y="0"/>
                    </a:cubicBezTo>
                    <a:cubicBezTo>
                      <a:pt x="45" y="0"/>
                      <a:pt x="58" y="10"/>
                      <a:pt x="58" y="28"/>
                    </a:cubicBezTo>
                    <a:cubicBezTo>
                      <a:pt x="57" y="46"/>
                      <a:pt x="46" y="56"/>
                      <a:pt x="28" y="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9" name="Freeform 14">
                <a:extLst>
                  <a:ext uri="{FF2B5EF4-FFF2-40B4-BE49-F238E27FC236}">
                    <a16:creationId xmlns:a16="http://schemas.microsoft.com/office/drawing/2014/main" id="{4C6DFC8B-B873-245F-5E9A-F8AE3A28E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00425" y="1930401"/>
                <a:ext cx="219075" cy="222250"/>
              </a:xfrm>
              <a:custGeom>
                <a:avLst/>
                <a:gdLst>
                  <a:gd name="T0" fmla="*/ 58 w 58"/>
                  <a:gd name="T1" fmla="*/ 30 h 59"/>
                  <a:gd name="T2" fmla="*/ 29 w 58"/>
                  <a:gd name="T3" fmla="*/ 58 h 59"/>
                  <a:gd name="T4" fmla="*/ 1 w 58"/>
                  <a:gd name="T5" fmla="*/ 33 h 59"/>
                  <a:gd name="T6" fmla="*/ 27 w 58"/>
                  <a:gd name="T7" fmla="*/ 2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6" y="48"/>
                      <a:pt x="47" y="58"/>
                      <a:pt x="29" y="58"/>
                    </a:cubicBezTo>
                    <a:cubicBezTo>
                      <a:pt x="12" y="59"/>
                      <a:pt x="2" y="49"/>
                      <a:pt x="1" y="33"/>
                    </a:cubicBezTo>
                    <a:cubicBezTo>
                      <a:pt x="0" y="15"/>
                      <a:pt x="9" y="3"/>
                      <a:pt x="27" y="2"/>
                    </a:cubicBezTo>
                    <a:cubicBezTo>
                      <a:pt x="45" y="0"/>
                      <a:pt x="55" y="12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0" name="Freeform 15">
                <a:extLst>
                  <a:ext uri="{FF2B5EF4-FFF2-40B4-BE49-F238E27FC236}">
                    <a16:creationId xmlns:a16="http://schemas.microsoft.com/office/drawing/2014/main" id="{F6EB7D30-79E7-F60E-C8F6-E4B22B6BF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438275" y="4814888"/>
                <a:ext cx="222250" cy="219075"/>
              </a:xfrm>
              <a:custGeom>
                <a:avLst/>
                <a:gdLst>
                  <a:gd name="T0" fmla="*/ 59 w 59"/>
                  <a:gd name="T1" fmla="*/ 27 h 58"/>
                  <a:gd name="T2" fmla="*/ 28 w 59"/>
                  <a:gd name="T3" fmla="*/ 57 h 58"/>
                  <a:gd name="T4" fmla="*/ 1 w 59"/>
                  <a:gd name="T5" fmla="*/ 27 h 58"/>
                  <a:gd name="T6" fmla="*/ 29 w 59"/>
                  <a:gd name="T7" fmla="*/ 1 h 58"/>
                  <a:gd name="T8" fmla="*/ 59 w 59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59" y="27"/>
                    </a:moveTo>
                    <a:cubicBezTo>
                      <a:pt x="55" y="47"/>
                      <a:pt x="46" y="58"/>
                      <a:pt x="28" y="57"/>
                    </a:cubicBezTo>
                    <a:cubicBezTo>
                      <a:pt x="9" y="57"/>
                      <a:pt x="0" y="45"/>
                      <a:pt x="1" y="27"/>
                    </a:cubicBezTo>
                    <a:cubicBezTo>
                      <a:pt x="2" y="10"/>
                      <a:pt x="14" y="1"/>
                      <a:pt x="29" y="1"/>
                    </a:cubicBezTo>
                    <a:cubicBezTo>
                      <a:pt x="46" y="0"/>
                      <a:pt x="56" y="12"/>
                      <a:pt x="59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1" name="Freeform 16">
                <a:extLst>
                  <a:ext uri="{FF2B5EF4-FFF2-40B4-BE49-F238E27FC236}">
                    <a16:creationId xmlns:a16="http://schemas.microsoft.com/office/drawing/2014/main" id="{39A8807D-0499-28FC-B6CA-2C4A3255A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887788" y="2508251"/>
                <a:ext cx="223837" cy="222250"/>
              </a:xfrm>
              <a:custGeom>
                <a:avLst/>
                <a:gdLst>
                  <a:gd name="T0" fmla="*/ 59 w 59"/>
                  <a:gd name="T1" fmla="*/ 30 h 59"/>
                  <a:gd name="T2" fmla="*/ 27 w 59"/>
                  <a:gd name="T3" fmla="*/ 57 h 59"/>
                  <a:gd name="T4" fmla="*/ 2 w 59"/>
                  <a:gd name="T5" fmla="*/ 25 h 59"/>
                  <a:gd name="T6" fmla="*/ 31 w 59"/>
                  <a:gd name="T7" fmla="*/ 1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5" y="48"/>
                      <a:pt x="45" y="59"/>
                      <a:pt x="27" y="57"/>
                    </a:cubicBezTo>
                    <a:cubicBezTo>
                      <a:pt x="9" y="56"/>
                      <a:pt x="0" y="43"/>
                      <a:pt x="2" y="25"/>
                    </a:cubicBezTo>
                    <a:cubicBezTo>
                      <a:pt x="4" y="10"/>
                      <a:pt x="15" y="0"/>
                      <a:pt x="31" y="1"/>
                    </a:cubicBezTo>
                    <a:cubicBezTo>
                      <a:pt x="49" y="2"/>
                      <a:pt x="58" y="13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2" name="Freeform 17">
                <a:extLst>
                  <a:ext uri="{FF2B5EF4-FFF2-40B4-BE49-F238E27FC236}">
                    <a16:creationId xmlns:a16="http://schemas.microsoft.com/office/drawing/2014/main" id="{76E863BA-C509-B371-7F5A-723BAF626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39825" y="4587876"/>
                <a:ext cx="222250" cy="219075"/>
              </a:xfrm>
              <a:custGeom>
                <a:avLst/>
                <a:gdLst>
                  <a:gd name="T0" fmla="*/ 27 w 59"/>
                  <a:gd name="T1" fmla="*/ 0 h 58"/>
                  <a:gd name="T2" fmla="*/ 58 w 59"/>
                  <a:gd name="T3" fmla="*/ 27 h 58"/>
                  <a:gd name="T4" fmla="*/ 30 w 59"/>
                  <a:gd name="T5" fmla="*/ 57 h 58"/>
                  <a:gd name="T6" fmla="*/ 2 w 59"/>
                  <a:gd name="T7" fmla="*/ 32 h 58"/>
                  <a:gd name="T8" fmla="*/ 27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7" y="0"/>
                    </a:moveTo>
                    <a:cubicBezTo>
                      <a:pt x="45" y="1"/>
                      <a:pt x="57" y="9"/>
                      <a:pt x="58" y="27"/>
                    </a:cubicBezTo>
                    <a:cubicBezTo>
                      <a:pt x="59" y="45"/>
                      <a:pt x="48" y="56"/>
                      <a:pt x="30" y="57"/>
                    </a:cubicBezTo>
                    <a:cubicBezTo>
                      <a:pt x="13" y="58"/>
                      <a:pt x="4" y="47"/>
                      <a:pt x="2" y="32"/>
                    </a:cubicBezTo>
                    <a:cubicBezTo>
                      <a:pt x="0" y="14"/>
                      <a:pt x="9" y="3"/>
                      <a:pt x="2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3" name="Freeform 18">
                <a:extLst>
                  <a:ext uri="{FF2B5EF4-FFF2-40B4-BE49-F238E27FC236}">
                    <a16:creationId xmlns:a16="http://schemas.microsoft.com/office/drawing/2014/main" id="{89DD5A7E-62DA-8E72-AB41-2C95B5098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95350" y="4297363"/>
                <a:ext cx="219075" cy="222250"/>
              </a:xfrm>
              <a:custGeom>
                <a:avLst/>
                <a:gdLst>
                  <a:gd name="T0" fmla="*/ 58 w 58"/>
                  <a:gd name="T1" fmla="*/ 30 h 59"/>
                  <a:gd name="T2" fmla="*/ 27 w 58"/>
                  <a:gd name="T3" fmla="*/ 58 h 59"/>
                  <a:gd name="T4" fmla="*/ 2 w 58"/>
                  <a:gd name="T5" fmla="*/ 26 h 59"/>
                  <a:gd name="T6" fmla="*/ 29 w 58"/>
                  <a:gd name="T7" fmla="*/ 1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5" y="47"/>
                      <a:pt x="45" y="59"/>
                      <a:pt x="27" y="58"/>
                    </a:cubicBezTo>
                    <a:cubicBezTo>
                      <a:pt x="9" y="56"/>
                      <a:pt x="0" y="43"/>
                      <a:pt x="2" y="26"/>
                    </a:cubicBezTo>
                    <a:cubicBezTo>
                      <a:pt x="3" y="10"/>
                      <a:pt x="13" y="0"/>
                      <a:pt x="29" y="1"/>
                    </a:cubicBezTo>
                    <a:cubicBezTo>
                      <a:pt x="48" y="2"/>
                      <a:pt x="57" y="13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4" name="Freeform 19">
                <a:extLst>
                  <a:ext uri="{FF2B5EF4-FFF2-40B4-BE49-F238E27FC236}">
                    <a16:creationId xmlns:a16="http://schemas.microsoft.com/office/drawing/2014/main" id="{BC2202D1-469F-2B03-E750-39A873E40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0725" y="3960813"/>
                <a:ext cx="222250" cy="223838"/>
              </a:xfrm>
              <a:custGeom>
                <a:avLst/>
                <a:gdLst>
                  <a:gd name="T0" fmla="*/ 59 w 59"/>
                  <a:gd name="T1" fmla="*/ 30 h 59"/>
                  <a:gd name="T2" fmla="*/ 29 w 59"/>
                  <a:gd name="T3" fmla="*/ 58 h 59"/>
                  <a:gd name="T4" fmla="*/ 1 w 59"/>
                  <a:gd name="T5" fmla="*/ 32 h 59"/>
                  <a:gd name="T6" fmla="*/ 29 w 59"/>
                  <a:gd name="T7" fmla="*/ 1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6" y="47"/>
                      <a:pt x="48" y="59"/>
                      <a:pt x="29" y="58"/>
                    </a:cubicBezTo>
                    <a:cubicBezTo>
                      <a:pt x="13" y="58"/>
                      <a:pt x="2" y="48"/>
                      <a:pt x="1" y="32"/>
                    </a:cubicBezTo>
                    <a:cubicBezTo>
                      <a:pt x="0" y="14"/>
                      <a:pt x="10" y="3"/>
                      <a:pt x="29" y="1"/>
                    </a:cubicBezTo>
                    <a:cubicBezTo>
                      <a:pt x="48" y="0"/>
                      <a:pt x="55" y="13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5" name="Freeform 20">
                <a:extLst>
                  <a:ext uri="{FF2B5EF4-FFF2-40B4-BE49-F238E27FC236}">
                    <a16:creationId xmlns:a16="http://schemas.microsoft.com/office/drawing/2014/main" id="{6708EBEC-7C1F-9D95-56E5-87A5F4847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08038" y="2492376"/>
                <a:ext cx="222250" cy="234950"/>
              </a:xfrm>
              <a:custGeom>
                <a:avLst/>
                <a:gdLst>
                  <a:gd name="T0" fmla="*/ 58 w 59"/>
                  <a:gd name="T1" fmla="*/ 35 h 62"/>
                  <a:gd name="T2" fmla="*/ 25 w 59"/>
                  <a:gd name="T3" fmla="*/ 58 h 62"/>
                  <a:gd name="T4" fmla="*/ 2 w 59"/>
                  <a:gd name="T5" fmla="*/ 28 h 62"/>
                  <a:gd name="T6" fmla="*/ 33 w 59"/>
                  <a:gd name="T7" fmla="*/ 2 h 62"/>
                  <a:gd name="T8" fmla="*/ 58 w 59"/>
                  <a:gd name="T9" fmla="*/ 3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62">
                    <a:moveTo>
                      <a:pt x="58" y="35"/>
                    </a:moveTo>
                    <a:cubicBezTo>
                      <a:pt x="54" y="51"/>
                      <a:pt x="44" y="62"/>
                      <a:pt x="25" y="58"/>
                    </a:cubicBezTo>
                    <a:cubicBezTo>
                      <a:pt x="10" y="55"/>
                      <a:pt x="0" y="44"/>
                      <a:pt x="2" y="28"/>
                    </a:cubicBezTo>
                    <a:cubicBezTo>
                      <a:pt x="4" y="11"/>
                      <a:pt x="15" y="0"/>
                      <a:pt x="33" y="2"/>
                    </a:cubicBezTo>
                    <a:cubicBezTo>
                      <a:pt x="51" y="4"/>
                      <a:pt x="59" y="16"/>
                      <a:pt x="58" y="3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6" name="Freeform 21">
                <a:extLst>
                  <a:ext uri="{FF2B5EF4-FFF2-40B4-BE49-F238E27FC236}">
                    <a16:creationId xmlns:a16="http://schemas.microsoft.com/office/drawing/2014/main" id="{50DB55A9-2C57-0BA6-622E-0E5A6CD93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16000" y="2182813"/>
                <a:ext cx="215900" cy="219075"/>
              </a:xfrm>
              <a:custGeom>
                <a:avLst/>
                <a:gdLst>
                  <a:gd name="T0" fmla="*/ 29 w 57"/>
                  <a:gd name="T1" fmla="*/ 58 h 58"/>
                  <a:gd name="T2" fmla="*/ 1 w 57"/>
                  <a:gd name="T3" fmla="*/ 28 h 58"/>
                  <a:gd name="T4" fmla="*/ 32 w 57"/>
                  <a:gd name="T5" fmla="*/ 1 h 58"/>
                  <a:gd name="T6" fmla="*/ 57 w 57"/>
                  <a:gd name="T7" fmla="*/ 29 h 58"/>
                  <a:gd name="T8" fmla="*/ 29 w 57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29" y="58"/>
                    </a:moveTo>
                    <a:cubicBezTo>
                      <a:pt x="10" y="56"/>
                      <a:pt x="0" y="45"/>
                      <a:pt x="1" y="28"/>
                    </a:cubicBezTo>
                    <a:cubicBezTo>
                      <a:pt x="2" y="11"/>
                      <a:pt x="14" y="0"/>
                      <a:pt x="32" y="1"/>
                    </a:cubicBezTo>
                    <a:cubicBezTo>
                      <a:pt x="48" y="3"/>
                      <a:pt x="57" y="14"/>
                      <a:pt x="57" y="29"/>
                    </a:cubicBezTo>
                    <a:cubicBezTo>
                      <a:pt x="57" y="47"/>
                      <a:pt x="47" y="57"/>
                      <a:pt x="29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7" name="Freeform 22">
                <a:extLst>
                  <a:ext uri="{FF2B5EF4-FFF2-40B4-BE49-F238E27FC236}">
                    <a16:creationId xmlns:a16="http://schemas.microsoft.com/office/drawing/2014/main" id="{964CD2BF-D219-3C1B-AD85-D4A2333E2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83050" y="3232151"/>
                <a:ext cx="219075" cy="219075"/>
              </a:xfrm>
              <a:custGeom>
                <a:avLst/>
                <a:gdLst>
                  <a:gd name="T0" fmla="*/ 29 w 58"/>
                  <a:gd name="T1" fmla="*/ 58 h 58"/>
                  <a:gd name="T2" fmla="*/ 1 w 58"/>
                  <a:gd name="T3" fmla="*/ 28 h 58"/>
                  <a:gd name="T4" fmla="*/ 27 w 58"/>
                  <a:gd name="T5" fmla="*/ 1 h 58"/>
                  <a:gd name="T6" fmla="*/ 58 w 58"/>
                  <a:gd name="T7" fmla="*/ 28 h 58"/>
                  <a:gd name="T8" fmla="*/ 29 w 58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29" y="58"/>
                    </a:moveTo>
                    <a:cubicBezTo>
                      <a:pt x="12" y="56"/>
                      <a:pt x="0" y="46"/>
                      <a:pt x="1" y="28"/>
                    </a:cubicBezTo>
                    <a:cubicBezTo>
                      <a:pt x="1" y="13"/>
                      <a:pt x="11" y="2"/>
                      <a:pt x="27" y="1"/>
                    </a:cubicBezTo>
                    <a:cubicBezTo>
                      <a:pt x="45" y="0"/>
                      <a:pt x="57" y="10"/>
                      <a:pt x="58" y="28"/>
                    </a:cubicBezTo>
                    <a:cubicBezTo>
                      <a:pt x="58" y="46"/>
                      <a:pt x="47" y="55"/>
                      <a:pt x="29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8" name="Freeform 23">
                <a:extLst>
                  <a:ext uri="{FF2B5EF4-FFF2-40B4-BE49-F238E27FC236}">
                    <a16:creationId xmlns:a16="http://schemas.microsoft.com/office/drawing/2014/main" id="{AB0B6948-E511-1A23-7498-B982D26C0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28888" y="5059363"/>
                <a:ext cx="222250" cy="223838"/>
              </a:xfrm>
              <a:custGeom>
                <a:avLst/>
                <a:gdLst>
                  <a:gd name="T0" fmla="*/ 59 w 59"/>
                  <a:gd name="T1" fmla="*/ 30 h 59"/>
                  <a:gd name="T2" fmla="*/ 27 w 59"/>
                  <a:gd name="T3" fmla="*/ 57 h 59"/>
                  <a:gd name="T4" fmla="*/ 2 w 59"/>
                  <a:gd name="T5" fmla="*/ 25 h 59"/>
                  <a:gd name="T6" fmla="*/ 30 w 59"/>
                  <a:gd name="T7" fmla="*/ 0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5" y="47"/>
                      <a:pt x="46" y="59"/>
                      <a:pt x="27" y="57"/>
                    </a:cubicBezTo>
                    <a:cubicBezTo>
                      <a:pt x="9" y="55"/>
                      <a:pt x="0" y="43"/>
                      <a:pt x="2" y="25"/>
                    </a:cubicBezTo>
                    <a:cubicBezTo>
                      <a:pt x="3" y="9"/>
                      <a:pt x="15" y="0"/>
                      <a:pt x="30" y="0"/>
                    </a:cubicBezTo>
                    <a:cubicBezTo>
                      <a:pt x="48" y="1"/>
                      <a:pt x="58" y="12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9" name="Freeform 24">
                <a:extLst>
                  <a:ext uri="{FF2B5EF4-FFF2-40B4-BE49-F238E27FC236}">
                    <a16:creationId xmlns:a16="http://schemas.microsoft.com/office/drawing/2014/main" id="{067CF583-52F5-151B-A8AA-8A5B1C1D7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57650" y="3606801"/>
                <a:ext cx="215900" cy="219075"/>
              </a:xfrm>
              <a:custGeom>
                <a:avLst/>
                <a:gdLst>
                  <a:gd name="T0" fmla="*/ 57 w 57"/>
                  <a:gd name="T1" fmla="*/ 28 h 58"/>
                  <a:gd name="T2" fmla="*/ 29 w 57"/>
                  <a:gd name="T3" fmla="*/ 58 h 58"/>
                  <a:gd name="T4" fmla="*/ 0 w 57"/>
                  <a:gd name="T5" fmla="*/ 29 h 58"/>
                  <a:gd name="T6" fmla="*/ 25 w 57"/>
                  <a:gd name="T7" fmla="*/ 1 h 58"/>
                  <a:gd name="T8" fmla="*/ 57 w 57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57" y="28"/>
                    </a:moveTo>
                    <a:cubicBezTo>
                      <a:pt x="55" y="45"/>
                      <a:pt x="47" y="58"/>
                      <a:pt x="29" y="58"/>
                    </a:cubicBezTo>
                    <a:cubicBezTo>
                      <a:pt x="10" y="58"/>
                      <a:pt x="0" y="47"/>
                      <a:pt x="0" y="29"/>
                    </a:cubicBezTo>
                    <a:cubicBezTo>
                      <a:pt x="0" y="13"/>
                      <a:pt x="10" y="3"/>
                      <a:pt x="25" y="1"/>
                    </a:cubicBezTo>
                    <a:cubicBezTo>
                      <a:pt x="43" y="0"/>
                      <a:pt x="53" y="11"/>
                      <a:pt x="57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0" name="Freeform 25">
                <a:extLst>
                  <a:ext uri="{FF2B5EF4-FFF2-40B4-BE49-F238E27FC236}">
                    <a16:creationId xmlns:a16="http://schemas.microsoft.com/office/drawing/2014/main" id="{CEAC61EE-911B-AA73-D813-571AEB87A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27488" y="2862263"/>
                <a:ext cx="219075" cy="215900"/>
              </a:xfrm>
              <a:custGeom>
                <a:avLst/>
                <a:gdLst>
                  <a:gd name="T0" fmla="*/ 29 w 58"/>
                  <a:gd name="T1" fmla="*/ 0 h 57"/>
                  <a:gd name="T2" fmla="*/ 58 w 58"/>
                  <a:gd name="T3" fmla="*/ 28 h 57"/>
                  <a:gd name="T4" fmla="*/ 33 w 58"/>
                  <a:gd name="T5" fmla="*/ 56 h 57"/>
                  <a:gd name="T6" fmla="*/ 2 w 58"/>
                  <a:gd name="T7" fmla="*/ 31 h 57"/>
                  <a:gd name="T8" fmla="*/ 29 w 58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29" y="0"/>
                    </a:moveTo>
                    <a:cubicBezTo>
                      <a:pt x="47" y="1"/>
                      <a:pt x="58" y="10"/>
                      <a:pt x="58" y="28"/>
                    </a:cubicBezTo>
                    <a:cubicBezTo>
                      <a:pt x="58" y="43"/>
                      <a:pt x="50" y="55"/>
                      <a:pt x="33" y="56"/>
                    </a:cubicBezTo>
                    <a:cubicBezTo>
                      <a:pt x="16" y="57"/>
                      <a:pt x="4" y="49"/>
                      <a:pt x="2" y="31"/>
                    </a:cubicBezTo>
                    <a:cubicBezTo>
                      <a:pt x="0" y="12"/>
                      <a:pt x="11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1" name="Freeform 26">
                <a:extLst>
                  <a:ext uri="{FF2B5EF4-FFF2-40B4-BE49-F238E27FC236}">
                    <a16:creationId xmlns:a16="http://schemas.microsoft.com/office/drawing/2014/main" id="{59B425B0-D94F-1E09-8B02-98EB99205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87463" y="1930401"/>
                <a:ext cx="219075" cy="219075"/>
              </a:xfrm>
              <a:custGeom>
                <a:avLst/>
                <a:gdLst>
                  <a:gd name="T0" fmla="*/ 58 w 58"/>
                  <a:gd name="T1" fmla="*/ 28 h 58"/>
                  <a:gd name="T2" fmla="*/ 25 w 58"/>
                  <a:gd name="T3" fmla="*/ 56 h 58"/>
                  <a:gd name="T4" fmla="*/ 0 w 58"/>
                  <a:gd name="T5" fmla="*/ 28 h 58"/>
                  <a:gd name="T6" fmla="*/ 29 w 58"/>
                  <a:gd name="T7" fmla="*/ 0 h 58"/>
                  <a:gd name="T8" fmla="*/ 58 w 58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cubicBezTo>
                      <a:pt x="53" y="47"/>
                      <a:pt x="44" y="58"/>
                      <a:pt x="25" y="56"/>
                    </a:cubicBezTo>
                    <a:cubicBezTo>
                      <a:pt x="10" y="55"/>
                      <a:pt x="0" y="45"/>
                      <a:pt x="0" y="28"/>
                    </a:cubicBezTo>
                    <a:cubicBezTo>
                      <a:pt x="0" y="11"/>
                      <a:pt x="11" y="0"/>
                      <a:pt x="29" y="0"/>
                    </a:cubicBezTo>
                    <a:cubicBezTo>
                      <a:pt x="48" y="0"/>
                      <a:pt x="54" y="13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" name="Freeform 27">
                <a:extLst>
                  <a:ext uri="{FF2B5EF4-FFF2-40B4-BE49-F238E27FC236}">
                    <a16:creationId xmlns:a16="http://schemas.microsoft.com/office/drawing/2014/main" id="{CBE8915F-B19F-C21E-C6DF-92BDBE0D3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09863" y="1612901"/>
                <a:ext cx="215900" cy="219075"/>
              </a:xfrm>
              <a:custGeom>
                <a:avLst/>
                <a:gdLst>
                  <a:gd name="T0" fmla="*/ 27 w 57"/>
                  <a:gd name="T1" fmla="*/ 58 h 58"/>
                  <a:gd name="T2" fmla="*/ 0 w 57"/>
                  <a:gd name="T3" fmla="*/ 27 h 58"/>
                  <a:gd name="T4" fmla="*/ 27 w 57"/>
                  <a:gd name="T5" fmla="*/ 1 h 58"/>
                  <a:gd name="T6" fmla="*/ 57 w 57"/>
                  <a:gd name="T7" fmla="*/ 29 h 58"/>
                  <a:gd name="T8" fmla="*/ 27 w 57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27" y="58"/>
                    </a:moveTo>
                    <a:cubicBezTo>
                      <a:pt x="9" y="56"/>
                      <a:pt x="0" y="45"/>
                      <a:pt x="0" y="27"/>
                    </a:cubicBezTo>
                    <a:cubicBezTo>
                      <a:pt x="1" y="10"/>
                      <a:pt x="11" y="1"/>
                      <a:pt x="27" y="1"/>
                    </a:cubicBezTo>
                    <a:cubicBezTo>
                      <a:pt x="45" y="0"/>
                      <a:pt x="57" y="10"/>
                      <a:pt x="57" y="29"/>
                    </a:cubicBezTo>
                    <a:cubicBezTo>
                      <a:pt x="57" y="46"/>
                      <a:pt x="45" y="56"/>
                      <a:pt x="27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3" name="Freeform 28">
                <a:extLst>
                  <a:ext uri="{FF2B5EF4-FFF2-40B4-BE49-F238E27FC236}">
                    <a16:creationId xmlns:a16="http://schemas.microsoft.com/office/drawing/2014/main" id="{A96447DB-845B-09B4-871F-2E0C570C2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11188" y="3225801"/>
                <a:ext cx="222250" cy="219075"/>
              </a:xfrm>
              <a:custGeom>
                <a:avLst/>
                <a:gdLst>
                  <a:gd name="T0" fmla="*/ 29 w 59"/>
                  <a:gd name="T1" fmla="*/ 0 h 58"/>
                  <a:gd name="T2" fmla="*/ 58 w 59"/>
                  <a:gd name="T3" fmla="*/ 29 h 58"/>
                  <a:gd name="T4" fmla="*/ 28 w 59"/>
                  <a:gd name="T5" fmla="*/ 57 h 58"/>
                  <a:gd name="T6" fmla="*/ 1 w 59"/>
                  <a:gd name="T7" fmla="*/ 31 h 58"/>
                  <a:gd name="T8" fmla="*/ 29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9" y="0"/>
                    </a:moveTo>
                    <a:cubicBezTo>
                      <a:pt x="46" y="3"/>
                      <a:pt x="59" y="11"/>
                      <a:pt x="58" y="29"/>
                    </a:cubicBezTo>
                    <a:cubicBezTo>
                      <a:pt x="57" y="47"/>
                      <a:pt x="47" y="58"/>
                      <a:pt x="28" y="57"/>
                    </a:cubicBezTo>
                    <a:cubicBezTo>
                      <a:pt x="12" y="57"/>
                      <a:pt x="2" y="46"/>
                      <a:pt x="1" y="31"/>
                    </a:cubicBezTo>
                    <a:cubicBezTo>
                      <a:pt x="0" y="13"/>
                      <a:pt x="12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4" name="Freeform 29">
                <a:extLst>
                  <a:ext uri="{FF2B5EF4-FFF2-40B4-BE49-F238E27FC236}">
                    <a16:creationId xmlns:a16="http://schemas.microsoft.com/office/drawing/2014/main" id="{BC3AC30A-C5A7-0806-E54B-6967A421E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800475" y="4283076"/>
                <a:ext cx="249237" cy="252413"/>
              </a:xfrm>
              <a:custGeom>
                <a:avLst/>
                <a:gdLst>
                  <a:gd name="T0" fmla="*/ 7 w 66"/>
                  <a:gd name="T1" fmla="*/ 46 h 67"/>
                  <a:gd name="T2" fmla="*/ 20 w 66"/>
                  <a:gd name="T3" fmla="*/ 7 h 67"/>
                  <a:gd name="T4" fmla="*/ 56 w 66"/>
                  <a:gd name="T5" fmla="*/ 18 h 67"/>
                  <a:gd name="T6" fmla="*/ 47 w 66"/>
                  <a:gd name="T7" fmla="*/ 58 h 67"/>
                  <a:gd name="T8" fmla="*/ 7 w 66"/>
                  <a:gd name="T9" fmla="*/ 4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7">
                    <a:moveTo>
                      <a:pt x="7" y="46"/>
                    </a:moveTo>
                    <a:cubicBezTo>
                      <a:pt x="0" y="29"/>
                      <a:pt x="5" y="15"/>
                      <a:pt x="20" y="7"/>
                    </a:cubicBezTo>
                    <a:cubicBezTo>
                      <a:pt x="34" y="0"/>
                      <a:pt x="48" y="4"/>
                      <a:pt x="56" y="18"/>
                    </a:cubicBezTo>
                    <a:cubicBezTo>
                      <a:pt x="66" y="34"/>
                      <a:pt x="63" y="49"/>
                      <a:pt x="47" y="58"/>
                    </a:cubicBezTo>
                    <a:cubicBezTo>
                      <a:pt x="31" y="67"/>
                      <a:pt x="17" y="60"/>
                      <a:pt x="7" y="4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5" name="Freeform 30">
                <a:extLst>
                  <a:ext uri="{FF2B5EF4-FFF2-40B4-BE49-F238E27FC236}">
                    <a16:creationId xmlns:a16="http://schemas.microsoft.com/office/drawing/2014/main" id="{8CD37437-FD5B-31AC-D4A0-B57E90325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62350" y="4573588"/>
                <a:ext cx="252412" cy="249238"/>
              </a:xfrm>
              <a:custGeom>
                <a:avLst/>
                <a:gdLst>
                  <a:gd name="T0" fmla="*/ 46 w 67"/>
                  <a:gd name="T1" fmla="*/ 59 h 66"/>
                  <a:gd name="T2" fmla="*/ 7 w 67"/>
                  <a:gd name="T3" fmla="*/ 46 h 66"/>
                  <a:gd name="T4" fmla="*/ 18 w 67"/>
                  <a:gd name="T5" fmla="*/ 10 h 66"/>
                  <a:gd name="T6" fmla="*/ 57 w 67"/>
                  <a:gd name="T7" fmla="*/ 19 h 66"/>
                  <a:gd name="T8" fmla="*/ 46 w 67"/>
                  <a:gd name="T9" fmla="*/ 5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6">
                    <a:moveTo>
                      <a:pt x="46" y="59"/>
                    </a:moveTo>
                    <a:cubicBezTo>
                      <a:pt x="29" y="66"/>
                      <a:pt x="15" y="62"/>
                      <a:pt x="7" y="46"/>
                    </a:cubicBezTo>
                    <a:cubicBezTo>
                      <a:pt x="0" y="32"/>
                      <a:pt x="4" y="18"/>
                      <a:pt x="18" y="10"/>
                    </a:cubicBezTo>
                    <a:cubicBezTo>
                      <a:pt x="33" y="0"/>
                      <a:pt x="48" y="4"/>
                      <a:pt x="57" y="19"/>
                    </a:cubicBezTo>
                    <a:cubicBezTo>
                      <a:pt x="67" y="35"/>
                      <a:pt x="60" y="49"/>
                      <a:pt x="46" y="5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6" name="Freeform 31">
                <a:extLst>
                  <a:ext uri="{FF2B5EF4-FFF2-40B4-BE49-F238E27FC236}">
                    <a16:creationId xmlns:a16="http://schemas.microsoft.com/office/drawing/2014/main" id="{5CFE8054-F255-F524-3764-00741D72F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271838" y="4810126"/>
                <a:ext cx="252412" cy="242888"/>
              </a:xfrm>
              <a:custGeom>
                <a:avLst/>
                <a:gdLst>
                  <a:gd name="T0" fmla="*/ 48 w 67"/>
                  <a:gd name="T1" fmla="*/ 58 h 64"/>
                  <a:gd name="T2" fmla="*/ 8 w 67"/>
                  <a:gd name="T3" fmla="*/ 44 h 64"/>
                  <a:gd name="T4" fmla="*/ 24 w 67"/>
                  <a:gd name="T5" fmla="*/ 7 h 64"/>
                  <a:gd name="T6" fmla="*/ 59 w 67"/>
                  <a:gd name="T7" fmla="*/ 20 h 64"/>
                  <a:gd name="T8" fmla="*/ 48 w 67"/>
                  <a:gd name="T9" fmla="*/ 5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4">
                    <a:moveTo>
                      <a:pt x="48" y="58"/>
                    </a:moveTo>
                    <a:cubicBezTo>
                      <a:pt x="30" y="64"/>
                      <a:pt x="15" y="61"/>
                      <a:pt x="8" y="44"/>
                    </a:cubicBezTo>
                    <a:cubicBezTo>
                      <a:pt x="0" y="27"/>
                      <a:pt x="7" y="14"/>
                      <a:pt x="24" y="7"/>
                    </a:cubicBezTo>
                    <a:cubicBezTo>
                      <a:pt x="39" y="0"/>
                      <a:pt x="52" y="6"/>
                      <a:pt x="59" y="20"/>
                    </a:cubicBezTo>
                    <a:cubicBezTo>
                      <a:pt x="67" y="35"/>
                      <a:pt x="61" y="49"/>
                      <a:pt x="48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7" name="Freeform 32">
                <a:extLst>
                  <a:ext uri="{FF2B5EF4-FFF2-40B4-BE49-F238E27FC236}">
                    <a16:creationId xmlns:a16="http://schemas.microsoft.com/office/drawing/2014/main" id="{5B5B64A2-820F-86D2-AC8D-EA2324448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932113" y="4973638"/>
                <a:ext cx="244475" cy="252413"/>
              </a:xfrm>
              <a:custGeom>
                <a:avLst/>
                <a:gdLst>
                  <a:gd name="T0" fmla="*/ 58 w 65"/>
                  <a:gd name="T1" fmla="*/ 19 h 67"/>
                  <a:gd name="T2" fmla="*/ 47 w 65"/>
                  <a:gd name="T3" fmla="*/ 58 h 67"/>
                  <a:gd name="T4" fmla="*/ 8 w 65"/>
                  <a:gd name="T5" fmla="*/ 47 h 67"/>
                  <a:gd name="T6" fmla="*/ 18 w 65"/>
                  <a:gd name="T7" fmla="*/ 10 h 67"/>
                  <a:gd name="T8" fmla="*/ 58 w 65"/>
                  <a:gd name="T9" fmla="*/ 1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7">
                    <a:moveTo>
                      <a:pt x="58" y="19"/>
                    </a:moveTo>
                    <a:cubicBezTo>
                      <a:pt x="65" y="35"/>
                      <a:pt x="63" y="50"/>
                      <a:pt x="47" y="58"/>
                    </a:cubicBezTo>
                    <a:cubicBezTo>
                      <a:pt x="31" y="67"/>
                      <a:pt x="17" y="62"/>
                      <a:pt x="8" y="47"/>
                    </a:cubicBezTo>
                    <a:cubicBezTo>
                      <a:pt x="0" y="32"/>
                      <a:pt x="5" y="19"/>
                      <a:pt x="18" y="10"/>
                    </a:cubicBezTo>
                    <a:cubicBezTo>
                      <a:pt x="33" y="0"/>
                      <a:pt x="47" y="4"/>
                      <a:pt x="58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8" name="Freeform 33">
                <a:extLst>
                  <a:ext uri="{FF2B5EF4-FFF2-40B4-BE49-F238E27FC236}">
                    <a16:creationId xmlns:a16="http://schemas.microsoft.com/office/drawing/2014/main" id="{F468CCF7-C0EC-FF92-8C2D-E296008A6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70338" y="3946526"/>
                <a:ext cx="246062" cy="241300"/>
              </a:xfrm>
              <a:custGeom>
                <a:avLst/>
                <a:gdLst>
                  <a:gd name="T0" fmla="*/ 44 w 65"/>
                  <a:gd name="T1" fmla="*/ 59 h 64"/>
                  <a:gd name="T2" fmla="*/ 6 w 65"/>
                  <a:gd name="T3" fmla="*/ 43 h 64"/>
                  <a:gd name="T4" fmla="*/ 23 w 65"/>
                  <a:gd name="T5" fmla="*/ 6 h 64"/>
                  <a:gd name="T6" fmla="*/ 58 w 65"/>
                  <a:gd name="T7" fmla="*/ 20 h 64"/>
                  <a:gd name="T8" fmla="*/ 44 w 65"/>
                  <a:gd name="T9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4">
                    <a:moveTo>
                      <a:pt x="44" y="59"/>
                    </a:moveTo>
                    <a:cubicBezTo>
                      <a:pt x="27" y="64"/>
                      <a:pt x="13" y="60"/>
                      <a:pt x="6" y="43"/>
                    </a:cubicBezTo>
                    <a:cubicBezTo>
                      <a:pt x="0" y="26"/>
                      <a:pt x="6" y="12"/>
                      <a:pt x="23" y="6"/>
                    </a:cubicBezTo>
                    <a:cubicBezTo>
                      <a:pt x="38" y="0"/>
                      <a:pt x="51" y="6"/>
                      <a:pt x="58" y="20"/>
                    </a:cubicBezTo>
                    <a:cubicBezTo>
                      <a:pt x="65" y="37"/>
                      <a:pt x="60" y="50"/>
                      <a:pt x="44" y="5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05FFA7B-E510-EE10-5FE7-7EB00A3F5B58}"/>
                </a:ext>
              </a:extLst>
            </p:cNvPr>
            <p:cNvGrpSpPr/>
            <p:nvPr/>
          </p:nvGrpSpPr>
          <p:grpSpPr>
            <a:xfrm>
              <a:off x="5278170" y="2287905"/>
              <a:ext cx="1764289" cy="1359491"/>
              <a:chOff x="3835611" y="1620570"/>
              <a:chExt cx="2754175" cy="2122258"/>
            </a:xfrm>
          </p:grpSpPr>
          <p:sp>
            <p:nvSpPr>
              <p:cNvPr id="80" name="Freeform 6">
                <a:extLst>
                  <a:ext uri="{FF2B5EF4-FFF2-40B4-BE49-F238E27FC236}">
                    <a16:creationId xmlns:a16="http://schemas.microsoft.com/office/drawing/2014/main" id="{4A5D861A-8932-BB0A-6377-47BFC8AD3E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5611" y="1620570"/>
                <a:ext cx="1790104" cy="2122258"/>
              </a:xfrm>
              <a:custGeom>
                <a:avLst/>
                <a:gdLst>
                  <a:gd name="T0" fmla="*/ 236 w 361"/>
                  <a:gd name="T1" fmla="*/ 427 h 427"/>
                  <a:gd name="T2" fmla="*/ 41 w 361"/>
                  <a:gd name="T3" fmla="*/ 427 h 427"/>
                  <a:gd name="T4" fmla="*/ 44 w 361"/>
                  <a:gd name="T5" fmla="*/ 422 h 427"/>
                  <a:gd name="T6" fmla="*/ 62 w 361"/>
                  <a:gd name="T7" fmla="*/ 397 h 427"/>
                  <a:gd name="T8" fmla="*/ 79 w 361"/>
                  <a:gd name="T9" fmla="*/ 329 h 427"/>
                  <a:gd name="T10" fmla="*/ 62 w 361"/>
                  <a:gd name="T11" fmla="*/ 287 h 427"/>
                  <a:gd name="T12" fmla="*/ 25 w 361"/>
                  <a:gd name="T13" fmla="*/ 223 h 427"/>
                  <a:gd name="T14" fmla="*/ 17 w 361"/>
                  <a:gd name="T15" fmla="*/ 104 h 427"/>
                  <a:gd name="T16" fmla="*/ 117 w 361"/>
                  <a:gd name="T17" fmla="*/ 12 h 427"/>
                  <a:gd name="T18" fmla="*/ 240 w 361"/>
                  <a:gd name="T19" fmla="*/ 12 h 427"/>
                  <a:gd name="T20" fmla="*/ 314 w 361"/>
                  <a:gd name="T21" fmla="*/ 73 h 427"/>
                  <a:gd name="T22" fmla="*/ 331 w 361"/>
                  <a:gd name="T23" fmla="*/ 147 h 427"/>
                  <a:gd name="T24" fmla="*/ 325 w 361"/>
                  <a:gd name="T25" fmla="*/ 172 h 427"/>
                  <a:gd name="T26" fmla="*/ 326 w 361"/>
                  <a:gd name="T27" fmla="*/ 194 h 427"/>
                  <a:gd name="T28" fmla="*/ 346 w 361"/>
                  <a:gd name="T29" fmla="*/ 227 h 427"/>
                  <a:gd name="T30" fmla="*/ 356 w 361"/>
                  <a:gd name="T31" fmla="*/ 246 h 427"/>
                  <a:gd name="T32" fmla="*/ 348 w 361"/>
                  <a:gd name="T33" fmla="*/ 267 h 427"/>
                  <a:gd name="T34" fmla="*/ 332 w 361"/>
                  <a:gd name="T35" fmla="*/ 274 h 427"/>
                  <a:gd name="T36" fmla="*/ 327 w 361"/>
                  <a:gd name="T37" fmla="*/ 283 h 427"/>
                  <a:gd name="T38" fmla="*/ 318 w 361"/>
                  <a:gd name="T39" fmla="*/ 326 h 427"/>
                  <a:gd name="T40" fmla="*/ 317 w 361"/>
                  <a:gd name="T41" fmla="*/ 346 h 427"/>
                  <a:gd name="T42" fmla="*/ 299 w 361"/>
                  <a:gd name="T43" fmla="*/ 381 h 427"/>
                  <a:gd name="T44" fmla="*/ 255 w 361"/>
                  <a:gd name="T45" fmla="*/ 381 h 427"/>
                  <a:gd name="T46" fmla="*/ 239 w 361"/>
                  <a:gd name="T47" fmla="*/ 380 h 427"/>
                  <a:gd name="T48" fmla="*/ 229 w 361"/>
                  <a:gd name="T49" fmla="*/ 387 h 427"/>
                  <a:gd name="T50" fmla="*/ 234 w 361"/>
                  <a:gd name="T51" fmla="*/ 422 h 427"/>
                  <a:gd name="T52" fmla="*/ 236 w 361"/>
                  <a:gd name="T53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1" h="427">
                    <a:moveTo>
                      <a:pt x="236" y="427"/>
                    </a:moveTo>
                    <a:cubicBezTo>
                      <a:pt x="171" y="427"/>
                      <a:pt x="106" y="427"/>
                      <a:pt x="41" y="427"/>
                    </a:cubicBezTo>
                    <a:cubicBezTo>
                      <a:pt x="42" y="425"/>
                      <a:pt x="43" y="424"/>
                      <a:pt x="44" y="422"/>
                    </a:cubicBezTo>
                    <a:cubicBezTo>
                      <a:pt x="50" y="414"/>
                      <a:pt x="56" y="405"/>
                      <a:pt x="62" y="397"/>
                    </a:cubicBezTo>
                    <a:cubicBezTo>
                      <a:pt x="77" y="376"/>
                      <a:pt x="80" y="353"/>
                      <a:pt x="79" y="329"/>
                    </a:cubicBezTo>
                    <a:cubicBezTo>
                      <a:pt x="78" y="313"/>
                      <a:pt x="71" y="300"/>
                      <a:pt x="62" y="287"/>
                    </a:cubicBezTo>
                    <a:cubicBezTo>
                      <a:pt x="49" y="266"/>
                      <a:pt x="35" y="246"/>
                      <a:pt x="25" y="223"/>
                    </a:cubicBezTo>
                    <a:cubicBezTo>
                      <a:pt x="8" y="185"/>
                      <a:pt x="0" y="144"/>
                      <a:pt x="17" y="104"/>
                    </a:cubicBezTo>
                    <a:cubicBezTo>
                      <a:pt x="36" y="58"/>
                      <a:pt x="69" y="26"/>
                      <a:pt x="117" y="12"/>
                    </a:cubicBezTo>
                    <a:cubicBezTo>
                      <a:pt x="158" y="1"/>
                      <a:pt x="199" y="0"/>
                      <a:pt x="240" y="12"/>
                    </a:cubicBezTo>
                    <a:cubicBezTo>
                      <a:pt x="274" y="22"/>
                      <a:pt x="298" y="42"/>
                      <a:pt x="314" y="73"/>
                    </a:cubicBezTo>
                    <a:cubicBezTo>
                      <a:pt x="325" y="97"/>
                      <a:pt x="332" y="121"/>
                      <a:pt x="331" y="147"/>
                    </a:cubicBezTo>
                    <a:cubicBezTo>
                      <a:pt x="331" y="155"/>
                      <a:pt x="328" y="164"/>
                      <a:pt x="325" y="172"/>
                    </a:cubicBezTo>
                    <a:cubicBezTo>
                      <a:pt x="322" y="179"/>
                      <a:pt x="322" y="187"/>
                      <a:pt x="326" y="194"/>
                    </a:cubicBezTo>
                    <a:cubicBezTo>
                      <a:pt x="332" y="205"/>
                      <a:pt x="339" y="216"/>
                      <a:pt x="346" y="227"/>
                    </a:cubicBezTo>
                    <a:cubicBezTo>
                      <a:pt x="349" y="233"/>
                      <a:pt x="353" y="239"/>
                      <a:pt x="356" y="246"/>
                    </a:cubicBezTo>
                    <a:cubicBezTo>
                      <a:pt x="361" y="257"/>
                      <a:pt x="359" y="262"/>
                      <a:pt x="348" y="267"/>
                    </a:cubicBezTo>
                    <a:cubicBezTo>
                      <a:pt x="343" y="270"/>
                      <a:pt x="337" y="272"/>
                      <a:pt x="332" y="274"/>
                    </a:cubicBezTo>
                    <a:cubicBezTo>
                      <a:pt x="328" y="276"/>
                      <a:pt x="326" y="279"/>
                      <a:pt x="327" y="283"/>
                    </a:cubicBezTo>
                    <a:cubicBezTo>
                      <a:pt x="330" y="299"/>
                      <a:pt x="325" y="312"/>
                      <a:pt x="318" y="326"/>
                    </a:cubicBezTo>
                    <a:cubicBezTo>
                      <a:pt x="314" y="332"/>
                      <a:pt x="313" y="339"/>
                      <a:pt x="317" y="346"/>
                    </a:cubicBezTo>
                    <a:cubicBezTo>
                      <a:pt x="324" y="361"/>
                      <a:pt x="315" y="377"/>
                      <a:pt x="299" y="381"/>
                    </a:cubicBezTo>
                    <a:cubicBezTo>
                      <a:pt x="284" y="384"/>
                      <a:pt x="269" y="383"/>
                      <a:pt x="255" y="381"/>
                    </a:cubicBezTo>
                    <a:cubicBezTo>
                      <a:pt x="249" y="381"/>
                      <a:pt x="244" y="380"/>
                      <a:pt x="239" y="380"/>
                    </a:cubicBezTo>
                    <a:cubicBezTo>
                      <a:pt x="234" y="380"/>
                      <a:pt x="230" y="382"/>
                      <a:pt x="229" y="387"/>
                    </a:cubicBezTo>
                    <a:cubicBezTo>
                      <a:pt x="227" y="400"/>
                      <a:pt x="230" y="411"/>
                      <a:pt x="234" y="422"/>
                    </a:cubicBezTo>
                    <a:cubicBezTo>
                      <a:pt x="235" y="423"/>
                      <a:pt x="236" y="425"/>
                      <a:pt x="236" y="4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0">
                <a:solidFill>
                  <a:schemeClr val="tx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AE4A4AB1-EC70-B1B9-3E0F-67DDB9557723}"/>
                  </a:ext>
                </a:extLst>
              </p:cNvPr>
              <p:cNvGrpSpPr/>
              <p:nvPr/>
            </p:nvGrpSpPr>
            <p:grpSpPr>
              <a:xfrm>
                <a:off x="5628096" y="2632513"/>
                <a:ext cx="961690" cy="862026"/>
                <a:chOff x="6967386" y="3344953"/>
                <a:chExt cx="961690" cy="862026"/>
              </a:xfrm>
            </p:grpSpPr>
            <p:sp>
              <p:nvSpPr>
                <p:cNvPr id="82" name="Freeform 8">
                  <a:extLst>
                    <a:ext uri="{FF2B5EF4-FFF2-40B4-BE49-F238E27FC236}">
                      <a16:creationId xmlns:a16="http://schemas.microsoft.com/office/drawing/2014/main" id="{416BA88A-B348-0A1F-CB46-9F37C0AC71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967386" y="3344953"/>
                  <a:ext cx="961690" cy="862026"/>
                </a:xfrm>
                <a:custGeom>
                  <a:avLst/>
                  <a:gdLst>
                    <a:gd name="T0" fmla="*/ 0 w 440"/>
                    <a:gd name="T1" fmla="*/ 279 h 394"/>
                    <a:gd name="T2" fmla="*/ 34 w 440"/>
                    <a:gd name="T3" fmla="*/ 246 h 394"/>
                    <a:gd name="T4" fmla="*/ 43 w 440"/>
                    <a:gd name="T5" fmla="*/ 221 h 394"/>
                    <a:gd name="T6" fmla="*/ 93 w 440"/>
                    <a:gd name="T7" fmla="*/ 71 h 394"/>
                    <a:gd name="T8" fmla="*/ 213 w 440"/>
                    <a:gd name="T9" fmla="*/ 10 h 394"/>
                    <a:gd name="T10" fmla="*/ 411 w 440"/>
                    <a:gd name="T11" fmla="*/ 130 h 394"/>
                    <a:gd name="T12" fmla="*/ 373 w 440"/>
                    <a:gd name="T13" fmla="*/ 330 h 394"/>
                    <a:gd name="T14" fmla="*/ 225 w 440"/>
                    <a:gd name="T15" fmla="*/ 391 h 394"/>
                    <a:gd name="T16" fmla="*/ 87 w 440"/>
                    <a:gd name="T17" fmla="*/ 323 h 394"/>
                    <a:gd name="T18" fmla="*/ 66 w 440"/>
                    <a:gd name="T19" fmla="*/ 293 h 394"/>
                    <a:gd name="T20" fmla="*/ 46 w 440"/>
                    <a:gd name="T21" fmla="*/ 281 h 394"/>
                    <a:gd name="T22" fmla="*/ 0 w 440"/>
                    <a:gd name="T23" fmla="*/ 281 h 394"/>
                    <a:gd name="T24" fmla="*/ 0 w 440"/>
                    <a:gd name="T25" fmla="*/ 279 h 394"/>
                    <a:gd name="T26" fmla="*/ 314 w 440"/>
                    <a:gd name="T27" fmla="*/ 146 h 394"/>
                    <a:gd name="T28" fmla="*/ 263 w 440"/>
                    <a:gd name="T29" fmla="*/ 104 h 394"/>
                    <a:gd name="T30" fmla="*/ 205 w 440"/>
                    <a:gd name="T31" fmla="*/ 104 h 394"/>
                    <a:gd name="T32" fmla="*/ 188 w 440"/>
                    <a:gd name="T33" fmla="*/ 103 h 394"/>
                    <a:gd name="T34" fmla="*/ 155 w 440"/>
                    <a:gd name="T35" fmla="*/ 135 h 394"/>
                    <a:gd name="T36" fmla="*/ 160 w 440"/>
                    <a:gd name="T37" fmla="*/ 173 h 394"/>
                    <a:gd name="T38" fmla="*/ 172 w 440"/>
                    <a:gd name="T39" fmla="*/ 202 h 394"/>
                    <a:gd name="T40" fmla="*/ 173 w 440"/>
                    <a:gd name="T41" fmla="*/ 219 h 394"/>
                    <a:gd name="T42" fmla="*/ 170 w 440"/>
                    <a:gd name="T43" fmla="*/ 262 h 394"/>
                    <a:gd name="T44" fmla="*/ 182 w 440"/>
                    <a:gd name="T45" fmla="*/ 297 h 394"/>
                    <a:gd name="T46" fmla="*/ 214 w 440"/>
                    <a:gd name="T47" fmla="*/ 298 h 394"/>
                    <a:gd name="T48" fmla="*/ 227 w 440"/>
                    <a:gd name="T49" fmla="*/ 268 h 394"/>
                    <a:gd name="T50" fmla="*/ 229 w 440"/>
                    <a:gd name="T51" fmla="*/ 250 h 394"/>
                    <a:gd name="T52" fmla="*/ 233 w 440"/>
                    <a:gd name="T53" fmla="*/ 244 h 394"/>
                    <a:gd name="T54" fmla="*/ 238 w 440"/>
                    <a:gd name="T55" fmla="*/ 249 h 394"/>
                    <a:gd name="T56" fmla="*/ 240 w 440"/>
                    <a:gd name="T57" fmla="*/ 262 h 394"/>
                    <a:gd name="T58" fmla="*/ 252 w 440"/>
                    <a:gd name="T59" fmla="*/ 298 h 394"/>
                    <a:gd name="T60" fmla="*/ 284 w 440"/>
                    <a:gd name="T61" fmla="*/ 298 h 394"/>
                    <a:gd name="T62" fmla="*/ 294 w 440"/>
                    <a:gd name="T63" fmla="*/ 280 h 394"/>
                    <a:gd name="T64" fmla="*/ 295 w 440"/>
                    <a:gd name="T65" fmla="*/ 222 h 394"/>
                    <a:gd name="T66" fmla="*/ 297 w 440"/>
                    <a:gd name="T67" fmla="*/ 197 h 394"/>
                    <a:gd name="T68" fmla="*/ 302 w 440"/>
                    <a:gd name="T69" fmla="*/ 185 h 394"/>
                    <a:gd name="T70" fmla="*/ 314 w 440"/>
                    <a:gd name="T71" fmla="*/ 146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40" h="394">
                      <a:moveTo>
                        <a:pt x="0" y="279"/>
                      </a:moveTo>
                      <a:cubicBezTo>
                        <a:pt x="11" y="268"/>
                        <a:pt x="22" y="257"/>
                        <a:pt x="34" y="246"/>
                      </a:cubicBezTo>
                      <a:cubicBezTo>
                        <a:pt x="42" y="239"/>
                        <a:pt x="45" y="231"/>
                        <a:pt x="43" y="221"/>
                      </a:cubicBezTo>
                      <a:cubicBezTo>
                        <a:pt x="38" y="164"/>
                        <a:pt x="54" y="113"/>
                        <a:pt x="93" y="71"/>
                      </a:cubicBezTo>
                      <a:cubicBezTo>
                        <a:pt x="125" y="35"/>
                        <a:pt x="166" y="15"/>
                        <a:pt x="213" y="10"/>
                      </a:cubicBezTo>
                      <a:cubicBezTo>
                        <a:pt x="300" y="0"/>
                        <a:pt x="380" y="48"/>
                        <a:pt x="411" y="130"/>
                      </a:cubicBezTo>
                      <a:cubicBezTo>
                        <a:pt x="440" y="204"/>
                        <a:pt x="426" y="272"/>
                        <a:pt x="373" y="330"/>
                      </a:cubicBezTo>
                      <a:cubicBezTo>
                        <a:pt x="334" y="374"/>
                        <a:pt x="283" y="394"/>
                        <a:pt x="225" y="391"/>
                      </a:cubicBezTo>
                      <a:cubicBezTo>
                        <a:pt x="170" y="389"/>
                        <a:pt x="123" y="366"/>
                        <a:pt x="87" y="323"/>
                      </a:cubicBezTo>
                      <a:cubicBezTo>
                        <a:pt x="79" y="314"/>
                        <a:pt x="73" y="303"/>
                        <a:pt x="66" y="293"/>
                      </a:cubicBezTo>
                      <a:cubicBezTo>
                        <a:pt x="61" y="285"/>
                        <a:pt x="55" y="281"/>
                        <a:pt x="46" y="281"/>
                      </a:cubicBezTo>
                      <a:cubicBezTo>
                        <a:pt x="30" y="281"/>
                        <a:pt x="15" y="281"/>
                        <a:pt x="0" y="281"/>
                      </a:cubicBezTo>
                      <a:cubicBezTo>
                        <a:pt x="0" y="280"/>
                        <a:pt x="0" y="280"/>
                        <a:pt x="0" y="279"/>
                      </a:cubicBezTo>
                      <a:close/>
                      <a:moveTo>
                        <a:pt x="314" y="146"/>
                      </a:moveTo>
                      <a:cubicBezTo>
                        <a:pt x="315" y="124"/>
                        <a:pt x="292" y="96"/>
                        <a:pt x="263" y="104"/>
                      </a:cubicBezTo>
                      <a:cubicBezTo>
                        <a:pt x="243" y="110"/>
                        <a:pt x="224" y="110"/>
                        <a:pt x="205" y="104"/>
                      </a:cubicBezTo>
                      <a:cubicBezTo>
                        <a:pt x="199" y="103"/>
                        <a:pt x="194" y="103"/>
                        <a:pt x="188" y="103"/>
                      </a:cubicBezTo>
                      <a:cubicBezTo>
                        <a:pt x="170" y="106"/>
                        <a:pt x="160" y="118"/>
                        <a:pt x="155" y="135"/>
                      </a:cubicBezTo>
                      <a:cubicBezTo>
                        <a:pt x="151" y="148"/>
                        <a:pt x="155" y="161"/>
                        <a:pt x="160" y="173"/>
                      </a:cubicBezTo>
                      <a:cubicBezTo>
                        <a:pt x="164" y="183"/>
                        <a:pt x="169" y="192"/>
                        <a:pt x="172" y="202"/>
                      </a:cubicBezTo>
                      <a:cubicBezTo>
                        <a:pt x="174" y="207"/>
                        <a:pt x="174" y="213"/>
                        <a:pt x="173" y="219"/>
                      </a:cubicBezTo>
                      <a:cubicBezTo>
                        <a:pt x="171" y="233"/>
                        <a:pt x="169" y="247"/>
                        <a:pt x="170" y="262"/>
                      </a:cubicBezTo>
                      <a:cubicBezTo>
                        <a:pt x="171" y="275"/>
                        <a:pt x="174" y="287"/>
                        <a:pt x="182" y="297"/>
                      </a:cubicBezTo>
                      <a:cubicBezTo>
                        <a:pt x="191" y="307"/>
                        <a:pt x="205" y="308"/>
                        <a:pt x="214" y="298"/>
                      </a:cubicBezTo>
                      <a:cubicBezTo>
                        <a:pt x="222" y="290"/>
                        <a:pt x="226" y="279"/>
                        <a:pt x="227" y="268"/>
                      </a:cubicBezTo>
                      <a:cubicBezTo>
                        <a:pt x="228" y="262"/>
                        <a:pt x="228" y="256"/>
                        <a:pt x="229" y="250"/>
                      </a:cubicBezTo>
                      <a:cubicBezTo>
                        <a:pt x="229" y="248"/>
                        <a:pt x="232" y="246"/>
                        <a:pt x="233" y="244"/>
                      </a:cubicBezTo>
                      <a:cubicBezTo>
                        <a:pt x="235" y="246"/>
                        <a:pt x="238" y="247"/>
                        <a:pt x="238" y="249"/>
                      </a:cubicBezTo>
                      <a:cubicBezTo>
                        <a:pt x="239" y="254"/>
                        <a:pt x="239" y="258"/>
                        <a:pt x="240" y="262"/>
                      </a:cubicBezTo>
                      <a:cubicBezTo>
                        <a:pt x="241" y="275"/>
                        <a:pt x="243" y="288"/>
                        <a:pt x="252" y="298"/>
                      </a:cubicBezTo>
                      <a:cubicBezTo>
                        <a:pt x="261" y="308"/>
                        <a:pt x="275" y="308"/>
                        <a:pt x="284" y="298"/>
                      </a:cubicBezTo>
                      <a:cubicBezTo>
                        <a:pt x="288" y="292"/>
                        <a:pt x="292" y="286"/>
                        <a:pt x="294" y="280"/>
                      </a:cubicBezTo>
                      <a:cubicBezTo>
                        <a:pt x="300" y="261"/>
                        <a:pt x="299" y="242"/>
                        <a:pt x="295" y="222"/>
                      </a:cubicBezTo>
                      <a:cubicBezTo>
                        <a:pt x="293" y="213"/>
                        <a:pt x="293" y="205"/>
                        <a:pt x="297" y="197"/>
                      </a:cubicBezTo>
                      <a:cubicBezTo>
                        <a:pt x="299" y="193"/>
                        <a:pt x="300" y="189"/>
                        <a:pt x="302" y="185"/>
                      </a:cubicBezTo>
                      <a:cubicBezTo>
                        <a:pt x="308" y="173"/>
                        <a:pt x="314" y="160"/>
                        <a:pt x="314" y="14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dirty="0"/>
                </a:p>
              </p:txBody>
            </p:sp>
            <p:sp>
              <p:nvSpPr>
                <p:cNvPr id="83" name="Freeform 10">
                  <a:extLst>
                    <a:ext uri="{FF2B5EF4-FFF2-40B4-BE49-F238E27FC236}">
                      <a16:creationId xmlns:a16="http://schemas.microsoft.com/office/drawing/2014/main" id="{5A20EBB2-FB1E-8711-1ECF-E4A91A04D9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41448" y="3610292"/>
                  <a:ext cx="270516" cy="348176"/>
                </a:xfrm>
                <a:custGeom>
                  <a:avLst/>
                  <a:gdLst>
                    <a:gd name="T0" fmla="*/ 17 w 124"/>
                    <a:gd name="T1" fmla="*/ 131 h 159"/>
                    <a:gd name="T2" fmla="*/ 24 w 124"/>
                    <a:gd name="T3" fmla="*/ 103 h 159"/>
                    <a:gd name="T4" fmla="*/ 20 w 124"/>
                    <a:gd name="T5" fmla="*/ 74 h 159"/>
                    <a:gd name="T6" fmla="*/ 4 w 124"/>
                    <a:gd name="T7" fmla="*/ 36 h 159"/>
                    <a:gd name="T8" fmla="*/ 37 w 124"/>
                    <a:gd name="T9" fmla="*/ 4 h 159"/>
                    <a:gd name="T10" fmla="*/ 88 w 124"/>
                    <a:gd name="T11" fmla="*/ 4 h 159"/>
                    <a:gd name="T12" fmla="*/ 106 w 124"/>
                    <a:gd name="T13" fmla="*/ 5 h 159"/>
                    <a:gd name="T14" fmla="*/ 121 w 124"/>
                    <a:gd name="T15" fmla="*/ 36 h 159"/>
                    <a:gd name="T16" fmla="*/ 103 w 124"/>
                    <a:gd name="T17" fmla="*/ 78 h 159"/>
                    <a:gd name="T18" fmla="*/ 101 w 124"/>
                    <a:gd name="T19" fmla="*/ 102 h 159"/>
                    <a:gd name="T20" fmla="*/ 107 w 124"/>
                    <a:gd name="T21" fmla="*/ 124 h 159"/>
                    <a:gd name="T22" fmla="*/ 103 w 124"/>
                    <a:gd name="T23" fmla="*/ 151 h 159"/>
                    <a:gd name="T24" fmla="*/ 95 w 124"/>
                    <a:gd name="T25" fmla="*/ 157 h 159"/>
                    <a:gd name="T26" fmla="*/ 91 w 124"/>
                    <a:gd name="T27" fmla="*/ 149 h 159"/>
                    <a:gd name="T28" fmla="*/ 87 w 124"/>
                    <a:gd name="T29" fmla="*/ 128 h 159"/>
                    <a:gd name="T30" fmla="*/ 76 w 124"/>
                    <a:gd name="T31" fmla="*/ 101 h 159"/>
                    <a:gd name="T32" fmla="*/ 49 w 124"/>
                    <a:gd name="T33" fmla="*/ 101 h 159"/>
                    <a:gd name="T34" fmla="*/ 36 w 124"/>
                    <a:gd name="T35" fmla="*/ 137 h 159"/>
                    <a:gd name="T36" fmla="*/ 34 w 124"/>
                    <a:gd name="T37" fmla="*/ 152 h 159"/>
                    <a:gd name="T38" fmla="*/ 31 w 124"/>
                    <a:gd name="T39" fmla="*/ 158 h 159"/>
                    <a:gd name="T40" fmla="*/ 24 w 124"/>
                    <a:gd name="T41" fmla="*/ 154 h 159"/>
                    <a:gd name="T42" fmla="*/ 17 w 124"/>
                    <a:gd name="T43" fmla="*/ 131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4" h="159">
                      <a:moveTo>
                        <a:pt x="17" y="131"/>
                      </a:moveTo>
                      <a:cubicBezTo>
                        <a:pt x="19" y="121"/>
                        <a:pt x="21" y="112"/>
                        <a:pt x="24" y="103"/>
                      </a:cubicBezTo>
                      <a:cubicBezTo>
                        <a:pt x="28" y="93"/>
                        <a:pt x="26" y="84"/>
                        <a:pt x="20" y="74"/>
                      </a:cubicBezTo>
                      <a:cubicBezTo>
                        <a:pt x="12" y="63"/>
                        <a:pt x="6" y="50"/>
                        <a:pt x="4" y="36"/>
                      </a:cubicBezTo>
                      <a:cubicBezTo>
                        <a:pt x="0" y="11"/>
                        <a:pt x="15" y="0"/>
                        <a:pt x="37" y="4"/>
                      </a:cubicBezTo>
                      <a:cubicBezTo>
                        <a:pt x="54" y="7"/>
                        <a:pt x="71" y="7"/>
                        <a:pt x="88" y="4"/>
                      </a:cubicBezTo>
                      <a:cubicBezTo>
                        <a:pt x="94" y="3"/>
                        <a:pt x="100" y="4"/>
                        <a:pt x="106" y="5"/>
                      </a:cubicBezTo>
                      <a:cubicBezTo>
                        <a:pt x="118" y="9"/>
                        <a:pt x="124" y="21"/>
                        <a:pt x="121" y="36"/>
                      </a:cubicBezTo>
                      <a:cubicBezTo>
                        <a:pt x="118" y="52"/>
                        <a:pt x="111" y="65"/>
                        <a:pt x="103" y="78"/>
                      </a:cubicBezTo>
                      <a:cubicBezTo>
                        <a:pt x="99" y="86"/>
                        <a:pt x="98" y="93"/>
                        <a:pt x="101" y="102"/>
                      </a:cubicBezTo>
                      <a:cubicBezTo>
                        <a:pt x="103" y="109"/>
                        <a:pt x="105" y="116"/>
                        <a:pt x="107" y="124"/>
                      </a:cubicBezTo>
                      <a:cubicBezTo>
                        <a:pt x="108" y="133"/>
                        <a:pt x="107" y="142"/>
                        <a:pt x="103" y="151"/>
                      </a:cubicBezTo>
                      <a:cubicBezTo>
                        <a:pt x="101" y="154"/>
                        <a:pt x="99" y="159"/>
                        <a:pt x="95" y="157"/>
                      </a:cubicBezTo>
                      <a:cubicBezTo>
                        <a:pt x="93" y="156"/>
                        <a:pt x="91" y="152"/>
                        <a:pt x="91" y="149"/>
                      </a:cubicBezTo>
                      <a:cubicBezTo>
                        <a:pt x="89" y="142"/>
                        <a:pt x="89" y="135"/>
                        <a:pt x="87" y="128"/>
                      </a:cubicBezTo>
                      <a:cubicBezTo>
                        <a:pt x="85" y="118"/>
                        <a:pt x="82" y="109"/>
                        <a:pt x="76" y="101"/>
                      </a:cubicBezTo>
                      <a:cubicBezTo>
                        <a:pt x="68" y="92"/>
                        <a:pt x="58" y="91"/>
                        <a:pt x="49" y="101"/>
                      </a:cubicBezTo>
                      <a:cubicBezTo>
                        <a:pt x="40" y="111"/>
                        <a:pt x="38" y="124"/>
                        <a:pt x="36" y="137"/>
                      </a:cubicBezTo>
                      <a:cubicBezTo>
                        <a:pt x="35" y="142"/>
                        <a:pt x="35" y="147"/>
                        <a:pt x="34" y="152"/>
                      </a:cubicBezTo>
                      <a:cubicBezTo>
                        <a:pt x="34" y="154"/>
                        <a:pt x="32" y="156"/>
                        <a:pt x="31" y="158"/>
                      </a:cubicBezTo>
                      <a:cubicBezTo>
                        <a:pt x="29" y="157"/>
                        <a:pt x="25" y="156"/>
                        <a:pt x="24" y="154"/>
                      </a:cubicBezTo>
                      <a:cubicBezTo>
                        <a:pt x="22" y="146"/>
                        <a:pt x="19" y="138"/>
                        <a:pt x="17" y="13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dirty="0"/>
                </a:p>
              </p:txBody>
            </p:sp>
          </p:grp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529317-D003-4F0B-1232-F8DC27CEED1C}"/>
              </a:ext>
            </a:extLst>
          </p:cNvPr>
          <p:cNvGrpSpPr/>
          <p:nvPr/>
        </p:nvGrpSpPr>
        <p:grpSpPr>
          <a:xfrm>
            <a:off x="8685212" y="1841759"/>
            <a:ext cx="2381900" cy="3142720"/>
            <a:chOff x="8685212" y="1841759"/>
            <a:chExt cx="2381900" cy="3142720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AA031C4-D074-6679-A54E-9BC400DAA4D4}"/>
                </a:ext>
              </a:extLst>
            </p:cNvPr>
            <p:cNvSpPr txBox="1"/>
            <p:nvPr/>
          </p:nvSpPr>
          <p:spPr>
            <a:xfrm>
              <a:off x="9033342" y="4399704"/>
              <a:ext cx="16878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3500" lvl="1" algn="ctr"/>
              <a:r>
                <a:rPr lang="en-US" sz="1600" dirty="0"/>
                <a:t>Swallowing issues</a:t>
              </a:r>
              <a:r>
                <a:rPr lang="en-US" sz="1600" baseline="30000" dirty="0"/>
                <a:t>4,5,c</a:t>
              </a: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81E4CE09-69BE-A9AC-D868-386704A1BAC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685212" y="1841759"/>
              <a:ext cx="2381900" cy="2388042"/>
              <a:chOff x="-4083050" y="1579563"/>
              <a:chExt cx="3694112" cy="3703638"/>
            </a:xfrm>
            <a:solidFill>
              <a:schemeClr val="accent5"/>
            </a:solidFill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99FFA2FC-C280-1F34-463E-089269C86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15950" y="3598863"/>
                <a:ext cx="219075" cy="222250"/>
              </a:xfrm>
              <a:custGeom>
                <a:avLst/>
                <a:gdLst>
                  <a:gd name="T0" fmla="*/ 58 w 58"/>
                  <a:gd name="T1" fmla="*/ 28 h 59"/>
                  <a:gd name="T2" fmla="*/ 29 w 58"/>
                  <a:gd name="T3" fmla="*/ 58 h 59"/>
                  <a:gd name="T4" fmla="*/ 1 w 58"/>
                  <a:gd name="T5" fmla="*/ 29 h 59"/>
                  <a:gd name="T6" fmla="*/ 26 w 58"/>
                  <a:gd name="T7" fmla="*/ 1 h 59"/>
                  <a:gd name="T8" fmla="*/ 58 w 58"/>
                  <a:gd name="T9" fmla="*/ 2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28"/>
                    </a:moveTo>
                    <a:cubicBezTo>
                      <a:pt x="56" y="45"/>
                      <a:pt x="48" y="57"/>
                      <a:pt x="29" y="58"/>
                    </a:cubicBezTo>
                    <a:cubicBezTo>
                      <a:pt x="11" y="59"/>
                      <a:pt x="1" y="47"/>
                      <a:pt x="1" y="29"/>
                    </a:cubicBezTo>
                    <a:cubicBezTo>
                      <a:pt x="0" y="14"/>
                      <a:pt x="9" y="3"/>
                      <a:pt x="26" y="1"/>
                    </a:cubicBezTo>
                    <a:cubicBezTo>
                      <a:pt x="44" y="0"/>
                      <a:pt x="54" y="10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2501D294-0A64-023B-76CB-7E5A7D49D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5163" y="2847976"/>
                <a:ext cx="223837" cy="219075"/>
              </a:xfrm>
              <a:custGeom>
                <a:avLst/>
                <a:gdLst>
                  <a:gd name="T0" fmla="*/ 29 w 59"/>
                  <a:gd name="T1" fmla="*/ 0 h 58"/>
                  <a:gd name="T2" fmla="*/ 58 w 59"/>
                  <a:gd name="T3" fmla="*/ 29 h 58"/>
                  <a:gd name="T4" fmla="*/ 28 w 59"/>
                  <a:gd name="T5" fmla="*/ 57 h 58"/>
                  <a:gd name="T6" fmla="*/ 2 w 59"/>
                  <a:gd name="T7" fmla="*/ 31 h 58"/>
                  <a:gd name="T8" fmla="*/ 29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9" y="0"/>
                    </a:moveTo>
                    <a:cubicBezTo>
                      <a:pt x="46" y="2"/>
                      <a:pt x="59" y="11"/>
                      <a:pt x="58" y="29"/>
                    </a:cubicBezTo>
                    <a:cubicBezTo>
                      <a:pt x="57" y="47"/>
                      <a:pt x="47" y="58"/>
                      <a:pt x="28" y="57"/>
                    </a:cubicBezTo>
                    <a:cubicBezTo>
                      <a:pt x="12" y="57"/>
                      <a:pt x="3" y="46"/>
                      <a:pt x="2" y="31"/>
                    </a:cubicBezTo>
                    <a:cubicBezTo>
                      <a:pt x="0" y="12"/>
                      <a:pt x="12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2" name="Freeform 7">
                <a:extLst>
                  <a:ext uri="{FF2B5EF4-FFF2-40B4-BE49-F238E27FC236}">
                    <a16:creationId xmlns:a16="http://schemas.microsoft.com/office/drawing/2014/main" id="{880427CB-B778-05A0-AE82-DCA1FBDCE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47888" y="5056188"/>
                <a:ext cx="222250" cy="219075"/>
              </a:xfrm>
              <a:custGeom>
                <a:avLst/>
                <a:gdLst>
                  <a:gd name="T0" fmla="*/ 30 w 59"/>
                  <a:gd name="T1" fmla="*/ 58 h 58"/>
                  <a:gd name="T2" fmla="*/ 0 w 59"/>
                  <a:gd name="T3" fmla="*/ 28 h 58"/>
                  <a:gd name="T4" fmla="*/ 27 w 59"/>
                  <a:gd name="T5" fmla="*/ 1 h 58"/>
                  <a:gd name="T6" fmla="*/ 58 w 59"/>
                  <a:gd name="T7" fmla="*/ 28 h 58"/>
                  <a:gd name="T8" fmla="*/ 30 w 59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30" y="58"/>
                    </a:moveTo>
                    <a:cubicBezTo>
                      <a:pt x="11" y="56"/>
                      <a:pt x="0" y="46"/>
                      <a:pt x="0" y="28"/>
                    </a:cubicBezTo>
                    <a:cubicBezTo>
                      <a:pt x="1" y="13"/>
                      <a:pt x="10" y="2"/>
                      <a:pt x="27" y="1"/>
                    </a:cubicBezTo>
                    <a:cubicBezTo>
                      <a:pt x="45" y="0"/>
                      <a:pt x="57" y="9"/>
                      <a:pt x="58" y="28"/>
                    </a:cubicBezTo>
                    <a:cubicBezTo>
                      <a:pt x="59" y="46"/>
                      <a:pt x="47" y="55"/>
                      <a:pt x="30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60A9FC3E-41A4-42EF-3B9C-FF4297685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11313" y="1733551"/>
                <a:ext cx="219075" cy="223838"/>
              </a:xfrm>
              <a:custGeom>
                <a:avLst/>
                <a:gdLst>
                  <a:gd name="T0" fmla="*/ 58 w 58"/>
                  <a:gd name="T1" fmla="*/ 31 h 59"/>
                  <a:gd name="T2" fmla="*/ 26 w 58"/>
                  <a:gd name="T3" fmla="*/ 58 h 59"/>
                  <a:gd name="T4" fmla="*/ 0 w 58"/>
                  <a:gd name="T5" fmla="*/ 30 h 59"/>
                  <a:gd name="T6" fmla="*/ 29 w 58"/>
                  <a:gd name="T7" fmla="*/ 1 h 59"/>
                  <a:gd name="T8" fmla="*/ 58 w 58"/>
                  <a:gd name="T9" fmla="*/ 3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1"/>
                    </a:moveTo>
                    <a:cubicBezTo>
                      <a:pt x="55" y="49"/>
                      <a:pt x="43" y="59"/>
                      <a:pt x="26" y="58"/>
                    </a:cubicBezTo>
                    <a:cubicBezTo>
                      <a:pt x="11" y="56"/>
                      <a:pt x="0" y="46"/>
                      <a:pt x="0" y="30"/>
                    </a:cubicBezTo>
                    <a:cubicBezTo>
                      <a:pt x="1" y="12"/>
                      <a:pt x="11" y="0"/>
                      <a:pt x="29" y="1"/>
                    </a:cubicBezTo>
                    <a:cubicBezTo>
                      <a:pt x="47" y="1"/>
                      <a:pt x="56" y="13"/>
                      <a:pt x="58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D0CEE41B-9A25-82AE-23A3-64576735C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71888" y="2193926"/>
                <a:ext cx="219075" cy="219075"/>
              </a:xfrm>
              <a:custGeom>
                <a:avLst/>
                <a:gdLst>
                  <a:gd name="T0" fmla="*/ 58 w 58"/>
                  <a:gd name="T1" fmla="*/ 28 h 58"/>
                  <a:gd name="T2" fmla="*/ 27 w 58"/>
                  <a:gd name="T3" fmla="*/ 57 h 58"/>
                  <a:gd name="T4" fmla="*/ 0 w 58"/>
                  <a:gd name="T5" fmla="*/ 30 h 58"/>
                  <a:gd name="T6" fmla="*/ 28 w 58"/>
                  <a:gd name="T7" fmla="*/ 0 h 58"/>
                  <a:gd name="T8" fmla="*/ 58 w 58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cubicBezTo>
                      <a:pt x="55" y="47"/>
                      <a:pt x="45" y="58"/>
                      <a:pt x="27" y="57"/>
                    </a:cubicBezTo>
                    <a:cubicBezTo>
                      <a:pt x="11" y="56"/>
                      <a:pt x="1" y="46"/>
                      <a:pt x="0" y="30"/>
                    </a:cubicBezTo>
                    <a:cubicBezTo>
                      <a:pt x="0" y="13"/>
                      <a:pt x="11" y="1"/>
                      <a:pt x="28" y="0"/>
                    </a:cubicBezTo>
                    <a:cubicBezTo>
                      <a:pt x="46" y="0"/>
                      <a:pt x="55" y="13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07227964-742A-A97C-0A6B-FCAEA2F17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81175" y="4968876"/>
                <a:ext cx="219075" cy="223838"/>
              </a:xfrm>
              <a:custGeom>
                <a:avLst/>
                <a:gdLst>
                  <a:gd name="T0" fmla="*/ 58 w 58"/>
                  <a:gd name="T1" fmla="*/ 30 h 59"/>
                  <a:gd name="T2" fmla="*/ 29 w 58"/>
                  <a:gd name="T3" fmla="*/ 59 h 59"/>
                  <a:gd name="T4" fmla="*/ 2 w 58"/>
                  <a:gd name="T5" fmla="*/ 33 h 59"/>
                  <a:gd name="T6" fmla="*/ 28 w 58"/>
                  <a:gd name="T7" fmla="*/ 2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7" y="48"/>
                      <a:pt x="47" y="59"/>
                      <a:pt x="29" y="59"/>
                    </a:cubicBezTo>
                    <a:cubicBezTo>
                      <a:pt x="14" y="59"/>
                      <a:pt x="3" y="49"/>
                      <a:pt x="2" y="33"/>
                    </a:cubicBezTo>
                    <a:cubicBezTo>
                      <a:pt x="0" y="15"/>
                      <a:pt x="10" y="3"/>
                      <a:pt x="28" y="2"/>
                    </a:cubicBezTo>
                    <a:cubicBezTo>
                      <a:pt x="47" y="0"/>
                      <a:pt x="56" y="12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6" name="Freeform 11">
                <a:extLst>
                  <a:ext uri="{FF2B5EF4-FFF2-40B4-BE49-F238E27FC236}">
                    <a16:creationId xmlns:a16="http://schemas.microsoft.com/office/drawing/2014/main" id="{D61853A4-5483-1750-024C-A39AF644D3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76575" y="1741488"/>
                <a:ext cx="219075" cy="222250"/>
              </a:xfrm>
              <a:custGeom>
                <a:avLst/>
                <a:gdLst>
                  <a:gd name="T0" fmla="*/ 30 w 58"/>
                  <a:gd name="T1" fmla="*/ 0 h 59"/>
                  <a:gd name="T2" fmla="*/ 57 w 58"/>
                  <a:gd name="T3" fmla="*/ 31 h 59"/>
                  <a:gd name="T4" fmla="*/ 26 w 58"/>
                  <a:gd name="T5" fmla="*/ 57 h 59"/>
                  <a:gd name="T6" fmla="*/ 1 w 58"/>
                  <a:gd name="T7" fmla="*/ 29 h 59"/>
                  <a:gd name="T8" fmla="*/ 30 w 58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30" y="0"/>
                    </a:moveTo>
                    <a:cubicBezTo>
                      <a:pt x="47" y="2"/>
                      <a:pt x="58" y="13"/>
                      <a:pt x="57" y="31"/>
                    </a:cubicBezTo>
                    <a:cubicBezTo>
                      <a:pt x="55" y="48"/>
                      <a:pt x="44" y="59"/>
                      <a:pt x="26" y="57"/>
                    </a:cubicBezTo>
                    <a:cubicBezTo>
                      <a:pt x="10" y="55"/>
                      <a:pt x="0" y="45"/>
                      <a:pt x="1" y="29"/>
                    </a:cubicBezTo>
                    <a:cubicBezTo>
                      <a:pt x="1" y="10"/>
                      <a:pt x="12" y="1"/>
                      <a:pt x="3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30BB7385-172E-1318-6B02-35CFF0051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70088" y="1617663"/>
                <a:ext cx="214312" cy="217488"/>
              </a:xfrm>
              <a:custGeom>
                <a:avLst/>
                <a:gdLst>
                  <a:gd name="T0" fmla="*/ 57 w 57"/>
                  <a:gd name="T1" fmla="*/ 30 h 58"/>
                  <a:gd name="T2" fmla="*/ 26 w 57"/>
                  <a:gd name="T3" fmla="*/ 57 h 58"/>
                  <a:gd name="T4" fmla="*/ 0 w 57"/>
                  <a:gd name="T5" fmla="*/ 29 h 58"/>
                  <a:gd name="T6" fmla="*/ 29 w 57"/>
                  <a:gd name="T7" fmla="*/ 0 h 58"/>
                  <a:gd name="T8" fmla="*/ 57 w 57"/>
                  <a:gd name="T9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57" y="30"/>
                    </a:moveTo>
                    <a:cubicBezTo>
                      <a:pt x="55" y="49"/>
                      <a:pt x="44" y="58"/>
                      <a:pt x="26" y="57"/>
                    </a:cubicBezTo>
                    <a:cubicBezTo>
                      <a:pt x="10" y="55"/>
                      <a:pt x="0" y="45"/>
                      <a:pt x="0" y="29"/>
                    </a:cubicBezTo>
                    <a:cubicBezTo>
                      <a:pt x="0" y="11"/>
                      <a:pt x="12" y="0"/>
                      <a:pt x="29" y="0"/>
                    </a:cubicBezTo>
                    <a:cubicBezTo>
                      <a:pt x="47" y="0"/>
                      <a:pt x="56" y="12"/>
                      <a:pt x="57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42284946-7B6E-A46D-55CB-CD1287686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47913" y="1579563"/>
                <a:ext cx="219075" cy="214313"/>
              </a:xfrm>
              <a:custGeom>
                <a:avLst/>
                <a:gdLst>
                  <a:gd name="T0" fmla="*/ 28 w 58"/>
                  <a:gd name="T1" fmla="*/ 57 h 57"/>
                  <a:gd name="T2" fmla="*/ 1 w 58"/>
                  <a:gd name="T3" fmla="*/ 27 h 57"/>
                  <a:gd name="T4" fmla="*/ 28 w 58"/>
                  <a:gd name="T5" fmla="*/ 0 h 57"/>
                  <a:gd name="T6" fmla="*/ 58 w 58"/>
                  <a:gd name="T7" fmla="*/ 28 h 57"/>
                  <a:gd name="T8" fmla="*/ 28 w 58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28" y="57"/>
                    </a:moveTo>
                    <a:cubicBezTo>
                      <a:pt x="10" y="55"/>
                      <a:pt x="0" y="44"/>
                      <a:pt x="1" y="27"/>
                    </a:cubicBezTo>
                    <a:cubicBezTo>
                      <a:pt x="1" y="10"/>
                      <a:pt x="12" y="1"/>
                      <a:pt x="28" y="0"/>
                    </a:cubicBezTo>
                    <a:cubicBezTo>
                      <a:pt x="45" y="0"/>
                      <a:pt x="58" y="10"/>
                      <a:pt x="58" y="28"/>
                    </a:cubicBezTo>
                    <a:cubicBezTo>
                      <a:pt x="57" y="46"/>
                      <a:pt x="46" y="56"/>
                      <a:pt x="28" y="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9EB517BE-2837-AC12-EB19-576C14499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00425" y="1930401"/>
                <a:ext cx="219075" cy="222250"/>
              </a:xfrm>
              <a:custGeom>
                <a:avLst/>
                <a:gdLst>
                  <a:gd name="T0" fmla="*/ 58 w 58"/>
                  <a:gd name="T1" fmla="*/ 30 h 59"/>
                  <a:gd name="T2" fmla="*/ 29 w 58"/>
                  <a:gd name="T3" fmla="*/ 58 h 59"/>
                  <a:gd name="T4" fmla="*/ 1 w 58"/>
                  <a:gd name="T5" fmla="*/ 33 h 59"/>
                  <a:gd name="T6" fmla="*/ 27 w 58"/>
                  <a:gd name="T7" fmla="*/ 2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6" y="48"/>
                      <a:pt x="47" y="58"/>
                      <a:pt x="29" y="58"/>
                    </a:cubicBezTo>
                    <a:cubicBezTo>
                      <a:pt x="12" y="59"/>
                      <a:pt x="2" y="49"/>
                      <a:pt x="1" y="33"/>
                    </a:cubicBezTo>
                    <a:cubicBezTo>
                      <a:pt x="0" y="15"/>
                      <a:pt x="9" y="3"/>
                      <a:pt x="27" y="2"/>
                    </a:cubicBezTo>
                    <a:cubicBezTo>
                      <a:pt x="45" y="0"/>
                      <a:pt x="55" y="12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0" name="Freeform 15">
                <a:extLst>
                  <a:ext uri="{FF2B5EF4-FFF2-40B4-BE49-F238E27FC236}">
                    <a16:creationId xmlns:a16="http://schemas.microsoft.com/office/drawing/2014/main" id="{ACD8EA86-7F81-57AB-8FBA-C51F85893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438275" y="4814888"/>
                <a:ext cx="222250" cy="219075"/>
              </a:xfrm>
              <a:custGeom>
                <a:avLst/>
                <a:gdLst>
                  <a:gd name="T0" fmla="*/ 59 w 59"/>
                  <a:gd name="T1" fmla="*/ 27 h 58"/>
                  <a:gd name="T2" fmla="*/ 28 w 59"/>
                  <a:gd name="T3" fmla="*/ 57 h 58"/>
                  <a:gd name="T4" fmla="*/ 1 w 59"/>
                  <a:gd name="T5" fmla="*/ 27 h 58"/>
                  <a:gd name="T6" fmla="*/ 29 w 59"/>
                  <a:gd name="T7" fmla="*/ 1 h 58"/>
                  <a:gd name="T8" fmla="*/ 59 w 59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59" y="27"/>
                    </a:moveTo>
                    <a:cubicBezTo>
                      <a:pt x="55" y="47"/>
                      <a:pt x="46" y="58"/>
                      <a:pt x="28" y="57"/>
                    </a:cubicBezTo>
                    <a:cubicBezTo>
                      <a:pt x="9" y="57"/>
                      <a:pt x="0" y="45"/>
                      <a:pt x="1" y="27"/>
                    </a:cubicBezTo>
                    <a:cubicBezTo>
                      <a:pt x="2" y="10"/>
                      <a:pt x="14" y="1"/>
                      <a:pt x="29" y="1"/>
                    </a:cubicBezTo>
                    <a:cubicBezTo>
                      <a:pt x="46" y="0"/>
                      <a:pt x="56" y="12"/>
                      <a:pt x="59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2814EE6F-1BFC-9F5D-62F9-FF723C688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887788" y="2508251"/>
                <a:ext cx="223837" cy="222250"/>
              </a:xfrm>
              <a:custGeom>
                <a:avLst/>
                <a:gdLst>
                  <a:gd name="T0" fmla="*/ 59 w 59"/>
                  <a:gd name="T1" fmla="*/ 30 h 59"/>
                  <a:gd name="T2" fmla="*/ 27 w 59"/>
                  <a:gd name="T3" fmla="*/ 57 h 59"/>
                  <a:gd name="T4" fmla="*/ 2 w 59"/>
                  <a:gd name="T5" fmla="*/ 25 h 59"/>
                  <a:gd name="T6" fmla="*/ 31 w 59"/>
                  <a:gd name="T7" fmla="*/ 1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5" y="48"/>
                      <a:pt x="45" y="59"/>
                      <a:pt x="27" y="57"/>
                    </a:cubicBezTo>
                    <a:cubicBezTo>
                      <a:pt x="9" y="56"/>
                      <a:pt x="0" y="43"/>
                      <a:pt x="2" y="25"/>
                    </a:cubicBezTo>
                    <a:cubicBezTo>
                      <a:pt x="4" y="10"/>
                      <a:pt x="15" y="0"/>
                      <a:pt x="31" y="1"/>
                    </a:cubicBezTo>
                    <a:cubicBezTo>
                      <a:pt x="49" y="2"/>
                      <a:pt x="58" y="13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0D1E1E9-863B-78F1-0EC6-FAB3F763D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39825" y="4587876"/>
                <a:ext cx="222250" cy="219075"/>
              </a:xfrm>
              <a:custGeom>
                <a:avLst/>
                <a:gdLst>
                  <a:gd name="T0" fmla="*/ 27 w 59"/>
                  <a:gd name="T1" fmla="*/ 0 h 58"/>
                  <a:gd name="T2" fmla="*/ 58 w 59"/>
                  <a:gd name="T3" fmla="*/ 27 h 58"/>
                  <a:gd name="T4" fmla="*/ 30 w 59"/>
                  <a:gd name="T5" fmla="*/ 57 h 58"/>
                  <a:gd name="T6" fmla="*/ 2 w 59"/>
                  <a:gd name="T7" fmla="*/ 32 h 58"/>
                  <a:gd name="T8" fmla="*/ 27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7" y="0"/>
                    </a:moveTo>
                    <a:cubicBezTo>
                      <a:pt x="45" y="1"/>
                      <a:pt x="57" y="9"/>
                      <a:pt x="58" y="27"/>
                    </a:cubicBezTo>
                    <a:cubicBezTo>
                      <a:pt x="59" y="45"/>
                      <a:pt x="48" y="56"/>
                      <a:pt x="30" y="57"/>
                    </a:cubicBezTo>
                    <a:cubicBezTo>
                      <a:pt x="13" y="58"/>
                      <a:pt x="4" y="47"/>
                      <a:pt x="2" y="32"/>
                    </a:cubicBezTo>
                    <a:cubicBezTo>
                      <a:pt x="0" y="14"/>
                      <a:pt x="9" y="3"/>
                      <a:pt x="2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7A151151-263B-6EF1-0522-3548D82DE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95350" y="4297363"/>
                <a:ext cx="219075" cy="222250"/>
              </a:xfrm>
              <a:custGeom>
                <a:avLst/>
                <a:gdLst>
                  <a:gd name="T0" fmla="*/ 58 w 58"/>
                  <a:gd name="T1" fmla="*/ 30 h 59"/>
                  <a:gd name="T2" fmla="*/ 27 w 58"/>
                  <a:gd name="T3" fmla="*/ 58 h 59"/>
                  <a:gd name="T4" fmla="*/ 2 w 58"/>
                  <a:gd name="T5" fmla="*/ 26 h 59"/>
                  <a:gd name="T6" fmla="*/ 29 w 58"/>
                  <a:gd name="T7" fmla="*/ 1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5" y="47"/>
                      <a:pt x="45" y="59"/>
                      <a:pt x="27" y="58"/>
                    </a:cubicBezTo>
                    <a:cubicBezTo>
                      <a:pt x="9" y="56"/>
                      <a:pt x="0" y="43"/>
                      <a:pt x="2" y="26"/>
                    </a:cubicBezTo>
                    <a:cubicBezTo>
                      <a:pt x="3" y="10"/>
                      <a:pt x="13" y="0"/>
                      <a:pt x="29" y="1"/>
                    </a:cubicBezTo>
                    <a:cubicBezTo>
                      <a:pt x="48" y="2"/>
                      <a:pt x="57" y="13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4" name="Freeform 19">
                <a:extLst>
                  <a:ext uri="{FF2B5EF4-FFF2-40B4-BE49-F238E27FC236}">
                    <a16:creationId xmlns:a16="http://schemas.microsoft.com/office/drawing/2014/main" id="{F6A428DC-C4EE-1EC4-5815-56CE674359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0725" y="3960813"/>
                <a:ext cx="222250" cy="223838"/>
              </a:xfrm>
              <a:custGeom>
                <a:avLst/>
                <a:gdLst>
                  <a:gd name="T0" fmla="*/ 59 w 59"/>
                  <a:gd name="T1" fmla="*/ 30 h 59"/>
                  <a:gd name="T2" fmla="*/ 29 w 59"/>
                  <a:gd name="T3" fmla="*/ 58 h 59"/>
                  <a:gd name="T4" fmla="*/ 1 w 59"/>
                  <a:gd name="T5" fmla="*/ 32 h 59"/>
                  <a:gd name="T6" fmla="*/ 29 w 59"/>
                  <a:gd name="T7" fmla="*/ 1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6" y="47"/>
                      <a:pt x="48" y="59"/>
                      <a:pt x="29" y="58"/>
                    </a:cubicBezTo>
                    <a:cubicBezTo>
                      <a:pt x="13" y="58"/>
                      <a:pt x="2" y="48"/>
                      <a:pt x="1" y="32"/>
                    </a:cubicBezTo>
                    <a:cubicBezTo>
                      <a:pt x="0" y="14"/>
                      <a:pt x="10" y="3"/>
                      <a:pt x="29" y="1"/>
                    </a:cubicBezTo>
                    <a:cubicBezTo>
                      <a:pt x="48" y="0"/>
                      <a:pt x="55" y="13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D7D540E2-76EF-8DB1-FE0A-0D95A03DE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08038" y="2492376"/>
                <a:ext cx="222250" cy="234950"/>
              </a:xfrm>
              <a:custGeom>
                <a:avLst/>
                <a:gdLst>
                  <a:gd name="T0" fmla="*/ 58 w 59"/>
                  <a:gd name="T1" fmla="*/ 35 h 62"/>
                  <a:gd name="T2" fmla="*/ 25 w 59"/>
                  <a:gd name="T3" fmla="*/ 58 h 62"/>
                  <a:gd name="T4" fmla="*/ 2 w 59"/>
                  <a:gd name="T5" fmla="*/ 28 h 62"/>
                  <a:gd name="T6" fmla="*/ 33 w 59"/>
                  <a:gd name="T7" fmla="*/ 2 h 62"/>
                  <a:gd name="T8" fmla="*/ 58 w 59"/>
                  <a:gd name="T9" fmla="*/ 3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62">
                    <a:moveTo>
                      <a:pt x="58" y="35"/>
                    </a:moveTo>
                    <a:cubicBezTo>
                      <a:pt x="54" y="51"/>
                      <a:pt x="44" y="62"/>
                      <a:pt x="25" y="58"/>
                    </a:cubicBezTo>
                    <a:cubicBezTo>
                      <a:pt x="10" y="55"/>
                      <a:pt x="0" y="44"/>
                      <a:pt x="2" y="28"/>
                    </a:cubicBezTo>
                    <a:cubicBezTo>
                      <a:pt x="4" y="11"/>
                      <a:pt x="15" y="0"/>
                      <a:pt x="33" y="2"/>
                    </a:cubicBezTo>
                    <a:cubicBezTo>
                      <a:pt x="51" y="4"/>
                      <a:pt x="59" y="16"/>
                      <a:pt x="58" y="3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8D5D0D7F-7133-63BD-E092-FBED77C29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16000" y="2182813"/>
                <a:ext cx="215900" cy="219075"/>
              </a:xfrm>
              <a:custGeom>
                <a:avLst/>
                <a:gdLst>
                  <a:gd name="T0" fmla="*/ 29 w 57"/>
                  <a:gd name="T1" fmla="*/ 58 h 58"/>
                  <a:gd name="T2" fmla="*/ 1 w 57"/>
                  <a:gd name="T3" fmla="*/ 28 h 58"/>
                  <a:gd name="T4" fmla="*/ 32 w 57"/>
                  <a:gd name="T5" fmla="*/ 1 h 58"/>
                  <a:gd name="T6" fmla="*/ 57 w 57"/>
                  <a:gd name="T7" fmla="*/ 29 h 58"/>
                  <a:gd name="T8" fmla="*/ 29 w 57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29" y="58"/>
                    </a:moveTo>
                    <a:cubicBezTo>
                      <a:pt x="10" y="56"/>
                      <a:pt x="0" y="45"/>
                      <a:pt x="1" y="28"/>
                    </a:cubicBezTo>
                    <a:cubicBezTo>
                      <a:pt x="2" y="11"/>
                      <a:pt x="14" y="0"/>
                      <a:pt x="32" y="1"/>
                    </a:cubicBezTo>
                    <a:cubicBezTo>
                      <a:pt x="48" y="3"/>
                      <a:pt x="57" y="14"/>
                      <a:pt x="57" y="29"/>
                    </a:cubicBezTo>
                    <a:cubicBezTo>
                      <a:pt x="57" y="47"/>
                      <a:pt x="47" y="57"/>
                      <a:pt x="29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3B7BF2AE-5D31-8EE5-7313-C8D1D8C099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83050" y="3232151"/>
                <a:ext cx="219075" cy="219075"/>
              </a:xfrm>
              <a:custGeom>
                <a:avLst/>
                <a:gdLst>
                  <a:gd name="T0" fmla="*/ 29 w 58"/>
                  <a:gd name="T1" fmla="*/ 58 h 58"/>
                  <a:gd name="T2" fmla="*/ 1 w 58"/>
                  <a:gd name="T3" fmla="*/ 28 h 58"/>
                  <a:gd name="T4" fmla="*/ 27 w 58"/>
                  <a:gd name="T5" fmla="*/ 1 h 58"/>
                  <a:gd name="T6" fmla="*/ 58 w 58"/>
                  <a:gd name="T7" fmla="*/ 28 h 58"/>
                  <a:gd name="T8" fmla="*/ 29 w 58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29" y="58"/>
                    </a:moveTo>
                    <a:cubicBezTo>
                      <a:pt x="12" y="56"/>
                      <a:pt x="0" y="46"/>
                      <a:pt x="1" y="28"/>
                    </a:cubicBezTo>
                    <a:cubicBezTo>
                      <a:pt x="1" y="13"/>
                      <a:pt x="11" y="2"/>
                      <a:pt x="27" y="1"/>
                    </a:cubicBezTo>
                    <a:cubicBezTo>
                      <a:pt x="45" y="0"/>
                      <a:pt x="57" y="10"/>
                      <a:pt x="58" y="28"/>
                    </a:cubicBezTo>
                    <a:cubicBezTo>
                      <a:pt x="58" y="46"/>
                      <a:pt x="47" y="55"/>
                      <a:pt x="29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8" name="Freeform 23">
                <a:extLst>
                  <a:ext uri="{FF2B5EF4-FFF2-40B4-BE49-F238E27FC236}">
                    <a16:creationId xmlns:a16="http://schemas.microsoft.com/office/drawing/2014/main" id="{6267EB41-8CA0-2EA3-5AD3-A408DF4C7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28888" y="5059363"/>
                <a:ext cx="222250" cy="223838"/>
              </a:xfrm>
              <a:custGeom>
                <a:avLst/>
                <a:gdLst>
                  <a:gd name="T0" fmla="*/ 59 w 59"/>
                  <a:gd name="T1" fmla="*/ 30 h 59"/>
                  <a:gd name="T2" fmla="*/ 27 w 59"/>
                  <a:gd name="T3" fmla="*/ 57 h 59"/>
                  <a:gd name="T4" fmla="*/ 2 w 59"/>
                  <a:gd name="T5" fmla="*/ 25 h 59"/>
                  <a:gd name="T6" fmla="*/ 30 w 59"/>
                  <a:gd name="T7" fmla="*/ 0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5" y="47"/>
                      <a:pt x="46" y="59"/>
                      <a:pt x="27" y="57"/>
                    </a:cubicBezTo>
                    <a:cubicBezTo>
                      <a:pt x="9" y="55"/>
                      <a:pt x="0" y="43"/>
                      <a:pt x="2" y="25"/>
                    </a:cubicBezTo>
                    <a:cubicBezTo>
                      <a:pt x="3" y="9"/>
                      <a:pt x="15" y="0"/>
                      <a:pt x="30" y="0"/>
                    </a:cubicBezTo>
                    <a:cubicBezTo>
                      <a:pt x="48" y="1"/>
                      <a:pt x="58" y="12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7C088934-330B-D629-CD71-507137ECD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57650" y="3606801"/>
                <a:ext cx="215900" cy="219075"/>
              </a:xfrm>
              <a:custGeom>
                <a:avLst/>
                <a:gdLst>
                  <a:gd name="T0" fmla="*/ 57 w 57"/>
                  <a:gd name="T1" fmla="*/ 28 h 58"/>
                  <a:gd name="T2" fmla="*/ 29 w 57"/>
                  <a:gd name="T3" fmla="*/ 58 h 58"/>
                  <a:gd name="T4" fmla="*/ 0 w 57"/>
                  <a:gd name="T5" fmla="*/ 29 h 58"/>
                  <a:gd name="T6" fmla="*/ 25 w 57"/>
                  <a:gd name="T7" fmla="*/ 1 h 58"/>
                  <a:gd name="T8" fmla="*/ 57 w 57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57" y="28"/>
                    </a:moveTo>
                    <a:cubicBezTo>
                      <a:pt x="55" y="45"/>
                      <a:pt x="47" y="58"/>
                      <a:pt x="29" y="58"/>
                    </a:cubicBezTo>
                    <a:cubicBezTo>
                      <a:pt x="10" y="58"/>
                      <a:pt x="0" y="47"/>
                      <a:pt x="0" y="29"/>
                    </a:cubicBezTo>
                    <a:cubicBezTo>
                      <a:pt x="0" y="13"/>
                      <a:pt x="10" y="3"/>
                      <a:pt x="25" y="1"/>
                    </a:cubicBezTo>
                    <a:cubicBezTo>
                      <a:pt x="43" y="0"/>
                      <a:pt x="53" y="11"/>
                      <a:pt x="57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0" name="Freeform 25">
                <a:extLst>
                  <a:ext uri="{FF2B5EF4-FFF2-40B4-BE49-F238E27FC236}">
                    <a16:creationId xmlns:a16="http://schemas.microsoft.com/office/drawing/2014/main" id="{AB148A34-D890-BEB7-55C9-44C75B98B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27488" y="2862263"/>
                <a:ext cx="219075" cy="215900"/>
              </a:xfrm>
              <a:custGeom>
                <a:avLst/>
                <a:gdLst>
                  <a:gd name="T0" fmla="*/ 29 w 58"/>
                  <a:gd name="T1" fmla="*/ 0 h 57"/>
                  <a:gd name="T2" fmla="*/ 58 w 58"/>
                  <a:gd name="T3" fmla="*/ 28 h 57"/>
                  <a:gd name="T4" fmla="*/ 33 w 58"/>
                  <a:gd name="T5" fmla="*/ 56 h 57"/>
                  <a:gd name="T6" fmla="*/ 2 w 58"/>
                  <a:gd name="T7" fmla="*/ 31 h 57"/>
                  <a:gd name="T8" fmla="*/ 29 w 58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29" y="0"/>
                    </a:moveTo>
                    <a:cubicBezTo>
                      <a:pt x="47" y="1"/>
                      <a:pt x="58" y="10"/>
                      <a:pt x="58" y="28"/>
                    </a:cubicBezTo>
                    <a:cubicBezTo>
                      <a:pt x="58" y="43"/>
                      <a:pt x="50" y="55"/>
                      <a:pt x="33" y="56"/>
                    </a:cubicBezTo>
                    <a:cubicBezTo>
                      <a:pt x="16" y="57"/>
                      <a:pt x="4" y="49"/>
                      <a:pt x="2" y="31"/>
                    </a:cubicBezTo>
                    <a:cubicBezTo>
                      <a:pt x="0" y="12"/>
                      <a:pt x="11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1" name="Freeform 26">
                <a:extLst>
                  <a:ext uri="{FF2B5EF4-FFF2-40B4-BE49-F238E27FC236}">
                    <a16:creationId xmlns:a16="http://schemas.microsoft.com/office/drawing/2014/main" id="{893729DE-EA8B-C808-3982-215E45CB3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87463" y="1930401"/>
                <a:ext cx="219075" cy="219075"/>
              </a:xfrm>
              <a:custGeom>
                <a:avLst/>
                <a:gdLst>
                  <a:gd name="T0" fmla="*/ 58 w 58"/>
                  <a:gd name="T1" fmla="*/ 28 h 58"/>
                  <a:gd name="T2" fmla="*/ 25 w 58"/>
                  <a:gd name="T3" fmla="*/ 56 h 58"/>
                  <a:gd name="T4" fmla="*/ 0 w 58"/>
                  <a:gd name="T5" fmla="*/ 28 h 58"/>
                  <a:gd name="T6" fmla="*/ 29 w 58"/>
                  <a:gd name="T7" fmla="*/ 0 h 58"/>
                  <a:gd name="T8" fmla="*/ 58 w 58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cubicBezTo>
                      <a:pt x="53" y="47"/>
                      <a:pt x="44" y="58"/>
                      <a:pt x="25" y="56"/>
                    </a:cubicBezTo>
                    <a:cubicBezTo>
                      <a:pt x="10" y="55"/>
                      <a:pt x="0" y="45"/>
                      <a:pt x="0" y="28"/>
                    </a:cubicBezTo>
                    <a:cubicBezTo>
                      <a:pt x="0" y="11"/>
                      <a:pt x="11" y="0"/>
                      <a:pt x="29" y="0"/>
                    </a:cubicBezTo>
                    <a:cubicBezTo>
                      <a:pt x="48" y="0"/>
                      <a:pt x="54" y="13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1B6570D2-8DBA-1D32-AAA8-059D23EBB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09863" y="1612901"/>
                <a:ext cx="215900" cy="219075"/>
              </a:xfrm>
              <a:custGeom>
                <a:avLst/>
                <a:gdLst>
                  <a:gd name="T0" fmla="*/ 27 w 57"/>
                  <a:gd name="T1" fmla="*/ 58 h 58"/>
                  <a:gd name="T2" fmla="*/ 0 w 57"/>
                  <a:gd name="T3" fmla="*/ 27 h 58"/>
                  <a:gd name="T4" fmla="*/ 27 w 57"/>
                  <a:gd name="T5" fmla="*/ 1 h 58"/>
                  <a:gd name="T6" fmla="*/ 57 w 57"/>
                  <a:gd name="T7" fmla="*/ 29 h 58"/>
                  <a:gd name="T8" fmla="*/ 27 w 57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27" y="58"/>
                    </a:moveTo>
                    <a:cubicBezTo>
                      <a:pt x="9" y="56"/>
                      <a:pt x="0" y="45"/>
                      <a:pt x="0" y="27"/>
                    </a:cubicBezTo>
                    <a:cubicBezTo>
                      <a:pt x="1" y="10"/>
                      <a:pt x="11" y="1"/>
                      <a:pt x="27" y="1"/>
                    </a:cubicBezTo>
                    <a:cubicBezTo>
                      <a:pt x="45" y="0"/>
                      <a:pt x="57" y="10"/>
                      <a:pt x="57" y="29"/>
                    </a:cubicBezTo>
                    <a:cubicBezTo>
                      <a:pt x="57" y="46"/>
                      <a:pt x="45" y="56"/>
                      <a:pt x="27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DC5FAA94-5C87-24C9-A76F-A0D0E19C7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11188" y="3225801"/>
                <a:ext cx="222250" cy="219075"/>
              </a:xfrm>
              <a:custGeom>
                <a:avLst/>
                <a:gdLst>
                  <a:gd name="T0" fmla="*/ 29 w 59"/>
                  <a:gd name="T1" fmla="*/ 0 h 58"/>
                  <a:gd name="T2" fmla="*/ 58 w 59"/>
                  <a:gd name="T3" fmla="*/ 29 h 58"/>
                  <a:gd name="T4" fmla="*/ 28 w 59"/>
                  <a:gd name="T5" fmla="*/ 57 h 58"/>
                  <a:gd name="T6" fmla="*/ 1 w 59"/>
                  <a:gd name="T7" fmla="*/ 31 h 58"/>
                  <a:gd name="T8" fmla="*/ 29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9" y="0"/>
                    </a:moveTo>
                    <a:cubicBezTo>
                      <a:pt x="46" y="3"/>
                      <a:pt x="59" y="11"/>
                      <a:pt x="58" y="29"/>
                    </a:cubicBezTo>
                    <a:cubicBezTo>
                      <a:pt x="57" y="47"/>
                      <a:pt x="47" y="58"/>
                      <a:pt x="28" y="57"/>
                    </a:cubicBezTo>
                    <a:cubicBezTo>
                      <a:pt x="12" y="57"/>
                      <a:pt x="2" y="46"/>
                      <a:pt x="1" y="31"/>
                    </a:cubicBezTo>
                    <a:cubicBezTo>
                      <a:pt x="0" y="13"/>
                      <a:pt x="12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4" name="Freeform 29">
                <a:extLst>
                  <a:ext uri="{FF2B5EF4-FFF2-40B4-BE49-F238E27FC236}">
                    <a16:creationId xmlns:a16="http://schemas.microsoft.com/office/drawing/2014/main" id="{8A902049-E53E-632F-CA57-8AE2DE83C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800475" y="4283076"/>
                <a:ext cx="249237" cy="252413"/>
              </a:xfrm>
              <a:custGeom>
                <a:avLst/>
                <a:gdLst>
                  <a:gd name="T0" fmla="*/ 7 w 66"/>
                  <a:gd name="T1" fmla="*/ 46 h 67"/>
                  <a:gd name="T2" fmla="*/ 20 w 66"/>
                  <a:gd name="T3" fmla="*/ 7 h 67"/>
                  <a:gd name="T4" fmla="*/ 56 w 66"/>
                  <a:gd name="T5" fmla="*/ 18 h 67"/>
                  <a:gd name="T6" fmla="*/ 47 w 66"/>
                  <a:gd name="T7" fmla="*/ 58 h 67"/>
                  <a:gd name="T8" fmla="*/ 7 w 66"/>
                  <a:gd name="T9" fmla="*/ 4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7">
                    <a:moveTo>
                      <a:pt x="7" y="46"/>
                    </a:moveTo>
                    <a:cubicBezTo>
                      <a:pt x="0" y="29"/>
                      <a:pt x="5" y="15"/>
                      <a:pt x="20" y="7"/>
                    </a:cubicBezTo>
                    <a:cubicBezTo>
                      <a:pt x="34" y="0"/>
                      <a:pt x="48" y="4"/>
                      <a:pt x="56" y="18"/>
                    </a:cubicBezTo>
                    <a:cubicBezTo>
                      <a:pt x="66" y="34"/>
                      <a:pt x="63" y="49"/>
                      <a:pt x="47" y="58"/>
                    </a:cubicBezTo>
                    <a:cubicBezTo>
                      <a:pt x="31" y="67"/>
                      <a:pt x="17" y="60"/>
                      <a:pt x="7" y="4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5" name="Freeform 30">
                <a:extLst>
                  <a:ext uri="{FF2B5EF4-FFF2-40B4-BE49-F238E27FC236}">
                    <a16:creationId xmlns:a16="http://schemas.microsoft.com/office/drawing/2014/main" id="{B10F888F-9678-55B4-C190-80C1F15FF3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62350" y="4573588"/>
                <a:ext cx="252412" cy="249238"/>
              </a:xfrm>
              <a:custGeom>
                <a:avLst/>
                <a:gdLst>
                  <a:gd name="T0" fmla="*/ 46 w 67"/>
                  <a:gd name="T1" fmla="*/ 59 h 66"/>
                  <a:gd name="T2" fmla="*/ 7 w 67"/>
                  <a:gd name="T3" fmla="*/ 46 h 66"/>
                  <a:gd name="T4" fmla="*/ 18 w 67"/>
                  <a:gd name="T5" fmla="*/ 10 h 66"/>
                  <a:gd name="T6" fmla="*/ 57 w 67"/>
                  <a:gd name="T7" fmla="*/ 19 h 66"/>
                  <a:gd name="T8" fmla="*/ 46 w 67"/>
                  <a:gd name="T9" fmla="*/ 5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6">
                    <a:moveTo>
                      <a:pt x="46" y="59"/>
                    </a:moveTo>
                    <a:cubicBezTo>
                      <a:pt x="29" y="66"/>
                      <a:pt x="15" y="62"/>
                      <a:pt x="7" y="46"/>
                    </a:cubicBezTo>
                    <a:cubicBezTo>
                      <a:pt x="0" y="32"/>
                      <a:pt x="4" y="18"/>
                      <a:pt x="18" y="10"/>
                    </a:cubicBezTo>
                    <a:cubicBezTo>
                      <a:pt x="33" y="0"/>
                      <a:pt x="48" y="4"/>
                      <a:pt x="57" y="19"/>
                    </a:cubicBezTo>
                    <a:cubicBezTo>
                      <a:pt x="67" y="35"/>
                      <a:pt x="60" y="49"/>
                      <a:pt x="46" y="5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68AE9E9B-6DA8-85CF-6860-AB803E4F54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271838" y="4810126"/>
                <a:ext cx="252412" cy="242888"/>
              </a:xfrm>
              <a:custGeom>
                <a:avLst/>
                <a:gdLst>
                  <a:gd name="T0" fmla="*/ 48 w 67"/>
                  <a:gd name="T1" fmla="*/ 58 h 64"/>
                  <a:gd name="T2" fmla="*/ 8 w 67"/>
                  <a:gd name="T3" fmla="*/ 44 h 64"/>
                  <a:gd name="T4" fmla="*/ 24 w 67"/>
                  <a:gd name="T5" fmla="*/ 7 h 64"/>
                  <a:gd name="T6" fmla="*/ 59 w 67"/>
                  <a:gd name="T7" fmla="*/ 20 h 64"/>
                  <a:gd name="T8" fmla="*/ 48 w 67"/>
                  <a:gd name="T9" fmla="*/ 5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4">
                    <a:moveTo>
                      <a:pt x="48" y="58"/>
                    </a:moveTo>
                    <a:cubicBezTo>
                      <a:pt x="30" y="64"/>
                      <a:pt x="15" y="61"/>
                      <a:pt x="8" y="44"/>
                    </a:cubicBezTo>
                    <a:cubicBezTo>
                      <a:pt x="0" y="27"/>
                      <a:pt x="7" y="14"/>
                      <a:pt x="24" y="7"/>
                    </a:cubicBezTo>
                    <a:cubicBezTo>
                      <a:pt x="39" y="0"/>
                      <a:pt x="52" y="6"/>
                      <a:pt x="59" y="20"/>
                    </a:cubicBezTo>
                    <a:cubicBezTo>
                      <a:pt x="67" y="35"/>
                      <a:pt x="61" y="49"/>
                      <a:pt x="48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A62BA167-FD60-B600-C2BA-FF6C4EE93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932113" y="4973638"/>
                <a:ext cx="244475" cy="252413"/>
              </a:xfrm>
              <a:custGeom>
                <a:avLst/>
                <a:gdLst>
                  <a:gd name="T0" fmla="*/ 58 w 65"/>
                  <a:gd name="T1" fmla="*/ 19 h 67"/>
                  <a:gd name="T2" fmla="*/ 47 w 65"/>
                  <a:gd name="T3" fmla="*/ 58 h 67"/>
                  <a:gd name="T4" fmla="*/ 8 w 65"/>
                  <a:gd name="T5" fmla="*/ 47 h 67"/>
                  <a:gd name="T6" fmla="*/ 18 w 65"/>
                  <a:gd name="T7" fmla="*/ 10 h 67"/>
                  <a:gd name="T8" fmla="*/ 58 w 65"/>
                  <a:gd name="T9" fmla="*/ 1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7">
                    <a:moveTo>
                      <a:pt x="58" y="19"/>
                    </a:moveTo>
                    <a:cubicBezTo>
                      <a:pt x="65" y="35"/>
                      <a:pt x="63" y="50"/>
                      <a:pt x="47" y="58"/>
                    </a:cubicBezTo>
                    <a:cubicBezTo>
                      <a:pt x="31" y="67"/>
                      <a:pt x="17" y="62"/>
                      <a:pt x="8" y="47"/>
                    </a:cubicBezTo>
                    <a:cubicBezTo>
                      <a:pt x="0" y="32"/>
                      <a:pt x="5" y="19"/>
                      <a:pt x="18" y="10"/>
                    </a:cubicBezTo>
                    <a:cubicBezTo>
                      <a:pt x="33" y="0"/>
                      <a:pt x="47" y="4"/>
                      <a:pt x="58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8" name="Freeform 33">
                <a:extLst>
                  <a:ext uri="{FF2B5EF4-FFF2-40B4-BE49-F238E27FC236}">
                    <a16:creationId xmlns:a16="http://schemas.microsoft.com/office/drawing/2014/main" id="{7E9C8CE3-D5F0-A305-E9FA-C0555BCC3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70338" y="3946526"/>
                <a:ext cx="246062" cy="241300"/>
              </a:xfrm>
              <a:custGeom>
                <a:avLst/>
                <a:gdLst>
                  <a:gd name="T0" fmla="*/ 44 w 65"/>
                  <a:gd name="T1" fmla="*/ 59 h 64"/>
                  <a:gd name="T2" fmla="*/ 6 w 65"/>
                  <a:gd name="T3" fmla="*/ 43 h 64"/>
                  <a:gd name="T4" fmla="*/ 23 w 65"/>
                  <a:gd name="T5" fmla="*/ 6 h 64"/>
                  <a:gd name="T6" fmla="*/ 58 w 65"/>
                  <a:gd name="T7" fmla="*/ 20 h 64"/>
                  <a:gd name="T8" fmla="*/ 44 w 65"/>
                  <a:gd name="T9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4">
                    <a:moveTo>
                      <a:pt x="44" y="59"/>
                    </a:moveTo>
                    <a:cubicBezTo>
                      <a:pt x="27" y="64"/>
                      <a:pt x="13" y="60"/>
                      <a:pt x="6" y="43"/>
                    </a:cubicBezTo>
                    <a:cubicBezTo>
                      <a:pt x="0" y="26"/>
                      <a:pt x="6" y="12"/>
                      <a:pt x="23" y="6"/>
                    </a:cubicBezTo>
                    <a:cubicBezTo>
                      <a:pt x="38" y="0"/>
                      <a:pt x="51" y="6"/>
                      <a:pt x="58" y="20"/>
                    </a:cubicBezTo>
                    <a:cubicBezTo>
                      <a:pt x="65" y="37"/>
                      <a:pt x="60" y="50"/>
                      <a:pt x="44" y="5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91E0CC9-E394-1DC9-2D50-76FFD5CCE5D0}"/>
                </a:ext>
              </a:extLst>
            </p:cNvPr>
            <p:cNvGrpSpPr/>
            <p:nvPr/>
          </p:nvGrpSpPr>
          <p:grpSpPr>
            <a:xfrm>
              <a:off x="9297081" y="2284940"/>
              <a:ext cx="1143406" cy="1367916"/>
              <a:chOff x="9297081" y="2144981"/>
              <a:chExt cx="1143406" cy="136791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3ED9D051-6E68-42D5-4276-8D936AA4702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297081" y="2144981"/>
                <a:ext cx="1143406" cy="1367916"/>
                <a:chOff x="11361271" y="642796"/>
                <a:chExt cx="1792224" cy="2144132"/>
              </a:xfrm>
            </p:grpSpPr>
            <p:sp>
              <p:nvSpPr>
                <p:cNvPr id="87" name="Freeform 6">
                  <a:extLst>
                    <a:ext uri="{FF2B5EF4-FFF2-40B4-BE49-F238E27FC236}">
                      <a16:creationId xmlns:a16="http://schemas.microsoft.com/office/drawing/2014/main" id="{5C908497-29BC-047D-2432-47583ABA44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1361271" y="642796"/>
                  <a:ext cx="1792224" cy="2122258"/>
                </a:xfrm>
                <a:custGeom>
                  <a:avLst/>
                  <a:gdLst>
                    <a:gd name="T0" fmla="*/ 236 w 361"/>
                    <a:gd name="T1" fmla="*/ 427 h 427"/>
                    <a:gd name="T2" fmla="*/ 41 w 361"/>
                    <a:gd name="T3" fmla="*/ 427 h 427"/>
                    <a:gd name="T4" fmla="*/ 44 w 361"/>
                    <a:gd name="T5" fmla="*/ 422 h 427"/>
                    <a:gd name="T6" fmla="*/ 62 w 361"/>
                    <a:gd name="T7" fmla="*/ 397 h 427"/>
                    <a:gd name="T8" fmla="*/ 79 w 361"/>
                    <a:gd name="T9" fmla="*/ 329 h 427"/>
                    <a:gd name="T10" fmla="*/ 62 w 361"/>
                    <a:gd name="T11" fmla="*/ 287 h 427"/>
                    <a:gd name="T12" fmla="*/ 25 w 361"/>
                    <a:gd name="T13" fmla="*/ 223 h 427"/>
                    <a:gd name="T14" fmla="*/ 17 w 361"/>
                    <a:gd name="T15" fmla="*/ 104 h 427"/>
                    <a:gd name="T16" fmla="*/ 117 w 361"/>
                    <a:gd name="T17" fmla="*/ 12 h 427"/>
                    <a:gd name="T18" fmla="*/ 240 w 361"/>
                    <a:gd name="T19" fmla="*/ 12 h 427"/>
                    <a:gd name="T20" fmla="*/ 314 w 361"/>
                    <a:gd name="T21" fmla="*/ 73 h 427"/>
                    <a:gd name="T22" fmla="*/ 331 w 361"/>
                    <a:gd name="T23" fmla="*/ 147 h 427"/>
                    <a:gd name="T24" fmla="*/ 325 w 361"/>
                    <a:gd name="T25" fmla="*/ 172 h 427"/>
                    <a:gd name="T26" fmla="*/ 326 w 361"/>
                    <a:gd name="T27" fmla="*/ 194 h 427"/>
                    <a:gd name="T28" fmla="*/ 346 w 361"/>
                    <a:gd name="T29" fmla="*/ 227 h 427"/>
                    <a:gd name="T30" fmla="*/ 356 w 361"/>
                    <a:gd name="T31" fmla="*/ 246 h 427"/>
                    <a:gd name="T32" fmla="*/ 348 w 361"/>
                    <a:gd name="T33" fmla="*/ 267 h 427"/>
                    <a:gd name="T34" fmla="*/ 332 w 361"/>
                    <a:gd name="T35" fmla="*/ 274 h 427"/>
                    <a:gd name="T36" fmla="*/ 327 w 361"/>
                    <a:gd name="T37" fmla="*/ 283 h 427"/>
                    <a:gd name="T38" fmla="*/ 318 w 361"/>
                    <a:gd name="T39" fmla="*/ 326 h 427"/>
                    <a:gd name="T40" fmla="*/ 317 w 361"/>
                    <a:gd name="T41" fmla="*/ 346 h 427"/>
                    <a:gd name="T42" fmla="*/ 299 w 361"/>
                    <a:gd name="T43" fmla="*/ 381 h 427"/>
                    <a:gd name="T44" fmla="*/ 255 w 361"/>
                    <a:gd name="T45" fmla="*/ 381 h 427"/>
                    <a:gd name="T46" fmla="*/ 239 w 361"/>
                    <a:gd name="T47" fmla="*/ 380 h 427"/>
                    <a:gd name="T48" fmla="*/ 229 w 361"/>
                    <a:gd name="T49" fmla="*/ 387 h 427"/>
                    <a:gd name="T50" fmla="*/ 234 w 361"/>
                    <a:gd name="T51" fmla="*/ 422 h 427"/>
                    <a:gd name="T52" fmla="*/ 236 w 361"/>
                    <a:gd name="T53" fmla="*/ 427 h 4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61" h="427">
                      <a:moveTo>
                        <a:pt x="236" y="427"/>
                      </a:moveTo>
                      <a:cubicBezTo>
                        <a:pt x="171" y="427"/>
                        <a:pt x="106" y="427"/>
                        <a:pt x="41" y="427"/>
                      </a:cubicBezTo>
                      <a:cubicBezTo>
                        <a:pt x="42" y="425"/>
                        <a:pt x="43" y="424"/>
                        <a:pt x="44" y="422"/>
                      </a:cubicBezTo>
                      <a:cubicBezTo>
                        <a:pt x="50" y="414"/>
                        <a:pt x="56" y="405"/>
                        <a:pt x="62" y="397"/>
                      </a:cubicBezTo>
                      <a:cubicBezTo>
                        <a:pt x="77" y="376"/>
                        <a:pt x="80" y="353"/>
                        <a:pt x="79" y="329"/>
                      </a:cubicBezTo>
                      <a:cubicBezTo>
                        <a:pt x="78" y="313"/>
                        <a:pt x="71" y="300"/>
                        <a:pt x="62" y="287"/>
                      </a:cubicBezTo>
                      <a:cubicBezTo>
                        <a:pt x="49" y="266"/>
                        <a:pt x="35" y="246"/>
                        <a:pt x="25" y="223"/>
                      </a:cubicBezTo>
                      <a:cubicBezTo>
                        <a:pt x="8" y="185"/>
                        <a:pt x="0" y="144"/>
                        <a:pt x="17" y="104"/>
                      </a:cubicBezTo>
                      <a:cubicBezTo>
                        <a:pt x="36" y="58"/>
                        <a:pt x="69" y="26"/>
                        <a:pt x="117" y="12"/>
                      </a:cubicBezTo>
                      <a:cubicBezTo>
                        <a:pt x="158" y="1"/>
                        <a:pt x="199" y="0"/>
                        <a:pt x="240" y="12"/>
                      </a:cubicBezTo>
                      <a:cubicBezTo>
                        <a:pt x="274" y="22"/>
                        <a:pt x="298" y="42"/>
                        <a:pt x="314" y="73"/>
                      </a:cubicBezTo>
                      <a:cubicBezTo>
                        <a:pt x="325" y="97"/>
                        <a:pt x="332" y="121"/>
                        <a:pt x="331" y="147"/>
                      </a:cubicBezTo>
                      <a:cubicBezTo>
                        <a:pt x="331" y="155"/>
                        <a:pt x="328" y="164"/>
                        <a:pt x="325" y="172"/>
                      </a:cubicBezTo>
                      <a:cubicBezTo>
                        <a:pt x="322" y="179"/>
                        <a:pt x="322" y="187"/>
                        <a:pt x="326" y="194"/>
                      </a:cubicBezTo>
                      <a:cubicBezTo>
                        <a:pt x="332" y="205"/>
                        <a:pt x="339" y="216"/>
                        <a:pt x="346" y="227"/>
                      </a:cubicBezTo>
                      <a:cubicBezTo>
                        <a:pt x="349" y="233"/>
                        <a:pt x="353" y="239"/>
                        <a:pt x="356" y="246"/>
                      </a:cubicBezTo>
                      <a:cubicBezTo>
                        <a:pt x="361" y="257"/>
                        <a:pt x="359" y="262"/>
                        <a:pt x="348" y="267"/>
                      </a:cubicBezTo>
                      <a:cubicBezTo>
                        <a:pt x="343" y="270"/>
                        <a:pt x="337" y="272"/>
                        <a:pt x="332" y="274"/>
                      </a:cubicBezTo>
                      <a:cubicBezTo>
                        <a:pt x="328" y="276"/>
                        <a:pt x="326" y="279"/>
                        <a:pt x="327" y="283"/>
                      </a:cubicBezTo>
                      <a:cubicBezTo>
                        <a:pt x="330" y="299"/>
                        <a:pt x="325" y="312"/>
                        <a:pt x="318" y="326"/>
                      </a:cubicBezTo>
                      <a:cubicBezTo>
                        <a:pt x="314" y="332"/>
                        <a:pt x="313" y="339"/>
                        <a:pt x="317" y="346"/>
                      </a:cubicBezTo>
                      <a:cubicBezTo>
                        <a:pt x="324" y="361"/>
                        <a:pt x="315" y="377"/>
                        <a:pt x="299" y="381"/>
                      </a:cubicBezTo>
                      <a:cubicBezTo>
                        <a:pt x="284" y="384"/>
                        <a:pt x="269" y="383"/>
                        <a:pt x="255" y="381"/>
                      </a:cubicBezTo>
                      <a:cubicBezTo>
                        <a:pt x="249" y="381"/>
                        <a:pt x="244" y="380"/>
                        <a:pt x="239" y="380"/>
                      </a:cubicBezTo>
                      <a:cubicBezTo>
                        <a:pt x="234" y="380"/>
                        <a:pt x="230" y="382"/>
                        <a:pt x="229" y="387"/>
                      </a:cubicBezTo>
                      <a:cubicBezTo>
                        <a:pt x="227" y="400"/>
                        <a:pt x="230" y="411"/>
                        <a:pt x="234" y="422"/>
                      </a:cubicBezTo>
                      <a:cubicBezTo>
                        <a:pt x="235" y="423"/>
                        <a:pt x="236" y="425"/>
                        <a:pt x="236" y="42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1750">
                  <a:solidFill>
                    <a:schemeClr val="tx2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dirty="0"/>
                </a:p>
              </p:txBody>
            </p:sp>
            <p:sp>
              <p:nvSpPr>
                <p:cNvPr id="88" name="Freeform 26">
                  <a:extLst>
                    <a:ext uri="{FF2B5EF4-FFF2-40B4-BE49-F238E27FC236}">
                      <a16:creationId xmlns:a16="http://schemas.microsoft.com/office/drawing/2014/main" id="{B8299F7F-4D6C-9247-DCA8-5999BECF41F7}"/>
                    </a:ext>
                  </a:extLst>
                </p:cNvPr>
                <p:cNvSpPr/>
                <p:nvPr/>
              </p:nvSpPr>
              <p:spPr bwMode="auto">
                <a:xfrm>
                  <a:off x="11534115" y="2118833"/>
                  <a:ext cx="845375" cy="668095"/>
                </a:xfrm>
                <a:custGeom>
                  <a:avLst/>
                  <a:gdLst>
                    <a:gd name="connsiteX0" fmla="*/ 0 w 982493"/>
                    <a:gd name="connsiteY0" fmla="*/ 0 h 787940"/>
                    <a:gd name="connsiteX1" fmla="*/ 982493 w 982493"/>
                    <a:gd name="connsiteY1" fmla="*/ 9727 h 787940"/>
                    <a:gd name="connsiteX2" fmla="*/ 982493 w 982493"/>
                    <a:gd name="connsiteY2" fmla="*/ 787940 h 787940"/>
                    <a:gd name="connsiteX0" fmla="*/ 0 w 1055270"/>
                    <a:gd name="connsiteY0" fmla="*/ 50502 h 838442"/>
                    <a:gd name="connsiteX1" fmla="*/ 982493 w 1055270"/>
                    <a:gd name="connsiteY1" fmla="*/ 60229 h 838442"/>
                    <a:gd name="connsiteX2" fmla="*/ 982493 w 1055270"/>
                    <a:gd name="connsiteY2" fmla="*/ 838442 h 838442"/>
                    <a:gd name="connsiteX0" fmla="*/ 0 w 1055270"/>
                    <a:gd name="connsiteY0" fmla="*/ 0 h 787940"/>
                    <a:gd name="connsiteX1" fmla="*/ 982493 w 1055270"/>
                    <a:gd name="connsiteY1" fmla="*/ 9727 h 787940"/>
                    <a:gd name="connsiteX2" fmla="*/ 982493 w 1055270"/>
                    <a:gd name="connsiteY2" fmla="*/ 787940 h 787940"/>
                    <a:gd name="connsiteX0" fmla="*/ 0 w 1055270"/>
                    <a:gd name="connsiteY0" fmla="*/ 11021 h 798961"/>
                    <a:gd name="connsiteX1" fmla="*/ 982493 w 1055270"/>
                    <a:gd name="connsiteY1" fmla="*/ 20748 h 798961"/>
                    <a:gd name="connsiteX2" fmla="*/ 982493 w 1055270"/>
                    <a:gd name="connsiteY2" fmla="*/ 798961 h 798961"/>
                    <a:gd name="connsiteX0" fmla="*/ 0 w 1007712"/>
                    <a:gd name="connsiteY0" fmla="*/ 11021 h 798961"/>
                    <a:gd name="connsiteX1" fmla="*/ 982493 w 1007712"/>
                    <a:gd name="connsiteY1" fmla="*/ 20748 h 798961"/>
                    <a:gd name="connsiteX2" fmla="*/ 982493 w 1007712"/>
                    <a:gd name="connsiteY2" fmla="*/ 798961 h 798961"/>
                    <a:gd name="connsiteX0" fmla="*/ 0 w 1007712"/>
                    <a:gd name="connsiteY0" fmla="*/ 19595 h 807535"/>
                    <a:gd name="connsiteX1" fmla="*/ 982493 w 1007712"/>
                    <a:gd name="connsiteY1" fmla="*/ 29322 h 807535"/>
                    <a:gd name="connsiteX2" fmla="*/ 982493 w 1007712"/>
                    <a:gd name="connsiteY2" fmla="*/ 807535 h 807535"/>
                    <a:gd name="connsiteX0" fmla="*/ 0 w 986095"/>
                    <a:gd name="connsiteY0" fmla="*/ 19595 h 807535"/>
                    <a:gd name="connsiteX1" fmla="*/ 982493 w 986095"/>
                    <a:gd name="connsiteY1" fmla="*/ 29322 h 807535"/>
                    <a:gd name="connsiteX2" fmla="*/ 982493 w 986095"/>
                    <a:gd name="connsiteY2" fmla="*/ 807535 h 807535"/>
                    <a:gd name="connsiteX0" fmla="*/ 0 w 986095"/>
                    <a:gd name="connsiteY0" fmla="*/ 41147 h 829087"/>
                    <a:gd name="connsiteX1" fmla="*/ 982493 w 986095"/>
                    <a:gd name="connsiteY1" fmla="*/ 50874 h 829087"/>
                    <a:gd name="connsiteX2" fmla="*/ 982493 w 986095"/>
                    <a:gd name="connsiteY2" fmla="*/ 829087 h 829087"/>
                    <a:gd name="connsiteX0" fmla="*/ 0 w 1012036"/>
                    <a:gd name="connsiteY0" fmla="*/ 41147 h 829087"/>
                    <a:gd name="connsiteX1" fmla="*/ 982493 w 1012036"/>
                    <a:gd name="connsiteY1" fmla="*/ 50874 h 829087"/>
                    <a:gd name="connsiteX2" fmla="*/ 982493 w 1012036"/>
                    <a:gd name="connsiteY2" fmla="*/ 829087 h 829087"/>
                    <a:gd name="connsiteX0" fmla="*/ 0 w 1012036"/>
                    <a:gd name="connsiteY0" fmla="*/ 54101 h 842041"/>
                    <a:gd name="connsiteX1" fmla="*/ 982493 w 1012036"/>
                    <a:gd name="connsiteY1" fmla="*/ 63828 h 842041"/>
                    <a:gd name="connsiteX2" fmla="*/ 982493 w 1012036"/>
                    <a:gd name="connsiteY2" fmla="*/ 842041 h 842041"/>
                    <a:gd name="connsiteX0" fmla="*/ 0 w 1029329"/>
                    <a:gd name="connsiteY0" fmla="*/ 54101 h 842041"/>
                    <a:gd name="connsiteX1" fmla="*/ 982493 w 1029329"/>
                    <a:gd name="connsiteY1" fmla="*/ 63828 h 842041"/>
                    <a:gd name="connsiteX2" fmla="*/ 982493 w 1029329"/>
                    <a:gd name="connsiteY2" fmla="*/ 842041 h 842041"/>
                    <a:gd name="connsiteX0" fmla="*/ 0 w 990418"/>
                    <a:gd name="connsiteY0" fmla="*/ 61256 h 839468"/>
                    <a:gd name="connsiteX1" fmla="*/ 943582 w 990418"/>
                    <a:gd name="connsiteY1" fmla="*/ 61255 h 839468"/>
                    <a:gd name="connsiteX2" fmla="*/ 943582 w 990418"/>
                    <a:gd name="connsiteY2" fmla="*/ 839468 h 839468"/>
                    <a:gd name="connsiteX0" fmla="*/ 0 w 990418"/>
                    <a:gd name="connsiteY0" fmla="*/ 59187 h 837399"/>
                    <a:gd name="connsiteX1" fmla="*/ 943582 w 990418"/>
                    <a:gd name="connsiteY1" fmla="*/ 59186 h 837399"/>
                    <a:gd name="connsiteX2" fmla="*/ 943582 w 990418"/>
                    <a:gd name="connsiteY2" fmla="*/ 837399 h 837399"/>
                    <a:gd name="connsiteX0" fmla="*/ 0 w 990418"/>
                    <a:gd name="connsiteY0" fmla="*/ 37920 h 816132"/>
                    <a:gd name="connsiteX1" fmla="*/ 943582 w 990418"/>
                    <a:gd name="connsiteY1" fmla="*/ 67101 h 816132"/>
                    <a:gd name="connsiteX2" fmla="*/ 943582 w 990418"/>
                    <a:gd name="connsiteY2" fmla="*/ 816132 h 816132"/>
                    <a:gd name="connsiteX0" fmla="*/ 0 w 990418"/>
                    <a:gd name="connsiteY0" fmla="*/ 50804 h 829016"/>
                    <a:gd name="connsiteX1" fmla="*/ 943582 w 990418"/>
                    <a:gd name="connsiteY1" fmla="*/ 79985 h 829016"/>
                    <a:gd name="connsiteX2" fmla="*/ 943582 w 990418"/>
                    <a:gd name="connsiteY2" fmla="*/ 829016 h 829016"/>
                    <a:gd name="connsiteX0" fmla="*/ 0 w 994742"/>
                    <a:gd name="connsiteY0" fmla="*/ 50804 h 829016"/>
                    <a:gd name="connsiteX1" fmla="*/ 943582 w 994742"/>
                    <a:gd name="connsiteY1" fmla="*/ 79985 h 829016"/>
                    <a:gd name="connsiteX2" fmla="*/ 943582 w 994742"/>
                    <a:gd name="connsiteY2" fmla="*/ 829016 h 829016"/>
                    <a:gd name="connsiteX0" fmla="*/ 0 w 1007712"/>
                    <a:gd name="connsiteY0" fmla="*/ 50804 h 829016"/>
                    <a:gd name="connsiteX1" fmla="*/ 943582 w 1007712"/>
                    <a:gd name="connsiteY1" fmla="*/ 79985 h 829016"/>
                    <a:gd name="connsiteX2" fmla="*/ 943582 w 1007712"/>
                    <a:gd name="connsiteY2" fmla="*/ 829016 h 829016"/>
                    <a:gd name="connsiteX0" fmla="*/ 0 w 1015216"/>
                    <a:gd name="connsiteY0" fmla="*/ 50804 h 829016"/>
                    <a:gd name="connsiteX1" fmla="*/ 943582 w 1015216"/>
                    <a:gd name="connsiteY1" fmla="*/ 79985 h 829016"/>
                    <a:gd name="connsiteX2" fmla="*/ 943582 w 1015216"/>
                    <a:gd name="connsiteY2" fmla="*/ 829016 h 829016"/>
                    <a:gd name="connsiteX0" fmla="*/ 0 w 1026251"/>
                    <a:gd name="connsiteY0" fmla="*/ 50804 h 829016"/>
                    <a:gd name="connsiteX1" fmla="*/ 943582 w 1026251"/>
                    <a:gd name="connsiteY1" fmla="*/ 79985 h 829016"/>
                    <a:gd name="connsiteX2" fmla="*/ 974749 w 1026251"/>
                    <a:gd name="connsiteY2" fmla="*/ 829016 h 829016"/>
                    <a:gd name="connsiteX0" fmla="*/ 0 w 1016926"/>
                    <a:gd name="connsiteY0" fmla="*/ 50804 h 829016"/>
                    <a:gd name="connsiteX1" fmla="*/ 943582 w 1016926"/>
                    <a:gd name="connsiteY1" fmla="*/ 79985 h 829016"/>
                    <a:gd name="connsiteX2" fmla="*/ 974749 w 1016926"/>
                    <a:gd name="connsiteY2" fmla="*/ 829016 h 829016"/>
                    <a:gd name="connsiteX0" fmla="*/ 0 w 1016925"/>
                    <a:gd name="connsiteY0" fmla="*/ 66718 h 844930"/>
                    <a:gd name="connsiteX1" fmla="*/ 943582 w 1016925"/>
                    <a:gd name="connsiteY1" fmla="*/ 95899 h 844930"/>
                    <a:gd name="connsiteX2" fmla="*/ 974749 w 1016925"/>
                    <a:gd name="connsiteY2" fmla="*/ 844930 h 844930"/>
                    <a:gd name="connsiteX0" fmla="*/ 0 w 1014425"/>
                    <a:gd name="connsiteY0" fmla="*/ 66718 h 901175"/>
                    <a:gd name="connsiteX1" fmla="*/ 943582 w 1014425"/>
                    <a:gd name="connsiteY1" fmla="*/ 95899 h 901175"/>
                    <a:gd name="connsiteX2" fmla="*/ 967077 w 1014425"/>
                    <a:gd name="connsiteY2" fmla="*/ 901175 h 901175"/>
                    <a:gd name="connsiteX0" fmla="*/ 0 w 1014426"/>
                    <a:gd name="connsiteY0" fmla="*/ 66718 h 901175"/>
                    <a:gd name="connsiteX1" fmla="*/ 943582 w 1014426"/>
                    <a:gd name="connsiteY1" fmla="*/ 95899 h 901175"/>
                    <a:gd name="connsiteX2" fmla="*/ 967077 w 1014426"/>
                    <a:gd name="connsiteY2" fmla="*/ 901175 h 901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14426" h="901175">
                      <a:moveTo>
                        <a:pt x="0" y="66718"/>
                      </a:moveTo>
                      <a:cubicBezTo>
                        <a:pt x="125543" y="23441"/>
                        <a:pt x="800910" y="-72714"/>
                        <a:pt x="943582" y="95899"/>
                      </a:cubicBezTo>
                      <a:cubicBezTo>
                        <a:pt x="1087876" y="343954"/>
                        <a:pt x="967076" y="641770"/>
                        <a:pt x="967077" y="901175"/>
                      </a:cubicBezTo>
                    </a:path>
                  </a:pathLst>
                </a:custGeom>
                <a:noFill/>
                <a:ln w="133350" cap="flat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</p:grp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27F16F27-BCBA-39A1-221C-6EB7948CD646}"/>
                  </a:ext>
                </a:extLst>
              </p:cNvPr>
              <p:cNvCxnSpPr>
                <a:cxnSpLocks/>
              </p:cNvCxnSpPr>
              <p:nvPr/>
            </p:nvCxnSpPr>
            <p:spPr>
              <a:xfrm rot="20760000">
                <a:off x="9350280" y="3124970"/>
                <a:ext cx="86206" cy="0"/>
              </a:xfrm>
              <a:prstGeom prst="line">
                <a:avLst/>
              </a:prstGeom>
              <a:ln w="133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73B080-6A85-9EDF-87C7-DC84BA5BC636}"/>
              </a:ext>
            </a:extLst>
          </p:cNvPr>
          <p:cNvGrpSpPr/>
          <p:nvPr/>
        </p:nvGrpSpPr>
        <p:grpSpPr>
          <a:xfrm>
            <a:off x="756418" y="1841759"/>
            <a:ext cx="3146954" cy="3388942"/>
            <a:chOff x="756418" y="1841759"/>
            <a:chExt cx="3146954" cy="3388942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EA8072C-872C-4FC2-0E6D-D989C8E0AAAD}"/>
                </a:ext>
              </a:extLst>
            </p:cNvPr>
            <p:cNvSpPr txBox="1"/>
            <p:nvPr/>
          </p:nvSpPr>
          <p:spPr>
            <a:xfrm>
              <a:off x="756418" y="4399704"/>
              <a:ext cx="31469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3500" lvl="1" algn="ctr"/>
              <a:r>
                <a:rPr lang="en-US" sz="1600" dirty="0"/>
                <a:t>Strength deficits in extremities </a:t>
              </a:r>
              <a:br>
                <a:rPr lang="en-US" sz="1600" dirty="0"/>
              </a:br>
              <a:r>
                <a:rPr lang="en-US" sz="1600" dirty="0"/>
                <a:t>and reduced oromandibular </a:t>
              </a:r>
              <a:br>
                <a:rPr lang="en-US" sz="1600" dirty="0"/>
              </a:br>
              <a:r>
                <a:rPr lang="en-US" sz="1600" dirty="0"/>
                <a:t>bite strength</a:t>
              </a:r>
              <a:r>
                <a:rPr lang="en-US" sz="1600" baseline="30000" dirty="0"/>
                <a:t>1,a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03FC12C-180B-72A0-76A5-72AC359B4A9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41412" y="1841759"/>
              <a:ext cx="2381900" cy="2388042"/>
              <a:chOff x="-4083050" y="1579563"/>
              <a:chExt cx="3694112" cy="3703638"/>
            </a:xfrm>
            <a:solidFill>
              <a:schemeClr val="accent5"/>
            </a:solidFill>
          </p:grpSpPr>
          <p:sp>
            <p:nvSpPr>
              <p:cNvPr id="29" name="Freeform 5">
                <a:extLst>
                  <a:ext uri="{FF2B5EF4-FFF2-40B4-BE49-F238E27FC236}">
                    <a16:creationId xmlns:a16="http://schemas.microsoft.com/office/drawing/2014/main" id="{2F3126CE-149E-3070-10EC-C0F6084C0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15950" y="3598863"/>
                <a:ext cx="219075" cy="222250"/>
              </a:xfrm>
              <a:custGeom>
                <a:avLst/>
                <a:gdLst>
                  <a:gd name="T0" fmla="*/ 58 w 58"/>
                  <a:gd name="T1" fmla="*/ 28 h 59"/>
                  <a:gd name="T2" fmla="*/ 29 w 58"/>
                  <a:gd name="T3" fmla="*/ 58 h 59"/>
                  <a:gd name="T4" fmla="*/ 1 w 58"/>
                  <a:gd name="T5" fmla="*/ 29 h 59"/>
                  <a:gd name="T6" fmla="*/ 26 w 58"/>
                  <a:gd name="T7" fmla="*/ 1 h 59"/>
                  <a:gd name="T8" fmla="*/ 58 w 58"/>
                  <a:gd name="T9" fmla="*/ 2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28"/>
                    </a:moveTo>
                    <a:cubicBezTo>
                      <a:pt x="56" y="45"/>
                      <a:pt x="48" y="57"/>
                      <a:pt x="29" y="58"/>
                    </a:cubicBezTo>
                    <a:cubicBezTo>
                      <a:pt x="11" y="59"/>
                      <a:pt x="1" y="47"/>
                      <a:pt x="1" y="29"/>
                    </a:cubicBezTo>
                    <a:cubicBezTo>
                      <a:pt x="0" y="14"/>
                      <a:pt x="9" y="3"/>
                      <a:pt x="26" y="1"/>
                    </a:cubicBezTo>
                    <a:cubicBezTo>
                      <a:pt x="44" y="0"/>
                      <a:pt x="54" y="10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6">
                <a:extLst>
                  <a:ext uri="{FF2B5EF4-FFF2-40B4-BE49-F238E27FC236}">
                    <a16:creationId xmlns:a16="http://schemas.microsoft.com/office/drawing/2014/main" id="{82526F20-58F5-C71E-8064-49E27757E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65163" y="2847976"/>
                <a:ext cx="223837" cy="219075"/>
              </a:xfrm>
              <a:custGeom>
                <a:avLst/>
                <a:gdLst>
                  <a:gd name="T0" fmla="*/ 29 w 59"/>
                  <a:gd name="T1" fmla="*/ 0 h 58"/>
                  <a:gd name="T2" fmla="*/ 58 w 59"/>
                  <a:gd name="T3" fmla="*/ 29 h 58"/>
                  <a:gd name="T4" fmla="*/ 28 w 59"/>
                  <a:gd name="T5" fmla="*/ 57 h 58"/>
                  <a:gd name="T6" fmla="*/ 2 w 59"/>
                  <a:gd name="T7" fmla="*/ 31 h 58"/>
                  <a:gd name="T8" fmla="*/ 29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9" y="0"/>
                    </a:moveTo>
                    <a:cubicBezTo>
                      <a:pt x="46" y="2"/>
                      <a:pt x="59" y="11"/>
                      <a:pt x="58" y="29"/>
                    </a:cubicBezTo>
                    <a:cubicBezTo>
                      <a:pt x="57" y="47"/>
                      <a:pt x="47" y="58"/>
                      <a:pt x="28" y="57"/>
                    </a:cubicBezTo>
                    <a:cubicBezTo>
                      <a:pt x="12" y="57"/>
                      <a:pt x="3" y="46"/>
                      <a:pt x="2" y="31"/>
                    </a:cubicBezTo>
                    <a:cubicBezTo>
                      <a:pt x="0" y="12"/>
                      <a:pt x="12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7">
                <a:extLst>
                  <a:ext uri="{FF2B5EF4-FFF2-40B4-BE49-F238E27FC236}">
                    <a16:creationId xmlns:a16="http://schemas.microsoft.com/office/drawing/2014/main" id="{5A7D1704-1766-4C8A-785F-76E3C8B92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47888" y="5056188"/>
                <a:ext cx="222250" cy="219075"/>
              </a:xfrm>
              <a:custGeom>
                <a:avLst/>
                <a:gdLst>
                  <a:gd name="T0" fmla="*/ 30 w 59"/>
                  <a:gd name="T1" fmla="*/ 58 h 58"/>
                  <a:gd name="T2" fmla="*/ 0 w 59"/>
                  <a:gd name="T3" fmla="*/ 28 h 58"/>
                  <a:gd name="T4" fmla="*/ 27 w 59"/>
                  <a:gd name="T5" fmla="*/ 1 h 58"/>
                  <a:gd name="T6" fmla="*/ 58 w 59"/>
                  <a:gd name="T7" fmla="*/ 28 h 58"/>
                  <a:gd name="T8" fmla="*/ 30 w 59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30" y="58"/>
                    </a:moveTo>
                    <a:cubicBezTo>
                      <a:pt x="11" y="56"/>
                      <a:pt x="0" y="46"/>
                      <a:pt x="0" y="28"/>
                    </a:cubicBezTo>
                    <a:cubicBezTo>
                      <a:pt x="1" y="13"/>
                      <a:pt x="10" y="2"/>
                      <a:pt x="27" y="1"/>
                    </a:cubicBezTo>
                    <a:cubicBezTo>
                      <a:pt x="45" y="0"/>
                      <a:pt x="57" y="9"/>
                      <a:pt x="58" y="28"/>
                    </a:cubicBezTo>
                    <a:cubicBezTo>
                      <a:pt x="59" y="46"/>
                      <a:pt x="47" y="55"/>
                      <a:pt x="30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8">
                <a:extLst>
                  <a:ext uri="{FF2B5EF4-FFF2-40B4-BE49-F238E27FC236}">
                    <a16:creationId xmlns:a16="http://schemas.microsoft.com/office/drawing/2014/main" id="{FC7BAC5F-D130-C0FE-8543-4B7E66B36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11313" y="1733551"/>
                <a:ext cx="219075" cy="223838"/>
              </a:xfrm>
              <a:custGeom>
                <a:avLst/>
                <a:gdLst>
                  <a:gd name="T0" fmla="*/ 58 w 58"/>
                  <a:gd name="T1" fmla="*/ 31 h 59"/>
                  <a:gd name="T2" fmla="*/ 26 w 58"/>
                  <a:gd name="T3" fmla="*/ 58 h 59"/>
                  <a:gd name="T4" fmla="*/ 0 w 58"/>
                  <a:gd name="T5" fmla="*/ 30 h 59"/>
                  <a:gd name="T6" fmla="*/ 29 w 58"/>
                  <a:gd name="T7" fmla="*/ 1 h 59"/>
                  <a:gd name="T8" fmla="*/ 58 w 58"/>
                  <a:gd name="T9" fmla="*/ 3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1"/>
                    </a:moveTo>
                    <a:cubicBezTo>
                      <a:pt x="55" y="49"/>
                      <a:pt x="43" y="59"/>
                      <a:pt x="26" y="58"/>
                    </a:cubicBezTo>
                    <a:cubicBezTo>
                      <a:pt x="11" y="56"/>
                      <a:pt x="0" y="46"/>
                      <a:pt x="0" y="30"/>
                    </a:cubicBezTo>
                    <a:cubicBezTo>
                      <a:pt x="1" y="12"/>
                      <a:pt x="11" y="0"/>
                      <a:pt x="29" y="1"/>
                    </a:cubicBezTo>
                    <a:cubicBezTo>
                      <a:pt x="47" y="1"/>
                      <a:pt x="56" y="13"/>
                      <a:pt x="58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9">
                <a:extLst>
                  <a:ext uri="{FF2B5EF4-FFF2-40B4-BE49-F238E27FC236}">
                    <a16:creationId xmlns:a16="http://schemas.microsoft.com/office/drawing/2014/main" id="{69CA7849-E0CA-7366-CC7C-8FB1C4D4F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71888" y="2193926"/>
                <a:ext cx="219075" cy="219075"/>
              </a:xfrm>
              <a:custGeom>
                <a:avLst/>
                <a:gdLst>
                  <a:gd name="T0" fmla="*/ 58 w 58"/>
                  <a:gd name="T1" fmla="*/ 28 h 58"/>
                  <a:gd name="T2" fmla="*/ 27 w 58"/>
                  <a:gd name="T3" fmla="*/ 57 h 58"/>
                  <a:gd name="T4" fmla="*/ 0 w 58"/>
                  <a:gd name="T5" fmla="*/ 30 h 58"/>
                  <a:gd name="T6" fmla="*/ 28 w 58"/>
                  <a:gd name="T7" fmla="*/ 0 h 58"/>
                  <a:gd name="T8" fmla="*/ 58 w 58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cubicBezTo>
                      <a:pt x="55" y="47"/>
                      <a:pt x="45" y="58"/>
                      <a:pt x="27" y="57"/>
                    </a:cubicBezTo>
                    <a:cubicBezTo>
                      <a:pt x="11" y="56"/>
                      <a:pt x="1" y="46"/>
                      <a:pt x="0" y="30"/>
                    </a:cubicBezTo>
                    <a:cubicBezTo>
                      <a:pt x="0" y="13"/>
                      <a:pt x="11" y="1"/>
                      <a:pt x="28" y="0"/>
                    </a:cubicBezTo>
                    <a:cubicBezTo>
                      <a:pt x="46" y="0"/>
                      <a:pt x="55" y="13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E234786E-F71A-25A7-98B0-6B1705F14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781175" y="4968876"/>
                <a:ext cx="219075" cy="223838"/>
              </a:xfrm>
              <a:custGeom>
                <a:avLst/>
                <a:gdLst>
                  <a:gd name="T0" fmla="*/ 58 w 58"/>
                  <a:gd name="T1" fmla="*/ 30 h 59"/>
                  <a:gd name="T2" fmla="*/ 29 w 58"/>
                  <a:gd name="T3" fmla="*/ 59 h 59"/>
                  <a:gd name="T4" fmla="*/ 2 w 58"/>
                  <a:gd name="T5" fmla="*/ 33 h 59"/>
                  <a:gd name="T6" fmla="*/ 28 w 58"/>
                  <a:gd name="T7" fmla="*/ 2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7" y="48"/>
                      <a:pt x="47" y="59"/>
                      <a:pt x="29" y="59"/>
                    </a:cubicBezTo>
                    <a:cubicBezTo>
                      <a:pt x="14" y="59"/>
                      <a:pt x="3" y="49"/>
                      <a:pt x="2" y="33"/>
                    </a:cubicBezTo>
                    <a:cubicBezTo>
                      <a:pt x="0" y="15"/>
                      <a:pt x="10" y="3"/>
                      <a:pt x="28" y="2"/>
                    </a:cubicBezTo>
                    <a:cubicBezTo>
                      <a:pt x="47" y="0"/>
                      <a:pt x="56" y="12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F8024E88-0CA9-207E-0158-5D8CD3C37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76575" y="1741488"/>
                <a:ext cx="219075" cy="222250"/>
              </a:xfrm>
              <a:custGeom>
                <a:avLst/>
                <a:gdLst>
                  <a:gd name="T0" fmla="*/ 30 w 58"/>
                  <a:gd name="T1" fmla="*/ 0 h 59"/>
                  <a:gd name="T2" fmla="*/ 57 w 58"/>
                  <a:gd name="T3" fmla="*/ 31 h 59"/>
                  <a:gd name="T4" fmla="*/ 26 w 58"/>
                  <a:gd name="T5" fmla="*/ 57 h 59"/>
                  <a:gd name="T6" fmla="*/ 1 w 58"/>
                  <a:gd name="T7" fmla="*/ 29 h 59"/>
                  <a:gd name="T8" fmla="*/ 30 w 58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30" y="0"/>
                    </a:moveTo>
                    <a:cubicBezTo>
                      <a:pt x="47" y="2"/>
                      <a:pt x="58" y="13"/>
                      <a:pt x="57" y="31"/>
                    </a:cubicBezTo>
                    <a:cubicBezTo>
                      <a:pt x="55" y="48"/>
                      <a:pt x="44" y="59"/>
                      <a:pt x="26" y="57"/>
                    </a:cubicBezTo>
                    <a:cubicBezTo>
                      <a:pt x="10" y="55"/>
                      <a:pt x="0" y="45"/>
                      <a:pt x="1" y="29"/>
                    </a:cubicBezTo>
                    <a:cubicBezTo>
                      <a:pt x="1" y="10"/>
                      <a:pt x="12" y="1"/>
                      <a:pt x="3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12">
                <a:extLst>
                  <a:ext uri="{FF2B5EF4-FFF2-40B4-BE49-F238E27FC236}">
                    <a16:creationId xmlns:a16="http://schemas.microsoft.com/office/drawing/2014/main" id="{1E9E8148-36F5-5ABC-0864-12903D662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70088" y="1617663"/>
                <a:ext cx="214312" cy="217488"/>
              </a:xfrm>
              <a:custGeom>
                <a:avLst/>
                <a:gdLst>
                  <a:gd name="T0" fmla="*/ 57 w 57"/>
                  <a:gd name="T1" fmla="*/ 30 h 58"/>
                  <a:gd name="T2" fmla="*/ 26 w 57"/>
                  <a:gd name="T3" fmla="*/ 57 h 58"/>
                  <a:gd name="T4" fmla="*/ 0 w 57"/>
                  <a:gd name="T5" fmla="*/ 29 h 58"/>
                  <a:gd name="T6" fmla="*/ 29 w 57"/>
                  <a:gd name="T7" fmla="*/ 0 h 58"/>
                  <a:gd name="T8" fmla="*/ 57 w 57"/>
                  <a:gd name="T9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57" y="30"/>
                    </a:moveTo>
                    <a:cubicBezTo>
                      <a:pt x="55" y="49"/>
                      <a:pt x="44" y="58"/>
                      <a:pt x="26" y="57"/>
                    </a:cubicBezTo>
                    <a:cubicBezTo>
                      <a:pt x="10" y="55"/>
                      <a:pt x="0" y="45"/>
                      <a:pt x="0" y="29"/>
                    </a:cubicBezTo>
                    <a:cubicBezTo>
                      <a:pt x="0" y="11"/>
                      <a:pt x="12" y="0"/>
                      <a:pt x="29" y="0"/>
                    </a:cubicBezTo>
                    <a:cubicBezTo>
                      <a:pt x="47" y="0"/>
                      <a:pt x="56" y="12"/>
                      <a:pt x="57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13">
                <a:extLst>
                  <a:ext uri="{FF2B5EF4-FFF2-40B4-BE49-F238E27FC236}">
                    <a16:creationId xmlns:a16="http://schemas.microsoft.com/office/drawing/2014/main" id="{CA61CC3B-9E71-4B59-BE98-8973834B1D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47913" y="1579563"/>
                <a:ext cx="219075" cy="214313"/>
              </a:xfrm>
              <a:custGeom>
                <a:avLst/>
                <a:gdLst>
                  <a:gd name="T0" fmla="*/ 28 w 58"/>
                  <a:gd name="T1" fmla="*/ 57 h 57"/>
                  <a:gd name="T2" fmla="*/ 1 w 58"/>
                  <a:gd name="T3" fmla="*/ 27 h 57"/>
                  <a:gd name="T4" fmla="*/ 28 w 58"/>
                  <a:gd name="T5" fmla="*/ 0 h 57"/>
                  <a:gd name="T6" fmla="*/ 58 w 58"/>
                  <a:gd name="T7" fmla="*/ 28 h 57"/>
                  <a:gd name="T8" fmla="*/ 28 w 58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28" y="57"/>
                    </a:moveTo>
                    <a:cubicBezTo>
                      <a:pt x="10" y="55"/>
                      <a:pt x="0" y="44"/>
                      <a:pt x="1" y="27"/>
                    </a:cubicBezTo>
                    <a:cubicBezTo>
                      <a:pt x="1" y="10"/>
                      <a:pt x="12" y="1"/>
                      <a:pt x="28" y="0"/>
                    </a:cubicBezTo>
                    <a:cubicBezTo>
                      <a:pt x="45" y="0"/>
                      <a:pt x="58" y="10"/>
                      <a:pt x="58" y="28"/>
                    </a:cubicBezTo>
                    <a:cubicBezTo>
                      <a:pt x="57" y="46"/>
                      <a:pt x="46" y="56"/>
                      <a:pt x="28" y="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14">
                <a:extLst>
                  <a:ext uri="{FF2B5EF4-FFF2-40B4-BE49-F238E27FC236}">
                    <a16:creationId xmlns:a16="http://schemas.microsoft.com/office/drawing/2014/main" id="{8EFC212B-5CD0-D93F-9776-7B56519FA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400425" y="1930401"/>
                <a:ext cx="219075" cy="222250"/>
              </a:xfrm>
              <a:custGeom>
                <a:avLst/>
                <a:gdLst>
                  <a:gd name="T0" fmla="*/ 58 w 58"/>
                  <a:gd name="T1" fmla="*/ 30 h 59"/>
                  <a:gd name="T2" fmla="*/ 29 w 58"/>
                  <a:gd name="T3" fmla="*/ 58 h 59"/>
                  <a:gd name="T4" fmla="*/ 1 w 58"/>
                  <a:gd name="T5" fmla="*/ 33 h 59"/>
                  <a:gd name="T6" fmla="*/ 27 w 58"/>
                  <a:gd name="T7" fmla="*/ 2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6" y="48"/>
                      <a:pt x="47" y="58"/>
                      <a:pt x="29" y="58"/>
                    </a:cubicBezTo>
                    <a:cubicBezTo>
                      <a:pt x="12" y="59"/>
                      <a:pt x="2" y="49"/>
                      <a:pt x="1" y="33"/>
                    </a:cubicBezTo>
                    <a:cubicBezTo>
                      <a:pt x="0" y="15"/>
                      <a:pt x="9" y="3"/>
                      <a:pt x="27" y="2"/>
                    </a:cubicBezTo>
                    <a:cubicBezTo>
                      <a:pt x="45" y="0"/>
                      <a:pt x="55" y="12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15">
                <a:extLst>
                  <a:ext uri="{FF2B5EF4-FFF2-40B4-BE49-F238E27FC236}">
                    <a16:creationId xmlns:a16="http://schemas.microsoft.com/office/drawing/2014/main" id="{AA092D56-E88E-3A7A-1C90-2797CD7D0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438275" y="4814888"/>
                <a:ext cx="222250" cy="219075"/>
              </a:xfrm>
              <a:custGeom>
                <a:avLst/>
                <a:gdLst>
                  <a:gd name="T0" fmla="*/ 59 w 59"/>
                  <a:gd name="T1" fmla="*/ 27 h 58"/>
                  <a:gd name="T2" fmla="*/ 28 w 59"/>
                  <a:gd name="T3" fmla="*/ 57 h 58"/>
                  <a:gd name="T4" fmla="*/ 1 w 59"/>
                  <a:gd name="T5" fmla="*/ 27 h 58"/>
                  <a:gd name="T6" fmla="*/ 29 w 59"/>
                  <a:gd name="T7" fmla="*/ 1 h 58"/>
                  <a:gd name="T8" fmla="*/ 59 w 59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59" y="27"/>
                    </a:moveTo>
                    <a:cubicBezTo>
                      <a:pt x="55" y="47"/>
                      <a:pt x="46" y="58"/>
                      <a:pt x="28" y="57"/>
                    </a:cubicBezTo>
                    <a:cubicBezTo>
                      <a:pt x="9" y="57"/>
                      <a:pt x="0" y="45"/>
                      <a:pt x="1" y="27"/>
                    </a:cubicBezTo>
                    <a:cubicBezTo>
                      <a:pt x="2" y="10"/>
                      <a:pt x="14" y="1"/>
                      <a:pt x="29" y="1"/>
                    </a:cubicBezTo>
                    <a:cubicBezTo>
                      <a:pt x="46" y="0"/>
                      <a:pt x="56" y="12"/>
                      <a:pt x="59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16">
                <a:extLst>
                  <a:ext uri="{FF2B5EF4-FFF2-40B4-BE49-F238E27FC236}">
                    <a16:creationId xmlns:a16="http://schemas.microsoft.com/office/drawing/2014/main" id="{3F216DA1-71A0-7826-5EA6-4625FB6B9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887788" y="2508251"/>
                <a:ext cx="223837" cy="222250"/>
              </a:xfrm>
              <a:custGeom>
                <a:avLst/>
                <a:gdLst>
                  <a:gd name="T0" fmla="*/ 59 w 59"/>
                  <a:gd name="T1" fmla="*/ 30 h 59"/>
                  <a:gd name="T2" fmla="*/ 27 w 59"/>
                  <a:gd name="T3" fmla="*/ 57 h 59"/>
                  <a:gd name="T4" fmla="*/ 2 w 59"/>
                  <a:gd name="T5" fmla="*/ 25 h 59"/>
                  <a:gd name="T6" fmla="*/ 31 w 59"/>
                  <a:gd name="T7" fmla="*/ 1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5" y="48"/>
                      <a:pt x="45" y="59"/>
                      <a:pt x="27" y="57"/>
                    </a:cubicBezTo>
                    <a:cubicBezTo>
                      <a:pt x="9" y="56"/>
                      <a:pt x="0" y="43"/>
                      <a:pt x="2" y="25"/>
                    </a:cubicBezTo>
                    <a:cubicBezTo>
                      <a:pt x="4" y="10"/>
                      <a:pt x="15" y="0"/>
                      <a:pt x="31" y="1"/>
                    </a:cubicBezTo>
                    <a:cubicBezTo>
                      <a:pt x="49" y="2"/>
                      <a:pt x="58" y="13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17">
                <a:extLst>
                  <a:ext uri="{FF2B5EF4-FFF2-40B4-BE49-F238E27FC236}">
                    <a16:creationId xmlns:a16="http://schemas.microsoft.com/office/drawing/2014/main" id="{5F6A167F-A579-3EF0-C625-D2F604B82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39825" y="4587876"/>
                <a:ext cx="222250" cy="219075"/>
              </a:xfrm>
              <a:custGeom>
                <a:avLst/>
                <a:gdLst>
                  <a:gd name="T0" fmla="*/ 27 w 59"/>
                  <a:gd name="T1" fmla="*/ 0 h 58"/>
                  <a:gd name="T2" fmla="*/ 58 w 59"/>
                  <a:gd name="T3" fmla="*/ 27 h 58"/>
                  <a:gd name="T4" fmla="*/ 30 w 59"/>
                  <a:gd name="T5" fmla="*/ 57 h 58"/>
                  <a:gd name="T6" fmla="*/ 2 w 59"/>
                  <a:gd name="T7" fmla="*/ 32 h 58"/>
                  <a:gd name="T8" fmla="*/ 27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7" y="0"/>
                    </a:moveTo>
                    <a:cubicBezTo>
                      <a:pt x="45" y="1"/>
                      <a:pt x="57" y="9"/>
                      <a:pt x="58" y="27"/>
                    </a:cubicBezTo>
                    <a:cubicBezTo>
                      <a:pt x="59" y="45"/>
                      <a:pt x="48" y="56"/>
                      <a:pt x="30" y="57"/>
                    </a:cubicBezTo>
                    <a:cubicBezTo>
                      <a:pt x="13" y="58"/>
                      <a:pt x="4" y="47"/>
                      <a:pt x="2" y="32"/>
                    </a:cubicBezTo>
                    <a:cubicBezTo>
                      <a:pt x="0" y="14"/>
                      <a:pt x="9" y="3"/>
                      <a:pt x="2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18">
                <a:extLst>
                  <a:ext uri="{FF2B5EF4-FFF2-40B4-BE49-F238E27FC236}">
                    <a16:creationId xmlns:a16="http://schemas.microsoft.com/office/drawing/2014/main" id="{87A7125B-955A-1D10-8BF1-9BA8A2133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95350" y="4297363"/>
                <a:ext cx="219075" cy="222250"/>
              </a:xfrm>
              <a:custGeom>
                <a:avLst/>
                <a:gdLst>
                  <a:gd name="T0" fmla="*/ 58 w 58"/>
                  <a:gd name="T1" fmla="*/ 30 h 59"/>
                  <a:gd name="T2" fmla="*/ 27 w 58"/>
                  <a:gd name="T3" fmla="*/ 58 h 59"/>
                  <a:gd name="T4" fmla="*/ 2 w 58"/>
                  <a:gd name="T5" fmla="*/ 26 h 59"/>
                  <a:gd name="T6" fmla="*/ 29 w 58"/>
                  <a:gd name="T7" fmla="*/ 1 h 59"/>
                  <a:gd name="T8" fmla="*/ 58 w 58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30"/>
                    </a:moveTo>
                    <a:cubicBezTo>
                      <a:pt x="55" y="47"/>
                      <a:pt x="45" y="59"/>
                      <a:pt x="27" y="58"/>
                    </a:cubicBezTo>
                    <a:cubicBezTo>
                      <a:pt x="9" y="56"/>
                      <a:pt x="0" y="43"/>
                      <a:pt x="2" y="26"/>
                    </a:cubicBezTo>
                    <a:cubicBezTo>
                      <a:pt x="3" y="10"/>
                      <a:pt x="13" y="0"/>
                      <a:pt x="29" y="1"/>
                    </a:cubicBezTo>
                    <a:cubicBezTo>
                      <a:pt x="48" y="2"/>
                      <a:pt x="57" y="13"/>
                      <a:pt x="5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19">
                <a:extLst>
                  <a:ext uri="{FF2B5EF4-FFF2-40B4-BE49-F238E27FC236}">
                    <a16:creationId xmlns:a16="http://schemas.microsoft.com/office/drawing/2014/main" id="{ECBCC603-369D-98F1-830E-06DEED726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20725" y="3960813"/>
                <a:ext cx="222250" cy="223838"/>
              </a:xfrm>
              <a:custGeom>
                <a:avLst/>
                <a:gdLst>
                  <a:gd name="T0" fmla="*/ 59 w 59"/>
                  <a:gd name="T1" fmla="*/ 30 h 59"/>
                  <a:gd name="T2" fmla="*/ 29 w 59"/>
                  <a:gd name="T3" fmla="*/ 58 h 59"/>
                  <a:gd name="T4" fmla="*/ 1 w 59"/>
                  <a:gd name="T5" fmla="*/ 32 h 59"/>
                  <a:gd name="T6" fmla="*/ 29 w 59"/>
                  <a:gd name="T7" fmla="*/ 1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6" y="47"/>
                      <a:pt x="48" y="59"/>
                      <a:pt x="29" y="58"/>
                    </a:cubicBezTo>
                    <a:cubicBezTo>
                      <a:pt x="13" y="58"/>
                      <a:pt x="2" y="48"/>
                      <a:pt x="1" y="32"/>
                    </a:cubicBezTo>
                    <a:cubicBezTo>
                      <a:pt x="0" y="14"/>
                      <a:pt x="10" y="3"/>
                      <a:pt x="29" y="1"/>
                    </a:cubicBezTo>
                    <a:cubicBezTo>
                      <a:pt x="48" y="0"/>
                      <a:pt x="55" y="13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0D02949D-BFA6-474F-3A04-F16AFA8B7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08038" y="2492376"/>
                <a:ext cx="222250" cy="234950"/>
              </a:xfrm>
              <a:custGeom>
                <a:avLst/>
                <a:gdLst>
                  <a:gd name="T0" fmla="*/ 58 w 59"/>
                  <a:gd name="T1" fmla="*/ 35 h 62"/>
                  <a:gd name="T2" fmla="*/ 25 w 59"/>
                  <a:gd name="T3" fmla="*/ 58 h 62"/>
                  <a:gd name="T4" fmla="*/ 2 w 59"/>
                  <a:gd name="T5" fmla="*/ 28 h 62"/>
                  <a:gd name="T6" fmla="*/ 33 w 59"/>
                  <a:gd name="T7" fmla="*/ 2 h 62"/>
                  <a:gd name="T8" fmla="*/ 58 w 59"/>
                  <a:gd name="T9" fmla="*/ 3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62">
                    <a:moveTo>
                      <a:pt x="58" y="35"/>
                    </a:moveTo>
                    <a:cubicBezTo>
                      <a:pt x="54" y="51"/>
                      <a:pt x="44" y="62"/>
                      <a:pt x="25" y="58"/>
                    </a:cubicBezTo>
                    <a:cubicBezTo>
                      <a:pt x="10" y="55"/>
                      <a:pt x="0" y="44"/>
                      <a:pt x="2" y="28"/>
                    </a:cubicBezTo>
                    <a:cubicBezTo>
                      <a:pt x="4" y="11"/>
                      <a:pt x="15" y="0"/>
                      <a:pt x="33" y="2"/>
                    </a:cubicBezTo>
                    <a:cubicBezTo>
                      <a:pt x="51" y="4"/>
                      <a:pt x="59" y="16"/>
                      <a:pt x="58" y="3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21">
                <a:extLst>
                  <a:ext uri="{FF2B5EF4-FFF2-40B4-BE49-F238E27FC236}">
                    <a16:creationId xmlns:a16="http://schemas.microsoft.com/office/drawing/2014/main" id="{FF68C5D3-441A-EACC-BAD5-34FD4D988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16000" y="2182813"/>
                <a:ext cx="215900" cy="219075"/>
              </a:xfrm>
              <a:custGeom>
                <a:avLst/>
                <a:gdLst>
                  <a:gd name="T0" fmla="*/ 29 w 57"/>
                  <a:gd name="T1" fmla="*/ 58 h 58"/>
                  <a:gd name="T2" fmla="*/ 1 w 57"/>
                  <a:gd name="T3" fmla="*/ 28 h 58"/>
                  <a:gd name="T4" fmla="*/ 32 w 57"/>
                  <a:gd name="T5" fmla="*/ 1 h 58"/>
                  <a:gd name="T6" fmla="*/ 57 w 57"/>
                  <a:gd name="T7" fmla="*/ 29 h 58"/>
                  <a:gd name="T8" fmla="*/ 29 w 57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29" y="58"/>
                    </a:moveTo>
                    <a:cubicBezTo>
                      <a:pt x="10" y="56"/>
                      <a:pt x="0" y="45"/>
                      <a:pt x="1" y="28"/>
                    </a:cubicBezTo>
                    <a:cubicBezTo>
                      <a:pt x="2" y="11"/>
                      <a:pt x="14" y="0"/>
                      <a:pt x="32" y="1"/>
                    </a:cubicBezTo>
                    <a:cubicBezTo>
                      <a:pt x="48" y="3"/>
                      <a:pt x="57" y="14"/>
                      <a:pt x="57" y="29"/>
                    </a:cubicBezTo>
                    <a:cubicBezTo>
                      <a:pt x="57" y="47"/>
                      <a:pt x="47" y="57"/>
                      <a:pt x="29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22">
                <a:extLst>
                  <a:ext uri="{FF2B5EF4-FFF2-40B4-BE49-F238E27FC236}">
                    <a16:creationId xmlns:a16="http://schemas.microsoft.com/office/drawing/2014/main" id="{4AFBB354-2B6F-30F6-AD09-B4734A4AB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83050" y="3232151"/>
                <a:ext cx="219075" cy="219075"/>
              </a:xfrm>
              <a:custGeom>
                <a:avLst/>
                <a:gdLst>
                  <a:gd name="T0" fmla="*/ 29 w 58"/>
                  <a:gd name="T1" fmla="*/ 58 h 58"/>
                  <a:gd name="T2" fmla="*/ 1 w 58"/>
                  <a:gd name="T3" fmla="*/ 28 h 58"/>
                  <a:gd name="T4" fmla="*/ 27 w 58"/>
                  <a:gd name="T5" fmla="*/ 1 h 58"/>
                  <a:gd name="T6" fmla="*/ 58 w 58"/>
                  <a:gd name="T7" fmla="*/ 28 h 58"/>
                  <a:gd name="T8" fmla="*/ 29 w 58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29" y="58"/>
                    </a:moveTo>
                    <a:cubicBezTo>
                      <a:pt x="12" y="56"/>
                      <a:pt x="0" y="46"/>
                      <a:pt x="1" y="28"/>
                    </a:cubicBezTo>
                    <a:cubicBezTo>
                      <a:pt x="1" y="13"/>
                      <a:pt x="11" y="2"/>
                      <a:pt x="27" y="1"/>
                    </a:cubicBezTo>
                    <a:cubicBezTo>
                      <a:pt x="45" y="0"/>
                      <a:pt x="57" y="10"/>
                      <a:pt x="58" y="28"/>
                    </a:cubicBezTo>
                    <a:cubicBezTo>
                      <a:pt x="58" y="46"/>
                      <a:pt x="47" y="55"/>
                      <a:pt x="29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23">
                <a:extLst>
                  <a:ext uri="{FF2B5EF4-FFF2-40B4-BE49-F238E27FC236}">
                    <a16:creationId xmlns:a16="http://schemas.microsoft.com/office/drawing/2014/main" id="{2420DECB-0155-78D7-FA45-801B84F3C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28888" y="5059363"/>
                <a:ext cx="222250" cy="223838"/>
              </a:xfrm>
              <a:custGeom>
                <a:avLst/>
                <a:gdLst>
                  <a:gd name="T0" fmla="*/ 59 w 59"/>
                  <a:gd name="T1" fmla="*/ 30 h 59"/>
                  <a:gd name="T2" fmla="*/ 27 w 59"/>
                  <a:gd name="T3" fmla="*/ 57 h 59"/>
                  <a:gd name="T4" fmla="*/ 2 w 59"/>
                  <a:gd name="T5" fmla="*/ 25 h 59"/>
                  <a:gd name="T6" fmla="*/ 30 w 59"/>
                  <a:gd name="T7" fmla="*/ 0 h 59"/>
                  <a:gd name="T8" fmla="*/ 59 w 59"/>
                  <a:gd name="T9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9">
                    <a:moveTo>
                      <a:pt x="59" y="30"/>
                    </a:moveTo>
                    <a:cubicBezTo>
                      <a:pt x="55" y="47"/>
                      <a:pt x="46" y="59"/>
                      <a:pt x="27" y="57"/>
                    </a:cubicBezTo>
                    <a:cubicBezTo>
                      <a:pt x="9" y="55"/>
                      <a:pt x="0" y="43"/>
                      <a:pt x="2" y="25"/>
                    </a:cubicBezTo>
                    <a:cubicBezTo>
                      <a:pt x="3" y="9"/>
                      <a:pt x="15" y="0"/>
                      <a:pt x="30" y="0"/>
                    </a:cubicBezTo>
                    <a:cubicBezTo>
                      <a:pt x="48" y="1"/>
                      <a:pt x="58" y="12"/>
                      <a:pt x="59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24">
                <a:extLst>
                  <a:ext uri="{FF2B5EF4-FFF2-40B4-BE49-F238E27FC236}">
                    <a16:creationId xmlns:a16="http://schemas.microsoft.com/office/drawing/2014/main" id="{37A1BCDA-1275-D77C-4BC4-AC94460B0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57650" y="3606801"/>
                <a:ext cx="215900" cy="219075"/>
              </a:xfrm>
              <a:custGeom>
                <a:avLst/>
                <a:gdLst>
                  <a:gd name="T0" fmla="*/ 57 w 57"/>
                  <a:gd name="T1" fmla="*/ 28 h 58"/>
                  <a:gd name="T2" fmla="*/ 29 w 57"/>
                  <a:gd name="T3" fmla="*/ 58 h 58"/>
                  <a:gd name="T4" fmla="*/ 0 w 57"/>
                  <a:gd name="T5" fmla="*/ 29 h 58"/>
                  <a:gd name="T6" fmla="*/ 25 w 57"/>
                  <a:gd name="T7" fmla="*/ 1 h 58"/>
                  <a:gd name="T8" fmla="*/ 57 w 57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57" y="28"/>
                    </a:moveTo>
                    <a:cubicBezTo>
                      <a:pt x="55" y="45"/>
                      <a:pt x="47" y="58"/>
                      <a:pt x="29" y="58"/>
                    </a:cubicBezTo>
                    <a:cubicBezTo>
                      <a:pt x="10" y="58"/>
                      <a:pt x="0" y="47"/>
                      <a:pt x="0" y="29"/>
                    </a:cubicBezTo>
                    <a:cubicBezTo>
                      <a:pt x="0" y="13"/>
                      <a:pt x="10" y="3"/>
                      <a:pt x="25" y="1"/>
                    </a:cubicBezTo>
                    <a:cubicBezTo>
                      <a:pt x="43" y="0"/>
                      <a:pt x="53" y="11"/>
                      <a:pt x="57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25">
                <a:extLst>
                  <a:ext uri="{FF2B5EF4-FFF2-40B4-BE49-F238E27FC236}">
                    <a16:creationId xmlns:a16="http://schemas.microsoft.com/office/drawing/2014/main" id="{F1407B91-A781-BAC8-5C6C-D48A55744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027488" y="2862263"/>
                <a:ext cx="219075" cy="215900"/>
              </a:xfrm>
              <a:custGeom>
                <a:avLst/>
                <a:gdLst>
                  <a:gd name="T0" fmla="*/ 29 w 58"/>
                  <a:gd name="T1" fmla="*/ 0 h 57"/>
                  <a:gd name="T2" fmla="*/ 58 w 58"/>
                  <a:gd name="T3" fmla="*/ 28 h 57"/>
                  <a:gd name="T4" fmla="*/ 33 w 58"/>
                  <a:gd name="T5" fmla="*/ 56 h 57"/>
                  <a:gd name="T6" fmla="*/ 2 w 58"/>
                  <a:gd name="T7" fmla="*/ 31 h 57"/>
                  <a:gd name="T8" fmla="*/ 29 w 58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29" y="0"/>
                    </a:moveTo>
                    <a:cubicBezTo>
                      <a:pt x="47" y="1"/>
                      <a:pt x="58" y="10"/>
                      <a:pt x="58" y="28"/>
                    </a:cubicBezTo>
                    <a:cubicBezTo>
                      <a:pt x="58" y="43"/>
                      <a:pt x="50" y="55"/>
                      <a:pt x="33" y="56"/>
                    </a:cubicBezTo>
                    <a:cubicBezTo>
                      <a:pt x="16" y="57"/>
                      <a:pt x="4" y="49"/>
                      <a:pt x="2" y="31"/>
                    </a:cubicBezTo>
                    <a:cubicBezTo>
                      <a:pt x="0" y="12"/>
                      <a:pt x="11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Freeform 26">
                <a:extLst>
                  <a:ext uri="{FF2B5EF4-FFF2-40B4-BE49-F238E27FC236}">
                    <a16:creationId xmlns:a16="http://schemas.microsoft.com/office/drawing/2014/main" id="{0E123B3D-0F43-1622-9712-18CAABF02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87463" y="1930401"/>
                <a:ext cx="219075" cy="219075"/>
              </a:xfrm>
              <a:custGeom>
                <a:avLst/>
                <a:gdLst>
                  <a:gd name="T0" fmla="*/ 58 w 58"/>
                  <a:gd name="T1" fmla="*/ 28 h 58"/>
                  <a:gd name="T2" fmla="*/ 25 w 58"/>
                  <a:gd name="T3" fmla="*/ 56 h 58"/>
                  <a:gd name="T4" fmla="*/ 0 w 58"/>
                  <a:gd name="T5" fmla="*/ 28 h 58"/>
                  <a:gd name="T6" fmla="*/ 29 w 58"/>
                  <a:gd name="T7" fmla="*/ 0 h 58"/>
                  <a:gd name="T8" fmla="*/ 58 w 58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cubicBezTo>
                      <a:pt x="53" y="47"/>
                      <a:pt x="44" y="58"/>
                      <a:pt x="25" y="56"/>
                    </a:cubicBezTo>
                    <a:cubicBezTo>
                      <a:pt x="10" y="55"/>
                      <a:pt x="0" y="45"/>
                      <a:pt x="0" y="28"/>
                    </a:cubicBezTo>
                    <a:cubicBezTo>
                      <a:pt x="0" y="11"/>
                      <a:pt x="11" y="0"/>
                      <a:pt x="29" y="0"/>
                    </a:cubicBezTo>
                    <a:cubicBezTo>
                      <a:pt x="48" y="0"/>
                      <a:pt x="54" y="13"/>
                      <a:pt x="58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27">
                <a:extLst>
                  <a:ext uri="{FF2B5EF4-FFF2-40B4-BE49-F238E27FC236}">
                    <a16:creationId xmlns:a16="http://schemas.microsoft.com/office/drawing/2014/main" id="{46FB37C0-F8A9-B8C1-3DE6-DE18E4E9B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09863" y="1612901"/>
                <a:ext cx="215900" cy="219075"/>
              </a:xfrm>
              <a:custGeom>
                <a:avLst/>
                <a:gdLst>
                  <a:gd name="T0" fmla="*/ 27 w 57"/>
                  <a:gd name="T1" fmla="*/ 58 h 58"/>
                  <a:gd name="T2" fmla="*/ 0 w 57"/>
                  <a:gd name="T3" fmla="*/ 27 h 58"/>
                  <a:gd name="T4" fmla="*/ 27 w 57"/>
                  <a:gd name="T5" fmla="*/ 1 h 58"/>
                  <a:gd name="T6" fmla="*/ 57 w 57"/>
                  <a:gd name="T7" fmla="*/ 29 h 58"/>
                  <a:gd name="T8" fmla="*/ 27 w 57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8">
                    <a:moveTo>
                      <a:pt x="27" y="58"/>
                    </a:moveTo>
                    <a:cubicBezTo>
                      <a:pt x="9" y="56"/>
                      <a:pt x="0" y="45"/>
                      <a:pt x="0" y="27"/>
                    </a:cubicBezTo>
                    <a:cubicBezTo>
                      <a:pt x="1" y="10"/>
                      <a:pt x="11" y="1"/>
                      <a:pt x="27" y="1"/>
                    </a:cubicBezTo>
                    <a:cubicBezTo>
                      <a:pt x="45" y="0"/>
                      <a:pt x="57" y="10"/>
                      <a:pt x="57" y="29"/>
                    </a:cubicBezTo>
                    <a:cubicBezTo>
                      <a:pt x="57" y="46"/>
                      <a:pt x="45" y="56"/>
                      <a:pt x="27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Freeform 28">
                <a:extLst>
                  <a:ext uri="{FF2B5EF4-FFF2-40B4-BE49-F238E27FC236}">
                    <a16:creationId xmlns:a16="http://schemas.microsoft.com/office/drawing/2014/main" id="{9FE4423D-5CD4-3055-2623-4D1686EB0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11188" y="3225801"/>
                <a:ext cx="222250" cy="219075"/>
              </a:xfrm>
              <a:custGeom>
                <a:avLst/>
                <a:gdLst>
                  <a:gd name="T0" fmla="*/ 29 w 59"/>
                  <a:gd name="T1" fmla="*/ 0 h 58"/>
                  <a:gd name="T2" fmla="*/ 58 w 59"/>
                  <a:gd name="T3" fmla="*/ 29 h 58"/>
                  <a:gd name="T4" fmla="*/ 28 w 59"/>
                  <a:gd name="T5" fmla="*/ 57 h 58"/>
                  <a:gd name="T6" fmla="*/ 1 w 59"/>
                  <a:gd name="T7" fmla="*/ 31 h 58"/>
                  <a:gd name="T8" fmla="*/ 29 w 59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29" y="0"/>
                    </a:moveTo>
                    <a:cubicBezTo>
                      <a:pt x="46" y="3"/>
                      <a:pt x="59" y="11"/>
                      <a:pt x="58" y="29"/>
                    </a:cubicBezTo>
                    <a:cubicBezTo>
                      <a:pt x="57" y="47"/>
                      <a:pt x="47" y="58"/>
                      <a:pt x="28" y="57"/>
                    </a:cubicBezTo>
                    <a:cubicBezTo>
                      <a:pt x="12" y="57"/>
                      <a:pt x="2" y="46"/>
                      <a:pt x="1" y="31"/>
                    </a:cubicBezTo>
                    <a:cubicBezTo>
                      <a:pt x="0" y="13"/>
                      <a:pt x="12" y="3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29">
                <a:extLst>
                  <a:ext uri="{FF2B5EF4-FFF2-40B4-BE49-F238E27FC236}">
                    <a16:creationId xmlns:a16="http://schemas.microsoft.com/office/drawing/2014/main" id="{FE65CC0C-A427-E3EC-F989-9A70195352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800475" y="4283076"/>
                <a:ext cx="249237" cy="252413"/>
              </a:xfrm>
              <a:custGeom>
                <a:avLst/>
                <a:gdLst>
                  <a:gd name="T0" fmla="*/ 7 w 66"/>
                  <a:gd name="T1" fmla="*/ 46 h 67"/>
                  <a:gd name="T2" fmla="*/ 20 w 66"/>
                  <a:gd name="T3" fmla="*/ 7 h 67"/>
                  <a:gd name="T4" fmla="*/ 56 w 66"/>
                  <a:gd name="T5" fmla="*/ 18 h 67"/>
                  <a:gd name="T6" fmla="*/ 47 w 66"/>
                  <a:gd name="T7" fmla="*/ 58 h 67"/>
                  <a:gd name="T8" fmla="*/ 7 w 66"/>
                  <a:gd name="T9" fmla="*/ 4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7">
                    <a:moveTo>
                      <a:pt x="7" y="46"/>
                    </a:moveTo>
                    <a:cubicBezTo>
                      <a:pt x="0" y="29"/>
                      <a:pt x="5" y="15"/>
                      <a:pt x="20" y="7"/>
                    </a:cubicBezTo>
                    <a:cubicBezTo>
                      <a:pt x="34" y="0"/>
                      <a:pt x="48" y="4"/>
                      <a:pt x="56" y="18"/>
                    </a:cubicBezTo>
                    <a:cubicBezTo>
                      <a:pt x="66" y="34"/>
                      <a:pt x="63" y="49"/>
                      <a:pt x="47" y="58"/>
                    </a:cubicBezTo>
                    <a:cubicBezTo>
                      <a:pt x="31" y="67"/>
                      <a:pt x="17" y="60"/>
                      <a:pt x="7" y="4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Freeform 30">
                <a:extLst>
                  <a:ext uri="{FF2B5EF4-FFF2-40B4-BE49-F238E27FC236}">
                    <a16:creationId xmlns:a16="http://schemas.microsoft.com/office/drawing/2014/main" id="{FB13C141-62FE-D229-90ED-98B13C6F4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62350" y="4573588"/>
                <a:ext cx="252412" cy="249238"/>
              </a:xfrm>
              <a:custGeom>
                <a:avLst/>
                <a:gdLst>
                  <a:gd name="T0" fmla="*/ 46 w 67"/>
                  <a:gd name="T1" fmla="*/ 59 h 66"/>
                  <a:gd name="T2" fmla="*/ 7 w 67"/>
                  <a:gd name="T3" fmla="*/ 46 h 66"/>
                  <a:gd name="T4" fmla="*/ 18 w 67"/>
                  <a:gd name="T5" fmla="*/ 10 h 66"/>
                  <a:gd name="T6" fmla="*/ 57 w 67"/>
                  <a:gd name="T7" fmla="*/ 19 h 66"/>
                  <a:gd name="T8" fmla="*/ 46 w 67"/>
                  <a:gd name="T9" fmla="*/ 5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6">
                    <a:moveTo>
                      <a:pt x="46" y="59"/>
                    </a:moveTo>
                    <a:cubicBezTo>
                      <a:pt x="29" y="66"/>
                      <a:pt x="15" y="62"/>
                      <a:pt x="7" y="46"/>
                    </a:cubicBezTo>
                    <a:cubicBezTo>
                      <a:pt x="0" y="32"/>
                      <a:pt x="4" y="18"/>
                      <a:pt x="18" y="10"/>
                    </a:cubicBezTo>
                    <a:cubicBezTo>
                      <a:pt x="33" y="0"/>
                      <a:pt x="48" y="4"/>
                      <a:pt x="57" y="19"/>
                    </a:cubicBezTo>
                    <a:cubicBezTo>
                      <a:pt x="67" y="35"/>
                      <a:pt x="60" y="49"/>
                      <a:pt x="46" y="5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BCFC169F-7242-6CFC-4E4E-C7385B5A1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271838" y="4810126"/>
                <a:ext cx="252412" cy="242888"/>
              </a:xfrm>
              <a:custGeom>
                <a:avLst/>
                <a:gdLst>
                  <a:gd name="T0" fmla="*/ 48 w 67"/>
                  <a:gd name="T1" fmla="*/ 58 h 64"/>
                  <a:gd name="T2" fmla="*/ 8 w 67"/>
                  <a:gd name="T3" fmla="*/ 44 h 64"/>
                  <a:gd name="T4" fmla="*/ 24 w 67"/>
                  <a:gd name="T5" fmla="*/ 7 h 64"/>
                  <a:gd name="T6" fmla="*/ 59 w 67"/>
                  <a:gd name="T7" fmla="*/ 20 h 64"/>
                  <a:gd name="T8" fmla="*/ 48 w 67"/>
                  <a:gd name="T9" fmla="*/ 5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4">
                    <a:moveTo>
                      <a:pt x="48" y="58"/>
                    </a:moveTo>
                    <a:cubicBezTo>
                      <a:pt x="30" y="64"/>
                      <a:pt x="15" y="61"/>
                      <a:pt x="8" y="44"/>
                    </a:cubicBezTo>
                    <a:cubicBezTo>
                      <a:pt x="0" y="27"/>
                      <a:pt x="7" y="14"/>
                      <a:pt x="24" y="7"/>
                    </a:cubicBezTo>
                    <a:cubicBezTo>
                      <a:pt x="39" y="0"/>
                      <a:pt x="52" y="6"/>
                      <a:pt x="59" y="20"/>
                    </a:cubicBezTo>
                    <a:cubicBezTo>
                      <a:pt x="67" y="35"/>
                      <a:pt x="61" y="49"/>
                      <a:pt x="48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AE4AE10C-F7F8-6CA0-9904-5914F52EC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932113" y="4973638"/>
                <a:ext cx="244475" cy="252413"/>
              </a:xfrm>
              <a:custGeom>
                <a:avLst/>
                <a:gdLst>
                  <a:gd name="T0" fmla="*/ 58 w 65"/>
                  <a:gd name="T1" fmla="*/ 19 h 67"/>
                  <a:gd name="T2" fmla="*/ 47 w 65"/>
                  <a:gd name="T3" fmla="*/ 58 h 67"/>
                  <a:gd name="T4" fmla="*/ 8 w 65"/>
                  <a:gd name="T5" fmla="*/ 47 h 67"/>
                  <a:gd name="T6" fmla="*/ 18 w 65"/>
                  <a:gd name="T7" fmla="*/ 10 h 67"/>
                  <a:gd name="T8" fmla="*/ 58 w 65"/>
                  <a:gd name="T9" fmla="*/ 1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7">
                    <a:moveTo>
                      <a:pt x="58" y="19"/>
                    </a:moveTo>
                    <a:cubicBezTo>
                      <a:pt x="65" y="35"/>
                      <a:pt x="63" y="50"/>
                      <a:pt x="47" y="58"/>
                    </a:cubicBezTo>
                    <a:cubicBezTo>
                      <a:pt x="31" y="67"/>
                      <a:pt x="17" y="62"/>
                      <a:pt x="8" y="47"/>
                    </a:cubicBezTo>
                    <a:cubicBezTo>
                      <a:pt x="0" y="32"/>
                      <a:pt x="5" y="19"/>
                      <a:pt x="18" y="10"/>
                    </a:cubicBezTo>
                    <a:cubicBezTo>
                      <a:pt x="33" y="0"/>
                      <a:pt x="47" y="4"/>
                      <a:pt x="58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Freeform 33">
                <a:extLst>
                  <a:ext uri="{FF2B5EF4-FFF2-40B4-BE49-F238E27FC236}">
                    <a16:creationId xmlns:a16="http://schemas.microsoft.com/office/drawing/2014/main" id="{3C93322D-A943-E279-385B-5C15D94EF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70338" y="3946526"/>
                <a:ext cx="246062" cy="241300"/>
              </a:xfrm>
              <a:custGeom>
                <a:avLst/>
                <a:gdLst>
                  <a:gd name="T0" fmla="*/ 44 w 65"/>
                  <a:gd name="T1" fmla="*/ 59 h 64"/>
                  <a:gd name="T2" fmla="*/ 6 w 65"/>
                  <a:gd name="T3" fmla="*/ 43 h 64"/>
                  <a:gd name="T4" fmla="*/ 23 w 65"/>
                  <a:gd name="T5" fmla="*/ 6 h 64"/>
                  <a:gd name="T6" fmla="*/ 58 w 65"/>
                  <a:gd name="T7" fmla="*/ 20 h 64"/>
                  <a:gd name="T8" fmla="*/ 44 w 65"/>
                  <a:gd name="T9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4">
                    <a:moveTo>
                      <a:pt x="44" y="59"/>
                    </a:moveTo>
                    <a:cubicBezTo>
                      <a:pt x="27" y="64"/>
                      <a:pt x="13" y="60"/>
                      <a:pt x="6" y="43"/>
                    </a:cubicBezTo>
                    <a:cubicBezTo>
                      <a:pt x="0" y="26"/>
                      <a:pt x="6" y="12"/>
                      <a:pt x="23" y="6"/>
                    </a:cubicBezTo>
                    <a:cubicBezTo>
                      <a:pt x="38" y="0"/>
                      <a:pt x="51" y="6"/>
                      <a:pt x="58" y="20"/>
                    </a:cubicBezTo>
                    <a:cubicBezTo>
                      <a:pt x="65" y="37"/>
                      <a:pt x="60" y="50"/>
                      <a:pt x="44" y="5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C0C09E17-AEF8-5180-0A30-A02E5930DD8E}"/>
                </a:ext>
              </a:extLst>
            </p:cNvPr>
            <p:cNvGrpSpPr/>
            <p:nvPr/>
          </p:nvGrpSpPr>
          <p:grpSpPr>
            <a:xfrm>
              <a:off x="1603916" y="2257080"/>
              <a:ext cx="1456892" cy="1557400"/>
              <a:chOff x="1666555" y="2079724"/>
              <a:chExt cx="1456892" cy="1557400"/>
            </a:xfrm>
          </p:grpSpPr>
          <p:sp>
            <p:nvSpPr>
              <p:cNvPr id="75" name="Freeform 12">
                <a:extLst>
                  <a:ext uri="{FF2B5EF4-FFF2-40B4-BE49-F238E27FC236}">
                    <a16:creationId xmlns:a16="http://schemas.microsoft.com/office/drawing/2014/main" id="{DCEF16B6-8622-09C0-2078-B2380546B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555" y="2079724"/>
                <a:ext cx="1456892" cy="1557400"/>
              </a:xfrm>
              <a:custGeom>
                <a:avLst/>
                <a:gdLst>
                  <a:gd name="T0" fmla="*/ 466 w 935"/>
                  <a:gd name="T1" fmla="*/ 959 h 999"/>
                  <a:gd name="T2" fmla="*/ 405 w 935"/>
                  <a:gd name="T3" fmla="*/ 952 h 999"/>
                  <a:gd name="T4" fmla="*/ 345 w 935"/>
                  <a:gd name="T5" fmla="*/ 955 h 999"/>
                  <a:gd name="T6" fmla="*/ 250 w 935"/>
                  <a:gd name="T7" fmla="*/ 986 h 999"/>
                  <a:gd name="T8" fmla="*/ 212 w 935"/>
                  <a:gd name="T9" fmla="*/ 995 h 999"/>
                  <a:gd name="T10" fmla="*/ 167 w 935"/>
                  <a:gd name="T11" fmla="*/ 978 h 999"/>
                  <a:gd name="T12" fmla="*/ 66 w 935"/>
                  <a:gd name="T13" fmla="*/ 848 h 999"/>
                  <a:gd name="T14" fmla="*/ 11 w 935"/>
                  <a:gd name="T15" fmla="*/ 738 h 999"/>
                  <a:gd name="T16" fmla="*/ 3 w 935"/>
                  <a:gd name="T17" fmla="*/ 680 h 999"/>
                  <a:gd name="T18" fmla="*/ 23 w 935"/>
                  <a:gd name="T19" fmla="*/ 645 h 999"/>
                  <a:gd name="T20" fmla="*/ 25 w 935"/>
                  <a:gd name="T21" fmla="*/ 644 h 999"/>
                  <a:gd name="T22" fmla="*/ 52 w 935"/>
                  <a:gd name="T23" fmla="*/ 617 h 999"/>
                  <a:gd name="T24" fmla="*/ 159 w 935"/>
                  <a:gd name="T25" fmla="*/ 552 h 999"/>
                  <a:gd name="T26" fmla="*/ 282 w 935"/>
                  <a:gd name="T27" fmla="*/ 562 h 999"/>
                  <a:gd name="T28" fmla="*/ 328 w 935"/>
                  <a:gd name="T29" fmla="*/ 577 h 999"/>
                  <a:gd name="T30" fmla="*/ 338 w 935"/>
                  <a:gd name="T31" fmla="*/ 576 h 999"/>
                  <a:gd name="T32" fmla="*/ 388 w 935"/>
                  <a:gd name="T33" fmla="*/ 540 h 999"/>
                  <a:gd name="T34" fmla="*/ 533 w 935"/>
                  <a:gd name="T35" fmla="*/ 522 h 999"/>
                  <a:gd name="T36" fmla="*/ 567 w 935"/>
                  <a:gd name="T37" fmla="*/ 536 h 999"/>
                  <a:gd name="T38" fmla="*/ 597 w 935"/>
                  <a:gd name="T39" fmla="*/ 556 h 999"/>
                  <a:gd name="T40" fmla="*/ 638 w 935"/>
                  <a:gd name="T41" fmla="*/ 557 h 999"/>
                  <a:gd name="T42" fmla="*/ 643 w 935"/>
                  <a:gd name="T43" fmla="*/ 546 h 999"/>
                  <a:gd name="T44" fmla="*/ 622 w 935"/>
                  <a:gd name="T45" fmla="*/ 396 h 999"/>
                  <a:gd name="T46" fmla="*/ 613 w 935"/>
                  <a:gd name="T47" fmla="*/ 297 h 999"/>
                  <a:gd name="T48" fmla="*/ 601 w 935"/>
                  <a:gd name="T49" fmla="*/ 250 h 999"/>
                  <a:gd name="T50" fmla="*/ 553 w 935"/>
                  <a:gd name="T51" fmla="*/ 174 h 999"/>
                  <a:gd name="T52" fmla="*/ 545 w 935"/>
                  <a:gd name="T53" fmla="*/ 170 h 999"/>
                  <a:gd name="T54" fmla="*/ 491 w 935"/>
                  <a:gd name="T55" fmla="*/ 168 h 999"/>
                  <a:gd name="T56" fmla="*/ 392 w 935"/>
                  <a:gd name="T57" fmla="*/ 172 h 999"/>
                  <a:gd name="T58" fmla="*/ 354 w 935"/>
                  <a:gd name="T59" fmla="*/ 167 h 999"/>
                  <a:gd name="T60" fmla="*/ 336 w 935"/>
                  <a:gd name="T61" fmla="*/ 154 h 999"/>
                  <a:gd name="T62" fmla="*/ 316 w 935"/>
                  <a:gd name="T63" fmla="*/ 129 h 999"/>
                  <a:gd name="T64" fmla="*/ 313 w 935"/>
                  <a:gd name="T65" fmla="*/ 115 h 999"/>
                  <a:gd name="T66" fmla="*/ 355 w 935"/>
                  <a:gd name="T67" fmla="*/ 29 h 999"/>
                  <a:gd name="T68" fmla="*/ 374 w 935"/>
                  <a:gd name="T69" fmla="*/ 10 h 999"/>
                  <a:gd name="T70" fmla="*/ 380 w 935"/>
                  <a:gd name="T71" fmla="*/ 5 h 999"/>
                  <a:gd name="T72" fmla="*/ 394 w 935"/>
                  <a:gd name="T73" fmla="*/ 0 h 999"/>
                  <a:gd name="T74" fmla="*/ 541 w 935"/>
                  <a:gd name="T75" fmla="*/ 15 h 999"/>
                  <a:gd name="T76" fmla="*/ 653 w 935"/>
                  <a:gd name="T77" fmla="*/ 75 h 999"/>
                  <a:gd name="T78" fmla="*/ 658 w 935"/>
                  <a:gd name="T79" fmla="*/ 80 h 999"/>
                  <a:gd name="T80" fmla="*/ 757 w 935"/>
                  <a:gd name="T81" fmla="*/ 229 h 999"/>
                  <a:gd name="T82" fmla="*/ 848 w 935"/>
                  <a:gd name="T83" fmla="*/ 384 h 999"/>
                  <a:gd name="T84" fmla="*/ 877 w 935"/>
                  <a:gd name="T85" fmla="*/ 459 h 999"/>
                  <a:gd name="T86" fmla="*/ 881 w 935"/>
                  <a:gd name="T87" fmla="*/ 482 h 999"/>
                  <a:gd name="T88" fmla="*/ 888 w 935"/>
                  <a:gd name="T89" fmla="*/ 507 h 999"/>
                  <a:gd name="T90" fmla="*/ 930 w 935"/>
                  <a:gd name="T91" fmla="*/ 624 h 999"/>
                  <a:gd name="T92" fmla="*/ 931 w 935"/>
                  <a:gd name="T93" fmla="*/ 694 h 999"/>
                  <a:gd name="T94" fmla="*/ 918 w 935"/>
                  <a:gd name="T95" fmla="*/ 722 h 999"/>
                  <a:gd name="T96" fmla="*/ 851 w 935"/>
                  <a:gd name="T97" fmla="*/ 778 h 999"/>
                  <a:gd name="T98" fmla="*/ 805 w 935"/>
                  <a:gd name="T99" fmla="*/ 791 h 999"/>
                  <a:gd name="T100" fmla="*/ 797 w 935"/>
                  <a:gd name="T101" fmla="*/ 794 h 999"/>
                  <a:gd name="T102" fmla="*/ 741 w 935"/>
                  <a:gd name="T103" fmla="*/ 841 h 999"/>
                  <a:gd name="T104" fmla="*/ 604 w 935"/>
                  <a:gd name="T105" fmla="*/ 927 h 999"/>
                  <a:gd name="T106" fmla="*/ 494 w 935"/>
                  <a:gd name="T107" fmla="*/ 958 h 999"/>
                  <a:gd name="T108" fmla="*/ 467 w 935"/>
                  <a:gd name="T109" fmla="*/ 958 h 999"/>
                  <a:gd name="T110" fmla="*/ 466 w 935"/>
                  <a:gd name="T111" fmla="*/ 959 h 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35" h="999">
                    <a:moveTo>
                      <a:pt x="466" y="959"/>
                    </a:moveTo>
                    <a:cubicBezTo>
                      <a:pt x="446" y="957"/>
                      <a:pt x="425" y="956"/>
                      <a:pt x="405" y="952"/>
                    </a:cubicBezTo>
                    <a:cubicBezTo>
                      <a:pt x="385" y="947"/>
                      <a:pt x="365" y="950"/>
                      <a:pt x="345" y="955"/>
                    </a:cubicBezTo>
                    <a:cubicBezTo>
                      <a:pt x="313" y="965"/>
                      <a:pt x="282" y="976"/>
                      <a:pt x="250" y="986"/>
                    </a:cubicBezTo>
                    <a:cubicBezTo>
                      <a:pt x="238" y="990"/>
                      <a:pt x="225" y="992"/>
                      <a:pt x="212" y="995"/>
                    </a:cubicBezTo>
                    <a:cubicBezTo>
                      <a:pt x="193" y="999"/>
                      <a:pt x="179" y="991"/>
                      <a:pt x="167" y="978"/>
                    </a:cubicBezTo>
                    <a:cubicBezTo>
                      <a:pt x="129" y="938"/>
                      <a:pt x="95" y="895"/>
                      <a:pt x="66" y="848"/>
                    </a:cubicBezTo>
                    <a:cubicBezTo>
                      <a:pt x="44" y="813"/>
                      <a:pt x="23" y="777"/>
                      <a:pt x="11" y="738"/>
                    </a:cubicBezTo>
                    <a:cubicBezTo>
                      <a:pt x="5" y="719"/>
                      <a:pt x="0" y="700"/>
                      <a:pt x="3" y="680"/>
                    </a:cubicBezTo>
                    <a:cubicBezTo>
                      <a:pt x="5" y="665"/>
                      <a:pt x="10" y="653"/>
                      <a:pt x="23" y="645"/>
                    </a:cubicBezTo>
                    <a:cubicBezTo>
                      <a:pt x="24" y="644"/>
                      <a:pt x="24" y="644"/>
                      <a:pt x="25" y="644"/>
                    </a:cubicBezTo>
                    <a:cubicBezTo>
                      <a:pt x="36" y="637"/>
                      <a:pt x="44" y="628"/>
                      <a:pt x="52" y="617"/>
                    </a:cubicBezTo>
                    <a:cubicBezTo>
                      <a:pt x="78" y="579"/>
                      <a:pt x="115" y="559"/>
                      <a:pt x="159" y="552"/>
                    </a:cubicBezTo>
                    <a:cubicBezTo>
                      <a:pt x="201" y="546"/>
                      <a:pt x="242" y="550"/>
                      <a:pt x="282" y="562"/>
                    </a:cubicBezTo>
                    <a:cubicBezTo>
                      <a:pt x="298" y="567"/>
                      <a:pt x="313" y="572"/>
                      <a:pt x="328" y="577"/>
                    </a:cubicBezTo>
                    <a:cubicBezTo>
                      <a:pt x="332" y="579"/>
                      <a:pt x="335" y="578"/>
                      <a:pt x="338" y="576"/>
                    </a:cubicBezTo>
                    <a:cubicBezTo>
                      <a:pt x="354" y="564"/>
                      <a:pt x="370" y="551"/>
                      <a:pt x="388" y="540"/>
                    </a:cubicBezTo>
                    <a:cubicBezTo>
                      <a:pt x="433" y="511"/>
                      <a:pt x="482" y="507"/>
                      <a:pt x="533" y="522"/>
                    </a:cubicBezTo>
                    <a:cubicBezTo>
                      <a:pt x="544" y="525"/>
                      <a:pt x="556" y="530"/>
                      <a:pt x="567" y="536"/>
                    </a:cubicBezTo>
                    <a:cubicBezTo>
                      <a:pt x="577" y="541"/>
                      <a:pt x="587" y="549"/>
                      <a:pt x="597" y="556"/>
                    </a:cubicBezTo>
                    <a:cubicBezTo>
                      <a:pt x="607" y="563"/>
                      <a:pt x="629" y="564"/>
                      <a:pt x="638" y="557"/>
                    </a:cubicBezTo>
                    <a:cubicBezTo>
                      <a:pt x="642" y="554"/>
                      <a:pt x="644" y="551"/>
                      <a:pt x="643" y="546"/>
                    </a:cubicBezTo>
                    <a:cubicBezTo>
                      <a:pt x="636" y="496"/>
                      <a:pt x="628" y="446"/>
                      <a:pt x="622" y="396"/>
                    </a:cubicBezTo>
                    <a:cubicBezTo>
                      <a:pt x="618" y="363"/>
                      <a:pt x="616" y="330"/>
                      <a:pt x="613" y="297"/>
                    </a:cubicBezTo>
                    <a:cubicBezTo>
                      <a:pt x="612" y="280"/>
                      <a:pt x="606" y="265"/>
                      <a:pt x="601" y="250"/>
                    </a:cubicBezTo>
                    <a:cubicBezTo>
                      <a:pt x="591" y="220"/>
                      <a:pt x="571" y="197"/>
                      <a:pt x="553" y="174"/>
                    </a:cubicBezTo>
                    <a:cubicBezTo>
                      <a:pt x="551" y="172"/>
                      <a:pt x="548" y="170"/>
                      <a:pt x="545" y="170"/>
                    </a:cubicBezTo>
                    <a:cubicBezTo>
                      <a:pt x="527" y="169"/>
                      <a:pt x="509" y="167"/>
                      <a:pt x="491" y="168"/>
                    </a:cubicBezTo>
                    <a:cubicBezTo>
                      <a:pt x="458" y="171"/>
                      <a:pt x="425" y="174"/>
                      <a:pt x="392" y="172"/>
                    </a:cubicBezTo>
                    <a:cubicBezTo>
                      <a:pt x="379" y="171"/>
                      <a:pt x="366" y="170"/>
                      <a:pt x="354" y="167"/>
                    </a:cubicBezTo>
                    <a:cubicBezTo>
                      <a:pt x="346" y="166"/>
                      <a:pt x="340" y="162"/>
                      <a:pt x="336" y="154"/>
                    </a:cubicBezTo>
                    <a:cubicBezTo>
                      <a:pt x="331" y="144"/>
                      <a:pt x="325" y="136"/>
                      <a:pt x="316" y="129"/>
                    </a:cubicBezTo>
                    <a:cubicBezTo>
                      <a:pt x="313" y="127"/>
                      <a:pt x="312" y="119"/>
                      <a:pt x="313" y="115"/>
                    </a:cubicBezTo>
                    <a:cubicBezTo>
                      <a:pt x="326" y="86"/>
                      <a:pt x="338" y="56"/>
                      <a:pt x="355" y="29"/>
                    </a:cubicBezTo>
                    <a:cubicBezTo>
                      <a:pt x="360" y="21"/>
                      <a:pt x="364" y="14"/>
                      <a:pt x="374" y="10"/>
                    </a:cubicBezTo>
                    <a:cubicBezTo>
                      <a:pt x="376" y="9"/>
                      <a:pt x="379" y="8"/>
                      <a:pt x="380" y="5"/>
                    </a:cubicBezTo>
                    <a:cubicBezTo>
                      <a:pt x="384" y="0"/>
                      <a:pt x="389" y="0"/>
                      <a:pt x="394" y="0"/>
                    </a:cubicBezTo>
                    <a:cubicBezTo>
                      <a:pt x="443" y="1"/>
                      <a:pt x="493" y="4"/>
                      <a:pt x="541" y="15"/>
                    </a:cubicBezTo>
                    <a:cubicBezTo>
                      <a:pt x="583" y="26"/>
                      <a:pt x="620" y="48"/>
                      <a:pt x="653" y="75"/>
                    </a:cubicBezTo>
                    <a:cubicBezTo>
                      <a:pt x="655" y="77"/>
                      <a:pt x="656" y="79"/>
                      <a:pt x="658" y="80"/>
                    </a:cubicBezTo>
                    <a:cubicBezTo>
                      <a:pt x="691" y="130"/>
                      <a:pt x="724" y="179"/>
                      <a:pt x="757" y="229"/>
                    </a:cubicBezTo>
                    <a:cubicBezTo>
                      <a:pt x="789" y="279"/>
                      <a:pt x="822" y="330"/>
                      <a:pt x="848" y="384"/>
                    </a:cubicBezTo>
                    <a:cubicBezTo>
                      <a:pt x="860" y="408"/>
                      <a:pt x="871" y="433"/>
                      <a:pt x="877" y="459"/>
                    </a:cubicBezTo>
                    <a:cubicBezTo>
                      <a:pt x="879" y="466"/>
                      <a:pt x="879" y="474"/>
                      <a:pt x="881" y="482"/>
                    </a:cubicBezTo>
                    <a:cubicBezTo>
                      <a:pt x="882" y="490"/>
                      <a:pt x="884" y="500"/>
                      <a:pt x="888" y="507"/>
                    </a:cubicBezTo>
                    <a:cubicBezTo>
                      <a:pt x="908" y="544"/>
                      <a:pt x="921" y="583"/>
                      <a:pt x="930" y="624"/>
                    </a:cubicBezTo>
                    <a:cubicBezTo>
                      <a:pt x="935" y="647"/>
                      <a:pt x="935" y="670"/>
                      <a:pt x="931" y="694"/>
                    </a:cubicBezTo>
                    <a:cubicBezTo>
                      <a:pt x="929" y="704"/>
                      <a:pt x="925" y="714"/>
                      <a:pt x="918" y="722"/>
                    </a:cubicBezTo>
                    <a:cubicBezTo>
                      <a:pt x="898" y="744"/>
                      <a:pt x="877" y="764"/>
                      <a:pt x="851" y="778"/>
                    </a:cubicBezTo>
                    <a:cubicBezTo>
                      <a:pt x="837" y="786"/>
                      <a:pt x="822" y="791"/>
                      <a:pt x="805" y="791"/>
                    </a:cubicBezTo>
                    <a:cubicBezTo>
                      <a:pt x="802" y="791"/>
                      <a:pt x="799" y="792"/>
                      <a:pt x="797" y="794"/>
                    </a:cubicBezTo>
                    <a:cubicBezTo>
                      <a:pt x="778" y="809"/>
                      <a:pt x="760" y="825"/>
                      <a:pt x="741" y="841"/>
                    </a:cubicBezTo>
                    <a:cubicBezTo>
                      <a:pt x="699" y="876"/>
                      <a:pt x="653" y="904"/>
                      <a:pt x="604" y="927"/>
                    </a:cubicBezTo>
                    <a:cubicBezTo>
                      <a:pt x="569" y="943"/>
                      <a:pt x="532" y="954"/>
                      <a:pt x="494" y="958"/>
                    </a:cubicBezTo>
                    <a:cubicBezTo>
                      <a:pt x="485" y="959"/>
                      <a:pt x="476" y="958"/>
                      <a:pt x="467" y="958"/>
                    </a:cubicBezTo>
                    <a:cubicBezTo>
                      <a:pt x="467" y="958"/>
                      <a:pt x="466" y="959"/>
                      <a:pt x="466" y="95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0">
                <a:solidFill>
                  <a:schemeClr val="tx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029620B6-355B-4442-1006-237DA6DB5FB0}"/>
                  </a:ext>
                </a:extLst>
              </p:cNvPr>
              <p:cNvGrpSpPr/>
              <p:nvPr/>
            </p:nvGrpSpPr>
            <p:grpSpPr>
              <a:xfrm flipH="1">
                <a:off x="2190914" y="2958129"/>
                <a:ext cx="397061" cy="242271"/>
                <a:chOff x="-3870326" y="4283076"/>
                <a:chExt cx="2201863" cy="1344613"/>
              </a:xfrm>
            </p:grpSpPr>
            <p:sp>
              <p:nvSpPr>
                <p:cNvPr id="175" name="Freeform 38">
                  <a:extLst>
                    <a:ext uri="{FF2B5EF4-FFF2-40B4-BE49-F238E27FC236}">
                      <a16:creationId xmlns:a16="http://schemas.microsoft.com/office/drawing/2014/main" id="{92C5DC47-EFA9-8E51-D998-C043F1497C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617913" y="4652963"/>
                  <a:ext cx="1695450" cy="601663"/>
                </a:xfrm>
                <a:custGeom>
                  <a:avLst/>
                  <a:gdLst>
                    <a:gd name="T0" fmla="*/ 450 w 450"/>
                    <a:gd name="T1" fmla="*/ 153 h 160"/>
                    <a:gd name="T2" fmla="*/ 0 w 450"/>
                    <a:gd name="T3" fmla="*/ 3 h 160"/>
                    <a:gd name="T4" fmla="*/ 253 w 450"/>
                    <a:gd name="T5" fmla="*/ 39 h 160"/>
                    <a:gd name="T6" fmla="*/ 450 w 450"/>
                    <a:gd name="T7" fmla="*/ 153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0" h="160">
                      <a:moveTo>
                        <a:pt x="450" y="153"/>
                      </a:moveTo>
                      <a:cubicBezTo>
                        <a:pt x="280" y="160"/>
                        <a:pt x="131" y="111"/>
                        <a:pt x="0" y="3"/>
                      </a:cubicBezTo>
                      <a:cubicBezTo>
                        <a:pt x="88" y="0"/>
                        <a:pt x="172" y="10"/>
                        <a:pt x="253" y="39"/>
                      </a:cubicBezTo>
                      <a:cubicBezTo>
                        <a:pt x="325" y="65"/>
                        <a:pt x="389" y="103"/>
                        <a:pt x="450" y="153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39">
                  <a:extLst>
                    <a:ext uri="{FF2B5EF4-FFF2-40B4-BE49-F238E27FC236}">
                      <a16:creationId xmlns:a16="http://schemas.microsoft.com/office/drawing/2014/main" id="{A125D8CE-2D5E-3216-7F66-97B82808E5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549651" y="4897438"/>
                  <a:ext cx="1439863" cy="584200"/>
                </a:xfrm>
                <a:custGeom>
                  <a:avLst/>
                  <a:gdLst>
                    <a:gd name="T0" fmla="*/ 0 w 382"/>
                    <a:gd name="T1" fmla="*/ 0 h 155"/>
                    <a:gd name="T2" fmla="*/ 382 w 382"/>
                    <a:gd name="T3" fmla="*/ 125 h 155"/>
                    <a:gd name="T4" fmla="*/ 382 w 382"/>
                    <a:gd name="T5" fmla="*/ 127 h 155"/>
                    <a:gd name="T6" fmla="*/ 339 w 382"/>
                    <a:gd name="T7" fmla="*/ 139 h 155"/>
                    <a:gd name="T8" fmla="*/ 222 w 382"/>
                    <a:gd name="T9" fmla="*/ 151 h 155"/>
                    <a:gd name="T10" fmla="*/ 83 w 382"/>
                    <a:gd name="T11" fmla="*/ 94 h 155"/>
                    <a:gd name="T12" fmla="*/ 2 w 382"/>
                    <a:gd name="T13" fmla="*/ 2 h 155"/>
                    <a:gd name="T14" fmla="*/ 0 w 382"/>
                    <a:gd name="T1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82" h="155">
                      <a:moveTo>
                        <a:pt x="0" y="0"/>
                      </a:moveTo>
                      <a:cubicBezTo>
                        <a:pt x="115" y="80"/>
                        <a:pt x="242" y="122"/>
                        <a:pt x="382" y="125"/>
                      </a:cubicBezTo>
                      <a:cubicBezTo>
                        <a:pt x="382" y="125"/>
                        <a:pt x="382" y="126"/>
                        <a:pt x="382" y="127"/>
                      </a:cubicBezTo>
                      <a:cubicBezTo>
                        <a:pt x="367" y="131"/>
                        <a:pt x="353" y="136"/>
                        <a:pt x="339" y="139"/>
                      </a:cubicBezTo>
                      <a:cubicBezTo>
                        <a:pt x="301" y="150"/>
                        <a:pt x="262" y="155"/>
                        <a:pt x="222" y="151"/>
                      </a:cubicBezTo>
                      <a:cubicBezTo>
                        <a:pt x="170" y="147"/>
                        <a:pt x="124" y="127"/>
                        <a:pt x="83" y="94"/>
                      </a:cubicBezTo>
                      <a:cubicBezTo>
                        <a:pt x="51" y="68"/>
                        <a:pt x="25" y="37"/>
                        <a:pt x="2" y="2"/>
                      </a:cubicBezTo>
                      <a:cubicBezTo>
                        <a:pt x="1" y="2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40">
                  <a:extLst>
                    <a:ext uri="{FF2B5EF4-FFF2-40B4-BE49-F238E27FC236}">
                      <a16:creationId xmlns:a16="http://schemas.microsoft.com/office/drawing/2014/main" id="{6AD0AC9E-6A7A-5E49-1303-3FA0053A7F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425826" y="4422776"/>
                  <a:ext cx="1431925" cy="576263"/>
                </a:xfrm>
                <a:custGeom>
                  <a:avLst/>
                  <a:gdLst>
                    <a:gd name="T0" fmla="*/ 0 w 380"/>
                    <a:gd name="T1" fmla="*/ 26 h 153"/>
                    <a:gd name="T2" fmla="*/ 35 w 380"/>
                    <a:gd name="T3" fmla="*/ 14 h 153"/>
                    <a:gd name="T4" fmla="*/ 133 w 380"/>
                    <a:gd name="T5" fmla="*/ 0 h 153"/>
                    <a:gd name="T6" fmla="*/ 308 w 380"/>
                    <a:gd name="T7" fmla="*/ 67 h 153"/>
                    <a:gd name="T8" fmla="*/ 378 w 380"/>
                    <a:gd name="T9" fmla="*/ 148 h 153"/>
                    <a:gd name="T10" fmla="*/ 380 w 380"/>
                    <a:gd name="T11" fmla="*/ 153 h 153"/>
                    <a:gd name="T12" fmla="*/ 0 w 380"/>
                    <a:gd name="T13" fmla="*/ 28 h 153"/>
                    <a:gd name="T14" fmla="*/ 0 w 380"/>
                    <a:gd name="T15" fmla="*/ 26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80" h="153">
                      <a:moveTo>
                        <a:pt x="0" y="26"/>
                      </a:moveTo>
                      <a:cubicBezTo>
                        <a:pt x="12" y="22"/>
                        <a:pt x="23" y="18"/>
                        <a:pt x="35" y="14"/>
                      </a:cubicBezTo>
                      <a:cubicBezTo>
                        <a:pt x="67" y="5"/>
                        <a:pt x="100" y="0"/>
                        <a:pt x="133" y="0"/>
                      </a:cubicBezTo>
                      <a:cubicBezTo>
                        <a:pt x="200" y="0"/>
                        <a:pt x="258" y="23"/>
                        <a:pt x="308" y="67"/>
                      </a:cubicBezTo>
                      <a:cubicBezTo>
                        <a:pt x="335" y="91"/>
                        <a:pt x="358" y="118"/>
                        <a:pt x="378" y="148"/>
                      </a:cubicBezTo>
                      <a:cubicBezTo>
                        <a:pt x="379" y="150"/>
                        <a:pt x="380" y="151"/>
                        <a:pt x="380" y="153"/>
                      </a:cubicBezTo>
                      <a:cubicBezTo>
                        <a:pt x="266" y="72"/>
                        <a:pt x="139" y="30"/>
                        <a:pt x="0" y="28"/>
                      </a:cubicBezTo>
                      <a:cubicBezTo>
                        <a:pt x="0" y="27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" name="Freeform 7">
                  <a:extLst>
                    <a:ext uri="{FF2B5EF4-FFF2-40B4-BE49-F238E27FC236}">
                      <a16:creationId xmlns:a16="http://schemas.microsoft.com/office/drawing/2014/main" id="{E3C8E406-4A2C-67F7-96BE-F3E0E6EE47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870326" y="4283076"/>
                  <a:ext cx="2201863" cy="1344613"/>
                </a:xfrm>
                <a:custGeom>
                  <a:avLst/>
                  <a:gdLst>
                    <a:gd name="T0" fmla="*/ 0 w 584"/>
                    <a:gd name="T1" fmla="*/ 79 h 357"/>
                    <a:gd name="T2" fmla="*/ 94 w 584"/>
                    <a:gd name="T3" fmla="*/ 32 h 357"/>
                    <a:gd name="T4" fmla="*/ 260 w 584"/>
                    <a:gd name="T5" fmla="*/ 1 h 357"/>
                    <a:gd name="T6" fmla="*/ 436 w 584"/>
                    <a:gd name="T7" fmla="*/ 65 h 357"/>
                    <a:gd name="T8" fmla="*/ 583 w 584"/>
                    <a:gd name="T9" fmla="*/ 271 h 357"/>
                    <a:gd name="T10" fmla="*/ 584 w 584"/>
                    <a:gd name="T11" fmla="*/ 274 h 357"/>
                    <a:gd name="T12" fmla="*/ 527 w 584"/>
                    <a:gd name="T13" fmla="*/ 304 h 357"/>
                    <a:gd name="T14" fmla="*/ 356 w 584"/>
                    <a:gd name="T15" fmla="*/ 351 h 357"/>
                    <a:gd name="T16" fmla="*/ 137 w 584"/>
                    <a:gd name="T17" fmla="*/ 279 h 357"/>
                    <a:gd name="T18" fmla="*/ 1 w 584"/>
                    <a:gd name="T19" fmla="*/ 81 h 357"/>
                    <a:gd name="T20" fmla="*/ 0 w 584"/>
                    <a:gd name="T21" fmla="*/ 79 h 357"/>
                    <a:gd name="T22" fmla="*/ 517 w 584"/>
                    <a:gd name="T23" fmla="*/ 251 h 357"/>
                    <a:gd name="T24" fmla="*/ 320 w 584"/>
                    <a:gd name="T25" fmla="*/ 137 h 357"/>
                    <a:gd name="T26" fmla="*/ 67 w 584"/>
                    <a:gd name="T27" fmla="*/ 101 h 357"/>
                    <a:gd name="T28" fmla="*/ 517 w 584"/>
                    <a:gd name="T29" fmla="*/ 251 h 357"/>
                    <a:gd name="T30" fmla="*/ 85 w 584"/>
                    <a:gd name="T31" fmla="*/ 163 h 357"/>
                    <a:gd name="T32" fmla="*/ 87 w 584"/>
                    <a:gd name="T33" fmla="*/ 165 h 357"/>
                    <a:gd name="T34" fmla="*/ 168 w 584"/>
                    <a:gd name="T35" fmla="*/ 257 h 357"/>
                    <a:gd name="T36" fmla="*/ 307 w 584"/>
                    <a:gd name="T37" fmla="*/ 314 h 357"/>
                    <a:gd name="T38" fmla="*/ 424 w 584"/>
                    <a:gd name="T39" fmla="*/ 302 h 357"/>
                    <a:gd name="T40" fmla="*/ 467 w 584"/>
                    <a:gd name="T41" fmla="*/ 290 h 357"/>
                    <a:gd name="T42" fmla="*/ 467 w 584"/>
                    <a:gd name="T43" fmla="*/ 288 h 357"/>
                    <a:gd name="T44" fmla="*/ 85 w 584"/>
                    <a:gd name="T45" fmla="*/ 163 h 357"/>
                    <a:gd name="T46" fmla="*/ 118 w 584"/>
                    <a:gd name="T47" fmla="*/ 63 h 357"/>
                    <a:gd name="T48" fmla="*/ 118 w 584"/>
                    <a:gd name="T49" fmla="*/ 65 h 357"/>
                    <a:gd name="T50" fmla="*/ 498 w 584"/>
                    <a:gd name="T51" fmla="*/ 190 h 357"/>
                    <a:gd name="T52" fmla="*/ 496 w 584"/>
                    <a:gd name="T53" fmla="*/ 185 h 357"/>
                    <a:gd name="T54" fmla="*/ 426 w 584"/>
                    <a:gd name="T55" fmla="*/ 104 h 357"/>
                    <a:gd name="T56" fmla="*/ 251 w 584"/>
                    <a:gd name="T57" fmla="*/ 37 h 357"/>
                    <a:gd name="T58" fmla="*/ 153 w 584"/>
                    <a:gd name="T59" fmla="*/ 51 h 357"/>
                    <a:gd name="T60" fmla="*/ 118 w 584"/>
                    <a:gd name="T61" fmla="*/ 63 h 3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84" h="357">
                      <a:moveTo>
                        <a:pt x="0" y="79"/>
                      </a:moveTo>
                      <a:cubicBezTo>
                        <a:pt x="30" y="60"/>
                        <a:pt x="61" y="44"/>
                        <a:pt x="94" y="32"/>
                      </a:cubicBezTo>
                      <a:cubicBezTo>
                        <a:pt x="147" y="12"/>
                        <a:pt x="202" y="0"/>
                        <a:pt x="260" y="1"/>
                      </a:cubicBezTo>
                      <a:cubicBezTo>
                        <a:pt x="326" y="2"/>
                        <a:pt x="385" y="23"/>
                        <a:pt x="436" y="65"/>
                      </a:cubicBezTo>
                      <a:cubicBezTo>
                        <a:pt x="504" y="120"/>
                        <a:pt x="551" y="191"/>
                        <a:pt x="583" y="271"/>
                      </a:cubicBezTo>
                      <a:cubicBezTo>
                        <a:pt x="583" y="272"/>
                        <a:pt x="583" y="272"/>
                        <a:pt x="584" y="274"/>
                      </a:cubicBezTo>
                      <a:cubicBezTo>
                        <a:pt x="565" y="284"/>
                        <a:pt x="547" y="295"/>
                        <a:pt x="527" y="304"/>
                      </a:cubicBezTo>
                      <a:cubicBezTo>
                        <a:pt x="473" y="329"/>
                        <a:pt x="416" y="346"/>
                        <a:pt x="356" y="351"/>
                      </a:cubicBezTo>
                      <a:cubicBezTo>
                        <a:pt x="273" y="357"/>
                        <a:pt x="200" y="333"/>
                        <a:pt x="137" y="279"/>
                      </a:cubicBezTo>
                      <a:cubicBezTo>
                        <a:pt x="75" y="225"/>
                        <a:pt x="31" y="157"/>
                        <a:pt x="1" y="81"/>
                      </a:cubicBezTo>
                      <a:cubicBezTo>
                        <a:pt x="1" y="81"/>
                        <a:pt x="1" y="80"/>
                        <a:pt x="0" y="79"/>
                      </a:cubicBezTo>
                      <a:close/>
                      <a:moveTo>
                        <a:pt x="517" y="251"/>
                      </a:moveTo>
                      <a:cubicBezTo>
                        <a:pt x="456" y="201"/>
                        <a:pt x="392" y="163"/>
                        <a:pt x="320" y="137"/>
                      </a:cubicBezTo>
                      <a:cubicBezTo>
                        <a:pt x="239" y="108"/>
                        <a:pt x="155" y="98"/>
                        <a:pt x="67" y="101"/>
                      </a:cubicBezTo>
                      <a:cubicBezTo>
                        <a:pt x="198" y="209"/>
                        <a:pt x="347" y="258"/>
                        <a:pt x="517" y="251"/>
                      </a:cubicBezTo>
                      <a:close/>
                      <a:moveTo>
                        <a:pt x="85" y="163"/>
                      </a:moveTo>
                      <a:cubicBezTo>
                        <a:pt x="86" y="164"/>
                        <a:pt x="86" y="165"/>
                        <a:pt x="87" y="165"/>
                      </a:cubicBezTo>
                      <a:cubicBezTo>
                        <a:pt x="110" y="200"/>
                        <a:pt x="136" y="231"/>
                        <a:pt x="168" y="257"/>
                      </a:cubicBezTo>
                      <a:cubicBezTo>
                        <a:pt x="209" y="290"/>
                        <a:pt x="255" y="310"/>
                        <a:pt x="307" y="314"/>
                      </a:cubicBezTo>
                      <a:cubicBezTo>
                        <a:pt x="347" y="318"/>
                        <a:pt x="386" y="313"/>
                        <a:pt x="424" y="302"/>
                      </a:cubicBezTo>
                      <a:cubicBezTo>
                        <a:pt x="438" y="299"/>
                        <a:pt x="452" y="294"/>
                        <a:pt x="467" y="290"/>
                      </a:cubicBezTo>
                      <a:cubicBezTo>
                        <a:pt x="467" y="289"/>
                        <a:pt x="467" y="288"/>
                        <a:pt x="467" y="288"/>
                      </a:cubicBezTo>
                      <a:cubicBezTo>
                        <a:pt x="327" y="285"/>
                        <a:pt x="200" y="243"/>
                        <a:pt x="85" y="163"/>
                      </a:cubicBezTo>
                      <a:close/>
                      <a:moveTo>
                        <a:pt x="118" y="63"/>
                      </a:moveTo>
                      <a:cubicBezTo>
                        <a:pt x="118" y="63"/>
                        <a:pt x="118" y="64"/>
                        <a:pt x="118" y="65"/>
                      </a:cubicBezTo>
                      <a:cubicBezTo>
                        <a:pt x="257" y="67"/>
                        <a:pt x="384" y="109"/>
                        <a:pt x="498" y="190"/>
                      </a:cubicBezTo>
                      <a:cubicBezTo>
                        <a:pt x="498" y="188"/>
                        <a:pt x="497" y="187"/>
                        <a:pt x="496" y="185"/>
                      </a:cubicBezTo>
                      <a:cubicBezTo>
                        <a:pt x="476" y="155"/>
                        <a:pt x="453" y="128"/>
                        <a:pt x="426" y="104"/>
                      </a:cubicBezTo>
                      <a:cubicBezTo>
                        <a:pt x="376" y="60"/>
                        <a:pt x="318" y="37"/>
                        <a:pt x="251" y="37"/>
                      </a:cubicBezTo>
                      <a:cubicBezTo>
                        <a:pt x="218" y="37"/>
                        <a:pt x="185" y="42"/>
                        <a:pt x="153" y="51"/>
                      </a:cubicBezTo>
                      <a:cubicBezTo>
                        <a:pt x="141" y="55"/>
                        <a:pt x="130" y="59"/>
                        <a:pt x="118" y="6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149" name="TextBox 148">
            <a:extLst>
              <a:ext uri="{FF2B5EF4-FFF2-40B4-BE49-F238E27FC236}">
                <a16:creationId xmlns:a16="http://schemas.microsoft.com/office/drawing/2014/main" id="{2F1F061A-6031-C1A3-914D-3675EF76F612}"/>
              </a:ext>
            </a:extLst>
          </p:cNvPr>
          <p:cNvSpPr txBox="1"/>
          <p:nvPr/>
        </p:nvSpPr>
        <p:spPr>
          <a:xfrm>
            <a:off x="977900" y="6129771"/>
            <a:ext cx="10574338" cy="41546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800" b="1" baseline="30000" dirty="0" err="1"/>
              <a:t>a</a:t>
            </a:r>
            <a:r>
              <a:rPr lang="en-US" sz="800" b="1" dirty="0" err="1"/>
              <a:t>N</a:t>
            </a:r>
            <a:r>
              <a:rPr lang="en-US" sz="800" b="1" dirty="0"/>
              <a:t>=46 patients with mild to moderate TD (n=21) or no dyskinesia (n=25). </a:t>
            </a:r>
          </a:p>
          <a:p>
            <a:pPr>
              <a:spcAft>
                <a:spcPts val="300"/>
              </a:spcAft>
            </a:pPr>
            <a:r>
              <a:rPr lang="en-US" sz="800" b="1" baseline="30000" dirty="0" err="1"/>
              <a:t>b</a:t>
            </a:r>
            <a:r>
              <a:rPr lang="en-US" sz="800" b="1" dirty="0" err="1"/>
              <a:t>N</a:t>
            </a:r>
            <a:r>
              <a:rPr lang="en-US" sz="800" b="1" dirty="0"/>
              <a:t>=31 patients with minimal or mild (n=21) or moderate to severe (n=10) TD movements and an individual case study. </a:t>
            </a:r>
          </a:p>
          <a:p>
            <a:pPr>
              <a:spcAft>
                <a:spcPts val="300"/>
              </a:spcAft>
            </a:pPr>
            <a:r>
              <a:rPr lang="en-US" sz="800" b="1" baseline="30000" dirty="0" err="1"/>
              <a:t>C</a:t>
            </a:r>
            <a:r>
              <a:rPr lang="en-US" sz="800" b="1" dirty="0" err="1"/>
              <a:t>Individual</a:t>
            </a:r>
            <a:r>
              <a:rPr lang="en-US" sz="800" b="1" dirty="0"/>
              <a:t> case studies.</a:t>
            </a:r>
            <a:endParaRPr lang="en-US" sz="800" b="1" baseline="30000" dirty="0"/>
          </a:p>
          <a:p>
            <a:pPr>
              <a:spcAft>
                <a:spcPts val="300"/>
              </a:spcAft>
            </a:pPr>
            <a:r>
              <a:rPr lang="en-US" sz="800" b="1" dirty="0">
                <a:solidFill>
                  <a:schemeClr val="accent1"/>
                </a:solidFill>
              </a:rPr>
              <a:t>1. </a:t>
            </a:r>
            <a:r>
              <a:rPr lang="en-US" sz="800" dirty="0" err="1"/>
              <a:t>Vrtunski</a:t>
            </a:r>
            <a:r>
              <a:rPr lang="en-US" sz="800" dirty="0"/>
              <a:t> PB, et al. </a:t>
            </a:r>
            <a:r>
              <a:rPr lang="en-US" sz="800" i="1" dirty="0"/>
              <a:t>Psychiatry Res. </a:t>
            </a:r>
            <a:r>
              <a:rPr lang="en-US" sz="800" dirty="0"/>
              <a:t>1991;37(1):57-72. </a:t>
            </a:r>
            <a:r>
              <a:rPr lang="en-US" sz="800" b="1" dirty="0">
                <a:solidFill>
                  <a:schemeClr val="accent1"/>
                </a:solidFill>
              </a:rPr>
              <a:t>2.</a:t>
            </a:r>
            <a:r>
              <a:rPr lang="en-US" sz="800" dirty="0"/>
              <a:t> </a:t>
            </a:r>
            <a:r>
              <a:rPr lang="en-US" sz="800" dirty="0" err="1"/>
              <a:t>Lumetti</a:t>
            </a:r>
            <a:r>
              <a:rPr lang="en-US" sz="800" dirty="0"/>
              <a:t> S, et al. </a:t>
            </a:r>
            <a:r>
              <a:rPr lang="en-US" sz="800" i="1" dirty="0"/>
              <a:t>Case Rep Dent. </a:t>
            </a:r>
            <a:r>
              <a:rPr lang="en-US" sz="800" dirty="0"/>
              <a:t>2016;2016:7167452. </a:t>
            </a:r>
            <a:r>
              <a:rPr lang="en-US" sz="800" b="1" dirty="0">
                <a:solidFill>
                  <a:schemeClr val="accent1"/>
                </a:solidFill>
              </a:rPr>
              <a:t>3.</a:t>
            </a:r>
            <a:r>
              <a:rPr lang="en-US" sz="800" dirty="0"/>
              <a:t> Girard P, et al. </a:t>
            </a:r>
            <a:r>
              <a:rPr lang="en-US" sz="800" i="1" dirty="0"/>
              <a:t>J </a:t>
            </a:r>
            <a:r>
              <a:rPr lang="en-US" sz="800" i="1" dirty="0" err="1"/>
              <a:t>Psychiatr</a:t>
            </a:r>
            <a:r>
              <a:rPr lang="en-US" sz="800" i="1" dirty="0"/>
              <a:t> Res. </a:t>
            </a:r>
            <a:r>
              <a:rPr lang="en-US" sz="800" dirty="0"/>
              <a:t>2012;46(5):684-687. </a:t>
            </a:r>
            <a:r>
              <a:rPr lang="en-US" sz="800" b="1" dirty="0">
                <a:solidFill>
                  <a:schemeClr val="accent1"/>
                </a:solidFill>
              </a:rPr>
              <a:t>4. </a:t>
            </a:r>
            <a:r>
              <a:rPr lang="en-US" sz="800" dirty="0"/>
              <a:t>Gregory RP, et al. </a:t>
            </a:r>
            <a:r>
              <a:rPr lang="en-US" sz="800" i="1" dirty="0"/>
              <a:t>J Neurol </a:t>
            </a:r>
            <a:r>
              <a:rPr lang="en-US" sz="800" i="1" dirty="0" err="1"/>
              <a:t>Neurosurg</a:t>
            </a:r>
            <a:r>
              <a:rPr lang="en-US" sz="800" i="1" dirty="0"/>
              <a:t> Psychiatry. </a:t>
            </a:r>
            <a:r>
              <a:rPr lang="en-US" sz="800" dirty="0"/>
              <a:t>1992;55(12):1203-1204. </a:t>
            </a:r>
            <a:r>
              <a:rPr lang="en-US" sz="800" b="1" dirty="0">
                <a:solidFill>
                  <a:schemeClr val="accent1"/>
                </a:solidFill>
              </a:rPr>
              <a:t>5. </a:t>
            </a:r>
            <a:r>
              <a:rPr lang="en-US" sz="800" dirty="0"/>
              <a:t>Bhat PS, et al. </a:t>
            </a:r>
            <a:r>
              <a:rPr lang="en-US" sz="800" i="1" dirty="0"/>
              <a:t>Ind Psychiatry J. </a:t>
            </a:r>
            <a:r>
              <a:rPr lang="en-US" sz="800" dirty="0"/>
              <a:t>2010;19(2):134-135.</a:t>
            </a:r>
          </a:p>
        </p:txBody>
      </p:sp>
    </p:spTree>
    <p:extLst>
      <p:ext uri="{BB962C8B-B14F-4D97-AF65-F5344CB8AC3E}">
        <p14:creationId xmlns:p14="http://schemas.microsoft.com/office/powerpoint/2010/main" val="3041459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DABBD2-A588-45AE-ADDC-946D84B61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976" y="2598489"/>
            <a:ext cx="10788872" cy="1661022"/>
          </a:xfrm>
        </p:spPr>
        <p:txBody>
          <a:bodyPr anchor="ctr">
            <a:noAutofit/>
          </a:bodyPr>
          <a:lstStyle/>
          <a:p>
            <a:r>
              <a:rPr lang="en-US" sz="4800" dirty="0"/>
              <a:t>Ask your patients on </a:t>
            </a:r>
            <a:br>
              <a:rPr lang="en-US" sz="4800" dirty="0"/>
            </a:br>
            <a:r>
              <a:rPr lang="en-US" sz="4800" dirty="0"/>
              <a:t>dopamine receptor blocking agents about any functional impairments</a:t>
            </a:r>
          </a:p>
        </p:txBody>
      </p:sp>
    </p:spTree>
    <p:extLst>
      <p:ext uri="{BB962C8B-B14F-4D97-AF65-F5344CB8AC3E}">
        <p14:creationId xmlns:p14="http://schemas.microsoft.com/office/powerpoint/2010/main" val="273774108"/>
      </p:ext>
    </p:extLst>
  </p:cSld>
  <p:clrMapOvr>
    <a:masterClrMapping/>
  </p:clrMapOvr>
</p:sld>
</file>

<file path=ppt/theme/theme1.xml><?xml version="1.0" encoding="utf-8"?>
<a:theme xmlns:a="http://schemas.openxmlformats.org/drawingml/2006/main" name="Tardive Dyskinesia Unbranded">
  <a:themeElements>
    <a:clrScheme name="Ingrezza unbranded">
      <a:dk1>
        <a:sysClr val="windowText" lastClr="000000"/>
      </a:dk1>
      <a:lt1>
        <a:sysClr val="window" lastClr="FFFFFF"/>
      </a:lt1>
      <a:dk2>
        <a:srgbClr val="2B5F51"/>
      </a:dk2>
      <a:lt2>
        <a:srgbClr val="FFFFFF"/>
      </a:lt2>
      <a:accent1>
        <a:srgbClr val="2B5F51"/>
      </a:accent1>
      <a:accent2>
        <a:srgbClr val="0BBAB4"/>
      </a:accent2>
      <a:accent3>
        <a:srgbClr val="007DA5"/>
      </a:accent3>
      <a:accent4>
        <a:srgbClr val="6B6B6B"/>
      </a:accent4>
      <a:accent5>
        <a:srgbClr val="F78F28"/>
      </a:accent5>
      <a:accent6>
        <a:srgbClr val="ABABAB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719</Words>
  <Application>Microsoft Office PowerPoint</Application>
  <PresentationFormat>Custom</PresentationFormat>
  <Paragraphs>86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Narrow</vt:lpstr>
      <vt:lpstr>Calibri</vt:lpstr>
      <vt:lpstr>Tardive Dyskinesia Unbranded</vt:lpstr>
      <vt:lpstr>Fast Facts: Functional Impact of  Tardive Dyskinesia</vt:lpstr>
      <vt:lpstr>Abnormal Movements Due to TD Can Negatively Affect  Physical Functioning</vt:lpstr>
      <vt:lpstr>Patients With TD Are More Likely to Have Problems Performing Everyday Activitiesa</vt:lpstr>
      <vt:lpstr>TD May Negatively Impact Self-Carea</vt:lpstr>
      <vt:lpstr>TD Is Associated With Functional Impairment in Various Body Regions</vt:lpstr>
      <vt:lpstr>Ask your patients on  dopamine receptor blocking agents about any functional impairments</vt:lpstr>
    </vt:vector>
  </TitlesOfParts>
  <Company>AbelsonTaylor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Woodfall</dc:creator>
  <cp:lastModifiedBy>Susan Bowes</cp:lastModifiedBy>
  <cp:revision>70</cp:revision>
  <cp:lastPrinted>2016-05-25T19:32:39Z</cp:lastPrinted>
  <dcterms:created xsi:type="dcterms:W3CDTF">2016-01-19T19:39:17Z</dcterms:created>
  <dcterms:modified xsi:type="dcterms:W3CDTF">2022-09-28T18:46:15Z</dcterms:modified>
</cp:coreProperties>
</file>