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handoutMasterIdLst>
    <p:handoutMasterId r:id="rId9"/>
  </p:handoutMasterIdLst>
  <p:sldIdLst>
    <p:sldId id="270" r:id="rId2"/>
    <p:sldId id="260" r:id="rId3"/>
    <p:sldId id="273" r:id="rId4"/>
    <p:sldId id="274" r:id="rId5"/>
    <p:sldId id="275" r:id="rId6"/>
    <p:sldId id="271" r:id="rId7"/>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96" userDrawn="1">
          <p15:clr>
            <a:srgbClr val="A4A3A4"/>
          </p15:clr>
        </p15:guide>
        <p15:guide id="5" pos="4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5F51"/>
    <a:srgbClr val="000000"/>
    <a:srgbClr val="54867B"/>
    <a:srgbClr val="265C4F"/>
    <a:srgbClr val="2C8073"/>
    <a:srgbClr val="C2E2E1"/>
    <a:srgbClr val="DAEC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4935" autoAdjust="0"/>
    <p:restoredTop sz="94975" autoAdjust="0"/>
  </p:normalViewPr>
  <p:slideViewPr>
    <p:cSldViewPr snapToGrid="0" showGuides="1">
      <p:cViewPr varScale="1">
        <p:scale>
          <a:sx n="110" d="100"/>
          <a:sy n="110" d="100"/>
        </p:scale>
        <p:origin x="552" y="108"/>
      </p:cViewPr>
      <p:guideLst>
        <p:guide orient="horz" pos="96"/>
        <p:guide pos="47"/>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effectLst/>
            <a:scene3d>
              <a:camera prst="orthographicFront"/>
              <a:lightRig rig="threePt" dir="t">
                <a:rot lat="0" lon="0" rev="1200000"/>
              </a:lightRig>
            </a:scene3d>
            <a:sp3d/>
          </c:spPr>
          <c:dPt>
            <c:idx val="0"/>
            <c:bubble3D val="0"/>
            <c:spPr>
              <a:solidFill>
                <a:schemeClr val="tx2">
                  <a:lumMod val="40000"/>
                  <a:lumOff val="60000"/>
                </a:schemeClr>
              </a:solidFill>
              <a:ln>
                <a:noFill/>
              </a:ln>
              <a:effectLst/>
              <a:scene3d>
                <a:camera prst="orthographicFront"/>
                <a:lightRig rig="threePt" dir="t">
                  <a:rot lat="0" lon="0" rev="1200000"/>
                </a:lightRig>
              </a:scene3d>
              <a:sp3d/>
            </c:spPr>
            <c:extLst>
              <c:ext xmlns:c16="http://schemas.microsoft.com/office/drawing/2014/chart" uri="{C3380CC4-5D6E-409C-BE32-E72D297353CC}">
                <c16:uniqueId val="{00000001-780E-4CB5-8766-C556961E323E}"/>
              </c:ext>
            </c:extLst>
          </c:dPt>
          <c:dPt>
            <c:idx val="1"/>
            <c:bubble3D val="0"/>
            <c:spPr>
              <a:solidFill>
                <a:schemeClr val="accent1"/>
              </a:solidFill>
              <a:ln>
                <a:noFill/>
              </a:ln>
              <a:effectLst/>
              <a:scene3d>
                <a:camera prst="orthographicFront"/>
                <a:lightRig rig="threePt" dir="t">
                  <a:rot lat="0" lon="0" rev="1200000"/>
                </a:lightRig>
              </a:scene3d>
              <a:sp3d/>
            </c:spPr>
            <c:extLst>
              <c:ext xmlns:c16="http://schemas.microsoft.com/office/drawing/2014/chart" uri="{C3380CC4-5D6E-409C-BE32-E72D297353CC}">
                <c16:uniqueId val="{00000003-780E-4CB5-8766-C556961E323E}"/>
              </c:ext>
            </c:extLst>
          </c:dPt>
          <c:cat>
            <c:strRef>
              <c:f>Sheet1!$A$2:$A$3</c:f>
              <c:strCache>
                <c:ptCount val="2"/>
                <c:pt idx="0">
                  <c:v>1st Qtr</c:v>
                </c:pt>
                <c:pt idx="1">
                  <c:v>2nd Qtr</c:v>
                </c:pt>
              </c:strCache>
            </c:strRef>
          </c:cat>
          <c:val>
            <c:numRef>
              <c:f>Sheet1!$B$2:$B$3</c:f>
              <c:numCache>
                <c:formatCode>General</c:formatCode>
                <c:ptCount val="2"/>
                <c:pt idx="0">
                  <c:v>47.3</c:v>
                </c:pt>
                <c:pt idx="1">
                  <c:v>52.7</c:v>
                </c:pt>
              </c:numCache>
            </c:numRef>
          </c:val>
          <c:extLst>
            <c:ext xmlns:c16="http://schemas.microsoft.com/office/drawing/2014/chart" uri="{C3380CC4-5D6E-409C-BE32-E72D297353CC}">
              <c16:uniqueId val="{00000004-780E-4CB5-8766-C556961E323E}"/>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effectLst/>
            <a:scene3d>
              <a:camera prst="orthographicFront"/>
              <a:lightRig rig="threePt" dir="t">
                <a:rot lat="0" lon="0" rev="1200000"/>
              </a:lightRig>
            </a:scene3d>
            <a:sp3d/>
          </c:spPr>
          <c:dPt>
            <c:idx val="0"/>
            <c:bubble3D val="0"/>
            <c:spPr>
              <a:solidFill>
                <a:schemeClr val="tx2">
                  <a:lumMod val="40000"/>
                  <a:lumOff val="60000"/>
                </a:schemeClr>
              </a:solidFill>
              <a:ln>
                <a:noFill/>
              </a:ln>
              <a:effectLst/>
              <a:scene3d>
                <a:camera prst="orthographicFront"/>
                <a:lightRig rig="threePt" dir="t">
                  <a:rot lat="0" lon="0" rev="1200000"/>
                </a:lightRig>
              </a:scene3d>
              <a:sp3d/>
            </c:spPr>
            <c:extLst>
              <c:ext xmlns:c16="http://schemas.microsoft.com/office/drawing/2014/chart" uri="{C3380CC4-5D6E-409C-BE32-E72D297353CC}">
                <c16:uniqueId val="{00000001-079D-4D80-B1DB-388AB8322733}"/>
              </c:ext>
            </c:extLst>
          </c:dPt>
          <c:dPt>
            <c:idx val="1"/>
            <c:bubble3D val="0"/>
            <c:spPr>
              <a:solidFill>
                <a:schemeClr val="accent1"/>
              </a:solidFill>
              <a:ln>
                <a:noFill/>
              </a:ln>
              <a:effectLst/>
              <a:scene3d>
                <a:camera prst="orthographicFront"/>
                <a:lightRig rig="threePt" dir="t">
                  <a:rot lat="0" lon="0" rev="1200000"/>
                </a:lightRig>
              </a:scene3d>
              <a:sp3d/>
            </c:spPr>
            <c:extLst>
              <c:ext xmlns:c16="http://schemas.microsoft.com/office/drawing/2014/chart" uri="{C3380CC4-5D6E-409C-BE32-E72D297353CC}">
                <c16:uniqueId val="{00000003-079D-4D80-B1DB-388AB8322733}"/>
              </c:ext>
            </c:extLst>
          </c:dPt>
          <c:cat>
            <c:strRef>
              <c:f>Sheet1!$A$2:$A$3</c:f>
              <c:strCache>
                <c:ptCount val="2"/>
                <c:pt idx="0">
                  <c:v>Without</c:v>
                </c:pt>
                <c:pt idx="1">
                  <c:v>With</c:v>
                </c:pt>
              </c:strCache>
            </c:strRef>
          </c:cat>
          <c:val>
            <c:numRef>
              <c:f>Sheet1!$B$2:$B$3</c:f>
              <c:numCache>
                <c:formatCode>General</c:formatCode>
                <c:ptCount val="2"/>
                <c:pt idx="0">
                  <c:v>49.7</c:v>
                </c:pt>
                <c:pt idx="1">
                  <c:v>50.3</c:v>
                </c:pt>
              </c:numCache>
            </c:numRef>
          </c:val>
          <c:extLst>
            <c:ext xmlns:c16="http://schemas.microsoft.com/office/drawing/2014/chart" uri="{C3380CC4-5D6E-409C-BE32-E72D297353CC}">
              <c16:uniqueId val="{00000004-079D-4D80-B1DB-388AB8322733}"/>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effectLst/>
            <a:scene3d>
              <a:camera prst="orthographicFront"/>
              <a:lightRig rig="threePt" dir="t">
                <a:rot lat="0" lon="0" rev="1200000"/>
              </a:lightRig>
            </a:scene3d>
            <a:sp3d/>
          </c:spPr>
          <c:dPt>
            <c:idx val="0"/>
            <c:bubble3D val="0"/>
            <c:spPr>
              <a:solidFill>
                <a:schemeClr val="tx2">
                  <a:lumMod val="40000"/>
                  <a:lumOff val="60000"/>
                </a:schemeClr>
              </a:solidFill>
              <a:ln>
                <a:noFill/>
              </a:ln>
              <a:effectLst/>
              <a:scene3d>
                <a:camera prst="orthographicFront"/>
                <a:lightRig rig="threePt" dir="t">
                  <a:rot lat="0" lon="0" rev="1200000"/>
                </a:lightRig>
              </a:scene3d>
              <a:sp3d/>
            </c:spPr>
            <c:extLst>
              <c:ext xmlns:c16="http://schemas.microsoft.com/office/drawing/2014/chart" uri="{C3380CC4-5D6E-409C-BE32-E72D297353CC}">
                <c16:uniqueId val="{00000001-875E-48EE-B82E-CB39CFBD55BC}"/>
              </c:ext>
            </c:extLst>
          </c:dPt>
          <c:dPt>
            <c:idx val="1"/>
            <c:bubble3D val="0"/>
            <c:spPr>
              <a:solidFill>
                <a:schemeClr val="accent1"/>
              </a:solidFill>
              <a:ln>
                <a:noFill/>
              </a:ln>
              <a:effectLst/>
              <a:scene3d>
                <a:camera prst="orthographicFront"/>
                <a:lightRig rig="threePt" dir="t">
                  <a:rot lat="0" lon="0" rev="1200000"/>
                </a:lightRig>
              </a:scene3d>
              <a:sp3d/>
            </c:spPr>
            <c:extLst>
              <c:ext xmlns:c16="http://schemas.microsoft.com/office/drawing/2014/chart" uri="{C3380CC4-5D6E-409C-BE32-E72D297353CC}">
                <c16:uniqueId val="{00000003-875E-48EE-B82E-CB39CFBD55BC}"/>
              </c:ext>
            </c:extLst>
          </c:dPt>
          <c:cat>
            <c:strRef>
              <c:f>Sheet1!$A$2:$A$3</c:f>
              <c:strCache>
                <c:ptCount val="2"/>
                <c:pt idx="0">
                  <c:v>Without</c:v>
                </c:pt>
                <c:pt idx="1">
                  <c:v>With</c:v>
                </c:pt>
              </c:strCache>
            </c:strRef>
          </c:cat>
          <c:val>
            <c:numRef>
              <c:f>Sheet1!$B$2:$B$3</c:f>
              <c:numCache>
                <c:formatCode>General</c:formatCode>
                <c:ptCount val="2"/>
                <c:pt idx="0">
                  <c:v>54.3</c:v>
                </c:pt>
                <c:pt idx="1">
                  <c:v>45.7</c:v>
                </c:pt>
              </c:numCache>
            </c:numRef>
          </c:val>
          <c:extLst>
            <c:ext xmlns:c16="http://schemas.microsoft.com/office/drawing/2014/chart" uri="{C3380CC4-5D6E-409C-BE32-E72D297353CC}">
              <c16:uniqueId val="{00000004-875E-48EE-B82E-CB39CFBD55BC}"/>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effectLst/>
            <a:scene3d>
              <a:camera prst="orthographicFront"/>
              <a:lightRig rig="threePt" dir="t">
                <a:rot lat="0" lon="0" rev="1200000"/>
              </a:lightRig>
            </a:scene3d>
            <a:sp3d/>
          </c:spPr>
          <c:dPt>
            <c:idx val="0"/>
            <c:bubble3D val="0"/>
            <c:spPr>
              <a:solidFill>
                <a:schemeClr val="tx2">
                  <a:lumMod val="40000"/>
                  <a:lumOff val="60000"/>
                </a:schemeClr>
              </a:solidFill>
              <a:ln>
                <a:noFill/>
              </a:ln>
              <a:effectLst/>
              <a:scene3d>
                <a:camera prst="orthographicFront"/>
                <a:lightRig rig="threePt" dir="t">
                  <a:rot lat="0" lon="0" rev="1200000"/>
                </a:lightRig>
              </a:scene3d>
              <a:sp3d/>
            </c:spPr>
            <c:extLst>
              <c:ext xmlns:c16="http://schemas.microsoft.com/office/drawing/2014/chart" uri="{C3380CC4-5D6E-409C-BE32-E72D297353CC}">
                <c16:uniqueId val="{00000001-818B-4075-B432-62C44F058E42}"/>
              </c:ext>
            </c:extLst>
          </c:dPt>
          <c:dPt>
            <c:idx val="1"/>
            <c:bubble3D val="0"/>
            <c:spPr>
              <a:solidFill>
                <a:schemeClr val="accent1"/>
              </a:solidFill>
              <a:ln>
                <a:noFill/>
              </a:ln>
              <a:effectLst/>
              <a:scene3d>
                <a:camera prst="orthographicFront"/>
                <a:lightRig rig="threePt" dir="t">
                  <a:rot lat="0" lon="0" rev="1200000"/>
                </a:lightRig>
              </a:scene3d>
              <a:sp3d/>
            </c:spPr>
            <c:extLst>
              <c:ext xmlns:c16="http://schemas.microsoft.com/office/drawing/2014/chart" uri="{C3380CC4-5D6E-409C-BE32-E72D297353CC}">
                <c16:uniqueId val="{00000003-818B-4075-B432-62C44F058E42}"/>
              </c:ext>
            </c:extLst>
          </c:dPt>
          <c:cat>
            <c:strRef>
              <c:f>Sheet1!$A$2:$A$3</c:f>
              <c:strCache>
                <c:ptCount val="2"/>
                <c:pt idx="0">
                  <c:v>Without</c:v>
                </c:pt>
                <c:pt idx="1">
                  <c:v>With</c:v>
                </c:pt>
              </c:strCache>
            </c:strRef>
          </c:cat>
          <c:val>
            <c:numRef>
              <c:f>Sheet1!$B$2:$B$3</c:f>
              <c:numCache>
                <c:formatCode>General</c:formatCode>
                <c:ptCount val="2"/>
                <c:pt idx="0">
                  <c:v>78.900000000000006</c:v>
                </c:pt>
                <c:pt idx="1">
                  <c:v>21.1</c:v>
                </c:pt>
              </c:numCache>
            </c:numRef>
          </c:val>
          <c:extLst>
            <c:ext xmlns:c16="http://schemas.microsoft.com/office/drawing/2014/chart" uri="{C3380CC4-5D6E-409C-BE32-E72D297353CC}">
              <c16:uniqueId val="{00000004-818B-4075-B432-62C44F058E42}"/>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effectLst/>
            <a:scene3d>
              <a:camera prst="orthographicFront"/>
              <a:lightRig rig="threePt" dir="t">
                <a:rot lat="0" lon="0" rev="1200000"/>
              </a:lightRig>
            </a:scene3d>
            <a:sp3d/>
          </c:spPr>
          <c:dPt>
            <c:idx val="0"/>
            <c:bubble3D val="0"/>
            <c:spPr>
              <a:solidFill>
                <a:schemeClr val="tx2">
                  <a:lumMod val="40000"/>
                  <a:lumOff val="60000"/>
                </a:schemeClr>
              </a:solidFill>
              <a:ln>
                <a:noFill/>
              </a:ln>
              <a:effectLst/>
              <a:scene3d>
                <a:camera prst="orthographicFront"/>
                <a:lightRig rig="threePt" dir="t">
                  <a:rot lat="0" lon="0" rev="1200000"/>
                </a:lightRig>
              </a:scene3d>
              <a:sp3d/>
            </c:spPr>
            <c:extLst>
              <c:ext xmlns:c16="http://schemas.microsoft.com/office/drawing/2014/chart" uri="{C3380CC4-5D6E-409C-BE32-E72D297353CC}">
                <c16:uniqueId val="{00000001-EC40-4F80-8419-3CF7CAE811DB}"/>
              </c:ext>
            </c:extLst>
          </c:dPt>
          <c:dPt>
            <c:idx val="1"/>
            <c:bubble3D val="0"/>
            <c:spPr>
              <a:solidFill>
                <a:schemeClr val="accent1"/>
              </a:solidFill>
              <a:ln>
                <a:noFill/>
              </a:ln>
              <a:effectLst/>
              <a:scene3d>
                <a:camera prst="orthographicFront"/>
                <a:lightRig rig="threePt" dir="t">
                  <a:rot lat="0" lon="0" rev="1200000"/>
                </a:lightRig>
              </a:scene3d>
              <a:sp3d/>
            </c:spPr>
            <c:extLst>
              <c:ext xmlns:c16="http://schemas.microsoft.com/office/drawing/2014/chart" uri="{C3380CC4-5D6E-409C-BE32-E72D297353CC}">
                <c16:uniqueId val="{00000003-EC40-4F80-8419-3CF7CAE811DB}"/>
              </c:ext>
            </c:extLst>
          </c:dPt>
          <c:cat>
            <c:strRef>
              <c:f>Sheet1!$A$2:$A$3</c:f>
              <c:strCache>
                <c:ptCount val="2"/>
                <c:pt idx="0">
                  <c:v>Without</c:v>
                </c:pt>
                <c:pt idx="1">
                  <c:v>With</c:v>
                </c:pt>
              </c:strCache>
            </c:strRef>
          </c:cat>
          <c:val>
            <c:numRef>
              <c:f>Sheet1!$B$2:$B$3</c:f>
              <c:numCache>
                <c:formatCode>General</c:formatCode>
                <c:ptCount val="2"/>
                <c:pt idx="0">
                  <c:v>91.2</c:v>
                </c:pt>
                <c:pt idx="1">
                  <c:v>8.8000000000000007</c:v>
                </c:pt>
              </c:numCache>
            </c:numRef>
          </c:val>
          <c:extLst>
            <c:ext xmlns:c16="http://schemas.microsoft.com/office/drawing/2014/chart" uri="{C3380CC4-5D6E-409C-BE32-E72D297353CC}">
              <c16:uniqueId val="{00000004-EC40-4F80-8419-3CF7CAE811DB}"/>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4551FEF-D6F9-40C5-99EB-F4549656A6D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88C5F0D-86AE-4942-8360-0CC61A3A234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39E1846-8B63-4DF9-87D4-0BB58603F775}" type="datetimeFigureOut">
              <a:rPr lang="en-US" smtClean="0"/>
              <a:t>10/5/2022</a:t>
            </a:fld>
            <a:endParaRPr lang="en-US" dirty="0"/>
          </a:p>
        </p:txBody>
      </p:sp>
      <p:sp>
        <p:nvSpPr>
          <p:cNvPr id="4" name="Footer Placeholder 3">
            <a:extLst>
              <a:ext uri="{FF2B5EF4-FFF2-40B4-BE49-F238E27FC236}">
                <a16:creationId xmlns:a16="http://schemas.microsoft.com/office/drawing/2014/main" id="{D37367EF-2FB1-4956-B35B-9FAFA13FDDB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F42B530-0A82-4988-AF4D-7E1BDEE2C9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A55D72D-DC63-40B5-9135-551518B3D02B}" type="slidenum">
              <a:rPr lang="en-US" smtClean="0"/>
              <a:t>‹#›</a:t>
            </a:fld>
            <a:endParaRPr lang="en-US" dirty="0"/>
          </a:p>
        </p:txBody>
      </p:sp>
    </p:spTree>
    <p:extLst>
      <p:ext uri="{BB962C8B-B14F-4D97-AF65-F5344CB8AC3E}">
        <p14:creationId xmlns:p14="http://schemas.microsoft.com/office/powerpoint/2010/main" val="1658131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2588" y="24003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400050" y="3874770"/>
            <a:ext cx="6115050" cy="4114800"/>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1943100" y="8881109"/>
            <a:ext cx="2971800" cy="261303"/>
          </a:xfrm>
          <a:prstGeom prst="rect">
            <a:avLst/>
          </a:prstGeom>
        </p:spPr>
        <p:txBody>
          <a:bodyPr vert="horz" lIns="91440" tIns="45720" rIns="91440" bIns="45720" rtlCol="0" anchor="b"/>
          <a:lstStyle>
            <a:lvl1pPr algn="ctr">
              <a:defRPr sz="1000"/>
            </a:lvl1pPr>
          </a:lstStyle>
          <a:p>
            <a:fld id="{324EBA20-04DA-4D4D-B9C8-8CF2DA630CA9}" type="slidenum">
              <a:rPr lang="en-US" smtClean="0"/>
              <a:pPr/>
              <a:t>‹#›</a:t>
            </a:fld>
            <a:endParaRPr lang="en-US" dirty="0"/>
          </a:p>
        </p:txBody>
      </p:sp>
    </p:spTree>
    <p:extLst>
      <p:ext uri="{BB962C8B-B14F-4D97-AF65-F5344CB8AC3E}">
        <p14:creationId xmlns:p14="http://schemas.microsoft.com/office/powerpoint/2010/main" val="3101731169"/>
      </p:ext>
    </p:extLst>
  </p:cSld>
  <p:clrMap bg1="lt1" tx1="dk1" bg2="lt2" tx2="dk2" accent1="accent1" accent2="accent2" accent3="accent3" accent4="accent4" accent5="accent5" accent6="accent6" hlink="hlink" folHlink="folHlink"/>
  <p:notesStyle>
    <a:lvl1pPr marL="114300" indent="-114300" algn="l" defTabSz="914400" rtl="0" eaLnBrk="1" latinLnBrk="0" hangingPunct="1">
      <a:spcAft>
        <a:spcPts val="200"/>
      </a:spcAft>
      <a:buFont typeface="Arial" panose="020B0604020202020204" pitchFamily="34" charset="0"/>
      <a:buChar char="•"/>
      <a:defRPr sz="1000" kern="1200">
        <a:solidFill>
          <a:schemeClr val="tx1"/>
        </a:solidFill>
        <a:latin typeface="+mn-lt"/>
        <a:ea typeface="+mn-ea"/>
        <a:cs typeface="+mn-cs"/>
      </a:defRPr>
    </a:lvl1pPr>
    <a:lvl2pPr marL="228600" indent="-114300" algn="l" defTabSz="914400" rtl="0" eaLnBrk="1" latinLnBrk="0" hangingPunct="1">
      <a:spcAft>
        <a:spcPts val="200"/>
      </a:spcAft>
      <a:buFont typeface="Calibri" panose="020F0502020204030204" pitchFamily="34" charset="0"/>
      <a:buChar char="–"/>
      <a:defRPr sz="1000" kern="1200">
        <a:solidFill>
          <a:schemeClr val="tx1"/>
        </a:solidFill>
        <a:latin typeface="+mn-lt"/>
        <a:ea typeface="+mn-ea"/>
        <a:cs typeface="+mn-cs"/>
      </a:defRPr>
    </a:lvl2pPr>
    <a:lvl3pPr marL="342900" indent="-114300" algn="l" defTabSz="914400" rtl="0" eaLnBrk="1" latinLnBrk="0" hangingPunct="1">
      <a:spcAft>
        <a:spcPts val="200"/>
      </a:spcAft>
      <a:buFont typeface="Arial" panose="020B0604020202020204" pitchFamily="34" charset="0"/>
      <a:buChar char="•"/>
      <a:defRPr sz="1000" kern="1200">
        <a:solidFill>
          <a:schemeClr val="tx1"/>
        </a:solidFill>
        <a:latin typeface="+mn-lt"/>
        <a:ea typeface="+mn-ea"/>
        <a:cs typeface="+mn-cs"/>
      </a:defRPr>
    </a:lvl3pPr>
    <a:lvl4pPr marL="457200" indent="-114300" algn="l" defTabSz="914400" rtl="0" eaLnBrk="1" latinLnBrk="0" hangingPunct="1">
      <a:spcAft>
        <a:spcPts val="200"/>
      </a:spcAft>
      <a:buFont typeface="Calibri" panose="020F0502020204030204" pitchFamily="34" charset="0"/>
      <a:buChar char="–"/>
      <a:defRPr sz="1000" kern="1200">
        <a:solidFill>
          <a:schemeClr val="tx1"/>
        </a:solidFill>
        <a:latin typeface="+mn-lt"/>
        <a:ea typeface="+mn-ea"/>
        <a:cs typeface="+mn-cs"/>
      </a:defRPr>
    </a:lvl4pPr>
    <a:lvl5pPr marL="571500" indent="-114300" algn="l" defTabSz="914400" rtl="0" eaLnBrk="1" latinLnBrk="0" hangingPunct="1">
      <a:spcAft>
        <a:spcPts val="200"/>
      </a:spcAft>
      <a:buFont typeface="Arial" panose="020B0604020202020204" pitchFamily="34" charset="0"/>
      <a:buChar char="•"/>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239713"/>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4EBA20-04DA-4D4D-B9C8-8CF2DA630CA9}" type="slidenum">
              <a:rPr lang="en-US" smtClean="0"/>
              <a:t>1</a:t>
            </a:fld>
            <a:endParaRPr lang="en-US" dirty="0"/>
          </a:p>
        </p:txBody>
      </p:sp>
    </p:spTree>
    <p:extLst>
      <p:ext uri="{BB962C8B-B14F-4D97-AF65-F5344CB8AC3E}">
        <p14:creationId xmlns:p14="http://schemas.microsoft.com/office/powerpoint/2010/main" val="3817500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4EBA20-04DA-4D4D-B9C8-8CF2DA630CA9}" type="slidenum">
              <a:rPr lang="en-US" smtClean="0"/>
              <a:pPr/>
              <a:t>2</a:t>
            </a:fld>
            <a:endParaRPr lang="en-US" dirty="0"/>
          </a:p>
        </p:txBody>
      </p:sp>
    </p:spTree>
    <p:extLst>
      <p:ext uri="{BB962C8B-B14F-4D97-AF65-F5344CB8AC3E}">
        <p14:creationId xmlns:p14="http://schemas.microsoft.com/office/powerpoint/2010/main" val="1118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239713"/>
            <a:ext cx="60928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4EBA20-04DA-4D4D-B9C8-8CF2DA630CA9}" type="slidenum">
              <a:rPr lang="en-US" smtClean="0"/>
              <a:pPr/>
              <a:t>3</a:t>
            </a:fld>
            <a:endParaRPr lang="en-US" dirty="0"/>
          </a:p>
        </p:txBody>
      </p:sp>
    </p:spTree>
    <p:extLst>
      <p:ext uri="{BB962C8B-B14F-4D97-AF65-F5344CB8AC3E}">
        <p14:creationId xmlns:p14="http://schemas.microsoft.com/office/powerpoint/2010/main" val="1872370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4EBA20-04DA-4D4D-B9C8-8CF2DA630CA9}" type="slidenum">
              <a:rPr lang="en-US" smtClean="0"/>
              <a:pPr/>
              <a:t>4</a:t>
            </a:fld>
            <a:endParaRPr lang="en-US" dirty="0"/>
          </a:p>
        </p:txBody>
      </p:sp>
    </p:spTree>
    <p:extLst>
      <p:ext uri="{BB962C8B-B14F-4D97-AF65-F5344CB8AC3E}">
        <p14:creationId xmlns:p14="http://schemas.microsoft.com/office/powerpoint/2010/main" val="1156250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4EBA20-04DA-4D4D-B9C8-8CF2DA630CA9}" type="slidenum">
              <a:rPr lang="en-US" smtClean="0"/>
              <a:pPr/>
              <a:t>5</a:t>
            </a:fld>
            <a:endParaRPr lang="en-US" dirty="0"/>
          </a:p>
        </p:txBody>
      </p:sp>
    </p:spTree>
    <p:extLst>
      <p:ext uri="{BB962C8B-B14F-4D97-AF65-F5344CB8AC3E}">
        <p14:creationId xmlns:p14="http://schemas.microsoft.com/office/powerpoint/2010/main" val="2742135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4EBA20-04DA-4D4D-B9C8-8CF2DA630CA9}" type="slidenum">
              <a:rPr lang="en-US" smtClean="0"/>
              <a:pPr/>
              <a:t>6</a:t>
            </a:fld>
            <a:endParaRPr lang="en-US" dirty="0"/>
          </a:p>
        </p:txBody>
      </p:sp>
    </p:spTree>
    <p:extLst>
      <p:ext uri="{BB962C8B-B14F-4D97-AF65-F5344CB8AC3E}">
        <p14:creationId xmlns:p14="http://schemas.microsoft.com/office/powerpoint/2010/main" val="12258291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 Plain">
    <p:bg>
      <p:bgPr>
        <a:solidFill>
          <a:schemeClr val="bg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7813646-1D5B-4E18-BAF3-0FA488737D3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 y="1786"/>
            <a:ext cx="12188824" cy="6856214"/>
          </a:xfrm>
          <a:prstGeom prst="rect">
            <a:avLst/>
          </a:prstGeom>
        </p:spPr>
      </p:pic>
      <p:sp>
        <p:nvSpPr>
          <p:cNvPr id="2" name="Title 1"/>
          <p:cNvSpPr>
            <a:spLocks noGrp="1"/>
          </p:cNvSpPr>
          <p:nvPr>
            <p:ph type="ctrTitle"/>
          </p:nvPr>
        </p:nvSpPr>
        <p:spPr>
          <a:xfrm>
            <a:off x="886103" y="1780897"/>
            <a:ext cx="10416618" cy="1392190"/>
          </a:xfrm>
        </p:spPr>
        <p:txBody>
          <a:bodyPr anchor="b" anchorCtr="0"/>
          <a:lstStyle>
            <a:lvl1pPr algn="ctr">
              <a:defRPr sz="3600" b="1">
                <a:solidFill>
                  <a:schemeClr val="accent5"/>
                </a:solidFill>
              </a:defRPr>
            </a:lvl1pPr>
          </a:lstStyle>
          <a:p>
            <a:r>
              <a:rPr lang="en-US" dirty="0"/>
              <a:t>Click to edit Master title style</a:t>
            </a:r>
          </a:p>
        </p:txBody>
      </p:sp>
      <p:sp>
        <p:nvSpPr>
          <p:cNvPr id="3" name="Subtitle 2"/>
          <p:cNvSpPr>
            <a:spLocks noGrp="1"/>
          </p:cNvSpPr>
          <p:nvPr>
            <p:ph type="subTitle" idx="1"/>
          </p:nvPr>
        </p:nvSpPr>
        <p:spPr>
          <a:xfrm>
            <a:off x="886103" y="3322180"/>
            <a:ext cx="10416618" cy="934022"/>
          </a:xfrm>
        </p:spPr>
        <p:txBody>
          <a:bodyPr/>
          <a:lstStyle>
            <a:lvl1pPr marL="0" indent="0" algn="ctr">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Rectangle 6">
            <a:extLst>
              <a:ext uri="{FF2B5EF4-FFF2-40B4-BE49-F238E27FC236}">
                <a16:creationId xmlns:a16="http://schemas.microsoft.com/office/drawing/2014/main" id="{6D1F493C-082E-4507-B961-7CD887838947}"/>
              </a:ext>
            </a:extLst>
          </p:cNvPr>
          <p:cNvSpPr/>
          <p:nvPr userDrawn="1"/>
        </p:nvSpPr>
        <p:spPr>
          <a:xfrm>
            <a:off x="-1" y="6382327"/>
            <a:ext cx="12188825" cy="475673"/>
          </a:xfrm>
          <a:prstGeom prst="rect">
            <a:avLst/>
          </a:prstGeom>
          <a:solidFill>
            <a:srgbClr val="2C80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183B7E47-3F85-4C05-AC57-A0DFFC4969F9}"/>
              </a:ext>
            </a:extLst>
          </p:cNvPr>
          <p:cNvSpPr txBox="1"/>
          <p:nvPr userDrawn="1"/>
        </p:nvSpPr>
        <p:spPr>
          <a:xfrm>
            <a:off x="356444" y="6598764"/>
            <a:ext cx="4242062" cy="153888"/>
          </a:xfrm>
          <a:prstGeom prst="rect">
            <a:avLst/>
          </a:prstGeom>
          <a:noFill/>
        </p:spPr>
        <p:txBody>
          <a:bodyPr wrap="square" lIns="0" tIns="0" rIns="0" bIns="0" rtlCol="0">
            <a:spAutoFit/>
          </a:bodyPr>
          <a:lstStyle/>
          <a:p>
            <a:r>
              <a:rPr lang="en-US" sz="1000" dirty="0">
                <a:solidFill>
                  <a:schemeClr val="bg1"/>
                </a:solidFill>
              </a:rPr>
              <a:t>©2022 Neurocrine Biosciences, Inc. All Rights Reserved.</a:t>
            </a:r>
          </a:p>
        </p:txBody>
      </p:sp>
      <p:sp>
        <p:nvSpPr>
          <p:cNvPr id="20" name="TextBox 19">
            <a:extLst>
              <a:ext uri="{FF2B5EF4-FFF2-40B4-BE49-F238E27FC236}">
                <a16:creationId xmlns:a16="http://schemas.microsoft.com/office/drawing/2014/main" id="{9529889F-1D6A-47C4-A3AF-1E481DC3DD74}"/>
              </a:ext>
            </a:extLst>
          </p:cNvPr>
          <p:cNvSpPr txBox="1"/>
          <p:nvPr userDrawn="1"/>
        </p:nvSpPr>
        <p:spPr>
          <a:xfrm>
            <a:off x="7585068" y="6598764"/>
            <a:ext cx="4242062" cy="153888"/>
          </a:xfrm>
          <a:prstGeom prst="rect">
            <a:avLst/>
          </a:prstGeom>
          <a:noFill/>
        </p:spPr>
        <p:txBody>
          <a:bodyPr wrap="square" lIns="0" tIns="0" rIns="0" bIns="0" rtlCol="0">
            <a:spAutoFit/>
          </a:bodyPr>
          <a:lstStyle/>
          <a:p>
            <a:pPr algn="r"/>
            <a:r>
              <a:rPr lang="en-US" sz="1000" dirty="0">
                <a:solidFill>
                  <a:schemeClr val="bg1"/>
                </a:solidFill>
              </a:rPr>
              <a:t>MED-MSL-TD-US-0233 v2 CP-TD-US-0686 v3 10/2022</a:t>
            </a:r>
          </a:p>
        </p:txBody>
      </p:sp>
      <p:pic>
        <p:nvPicPr>
          <p:cNvPr id="9" name="Picture 8" descr="A picture containing text, clipart&#10;&#10;Description automatically generated">
            <a:extLst>
              <a:ext uri="{FF2B5EF4-FFF2-40B4-BE49-F238E27FC236}">
                <a16:creationId xmlns:a16="http://schemas.microsoft.com/office/drawing/2014/main" id="{A12943F5-46B6-2A23-5D27-88FADB7D225B}"/>
              </a:ext>
            </a:extLst>
          </p:cNvPr>
          <p:cNvPicPr>
            <a:picLocks noChangeAspect="1"/>
          </p:cNvPicPr>
          <p:nvPr userDrawn="1"/>
        </p:nvPicPr>
        <p:blipFill>
          <a:blip r:embed="rId3"/>
          <a:stretch>
            <a:fillRect/>
          </a:stretch>
        </p:blipFill>
        <p:spPr>
          <a:xfrm>
            <a:off x="8964100" y="5006767"/>
            <a:ext cx="2660562" cy="959467"/>
          </a:xfrm>
          <a:prstGeom prst="rect">
            <a:avLst/>
          </a:prstGeom>
        </p:spPr>
      </p:pic>
    </p:spTree>
    <p:extLst>
      <p:ext uri="{BB962C8B-B14F-4D97-AF65-F5344CB8AC3E}">
        <p14:creationId xmlns:p14="http://schemas.microsoft.com/office/powerpoint/2010/main" val="3804129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 Swirl">
    <p:bg>
      <p:bgPr>
        <a:solidFill>
          <a:srgbClr val="265C4F"/>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7813646-1D5B-4E18-BAF3-0FA488737D3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 y="894"/>
            <a:ext cx="11827131" cy="6652762"/>
          </a:xfrm>
          <a:prstGeom prst="rect">
            <a:avLst/>
          </a:prstGeom>
        </p:spPr>
      </p:pic>
      <p:sp>
        <p:nvSpPr>
          <p:cNvPr id="2" name="Title 1"/>
          <p:cNvSpPr>
            <a:spLocks noGrp="1"/>
          </p:cNvSpPr>
          <p:nvPr>
            <p:ph type="ctrTitle"/>
          </p:nvPr>
        </p:nvSpPr>
        <p:spPr>
          <a:xfrm>
            <a:off x="6094412" y="1996558"/>
            <a:ext cx="5302594" cy="1392190"/>
          </a:xfrm>
          <a:noFill/>
        </p:spPr>
        <p:txBody>
          <a:bodyPr anchor="b" anchorCtr="0"/>
          <a:lstStyle>
            <a:lvl1pPr algn="l">
              <a:defRPr sz="3600" b="1">
                <a:solidFill>
                  <a:schemeClr val="accent5"/>
                </a:solidFill>
              </a:defRPr>
            </a:lvl1pPr>
          </a:lstStyle>
          <a:p>
            <a:r>
              <a:rPr lang="en-US" dirty="0"/>
              <a:t>Click to edit Master title style</a:t>
            </a:r>
          </a:p>
        </p:txBody>
      </p:sp>
      <p:sp>
        <p:nvSpPr>
          <p:cNvPr id="3" name="Subtitle 2"/>
          <p:cNvSpPr>
            <a:spLocks noGrp="1"/>
          </p:cNvSpPr>
          <p:nvPr>
            <p:ph type="subTitle" idx="1"/>
          </p:nvPr>
        </p:nvSpPr>
        <p:spPr>
          <a:xfrm>
            <a:off x="6094412" y="3537841"/>
            <a:ext cx="5302594" cy="934022"/>
          </a:xfrm>
          <a:noFill/>
        </p:spPr>
        <p:txBody>
          <a:bodyPr/>
          <a:lstStyle>
            <a:lvl1pPr marL="0" indent="0" algn="l">
              <a:buNone/>
              <a:defRPr sz="32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TextBox 12">
            <a:extLst>
              <a:ext uri="{FF2B5EF4-FFF2-40B4-BE49-F238E27FC236}">
                <a16:creationId xmlns:a16="http://schemas.microsoft.com/office/drawing/2014/main" id="{B29FD4E7-5CFC-4ECF-A343-A1D989441C0D}"/>
              </a:ext>
            </a:extLst>
          </p:cNvPr>
          <p:cNvSpPr txBox="1"/>
          <p:nvPr userDrawn="1"/>
        </p:nvSpPr>
        <p:spPr>
          <a:xfrm>
            <a:off x="356444" y="6598764"/>
            <a:ext cx="4242062" cy="153888"/>
          </a:xfrm>
          <a:prstGeom prst="rect">
            <a:avLst/>
          </a:prstGeom>
          <a:noFill/>
        </p:spPr>
        <p:txBody>
          <a:bodyPr wrap="square" lIns="0" tIns="0" rIns="0" bIns="0" rtlCol="0">
            <a:spAutoFit/>
          </a:bodyPr>
          <a:lstStyle/>
          <a:p>
            <a:r>
              <a:rPr lang="en-US" sz="1000" dirty="0">
                <a:solidFill>
                  <a:schemeClr val="bg1"/>
                </a:solidFill>
              </a:rPr>
              <a:t>©2022 Neurocrine Biosciences, Inc. All Rights Reserved.</a:t>
            </a:r>
          </a:p>
        </p:txBody>
      </p:sp>
      <p:sp>
        <p:nvSpPr>
          <p:cNvPr id="14" name="TextBox 13">
            <a:extLst>
              <a:ext uri="{FF2B5EF4-FFF2-40B4-BE49-F238E27FC236}">
                <a16:creationId xmlns:a16="http://schemas.microsoft.com/office/drawing/2014/main" id="{3E05C903-EA66-4FB9-BCC1-10CC9E34647A}"/>
              </a:ext>
            </a:extLst>
          </p:cNvPr>
          <p:cNvSpPr txBox="1"/>
          <p:nvPr userDrawn="1"/>
        </p:nvSpPr>
        <p:spPr>
          <a:xfrm>
            <a:off x="7585068" y="6598764"/>
            <a:ext cx="4242062" cy="153888"/>
          </a:xfrm>
          <a:prstGeom prst="rect">
            <a:avLst/>
          </a:prstGeom>
          <a:noFill/>
        </p:spPr>
        <p:txBody>
          <a:bodyPr wrap="square" lIns="0" tIns="0" rIns="0" bIns="0" rtlCol="0">
            <a:spAutoFit/>
          </a:bodyPr>
          <a:lstStyle/>
          <a:p>
            <a:pPr algn="r"/>
            <a:r>
              <a:rPr lang="en-US" sz="1000" dirty="0">
                <a:solidFill>
                  <a:schemeClr val="bg1"/>
                </a:solidFill>
              </a:rPr>
              <a:t>CP-TD-US-XXXX XX/XXXX </a:t>
            </a:r>
          </a:p>
        </p:txBody>
      </p:sp>
    </p:spTree>
    <p:extLst>
      <p:ext uri="{BB962C8B-B14F-4D97-AF65-F5344CB8AC3E}">
        <p14:creationId xmlns:p14="http://schemas.microsoft.com/office/powerpoint/2010/main" val="1393501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78598" y="354645"/>
            <a:ext cx="9326880" cy="903124"/>
          </a:xfrm>
        </p:spPr>
        <p:txBody>
          <a:bodyPr/>
          <a:lstStyle/>
          <a:p>
            <a:r>
              <a:rPr lang="en-US" dirty="0"/>
              <a:t>Click to edit Master title style</a:t>
            </a:r>
          </a:p>
        </p:txBody>
      </p:sp>
      <p:sp>
        <p:nvSpPr>
          <p:cNvPr id="3" name="Content Placeholder 2"/>
          <p:cNvSpPr>
            <a:spLocks noGrp="1"/>
          </p:cNvSpPr>
          <p:nvPr>
            <p:ph idx="1"/>
          </p:nvPr>
        </p:nvSpPr>
        <p:spPr>
          <a:xfrm>
            <a:off x="978596" y="1699418"/>
            <a:ext cx="10564753" cy="39551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7C441C39-1D7F-43DA-86A6-31E44C8A5397}"/>
              </a:ext>
            </a:extLst>
          </p:cNvPr>
          <p:cNvSpPr>
            <a:spLocks noGrp="1"/>
          </p:cNvSpPr>
          <p:nvPr>
            <p:ph type="sldNum" sz="quarter" idx="4"/>
          </p:nvPr>
        </p:nvSpPr>
        <p:spPr>
          <a:xfrm>
            <a:off x="11679984" y="6110027"/>
            <a:ext cx="304720" cy="393328"/>
          </a:xfrm>
          <a:prstGeom prst="rect">
            <a:avLst/>
          </a:prstGeom>
        </p:spPr>
        <p:txBody>
          <a:bodyPr vert="horz" lIns="0" tIns="0" rIns="0" bIns="0" rtlCol="0" anchor="b" anchorCtr="0">
            <a:noAutofit/>
          </a:bodyPr>
          <a:lstStyle>
            <a:lvl1pPr algn="ctr">
              <a:lnSpc>
                <a:spcPct val="95000"/>
              </a:lnSpc>
              <a:defRPr sz="1000">
                <a:solidFill>
                  <a:schemeClr val="tx1"/>
                </a:solidFill>
              </a:defRPr>
            </a:lvl1pPr>
          </a:lstStyle>
          <a:p>
            <a:fld id="{D354CF67-C5F0-4CAE-8117-D09CFBB1DF34}" type="slidenum">
              <a:rPr lang="en-US" smtClean="0"/>
              <a:pPr/>
              <a:t>‹#›</a:t>
            </a:fld>
            <a:endParaRPr lang="en-US" dirty="0"/>
          </a:p>
        </p:txBody>
      </p:sp>
      <p:sp>
        <p:nvSpPr>
          <p:cNvPr id="5" name="Content Placeholder 4">
            <a:extLst>
              <a:ext uri="{FF2B5EF4-FFF2-40B4-BE49-F238E27FC236}">
                <a16:creationId xmlns:a16="http://schemas.microsoft.com/office/drawing/2014/main" id="{316C13A0-68D4-4BC2-92DC-E914CB6638E6}"/>
              </a:ext>
            </a:extLst>
          </p:cNvPr>
          <p:cNvSpPr>
            <a:spLocks noGrp="1"/>
          </p:cNvSpPr>
          <p:nvPr>
            <p:ph sz="quarter" idx="10" hasCustomPrompt="1"/>
          </p:nvPr>
        </p:nvSpPr>
        <p:spPr>
          <a:xfrm>
            <a:off x="977900" y="6110288"/>
            <a:ext cx="10564813" cy="393700"/>
          </a:xfrm>
        </p:spPr>
        <p:txBody>
          <a:bodyPr anchor="b" anchorCtr="0">
            <a:normAutofit/>
          </a:bodyPr>
          <a:lstStyle>
            <a:lvl1pPr marL="0" indent="0">
              <a:buNone/>
              <a:defRPr sz="1200"/>
            </a:lvl1pPr>
          </a:lstStyle>
          <a:p>
            <a:r>
              <a:rPr lang="en-US" dirty="0"/>
              <a:t>Click to edit Footnote text style</a:t>
            </a:r>
          </a:p>
        </p:txBody>
      </p:sp>
    </p:spTree>
    <p:extLst>
      <p:ext uri="{BB962C8B-B14F-4D97-AF65-F5344CB8AC3E}">
        <p14:creationId xmlns:p14="http://schemas.microsoft.com/office/powerpoint/2010/main" val="747327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FAST FAC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78598" y="354645"/>
            <a:ext cx="9016428" cy="903124"/>
          </a:xfrm>
        </p:spPr>
        <p:txBody>
          <a:bodyPr/>
          <a:lstStyle/>
          <a:p>
            <a:r>
              <a:rPr lang="en-US" dirty="0"/>
              <a:t>Click to edit Master title style</a:t>
            </a:r>
          </a:p>
        </p:txBody>
      </p:sp>
      <p:sp>
        <p:nvSpPr>
          <p:cNvPr id="3" name="Content Placeholder 2"/>
          <p:cNvSpPr>
            <a:spLocks noGrp="1"/>
          </p:cNvSpPr>
          <p:nvPr>
            <p:ph idx="1"/>
          </p:nvPr>
        </p:nvSpPr>
        <p:spPr>
          <a:xfrm>
            <a:off x="978596" y="1699418"/>
            <a:ext cx="10573642" cy="39551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7C441C39-1D7F-43DA-86A6-31E44C8A5397}"/>
              </a:ext>
            </a:extLst>
          </p:cNvPr>
          <p:cNvSpPr>
            <a:spLocks noGrp="1"/>
          </p:cNvSpPr>
          <p:nvPr>
            <p:ph type="sldNum" sz="quarter" idx="4"/>
          </p:nvPr>
        </p:nvSpPr>
        <p:spPr>
          <a:xfrm>
            <a:off x="11679984" y="6110027"/>
            <a:ext cx="304720" cy="393328"/>
          </a:xfrm>
          <a:prstGeom prst="rect">
            <a:avLst/>
          </a:prstGeom>
        </p:spPr>
        <p:txBody>
          <a:bodyPr vert="horz" lIns="0" tIns="0" rIns="0" bIns="0" rtlCol="0" anchor="b" anchorCtr="0">
            <a:noAutofit/>
          </a:bodyPr>
          <a:lstStyle>
            <a:lvl1pPr algn="ctr">
              <a:lnSpc>
                <a:spcPct val="95000"/>
              </a:lnSpc>
              <a:defRPr sz="1000">
                <a:solidFill>
                  <a:schemeClr val="tx1"/>
                </a:solidFill>
              </a:defRPr>
            </a:lvl1pPr>
          </a:lstStyle>
          <a:p>
            <a:fld id="{D354CF67-C5F0-4CAE-8117-D09CFBB1DF34}" type="slidenum">
              <a:rPr lang="en-US" smtClean="0"/>
              <a:pPr/>
              <a:t>‹#›</a:t>
            </a:fld>
            <a:endParaRPr lang="en-US" dirty="0"/>
          </a:p>
        </p:txBody>
      </p:sp>
      <p:sp>
        <p:nvSpPr>
          <p:cNvPr id="7" name="Rectangle 6">
            <a:extLst>
              <a:ext uri="{FF2B5EF4-FFF2-40B4-BE49-F238E27FC236}">
                <a16:creationId xmlns:a16="http://schemas.microsoft.com/office/drawing/2014/main" id="{D75DF939-42D2-98BE-8E58-39A75D991926}"/>
              </a:ext>
            </a:extLst>
          </p:cNvPr>
          <p:cNvSpPr/>
          <p:nvPr userDrawn="1"/>
        </p:nvSpPr>
        <p:spPr>
          <a:xfrm>
            <a:off x="0" y="450607"/>
            <a:ext cx="777766" cy="711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a:extLst>
              <a:ext uri="{FF2B5EF4-FFF2-40B4-BE49-F238E27FC236}">
                <a16:creationId xmlns:a16="http://schemas.microsoft.com/office/drawing/2014/main" id="{259ABC09-D501-EF21-C51B-6A5FE4BED2C2}"/>
              </a:ext>
            </a:extLst>
          </p:cNvPr>
          <p:cNvSpPr>
            <a:spLocks noGrp="1"/>
          </p:cNvSpPr>
          <p:nvPr>
            <p:ph type="body" sz="quarter" idx="10"/>
          </p:nvPr>
        </p:nvSpPr>
        <p:spPr>
          <a:xfrm>
            <a:off x="978407" y="164592"/>
            <a:ext cx="9016595" cy="256032"/>
          </a:xfrm>
        </p:spPr>
        <p:txBody>
          <a:bodyPr anchor="ctr"/>
          <a:lstStyle>
            <a:lvl1pPr marL="0" indent="0">
              <a:buNone/>
              <a:defRPr sz="1600" cap="all" baseline="0">
                <a:solidFill>
                  <a:srgbClr val="2B5F51"/>
                </a:solidFill>
              </a:defRPr>
            </a:lvl1pPr>
            <a:lvl2pPr marL="166687" indent="0">
              <a:buNone/>
              <a:defRPr/>
            </a:lvl2pPr>
            <a:lvl3pPr marL="395287" indent="0">
              <a:buNone/>
              <a:defRPr/>
            </a:lvl3pPr>
            <a:lvl4pPr marL="571500" indent="0">
              <a:buNone/>
              <a:defRPr/>
            </a:lvl4pPr>
            <a:lvl5pPr marL="765175" indent="0">
              <a:buNone/>
              <a:defRPr/>
            </a:lvl5pPr>
          </a:lstStyle>
          <a:p>
            <a:pPr lvl="0"/>
            <a:r>
              <a:rPr lang="en-US" dirty="0"/>
              <a:t>Click to edit Master text styles</a:t>
            </a:r>
          </a:p>
        </p:txBody>
      </p:sp>
      <p:pic>
        <p:nvPicPr>
          <p:cNvPr id="8" name="Picture 7" descr="A picture containing text&#10;&#10;Description automatically generated">
            <a:extLst>
              <a:ext uri="{FF2B5EF4-FFF2-40B4-BE49-F238E27FC236}">
                <a16:creationId xmlns:a16="http://schemas.microsoft.com/office/drawing/2014/main" id="{130A1212-7D4E-8EB0-C0C8-9A42958F721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26254" y="397749"/>
            <a:ext cx="1658449" cy="304159"/>
          </a:xfrm>
          <a:prstGeom prst="rect">
            <a:avLst/>
          </a:prstGeom>
        </p:spPr>
      </p:pic>
    </p:spTree>
    <p:extLst>
      <p:ext uri="{BB962C8B-B14F-4D97-AF65-F5344CB8AC3E}">
        <p14:creationId xmlns:p14="http://schemas.microsoft.com/office/powerpoint/2010/main" val="3665788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354CF67-C5F0-4CAE-8117-D09CFBB1DF34}" type="slidenum">
              <a:rPr lang="en-US" smtClean="0"/>
              <a:t>‹#›</a:t>
            </a:fld>
            <a:endParaRPr lang="en-US" dirty="0"/>
          </a:p>
        </p:txBody>
      </p:sp>
      <p:sp>
        <p:nvSpPr>
          <p:cNvPr id="7" name="Content Placeholder 4">
            <a:extLst>
              <a:ext uri="{FF2B5EF4-FFF2-40B4-BE49-F238E27FC236}">
                <a16:creationId xmlns:a16="http://schemas.microsoft.com/office/drawing/2014/main" id="{AFE1C5B4-C5A9-414C-A2F1-B33838E923DC}"/>
              </a:ext>
            </a:extLst>
          </p:cNvPr>
          <p:cNvSpPr>
            <a:spLocks noGrp="1"/>
          </p:cNvSpPr>
          <p:nvPr>
            <p:ph sz="quarter" idx="10" hasCustomPrompt="1"/>
          </p:nvPr>
        </p:nvSpPr>
        <p:spPr>
          <a:xfrm>
            <a:off x="977900" y="6110288"/>
            <a:ext cx="10564813" cy="393700"/>
          </a:xfrm>
        </p:spPr>
        <p:txBody>
          <a:bodyPr anchor="b" anchorCtr="0">
            <a:normAutofit/>
          </a:bodyPr>
          <a:lstStyle>
            <a:lvl1pPr marL="0" indent="0">
              <a:buNone/>
              <a:defRPr sz="1200"/>
            </a:lvl1pPr>
          </a:lstStyle>
          <a:p>
            <a:r>
              <a:rPr lang="en-US" dirty="0"/>
              <a:t>Click to edit Footnote text style</a:t>
            </a:r>
          </a:p>
        </p:txBody>
      </p:sp>
    </p:spTree>
    <p:extLst>
      <p:ext uri="{BB962C8B-B14F-4D97-AF65-F5344CB8AC3E}">
        <p14:creationId xmlns:p14="http://schemas.microsoft.com/office/powerpoint/2010/main" val="1042456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354CF67-C5F0-4CAE-8117-D09CFBB1DF34}" type="slidenum">
              <a:rPr lang="en-US" smtClean="0"/>
              <a:t>‹#›</a:t>
            </a:fld>
            <a:endParaRPr lang="en-US" dirty="0"/>
          </a:p>
        </p:txBody>
      </p:sp>
    </p:spTree>
    <p:extLst>
      <p:ext uri="{BB962C8B-B14F-4D97-AF65-F5344CB8AC3E}">
        <p14:creationId xmlns:p14="http://schemas.microsoft.com/office/powerpoint/2010/main" val="2898624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Section Brea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311DEA-A76A-427B-925F-1AC87B6D532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 y="892"/>
            <a:ext cx="12190414" cy="6857108"/>
          </a:xfrm>
          <a:prstGeom prst="rect">
            <a:avLst/>
          </a:prstGeom>
        </p:spPr>
      </p:pic>
      <p:sp>
        <p:nvSpPr>
          <p:cNvPr id="2" name="Title 1"/>
          <p:cNvSpPr>
            <a:spLocks noGrp="1"/>
          </p:cNvSpPr>
          <p:nvPr>
            <p:ph type="ctrTitle"/>
          </p:nvPr>
        </p:nvSpPr>
        <p:spPr>
          <a:xfrm>
            <a:off x="859143" y="1761672"/>
            <a:ext cx="10470539" cy="1661022"/>
          </a:xfrm>
        </p:spPr>
        <p:txBody>
          <a:bodyPr anchor="b" anchorCtr="0"/>
          <a:lstStyle>
            <a:lvl1pPr algn="ctr">
              <a:defRPr sz="3600" b="1">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859143" y="3623289"/>
            <a:ext cx="10470539" cy="914400"/>
          </a:xfrm>
        </p:spPr>
        <p:txBody>
          <a:bodyPr/>
          <a:lstStyle>
            <a:lvl1pPr marL="0" indent="0" algn="ctr">
              <a:buNone/>
              <a:defRPr sz="3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368460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78598" y="354645"/>
            <a:ext cx="10238677" cy="903124"/>
          </a:xfrm>
        </p:spPr>
        <p:txBody>
          <a:bodyPr/>
          <a:lstStyle/>
          <a:p>
            <a:r>
              <a:rPr lang="en-US" dirty="0"/>
              <a:t>Click to edit Master title style</a:t>
            </a:r>
          </a:p>
        </p:txBody>
      </p:sp>
      <p:sp>
        <p:nvSpPr>
          <p:cNvPr id="3" name="Content Placeholder 2"/>
          <p:cNvSpPr>
            <a:spLocks noGrp="1"/>
          </p:cNvSpPr>
          <p:nvPr>
            <p:ph idx="1"/>
          </p:nvPr>
        </p:nvSpPr>
        <p:spPr>
          <a:xfrm>
            <a:off x="978596" y="1699418"/>
            <a:ext cx="10238679" cy="39551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7C441C39-1D7F-43DA-86A6-31E44C8A5397}"/>
              </a:ext>
            </a:extLst>
          </p:cNvPr>
          <p:cNvSpPr>
            <a:spLocks noGrp="1"/>
          </p:cNvSpPr>
          <p:nvPr>
            <p:ph type="sldNum" sz="quarter" idx="4"/>
          </p:nvPr>
        </p:nvSpPr>
        <p:spPr>
          <a:xfrm>
            <a:off x="11679984" y="6110027"/>
            <a:ext cx="304720" cy="393328"/>
          </a:xfrm>
          <a:prstGeom prst="rect">
            <a:avLst/>
          </a:prstGeom>
        </p:spPr>
        <p:txBody>
          <a:bodyPr vert="horz" lIns="0" tIns="0" rIns="0" bIns="0" rtlCol="0" anchor="b" anchorCtr="0">
            <a:noAutofit/>
          </a:bodyPr>
          <a:lstStyle>
            <a:lvl1pPr algn="ctr">
              <a:lnSpc>
                <a:spcPct val="95000"/>
              </a:lnSpc>
              <a:defRPr sz="1000">
                <a:solidFill>
                  <a:schemeClr val="tx1"/>
                </a:solidFill>
              </a:defRPr>
            </a:lvl1pPr>
          </a:lstStyle>
          <a:p>
            <a:fld id="{D354CF67-C5F0-4CAE-8117-D09CFBB1DF34}" type="slidenum">
              <a:rPr lang="en-US" smtClean="0"/>
              <a:pPr/>
              <a:t>‹#›</a:t>
            </a:fld>
            <a:endParaRPr lang="en-US" dirty="0"/>
          </a:p>
        </p:txBody>
      </p:sp>
    </p:spTree>
    <p:extLst>
      <p:ext uri="{BB962C8B-B14F-4D97-AF65-F5344CB8AC3E}">
        <p14:creationId xmlns:p14="http://schemas.microsoft.com/office/powerpoint/2010/main" val="2179995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CC06AF3-8A92-4FAF-A187-652AEF1AD863}"/>
              </a:ext>
            </a:extLst>
          </p:cNvPr>
          <p:cNvSpPr/>
          <p:nvPr userDrawn="1"/>
        </p:nvSpPr>
        <p:spPr>
          <a:xfrm>
            <a:off x="0" y="450607"/>
            <a:ext cx="777766" cy="711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978599" y="354645"/>
            <a:ext cx="9326880" cy="903124"/>
          </a:xfrm>
          <a:prstGeom prst="rect">
            <a:avLst/>
          </a:prstGeom>
        </p:spPr>
        <p:txBody>
          <a:bodyPr vert="horz" lIns="0" tIns="0" rIns="0" bIns="0" rtlCol="0" anchor="ctr" anchorCtr="0">
            <a:normAutofit/>
          </a:bodyPr>
          <a:lstStyle/>
          <a:p>
            <a:r>
              <a:rPr lang="en-US" dirty="0"/>
              <a:t>Click to edit Master title style</a:t>
            </a:r>
          </a:p>
        </p:txBody>
      </p:sp>
      <p:sp>
        <p:nvSpPr>
          <p:cNvPr id="3" name="Text Placeholder 2"/>
          <p:cNvSpPr>
            <a:spLocks noGrp="1"/>
          </p:cNvSpPr>
          <p:nvPr>
            <p:ph type="body" idx="1"/>
          </p:nvPr>
        </p:nvSpPr>
        <p:spPr>
          <a:xfrm>
            <a:off x="978597" y="1707483"/>
            <a:ext cx="10564753" cy="3932463"/>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679984" y="6110027"/>
            <a:ext cx="304720" cy="393328"/>
          </a:xfrm>
          <a:prstGeom prst="rect">
            <a:avLst/>
          </a:prstGeom>
        </p:spPr>
        <p:txBody>
          <a:bodyPr vert="horz" lIns="0" tIns="0" rIns="0" bIns="0" rtlCol="0" anchor="b" anchorCtr="0">
            <a:noAutofit/>
          </a:bodyPr>
          <a:lstStyle>
            <a:lvl1pPr algn="ctr">
              <a:lnSpc>
                <a:spcPct val="95000"/>
              </a:lnSpc>
              <a:defRPr sz="1000">
                <a:solidFill>
                  <a:schemeClr val="tx1"/>
                </a:solidFill>
              </a:defRPr>
            </a:lvl1pPr>
          </a:lstStyle>
          <a:p>
            <a:fld id="{D354CF67-C5F0-4CAE-8117-D09CFBB1DF34}" type="slidenum">
              <a:rPr lang="en-US" smtClean="0"/>
              <a:pPr/>
              <a:t>‹#›</a:t>
            </a:fld>
            <a:endParaRPr lang="en-US" dirty="0"/>
          </a:p>
        </p:txBody>
      </p:sp>
      <p:sp>
        <p:nvSpPr>
          <p:cNvPr id="4" name="Rectangle 3">
            <a:extLst>
              <a:ext uri="{FF2B5EF4-FFF2-40B4-BE49-F238E27FC236}">
                <a16:creationId xmlns:a16="http://schemas.microsoft.com/office/drawing/2014/main" id="{9BA12375-4EAC-48EF-AC43-0B1776F58BCE}"/>
              </a:ext>
            </a:extLst>
          </p:cNvPr>
          <p:cNvSpPr/>
          <p:nvPr userDrawn="1"/>
        </p:nvSpPr>
        <p:spPr>
          <a:xfrm>
            <a:off x="0" y="450607"/>
            <a:ext cx="777766" cy="711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FA83274-5DE7-45AA-9B09-9D35A6249C53}"/>
              </a:ext>
            </a:extLst>
          </p:cNvPr>
          <p:cNvSpPr/>
          <p:nvPr userDrawn="1"/>
        </p:nvSpPr>
        <p:spPr>
          <a:xfrm>
            <a:off x="-1" y="6659417"/>
            <a:ext cx="12188825" cy="2133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text&#10;&#10;Description automatically generated">
            <a:extLst>
              <a:ext uri="{FF2B5EF4-FFF2-40B4-BE49-F238E27FC236}">
                <a16:creationId xmlns:a16="http://schemas.microsoft.com/office/drawing/2014/main" id="{87C55430-8C02-4112-AE04-83F5F6FE8B5D}"/>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326254" y="397749"/>
            <a:ext cx="1658449" cy="304159"/>
          </a:xfrm>
          <a:prstGeom prst="rect">
            <a:avLst/>
          </a:prstGeom>
        </p:spPr>
      </p:pic>
    </p:spTree>
    <p:extLst>
      <p:ext uri="{BB962C8B-B14F-4D97-AF65-F5344CB8AC3E}">
        <p14:creationId xmlns:p14="http://schemas.microsoft.com/office/powerpoint/2010/main" val="879062503"/>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9" r:id="rId4"/>
    <p:sldLayoutId id="2147483654" r:id="rId5"/>
    <p:sldLayoutId id="2147483655" r:id="rId6"/>
    <p:sldLayoutId id="2147483656" r:id="rId7"/>
    <p:sldLayoutId id="2147483660" r:id="rId8"/>
  </p:sldLayoutIdLst>
  <p:hf hdr="0" ftr="0" dt="0"/>
  <p:txStyles>
    <p:titleStyle>
      <a:lvl1pPr algn="l" defTabSz="914400" rtl="0" eaLnBrk="1" latinLnBrk="0" hangingPunct="1">
        <a:lnSpc>
          <a:spcPct val="95000"/>
        </a:lnSpc>
        <a:spcBef>
          <a:spcPct val="0"/>
        </a:spcBef>
        <a:buNone/>
        <a:defRPr sz="2400" b="1" kern="1200">
          <a:solidFill>
            <a:schemeClr val="tx2"/>
          </a:solidFill>
          <a:latin typeface="+mj-lt"/>
          <a:ea typeface="+mj-ea"/>
          <a:cs typeface="+mj-cs"/>
        </a:defRPr>
      </a:lvl1pPr>
    </p:titleStyle>
    <p:bodyStyle>
      <a:lvl1pPr marL="158750" indent="-158750" algn="l" defTabSz="914400" rtl="0" eaLnBrk="1" latinLnBrk="0" hangingPunct="1">
        <a:lnSpc>
          <a:spcPct val="95000"/>
        </a:lnSpc>
        <a:spcBef>
          <a:spcPts val="600"/>
        </a:spcBef>
        <a:spcAft>
          <a:spcPts val="600"/>
        </a:spcAft>
        <a:buClr>
          <a:schemeClr val="tx1"/>
        </a:buClr>
        <a:buFont typeface="Arial" panose="020B0604020202020204" pitchFamily="34" charset="0"/>
        <a:buChar char="•"/>
        <a:defRPr sz="2000" kern="1200">
          <a:solidFill>
            <a:schemeClr val="tx1"/>
          </a:solidFill>
          <a:latin typeface="+mn-lt"/>
          <a:ea typeface="+mn-ea"/>
          <a:cs typeface="+mn-cs"/>
        </a:defRPr>
      </a:lvl1pPr>
      <a:lvl2pPr marL="387350" indent="-220663" algn="l" defTabSz="914400" rtl="0" eaLnBrk="1" latinLnBrk="0" hangingPunct="1">
        <a:lnSpc>
          <a:spcPct val="95000"/>
        </a:lnSpc>
        <a:spcBef>
          <a:spcPts val="0"/>
        </a:spcBef>
        <a:spcAft>
          <a:spcPts val="600"/>
        </a:spcAft>
        <a:buClr>
          <a:schemeClr val="tx1"/>
        </a:buClr>
        <a:buFont typeface="Arial" panose="020B0604020202020204" pitchFamily="34" charset="0"/>
        <a:buChar char="–"/>
        <a:defRPr sz="2000" kern="1200">
          <a:solidFill>
            <a:schemeClr val="tx1"/>
          </a:solidFill>
          <a:latin typeface="+mn-lt"/>
          <a:ea typeface="+mn-ea"/>
          <a:cs typeface="+mn-cs"/>
        </a:defRPr>
      </a:lvl2pPr>
      <a:lvl3pPr marL="581025" indent="-185738" algn="l" defTabSz="914400" rtl="0" eaLnBrk="1" latinLnBrk="0" hangingPunct="1">
        <a:lnSpc>
          <a:spcPct val="95000"/>
        </a:lnSpc>
        <a:spcBef>
          <a:spcPts val="0"/>
        </a:spcBef>
        <a:spcAft>
          <a:spcPts val="600"/>
        </a:spcAft>
        <a:buClr>
          <a:schemeClr val="tx1"/>
        </a:buClr>
        <a:buFont typeface="Arial" panose="020B0604020202020204" pitchFamily="34" charset="0"/>
        <a:buChar char="•"/>
        <a:defRPr sz="1800" kern="1200">
          <a:solidFill>
            <a:schemeClr val="tx1"/>
          </a:solidFill>
          <a:latin typeface="+mn-lt"/>
          <a:ea typeface="+mn-ea"/>
          <a:cs typeface="+mn-cs"/>
        </a:defRPr>
      </a:lvl3pPr>
      <a:lvl4pPr marL="747713" indent="-176213" algn="l" defTabSz="914400" rtl="0" eaLnBrk="1" latinLnBrk="0" hangingPunct="1">
        <a:lnSpc>
          <a:spcPct val="95000"/>
        </a:lnSpc>
        <a:spcBef>
          <a:spcPts val="0"/>
        </a:spcBef>
        <a:spcAft>
          <a:spcPts val="600"/>
        </a:spcAft>
        <a:buClr>
          <a:schemeClr val="tx1"/>
        </a:buClr>
        <a:buFont typeface="Arial" panose="020B0604020202020204" pitchFamily="34" charset="0"/>
        <a:buChar char="–"/>
        <a:defRPr sz="1600" kern="1200">
          <a:solidFill>
            <a:schemeClr val="tx1"/>
          </a:solidFill>
          <a:latin typeface="+mn-lt"/>
          <a:ea typeface="+mn-ea"/>
          <a:cs typeface="+mn-cs"/>
        </a:defRPr>
      </a:lvl4pPr>
      <a:lvl5pPr marL="931863" indent="-166688" algn="l" defTabSz="914400" rtl="0" eaLnBrk="1" latinLnBrk="0" hangingPunct="1">
        <a:lnSpc>
          <a:spcPct val="95000"/>
        </a:lnSpc>
        <a:spcBef>
          <a:spcPts val="0"/>
        </a:spcBef>
        <a:spcAft>
          <a:spcPts val="600"/>
        </a:spcAft>
        <a:buClr>
          <a:schemeClr val="tx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16" userDrawn="1">
          <p15:clr>
            <a:srgbClr val="F26B43"/>
          </p15:clr>
        </p15:guide>
        <p15:guide id="2" pos="7277" userDrawn="1">
          <p15:clr>
            <a:srgbClr val="F26B43"/>
          </p15:clr>
        </p15:guide>
        <p15:guide id="3" orient="horz" pos="222" userDrawn="1">
          <p15:clr>
            <a:srgbClr val="F26B43"/>
          </p15:clr>
        </p15:guide>
        <p15:guide id="4" orient="horz" pos="793" userDrawn="1">
          <p15:clr>
            <a:srgbClr val="F26B43"/>
          </p15:clr>
        </p15:guide>
        <p15:guide id="5" orient="horz" pos="1072" userDrawn="1">
          <p15:clr>
            <a:srgbClr val="F26B43"/>
          </p15:clr>
        </p15:guide>
        <p15:guide id="6" orient="horz" pos="355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6103" y="1780897"/>
            <a:ext cx="10666135" cy="1392190"/>
          </a:xfrm>
        </p:spPr>
        <p:txBody>
          <a:bodyPr>
            <a:noAutofit/>
          </a:bodyPr>
          <a:lstStyle/>
          <a:p>
            <a:r>
              <a:rPr lang="en-US" dirty="0"/>
              <a:t>Fast Facts: Risk Factors for Tardive Dyskinesia – Is My Patient at Higher Risk?</a:t>
            </a:r>
          </a:p>
        </p:txBody>
      </p:sp>
      <p:sp>
        <p:nvSpPr>
          <p:cNvPr id="3" name="Subtitle 2"/>
          <p:cNvSpPr>
            <a:spLocks noGrp="1"/>
          </p:cNvSpPr>
          <p:nvPr>
            <p:ph type="subTitle" idx="1"/>
          </p:nvPr>
        </p:nvSpPr>
        <p:spPr/>
        <p:txBody>
          <a:bodyPr>
            <a:normAutofit/>
          </a:bodyPr>
          <a:lstStyle/>
          <a:p>
            <a:r>
              <a:rPr lang="en-US" sz="2000" dirty="0"/>
              <a:t>This piece was sponsored and co-developed by Neurocrine Biosciences. The faculty have been compensated by Neurocrine Biosciences. This piece is intended to provide general information about tardive dyskinesia and not medical advice for any particular patient.</a:t>
            </a:r>
          </a:p>
        </p:txBody>
      </p:sp>
    </p:spTree>
    <p:extLst>
      <p:ext uri="{BB962C8B-B14F-4D97-AF65-F5344CB8AC3E}">
        <p14:creationId xmlns:p14="http://schemas.microsoft.com/office/powerpoint/2010/main" val="2644645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t>Antipsychotic Use, Including First- and Second-generation Agents, Is a Major Risk Factor for TD</a:t>
            </a:r>
          </a:p>
        </p:txBody>
      </p:sp>
      <p:sp>
        <p:nvSpPr>
          <p:cNvPr id="3" name="Slide Number Placeholder 2"/>
          <p:cNvSpPr>
            <a:spLocks noGrp="1"/>
          </p:cNvSpPr>
          <p:nvPr>
            <p:ph type="sldNum" sz="quarter" idx="4"/>
          </p:nvPr>
        </p:nvSpPr>
        <p:spPr/>
        <p:txBody>
          <a:bodyPr/>
          <a:lstStyle/>
          <a:p>
            <a:fld id="{3323662C-7264-4338-81B2-64A2341EF0F5}" type="slidenum">
              <a:rPr lang="en-US" smtClean="0"/>
              <a:pPr/>
              <a:t>2</a:t>
            </a:fld>
            <a:endParaRPr lang="en-US" dirty="0"/>
          </a:p>
        </p:txBody>
      </p:sp>
      <p:sp>
        <p:nvSpPr>
          <p:cNvPr id="7" name="Text Placeholder 6">
            <a:extLst>
              <a:ext uri="{FF2B5EF4-FFF2-40B4-BE49-F238E27FC236}">
                <a16:creationId xmlns:a16="http://schemas.microsoft.com/office/drawing/2014/main" id="{85C672F2-7669-5B18-3C5F-0278F4C55D1F}"/>
              </a:ext>
            </a:extLst>
          </p:cNvPr>
          <p:cNvSpPr>
            <a:spLocks noGrp="1"/>
          </p:cNvSpPr>
          <p:nvPr>
            <p:ph type="body" sz="quarter" idx="10"/>
          </p:nvPr>
        </p:nvSpPr>
        <p:spPr/>
        <p:txBody>
          <a:bodyPr/>
          <a:lstStyle/>
          <a:p>
            <a:r>
              <a:rPr lang="en-US" dirty="0"/>
              <a:t>Risk Factors for Tardive Dyskinesia</a:t>
            </a:r>
          </a:p>
        </p:txBody>
      </p:sp>
      <p:sp>
        <p:nvSpPr>
          <p:cNvPr id="538" name="TextBox 537">
            <a:extLst>
              <a:ext uri="{FF2B5EF4-FFF2-40B4-BE49-F238E27FC236}">
                <a16:creationId xmlns:a16="http://schemas.microsoft.com/office/drawing/2014/main" id="{08221B89-B170-1E11-ED75-74A390EA9F6E}"/>
              </a:ext>
            </a:extLst>
          </p:cNvPr>
          <p:cNvSpPr txBox="1"/>
          <p:nvPr/>
        </p:nvSpPr>
        <p:spPr>
          <a:xfrm>
            <a:off x="6998330" y="4050448"/>
            <a:ext cx="4092198" cy="1323439"/>
          </a:xfrm>
          <a:prstGeom prst="rect">
            <a:avLst/>
          </a:prstGeom>
          <a:noFill/>
        </p:spPr>
        <p:txBody>
          <a:bodyPr wrap="square" rtlCol="0">
            <a:spAutoFit/>
          </a:bodyPr>
          <a:lstStyle/>
          <a:p>
            <a:r>
              <a:rPr lang="en-US" sz="1600" dirty="0">
                <a:solidFill>
                  <a:srgbClr val="000000"/>
                </a:solidFill>
              </a:rPr>
              <a:t>N=11,493, meta-analysis including 41 studies that provided cross-sectional data from at least 15 FGA-, SGA-, or FGA + SGA</a:t>
            </a:r>
            <a:r>
              <a:rPr lang="en-US" sz="1600" dirty="0">
                <a:solidFill>
                  <a:srgbClr val="000000"/>
                </a:solidFill>
                <a:latin typeface="Calibri" panose="020F0502020204030204" pitchFamily="34" charset="0"/>
                <a:cs typeface="Calibri" panose="020F0502020204030204" pitchFamily="34" charset="0"/>
              </a:rPr>
              <a:t>–</a:t>
            </a:r>
            <a:r>
              <a:rPr lang="en-US" sz="1600" dirty="0">
                <a:solidFill>
                  <a:srgbClr val="000000"/>
                </a:solidFill>
              </a:rPr>
              <a:t>treated subjects and used a standardized rating scale to evaluate TD</a:t>
            </a:r>
          </a:p>
        </p:txBody>
      </p:sp>
      <p:grpSp>
        <p:nvGrpSpPr>
          <p:cNvPr id="540" name="Group 539">
            <a:extLst>
              <a:ext uri="{FF2B5EF4-FFF2-40B4-BE49-F238E27FC236}">
                <a16:creationId xmlns:a16="http://schemas.microsoft.com/office/drawing/2014/main" id="{B9C942C3-4ECE-1618-4967-9432C04385CE}"/>
              </a:ext>
            </a:extLst>
          </p:cNvPr>
          <p:cNvGrpSpPr/>
          <p:nvPr/>
        </p:nvGrpSpPr>
        <p:grpSpPr>
          <a:xfrm>
            <a:off x="1491983" y="2009775"/>
            <a:ext cx="1371600" cy="3295651"/>
            <a:chOff x="3529012" y="2009775"/>
            <a:chExt cx="1371600" cy="3295651"/>
          </a:xfrm>
        </p:grpSpPr>
        <p:grpSp>
          <p:nvGrpSpPr>
            <p:cNvPr id="541" name="Group 540">
              <a:extLst>
                <a:ext uri="{FF2B5EF4-FFF2-40B4-BE49-F238E27FC236}">
                  <a16:creationId xmlns:a16="http://schemas.microsoft.com/office/drawing/2014/main" id="{22C7009C-95F7-896F-F4CF-9026C5BC1E10}"/>
                </a:ext>
              </a:extLst>
            </p:cNvPr>
            <p:cNvGrpSpPr/>
            <p:nvPr/>
          </p:nvGrpSpPr>
          <p:grpSpPr>
            <a:xfrm>
              <a:off x="3714243" y="2009775"/>
              <a:ext cx="1001139" cy="2638425"/>
              <a:chOff x="866775" y="1666875"/>
              <a:chExt cx="1001139" cy="2638425"/>
            </a:xfrm>
            <a:effectLst/>
          </p:grpSpPr>
          <p:sp>
            <p:nvSpPr>
              <p:cNvPr id="544" name="Round Same Side Corner Rectangle 94">
                <a:extLst>
                  <a:ext uri="{FF2B5EF4-FFF2-40B4-BE49-F238E27FC236}">
                    <a16:creationId xmlns:a16="http://schemas.microsoft.com/office/drawing/2014/main" id="{B1A5D715-4D68-066C-7E1D-B032EC1A8DEE}"/>
                  </a:ext>
                </a:extLst>
              </p:cNvPr>
              <p:cNvSpPr/>
              <p:nvPr/>
            </p:nvSpPr>
            <p:spPr>
              <a:xfrm>
                <a:off x="915414" y="1666875"/>
                <a:ext cx="952500" cy="2638425"/>
              </a:xfrm>
              <a:prstGeom prst="round2SameRect">
                <a:avLst>
                  <a:gd name="adj1" fmla="val 50000"/>
                  <a:gd name="adj2" fmla="val 0"/>
                </a:avLst>
              </a:prstGeom>
              <a:solidFill>
                <a:schemeClr val="accent1">
                  <a:lumMod val="75000"/>
                </a:schemeClr>
              </a:solidFill>
              <a:ln>
                <a:noFill/>
              </a:ln>
              <a:scene3d>
                <a:camera prst="orthographicFront">
                  <a:rot lat="0" lon="0" rev="0"/>
                </a:camera>
                <a:lightRig rig="threePt" dir="t"/>
              </a:scene3d>
              <a:sp3d extrusionH="127000">
                <a:extrusionClr>
                  <a:srgbClr val="CADBE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545" name="Round Same Side Corner Rectangle 95">
                <a:extLst>
                  <a:ext uri="{FF2B5EF4-FFF2-40B4-BE49-F238E27FC236}">
                    <a16:creationId xmlns:a16="http://schemas.microsoft.com/office/drawing/2014/main" id="{0D089CD5-C605-2570-9ED7-C0884EC9174C}"/>
                  </a:ext>
                </a:extLst>
              </p:cNvPr>
              <p:cNvSpPr/>
              <p:nvPr/>
            </p:nvSpPr>
            <p:spPr>
              <a:xfrm>
                <a:off x="866775" y="1666875"/>
                <a:ext cx="952500" cy="2638425"/>
              </a:xfrm>
              <a:prstGeom prst="round2SameRect">
                <a:avLst>
                  <a:gd name="adj1" fmla="val 50000"/>
                  <a:gd name="adj2" fmla="val 0"/>
                </a:avLst>
              </a:prstGeom>
              <a:ln>
                <a:noFill/>
              </a:ln>
              <a:scene3d>
                <a:camera prst="orthographicFront">
                  <a:rot lat="0" lon="0" rev="0"/>
                </a:camera>
                <a:lightRig rig="threePt" dir="t"/>
              </a:scene3d>
              <a:sp3d extrusionH="127000">
                <a:extrusionClr>
                  <a:srgbClr val="CADBE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542" name="TextBox 541">
              <a:extLst>
                <a:ext uri="{FF2B5EF4-FFF2-40B4-BE49-F238E27FC236}">
                  <a16:creationId xmlns:a16="http://schemas.microsoft.com/office/drawing/2014/main" id="{6CA2D08E-512C-C79F-E119-566CEF686C81}"/>
                </a:ext>
              </a:extLst>
            </p:cNvPr>
            <p:cNvSpPr txBox="1"/>
            <p:nvPr/>
          </p:nvSpPr>
          <p:spPr>
            <a:xfrm>
              <a:off x="3893410" y="2088002"/>
              <a:ext cx="642804" cy="426196"/>
            </a:xfrm>
            <a:prstGeom prst="rect">
              <a:avLst/>
            </a:prstGeom>
            <a:noFill/>
          </p:spPr>
          <p:txBody>
            <a:bodyPr wrap="none" lIns="0" rIns="0" rtlCol="0" anchor="ctr" anchorCtr="0">
              <a:noAutofit/>
            </a:bodyPr>
            <a:lstStyle/>
            <a:p>
              <a:pPr algn="ctr">
                <a:defRPr sz="4000" b="1" i="0" u="none" strike="noStrike" kern="1200" baseline="0">
                  <a:solidFill>
                    <a:prstClr val="white"/>
                  </a:solidFill>
                  <a:latin typeface="+mn-lt"/>
                  <a:ea typeface="+mn-ea"/>
                  <a:cs typeface="+mn-cs"/>
                </a:defRPr>
              </a:pPr>
              <a:r>
                <a:rPr lang="en-US" sz="2800" b="1" dirty="0">
                  <a:solidFill>
                    <a:schemeClr val="bg1"/>
                  </a:solidFill>
                </a:rPr>
                <a:t>30</a:t>
              </a:r>
              <a:r>
                <a:rPr lang="en-US" sz="2000" b="1" baseline="56000" dirty="0">
                  <a:solidFill>
                    <a:schemeClr val="bg1"/>
                  </a:solidFill>
                </a:rPr>
                <a:t>%</a:t>
              </a:r>
            </a:p>
          </p:txBody>
        </p:sp>
        <p:sp>
          <p:nvSpPr>
            <p:cNvPr id="543" name="Rounded Rectangle 93">
              <a:extLst>
                <a:ext uri="{FF2B5EF4-FFF2-40B4-BE49-F238E27FC236}">
                  <a16:creationId xmlns:a16="http://schemas.microsoft.com/office/drawing/2014/main" id="{A45379C3-AE70-D145-E26C-912E81B6DDB7}"/>
                </a:ext>
              </a:extLst>
            </p:cNvPr>
            <p:cNvSpPr/>
            <p:nvPr/>
          </p:nvSpPr>
          <p:spPr>
            <a:xfrm>
              <a:off x="3529012" y="4505326"/>
              <a:ext cx="1371600" cy="800100"/>
            </a:xfrm>
            <a:prstGeom prst="roundRect">
              <a:avLst>
                <a:gd name="adj" fmla="val 20784"/>
              </a:avLst>
            </a:prstGeom>
            <a:solidFill>
              <a:schemeClr val="bg1"/>
            </a:solidFill>
            <a:ln>
              <a:noFill/>
            </a:ln>
            <a:effectLst>
              <a:innerShdw blurRad="76200">
                <a:schemeClr val="accent1"/>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ts val="1500"/>
                </a:lnSpc>
              </a:pPr>
              <a:r>
                <a:rPr lang="en-US" sz="1200" b="1" dirty="0">
                  <a:solidFill>
                    <a:srgbClr val="000000"/>
                  </a:solidFill>
                </a:rPr>
                <a:t>FGAs</a:t>
              </a:r>
            </a:p>
          </p:txBody>
        </p:sp>
      </p:grpSp>
      <p:grpSp>
        <p:nvGrpSpPr>
          <p:cNvPr id="546" name="Group 545">
            <a:extLst>
              <a:ext uri="{FF2B5EF4-FFF2-40B4-BE49-F238E27FC236}">
                <a16:creationId xmlns:a16="http://schemas.microsoft.com/office/drawing/2014/main" id="{C117911C-160A-6BB3-1395-ECB398FBF007}"/>
              </a:ext>
            </a:extLst>
          </p:cNvPr>
          <p:cNvGrpSpPr/>
          <p:nvPr/>
        </p:nvGrpSpPr>
        <p:grpSpPr>
          <a:xfrm>
            <a:off x="3339833" y="2800350"/>
            <a:ext cx="1371600" cy="2505076"/>
            <a:chOff x="5376862" y="2800350"/>
            <a:chExt cx="1371600" cy="2505076"/>
          </a:xfrm>
        </p:grpSpPr>
        <p:grpSp>
          <p:nvGrpSpPr>
            <p:cNvPr id="547" name="Group 546">
              <a:extLst>
                <a:ext uri="{FF2B5EF4-FFF2-40B4-BE49-F238E27FC236}">
                  <a16:creationId xmlns:a16="http://schemas.microsoft.com/office/drawing/2014/main" id="{937B7DA0-A102-3542-C641-371F223A1FE0}"/>
                </a:ext>
              </a:extLst>
            </p:cNvPr>
            <p:cNvGrpSpPr/>
            <p:nvPr/>
          </p:nvGrpSpPr>
          <p:grpSpPr>
            <a:xfrm>
              <a:off x="5562093" y="2800350"/>
              <a:ext cx="1001139" cy="1847850"/>
              <a:chOff x="5562093" y="2800350"/>
              <a:chExt cx="1001139" cy="1847850"/>
            </a:xfrm>
          </p:grpSpPr>
          <p:sp>
            <p:nvSpPr>
              <p:cNvPr id="549" name="Round Same Side Corner Rectangle 89">
                <a:extLst>
                  <a:ext uri="{FF2B5EF4-FFF2-40B4-BE49-F238E27FC236}">
                    <a16:creationId xmlns:a16="http://schemas.microsoft.com/office/drawing/2014/main" id="{9991251D-12E7-BA6F-880E-3E5C13780DF5}"/>
                  </a:ext>
                </a:extLst>
              </p:cNvPr>
              <p:cNvSpPr/>
              <p:nvPr/>
            </p:nvSpPr>
            <p:spPr>
              <a:xfrm>
                <a:off x="5610732" y="2800350"/>
                <a:ext cx="952500" cy="1847850"/>
              </a:xfrm>
              <a:prstGeom prst="round2SameRect">
                <a:avLst>
                  <a:gd name="adj1" fmla="val 50000"/>
                  <a:gd name="adj2" fmla="val 0"/>
                </a:avLst>
              </a:prstGeom>
              <a:solidFill>
                <a:schemeClr val="accent2">
                  <a:lumMod val="75000"/>
                </a:schemeClr>
              </a:solidFill>
              <a:ln>
                <a:noFill/>
              </a:ln>
              <a:scene3d>
                <a:camera prst="orthographicFront">
                  <a:rot lat="0" lon="0" rev="0"/>
                </a:camera>
                <a:lightRig rig="threePt" dir="t"/>
              </a:scene3d>
              <a:sp3d extrusionH="127000">
                <a:extrusionClr>
                  <a:srgbClr val="CADBE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550" name="Round Same Side Corner Rectangle 90">
                <a:extLst>
                  <a:ext uri="{FF2B5EF4-FFF2-40B4-BE49-F238E27FC236}">
                    <a16:creationId xmlns:a16="http://schemas.microsoft.com/office/drawing/2014/main" id="{53DD8E36-D739-2759-83AD-EAFFF93EDDC6}"/>
                  </a:ext>
                </a:extLst>
              </p:cNvPr>
              <p:cNvSpPr/>
              <p:nvPr/>
            </p:nvSpPr>
            <p:spPr>
              <a:xfrm>
                <a:off x="5562093" y="2800350"/>
                <a:ext cx="952500" cy="1847850"/>
              </a:xfrm>
              <a:prstGeom prst="round2SameRect">
                <a:avLst>
                  <a:gd name="adj1" fmla="val 50000"/>
                  <a:gd name="adj2" fmla="val 0"/>
                </a:avLst>
              </a:prstGeom>
              <a:solidFill>
                <a:schemeClr val="accent2"/>
              </a:solidFill>
              <a:ln>
                <a:noFill/>
              </a:ln>
              <a:scene3d>
                <a:camera prst="orthographicFront">
                  <a:rot lat="0" lon="0" rev="0"/>
                </a:camera>
                <a:lightRig rig="threePt" dir="t"/>
              </a:scene3d>
              <a:sp3d extrusionH="127000">
                <a:extrusionClr>
                  <a:srgbClr val="CADBE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551" name="TextBox 550">
                <a:extLst>
                  <a:ext uri="{FF2B5EF4-FFF2-40B4-BE49-F238E27FC236}">
                    <a16:creationId xmlns:a16="http://schemas.microsoft.com/office/drawing/2014/main" id="{B18DB476-749F-A84D-0A71-B083C17150BC}"/>
                  </a:ext>
                </a:extLst>
              </p:cNvPr>
              <p:cNvSpPr txBox="1"/>
              <p:nvPr/>
            </p:nvSpPr>
            <p:spPr>
              <a:xfrm>
                <a:off x="5741260" y="2875942"/>
                <a:ext cx="642804" cy="426196"/>
              </a:xfrm>
              <a:prstGeom prst="rect">
                <a:avLst/>
              </a:prstGeom>
              <a:noFill/>
            </p:spPr>
            <p:txBody>
              <a:bodyPr wrap="none" lIns="0" rIns="0" rtlCol="0" anchor="ctr" anchorCtr="0">
                <a:noAutofit/>
              </a:bodyPr>
              <a:lstStyle/>
              <a:p>
                <a:pPr algn="ctr">
                  <a:defRPr sz="4000" b="1" i="0" u="none" strike="noStrike" kern="1200" baseline="0">
                    <a:solidFill>
                      <a:prstClr val="white"/>
                    </a:solidFill>
                    <a:latin typeface="+mn-lt"/>
                    <a:ea typeface="+mn-ea"/>
                    <a:cs typeface="+mn-cs"/>
                  </a:defRPr>
                </a:pPr>
                <a:r>
                  <a:rPr lang="en-US" sz="2800" b="1" dirty="0">
                    <a:solidFill>
                      <a:prstClr val="white"/>
                    </a:solidFill>
                  </a:rPr>
                  <a:t>21</a:t>
                </a:r>
                <a:r>
                  <a:rPr lang="en-US" sz="2000" b="1" baseline="56000" dirty="0">
                    <a:solidFill>
                      <a:prstClr val="white"/>
                    </a:solidFill>
                  </a:rPr>
                  <a:t>%</a:t>
                </a:r>
              </a:p>
            </p:txBody>
          </p:sp>
        </p:grpSp>
        <p:sp>
          <p:nvSpPr>
            <p:cNvPr id="548" name="Rounded Rectangle 88">
              <a:extLst>
                <a:ext uri="{FF2B5EF4-FFF2-40B4-BE49-F238E27FC236}">
                  <a16:creationId xmlns:a16="http://schemas.microsoft.com/office/drawing/2014/main" id="{93764447-5638-4CB9-A028-D7B61F84A184}"/>
                </a:ext>
              </a:extLst>
            </p:cNvPr>
            <p:cNvSpPr/>
            <p:nvPr/>
          </p:nvSpPr>
          <p:spPr>
            <a:xfrm>
              <a:off x="5376862" y="4505326"/>
              <a:ext cx="1371600" cy="800100"/>
            </a:xfrm>
            <a:prstGeom prst="roundRect">
              <a:avLst>
                <a:gd name="adj" fmla="val 20784"/>
              </a:avLst>
            </a:prstGeom>
            <a:solidFill>
              <a:schemeClr val="bg1"/>
            </a:solidFill>
            <a:ln>
              <a:noFill/>
            </a:ln>
            <a:effectLst>
              <a:innerShdw blurRad="762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ts val="1500"/>
                </a:lnSpc>
              </a:pPr>
              <a:r>
                <a:rPr lang="en-US" sz="1200" b="1" dirty="0">
                  <a:solidFill>
                    <a:srgbClr val="000000"/>
                  </a:solidFill>
                </a:rPr>
                <a:t>SGAs With </a:t>
              </a:r>
              <a:br>
                <a:rPr lang="en-US" sz="1200" b="1" dirty="0">
                  <a:solidFill>
                    <a:srgbClr val="000000"/>
                  </a:solidFill>
                </a:rPr>
              </a:br>
              <a:r>
                <a:rPr lang="en-US" sz="1200" b="1" dirty="0">
                  <a:solidFill>
                    <a:srgbClr val="000000"/>
                  </a:solidFill>
                </a:rPr>
                <a:t>Unspecified </a:t>
              </a:r>
              <a:br>
                <a:rPr lang="en-US" sz="1200" b="1" dirty="0">
                  <a:solidFill>
                    <a:srgbClr val="000000"/>
                  </a:solidFill>
                </a:rPr>
              </a:br>
              <a:r>
                <a:rPr lang="en-US" sz="1200" b="1" dirty="0">
                  <a:solidFill>
                    <a:srgbClr val="000000"/>
                  </a:solidFill>
                </a:rPr>
                <a:t>FGA Exposure</a:t>
              </a:r>
            </a:p>
          </p:txBody>
        </p:sp>
      </p:grpSp>
      <p:grpSp>
        <p:nvGrpSpPr>
          <p:cNvPr id="6" name="Group 5">
            <a:extLst>
              <a:ext uri="{FF2B5EF4-FFF2-40B4-BE49-F238E27FC236}">
                <a16:creationId xmlns:a16="http://schemas.microsoft.com/office/drawing/2014/main" id="{9922504F-13E3-28B1-D817-02032B49E75A}"/>
              </a:ext>
            </a:extLst>
          </p:cNvPr>
          <p:cNvGrpSpPr/>
          <p:nvPr/>
        </p:nvGrpSpPr>
        <p:grpSpPr>
          <a:xfrm>
            <a:off x="5187683" y="4029278"/>
            <a:ext cx="1371600" cy="1276148"/>
            <a:chOff x="7224712" y="4029278"/>
            <a:chExt cx="1371600" cy="1276148"/>
          </a:xfrm>
        </p:grpSpPr>
        <p:grpSp>
          <p:nvGrpSpPr>
            <p:cNvPr id="552" name="Group 551">
              <a:extLst>
                <a:ext uri="{FF2B5EF4-FFF2-40B4-BE49-F238E27FC236}">
                  <a16:creationId xmlns:a16="http://schemas.microsoft.com/office/drawing/2014/main" id="{2A348DD6-D095-1DAB-2346-1A692BF78D31}"/>
                </a:ext>
              </a:extLst>
            </p:cNvPr>
            <p:cNvGrpSpPr/>
            <p:nvPr/>
          </p:nvGrpSpPr>
          <p:grpSpPr>
            <a:xfrm>
              <a:off x="7409943" y="4029278"/>
              <a:ext cx="1001139" cy="952500"/>
              <a:chOff x="866775" y="1666875"/>
              <a:chExt cx="1001139" cy="2638425"/>
            </a:xfrm>
          </p:grpSpPr>
          <p:sp>
            <p:nvSpPr>
              <p:cNvPr id="553" name="Round Same Side Corner Rectangle 84">
                <a:extLst>
                  <a:ext uri="{FF2B5EF4-FFF2-40B4-BE49-F238E27FC236}">
                    <a16:creationId xmlns:a16="http://schemas.microsoft.com/office/drawing/2014/main" id="{0433C2DB-7695-F555-A6B4-A1EA859D2E04}"/>
                  </a:ext>
                </a:extLst>
              </p:cNvPr>
              <p:cNvSpPr/>
              <p:nvPr/>
            </p:nvSpPr>
            <p:spPr>
              <a:xfrm>
                <a:off x="915414" y="1666875"/>
                <a:ext cx="952500" cy="2638425"/>
              </a:xfrm>
              <a:prstGeom prst="round2SameRect">
                <a:avLst>
                  <a:gd name="adj1" fmla="val 50000"/>
                  <a:gd name="adj2" fmla="val 0"/>
                </a:avLst>
              </a:prstGeom>
              <a:solidFill>
                <a:schemeClr val="accent5">
                  <a:lumMod val="50000"/>
                </a:schemeClr>
              </a:solidFill>
              <a:ln>
                <a:noFill/>
              </a:ln>
              <a:scene3d>
                <a:camera prst="orthographicFront">
                  <a:rot lat="0" lon="0" rev="0"/>
                </a:camera>
                <a:lightRig rig="threePt" dir="t"/>
              </a:scene3d>
              <a:sp3d extrusionH="127000">
                <a:extrusionClr>
                  <a:srgbClr val="CADBE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554" name="Round Same Side Corner Rectangle 85">
                <a:extLst>
                  <a:ext uri="{FF2B5EF4-FFF2-40B4-BE49-F238E27FC236}">
                    <a16:creationId xmlns:a16="http://schemas.microsoft.com/office/drawing/2014/main" id="{9DAA5E67-C600-3518-FE55-0F79087B7AA8}"/>
                  </a:ext>
                </a:extLst>
              </p:cNvPr>
              <p:cNvSpPr/>
              <p:nvPr/>
            </p:nvSpPr>
            <p:spPr>
              <a:xfrm>
                <a:off x="866775" y="1666875"/>
                <a:ext cx="952500" cy="2638425"/>
              </a:xfrm>
              <a:prstGeom prst="round2SameRect">
                <a:avLst>
                  <a:gd name="adj1" fmla="val 50000"/>
                  <a:gd name="adj2" fmla="val 0"/>
                </a:avLst>
              </a:prstGeom>
              <a:solidFill>
                <a:schemeClr val="accent5">
                  <a:lumMod val="75000"/>
                </a:schemeClr>
              </a:solidFill>
              <a:ln>
                <a:noFill/>
              </a:ln>
              <a:scene3d>
                <a:camera prst="orthographicFront">
                  <a:rot lat="0" lon="0" rev="0"/>
                </a:camera>
                <a:lightRig rig="threePt" dir="t"/>
              </a:scene3d>
              <a:sp3d extrusionH="127000">
                <a:extrusionClr>
                  <a:srgbClr val="CADBE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555" name="TextBox 554">
              <a:extLst>
                <a:ext uri="{FF2B5EF4-FFF2-40B4-BE49-F238E27FC236}">
                  <a16:creationId xmlns:a16="http://schemas.microsoft.com/office/drawing/2014/main" id="{D620742B-C6C0-0A6A-3D05-9000AD00E707}"/>
                </a:ext>
              </a:extLst>
            </p:cNvPr>
            <p:cNvSpPr txBox="1"/>
            <p:nvPr/>
          </p:nvSpPr>
          <p:spPr>
            <a:xfrm>
              <a:off x="7589110" y="4060892"/>
              <a:ext cx="642804" cy="426196"/>
            </a:xfrm>
            <a:prstGeom prst="rect">
              <a:avLst/>
            </a:prstGeom>
            <a:noFill/>
          </p:spPr>
          <p:txBody>
            <a:bodyPr wrap="none" lIns="0" rIns="0" rtlCol="0" anchor="ctr" anchorCtr="0">
              <a:noAutofit/>
            </a:bodyPr>
            <a:lstStyle/>
            <a:p>
              <a:pPr algn="ctr">
                <a:defRPr sz="4000" b="1" i="0" u="none" strike="noStrike" kern="1200" baseline="0">
                  <a:solidFill>
                    <a:prstClr val="white"/>
                  </a:solidFill>
                  <a:latin typeface="+mn-lt"/>
                  <a:ea typeface="+mn-ea"/>
                  <a:cs typeface="+mn-cs"/>
                </a:defRPr>
              </a:pPr>
              <a:r>
                <a:rPr lang="en-US" sz="2800" b="1" dirty="0">
                  <a:solidFill>
                    <a:prstClr val="white"/>
                  </a:solidFill>
                </a:rPr>
                <a:t>7</a:t>
              </a:r>
              <a:r>
                <a:rPr lang="en-US" sz="2000" b="1" baseline="56000" dirty="0">
                  <a:solidFill>
                    <a:prstClr val="white"/>
                  </a:solidFill>
                </a:rPr>
                <a:t>%</a:t>
              </a:r>
            </a:p>
          </p:txBody>
        </p:sp>
        <p:sp>
          <p:nvSpPr>
            <p:cNvPr id="556" name="Rounded Rectangle 83">
              <a:extLst>
                <a:ext uri="{FF2B5EF4-FFF2-40B4-BE49-F238E27FC236}">
                  <a16:creationId xmlns:a16="http://schemas.microsoft.com/office/drawing/2014/main" id="{CD67CE45-67B2-04A1-DE1B-2466699EE4FE}"/>
                </a:ext>
              </a:extLst>
            </p:cNvPr>
            <p:cNvSpPr/>
            <p:nvPr/>
          </p:nvSpPr>
          <p:spPr>
            <a:xfrm>
              <a:off x="7224712" y="4505326"/>
              <a:ext cx="1371600" cy="800100"/>
            </a:xfrm>
            <a:prstGeom prst="roundRect">
              <a:avLst>
                <a:gd name="adj" fmla="val 20784"/>
              </a:avLst>
            </a:prstGeom>
            <a:solidFill>
              <a:schemeClr val="bg1"/>
            </a:solidFill>
            <a:ln>
              <a:noFill/>
            </a:ln>
            <a:effectLst>
              <a:innerShdw blurRad="76200">
                <a:schemeClr val="accent5"/>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ts val="1500"/>
                </a:lnSpc>
              </a:pPr>
              <a:r>
                <a:rPr lang="en-US" sz="1200" b="1" dirty="0">
                  <a:solidFill>
                    <a:srgbClr val="000000"/>
                  </a:solidFill>
                </a:rPr>
                <a:t>SGAs With</a:t>
              </a:r>
              <a:br>
                <a:rPr lang="en-US" sz="1200" b="1" dirty="0">
                  <a:solidFill>
                    <a:srgbClr val="000000"/>
                  </a:solidFill>
                </a:rPr>
              </a:br>
              <a:r>
                <a:rPr lang="en-US" sz="1200" b="1" dirty="0">
                  <a:solidFill>
                    <a:srgbClr val="000000"/>
                  </a:solidFill>
                </a:rPr>
                <a:t>No Prior</a:t>
              </a:r>
              <a:br>
                <a:rPr lang="en-US" sz="1200" b="1" dirty="0">
                  <a:solidFill>
                    <a:srgbClr val="000000"/>
                  </a:solidFill>
                </a:rPr>
              </a:br>
              <a:r>
                <a:rPr lang="en-US" sz="1200" b="1" dirty="0">
                  <a:solidFill>
                    <a:srgbClr val="000000"/>
                  </a:solidFill>
                </a:rPr>
                <a:t>FGA Exposure</a:t>
              </a:r>
            </a:p>
          </p:txBody>
        </p:sp>
      </p:grpSp>
      <p:sp>
        <p:nvSpPr>
          <p:cNvPr id="557" name="TextBox 556">
            <a:extLst>
              <a:ext uri="{FF2B5EF4-FFF2-40B4-BE49-F238E27FC236}">
                <a16:creationId xmlns:a16="http://schemas.microsoft.com/office/drawing/2014/main" id="{21082529-7195-3474-5984-B09C35F32F9D}"/>
              </a:ext>
            </a:extLst>
          </p:cNvPr>
          <p:cNvSpPr txBox="1"/>
          <p:nvPr/>
        </p:nvSpPr>
        <p:spPr>
          <a:xfrm>
            <a:off x="1241285" y="1602215"/>
            <a:ext cx="5568696" cy="369332"/>
          </a:xfrm>
          <a:prstGeom prst="rect">
            <a:avLst/>
          </a:prstGeom>
          <a:noFill/>
        </p:spPr>
        <p:txBody>
          <a:bodyPr wrap="square" rtlCol="0">
            <a:spAutoFit/>
          </a:bodyPr>
          <a:lstStyle/>
          <a:p>
            <a:pPr marL="63500" lvl="1" algn="ctr"/>
            <a:r>
              <a:rPr lang="en-US" b="1" dirty="0"/>
              <a:t>TD Prevalence</a:t>
            </a:r>
            <a:endParaRPr lang="en-US" b="1" baseline="30000" dirty="0"/>
          </a:p>
        </p:txBody>
      </p:sp>
      <p:sp>
        <p:nvSpPr>
          <p:cNvPr id="32" name="TextBox 31">
            <a:extLst>
              <a:ext uri="{FF2B5EF4-FFF2-40B4-BE49-F238E27FC236}">
                <a16:creationId xmlns:a16="http://schemas.microsoft.com/office/drawing/2014/main" id="{FB3B9E85-3ABD-3BD2-BC62-91F83968489B}"/>
              </a:ext>
            </a:extLst>
          </p:cNvPr>
          <p:cNvSpPr txBox="1"/>
          <p:nvPr/>
        </p:nvSpPr>
        <p:spPr>
          <a:xfrm>
            <a:off x="977900" y="6129771"/>
            <a:ext cx="10574338" cy="415469"/>
          </a:xfrm>
          <a:prstGeom prst="rect">
            <a:avLst/>
          </a:prstGeom>
          <a:noFill/>
        </p:spPr>
        <p:txBody>
          <a:bodyPr wrap="square" lIns="0" tIns="0" rIns="0" bIns="0" rtlCol="0" anchor="b" anchorCtr="0">
            <a:noAutofit/>
          </a:bodyPr>
          <a:lstStyle/>
          <a:p>
            <a:pPr>
              <a:spcAft>
                <a:spcPts val="300"/>
              </a:spcAft>
            </a:pPr>
            <a:r>
              <a:rPr lang="en-US" sz="800" b="1" dirty="0"/>
              <a:t>FGA, first-generation antipsychotic; SGA, second-generation antipsychotic; TD, tardive dyskinesia. </a:t>
            </a:r>
          </a:p>
          <a:p>
            <a:pPr>
              <a:spcAft>
                <a:spcPts val="300"/>
              </a:spcAft>
            </a:pPr>
            <a:r>
              <a:rPr lang="fr-FR" sz="800" dirty="0"/>
              <a:t>Carbon M, et al. </a:t>
            </a:r>
            <a:r>
              <a:rPr lang="fr-FR" sz="800" i="1" dirty="0"/>
              <a:t>J Clin Psychiatry</a:t>
            </a:r>
            <a:r>
              <a:rPr lang="fr-FR" sz="800" dirty="0"/>
              <a:t>. 2017;78(3):e264-e278</a:t>
            </a:r>
            <a:r>
              <a:rPr lang="en-US" sz="800" dirty="0"/>
              <a:t>.</a:t>
            </a:r>
          </a:p>
        </p:txBody>
      </p:sp>
    </p:spTree>
    <p:extLst>
      <p:ext uri="{BB962C8B-B14F-4D97-AF65-F5344CB8AC3E}">
        <p14:creationId xmlns:p14="http://schemas.microsoft.com/office/powerpoint/2010/main" val="2596137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Many Patients Taking Antipsychotics Fall Into One or More Demographic Categories Associated With Additional Risk</a:t>
            </a:r>
          </a:p>
        </p:txBody>
      </p:sp>
      <p:sp>
        <p:nvSpPr>
          <p:cNvPr id="3" name="Slide Number Placeholder 2"/>
          <p:cNvSpPr>
            <a:spLocks noGrp="1"/>
          </p:cNvSpPr>
          <p:nvPr>
            <p:ph type="sldNum" sz="quarter" idx="4"/>
          </p:nvPr>
        </p:nvSpPr>
        <p:spPr/>
        <p:txBody>
          <a:bodyPr/>
          <a:lstStyle/>
          <a:p>
            <a:fld id="{3323662C-7264-4338-81B2-64A2341EF0F5}" type="slidenum">
              <a:rPr lang="en-US" smtClean="0"/>
              <a:pPr/>
              <a:t>3</a:t>
            </a:fld>
            <a:endParaRPr lang="en-US" dirty="0"/>
          </a:p>
        </p:txBody>
      </p:sp>
      <p:sp>
        <p:nvSpPr>
          <p:cNvPr id="9" name="Text Placeholder 8">
            <a:extLst>
              <a:ext uri="{FF2B5EF4-FFF2-40B4-BE49-F238E27FC236}">
                <a16:creationId xmlns:a16="http://schemas.microsoft.com/office/drawing/2014/main" id="{83376872-6F69-2379-94A3-7456556EAB79}"/>
              </a:ext>
            </a:extLst>
          </p:cNvPr>
          <p:cNvSpPr>
            <a:spLocks noGrp="1"/>
          </p:cNvSpPr>
          <p:nvPr>
            <p:ph type="body" sz="quarter" idx="10"/>
          </p:nvPr>
        </p:nvSpPr>
        <p:spPr/>
        <p:txBody>
          <a:bodyPr/>
          <a:lstStyle/>
          <a:p>
            <a:r>
              <a:rPr lang="en-US" sz="1600" b="0" cap="all" dirty="0"/>
              <a:t>Risk Factors for Tardive Dyskinesia</a:t>
            </a:r>
            <a:endParaRPr lang="en-US" dirty="0"/>
          </a:p>
        </p:txBody>
      </p:sp>
      <p:grpSp>
        <p:nvGrpSpPr>
          <p:cNvPr id="30" name="Group 29">
            <a:extLst>
              <a:ext uri="{FF2B5EF4-FFF2-40B4-BE49-F238E27FC236}">
                <a16:creationId xmlns:a16="http://schemas.microsoft.com/office/drawing/2014/main" id="{0C821118-C501-797C-83E5-EAA87092FDF9}"/>
              </a:ext>
            </a:extLst>
          </p:cNvPr>
          <p:cNvGrpSpPr/>
          <p:nvPr/>
        </p:nvGrpSpPr>
        <p:grpSpPr>
          <a:xfrm>
            <a:off x="1785519" y="1571166"/>
            <a:ext cx="3801263" cy="4203226"/>
            <a:chOff x="2403664" y="1571166"/>
            <a:chExt cx="3360002" cy="3715304"/>
          </a:xfrm>
        </p:grpSpPr>
        <p:grpSp>
          <p:nvGrpSpPr>
            <p:cNvPr id="25" name="Group 24">
              <a:extLst>
                <a:ext uri="{FF2B5EF4-FFF2-40B4-BE49-F238E27FC236}">
                  <a16:creationId xmlns:a16="http://schemas.microsoft.com/office/drawing/2014/main" id="{C4F1535B-D12B-D2B8-9D7C-969E91E903E7}"/>
                </a:ext>
              </a:extLst>
            </p:cNvPr>
            <p:cNvGrpSpPr/>
            <p:nvPr/>
          </p:nvGrpSpPr>
          <p:grpSpPr>
            <a:xfrm>
              <a:off x="4662027" y="2202024"/>
              <a:ext cx="660226" cy="726946"/>
              <a:chOff x="-1421974" y="2313953"/>
              <a:chExt cx="1133249" cy="1247775"/>
            </a:xfrm>
          </p:grpSpPr>
          <p:sp>
            <p:nvSpPr>
              <p:cNvPr id="417" name="Freeform 14">
                <a:extLst>
                  <a:ext uri="{FF2B5EF4-FFF2-40B4-BE49-F238E27FC236}">
                    <a16:creationId xmlns:a16="http://schemas.microsoft.com/office/drawing/2014/main" id="{83561FDC-D348-5A2F-17A5-C72A4AD3134F}"/>
                  </a:ext>
                </a:extLst>
              </p:cNvPr>
              <p:cNvSpPr>
                <a:spLocks/>
              </p:cNvSpPr>
              <p:nvPr/>
            </p:nvSpPr>
            <p:spPr bwMode="auto">
              <a:xfrm>
                <a:off x="-1421974" y="2313953"/>
                <a:ext cx="1133249" cy="1247775"/>
              </a:xfrm>
              <a:custGeom>
                <a:avLst/>
                <a:gdLst>
                  <a:gd name="T0" fmla="*/ 215 w 334"/>
                  <a:gd name="T1" fmla="*/ 323 h 368"/>
                  <a:gd name="T2" fmla="*/ 215 w 334"/>
                  <a:gd name="T3" fmla="*/ 368 h 368"/>
                  <a:gd name="T4" fmla="*/ 67 w 334"/>
                  <a:gd name="T5" fmla="*/ 368 h 368"/>
                  <a:gd name="T6" fmla="*/ 67 w 334"/>
                  <a:gd name="T7" fmla="*/ 364 h 368"/>
                  <a:gd name="T8" fmla="*/ 67 w 334"/>
                  <a:gd name="T9" fmla="*/ 269 h 368"/>
                  <a:gd name="T10" fmla="*/ 63 w 334"/>
                  <a:gd name="T11" fmla="*/ 261 h 368"/>
                  <a:gd name="T12" fmla="*/ 9 w 334"/>
                  <a:gd name="T13" fmla="*/ 182 h 368"/>
                  <a:gd name="T14" fmla="*/ 24 w 334"/>
                  <a:gd name="T15" fmla="*/ 74 h 368"/>
                  <a:gd name="T16" fmla="*/ 127 w 334"/>
                  <a:gd name="T17" fmla="*/ 6 h 368"/>
                  <a:gd name="T18" fmla="*/ 240 w 334"/>
                  <a:gd name="T19" fmla="*/ 40 h 368"/>
                  <a:gd name="T20" fmla="*/ 287 w 334"/>
                  <a:gd name="T21" fmla="*/ 128 h 368"/>
                  <a:gd name="T22" fmla="*/ 289 w 334"/>
                  <a:gd name="T23" fmla="*/ 154 h 368"/>
                  <a:gd name="T24" fmla="*/ 290 w 334"/>
                  <a:gd name="T25" fmla="*/ 162 h 368"/>
                  <a:gd name="T26" fmla="*/ 332 w 334"/>
                  <a:gd name="T27" fmla="*/ 251 h 368"/>
                  <a:gd name="T28" fmla="*/ 334 w 334"/>
                  <a:gd name="T29" fmla="*/ 254 h 368"/>
                  <a:gd name="T30" fmla="*/ 288 w 334"/>
                  <a:gd name="T31" fmla="*/ 254 h 368"/>
                  <a:gd name="T32" fmla="*/ 288 w 334"/>
                  <a:gd name="T33" fmla="*/ 259 h 368"/>
                  <a:gd name="T34" fmla="*/ 287 w 334"/>
                  <a:gd name="T35" fmla="*/ 291 h 368"/>
                  <a:gd name="T36" fmla="*/ 256 w 334"/>
                  <a:gd name="T37" fmla="*/ 322 h 368"/>
                  <a:gd name="T38" fmla="*/ 220 w 334"/>
                  <a:gd name="T39" fmla="*/ 323 h 368"/>
                  <a:gd name="T40" fmla="*/ 215 w 334"/>
                  <a:gd name="T41" fmla="*/ 323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4" h="368">
                    <a:moveTo>
                      <a:pt x="215" y="323"/>
                    </a:moveTo>
                    <a:cubicBezTo>
                      <a:pt x="215" y="338"/>
                      <a:pt x="215" y="353"/>
                      <a:pt x="215" y="368"/>
                    </a:cubicBezTo>
                    <a:cubicBezTo>
                      <a:pt x="165" y="368"/>
                      <a:pt x="116" y="368"/>
                      <a:pt x="67" y="368"/>
                    </a:cubicBezTo>
                    <a:cubicBezTo>
                      <a:pt x="67" y="367"/>
                      <a:pt x="67" y="365"/>
                      <a:pt x="67" y="364"/>
                    </a:cubicBezTo>
                    <a:cubicBezTo>
                      <a:pt x="67" y="332"/>
                      <a:pt x="67" y="301"/>
                      <a:pt x="67" y="269"/>
                    </a:cubicBezTo>
                    <a:cubicBezTo>
                      <a:pt x="67" y="265"/>
                      <a:pt x="66" y="263"/>
                      <a:pt x="63" y="261"/>
                    </a:cubicBezTo>
                    <a:cubicBezTo>
                      <a:pt x="36" y="241"/>
                      <a:pt x="17" y="215"/>
                      <a:pt x="9" y="182"/>
                    </a:cubicBezTo>
                    <a:cubicBezTo>
                      <a:pt x="0" y="144"/>
                      <a:pt x="4" y="108"/>
                      <a:pt x="24" y="74"/>
                    </a:cubicBezTo>
                    <a:cubicBezTo>
                      <a:pt x="48" y="36"/>
                      <a:pt x="82" y="13"/>
                      <a:pt x="127" y="6"/>
                    </a:cubicBezTo>
                    <a:cubicBezTo>
                      <a:pt x="170" y="0"/>
                      <a:pt x="208" y="12"/>
                      <a:pt x="240" y="40"/>
                    </a:cubicBezTo>
                    <a:cubicBezTo>
                      <a:pt x="267" y="64"/>
                      <a:pt x="283" y="93"/>
                      <a:pt x="287" y="128"/>
                    </a:cubicBezTo>
                    <a:cubicBezTo>
                      <a:pt x="288" y="137"/>
                      <a:pt x="288" y="145"/>
                      <a:pt x="289" y="154"/>
                    </a:cubicBezTo>
                    <a:cubicBezTo>
                      <a:pt x="289" y="157"/>
                      <a:pt x="289" y="159"/>
                      <a:pt x="290" y="162"/>
                    </a:cubicBezTo>
                    <a:cubicBezTo>
                      <a:pt x="304" y="191"/>
                      <a:pt x="318" y="221"/>
                      <a:pt x="332" y="251"/>
                    </a:cubicBezTo>
                    <a:cubicBezTo>
                      <a:pt x="333" y="252"/>
                      <a:pt x="333" y="253"/>
                      <a:pt x="334" y="254"/>
                    </a:cubicBezTo>
                    <a:cubicBezTo>
                      <a:pt x="319" y="254"/>
                      <a:pt x="304" y="254"/>
                      <a:pt x="288" y="254"/>
                    </a:cubicBezTo>
                    <a:cubicBezTo>
                      <a:pt x="288" y="256"/>
                      <a:pt x="288" y="257"/>
                      <a:pt x="288" y="259"/>
                    </a:cubicBezTo>
                    <a:cubicBezTo>
                      <a:pt x="288" y="269"/>
                      <a:pt x="289" y="280"/>
                      <a:pt x="287" y="291"/>
                    </a:cubicBezTo>
                    <a:cubicBezTo>
                      <a:pt x="285" y="310"/>
                      <a:pt x="275" y="319"/>
                      <a:pt x="256" y="322"/>
                    </a:cubicBezTo>
                    <a:cubicBezTo>
                      <a:pt x="244" y="323"/>
                      <a:pt x="232" y="322"/>
                      <a:pt x="220" y="323"/>
                    </a:cubicBezTo>
                    <a:cubicBezTo>
                      <a:pt x="219" y="323"/>
                      <a:pt x="217" y="323"/>
                      <a:pt x="215" y="323"/>
                    </a:cubicBezTo>
                    <a:close/>
                  </a:path>
                </a:pathLst>
              </a:custGeom>
              <a:solidFill>
                <a:schemeClr val="bg1"/>
              </a:solidFill>
              <a:ln w="25400">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Narrow"/>
                  <a:ea typeface="+mn-ea"/>
                  <a:cs typeface="+mn-cs"/>
                </a:endParaRPr>
              </a:p>
            </p:txBody>
          </p:sp>
          <p:grpSp>
            <p:nvGrpSpPr>
              <p:cNvPr id="418" name="Group 417">
                <a:extLst>
                  <a:ext uri="{FF2B5EF4-FFF2-40B4-BE49-F238E27FC236}">
                    <a16:creationId xmlns:a16="http://schemas.microsoft.com/office/drawing/2014/main" id="{8A6B7990-C156-4509-92A7-0FCA034E8526}"/>
                  </a:ext>
                </a:extLst>
              </p:cNvPr>
              <p:cNvGrpSpPr/>
              <p:nvPr/>
            </p:nvGrpSpPr>
            <p:grpSpPr>
              <a:xfrm>
                <a:off x="-1248936" y="2506041"/>
                <a:ext cx="617537" cy="613041"/>
                <a:chOff x="6888163" y="3011488"/>
                <a:chExt cx="2398713" cy="2381250"/>
              </a:xfrm>
              <a:solidFill>
                <a:schemeClr val="accent2"/>
              </a:solidFill>
            </p:grpSpPr>
            <p:sp>
              <p:nvSpPr>
                <p:cNvPr id="419" name="Freeform 6">
                  <a:extLst>
                    <a:ext uri="{FF2B5EF4-FFF2-40B4-BE49-F238E27FC236}">
                      <a16:creationId xmlns:a16="http://schemas.microsoft.com/office/drawing/2014/main" id="{88886FC1-6019-AA9D-219B-CBBA6D1843C4}"/>
                    </a:ext>
                  </a:extLst>
                </p:cNvPr>
                <p:cNvSpPr>
                  <a:spLocks/>
                </p:cNvSpPr>
                <p:nvPr/>
              </p:nvSpPr>
              <p:spPr bwMode="auto">
                <a:xfrm>
                  <a:off x="6888163" y="3716338"/>
                  <a:ext cx="1992313" cy="1492250"/>
                </a:xfrm>
                <a:custGeom>
                  <a:avLst/>
                  <a:gdLst>
                    <a:gd name="T0" fmla="*/ 0 w 768"/>
                    <a:gd name="T1" fmla="*/ 251 h 575"/>
                    <a:gd name="T2" fmla="*/ 23 w 768"/>
                    <a:gd name="T3" fmla="*/ 296 h 575"/>
                    <a:gd name="T4" fmla="*/ 146 w 768"/>
                    <a:gd name="T5" fmla="*/ 439 h 575"/>
                    <a:gd name="T6" fmla="*/ 286 w 768"/>
                    <a:gd name="T7" fmla="*/ 512 h 575"/>
                    <a:gd name="T8" fmla="*/ 405 w 768"/>
                    <a:gd name="T9" fmla="*/ 523 h 575"/>
                    <a:gd name="T10" fmla="*/ 521 w 768"/>
                    <a:gd name="T11" fmla="*/ 490 h 575"/>
                    <a:gd name="T12" fmla="*/ 683 w 768"/>
                    <a:gd name="T13" fmla="*/ 298 h 575"/>
                    <a:gd name="T14" fmla="*/ 645 w 768"/>
                    <a:gd name="T15" fmla="*/ 117 h 575"/>
                    <a:gd name="T16" fmla="*/ 513 w 768"/>
                    <a:gd name="T17" fmla="*/ 26 h 575"/>
                    <a:gd name="T18" fmla="*/ 459 w 768"/>
                    <a:gd name="T19" fmla="*/ 13 h 575"/>
                    <a:gd name="T20" fmla="*/ 456 w 768"/>
                    <a:gd name="T21" fmla="*/ 11 h 575"/>
                    <a:gd name="T22" fmla="*/ 488 w 768"/>
                    <a:gd name="T23" fmla="*/ 6 h 575"/>
                    <a:gd name="T24" fmla="*/ 645 w 768"/>
                    <a:gd name="T25" fmla="*/ 35 h 575"/>
                    <a:gd name="T26" fmla="*/ 750 w 768"/>
                    <a:gd name="T27" fmla="*/ 161 h 575"/>
                    <a:gd name="T28" fmla="*/ 748 w 768"/>
                    <a:gd name="T29" fmla="*/ 327 h 575"/>
                    <a:gd name="T30" fmla="*/ 687 w 768"/>
                    <a:gd name="T31" fmla="*/ 429 h 575"/>
                    <a:gd name="T32" fmla="*/ 524 w 768"/>
                    <a:gd name="T33" fmla="*/ 544 h 575"/>
                    <a:gd name="T34" fmla="*/ 430 w 768"/>
                    <a:gd name="T35" fmla="*/ 567 h 575"/>
                    <a:gd name="T36" fmla="*/ 200 w 768"/>
                    <a:gd name="T37" fmla="*/ 523 h 575"/>
                    <a:gd name="T38" fmla="*/ 15 w 768"/>
                    <a:gd name="T39" fmla="*/ 310 h 575"/>
                    <a:gd name="T40" fmla="*/ 2 w 768"/>
                    <a:gd name="T41" fmla="*/ 267 h 575"/>
                    <a:gd name="T42" fmla="*/ 0 w 768"/>
                    <a:gd name="T43" fmla="*/ 251 h 575"/>
                    <a:gd name="T44" fmla="*/ 0 w 768"/>
                    <a:gd name="T45" fmla="*/ 251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68" h="575">
                      <a:moveTo>
                        <a:pt x="0" y="251"/>
                      </a:moveTo>
                      <a:cubicBezTo>
                        <a:pt x="8" y="266"/>
                        <a:pt x="15" y="281"/>
                        <a:pt x="23" y="296"/>
                      </a:cubicBezTo>
                      <a:cubicBezTo>
                        <a:pt x="54" y="353"/>
                        <a:pt x="95" y="400"/>
                        <a:pt x="146" y="439"/>
                      </a:cubicBezTo>
                      <a:cubicBezTo>
                        <a:pt x="188" y="472"/>
                        <a:pt x="234" y="497"/>
                        <a:pt x="286" y="512"/>
                      </a:cubicBezTo>
                      <a:cubicBezTo>
                        <a:pt x="324" y="524"/>
                        <a:pt x="364" y="527"/>
                        <a:pt x="405" y="523"/>
                      </a:cubicBezTo>
                      <a:cubicBezTo>
                        <a:pt x="446" y="520"/>
                        <a:pt x="485" y="509"/>
                        <a:pt x="521" y="490"/>
                      </a:cubicBezTo>
                      <a:cubicBezTo>
                        <a:pt x="602" y="449"/>
                        <a:pt x="660" y="387"/>
                        <a:pt x="683" y="298"/>
                      </a:cubicBezTo>
                      <a:cubicBezTo>
                        <a:pt x="700" y="232"/>
                        <a:pt x="687" y="171"/>
                        <a:pt x="645" y="117"/>
                      </a:cubicBezTo>
                      <a:cubicBezTo>
                        <a:pt x="611" y="73"/>
                        <a:pt x="566" y="44"/>
                        <a:pt x="513" y="26"/>
                      </a:cubicBezTo>
                      <a:cubicBezTo>
                        <a:pt x="495" y="21"/>
                        <a:pt x="477" y="18"/>
                        <a:pt x="459" y="13"/>
                      </a:cubicBezTo>
                      <a:cubicBezTo>
                        <a:pt x="458" y="13"/>
                        <a:pt x="457" y="13"/>
                        <a:pt x="456" y="11"/>
                      </a:cubicBezTo>
                      <a:cubicBezTo>
                        <a:pt x="467" y="9"/>
                        <a:pt x="478" y="7"/>
                        <a:pt x="488" y="6"/>
                      </a:cubicBezTo>
                      <a:cubicBezTo>
                        <a:pt x="544" y="0"/>
                        <a:pt x="596" y="8"/>
                        <a:pt x="645" y="35"/>
                      </a:cubicBezTo>
                      <a:cubicBezTo>
                        <a:pt x="696" y="63"/>
                        <a:pt x="732" y="105"/>
                        <a:pt x="750" y="161"/>
                      </a:cubicBezTo>
                      <a:cubicBezTo>
                        <a:pt x="768" y="217"/>
                        <a:pt x="767" y="272"/>
                        <a:pt x="748" y="327"/>
                      </a:cubicBezTo>
                      <a:cubicBezTo>
                        <a:pt x="735" y="365"/>
                        <a:pt x="713" y="399"/>
                        <a:pt x="687" y="429"/>
                      </a:cubicBezTo>
                      <a:cubicBezTo>
                        <a:pt x="642" y="481"/>
                        <a:pt x="587" y="518"/>
                        <a:pt x="524" y="544"/>
                      </a:cubicBezTo>
                      <a:cubicBezTo>
                        <a:pt x="494" y="556"/>
                        <a:pt x="462" y="563"/>
                        <a:pt x="430" y="567"/>
                      </a:cubicBezTo>
                      <a:cubicBezTo>
                        <a:pt x="349" y="575"/>
                        <a:pt x="272" y="561"/>
                        <a:pt x="200" y="523"/>
                      </a:cubicBezTo>
                      <a:cubicBezTo>
                        <a:pt x="111" y="476"/>
                        <a:pt x="49" y="405"/>
                        <a:pt x="15" y="310"/>
                      </a:cubicBezTo>
                      <a:cubicBezTo>
                        <a:pt x="10" y="296"/>
                        <a:pt x="6" y="282"/>
                        <a:pt x="2" y="267"/>
                      </a:cubicBezTo>
                      <a:cubicBezTo>
                        <a:pt x="1" y="262"/>
                        <a:pt x="0" y="256"/>
                        <a:pt x="0" y="251"/>
                      </a:cubicBezTo>
                      <a:cubicBezTo>
                        <a:pt x="0" y="251"/>
                        <a:pt x="0" y="251"/>
                        <a:pt x="0" y="2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Narrow"/>
                    <a:ea typeface="+mn-ea"/>
                    <a:cs typeface="+mn-cs"/>
                  </a:endParaRPr>
                </a:p>
              </p:txBody>
            </p:sp>
            <p:sp>
              <p:nvSpPr>
                <p:cNvPr id="420" name="Freeform 7">
                  <a:extLst>
                    <a:ext uri="{FF2B5EF4-FFF2-40B4-BE49-F238E27FC236}">
                      <a16:creationId xmlns:a16="http://schemas.microsoft.com/office/drawing/2014/main" id="{1D97854A-1D78-9CD9-048C-00183732850C}"/>
                    </a:ext>
                  </a:extLst>
                </p:cNvPr>
                <p:cNvSpPr>
                  <a:spLocks/>
                </p:cNvSpPr>
                <p:nvPr/>
              </p:nvSpPr>
              <p:spPr bwMode="auto">
                <a:xfrm>
                  <a:off x="7658100" y="3416300"/>
                  <a:ext cx="1433513" cy="1976438"/>
                </a:xfrm>
                <a:custGeom>
                  <a:avLst/>
                  <a:gdLst>
                    <a:gd name="T0" fmla="*/ 0 w 552"/>
                    <a:gd name="T1" fmla="*/ 203 h 761"/>
                    <a:gd name="T2" fmla="*/ 58 w 552"/>
                    <a:gd name="T3" fmla="*/ 74 h 761"/>
                    <a:gd name="T4" fmla="*/ 203 w 552"/>
                    <a:gd name="T5" fmla="*/ 5 h 761"/>
                    <a:gd name="T6" fmla="*/ 343 w 552"/>
                    <a:gd name="T7" fmla="*/ 27 h 761"/>
                    <a:gd name="T8" fmla="*/ 528 w 552"/>
                    <a:gd name="T9" fmla="*/ 220 h 761"/>
                    <a:gd name="T10" fmla="*/ 546 w 552"/>
                    <a:gd name="T11" fmla="*/ 371 h 761"/>
                    <a:gd name="T12" fmla="*/ 355 w 552"/>
                    <a:gd name="T13" fmla="*/ 686 h 761"/>
                    <a:gd name="T14" fmla="*/ 187 w 552"/>
                    <a:gd name="T15" fmla="*/ 754 h 761"/>
                    <a:gd name="T16" fmla="*/ 53 w 552"/>
                    <a:gd name="T17" fmla="*/ 749 h 761"/>
                    <a:gd name="T18" fmla="*/ 49 w 552"/>
                    <a:gd name="T19" fmla="*/ 747 h 761"/>
                    <a:gd name="T20" fmla="*/ 107 w 552"/>
                    <a:gd name="T21" fmla="*/ 746 h 761"/>
                    <a:gd name="T22" fmla="*/ 288 w 552"/>
                    <a:gd name="T23" fmla="*/ 694 h 761"/>
                    <a:gd name="T24" fmla="*/ 399 w 552"/>
                    <a:gd name="T25" fmla="*/ 606 h 761"/>
                    <a:gd name="T26" fmla="*/ 498 w 552"/>
                    <a:gd name="T27" fmla="*/ 397 h 761"/>
                    <a:gd name="T28" fmla="*/ 437 w 552"/>
                    <a:gd name="T29" fmla="*/ 177 h 761"/>
                    <a:gd name="T30" fmla="*/ 334 w 552"/>
                    <a:gd name="T31" fmla="*/ 89 h 761"/>
                    <a:gd name="T32" fmla="*/ 194 w 552"/>
                    <a:gd name="T33" fmla="*/ 69 h 761"/>
                    <a:gd name="T34" fmla="*/ 14 w 552"/>
                    <a:gd name="T35" fmla="*/ 183 h 761"/>
                    <a:gd name="T36" fmla="*/ 0 w 552"/>
                    <a:gd name="T37" fmla="*/ 203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52" h="761">
                      <a:moveTo>
                        <a:pt x="0" y="203"/>
                      </a:moveTo>
                      <a:cubicBezTo>
                        <a:pt x="2" y="151"/>
                        <a:pt x="21" y="108"/>
                        <a:pt x="58" y="74"/>
                      </a:cubicBezTo>
                      <a:cubicBezTo>
                        <a:pt x="98" y="35"/>
                        <a:pt x="147" y="12"/>
                        <a:pt x="203" y="5"/>
                      </a:cubicBezTo>
                      <a:cubicBezTo>
                        <a:pt x="251" y="0"/>
                        <a:pt x="298" y="8"/>
                        <a:pt x="343" y="27"/>
                      </a:cubicBezTo>
                      <a:cubicBezTo>
                        <a:pt x="433" y="64"/>
                        <a:pt x="494" y="129"/>
                        <a:pt x="528" y="220"/>
                      </a:cubicBezTo>
                      <a:cubicBezTo>
                        <a:pt x="547" y="268"/>
                        <a:pt x="552" y="319"/>
                        <a:pt x="546" y="371"/>
                      </a:cubicBezTo>
                      <a:cubicBezTo>
                        <a:pt x="528" y="504"/>
                        <a:pt x="464" y="609"/>
                        <a:pt x="355" y="686"/>
                      </a:cubicBezTo>
                      <a:cubicBezTo>
                        <a:pt x="305" y="722"/>
                        <a:pt x="249" y="745"/>
                        <a:pt x="187" y="754"/>
                      </a:cubicBezTo>
                      <a:cubicBezTo>
                        <a:pt x="142" y="761"/>
                        <a:pt x="98" y="759"/>
                        <a:pt x="53" y="749"/>
                      </a:cubicBezTo>
                      <a:cubicBezTo>
                        <a:pt x="52" y="749"/>
                        <a:pt x="50" y="748"/>
                        <a:pt x="49" y="747"/>
                      </a:cubicBezTo>
                      <a:cubicBezTo>
                        <a:pt x="68" y="747"/>
                        <a:pt x="88" y="747"/>
                        <a:pt x="107" y="746"/>
                      </a:cubicBezTo>
                      <a:cubicBezTo>
                        <a:pt x="171" y="743"/>
                        <a:pt x="232" y="725"/>
                        <a:pt x="288" y="694"/>
                      </a:cubicBezTo>
                      <a:cubicBezTo>
                        <a:pt x="330" y="671"/>
                        <a:pt x="367" y="642"/>
                        <a:pt x="399" y="606"/>
                      </a:cubicBezTo>
                      <a:cubicBezTo>
                        <a:pt x="453" y="547"/>
                        <a:pt x="489" y="478"/>
                        <a:pt x="498" y="397"/>
                      </a:cubicBezTo>
                      <a:cubicBezTo>
                        <a:pt x="507" y="316"/>
                        <a:pt x="485" y="243"/>
                        <a:pt x="437" y="177"/>
                      </a:cubicBezTo>
                      <a:cubicBezTo>
                        <a:pt x="409" y="140"/>
                        <a:pt x="376" y="110"/>
                        <a:pt x="334" y="89"/>
                      </a:cubicBezTo>
                      <a:cubicBezTo>
                        <a:pt x="290" y="67"/>
                        <a:pt x="242" y="61"/>
                        <a:pt x="194" y="69"/>
                      </a:cubicBezTo>
                      <a:cubicBezTo>
                        <a:pt x="118" y="82"/>
                        <a:pt x="60" y="123"/>
                        <a:pt x="14" y="183"/>
                      </a:cubicBezTo>
                      <a:cubicBezTo>
                        <a:pt x="10" y="189"/>
                        <a:pt x="5" y="196"/>
                        <a:pt x="0" y="20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Narrow"/>
                    <a:ea typeface="+mn-ea"/>
                    <a:cs typeface="+mn-cs"/>
                  </a:endParaRPr>
                </a:p>
              </p:txBody>
            </p:sp>
            <p:sp>
              <p:nvSpPr>
                <p:cNvPr id="421" name="Freeform 8">
                  <a:extLst>
                    <a:ext uri="{FF2B5EF4-FFF2-40B4-BE49-F238E27FC236}">
                      <a16:creationId xmlns:a16="http://schemas.microsoft.com/office/drawing/2014/main" id="{0364A4BA-2B3D-4BDC-FA25-891174A5040F}"/>
                    </a:ext>
                  </a:extLst>
                </p:cNvPr>
                <p:cNvSpPr>
                  <a:spLocks/>
                </p:cNvSpPr>
                <p:nvPr/>
              </p:nvSpPr>
              <p:spPr bwMode="auto">
                <a:xfrm>
                  <a:off x="7007225" y="3133725"/>
                  <a:ext cx="1611313" cy="1854200"/>
                </a:xfrm>
                <a:custGeom>
                  <a:avLst/>
                  <a:gdLst>
                    <a:gd name="T0" fmla="*/ 579 w 621"/>
                    <a:gd name="T1" fmla="*/ 373 h 714"/>
                    <a:gd name="T2" fmla="*/ 593 w 621"/>
                    <a:gd name="T3" fmla="*/ 412 h 714"/>
                    <a:gd name="T4" fmla="*/ 489 w 621"/>
                    <a:gd name="T5" fmla="*/ 669 h 714"/>
                    <a:gd name="T6" fmla="*/ 398 w 621"/>
                    <a:gd name="T7" fmla="*/ 701 h 714"/>
                    <a:gd name="T8" fmla="*/ 206 w 621"/>
                    <a:gd name="T9" fmla="*/ 675 h 714"/>
                    <a:gd name="T10" fmla="*/ 25 w 621"/>
                    <a:gd name="T11" fmla="*/ 461 h 714"/>
                    <a:gd name="T12" fmla="*/ 7 w 621"/>
                    <a:gd name="T13" fmla="*/ 272 h 714"/>
                    <a:gd name="T14" fmla="*/ 74 w 621"/>
                    <a:gd name="T15" fmla="*/ 91 h 714"/>
                    <a:gd name="T16" fmla="*/ 175 w 621"/>
                    <a:gd name="T17" fmla="*/ 0 h 714"/>
                    <a:gd name="T18" fmla="*/ 172 w 621"/>
                    <a:gd name="T19" fmla="*/ 4 h 714"/>
                    <a:gd name="T20" fmla="*/ 45 w 621"/>
                    <a:gd name="T21" fmla="*/ 235 h 714"/>
                    <a:gd name="T22" fmla="*/ 50 w 621"/>
                    <a:gd name="T23" fmla="*/ 427 h 714"/>
                    <a:gd name="T24" fmla="*/ 84 w 621"/>
                    <a:gd name="T25" fmla="*/ 494 h 714"/>
                    <a:gd name="T26" fmla="*/ 213 w 621"/>
                    <a:gd name="T27" fmla="*/ 612 h 714"/>
                    <a:gd name="T28" fmla="*/ 353 w 621"/>
                    <a:gd name="T29" fmla="*/ 647 h 714"/>
                    <a:gd name="T30" fmla="*/ 534 w 621"/>
                    <a:gd name="T31" fmla="*/ 548 h 714"/>
                    <a:gd name="T32" fmla="*/ 576 w 621"/>
                    <a:gd name="T33" fmla="*/ 443 h 714"/>
                    <a:gd name="T34" fmla="*/ 577 w 621"/>
                    <a:gd name="T35" fmla="*/ 374 h 714"/>
                    <a:gd name="T36" fmla="*/ 579 w 621"/>
                    <a:gd name="T37" fmla="*/ 373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1" h="714">
                      <a:moveTo>
                        <a:pt x="579" y="373"/>
                      </a:moveTo>
                      <a:cubicBezTo>
                        <a:pt x="584" y="386"/>
                        <a:pt x="590" y="399"/>
                        <a:pt x="593" y="412"/>
                      </a:cubicBezTo>
                      <a:cubicBezTo>
                        <a:pt x="621" y="507"/>
                        <a:pt x="580" y="616"/>
                        <a:pt x="489" y="669"/>
                      </a:cubicBezTo>
                      <a:cubicBezTo>
                        <a:pt x="461" y="685"/>
                        <a:pt x="430" y="694"/>
                        <a:pt x="398" y="701"/>
                      </a:cubicBezTo>
                      <a:cubicBezTo>
                        <a:pt x="331" y="714"/>
                        <a:pt x="267" y="706"/>
                        <a:pt x="206" y="675"/>
                      </a:cubicBezTo>
                      <a:cubicBezTo>
                        <a:pt x="115" y="630"/>
                        <a:pt x="55" y="558"/>
                        <a:pt x="25" y="461"/>
                      </a:cubicBezTo>
                      <a:cubicBezTo>
                        <a:pt x="5" y="400"/>
                        <a:pt x="0" y="336"/>
                        <a:pt x="7" y="272"/>
                      </a:cubicBezTo>
                      <a:cubicBezTo>
                        <a:pt x="15" y="206"/>
                        <a:pt x="36" y="145"/>
                        <a:pt x="74" y="91"/>
                      </a:cubicBezTo>
                      <a:cubicBezTo>
                        <a:pt x="97" y="57"/>
                        <a:pt x="135" y="23"/>
                        <a:pt x="175" y="0"/>
                      </a:cubicBezTo>
                      <a:cubicBezTo>
                        <a:pt x="174" y="2"/>
                        <a:pt x="173" y="3"/>
                        <a:pt x="172" y="4"/>
                      </a:cubicBezTo>
                      <a:cubicBezTo>
                        <a:pt x="107" y="68"/>
                        <a:pt x="64" y="145"/>
                        <a:pt x="45" y="235"/>
                      </a:cubicBezTo>
                      <a:cubicBezTo>
                        <a:pt x="32" y="299"/>
                        <a:pt x="32" y="363"/>
                        <a:pt x="50" y="427"/>
                      </a:cubicBezTo>
                      <a:cubicBezTo>
                        <a:pt x="57" y="451"/>
                        <a:pt x="70" y="473"/>
                        <a:pt x="84" y="494"/>
                      </a:cubicBezTo>
                      <a:cubicBezTo>
                        <a:pt x="117" y="544"/>
                        <a:pt x="160" y="584"/>
                        <a:pt x="213" y="612"/>
                      </a:cubicBezTo>
                      <a:cubicBezTo>
                        <a:pt x="257" y="636"/>
                        <a:pt x="303" y="650"/>
                        <a:pt x="353" y="647"/>
                      </a:cubicBezTo>
                      <a:cubicBezTo>
                        <a:pt x="429" y="643"/>
                        <a:pt x="490" y="610"/>
                        <a:pt x="534" y="548"/>
                      </a:cubicBezTo>
                      <a:cubicBezTo>
                        <a:pt x="557" y="516"/>
                        <a:pt x="570" y="481"/>
                        <a:pt x="576" y="443"/>
                      </a:cubicBezTo>
                      <a:cubicBezTo>
                        <a:pt x="580" y="420"/>
                        <a:pt x="581" y="397"/>
                        <a:pt x="577" y="374"/>
                      </a:cubicBezTo>
                      <a:cubicBezTo>
                        <a:pt x="577" y="374"/>
                        <a:pt x="578" y="373"/>
                        <a:pt x="579" y="37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Narrow"/>
                    <a:ea typeface="+mn-ea"/>
                    <a:cs typeface="+mn-cs"/>
                  </a:endParaRPr>
                </a:p>
              </p:txBody>
            </p:sp>
            <p:sp>
              <p:nvSpPr>
                <p:cNvPr id="422" name="Freeform 9">
                  <a:extLst>
                    <a:ext uri="{FF2B5EF4-FFF2-40B4-BE49-F238E27FC236}">
                      <a16:creationId xmlns:a16="http://schemas.microsoft.com/office/drawing/2014/main" id="{27131445-1DAA-4493-5807-A9867FD042BD}"/>
                    </a:ext>
                  </a:extLst>
                </p:cNvPr>
                <p:cNvSpPr>
                  <a:spLocks/>
                </p:cNvSpPr>
                <p:nvPr/>
              </p:nvSpPr>
              <p:spPr bwMode="auto">
                <a:xfrm>
                  <a:off x="7408863" y="3206750"/>
                  <a:ext cx="1878013" cy="1674813"/>
                </a:xfrm>
                <a:custGeom>
                  <a:avLst/>
                  <a:gdLst>
                    <a:gd name="T0" fmla="*/ 642 w 723"/>
                    <a:gd name="T1" fmla="*/ 645 h 645"/>
                    <a:gd name="T2" fmla="*/ 661 w 723"/>
                    <a:gd name="T3" fmla="*/ 586 h 645"/>
                    <a:gd name="T4" fmla="*/ 682 w 723"/>
                    <a:gd name="T5" fmla="*/ 465 h 645"/>
                    <a:gd name="T6" fmla="*/ 684 w 723"/>
                    <a:gd name="T7" fmla="*/ 423 h 645"/>
                    <a:gd name="T8" fmla="*/ 652 w 723"/>
                    <a:gd name="T9" fmla="*/ 272 h 645"/>
                    <a:gd name="T10" fmla="*/ 387 w 723"/>
                    <a:gd name="T11" fmla="*/ 57 h 645"/>
                    <a:gd name="T12" fmla="*/ 240 w 723"/>
                    <a:gd name="T13" fmla="*/ 60 h 645"/>
                    <a:gd name="T14" fmla="*/ 97 w 723"/>
                    <a:gd name="T15" fmla="*/ 171 h 645"/>
                    <a:gd name="T16" fmla="*/ 57 w 723"/>
                    <a:gd name="T17" fmla="*/ 356 h 645"/>
                    <a:gd name="T18" fmla="*/ 84 w 723"/>
                    <a:gd name="T19" fmla="*/ 467 h 645"/>
                    <a:gd name="T20" fmla="*/ 85 w 723"/>
                    <a:gd name="T21" fmla="*/ 471 h 645"/>
                    <a:gd name="T22" fmla="*/ 85 w 723"/>
                    <a:gd name="T23" fmla="*/ 473 h 645"/>
                    <a:gd name="T24" fmla="*/ 56 w 723"/>
                    <a:gd name="T25" fmla="*/ 443 h 645"/>
                    <a:gd name="T26" fmla="*/ 13 w 723"/>
                    <a:gd name="T27" fmla="*/ 346 h 645"/>
                    <a:gd name="T28" fmla="*/ 76 w 723"/>
                    <a:gd name="T29" fmla="*/ 114 h 645"/>
                    <a:gd name="T30" fmla="*/ 255 w 723"/>
                    <a:gd name="T31" fmla="*/ 10 h 645"/>
                    <a:gd name="T32" fmla="*/ 411 w 723"/>
                    <a:gd name="T33" fmla="*/ 18 h 645"/>
                    <a:gd name="T34" fmla="*/ 587 w 723"/>
                    <a:gd name="T35" fmla="*/ 117 h 645"/>
                    <a:gd name="T36" fmla="*/ 666 w 723"/>
                    <a:gd name="T37" fmla="*/ 230 h 645"/>
                    <a:gd name="T38" fmla="*/ 715 w 723"/>
                    <a:gd name="T39" fmla="*/ 383 h 645"/>
                    <a:gd name="T40" fmla="*/ 702 w 723"/>
                    <a:gd name="T41" fmla="*/ 535 h 645"/>
                    <a:gd name="T42" fmla="*/ 657 w 723"/>
                    <a:gd name="T43" fmla="*/ 623 h 645"/>
                    <a:gd name="T44" fmla="*/ 642 w 723"/>
                    <a:gd name="T45" fmla="*/ 645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23" h="645">
                      <a:moveTo>
                        <a:pt x="642" y="645"/>
                      </a:moveTo>
                      <a:cubicBezTo>
                        <a:pt x="648" y="625"/>
                        <a:pt x="655" y="606"/>
                        <a:pt x="661" y="586"/>
                      </a:cubicBezTo>
                      <a:cubicBezTo>
                        <a:pt x="672" y="547"/>
                        <a:pt x="679" y="506"/>
                        <a:pt x="682" y="465"/>
                      </a:cubicBezTo>
                      <a:cubicBezTo>
                        <a:pt x="683" y="451"/>
                        <a:pt x="684" y="437"/>
                        <a:pt x="684" y="423"/>
                      </a:cubicBezTo>
                      <a:cubicBezTo>
                        <a:pt x="686" y="370"/>
                        <a:pt x="675" y="320"/>
                        <a:pt x="652" y="272"/>
                      </a:cubicBezTo>
                      <a:cubicBezTo>
                        <a:pt x="599" y="158"/>
                        <a:pt x="511" y="85"/>
                        <a:pt x="387" y="57"/>
                      </a:cubicBezTo>
                      <a:cubicBezTo>
                        <a:pt x="338" y="46"/>
                        <a:pt x="288" y="46"/>
                        <a:pt x="240" y="60"/>
                      </a:cubicBezTo>
                      <a:cubicBezTo>
                        <a:pt x="177" y="77"/>
                        <a:pt x="129" y="115"/>
                        <a:pt x="97" y="171"/>
                      </a:cubicBezTo>
                      <a:cubicBezTo>
                        <a:pt x="63" y="228"/>
                        <a:pt x="52" y="291"/>
                        <a:pt x="57" y="356"/>
                      </a:cubicBezTo>
                      <a:cubicBezTo>
                        <a:pt x="60" y="395"/>
                        <a:pt x="69" y="431"/>
                        <a:pt x="84" y="467"/>
                      </a:cubicBezTo>
                      <a:cubicBezTo>
                        <a:pt x="84" y="468"/>
                        <a:pt x="85" y="470"/>
                        <a:pt x="85" y="471"/>
                      </a:cubicBezTo>
                      <a:cubicBezTo>
                        <a:pt x="85" y="471"/>
                        <a:pt x="85" y="471"/>
                        <a:pt x="85" y="473"/>
                      </a:cubicBezTo>
                      <a:cubicBezTo>
                        <a:pt x="74" y="463"/>
                        <a:pt x="64" y="453"/>
                        <a:pt x="56" y="443"/>
                      </a:cubicBezTo>
                      <a:cubicBezTo>
                        <a:pt x="32" y="415"/>
                        <a:pt x="19" y="382"/>
                        <a:pt x="13" y="346"/>
                      </a:cubicBezTo>
                      <a:cubicBezTo>
                        <a:pt x="0" y="259"/>
                        <a:pt x="20" y="182"/>
                        <a:pt x="76" y="114"/>
                      </a:cubicBezTo>
                      <a:cubicBezTo>
                        <a:pt x="123" y="57"/>
                        <a:pt x="183" y="22"/>
                        <a:pt x="255" y="10"/>
                      </a:cubicBezTo>
                      <a:cubicBezTo>
                        <a:pt x="308" y="0"/>
                        <a:pt x="360" y="5"/>
                        <a:pt x="411" y="18"/>
                      </a:cubicBezTo>
                      <a:cubicBezTo>
                        <a:pt x="478" y="36"/>
                        <a:pt x="537" y="69"/>
                        <a:pt x="587" y="117"/>
                      </a:cubicBezTo>
                      <a:cubicBezTo>
                        <a:pt x="621" y="150"/>
                        <a:pt x="645" y="189"/>
                        <a:pt x="666" y="230"/>
                      </a:cubicBezTo>
                      <a:cubicBezTo>
                        <a:pt x="690" y="278"/>
                        <a:pt x="706" y="329"/>
                        <a:pt x="715" y="383"/>
                      </a:cubicBezTo>
                      <a:cubicBezTo>
                        <a:pt x="723" y="434"/>
                        <a:pt x="718" y="485"/>
                        <a:pt x="702" y="535"/>
                      </a:cubicBezTo>
                      <a:cubicBezTo>
                        <a:pt x="692" y="567"/>
                        <a:pt x="676" y="596"/>
                        <a:pt x="657" y="623"/>
                      </a:cubicBezTo>
                      <a:cubicBezTo>
                        <a:pt x="652" y="630"/>
                        <a:pt x="647" y="637"/>
                        <a:pt x="642" y="64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Narrow"/>
                    <a:ea typeface="+mn-ea"/>
                    <a:cs typeface="+mn-cs"/>
                  </a:endParaRPr>
                </a:p>
              </p:txBody>
            </p:sp>
            <p:sp>
              <p:nvSpPr>
                <p:cNvPr id="423" name="Freeform 10">
                  <a:extLst>
                    <a:ext uri="{FF2B5EF4-FFF2-40B4-BE49-F238E27FC236}">
                      <a16:creationId xmlns:a16="http://schemas.microsoft.com/office/drawing/2014/main" id="{3599D5E2-A403-8FCC-CE90-47337B1C319F}"/>
                    </a:ext>
                  </a:extLst>
                </p:cNvPr>
                <p:cNvSpPr>
                  <a:spLocks/>
                </p:cNvSpPr>
                <p:nvPr/>
              </p:nvSpPr>
              <p:spPr bwMode="auto">
                <a:xfrm>
                  <a:off x="7188200" y="3011488"/>
                  <a:ext cx="1843088" cy="1693863"/>
                </a:xfrm>
                <a:custGeom>
                  <a:avLst/>
                  <a:gdLst>
                    <a:gd name="T0" fmla="*/ 356 w 710"/>
                    <a:gd name="T1" fmla="*/ 632 h 652"/>
                    <a:gd name="T2" fmla="*/ 308 w 710"/>
                    <a:gd name="T3" fmla="*/ 646 h 652"/>
                    <a:gd name="T4" fmla="*/ 203 w 710"/>
                    <a:gd name="T5" fmla="*/ 643 h 652"/>
                    <a:gd name="T6" fmla="*/ 66 w 710"/>
                    <a:gd name="T7" fmla="*/ 557 h 652"/>
                    <a:gd name="T8" fmla="*/ 11 w 710"/>
                    <a:gd name="T9" fmla="*/ 429 h 652"/>
                    <a:gd name="T10" fmla="*/ 29 w 710"/>
                    <a:gd name="T11" fmla="*/ 254 h 652"/>
                    <a:gd name="T12" fmla="*/ 89 w 710"/>
                    <a:gd name="T13" fmla="*/ 155 h 652"/>
                    <a:gd name="T14" fmla="*/ 319 w 710"/>
                    <a:gd name="T15" fmla="*/ 14 h 652"/>
                    <a:gd name="T16" fmla="*/ 479 w 710"/>
                    <a:gd name="T17" fmla="*/ 12 h 652"/>
                    <a:gd name="T18" fmla="*/ 615 w 710"/>
                    <a:gd name="T19" fmla="*/ 62 h 652"/>
                    <a:gd name="T20" fmla="*/ 709 w 710"/>
                    <a:gd name="T21" fmla="*/ 149 h 652"/>
                    <a:gd name="T22" fmla="*/ 710 w 710"/>
                    <a:gd name="T23" fmla="*/ 152 h 652"/>
                    <a:gd name="T24" fmla="*/ 673 w 710"/>
                    <a:gd name="T25" fmla="*/ 125 h 652"/>
                    <a:gd name="T26" fmla="*/ 496 w 710"/>
                    <a:gd name="T27" fmla="*/ 47 h 652"/>
                    <a:gd name="T28" fmla="*/ 366 w 710"/>
                    <a:gd name="T29" fmla="*/ 42 h 652"/>
                    <a:gd name="T30" fmla="*/ 131 w 710"/>
                    <a:gd name="T31" fmla="*/ 174 h 652"/>
                    <a:gd name="T32" fmla="*/ 58 w 710"/>
                    <a:gd name="T33" fmla="*/ 340 h 652"/>
                    <a:gd name="T34" fmla="*/ 87 w 710"/>
                    <a:gd name="T35" fmla="*/ 501 h 652"/>
                    <a:gd name="T36" fmla="*/ 162 w 710"/>
                    <a:gd name="T37" fmla="*/ 593 h 652"/>
                    <a:gd name="T38" fmla="*/ 298 w 710"/>
                    <a:gd name="T39" fmla="*/ 636 h 652"/>
                    <a:gd name="T40" fmla="*/ 356 w 710"/>
                    <a:gd name="T41" fmla="*/ 63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0" h="652">
                      <a:moveTo>
                        <a:pt x="356" y="632"/>
                      </a:moveTo>
                      <a:cubicBezTo>
                        <a:pt x="341" y="639"/>
                        <a:pt x="325" y="643"/>
                        <a:pt x="308" y="646"/>
                      </a:cubicBezTo>
                      <a:cubicBezTo>
                        <a:pt x="273" y="652"/>
                        <a:pt x="238" y="649"/>
                        <a:pt x="203" y="643"/>
                      </a:cubicBezTo>
                      <a:cubicBezTo>
                        <a:pt x="145" y="634"/>
                        <a:pt x="102" y="600"/>
                        <a:pt x="66" y="557"/>
                      </a:cubicBezTo>
                      <a:cubicBezTo>
                        <a:pt x="36" y="519"/>
                        <a:pt x="19" y="476"/>
                        <a:pt x="11" y="429"/>
                      </a:cubicBezTo>
                      <a:cubicBezTo>
                        <a:pt x="0" y="369"/>
                        <a:pt x="7" y="311"/>
                        <a:pt x="29" y="254"/>
                      </a:cubicBezTo>
                      <a:cubicBezTo>
                        <a:pt x="43" y="218"/>
                        <a:pt x="64" y="185"/>
                        <a:pt x="89" y="155"/>
                      </a:cubicBezTo>
                      <a:cubicBezTo>
                        <a:pt x="150" y="82"/>
                        <a:pt x="228" y="37"/>
                        <a:pt x="319" y="14"/>
                      </a:cubicBezTo>
                      <a:cubicBezTo>
                        <a:pt x="373" y="0"/>
                        <a:pt x="426" y="2"/>
                        <a:pt x="479" y="12"/>
                      </a:cubicBezTo>
                      <a:cubicBezTo>
                        <a:pt x="527" y="21"/>
                        <a:pt x="573" y="37"/>
                        <a:pt x="615" y="62"/>
                      </a:cubicBezTo>
                      <a:cubicBezTo>
                        <a:pt x="652" y="85"/>
                        <a:pt x="683" y="114"/>
                        <a:pt x="709" y="149"/>
                      </a:cubicBezTo>
                      <a:cubicBezTo>
                        <a:pt x="709" y="150"/>
                        <a:pt x="710" y="151"/>
                        <a:pt x="710" y="152"/>
                      </a:cubicBezTo>
                      <a:cubicBezTo>
                        <a:pt x="698" y="143"/>
                        <a:pt x="686" y="134"/>
                        <a:pt x="673" y="125"/>
                      </a:cubicBezTo>
                      <a:cubicBezTo>
                        <a:pt x="619" y="87"/>
                        <a:pt x="560" y="60"/>
                        <a:pt x="496" y="47"/>
                      </a:cubicBezTo>
                      <a:cubicBezTo>
                        <a:pt x="453" y="38"/>
                        <a:pt x="410" y="35"/>
                        <a:pt x="366" y="42"/>
                      </a:cubicBezTo>
                      <a:cubicBezTo>
                        <a:pt x="270" y="55"/>
                        <a:pt x="193" y="102"/>
                        <a:pt x="131" y="174"/>
                      </a:cubicBezTo>
                      <a:cubicBezTo>
                        <a:pt x="90" y="222"/>
                        <a:pt x="65" y="278"/>
                        <a:pt x="58" y="340"/>
                      </a:cubicBezTo>
                      <a:cubicBezTo>
                        <a:pt x="51" y="397"/>
                        <a:pt x="61" y="451"/>
                        <a:pt x="87" y="501"/>
                      </a:cubicBezTo>
                      <a:cubicBezTo>
                        <a:pt x="106" y="537"/>
                        <a:pt x="130" y="569"/>
                        <a:pt x="162" y="593"/>
                      </a:cubicBezTo>
                      <a:cubicBezTo>
                        <a:pt x="203" y="624"/>
                        <a:pt x="248" y="638"/>
                        <a:pt x="298" y="636"/>
                      </a:cubicBezTo>
                      <a:cubicBezTo>
                        <a:pt x="317" y="636"/>
                        <a:pt x="337" y="634"/>
                        <a:pt x="356" y="6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Narrow"/>
                    <a:ea typeface="+mn-ea"/>
                    <a:cs typeface="+mn-cs"/>
                  </a:endParaRPr>
                </a:p>
              </p:txBody>
            </p:sp>
          </p:grpSp>
        </p:grpSp>
        <p:grpSp>
          <p:nvGrpSpPr>
            <p:cNvPr id="424" name="Group 423">
              <a:extLst>
                <a:ext uri="{FF2B5EF4-FFF2-40B4-BE49-F238E27FC236}">
                  <a16:creationId xmlns:a16="http://schemas.microsoft.com/office/drawing/2014/main" id="{4C4C09C6-F19B-7A78-E367-9DEDCA3A17FF}"/>
                </a:ext>
              </a:extLst>
            </p:cNvPr>
            <p:cNvGrpSpPr/>
            <p:nvPr/>
          </p:nvGrpSpPr>
          <p:grpSpPr>
            <a:xfrm>
              <a:off x="2918710" y="3937519"/>
              <a:ext cx="552905" cy="557509"/>
              <a:chOff x="871294" y="4172961"/>
              <a:chExt cx="1191384" cy="1201305"/>
            </a:xfrm>
          </p:grpSpPr>
          <p:sp>
            <p:nvSpPr>
              <p:cNvPr id="425" name="Freeform 119">
                <a:extLst>
                  <a:ext uri="{FF2B5EF4-FFF2-40B4-BE49-F238E27FC236}">
                    <a16:creationId xmlns:a16="http://schemas.microsoft.com/office/drawing/2014/main" id="{C355984E-EAA8-78B7-5F11-0B474440546B}"/>
                  </a:ext>
                </a:extLst>
              </p:cNvPr>
              <p:cNvSpPr>
                <a:spLocks noEditPoints="1"/>
              </p:cNvSpPr>
              <p:nvPr/>
            </p:nvSpPr>
            <p:spPr bwMode="auto">
              <a:xfrm rot="18900000">
                <a:off x="871294" y="4172961"/>
                <a:ext cx="1191384" cy="1201305"/>
              </a:xfrm>
              <a:custGeom>
                <a:avLst/>
                <a:gdLst>
                  <a:gd name="T0" fmla="*/ 184 w 531"/>
                  <a:gd name="T1" fmla="*/ 407 h 535"/>
                  <a:gd name="T2" fmla="*/ 258 w 531"/>
                  <a:gd name="T3" fmla="*/ 481 h 535"/>
                  <a:gd name="T4" fmla="*/ 203 w 531"/>
                  <a:gd name="T5" fmla="*/ 535 h 535"/>
                  <a:gd name="T6" fmla="*/ 129 w 531"/>
                  <a:gd name="T7" fmla="*/ 461 h 535"/>
                  <a:gd name="T8" fmla="*/ 55 w 531"/>
                  <a:gd name="T9" fmla="*/ 535 h 535"/>
                  <a:gd name="T10" fmla="*/ 0 w 531"/>
                  <a:gd name="T11" fmla="*/ 481 h 535"/>
                  <a:gd name="T12" fmla="*/ 74 w 531"/>
                  <a:gd name="T13" fmla="*/ 407 h 535"/>
                  <a:gd name="T14" fmla="*/ 0 w 531"/>
                  <a:gd name="T15" fmla="*/ 332 h 535"/>
                  <a:gd name="T16" fmla="*/ 54 w 531"/>
                  <a:gd name="T17" fmla="*/ 277 h 535"/>
                  <a:gd name="T18" fmla="*/ 128 w 531"/>
                  <a:gd name="T19" fmla="*/ 351 h 535"/>
                  <a:gd name="T20" fmla="*/ 183 w 531"/>
                  <a:gd name="T21" fmla="*/ 297 h 535"/>
                  <a:gd name="T22" fmla="*/ 163 w 531"/>
                  <a:gd name="T23" fmla="*/ 145 h 535"/>
                  <a:gd name="T24" fmla="*/ 241 w 531"/>
                  <a:gd name="T25" fmla="*/ 45 h 535"/>
                  <a:gd name="T26" fmla="*/ 470 w 531"/>
                  <a:gd name="T27" fmla="*/ 79 h 535"/>
                  <a:gd name="T28" fmla="*/ 478 w 531"/>
                  <a:gd name="T29" fmla="*/ 311 h 535"/>
                  <a:gd name="T30" fmla="*/ 239 w 531"/>
                  <a:gd name="T31" fmla="*/ 352 h 535"/>
                  <a:gd name="T32" fmla="*/ 184 w 531"/>
                  <a:gd name="T33" fmla="*/ 407 h 535"/>
                  <a:gd name="T34" fmla="*/ 335 w 531"/>
                  <a:gd name="T35" fmla="*/ 96 h 535"/>
                  <a:gd name="T36" fmla="*/ 232 w 531"/>
                  <a:gd name="T37" fmla="*/ 200 h 535"/>
                  <a:gd name="T38" fmla="*/ 336 w 531"/>
                  <a:gd name="T39" fmla="*/ 303 h 535"/>
                  <a:gd name="T40" fmla="*/ 439 w 531"/>
                  <a:gd name="T41" fmla="*/ 200 h 535"/>
                  <a:gd name="T42" fmla="*/ 335 w 531"/>
                  <a:gd name="T43" fmla="*/ 96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1" h="535">
                    <a:moveTo>
                      <a:pt x="184" y="407"/>
                    </a:moveTo>
                    <a:cubicBezTo>
                      <a:pt x="209" y="431"/>
                      <a:pt x="233" y="456"/>
                      <a:pt x="258" y="481"/>
                    </a:cubicBezTo>
                    <a:cubicBezTo>
                      <a:pt x="240" y="499"/>
                      <a:pt x="221" y="517"/>
                      <a:pt x="203" y="535"/>
                    </a:cubicBezTo>
                    <a:cubicBezTo>
                      <a:pt x="179" y="511"/>
                      <a:pt x="154" y="486"/>
                      <a:pt x="129" y="461"/>
                    </a:cubicBezTo>
                    <a:cubicBezTo>
                      <a:pt x="104" y="486"/>
                      <a:pt x="79" y="511"/>
                      <a:pt x="55" y="535"/>
                    </a:cubicBezTo>
                    <a:cubicBezTo>
                      <a:pt x="36" y="517"/>
                      <a:pt x="18" y="499"/>
                      <a:pt x="0" y="481"/>
                    </a:cubicBezTo>
                    <a:cubicBezTo>
                      <a:pt x="25" y="456"/>
                      <a:pt x="49" y="431"/>
                      <a:pt x="74" y="407"/>
                    </a:cubicBezTo>
                    <a:cubicBezTo>
                      <a:pt x="49" y="382"/>
                      <a:pt x="24" y="357"/>
                      <a:pt x="0" y="332"/>
                    </a:cubicBezTo>
                    <a:cubicBezTo>
                      <a:pt x="18" y="314"/>
                      <a:pt x="36" y="296"/>
                      <a:pt x="54" y="277"/>
                    </a:cubicBezTo>
                    <a:cubicBezTo>
                      <a:pt x="79" y="302"/>
                      <a:pt x="104" y="327"/>
                      <a:pt x="128" y="351"/>
                    </a:cubicBezTo>
                    <a:cubicBezTo>
                      <a:pt x="147" y="333"/>
                      <a:pt x="165" y="315"/>
                      <a:pt x="183" y="297"/>
                    </a:cubicBezTo>
                    <a:cubicBezTo>
                      <a:pt x="154" y="249"/>
                      <a:pt x="147" y="199"/>
                      <a:pt x="163" y="145"/>
                    </a:cubicBezTo>
                    <a:cubicBezTo>
                      <a:pt x="177" y="102"/>
                      <a:pt x="203" y="69"/>
                      <a:pt x="241" y="45"/>
                    </a:cubicBezTo>
                    <a:cubicBezTo>
                      <a:pt x="315" y="0"/>
                      <a:pt x="412" y="14"/>
                      <a:pt x="470" y="79"/>
                    </a:cubicBezTo>
                    <a:cubicBezTo>
                      <a:pt x="529" y="145"/>
                      <a:pt x="531" y="243"/>
                      <a:pt x="478" y="311"/>
                    </a:cubicBezTo>
                    <a:cubicBezTo>
                      <a:pt x="423" y="381"/>
                      <a:pt x="321" y="404"/>
                      <a:pt x="239" y="352"/>
                    </a:cubicBezTo>
                    <a:cubicBezTo>
                      <a:pt x="221" y="371"/>
                      <a:pt x="203" y="389"/>
                      <a:pt x="184" y="407"/>
                    </a:cubicBezTo>
                    <a:close/>
                    <a:moveTo>
                      <a:pt x="335" y="96"/>
                    </a:moveTo>
                    <a:cubicBezTo>
                      <a:pt x="278" y="96"/>
                      <a:pt x="232" y="143"/>
                      <a:pt x="232" y="200"/>
                    </a:cubicBezTo>
                    <a:cubicBezTo>
                      <a:pt x="232" y="257"/>
                      <a:pt x="279" y="303"/>
                      <a:pt x="336" y="303"/>
                    </a:cubicBezTo>
                    <a:cubicBezTo>
                      <a:pt x="393" y="303"/>
                      <a:pt x="439" y="257"/>
                      <a:pt x="439" y="200"/>
                    </a:cubicBezTo>
                    <a:cubicBezTo>
                      <a:pt x="439" y="143"/>
                      <a:pt x="392" y="96"/>
                      <a:pt x="335" y="9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428" name="Freeform 15">
                <a:extLst>
                  <a:ext uri="{FF2B5EF4-FFF2-40B4-BE49-F238E27FC236}">
                    <a16:creationId xmlns:a16="http://schemas.microsoft.com/office/drawing/2014/main" id="{1C14CC3C-CAAF-094D-8745-D9FDE67E45EE}"/>
                  </a:ext>
                </a:extLst>
              </p:cNvPr>
              <p:cNvSpPr>
                <a:spLocks noEditPoints="1"/>
              </p:cNvSpPr>
              <p:nvPr/>
            </p:nvSpPr>
            <p:spPr bwMode="auto">
              <a:xfrm>
                <a:off x="1308100" y="4340225"/>
                <a:ext cx="291685" cy="412750"/>
              </a:xfrm>
              <a:custGeom>
                <a:avLst/>
                <a:gdLst>
                  <a:gd name="T0" fmla="*/ 276 w 498"/>
                  <a:gd name="T1" fmla="*/ 705 h 705"/>
                  <a:gd name="T2" fmla="*/ 106 w 498"/>
                  <a:gd name="T3" fmla="*/ 641 h 705"/>
                  <a:gd name="T4" fmla="*/ 10 w 498"/>
                  <a:gd name="T5" fmla="*/ 478 h 705"/>
                  <a:gd name="T6" fmla="*/ 7 w 498"/>
                  <a:gd name="T7" fmla="*/ 353 h 705"/>
                  <a:gd name="T8" fmla="*/ 91 w 498"/>
                  <a:gd name="T9" fmla="*/ 162 h 705"/>
                  <a:gd name="T10" fmla="*/ 312 w 498"/>
                  <a:gd name="T11" fmla="*/ 13 h 705"/>
                  <a:gd name="T12" fmla="*/ 379 w 498"/>
                  <a:gd name="T13" fmla="*/ 0 h 705"/>
                  <a:gd name="T14" fmla="*/ 392 w 498"/>
                  <a:gd name="T15" fmla="*/ 1 h 705"/>
                  <a:gd name="T16" fmla="*/ 404 w 498"/>
                  <a:gd name="T17" fmla="*/ 19 h 705"/>
                  <a:gd name="T18" fmla="*/ 392 w 498"/>
                  <a:gd name="T19" fmla="*/ 47 h 705"/>
                  <a:gd name="T20" fmla="*/ 367 w 498"/>
                  <a:gd name="T21" fmla="*/ 91 h 705"/>
                  <a:gd name="T22" fmla="*/ 349 w 498"/>
                  <a:gd name="T23" fmla="*/ 188 h 705"/>
                  <a:gd name="T24" fmla="*/ 408 w 498"/>
                  <a:gd name="T25" fmla="*/ 318 h 705"/>
                  <a:gd name="T26" fmla="*/ 454 w 498"/>
                  <a:gd name="T27" fmla="*/ 370 h 705"/>
                  <a:gd name="T28" fmla="*/ 496 w 498"/>
                  <a:gd name="T29" fmla="*/ 501 h 705"/>
                  <a:gd name="T30" fmla="*/ 416 w 498"/>
                  <a:gd name="T31" fmla="*/ 655 h 705"/>
                  <a:gd name="T32" fmla="*/ 304 w 498"/>
                  <a:gd name="T33" fmla="*/ 703 h 705"/>
                  <a:gd name="T34" fmla="*/ 276 w 498"/>
                  <a:gd name="T35" fmla="*/ 705 h 705"/>
                  <a:gd name="T36" fmla="*/ 455 w 498"/>
                  <a:gd name="T37" fmla="*/ 494 h 705"/>
                  <a:gd name="T38" fmla="*/ 450 w 498"/>
                  <a:gd name="T39" fmla="*/ 453 h 705"/>
                  <a:gd name="T40" fmla="*/ 417 w 498"/>
                  <a:gd name="T41" fmla="*/ 390 h 705"/>
                  <a:gd name="T42" fmla="*/ 392 w 498"/>
                  <a:gd name="T43" fmla="*/ 361 h 705"/>
                  <a:gd name="T44" fmla="*/ 356 w 498"/>
                  <a:gd name="T45" fmla="*/ 363 h 705"/>
                  <a:gd name="T46" fmla="*/ 355 w 498"/>
                  <a:gd name="T47" fmla="*/ 397 h 705"/>
                  <a:gd name="T48" fmla="*/ 380 w 498"/>
                  <a:gd name="T49" fmla="*/ 428 h 705"/>
                  <a:gd name="T50" fmla="*/ 400 w 498"/>
                  <a:gd name="T51" fmla="*/ 520 h 705"/>
                  <a:gd name="T52" fmla="*/ 395 w 498"/>
                  <a:gd name="T53" fmla="*/ 543 h 705"/>
                  <a:gd name="T54" fmla="*/ 415 w 498"/>
                  <a:gd name="T55" fmla="*/ 570 h 705"/>
                  <a:gd name="T56" fmla="*/ 445 w 498"/>
                  <a:gd name="T57" fmla="*/ 553 h 705"/>
                  <a:gd name="T58" fmla="*/ 455 w 498"/>
                  <a:gd name="T59" fmla="*/ 494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8" h="705">
                    <a:moveTo>
                      <a:pt x="276" y="705"/>
                    </a:moveTo>
                    <a:cubicBezTo>
                      <a:pt x="209" y="704"/>
                      <a:pt x="154" y="682"/>
                      <a:pt x="106" y="641"/>
                    </a:cubicBezTo>
                    <a:cubicBezTo>
                      <a:pt x="56" y="598"/>
                      <a:pt x="25" y="542"/>
                      <a:pt x="10" y="478"/>
                    </a:cubicBezTo>
                    <a:cubicBezTo>
                      <a:pt x="1" y="437"/>
                      <a:pt x="0" y="395"/>
                      <a:pt x="7" y="353"/>
                    </a:cubicBezTo>
                    <a:cubicBezTo>
                      <a:pt x="18" y="282"/>
                      <a:pt x="47" y="218"/>
                      <a:pt x="91" y="162"/>
                    </a:cubicBezTo>
                    <a:cubicBezTo>
                      <a:pt x="149" y="89"/>
                      <a:pt x="222" y="39"/>
                      <a:pt x="312" y="13"/>
                    </a:cubicBezTo>
                    <a:cubicBezTo>
                      <a:pt x="333" y="6"/>
                      <a:pt x="356" y="0"/>
                      <a:pt x="379" y="0"/>
                    </a:cubicBezTo>
                    <a:cubicBezTo>
                      <a:pt x="383" y="0"/>
                      <a:pt x="388" y="0"/>
                      <a:pt x="392" y="1"/>
                    </a:cubicBezTo>
                    <a:cubicBezTo>
                      <a:pt x="402" y="3"/>
                      <a:pt x="407" y="10"/>
                      <a:pt x="404" y="19"/>
                    </a:cubicBezTo>
                    <a:cubicBezTo>
                      <a:pt x="401" y="29"/>
                      <a:pt x="397" y="38"/>
                      <a:pt x="392" y="47"/>
                    </a:cubicBezTo>
                    <a:cubicBezTo>
                      <a:pt x="384" y="62"/>
                      <a:pt x="374" y="76"/>
                      <a:pt x="367" y="91"/>
                    </a:cubicBezTo>
                    <a:cubicBezTo>
                      <a:pt x="352" y="121"/>
                      <a:pt x="347" y="154"/>
                      <a:pt x="349" y="188"/>
                    </a:cubicBezTo>
                    <a:cubicBezTo>
                      <a:pt x="353" y="238"/>
                      <a:pt x="374" y="281"/>
                      <a:pt x="408" y="318"/>
                    </a:cubicBezTo>
                    <a:cubicBezTo>
                      <a:pt x="424" y="335"/>
                      <a:pt x="439" y="352"/>
                      <a:pt x="454" y="370"/>
                    </a:cubicBezTo>
                    <a:cubicBezTo>
                      <a:pt x="485" y="408"/>
                      <a:pt x="498" y="453"/>
                      <a:pt x="496" y="501"/>
                    </a:cubicBezTo>
                    <a:cubicBezTo>
                      <a:pt x="493" y="565"/>
                      <a:pt x="465" y="616"/>
                      <a:pt x="416" y="655"/>
                    </a:cubicBezTo>
                    <a:cubicBezTo>
                      <a:pt x="383" y="682"/>
                      <a:pt x="345" y="697"/>
                      <a:pt x="304" y="703"/>
                    </a:cubicBezTo>
                    <a:cubicBezTo>
                      <a:pt x="293" y="704"/>
                      <a:pt x="283" y="704"/>
                      <a:pt x="276" y="705"/>
                    </a:cubicBezTo>
                    <a:close/>
                    <a:moveTo>
                      <a:pt x="455" y="494"/>
                    </a:moveTo>
                    <a:cubicBezTo>
                      <a:pt x="455" y="480"/>
                      <a:pt x="453" y="466"/>
                      <a:pt x="450" y="453"/>
                    </a:cubicBezTo>
                    <a:cubicBezTo>
                      <a:pt x="443" y="429"/>
                      <a:pt x="432" y="409"/>
                      <a:pt x="417" y="390"/>
                    </a:cubicBezTo>
                    <a:cubicBezTo>
                      <a:pt x="409" y="380"/>
                      <a:pt x="401" y="370"/>
                      <a:pt x="392" y="361"/>
                    </a:cubicBezTo>
                    <a:cubicBezTo>
                      <a:pt x="382" y="351"/>
                      <a:pt x="366" y="353"/>
                      <a:pt x="356" y="363"/>
                    </a:cubicBezTo>
                    <a:cubicBezTo>
                      <a:pt x="347" y="371"/>
                      <a:pt x="347" y="387"/>
                      <a:pt x="355" y="397"/>
                    </a:cubicBezTo>
                    <a:cubicBezTo>
                      <a:pt x="364" y="408"/>
                      <a:pt x="373" y="418"/>
                      <a:pt x="380" y="428"/>
                    </a:cubicBezTo>
                    <a:cubicBezTo>
                      <a:pt x="401" y="456"/>
                      <a:pt x="408" y="486"/>
                      <a:pt x="400" y="520"/>
                    </a:cubicBezTo>
                    <a:cubicBezTo>
                      <a:pt x="398" y="528"/>
                      <a:pt x="396" y="535"/>
                      <a:pt x="395" y="543"/>
                    </a:cubicBezTo>
                    <a:cubicBezTo>
                      <a:pt x="393" y="555"/>
                      <a:pt x="402" y="567"/>
                      <a:pt x="415" y="570"/>
                    </a:cubicBezTo>
                    <a:cubicBezTo>
                      <a:pt x="428" y="573"/>
                      <a:pt x="441" y="566"/>
                      <a:pt x="445" y="553"/>
                    </a:cubicBezTo>
                    <a:cubicBezTo>
                      <a:pt x="451" y="534"/>
                      <a:pt x="455" y="514"/>
                      <a:pt x="455" y="49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Narrow"/>
                  <a:ea typeface="+mn-ea"/>
                  <a:cs typeface="+mn-cs"/>
                </a:endParaRPr>
              </a:p>
            </p:txBody>
          </p:sp>
        </p:grpSp>
        <p:sp>
          <p:nvSpPr>
            <p:cNvPr id="779" name="Freeform: Shape 778">
              <a:extLst>
                <a:ext uri="{FF2B5EF4-FFF2-40B4-BE49-F238E27FC236}">
                  <a16:creationId xmlns:a16="http://schemas.microsoft.com/office/drawing/2014/main" id="{1451AD56-C96C-41E8-6D67-8ABC829073CE}"/>
                </a:ext>
              </a:extLst>
            </p:cNvPr>
            <p:cNvSpPr>
              <a:spLocks/>
            </p:cNvSpPr>
            <p:nvPr/>
          </p:nvSpPr>
          <p:spPr bwMode="auto">
            <a:xfrm rot="16200000">
              <a:off x="2816521" y="2277058"/>
              <a:ext cx="745105" cy="611906"/>
            </a:xfrm>
            <a:custGeom>
              <a:avLst/>
              <a:gdLst>
                <a:gd name="connsiteX0" fmla="*/ 743224 w 745105"/>
                <a:gd name="connsiteY0" fmla="*/ 318900 h 611906"/>
                <a:gd name="connsiteX1" fmla="*/ 740261 w 745105"/>
                <a:gd name="connsiteY1" fmla="*/ 326300 h 611906"/>
                <a:gd name="connsiteX2" fmla="*/ 593766 w 745105"/>
                <a:gd name="connsiteY2" fmla="*/ 601360 h 611906"/>
                <a:gd name="connsiteX3" fmla="*/ 574672 w 745105"/>
                <a:gd name="connsiteY3" fmla="*/ 608144 h 611906"/>
                <a:gd name="connsiteX4" fmla="*/ 566771 w 745105"/>
                <a:gd name="connsiteY4" fmla="*/ 581008 h 611906"/>
                <a:gd name="connsiteX5" fmla="*/ 566771 w 745105"/>
                <a:gd name="connsiteY5" fmla="*/ 481040 h 611906"/>
                <a:gd name="connsiteX6" fmla="*/ 174477 w 745105"/>
                <a:gd name="connsiteY6" fmla="*/ 481040 h 611906"/>
                <a:gd name="connsiteX7" fmla="*/ 0 w 745105"/>
                <a:gd name="connsiteY7" fmla="*/ 306563 h 611906"/>
                <a:gd name="connsiteX8" fmla="*/ 174477 w 745105"/>
                <a:gd name="connsiteY8" fmla="*/ 132086 h 611906"/>
                <a:gd name="connsiteX9" fmla="*/ 566771 w 745105"/>
                <a:gd name="connsiteY9" fmla="*/ 132087 h 611906"/>
                <a:gd name="connsiteX10" fmla="*/ 566771 w 745105"/>
                <a:gd name="connsiteY10" fmla="*/ 30889 h 611906"/>
                <a:gd name="connsiteX11" fmla="*/ 575660 w 745105"/>
                <a:gd name="connsiteY11" fmla="*/ 2519 h 611906"/>
                <a:gd name="connsiteX12" fmla="*/ 591461 w 745105"/>
                <a:gd name="connsiteY12" fmla="*/ 6220 h 611906"/>
                <a:gd name="connsiteX13" fmla="*/ 593108 w 745105"/>
                <a:gd name="connsiteY13" fmla="*/ 9303 h 611906"/>
                <a:gd name="connsiteX14" fmla="*/ 739932 w 745105"/>
                <a:gd name="connsiteY14" fmla="*/ 283746 h 611906"/>
                <a:gd name="connsiteX15" fmla="*/ 743224 w 745105"/>
                <a:gd name="connsiteY15" fmla="*/ 318900 h 611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5105" h="611906">
                  <a:moveTo>
                    <a:pt x="743224" y="318900"/>
                  </a:moveTo>
                  <a:cubicBezTo>
                    <a:pt x="742237" y="321367"/>
                    <a:pt x="741249" y="323833"/>
                    <a:pt x="740261" y="326300"/>
                  </a:cubicBezTo>
                  <a:cubicBezTo>
                    <a:pt x="691210" y="418193"/>
                    <a:pt x="642488" y="510085"/>
                    <a:pt x="593766" y="601360"/>
                  </a:cubicBezTo>
                  <a:cubicBezTo>
                    <a:pt x="588169" y="612461"/>
                    <a:pt x="580927" y="614928"/>
                    <a:pt x="574672" y="608144"/>
                  </a:cubicBezTo>
                  <a:cubicBezTo>
                    <a:pt x="568746" y="602594"/>
                    <a:pt x="566771" y="592726"/>
                    <a:pt x="566771" y="581008"/>
                  </a:cubicBezTo>
                  <a:lnTo>
                    <a:pt x="566771" y="481040"/>
                  </a:lnTo>
                  <a:lnTo>
                    <a:pt x="174477" y="481040"/>
                  </a:lnTo>
                  <a:cubicBezTo>
                    <a:pt x="78116" y="481040"/>
                    <a:pt x="0" y="402924"/>
                    <a:pt x="0" y="306563"/>
                  </a:cubicBezTo>
                  <a:cubicBezTo>
                    <a:pt x="0" y="210202"/>
                    <a:pt x="78116" y="132086"/>
                    <a:pt x="174477" y="132086"/>
                  </a:cubicBezTo>
                  <a:lnTo>
                    <a:pt x="566771" y="132087"/>
                  </a:lnTo>
                  <a:lnTo>
                    <a:pt x="566771" y="30889"/>
                  </a:lnTo>
                  <a:cubicBezTo>
                    <a:pt x="566771" y="17937"/>
                    <a:pt x="569076" y="8070"/>
                    <a:pt x="575660" y="2519"/>
                  </a:cubicBezTo>
                  <a:cubicBezTo>
                    <a:pt x="580927" y="-1798"/>
                    <a:pt x="586523" y="-564"/>
                    <a:pt x="591461" y="6220"/>
                  </a:cubicBezTo>
                  <a:cubicBezTo>
                    <a:pt x="592120" y="7453"/>
                    <a:pt x="592778" y="8686"/>
                    <a:pt x="593108" y="9303"/>
                  </a:cubicBezTo>
                  <a:cubicBezTo>
                    <a:pt x="642159" y="101195"/>
                    <a:pt x="690881" y="192471"/>
                    <a:pt x="739932" y="283746"/>
                  </a:cubicBezTo>
                  <a:cubicBezTo>
                    <a:pt x="745529" y="294231"/>
                    <a:pt x="746516" y="307182"/>
                    <a:pt x="743224" y="318900"/>
                  </a:cubicBezTo>
                  <a:close/>
                </a:path>
              </a:pathLst>
            </a:custGeom>
            <a:solidFill>
              <a:schemeClr val="bg1"/>
            </a:solidFill>
            <a:ln w="25400">
              <a:solidFill>
                <a:schemeClr val="accent1"/>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Narrow"/>
                <a:ea typeface="+mn-ea"/>
                <a:cs typeface="+mn-cs"/>
              </a:endParaRPr>
            </a:p>
          </p:txBody>
        </p:sp>
        <p:grpSp>
          <p:nvGrpSpPr>
            <p:cNvPr id="431" name="Group 430">
              <a:extLst>
                <a:ext uri="{FF2B5EF4-FFF2-40B4-BE49-F238E27FC236}">
                  <a16:creationId xmlns:a16="http://schemas.microsoft.com/office/drawing/2014/main" id="{F3C9D421-7FFD-8BF9-253D-CDFE67384FC2}"/>
                </a:ext>
              </a:extLst>
            </p:cNvPr>
            <p:cNvGrpSpPr/>
            <p:nvPr/>
          </p:nvGrpSpPr>
          <p:grpSpPr>
            <a:xfrm>
              <a:off x="3038165" y="2303966"/>
              <a:ext cx="293532" cy="565984"/>
              <a:chOff x="2432051" y="1824038"/>
              <a:chExt cx="1525588" cy="2941637"/>
            </a:xfrm>
            <a:solidFill>
              <a:schemeClr val="accent2"/>
            </a:solidFill>
          </p:grpSpPr>
          <p:sp>
            <p:nvSpPr>
              <p:cNvPr id="432" name="Freeform 6">
                <a:extLst>
                  <a:ext uri="{FF2B5EF4-FFF2-40B4-BE49-F238E27FC236}">
                    <a16:creationId xmlns:a16="http://schemas.microsoft.com/office/drawing/2014/main" id="{7CE04FE7-D83C-98CD-EDCB-7BCF079F8C09}"/>
                  </a:ext>
                </a:extLst>
              </p:cNvPr>
              <p:cNvSpPr>
                <a:spLocks/>
              </p:cNvSpPr>
              <p:nvPr/>
            </p:nvSpPr>
            <p:spPr bwMode="auto">
              <a:xfrm>
                <a:off x="2432051" y="2482850"/>
                <a:ext cx="1525588" cy="2282825"/>
              </a:xfrm>
              <a:custGeom>
                <a:avLst/>
                <a:gdLst>
                  <a:gd name="T0" fmla="*/ 132 w 426"/>
                  <a:gd name="T1" fmla="*/ 152 h 637"/>
                  <a:gd name="T2" fmla="*/ 92 w 426"/>
                  <a:gd name="T3" fmla="*/ 221 h 637"/>
                  <a:gd name="T4" fmla="*/ 72 w 426"/>
                  <a:gd name="T5" fmla="*/ 256 h 637"/>
                  <a:gd name="T6" fmla="*/ 12 w 426"/>
                  <a:gd name="T7" fmla="*/ 263 h 637"/>
                  <a:gd name="T8" fmla="*/ 6 w 426"/>
                  <a:gd name="T9" fmla="*/ 225 h 637"/>
                  <a:gd name="T10" fmla="*/ 33 w 426"/>
                  <a:gd name="T11" fmla="*/ 177 h 637"/>
                  <a:gd name="T12" fmla="*/ 96 w 426"/>
                  <a:gd name="T13" fmla="*/ 70 h 637"/>
                  <a:gd name="T14" fmla="*/ 196 w 426"/>
                  <a:gd name="T15" fmla="*/ 6 h 637"/>
                  <a:gd name="T16" fmla="*/ 314 w 426"/>
                  <a:gd name="T17" fmla="*/ 48 h 637"/>
                  <a:gd name="T18" fmla="*/ 332 w 426"/>
                  <a:gd name="T19" fmla="*/ 73 h 637"/>
                  <a:gd name="T20" fmla="*/ 417 w 426"/>
                  <a:gd name="T21" fmla="*/ 218 h 637"/>
                  <a:gd name="T22" fmla="*/ 418 w 426"/>
                  <a:gd name="T23" fmla="*/ 257 h 637"/>
                  <a:gd name="T24" fmla="*/ 356 w 426"/>
                  <a:gd name="T25" fmla="*/ 258 h 637"/>
                  <a:gd name="T26" fmla="*/ 324 w 426"/>
                  <a:gd name="T27" fmla="*/ 204 h 637"/>
                  <a:gd name="T28" fmla="*/ 293 w 426"/>
                  <a:gd name="T29" fmla="*/ 151 h 637"/>
                  <a:gd name="T30" fmla="*/ 293 w 426"/>
                  <a:gd name="T31" fmla="*/ 156 h 637"/>
                  <a:gd name="T32" fmla="*/ 293 w 426"/>
                  <a:gd name="T33" fmla="*/ 276 h 637"/>
                  <a:gd name="T34" fmla="*/ 300 w 426"/>
                  <a:gd name="T35" fmla="*/ 308 h 637"/>
                  <a:gd name="T36" fmla="*/ 364 w 426"/>
                  <a:gd name="T37" fmla="*/ 576 h 637"/>
                  <a:gd name="T38" fmla="*/ 335 w 426"/>
                  <a:gd name="T39" fmla="*/ 629 h 637"/>
                  <a:gd name="T40" fmla="*/ 280 w 426"/>
                  <a:gd name="T41" fmla="*/ 602 h 637"/>
                  <a:gd name="T42" fmla="*/ 264 w 426"/>
                  <a:gd name="T43" fmla="*/ 538 h 637"/>
                  <a:gd name="T44" fmla="*/ 215 w 426"/>
                  <a:gd name="T45" fmla="*/ 333 h 637"/>
                  <a:gd name="T46" fmla="*/ 213 w 426"/>
                  <a:gd name="T47" fmla="*/ 328 h 637"/>
                  <a:gd name="T48" fmla="*/ 209 w 426"/>
                  <a:gd name="T49" fmla="*/ 342 h 637"/>
                  <a:gd name="T50" fmla="*/ 149 w 426"/>
                  <a:gd name="T51" fmla="*/ 594 h 637"/>
                  <a:gd name="T52" fmla="*/ 96 w 426"/>
                  <a:gd name="T53" fmla="*/ 631 h 637"/>
                  <a:gd name="T54" fmla="*/ 61 w 426"/>
                  <a:gd name="T55" fmla="*/ 582 h 637"/>
                  <a:gd name="T56" fmla="*/ 78 w 426"/>
                  <a:gd name="T57" fmla="*/ 512 h 637"/>
                  <a:gd name="T58" fmla="*/ 133 w 426"/>
                  <a:gd name="T59" fmla="*/ 282 h 637"/>
                  <a:gd name="T60" fmla="*/ 133 w 426"/>
                  <a:gd name="T61" fmla="*/ 277 h 637"/>
                  <a:gd name="T62" fmla="*/ 133 w 426"/>
                  <a:gd name="T63" fmla="*/ 155 h 637"/>
                  <a:gd name="T64" fmla="*/ 133 w 426"/>
                  <a:gd name="T65" fmla="*/ 153 h 637"/>
                  <a:gd name="T66" fmla="*/ 132 w 426"/>
                  <a:gd name="T67" fmla="*/ 152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6" h="637">
                    <a:moveTo>
                      <a:pt x="132" y="152"/>
                    </a:moveTo>
                    <a:cubicBezTo>
                      <a:pt x="119" y="175"/>
                      <a:pt x="105" y="198"/>
                      <a:pt x="92" y="221"/>
                    </a:cubicBezTo>
                    <a:cubicBezTo>
                      <a:pt x="85" y="233"/>
                      <a:pt x="79" y="245"/>
                      <a:pt x="72" y="256"/>
                    </a:cubicBezTo>
                    <a:cubicBezTo>
                      <a:pt x="58" y="279"/>
                      <a:pt x="30" y="282"/>
                      <a:pt x="12" y="263"/>
                    </a:cubicBezTo>
                    <a:cubicBezTo>
                      <a:pt x="3" y="253"/>
                      <a:pt x="0" y="237"/>
                      <a:pt x="6" y="225"/>
                    </a:cubicBezTo>
                    <a:cubicBezTo>
                      <a:pt x="15" y="209"/>
                      <a:pt x="24" y="193"/>
                      <a:pt x="33" y="177"/>
                    </a:cubicBezTo>
                    <a:cubicBezTo>
                      <a:pt x="54" y="141"/>
                      <a:pt x="75" y="106"/>
                      <a:pt x="96" y="70"/>
                    </a:cubicBezTo>
                    <a:cubicBezTo>
                      <a:pt x="119" y="33"/>
                      <a:pt x="152" y="11"/>
                      <a:pt x="196" y="6"/>
                    </a:cubicBezTo>
                    <a:cubicBezTo>
                      <a:pt x="242" y="0"/>
                      <a:pt x="281" y="15"/>
                      <a:pt x="314" y="48"/>
                    </a:cubicBezTo>
                    <a:cubicBezTo>
                      <a:pt x="321" y="56"/>
                      <a:pt x="327" y="64"/>
                      <a:pt x="332" y="73"/>
                    </a:cubicBezTo>
                    <a:cubicBezTo>
                      <a:pt x="360" y="121"/>
                      <a:pt x="388" y="169"/>
                      <a:pt x="417" y="218"/>
                    </a:cubicBezTo>
                    <a:cubicBezTo>
                      <a:pt x="424" y="231"/>
                      <a:pt x="426" y="244"/>
                      <a:pt x="418" y="257"/>
                    </a:cubicBezTo>
                    <a:cubicBezTo>
                      <a:pt x="406" y="277"/>
                      <a:pt x="372" y="284"/>
                      <a:pt x="356" y="258"/>
                    </a:cubicBezTo>
                    <a:cubicBezTo>
                      <a:pt x="344" y="240"/>
                      <a:pt x="334" y="222"/>
                      <a:pt x="324" y="204"/>
                    </a:cubicBezTo>
                    <a:cubicBezTo>
                      <a:pt x="314" y="187"/>
                      <a:pt x="304" y="170"/>
                      <a:pt x="293" y="151"/>
                    </a:cubicBezTo>
                    <a:cubicBezTo>
                      <a:pt x="293" y="154"/>
                      <a:pt x="293" y="155"/>
                      <a:pt x="293" y="156"/>
                    </a:cubicBezTo>
                    <a:cubicBezTo>
                      <a:pt x="293" y="196"/>
                      <a:pt x="292" y="236"/>
                      <a:pt x="293" y="276"/>
                    </a:cubicBezTo>
                    <a:cubicBezTo>
                      <a:pt x="293" y="287"/>
                      <a:pt x="297" y="297"/>
                      <a:pt x="300" y="308"/>
                    </a:cubicBezTo>
                    <a:cubicBezTo>
                      <a:pt x="321" y="397"/>
                      <a:pt x="343" y="486"/>
                      <a:pt x="364" y="576"/>
                    </a:cubicBezTo>
                    <a:cubicBezTo>
                      <a:pt x="370" y="600"/>
                      <a:pt x="358" y="621"/>
                      <a:pt x="335" y="629"/>
                    </a:cubicBezTo>
                    <a:cubicBezTo>
                      <a:pt x="314" y="637"/>
                      <a:pt x="286" y="624"/>
                      <a:pt x="280" y="602"/>
                    </a:cubicBezTo>
                    <a:cubicBezTo>
                      <a:pt x="274" y="581"/>
                      <a:pt x="269" y="559"/>
                      <a:pt x="264" y="538"/>
                    </a:cubicBezTo>
                    <a:cubicBezTo>
                      <a:pt x="248" y="470"/>
                      <a:pt x="231" y="402"/>
                      <a:pt x="215" y="333"/>
                    </a:cubicBezTo>
                    <a:cubicBezTo>
                      <a:pt x="215" y="332"/>
                      <a:pt x="214" y="330"/>
                      <a:pt x="213" y="328"/>
                    </a:cubicBezTo>
                    <a:cubicBezTo>
                      <a:pt x="211" y="333"/>
                      <a:pt x="210" y="338"/>
                      <a:pt x="209" y="342"/>
                    </a:cubicBezTo>
                    <a:cubicBezTo>
                      <a:pt x="189" y="426"/>
                      <a:pt x="169" y="510"/>
                      <a:pt x="149" y="594"/>
                    </a:cubicBezTo>
                    <a:cubicBezTo>
                      <a:pt x="143" y="620"/>
                      <a:pt x="122" y="635"/>
                      <a:pt x="96" y="631"/>
                    </a:cubicBezTo>
                    <a:cubicBezTo>
                      <a:pt x="73" y="627"/>
                      <a:pt x="57" y="604"/>
                      <a:pt x="61" y="582"/>
                    </a:cubicBezTo>
                    <a:cubicBezTo>
                      <a:pt x="66" y="559"/>
                      <a:pt x="72" y="535"/>
                      <a:pt x="78" y="512"/>
                    </a:cubicBezTo>
                    <a:cubicBezTo>
                      <a:pt x="96" y="435"/>
                      <a:pt x="114" y="359"/>
                      <a:pt x="133" y="282"/>
                    </a:cubicBezTo>
                    <a:cubicBezTo>
                      <a:pt x="133" y="280"/>
                      <a:pt x="133" y="279"/>
                      <a:pt x="133" y="277"/>
                    </a:cubicBezTo>
                    <a:cubicBezTo>
                      <a:pt x="133" y="236"/>
                      <a:pt x="133" y="196"/>
                      <a:pt x="133" y="155"/>
                    </a:cubicBezTo>
                    <a:cubicBezTo>
                      <a:pt x="133" y="154"/>
                      <a:pt x="133" y="153"/>
                      <a:pt x="133" y="153"/>
                    </a:cubicBezTo>
                    <a:cubicBezTo>
                      <a:pt x="133" y="153"/>
                      <a:pt x="132" y="152"/>
                      <a:pt x="132" y="1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Narrow"/>
                  <a:ea typeface="+mn-ea"/>
                  <a:cs typeface="+mn-cs"/>
                </a:endParaRPr>
              </a:p>
            </p:txBody>
          </p:sp>
          <p:sp>
            <p:nvSpPr>
              <p:cNvPr id="433" name="Freeform 7">
                <a:extLst>
                  <a:ext uri="{FF2B5EF4-FFF2-40B4-BE49-F238E27FC236}">
                    <a16:creationId xmlns:a16="http://schemas.microsoft.com/office/drawing/2014/main" id="{9EA6E96C-0FDD-2E92-828F-B6919DD9681A}"/>
                  </a:ext>
                </a:extLst>
              </p:cNvPr>
              <p:cNvSpPr>
                <a:spLocks/>
              </p:cNvSpPr>
              <p:nvPr/>
            </p:nvSpPr>
            <p:spPr bwMode="auto">
              <a:xfrm>
                <a:off x="2894013" y="1824038"/>
                <a:ext cx="601663" cy="604838"/>
              </a:xfrm>
              <a:custGeom>
                <a:avLst/>
                <a:gdLst>
                  <a:gd name="T0" fmla="*/ 168 w 168"/>
                  <a:gd name="T1" fmla="*/ 85 h 169"/>
                  <a:gd name="T2" fmla="*/ 84 w 168"/>
                  <a:gd name="T3" fmla="*/ 169 h 169"/>
                  <a:gd name="T4" fmla="*/ 0 w 168"/>
                  <a:gd name="T5" fmla="*/ 84 h 169"/>
                  <a:gd name="T6" fmla="*/ 85 w 168"/>
                  <a:gd name="T7" fmla="*/ 1 h 169"/>
                  <a:gd name="T8" fmla="*/ 168 w 168"/>
                  <a:gd name="T9" fmla="*/ 85 h 169"/>
                </a:gdLst>
                <a:ahLst/>
                <a:cxnLst>
                  <a:cxn ang="0">
                    <a:pos x="T0" y="T1"/>
                  </a:cxn>
                  <a:cxn ang="0">
                    <a:pos x="T2" y="T3"/>
                  </a:cxn>
                  <a:cxn ang="0">
                    <a:pos x="T4" y="T5"/>
                  </a:cxn>
                  <a:cxn ang="0">
                    <a:pos x="T6" y="T7"/>
                  </a:cxn>
                  <a:cxn ang="0">
                    <a:pos x="T8" y="T9"/>
                  </a:cxn>
                </a:cxnLst>
                <a:rect l="0" t="0" r="r" b="b"/>
                <a:pathLst>
                  <a:path w="168" h="169">
                    <a:moveTo>
                      <a:pt x="168" y="85"/>
                    </a:moveTo>
                    <a:cubicBezTo>
                      <a:pt x="168" y="131"/>
                      <a:pt x="130" y="169"/>
                      <a:pt x="84" y="169"/>
                    </a:cubicBezTo>
                    <a:cubicBezTo>
                      <a:pt x="37" y="169"/>
                      <a:pt x="0" y="131"/>
                      <a:pt x="0" y="84"/>
                    </a:cubicBezTo>
                    <a:cubicBezTo>
                      <a:pt x="0" y="38"/>
                      <a:pt x="38" y="0"/>
                      <a:pt x="85" y="1"/>
                    </a:cubicBezTo>
                    <a:cubicBezTo>
                      <a:pt x="131" y="1"/>
                      <a:pt x="168" y="38"/>
                      <a:pt x="168"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Narrow"/>
                  <a:ea typeface="+mn-ea"/>
                  <a:cs typeface="+mn-cs"/>
                </a:endParaRPr>
              </a:p>
            </p:txBody>
          </p:sp>
        </p:grpSp>
        <p:grpSp>
          <p:nvGrpSpPr>
            <p:cNvPr id="26" name="Group 25">
              <a:extLst>
                <a:ext uri="{FF2B5EF4-FFF2-40B4-BE49-F238E27FC236}">
                  <a16:creationId xmlns:a16="http://schemas.microsoft.com/office/drawing/2014/main" id="{733CC177-C238-C58A-AB58-90B87293FCD6}"/>
                </a:ext>
              </a:extLst>
            </p:cNvPr>
            <p:cNvGrpSpPr/>
            <p:nvPr/>
          </p:nvGrpSpPr>
          <p:grpSpPr>
            <a:xfrm>
              <a:off x="4603574" y="3874205"/>
              <a:ext cx="742868" cy="735708"/>
              <a:chOff x="-1538415" y="4306834"/>
              <a:chExt cx="1383377" cy="1370048"/>
            </a:xfrm>
          </p:grpSpPr>
          <p:grpSp>
            <p:nvGrpSpPr>
              <p:cNvPr id="486" name="Group 485">
                <a:extLst>
                  <a:ext uri="{FF2B5EF4-FFF2-40B4-BE49-F238E27FC236}">
                    <a16:creationId xmlns:a16="http://schemas.microsoft.com/office/drawing/2014/main" id="{8D79A707-C85F-DBED-1C1D-FB8E509759CD}"/>
                  </a:ext>
                </a:extLst>
              </p:cNvPr>
              <p:cNvGrpSpPr/>
              <p:nvPr/>
            </p:nvGrpSpPr>
            <p:grpSpPr>
              <a:xfrm>
                <a:off x="-1538415" y="4306834"/>
                <a:ext cx="1383377" cy="1370048"/>
                <a:chOff x="-1828800" y="3886200"/>
                <a:chExt cx="1574912" cy="1559737"/>
              </a:xfrm>
            </p:grpSpPr>
            <p:sp>
              <p:nvSpPr>
                <p:cNvPr id="501" name="Freeform 15">
                  <a:extLst>
                    <a:ext uri="{FF2B5EF4-FFF2-40B4-BE49-F238E27FC236}">
                      <a16:creationId xmlns:a16="http://schemas.microsoft.com/office/drawing/2014/main" id="{D491DFBE-E5D5-0693-3031-5407124EDF64}"/>
                    </a:ext>
                  </a:extLst>
                </p:cNvPr>
                <p:cNvSpPr>
                  <a:spLocks noEditPoints="1"/>
                </p:cNvSpPr>
                <p:nvPr/>
              </p:nvSpPr>
              <p:spPr bwMode="auto">
                <a:xfrm>
                  <a:off x="-1828800" y="3886200"/>
                  <a:ext cx="1574912" cy="1559737"/>
                </a:xfrm>
                <a:custGeom>
                  <a:avLst/>
                  <a:gdLst>
                    <a:gd name="T0" fmla="*/ 306 w 611"/>
                    <a:gd name="T1" fmla="*/ 0 h 605"/>
                    <a:gd name="T2" fmla="*/ 354 w 611"/>
                    <a:gd name="T3" fmla="*/ 20 h 605"/>
                    <a:gd name="T4" fmla="*/ 585 w 611"/>
                    <a:gd name="T5" fmla="*/ 251 h 605"/>
                    <a:gd name="T6" fmla="*/ 584 w 611"/>
                    <a:gd name="T7" fmla="*/ 348 h 605"/>
                    <a:gd name="T8" fmla="*/ 354 w 611"/>
                    <a:gd name="T9" fmla="*/ 578 h 605"/>
                    <a:gd name="T10" fmla="*/ 257 w 611"/>
                    <a:gd name="T11" fmla="*/ 578 h 605"/>
                    <a:gd name="T12" fmla="*/ 27 w 611"/>
                    <a:gd name="T13" fmla="*/ 348 h 605"/>
                    <a:gd name="T14" fmla="*/ 27 w 611"/>
                    <a:gd name="T15" fmla="*/ 251 h 605"/>
                    <a:gd name="T16" fmla="*/ 258 w 611"/>
                    <a:gd name="T17" fmla="*/ 20 h 605"/>
                    <a:gd name="T18" fmla="*/ 306 w 611"/>
                    <a:gd name="T19" fmla="*/ 0 h 605"/>
                    <a:gd name="T20" fmla="*/ 401 w 611"/>
                    <a:gd name="T21" fmla="*/ 314 h 605"/>
                    <a:gd name="T22" fmla="*/ 391 w 611"/>
                    <a:gd name="T23" fmla="*/ 326 h 605"/>
                    <a:gd name="T24" fmla="*/ 337 w 611"/>
                    <a:gd name="T25" fmla="*/ 386 h 605"/>
                    <a:gd name="T26" fmla="*/ 334 w 611"/>
                    <a:gd name="T27" fmla="*/ 393 h 605"/>
                    <a:gd name="T28" fmla="*/ 343 w 611"/>
                    <a:gd name="T29" fmla="*/ 408 h 605"/>
                    <a:gd name="T30" fmla="*/ 360 w 611"/>
                    <a:gd name="T31" fmla="*/ 403 h 605"/>
                    <a:gd name="T32" fmla="*/ 444 w 611"/>
                    <a:gd name="T33" fmla="*/ 312 h 605"/>
                    <a:gd name="T34" fmla="*/ 444 w 611"/>
                    <a:gd name="T35" fmla="*/ 288 h 605"/>
                    <a:gd name="T36" fmla="*/ 388 w 611"/>
                    <a:gd name="T37" fmla="*/ 226 h 605"/>
                    <a:gd name="T38" fmla="*/ 360 w 611"/>
                    <a:gd name="T39" fmla="*/ 196 h 605"/>
                    <a:gd name="T40" fmla="*/ 350 w 611"/>
                    <a:gd name="T41" fmla="*/ 190 h 605"/>
                    <a:gd name="T42" fmla="*/ 336 w 611"/>
                    <a:gd name="T43" fmla="*/ 198 h 605"/>
                    <a:gd name="T44" fmla="*/ 338 w 611"/>
                    <a:gd name="T45" fmla="*/ 215 h 605"/>
                    <a:gd name="T46" fmla="*/ 398 w 611"/>
                    <a:gd name="T47" fmla="*/ 281 h 605"/>
                    <a:gd name="T48" fmla="*/ 401 w 611"/>
                    <a:gd name="T49" fmla="*/ 285 h 605"/>
                    <a:gd name="T50" fmla="*/ 396 w 611"/>
                    <a:gd name="T51" fmla="*/ 285 h 605"/>
                    <a:gd name="T52" fmla="*/ 181 w 611"/>
                    <a:gd name="T53" fmla="*/ 285 h 605"/>
                    <a:gd name="T54" fmla="*/ 176 w 611"/>
                    <a:gd name="T55" fmla="*/ 285 h 605"/>
                    <a:gd name="T56" fmla="*/ 163 w 611"/>
                    <a:gd name="T57" fmla="*/ 295 h 605"/>
                    <a:gd name="T58" fmla="*/ 167 w 611"/>
                    <a:gd name="T59" fmla="*/ 310 h 605"/>
                    <a:gd name="T60" fmla="*/ 180 w 611"/>
                    <a:gd name="T61" fmla="*/ 314 h 605"/>
                    <a:gd name="T62" fmla="*/ 396 w 611"/>
                    <a:gd name="T63" fmla="*/ 314 h 605"/>
                    <a:gd name="T64" fmla="*/ 401 w 611"/>
                    <a:gd name="T65" fmla="*/ 314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1" h="605">
                      <a:moveTo>
                        <a:pt x="306" y="0"/>
                      </a:moveTo>
                      <a:cubicBezTo>
                        <a:pt x="325" y="1"/>
                        <a:pt x="341" y="7"/>
                        <a:pt x="354" y="20"/>
                      </a:cubicBezTo>
                      <a:cubicBezTo>
                        <a:pt x="431" y="97"/>
                        <a:pt x="508" y="174"/>
                        <a:pt x="585" y="251"/>
                      </a:cubicBezTo>
                      <a:cubicBezTo>
                        <a:pt x="611" y="278"/>
                        <a:pt x="611" y="321"/>
                        <a:pt x="584" y="348"/>
                      </a:cubicBezTo>
                      <a:cubicBezTo>
                        <a:pt x="508" y="425"/>
                        <a:pt x="431" y="501"/>
                        <a:pt x="354" y="578"/>
                      </a:cubicBezTo>
                      <a:cubicBezTo>
                        <a:pt x="327" y="605"/>
                        <a:pt x="284" y="605"/>
                        <a:pt x="257" y="578"/>
                      </a:cubicBezTo>
                      <a:cubicBezTo>
                        <a:pt x="180" y="501"/>
                        <a:pt x="104" y="425"/>
                        <a:pt x="27" y="348"/>
                      </a:cubicBezTo>
                      <a:cubicBezTo>
                        <a:pt x="0" y="321"/>
                        <a:pt x="0" y="278"/>
                        <a:pt x="27" y="251"/>
                      </a:cubicBezTo>
                      <a:cubicBezTo>
                        <a:pt x="104" y="174"/>
                        <a:pt x="181" y="97"/>
                        <a:pt x="258" y="20"/>
                      </a:cubicBezTo>
                      <a:cubicBezTo>
                        <a:pt x="271" y="7"/>
                        <a:pt x="288" y="1"/>
                        <a:pt x="306" y="0"/>
                      </a:cubicBezTo>
                      <a:close/>
                      <a:moveTo>
                        <a:pt x="401" y="314"/>
                      </a:moveTo>
                      <a:cubicBezTo>
                        <a:pt x="397" y="318"/>
                        <a:pt x="394" y="322"/>
                        <a:pt x="391" y="326"/>
                      </a:cubicBezTo>
                      <a:cubicBezTo>
                        <a:pt x="373" y="346"/>
                        <a:pt x="355" y="366"/>
                        <a:pt x="337" y="386"/>
                      </a:cubicBezTo>
                      <a:cubicBezTo>
                        <a:pt x="335" y="388"/>
                        <a:pt x="334" y="391"/>
                        <a:pt x="334" y="393"/>
                      </a:cubicBezTo>
                      <a:cubicBezTo>
                        <a:pt x="334" y="399"/>
                        <a:pt x="338" y="406"/>
                        <a:pt x="343" y="408"/>
                      </a:cubicBezTo>
                      <a:cubicBezTo>
                        <a:pt x="349" y="410"/>
                        <a:pt x="355" y="409"/>
                        <a:pt x="360" y="403"/>
                      </a:cubicBezTo>
                      <a:cubicBezTo>
                        <a:pt x="388" y="373"/>
                        <a:pt x="416" y="342"/>
                        <a:pt x="444" y="312"/>
                      </a:cubicBezTo>
                      <a:cubicBezTo>
                        <a:pt x="451" y="304"/>
                        <a:pt x="451" y="296"/>
                        <a:pt x="444" y="288"/>
                      </a:cubicBezTo>
                      <a:cubicBezTo>
                        <a:pt x="425" y="267"/>
                        <a:pt x="407" y="247"/>
                        <a:pt x="388" y="226"/>
                      </a:cubicBezTo>
                      <a:cubicBezTo>
                        <a:pt x="379" y="216"/>
                        <a:pt x="370" y="206"/>
                        <a:pt x="360" y="196"/>
                      </a:cubicBezTo>
                      <a:cubicBezTo>
                        <a:pt x="358" y="193"/>
                        <a:pt x="354" y="191"/>
                        <a:pt x="350" y="190"/>
                      </a:cubicBezTo>
                      <a:cubicBezTo>
                        <a:pt x="343" y="190"/>
                        <a:pt x="339" y="193"/>
                        <a:pt x="336" y="198"/>
                      </a:cubicBezTo>
                      <a:cubicBezTo>
                        <a:pt x="333" y="204"/>
                        <a:pt x="333" y="210"/>
                        <a:pt x="338" y="215"/>
                      </a:cubicBezTo>
                      <a:cubicBezTo>
                        <a:pt x="358" y="237"/>
                        <a:pt x="378" y="259"/>
                        <a:pt x="398" y="281"/>
                      </a:cubicBezTo>
                      <a:cubicBezTo>
                        <a:pt x="399" y="282"/>
                        <a:pt x="400" y="283"/>
                        <a:pt x="401" y="285"/>
                      </a:cubicBezTo>
                      <a:cubicBezTo>
                        <a:pt x="399" y="285"/>
                        <a:pt x="397" y="285"/>
                        <a:pt x="396" y="285"/>
                      </a:cubicBezTo>
                      <a:cubicBezTo>
                        <a:pt x="324" y="285"/>
                        <a:pt x="253" y="285"/>
                        <a:pt x="181" y="285"/>
                      </a:cubicBezTo>
                      <a:cubicBezTo>
                        <a:pt x="179" y="285"/>
                        <a:pt x="178" y="285"/>
                        <a:pt x="176" y="285"/>
                      </a:cubicBezTo>
                      <a:cubicBezTo>
                        <a:pt x="170" y="286"/>
                        <a:pt x="165" y="289"/>
                        <a:pt x="163" y="295"/>
                      </a:cubicBezTo>
                      <a:cubicBezTo>
                        <a:pt x="161" y="301"/>
                        <a:pt x="163" y="306"/>
                        <a:pt x="167" y="310"/>
                      </a:cubicBezTo>
                      <a:cubicBezTo>
                        <a:pt x="171" y="313"/>
                        <a:pt x="175" y="314"/>
                        <a:pt x="180" y="314"/>
                      </a:cubicBezTo>
                      <a:cubicBezTo>
                        <a:pt x="252" y="314"/>
                        <a:pt x="324" y="314"/>
                        <a:pt x="396" y="314"/>
                      </a:cubicBezTo>
                      <a:cubicBezTo>
                        <a:pt x="397" y="314"/>
                        <a:pt x="399" y="314"/>
                        <a:pt x="401" y="314"/>
                      </a:cubicBezTo>
                      <a:close/>
                    </a:path>
                  </a:pathLst>
                </a:custGeom>
                <a:solidFill>
                  <a:schemeClr val="bg2"/>
                </a:solidFill>
                <a:ln w="25400">
                  <a:solidFill>
                    <a:schemeClr val="accent1"/>
                  </a:solidFill>
                </a:ln>
              </p:spPr>
              <p:txBody>
                <a:bodyPr vert="horz" wrap="square" lIns="91440" tIns="45720" rIns="91440" bIns="45720" numCol="1" anchor="t" anchorCtr="0" compatLnSpc="1">
                  <a:prstTxWarp prst="textNoShape">
                    <a:avLst/>
                  </a:prstTxWarp>
                </a:bodyPr>
                <a:lstStyle/>
                <a:p>
                  <a:endParaRPr lang="en-US" sz="1600" dirty="0"/>
                </a:p>
              </p:txBody>
            </p:sp>
            <p:sp>
              <p:nvSpPr>
                <p:cNvPr id="502" name="Freeform 30">
                  <a:extLst>
                    <a:ext uri="{FF2B5EF4-FFF2-40B4-BE49-F238E27FC236}">
                      <a16:creationId xmlns:a16="http://schemas.microsoft.com/office/drawing/2014/main" id="{440D9DC1-C57D-782C-1DA8-04D7DFA966CD}"/>
                    </a:ext>
                  </a:extLst>
                </p:cNvPr>
                <p:cNvSpPr/>
                <p:nvPr/>
              </p:nvSpPr>
              <p:spPr bwMode="auto">
                <a:xfrm>
                  <a:off x="-1643974" y="4231532"/>
                  <a:ext cx="1138136" cy="807396"/>
                </a:xfrm>
                <a:custGeom>
                  <a:avLst/>
                  <a:gdLst>
                    <a:gd name="connsiteX0" fmla="*/ 175097 w 1138136"/>
                    <a:gd name="connsiteY0" fmla="*/ 291830 h 807396"/>
                    <a:gd name="connsiteX1" fmla="*/ 603114 w 1138136"/>
                    <a:gd name="connsiteY1" fmla="*/ 223736 h 807396"/>
                    <a:gd name="connsiteX2" fmla="*/ 661480 w 1138136"/>
                    <a:gd name="connsiteY2" fmla="*/ 38911 h 807396"/>
                    <a:gd name="connsiteX3" fmla="*/ 749029 w 1138136"/>
                    <a:gd name="connsiteY3" fmla="*/ 0 h 807396"/>
                    <a:gd name="connsiteX4" fmla="*/ 1138136 w 1138136"/>
                    <a:gd name="connsiteY4" fmla="*/ 408562 h 807396"/>
                    <a:gd name="connsiteX5" fmla="*/ 924127 w 1138136"/>
                    <a:gd name="connsiteY5" fmla="*/ 671208 h 807396"/>
                    <a:gd name="connsiteX6" fmla="*/ 710119 w 1138136"/>
                    <a:gd name="connsiteY6" fmla="*/ 807396 h 807396"/>
                    <a:gd name="connsiteX7" fmla="*/ 476655 w 1138136"/>
                    <a:gd name="connsiteY7" fmla="*/ 671208 h 807396"/>
                    <a:gd name="connsiteX8" fmla="*/ 466927 w 1138136"/>
                    <a:gd name="connsiteY8" fmla="*/ 622570 h 807396"/>
                    <a:gd name="connsiteX9" fmla="*/ 68093 w 1138136"/>
                    <a:gd name="connsiteY9" fmla="*/ 535021 h 807396"/>
                    <a:gd name="connsiteX10" fmla="*/ 0 w 1138136"/>
                    <a:gd name="connsiteY10" fmla="*/ 330740 h 807396"/>
                    <a:gd name="connsiteX11" fmla="*/ 175097 w 1138136"/>
                    <a:gd name="connsiteY11" fmla="*/ 291830 h 80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8136" h="807396">
                      <a:moveTo>
                        <a:pt x="175097" y="291830"/>
                      </a:moveTo>
                      <a:lnTo>
                        <a:pt x="603114" y="223736"/>
                      </a:lnTo>
                      <a:lnTo>
                        <a:pt x="661480" y="38911"/>
                      </a:lnTo>
                      <a:lnTo>
                        <a:pt x="749029" y="0"/>
                      </a:lnTo>
                      <a:lnTo>
                        <a:pt x="1138136" y="408562"/>
                      </a:lnTo>
                      <a:lnTo>
                        <a:pt x="924127" y="671208"/>
                      </a:lnTo>
                      <a:lnTo>
                        <a:pt x="710119" y="807396"/>
                      </a:lnTo>
                      <a:lnTo>
                        <a:pt x="476655" y="671208"/>
                      </a:lnTo>
                      <a:lnTo>
                        <a:pt x="466927" y="622570"/>
                      </a:lnTo>
                      <a:lnTo>
                        <a:pt x="68093" y="535021"/>
                      </a:lnTo>
                      <a:lnTo>
                        <a:pt x="0" y="330740"/>
                      </a:lnTo>
                      <a:lnTo>
                        <a:pt x="175097" y="291830"/>
                      </a:lnTo>
                      <a:close/>
                    </a:path>
                  </a:pathLst>
                </a:custGeom>
                <a:solidFill>
                  <a:schemeClr val="bg2"/>
                </a:solidFill>
                <a:ln w="6350" cap="flat">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en-US" sz="1600" dirty="0"/>
                </a:p>
              </p:txBody>
            </p:sp>
          </p:grpSp>
          <p:sp>
            <p:nvSpPr>
              <p:cNvPr id="487" name="Freeform 6">
                <a:extLst>
                  <a:ext uri="{FF2B5EF4-FFF2-40B4-BE49-F238E27FC236}">
                    <a16:creationId xmlns:a16="http://schemas.microsoft.com/office/drawing/2014/main" id="{44CB144E-D41F-C125-F0D8-3B9A0A315FC9}"/>
                  </a:ext>
                </a:extLst>
              </p:cNvPr>
              <p:cNvSpPr>
                <a:spLocks noEditPoints="1"/>
              </p:cNvSpPr>
              <p:nvPr/>
            </p:nvSpPr>
            <p:spPr bwMode="auto">
              <a:xfrm>
                <a:off x="-893146" y="4448155"/>
                <a:ext cx="191310" cy="589317"/>
              </a:xfrm>
              <a:custGeom>
                <a:avLst/>
                <a:gdLst>
                  <a:gd name="T0" fmla="*/ 56 w 157"/>
                  <a:gd name="T1" fmla="*/ 29 h 483"/>
                  <a:gd name="T2" fmla="*/ 53 w 157"/>
                  <a:gd name="T3" fmla="*/ 12 h 483"/>
                  <a:gd name="T4" fmla="*/ 62 w 157"/>
                  <a:gd name="T5" fmla="*/ 0 h 483"/>
                  <a:gd name="T6" fmla="*/ 95 w 157"/>
                  <a:gd name="T7" fmla="*/ 0 h 483"/>
                  <a:gd name="T8" fmla="*/ 104 w 157"/>
                  <a:gd name="T9" fmla="*/ 11 h 483"/>
                  <a:gd name="T10" fmla="*/ 100 w 157"/>
                  <a:gd name="T11" fmla="*/ 28 h 483"/>
                  <a:gd name="T12" fmla="*/ 101 w 157"/>
                  <a:gd name="T13" fmla="*/ 29 h 483"/>
                  <a:gd name="T14" fmla="*/ 104 w 157"/>
                  <a:gd name="T15" fmla="*/ 29 h 483"/>
                  <a:gd name="T16" fmla="*/ 111 w 157"/>
                  <a:gd name="T17" fmla="*/ 36 h 483"/>
                  <a:gd name="T18" fmla="*/ 112 w 157"/>
                  <a:gd name="T19" fmla="*/ 40 h 483"/>
                  <a:gd name="T20" fmla="*/ 112 w 157"/>
                  <a:gd name="T21" fmla="*/ 152 h 483"/>
                  <a:gd name="T22" fmla="*/ 115 w 157"/>
                  <a:gd name="T23" fmla="*/ 158 h 483"/>
                  <a:gd name="T24" fmla="*/ 147 w 157"/>
                  <a:gd name="T25" fmla="*/ 188 h 483"/>
                  <a:gd name="T26" fmla="*/ 157 w 157"/>
                  <a:gd name="T27" fmla="*/ 218 h 483"/>
                  <a:gd name="T28" fmla="*/ 157 w 157"/>
                  <a:gd name="T29" fmla="*/ 472 h 483"/>
                  <a:gd name="T30" fmla="*/ 156 w 157"/>
                  <a:gd name="T31" fmla="*/ 477 h 483"/>
                  <a:gd name="T32" fmla="*/ 148 w 157"/>
                  <a:gd name="T33" fmla="*/ 483 h 483"/>
                  <a:gd name="T34" fmla="*/ 8 w 157"/>
                  <a:gd name="T35" fmla="*/ 483 h 483"/>
                  <a:gd name="T36" fmla="*/ 0 w 157"/>
                  <a:gd name="T37" fmla="*/ 475 h 483"/>
                  <a:gd name="T38" fmla="*/ 0 w 157"/>
                  <a:gd name="T39" fmla="*/ 471 h 483"/>
                  <a:gd name="T40" fmla="*/ 0 w 157"/>
                  <a:gd name="T41" fmla="*/ 222 h 483"/>
                  <a:gd name="T42" fmla="*/ 16 w 157"/>
                  <a:gd name="T43" fmla="*/ 180 h 483"/>
                  <a:gd name="T44" fmla="*/ 42 w 157"/>
                  <a:gd name="T45" fmla="*/ 158 h 483"/>
                  <a:gd name="T46" fmla="*/ 45 w 157"/>
                  <a:gd name="T47" fmla="*/ 152 h 483"/>
                  <a:gd name="T48" fmla="*/ 45 w 157"/>
                  <a:gd name="T49" fmla="*/ 39 h 483"/>
                  <a:gd name="T50" fmla="*/ 55 w 157"/>
                  <a:gd name="T51" fmla="*/ 29 h 483"/>
                  <a:gd name="T52" fmla="*/ 56 w 157"/>
                  <a:gd name="T53" fmla="*/ 29 h 483"/>
                  <a:gd name="T54" fmla="*/ 24 w 157"/>
                  <a:gd name="T55" fmla="*/ 459 h 483"/>
                  <a:gd name="T56" fmla="*/ 48 w 157"/>
                  <a:gd name="T57" fmla="*/ 460 h 483"/>
                  <a:gd name="T58" fmla="*/ 48 w 157"/>
                  <a:gd name="T59" fmla="*/ 456 h 483"/>
                  <a:gd name="T60" fmla="*/ 48 w 157"/>
                  <a:gd name="T61" fmla="*/ 222 h 483"/>
                  <a:gd name="T62" fmla="*/ 56 w 157"/>
                  <a:gd name="T63" fmla="*/ 196 h 483"/>
                  <a:gd name="T64" fmla="*/ 66 w 157"/>
                  <a:gd name="T65" fmla="*/ 181 h 483"/>
                  <a:gd name="T66" fmla="*/ 66 w 157"/>
                  <a:gd name="T67" fmla="*/ 182 h 483"/>
                  <a:gd name="T68" fmla="*/ 41 w 157"/>
                  <a:gd name="T69" fmla="*/ 202 h 483"/>
                  <a:gd name="T70" fmla="*/ 24 w 157"/>
                  <a:gd name="T71" fmla="*/ 245 h 483"/>
                  <a:gd name="T72" fmla="*/ 24 w 157"/>
                  <a:gd name="T73" fmla="*/ 455 h 483"/>
                  <a:gd name="T74" fmla="*/ 24 w 157"/>
                  <a:gd name="T75" fmla="*/ 459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483">
                    <a:moveTo>
                      <a:pt x="56" y="29"/>
                    </a:moveTo>
                    <a:cubicBezTo>
                      <a:pt x="55" y="23"/>
                      <a:pt x="54" y="17"/>
                      <a:pt x="53" y="12"/>
                    </a:cubicBezTo>
                    <a:cubicBezTo>
                      <a:pt x="51" y="4"/>
                      <a:pt x="55" y="0"/>
                      <a:pt x="62" y="0"/>
                    </a:cubicBezTo>
                    <a:cubicBezTo>
                      <a:pt x="73" y="0"/>
                      <a:pt x="84" y="0"/>
                      <a:pt x="95" y="0"/>
                    </a:cubicBezTo>
                    <a:cubicBezTo>
                      <a:pt x="102" y="0"/>
                      <a:pt x="105" y="5"/>
                      <a:pt x="104" y="11"/>
                    </a:cubicBezTo>
                    <a:cubicBezTo>
                      <a:pt x="103" y="17"/>
                      <a:pt x="102" y="23"/>
                      <a:pt x="100" y="28"/>
                    </a:cubicBezTo>
                    <a:cubicBezTo>
                      <a:pt x="100" y="29"/>
                      <a:pt x="101" y="29"/>
                      <a:pt x="101" y="29"/>
                    </a:cubicBezTo>
                    <a:cubicBezTo>
                      <a:pt x="102" y="29"/>
                      <a:pt x="103" y="29"/>
                      <a:pt x="104" y="29"/>
                    </a:cubicBezTo>
                    <a:cubicBezTo>
                      <a:pt x="108" y="30"/>
                      <a:pt x="111" y="32"/>
                      <a:pt x="111" y="36"/>
                    </a:cubicBezTo>
                    <a:cubicBezTo>
                      <a:pt x="112" y="37"/>
                      <a:pt x="112" y="39"/>
                      <a:pt x="112" y="40"/>
                    </a:cubicBezTo>
                    <a:cubicBezTo>
                      <a:pt x="112" y="77"/>
                      <a:pt x="112" y="115"/>
                      <a:pt x="112" y="152"/>
                    </a:cubicBezTo>
                    <a:cubicBezTo>
                      <a:pt x="112" y="155"/>
                      <a:pt x="113" y="156"/>
                      <a:pt x="115" y="158"/>
                    </a:cubicBezTo>
                    <a:cubicBezTo>
                      <a:pt x="127" y="166"/>
                      <a:pt x="139" y="176"/>
                      <a:pt x="147" y="188"/>
                    </a:cubicBezTo>
                    <a:cubicBezTo>
                      <a:pt x="153" y="197"/>
                      <a:pt x="157" y="207"/>
                      <a:pt x="157" y="218"/>
                    </a:cubicBezTo>
                    <a:cubicBezTo>
                      <a:pt x="157" y="302"/>
                      <a:pt x="157" y="387"/>
                      <a:pt x="157" y="472"/>
                    </a:cubicBezTo>
                    <a:cubicBezTo>
                      <a:pt x="157" y="474"/>
                      <a:pt x="157" y="475"/>
                      <a:pt x="156" y="477"/>
                    </a:cubicBezTo>
                    <a:cubicBezTo>
                      <a:pt x="155" y="481"/>
                      <a:pt x="152" y="483"/>
                      <a:pt x="148" y="483"/>
                    </a:cubicBezTo>
                    <a:cubicBezTo>
                      <a:pt x="102" y="483"/>
                      <a:pt x="55" y="483"/>
                      <a:pt x="8" y="483"/>
                    </a:cubicBezTo>
                    <a:cubicBezTo>
                      <a:pt x="4" y="483"/>
                      <a:pt x="1" y="480"/>
                      <a:pt x="0" y="475"/>
                    </a:cubicBezTo>
                    <a:cubicBezTo>
                      <a:pt x="0" y="474"/>
                      <a:pt x="0" y="472"/>
                      <a:pt x="0" y="471"/>
                    </a:cubicBezTo>
                    <a:cubicBezTo>
                      <a:pt x="0" y="388"/>
                      <a:pt x="0" y="305"/>
                      <a:pt x="0" y="222"/>
                    </a:cubicBezTo>
                    <a:cubicBezTo>
                      <a:pt x="0" y="206"/>
                      <a:pt x="5" y="192"/>
                      <a:pt x="16" y="180"/>
                    </a:cubicBezTo>
                    <a:cubicBezTo>
                      <a:pt x="23" y="171"/>
                      <a:pt x="32" y="164"/>
                      <a:pt x="42" y="158"/>
                    </a:cubicBezTo>
                    <a:cubicBezTo>
                      <a:pt x="44" y="156"/>
                      <a:pt x="45" y="155"/>
                      <a:pt x="45" y="152"/>
                    </a:cubicBezTo>
                    <a:cubicBezTo>
                      <a:pt x="45" y="115"/>
                      <a:pt x="45" y="77"/>
                      <a:pt x="45" y="39"/>
                    </a:cubicBezTo>
                    <a:cubicBezTo>
                      <a:pt x="45" y="32"/>
                      <a:pt x="47" y="29"/>
                      <a:pt x="55" y="29"/>
                    </a:cubicBezTo>
                    <a:cubicBezTo>
                      <a:pt x="55" y="29"/>
                      <a:pt x="56" y="29"/>
                      <a:pt x="56" y="29"/>
                    </a:cubicBezTo>
                    <a:close/>
                    <a:moveTo>
                      <a:pt x="24" y="459"/>
                    </a:moveTo>
                    <a:cubicBezTo>
                      <a:pt x="32" y="460"/>
                      <a:pt x="40" y="460"/>
                      <a:pt x="48" y="460"/>
                    </a:cubicBezTo>
                    <a:cubicBezTo>
                      <a:pt x="48" y="459"/>
                      <a:pt x="48" y="458"/>
                      <a:pt x="48" y="456"/>
                    </a:cubicBezTo>
                    <a:cubicBezTo>
                      <a:pt x="48" y="378"/>
                      <a:pt x="48" y="300"/>
                      <a:pt x="48" y="222"/>
                    </a:cubicBezTo>
                    <a:cubicBezTo>
                      <a:pt x="48" y="213"/>
                      <a:pt x="50" y="204"/>
                      <a:pt x="56" y="196"/>
                    </a:cubicBezTo>
                    <a:cubicBezTo>
                      <a:pt x="59" y="191"/>
                      <a:pt x="63" y="186"/>
                      <a:pt x="66" y="181"/>
                    </a:cubicBezTo>
                    <a:cubicBezTo>
                      <a:pt x="66" y="181"/>
                      <a:pt x="66" y="181"/>
                      <a:pt x="66" y="182"/>
                    </a:cubicBezTo>
                    <a:cubicBezTo>
                      <a:pt x="58" y="188"/>
                      <a:pt x="49" y="195"/>
                      <a:pt x="41" y="202"/>
                    </a:cubicBezTo>
                    <a:cubicBezTo>
                      <a:pt x="30" y="214"/>
                      <a:pt x="24" y="228"/>
                      <a:pt x="24" y="245"/>
                    </a:cubicBezTo>
                    <a:cubicBezTo>
                      <a:pt x="24" y="315"/>
                      <a:pt x="24" y="385"/>
                      <a:pt x="24" y="455"/>
                    </a:cubicBezTo>
                    <a:cubicBezTo>
                      <a:pt x="24" y="456"/>
                      <a:pt x="24" y="458"/>
                      <a:pt x="24" y="45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600" dirty="0"/>
              </a:p>
            </p:txBody>
          </p:sp>
          <p:grpSp>
            <p:nvGrpSpPr>
              <p:cNvPr id="488" name="Group 487">
                <a:extLst>
                  <a:ext uri="{FF2B5EF4-FFF2-40B4-BE49-F238E27FC236}">
                    <a16:creationId xmlns:a16="http://schemas.microsoft.com/office/drawing/2014/main" id="{2EEF494A-CDED-BC0A-48D2-6B822FCD1216}"/>
                  </a:ext>
                </a:extLst>
              </p:cNvPr>
              <p:cNvGrpSpPr/>
              <p:nvPr/>
            </p:nvGrpSpPr>
            <p:grpSpPr>
              <a:xfrm rot="2700000">
                <a:off x="-741398" y="4910714"/>
                <a:ext cx="162970" cy="650931"/>
                <a:chOff x="-2247900" y="504825"/>
                <a:chExt cx="546100" cy="2181225"/>
              </a:xfrm>
              <a:solidFill>
                <a:schemeClr val="accent2"/>
              </a:solidFill>
            </p:grpSpPr>
            <p:sp>
              <p:nvSpPr>
                <p:cNvPr id="499" name="Freeform 9">
                  <a:extLst>
                    <a:ext uri="{FF2B5EF4-FFF2-40B4-BE49-F238E27FC236}">
                      <a16:creationId xmlns:a16="http://schemas.microsoft.com/office/drawing/2014/main" id="{441E8B9E-68D7-63AB-915B-548DD54A5BF1}"/>
                    </a:ext>
                  </a:extLst>
                </p:cNvPr>
                <p:cNvSpPr>
                  <a:spLocks/>
                </p:cNvSpPr>
                <p:nvPr/>
              </p:nvSpPr>
              <p:spPr bwMode="auto">
                <a:xfrm>
                  <a:off x="-2247900" y="504825"/>
                  <a:ext cx="546100" cy="1728788"/>
                </a:xfrm>
                <a:custGeom>
                  <a:avLst/>
                  <a:gdLst>
                    <a:gd name="T0" fmla="*/ 144 w 145"/>
                    <a:gd name="T1" fmla="*/ 218 h 458"/>
                    <a:gd name="T2" fmla="*/ 105 w 145"/>
                    <a:gd name="T3" fmla="*/ 218 h 458"/>
                    <a:gd name="T4" fmla="*/ 92 w 145"/>
                    <a:gd name="T5" fmla="*/ 221 h 458"/>
                    <a:gd name="T6" fmla="*/ 84 w 145"/>
                    <a:gd name="T7" fmla="*/ 230 h 458"/>
                    <a:gd name="T8" fmla="*/ 92 w 145"/>
                    <a:gd name="T9" fmla="*/ 239 h 458"/>
                    <a:gd name="T10" fmla="*/ 104 w 145"/>
                    <a:gd name="T11" fmla="*/ 242 h 458"/>
                    <a:gd name="T12" fmla="*/ 140 w 145"/>
                    <a:gd name="T13" fmla="*/ 242 h 458"/>
                    <a:gd name="T14" fmla="*/ 144 w 145"/>
                    <a:gd name="T15" fmla="*/ 242 h 458"/>
                    <a:gd name="T16" fmla="*/ 144 w 145"/>
                    <a:gd name="T17" fmla="*/ 290 h 458"/>
                    <a:gd name="T18" fmla="*/ 140 w 145"/>
                    <a:gd name="T19" fmla="*/ 290 h 458"/>
                    <a:gd name="T20" fmla="*/ 103 w 145"/>
                    <a:gd name="T21" fmla="*/ 290 h 458"/>
                    <a:gd name="T22" fmla="*/ 89 w 145"/>
                    <a:gd name="T23" fmla="*/ 294 h 458"/>
                    <a:gd name="T24" fmla="*/ 89 w 145"/>
                    <a:gd name="T25" fmla="*/ 310 h 458"/>
                    <a:gd name="T26" fmla="*/ 104 w 145"/>
                    <a:gd name="T27" fmla="*/ 314 h 458"/>
                    <a:gd name="T28" fmla="*/ 139 w 145"/>
                    <a:gd name="T29" fmla="*/ 314 h 458"/>
                    <a:gd name="T30" fmla="*/ 144 w 145"/>
                    <a:gd name="T31" fmla="*/ 314 h 458"/>
                    <a:gd name="T32" fmla="*/ 144 w 145"/>
                    <a:gd name="T33" fmla="*/ 362 h 458"/>
                    <a:gd name="T34" fmla="*/ 140 w 145"/>
                    <a:gd name="T35" fmla="*/ 362 h 458"/>
                    <a:gd name="T36" fmla="*/ 104 w 145"/>
                    <a:gd name="T37" fmla="*/ 362 h 458"/>
                    <a:gd name="T38" fmla="*/ 88 w 145"/>
                    <a:gd name="T39" fmla="*/ 366 h 458"/>
                    <a:gd name="T40" fmla="*/ 87 w 145"/>
                    <a:gd name="T41" fmla="*/ 380 h 458"/>
                    <a:gd name="T42" fmla="*/ 99 w 145"/>
                    <a:gd name="T43" fmla="*/ 386 h 458"/>
                    <a:gd name="T44" fmla="*/ 139 w 145"/>
                    <a:gd name="T45" fmla="*/ 386 h 458"/>
                    <a:gd name="T46" fmla="*/ 143 w 145"/>
                    <a:gd name="T47" fmla="*/ 386 h 458"/>
                    <a:gd name="T48" fmla="*/ 144 w 145"/>
                    <a:gd name="T49" fmla="*/ 387 h 458"/>
                    <a:gd name="T50" fmla="*/ 143 w 145"/>
                    <a:gd name="T51" fmla="*/ 424 h 458"/>
                    <a:gd name="T52" fmla="*/ 102 w 145"/>
                    <a:gd name="T53" fmla="*/ 458 h 458"/>
                    <a:gd name="T54" fmla="*/ 42 w 145"/>
                    <a:gd name="T55" fmla="*/ 458 h 458"/>
                    <a:gd name="T56" fmla="*/ 0 w 145"/>
                    <a:gd name="T57" fmla="*/ 418 h 458"/>
                    <a:gd name="T58" fmla="*/ 0 w 145"/>
                    <a:gd name="T59" fmla="*/ 412 h 458"/>
                    <a:gd name="T60" fmla="*/ 0 w 145"/>
                    <a:gd name="T61" fmla="*/ 204 h 458"/>
                    <a:gd name="T62" fmla="*/ 3 w 145"/>
                    <a:gd name="T63" fmla="*/ 197 h 458"/>
                    <a:gd name="T64" fmla="*/ 58 w 145"/>
                    <a:gd name="T65" fmla="*/ 132 h 458"/>
                    <a:gd name="T66" fmla="*/ 60 w 145"/>
                    <a:gd name="T67" fmla="*/ 126 h 458"/>
                    <a:gd name="T68" fmla="*/ 60 w 145"/>
                    <a:gd name="T69" fmla="*/ 16 h 458"/>
                    <a:gd name="T70" fmla="*/ 68 w 145"/>
                    <a:gd name="T71" fmla="*/ 3 h 458"/>
                    <a:gd name="T72" fmla="*/ 84 w 145"/>
                    <a:gd name="T73" fmla="*/ 15 h 458"/>
                    <a:gd name="T74" fmla="*/ 84 w 145"/>
                    <a:gd name="T75" fmla="*/ 116 h 458"/>
                    <a:gd name="T76" fmla="*/ 92 w 145"/>
                    <a:gd name="T77" fmla="*/ 140 h 458"/>
                    <a:gd name="T78" fmla="*/ 142 w 145"/>
                    <a:gd name="T79" fmla="*/ 198 h 458"/>
                    <a:gd name="T80" fmla="*/ 144 w 145"/>
                    <a:gd name="T81" fmla="*/ 203 h 458"/>
                    <a:gd name="T82" fmla="*/ 144 w 145"/>
                    <a:gd name="T83" fmla="*/ 218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5" h="458">
                      <a:moveTo>
                        <a:pt x="144" y="218"/>
                      </a:moveTo>
                      <a:cubicBezTo>
                        <a:pt x="131" y="218"/>
                        <a:pt x="118" y="218"/>
                        <a:pt x="105" y="218"/>
                      </a:cubicBezTo>
                      <a:cubicBezTo>
                        <a:pt x="101" y="218"/>
                        <a:pt x="96" y="219"/>
                        <a:pt x="92" y="221"/>
                      </a:cubicBezTo>
                      <a:cubicBezTo>
                        <a:pt x="87" y="222"/>
                        <a:pt x="84" y="225"/>
                        <a:pt x="84" y="230"/>
                      </a:cubicBezTo>
                      <a:cubicBezTo>
                        <a:pt x="85" y="235"/>
                        <a:pt x="88" y="238"/>
                        <a:pt x="92" y="239"/>
                      </a:cubicBezTo>
                      <a:cubicBezTo>
                        <a:pt x="96" y="241"/>
                        <a:pt x="100" y="242"/>
                        <a:pt x="104" y="242"/>
                      </a:cubicBezTo>
                      <a:cubicBezTo>
                        <a:pt x="116" y="242"/>
                        <a:pt x="128" y="242"/>
                        <a:pt x="140" y="242"/>
                      </a:cubicBezTo>
                      <a:cubicBezTo>
                        <a:pt x="141" y="242"/>
                        <a:pt x="142" y="242"/>
                        <a:pt x="144" y="242"/>
                      </a:cubicBezTo>
                      <a:cubicBezTo>
                        <a:pt x="144" y="258"/>
                        <a:pt x="144" y="274"/>
                        <a:pt x="144" y="290"/>
                      </a:cubicBezTo>
                      <a:cubicBezTo>
                        <a:pt x="143" y="290"/>
                        <a:pt x="141" y="290"/>
                        <a:pt x="140" y="290"/>
                      </a:cubicBezTo>
                      <a:cubicBezTo>
                        <a:pt x="127" y="290"/>
                        <a:pt x="115" y="290"/>
                        <a:pt x="103" y="290"/>
                      </a:cubicBezTo>
                      <a:cubicBezTo>
                        <a:pt x="98" y="290"/>
                        <a:pt x="93" y="292"/>
                        <a:pt x="89" y="294"/>
                      </a:cubicBezTo>
                      <a:cubicBezTo>
                        <a:pt x="83" y="298"/>
                        <a:pt x="83" y="305"/>
                        <a:pt x="89" y="310"/>
                      </a:cubicBezTo>
                      <a:cubicBezTo>
                        <a:pt x="93" y="313"/>
                        <a:pt x="98" y="314"/>
                        <a:pt x="104" y="314"/>
                      </a:cubicBezTo>
                      <a:cubicBezTo>
                        <a:pt x="116" y="314"/>
                        <a:pt x="127" y="314"/>
                        <a:pt x="139" y="314"/>
                      </a:cubicBezTo>
                      <a:cubicBezTo>
                        <a:pt x="141" y="314"/>
                        <a:pt x="142" y="314"/>
                        <a:pt x="144" y="314"/>
                      </a:cubicBezTo>
                      <a:cubicBezTo>
                        <a:pt x="144" y="330"/>
                        <a:pt x="144" y="346"/>
                        <a:pt x="144" y="362"/>
                      </a:cubicBezTo>
                      <a:cubicBezTo>
                        <a:pt x="142" y="362"/>
                        <a:pt x="141" y="362"/>
                        <a:pt x="140" y="362"/>
                      </a:cubicBezTo>
                      <a:cubicBezTo>
                        <a:pt x="128" y="362"/>
                        <a:pt x="116" y="362"/>
                        <a:pt x="104" y="362"/>
                      </a:cubicBezTo>
                      <a:cubicBezTo>
                        <a:pt x="99" y="362"/>
                        <a:pt x="93" y="363"/>
                        <a:pt x="88" y="366"/>
                      </a:cubicBezTo>
                      <a:cubicBezTo>
                        <a:pt x="83" y="370"/>
                        <a:pt x="83" y="376"/>
                        <a:pt x="87" y="380"/>
                      </a:cubicBezTo>
                      <a:cubicBezTo>
                        <a:pt x="91" y="384"/>
                        <a:pt x="95" y="385"/>
                        <a:pt x="99" y="386"/>
                      </a:cubicBezTo>
                      <a:cubicBezTo>
                        <a:pt x="112" y="386"/>
                        <a:pt x="126" y="386"/>
                        <a:pt x="139" y="386"/>
                      </a:cubicBezTo>
                      <a:cubicBezTo>
                        <a:pt x="140" y="386"/>
                        <a:pt x="142" y="386"/>
                        <a:pt x="143" y="386"/>
                      </a:cubicBezTo>
                      <a:cubicBezTo>
                        <a:pt x="144" y="386"/>
                        <a:pt x="144" y="387"/>
                        <a:pt x="144" y="387"/>
                      </a:cubicBezTo>
                      <a:cubicBezTo>
                        <a:pt x="144" y="399"/>
                        <a:pt x="145" y="412"/>
                        <a:pt x="143" y="424"/>
                      </a:cubicBezTo>
                      <a:cubicBezTo>
                        <a:pt x="140" y="444"/>
                        <a:pt x="122" y="458"/>
                        <a:pt x="102" y="458"/>
                      </a:cubicBezTo>
                      <a:cubicBezTo>
                        <a:pt x="82" y="458"/>
                        <a:pt x="62" y="458"/>
                        <a:pt x="42" y="458"/>
                      </a:cubicBezTo>
                      <a:cubicBezTo>
                        <a:pt x="20" y="458"/>
                        <a:pt x="2" y="441"/>
                        <a:pt x="0" y="418"/>
                      </a:cubicBezTo>
                      <a:cubicBezTo>
                        <a:pt x="0" y="416"/>
                        <a:pt x="0" y="414"/>
                        <a:pt x="0" y="412"/>
                      </a:cubicBezTo>
                      <a:cubicBezTo>
                        <a:pt x="0" y="343"/>
                        <a:pt x="0" y="274"/>
                        <a:pt x="0" y="204"/>
                      </a:cubicBezTo>
                      <a:cubicBezTo>
                        <a:pt x="0" y="201"/>
                        <a:pt x="1" y="199"/>
                        <a:pt x="3" y="197"/>
                      </a:cubicBezTo>
                      <a:cubicBezTo>
                        <a:pt x="21" y="175"/>
                        <a:pt x="40" y="154"/>
                        <a:pt x="58" y="132"/>
                      </a:cubicBezTo>
                      <a:cubicBezTo>
                        <a:pt x="59" y="130"/>
                        <a:pt x="60" y="128"/>
                        <a:pt x="60" y="126"/>
                      </a:cubicBezTo>
                      <a:cubicBezTo>
                        <a:pt x="60" y="89"/>
                        <a:pt x="60" y="52"/>
                        <a:pt x="60" y="16"/>
                      </a:cubicBezTo>
                      <a:cubicBezTo>
                        <a:pt x="60" y="9"/>
                        <a:pt x="63" y="4"/>
                        <a:pt x="68" y="3"/>
                      </a:cubicBezTo>
                      <a:cubicBezTo>
                        <a:pt x="76" y="0"/>
                        <a:pt x="84" y="5"/>
                        <a:pt x="84" y="15"/>
                      </a:cubicBezTo>
                      <a:cubicBezTo>
                        <a:pt x="84" y="49"/>
                        <a:pt x="85" y="82"/>
                        <a:pt x="84" y="116"/>
                      </a:cubicBezTo>
                      <a:cubicBezTo>
                        <a:pt x="84" y="126"/>
                        <a:pt x="86" y="133"/>
                        <a:pt x="92" y="140"/>
                      </a:cubicBezTo>
                      <a:cubicBezTo>
                        <a:pt x="109" y="159"/>
                        <a:pt x="126" y="178"/>
                        <a:pt x="142" y="198"/>
                      </a:cubicBezTo>
                      <a:cubicBezTo>
                        <a:pt x="143" y="199"/>
                        <a:pt x="144" y="202"/>
                        <a:pt x="144" y="203"/>
                      </a:cubicBezTo>
                      <a:cubicBezTo>
                        <a:pt x="144" y="208"/>
                        <a:pt x="144" y="213"/>
                        <a:pt x="144" y="2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500" name="Freeform 10">
                  <a:extLst>
                    <a:ext uri="{FF2B5EF4-FFF2-40B4-BE49-F238E27FC236}">
                      <a16:creationId xmlns:a16="http://schemas.microsoft.com/office/drawing/2014/main" id="{274FE869-D9B1-D47B-6378-83CC5FA774A4}"/>
                    </a:ext>
                  </a:extLst>
                </p:cNvPr>
                <p:cNvSpPr>
                  <a:spLocks/>
                </p:cNvSpPr>
                <p:nvPr/>
              </p:nvSpPr>
              <p:spPr bwMode="auto">
                <a:xfrm>
                  <a:off x="-2247900" y="2324100"/>
                  <a:ext cx="542925" cy="361950"/>
                </a:xfrm>
                <a:custGeom>
                  <a:avLst/>
                  <a:gdLst>
                    <a:gd name="T0" fmla="*/ 36 w 144"/>
                    <a:gd name="T1" fmla="*/ 72 h 96"/>
                    <a:gd name="T2" fmla="*/ 36 w 144"/>
                    <a:gd name="T3" fmla="*/ 0 h 96"/>
                    <a:gd name="T4" fmla="*/ 108 w 144"/>
                    <a:gd name="T5" fmla="*/ 0 h 96"/>
                    <a:gd name="T6" fmla="*/ 108 w 144"/>
                    <a:gd name="T7" fmla="*/ 72 h 96"/>
                    <a:gd name="T8" fmla="*/ 112 w 144"/>
                    <a:gd name="T9" fmla="*/ 72 h 96"/>
                    <a:gd name="T10" fmla="*/ 132 w 144"/>
                    <a:gd name="T11" fmla="*/ 72 h 96"/>
                    <a:gd name="T12" fmla="*/ 144 w 144"/>
                    <a:gd name="T13" fmla="*/ 84 h 96"/>
                    <a:gd name="T14" fmla="*/ 131 w 144"/>
                    <a:gd name="T15" fmla="*/ 96 h 96"/>
                    <a:gd name="T16" fmla="*/ 68 w 144"/>
                    <a:gd name="T17" fmla="*/ 96 h 96"/>
                    <a:gd name="T18" fmla="*/ 13 w 144"/>
                    <a:gd name="T19" fmla="*/ 96 h 96"/>
                    <a:gd name="T20" fmla="*/ 0 w 144"/>
                    <a:gd name="T21" fmla="*/ 84 h 96"/>
                    <a:gd name="T22" fmla="*/ 13 w 144"/>
                    <a:gd name="T23" fmla="*/ 72 h 96"/>
                    <a:gd name="T24" fmla="*/ 36 w 144"/>
                    <a:gd name="T25" fmla="*/ 7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 h="96">
                      <a:moveTo>
                        <a:pt x="36" y="72"/>
                      </a:moveTo>
                      <a:cubicBezTo>
                        <a:pt x="36" y="48"/>
                        <a:pt x="36" y="24"/>
                        <a:pt x="36" y="0"/>
                      </a:cubicBezTo>
                      <a:cubicBezTo>
                        <a:pt x="60" y="0"/>
                        <a:pt x="84" y="0"/>
                        <a:pt x="108" y="0"/>
                      </a:cubicBezTo>
                      <a:cubicBezTo>
                        <a:pt x="108" y="24"/>
                        <a:pt x="108" y="48"/>
                        <a:pt x="108" y="72"/>
                      </a:cubicBezTo>
                      <a:cubicBezTo>
                        <a:pt x="110" y="72"/>
                        <a:pt x="111" y="72"/>
                        <a:pt x="112" y="72"/>
                      </a:cubicBezTo>
                      <a:cubicBezTo>
                        <a:pt x="119" y="72"/>
                        <a:pt x="125" y="72"/>
                        <a:pt x="132" y="72"/>
                      </a:cubicBezTo>
                      <a:cubicBezTo>
                        <a:pt x="139" y="72"/>
                        <a:pt x="144" y="77"/>
                        <a:pt x="144" y="84"/>
                      </a:cubicBezTo>
                      <a:cubicBezTo>
                        <a:pt x="144" y="91"/>
                        <a:pt x="139" y="96"/>
                        <a:pt x="131" y="96"/>
                      </a:cubicBezTo>
                      <a:cubicBezTo>
                        <a:pt x="110" y="96"/>
                        <a:pt x="89" y="96"/>
                        <a:pt x="68" y="96"/>
                      </a:cubicBezTo>
                      <a:cubicBezTo>
                        <a:pt x="50" y="96"/>
                        <a:pt x="32" y="96"/>
                        <a:pt x="13" y="96"/>
                      </a:cubicBezTo>
                      <a:cubicBezTo>
                        <a:pt x="6" y="96"/>
                        <a:pt x="0" y="91"/>
                        <a:pt x="0" y="84"/>
                      </a:cubicBezTo>
                      <a:cubicBezTo>
                        <a:pt x="0" y="77"/>
                        <a:pt x="6" y="72"/>
                        <a:pt x="13" y="72"/>
                      </a:cubicBezTo>
                      <a:cubicBezTo>
                        <a:pt x="21" y="72"/>
                        <a:pt x="28" y="72"/>
                        <a:pt x="3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grpSp>
          <p:grpSp>
            <p:nvGrpSpPr>
              <p:cNvPr id="489" name="Group 488">
                <a:extLst>
                  <a:ext uri="{FF2B5EF4-FFF2-40B4-BE49-F238E27FC236}">
                    <a16:creationId xmlns:a16="http://schemas.microsoft.com/office/drawing/2014/main" id="{E7D9F8F7-274B-9604-B68D-ADE2DBBC1E0D}"/>
                  </a:ext>
                </a:extLst>
              </p:cNvPr>
              <p:cNvGrpSpPr/>
              <p:nvPr/>
            </p:nvGrpSpPr>
            <p:grpSpPr>
              <a:xfrm rot="1916046">
                <a:off x="-1293437" y="4844093"/>
                <a:ext cx="338684" cy="330725"/>
                <a:chOff x="4910911" y="4098099"/>
                <a:chExt cx="1719092" cy="1678698"/>
              </a:xfrm>
              <a:solidFill>
                <a:schemeClr val="accent2"/>
              </a:solidFill>
            </p:grpSpPr>
            <p:grpSp>
              <p:nvGrpSpPr>
                <p:cNvPr id="490" name="Group 489">
                  <a:extLst>
                    <a:ext uri="{FF2B5EF4-FFF2-40B4-BE49-F238E27FC236}">
                      <a16:creationId xmlns:a16="http://schemas.microsoft.com/office/drawing/2014/main" id="{051688EF-976C-979F-16ED-FA1E3B647FEE}"/>
                    </a:ext>
                  </a:extLst>
                </p:cNvPr>
                <p:cNvGrpSpPr/>
                <p:nvPr/>
              </p:nvGrpSpPr>
              <p:grpSpPr>
                <a:xfrm>
                  <a:off x="5130525" y="4098099"/>
                  <a:ext cx="767348" cy="783782"/>
                  <a:chOff x="6045325" y="4029074"/>
                  <a:chExt cx="657433" cy="671513"/>
                </a:xfrm>
                <a:grpFill/>
              </p:grpSpPr>
              <p:sp>
                <p:nvSpPr>
                  <p:cNvPr id="497" name="Freeform 11">
                    <a:extLst>
                      <a:ext uri="{FF2B5EF4-FFF2-40B4-BE49-F238E27FC236}">
                        <a16:creationId xmlns:a16="http://schemas.microsoft.com/office/drawing/2014/main" id="{6B737142-D5FD-4356-396F-718ACE92D9F0}"/>
                      </a:ext>
                    </a:extLst>
                  </p:cNvPr>
                  <p:cNvSpPr>
                    <a:spLocks/>
                  </p:cNvSpPr>
                  <p:nvPr/>
                </p:nvSpPr>
                <p:spPr bwMode="auto">
                  <a:xfrm>
                    <a:off x="6127639" y="4255439"/>
                    <a:ext cx="575119" cy="445148"/>
                  </a:xfrm>
                  <a:custGeom>
                    <a:avLst/>
                    <a:gdLst>
                      <a:gd name="T0" fmla="*/ 224 w 224"/>
                      <a:gd name="T1" fmla="*/ 39 h 173"/>
                      <a:gd name="T2" fmla="*/ 125 w 224"/>
                      <a:gd name="T3" fmla="*/ 163 h 173"/>
                      <a:gd name="T4" fmla="*/ 11 w 224"/>
                      <a:gd name="T5" fmla="*/ 134 h 173"/>
                      <a:gd name="T6" fmla="*/ 14 w 224"/>
                      <a:gd name="T7" fmla="*/ 106 h 173"/>
                      <a:gd name="T8" fmla="*/ 198 w 224"/>
                      <a:gd name="T9" fmla="*/ 6 h 173"/>
                      <a:gd name="T10" fmla="*/ 222 w 224"/>
                      <a:gd name="T11" fmla="*/ 18 h 173"/>
                      <a:gd name="T12" fmla="*/ 224 w 224"/>
                      <a:gd name="T13" fmla="*/ 39 h 173"/>
                    </a:gdLst>
                    <a:ahLst/>
                    <a:cxnLst>
                      <a:cxn ang="0">
                        <a:pos x="T0" y="T1"/>
                      </a:cxn>
                      <a:cxn ang="0">
                        <a:pos x="T2" y="T3"/>
                      </a:cxn>
                      <a:cxn ang="0">
                        <a:pos x="T4" y="T5"/>
                      </a:cxn>
                      <a:cxn ang="0">
                        <a:pos x="T6" y="T7"/>
                      </a:cxn>
                      <a:cxn ang="0">
                        <a:pos x="T8" y="T9"/>
                      </a:cxn>
                      <a:cxn ang="0">
                        <a:pos x="T10" y="T11"/>
                      </a:cxn>
                      <a:cxn ang="0">
                        <a:pos x="T12" y="T13"/>
                      </a:cxn>
                    </a:cxnLst>
                    <a:rect l="0" t="0" r="r" b="b"/>
                    <a:pathLst>
                      <a:path w="224" h="173">
                        <a:moveTo>
                          <a:pt x="224" y="39"/>
                        </a:moveTo>
                        <a:cubicBezTo>
                          <a:pt x="223" y="99"/>
                          <a:pt x="183" y="150"/>
                          <a:pt x="125" y="163"/>
                        </a:cubicBezTo>
                        <a:cubicBezTo>
                          <a:pt x="82" y="173"/>
                          <a:pt x="44" y="162"/>
                          <a:pt x="11" y="134"/>
                        </a:cubicBezTo>
                        <a:cubicBezTo>
                          <a:pt x="0" y="125"/>
                          <a:pt x="2" y="113"/>
                          <a:pt x="14" y="106"/>
                        </a:cubicBezTo>
                        <a:cubicBezTo>
                          <a:pt x="75" y="73"/>
                          <a:pt x="137" y="39"/>
                          <a:pt x="198" y="6"/>
                        </a:cubicBezTo>
                        <a:cubicBezTo>
                          <a:pt x="209" y="0"/>
                          <a:pt x="220" y="6"/>
                          <a:pt x="222" y="18"/>
                        </a:cubicBezTo>
                        <a:cubicBezTo>
                          <a:pt x="223" y="25"/>
                          <a:pt x="223" y="32"/>
                          <a:pt x="224" y="3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Narrow"/>
                      <a:ea typeface="+mn-ea"/>
                      <a:cs typeface="+mn-cs"/>
                    </a:endParaRPr>
                  </a:p>
                </p:txBody>
              </p:sp>
              <p:sp>
                <p:nvSpPr>
                  <p:cNvPr id="498" name="Freeform 13">
                    <a:extLst>
                      <a:ext uri="{FF2B5EF4-FFF2-40B4-BE49-F238E27FC236}">
                        <a16:creationId xmlns:a16="http://schemas.microsoft.com/office/drawing/2014/main" id="{E04D4A1B-08B5-BB3C-BF1A-5D522EA0E89A}"/>
                      </a:ext>
                    </a:extLst>
                  </p:cNvPr>
                  <p:cNvSpPr>
                    <a:spLocks/>
                  </p:cNvSpPr>
                  <p:nvPr/>
                </p:nvSpPr>
                <p:spPr bwMode="auto">
                  <a:xfrm>
                    <a:off x="6045325" y="4029074"/>
                    <a:ext cx="572952" cy="429985"/>
                  </a:xfrm>
                  <a:custGeom>
                    <a:avLst/>
                    <a:gdLst>
                      <a:gd name="T0" fmla="*/ 0 w 223"/>
                      <a:gd name="T1" fmla="*/ 126 h 167"/>
                      <a:gd name="T2" fmla="*/ 127 w 223"/>
                      <a:gd name="T3" fmla="*/ 0 h 167"/>
                      <a:gd name="T4" fmla="*/ 214 w 223"/>
                      <a:gd name="T5" fmla="*/ 34 h 167"/>
                      <a:gd name="T6" fmla="*/ 211 w 223"/>
                      <a:gd name="T7" fmla="*/ 60 h 167"/>
                      <a:gd name="T8" fmla="*/ 27 w 223"/>
                      <a:gd name="T9" fmla="*/ 160 h 167"/>
                      <a:gd name="T10" fmla="*/ 3 w 223"/>
                      <a:gd name="T11" fmla="*/ 148 h 167"/>
                      <a:gd name="T12" fmla="*/ 0 w 223"/>
                      <a:gd name="T13" fmla="*/ 126 h 167"/>
                    </a:gdLst>
                    <a:ahLst/>
                    <a:cxnLst>
                      <a:cxn ang="0">
                        <a:pos x="T0" y="T1"/>
                      </a:cxn>
                      <a:cxn ang="0">
                        <a:pos x="T2" y="T3"/>
                      </a:cxn>
                      <a:cxn ang="0">
                        <a:pos x="T4" y="T5"/>
                      </a:cxn>
                      <a:cxn ang="0">
                        <a:pos x="T6" y="T7"/>
                      </a:cxn>
                      <a:cxn ang="0">
                        <a:pos x="T8" y="T9"/>
                      </a:cxn>
                      <a:cxn ang="0">
                        <a:pos x="T10" y="T11"/>
                      </a:cxn>
                      <a:cxn ang="0">
                        <a:pos x="T12" y="T13"/>
                      </a:cxn>
                    </a:cxnLst>
                    <a:rect l="0" t="0" r="r" b="b"/>
                    <a:pathLst>
                      <a:path w="223" h="167">
                        <a:moveTo>
                          <a:pt x="0" y="126"/>
                        </a:moveTo>
                        <a:cubicBezTo>
                          <a:pt x="2" y="57"/>
                          <a:pt x="57" y="1"/>
                          <a:pt x="127" y="0"/>
                        </a:cubicBezTo>
                        <a:cubicBezTo>
                          <a:pt x="160" y="0"/>
                          <a:pt x="189" y="11"/>
                          <a:pt x="214" y="34"/>
                        </a:cubicBezTo>
                        <a:cubicBezTo>
                          <a:pt x="223" y="42"/>
                          <a:pt x="222" y="54"/>
                          <a:pt x="211" y="60"/>
                        </a:cubicBezTo>
                        <a:cubicBezTo>
                          <a:pt x="150" y="93"/>
                          <a:pt x="89" y="127"/>
                          <a:pt x="27" y="160"/>
                        </a:cubicBezTo>
                        <a:cubicBezTo>
                          <a:pt x="15" y="167"/>
                          <a:pt x="5" y="161"/>
                          <a:pt x="3" y="148"/>
                        </a:cubicBezTo>
                        <a:cubicBezTo>
                          <a:pt x="2" y="141"/>
                          <a:pt x="1" y="133"/>
                          <a:pt x="0" y="12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Narrow"/>
                      <a:ea typeface="+mn-ea"/>
                      <a:cs typeface="+mn-cs"/>
                    </a:endParaRPr>
                  </a:p>
                </p:txBody>
              </p:sp>
            </p:grpSp>
            <p:grpSp>
              <p:nvGrpSpPr>
                <p:cNvPr id="491" name="Group 490">
                  <a:extLst>
                    <a:ext uri="{FF2B5EF4-FFF2-40B4-BE49-F238E27FC236}">
                      <a16:creationId xmlns:a16="http://schemas.microsoft.com/office/drawing/2014/main" id="{ED745C56-9F04-6CA3-F3FC-1C46AA5F2906}"/>
                    </a:ext>
                  </a:extLst>
                </p:cNvPr>
                <p:cNvGrpSpPr/>
                <p:nvPr/>
              </p:nvGrpSpPr>
              <p:grpSpPr>
                <a:xfrm>
                  <a:off x="5889866" y="4898557"/>
                  <a:ext cx="740137" cy="755989"/>
                  <a:chOff x="6113010" y="4029074"/>
                  <a:chExt cx="657433" cy="671513"/>
                </a:xfrm>
                <a:grpFill/>
              </p:grpSpPr>
              <p:sp>
                <p:nvSpPr>
                  <p:cNvPr id="495" name="Freeform 11">
                    <a:extLst>
                      <a:ext uri="{FF2B5EF4-FFF2-40B4-BE49-F238E27FC236}">
                        <a16:creationId xmlns:a16="http://schemas.microsoft.com/office/drawing/2014/main" id="{FE90402E-6B95-8905-DD27-E2C564DCAEF4}"/>
                      </a:ext>
                    </a:extLst>
                  </p:cNvPr>
                  <p:cNvSpPr>
                    <a:spLocks/>
                  </p:cNvSpPr>
                  <p:nvPr/>
                </p:nvSpPr>
                <p:spPr bwMode="auto">
                  <a:xfrm>
                    <a:off x="6195324" y="4255439"/>
                    <a:ext cx="575119" cy="445148"/>
                  </a:xfrm>
                  <a:custGeom>
                    <a:avLst/>
                    <a:gdLst>
                      <a:gd name="T0" fmla="*/ 224 w 224"/>
                      <a:gd name="T1" fmla="*/ 39 h 173"/>
                      <a:gd name="T2" fmla="*/ 125 w 224"/>
                      <a:gd name="T3" fmla="*/ 163 h 173"/>
                      <a:gd name="T4" fmla="*/ 11 w 224"/>
                      <a:gd name="T5" fmla="*/ 134 h 173"/>
                      <a:gd name="T6" fmla="*/ 14 w 224"/>
                      <a:gd name="T7" fmla="*/ 106 h 173"/>
                      <a:gd name="T8" fmla="*/ 198 w 224"/>
                      <a:gd name="T9" fmla="*/ 6 h 173"/>
                      <a:gd name="T10" fmla="*/ 222 w 224"/>
                      <a:gd name="T11" fmla="*/ 18 h 173"/>
                      <a:gd name="T12" fmla="*/ 224 w 224"/>
                      <a:gd name="T13" fmla="*/ 39 h 173"/>
                    </a:gdLst>
                    <a:ahLst/>
                    <a:cxnLst>
                      <a:cxn ang="0">
                        <a:pos x="T0" y="T1"/>
                      </a:cxn>
                      <a:cxn ang="0">
                        <a:pos x="T2" y="T3"/>
                      </a:cxn>
                      <a:cxn ang="0">
                        <a:pos x="T4" y="T5"/>
                      </a:cxn>
                      <a:cxn ang="0">
                        <a:pos x="T6" y="T7"/>
                      </a:cxn>
                      <a:cxn ang="0">
                        <a:pos x="T8" y="T9"/>
                      </a:cxn>
                      <a:cxn ang="0">
                        <a:pos x="T10" y="T11"/>
                      </a:cxn>
                      <a:cxn ang="0">
                        <a:pos x="T12" y="T13"/>
                      </a:cxn>
                    </a:cxnLst>
                    <a:rect l="0" t="0" r="r" b="b"/>
                    <a:pathLst>
                      <a:path w="224" h="173">
                        <a:moveTo>
                          <a:pt x="224" y="39"/>
                        </a:moveTo>
                        <a:cubicBezTo>
                          <a:pt x="223" y="99"/>
                          <a:pt x="183" y="150"/>
                          <a:pt x="125" y="163"/>
                        </a:cubicBezTo>
                        <a:cubicBezTo>
                          <a:pt x="82" y="173"/>
                          <a:pt x="44" y="162"/>
                          <a:pt x="11" y="134"/>
                        </a:cubicBezTo>
                        <a:cubicBezTo>
                          <a:pt x="0" y="125"/>
                          <a:pt x="2" y="113"/>
                          <a:pt x="14" y="106"/>
                        </a:cubicBezTo>
                        <a:cubicBezTo>
                          <a:pt x="75" y="73"/>
                          <a:pt x="137" y="39"/>
                          <a:pt x="198" y="6"/>
                        </a:cubicBezTo>
                        <a:cubicBezTo>
                          <a:pt x="209" y="0"/>
                          <a:pt x="220" y="6"/>
                          <a:pt x="222" y="18"/>
                        </a:cubicBezTo>
                        <a:cubicBezTo>
                          <a:pt x="223" y="25"/>
                          <a:pt x="223" y="32"/>
                          <a:pt x="224" y="3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Narrow"/>
                      <a:ea typeface="+mn-ea"/>
                      <a:cs typeface="+mn-cs"/>
                    </a:endParaRPr>
                  </a:p>
                </p:txBody>
              </p:sp>
              <p:sp>
                <p:nvSpPr>
                  <p:cNvPr id="496" name="Freeform 13">
                    <a:extLst>
                      <a:ext uri="{FF2B5EF4-FFF2-40B4-BE49-F238E27FC236}">
                        <a16:creationId xmlns:a16="http://schemas.microsoft.com/office/drawing/2014/main" id="{44F6379B-7437-374D-7A98-F2F8B145C234}"/>
                      </a:ext>
                    </a:extLst>
                  </p:cNvPr>
                  <p:cNvSpPr>
                    <a:spLocks/>
                  </p:cNvSpPr>
                  <p:nvPr/>
                </p:nvSpPr>
                <p:spPr bwMode="auto">
                  <a:xfrm>
                    <a:off x="6113010" y="4029074"/>
                    <a:ext cx="572952" cy="429985"/>
                  </a:xfrm>
                  <a:custGeom>
                    <a:avLst/>
                    <a:gdLst>
                      <a:gd name="T0" fmla="*/ 0 w 223"/>
                      <a:gd name="T1" fmla="*/ 126 h 167"/>
                      <a:gd name="T2" fmla="*/ 127 w 223"/>
                      <a:gd name="T3" fmla="*/ 0 h 167"/>
                      <a:gd name="T4" fmla="*/ 214 w 223"/>
                      <a:gd name="T5" fmla="*/ 34 h 167"/>
                      <a:gd name="T6" fmla="*/ 211 w 223"/>
                      <a:gd name="T7" fmla="*/ 60 h 167"/>
                      <a:gd name="T8" fmla="*/ 27 w 223"/>
                      <a:gd name="T9" fmla="*/ 160 h 167"/>
                      <a:gd name="T10" fmla="*/ 3 w 223"/>
                      <a:gd name="T11" fmla="*/ 148 h 167"/>
                      <a:gd name="T12" fmla="*/ 0 w 223"/>
                      <a:gd name="T13" fmla="*/ 126 h 167"/>
                    </a:gdLst>
                    <a:ahLst/>
                    <a:cxnLst>
                      <a:cxn ang="0">
                        <a:pos x="T0" y="T1"/>
                      </a:cxn>
                      <a:cxn ang="0">
                        <a:pos x="T2" y="T3"/>
                      </a:cxn>
                      <a:cxn ang="0">
                        <a:pos x="T4" y="T5"/>
                      </a:cxn>
                      <a:cxn ang="0">
                        <a:pos x="T6" y="T7"/>
                      </a:cxn>
                      <a:cxn ang="0">
                        <a:pos x="T8" y="T9"/>
                      </a:cxn>
                      <a:cxn ang="0">
                        <a:pos x="T10" y="T11"/>
                      </a:cxn>
                      <a:cxn ang="0">
                        <a:pos x="T12" y="T13"/>
                      </a:cxn>
                    </a:cxnLst>
                    <a:rect l="0" t="0" r="r" b="b"/>
                    <a:pathLst>
                      <a:path w="223" h="167">
                        <a:moveTo>
                          <a:pt x="0" y="126"/>
                        </a:moveTo>
                        <a:cubicBezTo>
                          <a:pt x="2" y="57"/>
                          <a:pt x="57" y="1"/>
                          <a:pt x="127" y="0"/>
                        </a:cubicBezTo>
                        <a:cubicBezTo>
                          <a:pt x="160" y="0"/>
                          <a:pt x="189" y="11"/>
                          <a:pt x="214" y="34"/>
                        </a:cubicBezTo>
                        <a:cubicBezTo>
                          <a:pt x="223" y="42"/>
                          <a:pt x="222" y="54"/>
                          <a:pt x="211" y="60"/>
                        </a:cubicBezTo>
                        <a:cubicBezTo>
                          <a:pt x="150" y="93"/>
                          <a:pt x="89" y="127"/>
                          <a:pt x="27" y="160"/>
                        </a:cubicBezTo>
                        <a:cubicBezTo>
                          <a:pt x="15" y="167"/>
                          <a:pt x="5" y="161"/>
                          <a:pt x="3" y="148"/>
                        </a:cubicBezTo>
                        <a:cubicBezTo>
                          <a:pt x="2" y="141"/>
                          <a:pt x="1" y="133"/>
                          <a:pt x="0" y="12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Narrow"/>
                      <a:ea typeface="+mn-ea"/>
                      <a:cs typeface="+mn-cs"/>
                    </a:endParaRPr>
                  </a:p>
                </p:txBody>
              </p:sp>
            </p:grpSp>
            <p:grpSp>
              <p:nvGrpSpPr>
                <p:cNvPr id="492" name="Group 491">
                  <a:extLst>
                    <a:ext uri="{FF2B5EF4-FFF2-40B4-BE49-F238E27FC236}">
                      <a16:creationId xmlns:a16="http://schemas.microsoft.com/office/drawing/2014/main" id="{3F2B41D1-7B3C-2778-D4FB-5AF7E81597CA}"/>
                    </a:ext>
                  </a:extLst>
                </p:cNvPr>
                <p:cNvGrpSpPr/>
                <p:nvPr/>
              </p:nvGrpSpPr>
              <p:grpSpPr>
                <a:xfrm>
                  <a:off x="4910911" y="5020808"/>
                  <a:ext cx="740137" cy="755989"/>
                  <a:chOff x="6044592" y="3880909"/>
                  <a:chExt cx="657433" cy="671513"/>
                </a:xfrm>
                <a:grpFill/>
              </p:grpSpPr>
              <p:sp>
                <p:nvSpPr>
                  <p:cNvPr id="493" name="Freeform 11">
                    <a:extLst>
                      <a:ext uri="{FF2B5EF4-FFF2-40B4-BE49-F238E27FC236}">
                        <a16:creationId xmlns:a16="http://schemas.microsoft.com/office/drawing/2014/main" id="{0EBF55C3-6D0E-AF70-2487-0FCB6E9737F2}"/>
                      </a:ext>
                    </a:extLst>
                  </p:cNvPr>
                  <p:cNvSpPr>
                    <a:spLocks/>
                  </p:cNvSpPr>
                  <p:nvPr/>
                </p:nvSpPr>
                <p:spPr bwMode="auto">
                  <a:xfrm>
                    <a:off x="6126906" y="4107274"/>
                    <a:ext cx="575119" cy="445148"/>
                  </a:xfrm>
                  <a:custGeom>
                    <a:avLst/>
                    <a:gdLst>
                      <a:gd name="T0" fmla="*/ 224 w 224"/>
                      <a:gd name="T1" fmla="*/ 39 h 173"/>
                      <a:gd name="T2" fmla="*/ 125 w 224"/>
                      <a:gd name="T3" fmla="*/ 163 h 173"/>
                      <a:gd name="T4" fmla="*/ 11 w 224"/>
                      <a:gd name="T5" fmla="*/ 134 h 173"/>
                      <a:gd name="T6" fmla="*/ 14 w 224"/>
                      <a:gd name="T7" fmla="*/ 106 h 173"/>
                      <a:gd name="T8" fmla="*/ 198 w 224"/>
                      <a:gd name="T9" fmla="*/ 6 h 173"/>
                      <a:gd name="T10" fmla="*/ 222 w 224"/>
                      <a:gd name="T11" fmla="*/ 18 h 173"/>
                      <a:gd name="T12" fmla="*/ 224 w 224"/>
                      <a:gd name="T13" fmla="*/ 39 h 173"/>
                    </a:gdLst>
                    <a:ahLst/>
                    <a:cxnLst>
                      <a:cxn ang="0">
                        <a:pos x="T0" y="T1"/>
                      </a:cxn>
                      <a:cxn ang="0">
                        <a:pos x="T2" y="T3"/>
                      </a:cxn>
                      <a:cxn ang="0">
                        <a:pos x="T4" y="T5"/>
                      </a:cxn>
                      <a:cxn ang="0">
                        <a:pos x="T6" y="T7"/>
                      </a:cxn>
                      <a:cxn ang="0">
                        <a:pos x="T8" y="T9"/>
                      </a:cxn>
                      <a:cxn ang="0">
                        <a:pos x="T10" y="T11"/>
                      </a:cxn>
                      <a:cxn ang="0">
                        <a:pos x="T12" y="T13"/>
                      </a:cxn>
                    </a:cxnLst>
                    <a:rect l="0" t="0" r="r" b="b"/>
                    <a:pathLst>
                      <a:path w="224" h="173">
                        <a:moveTo>
                          <a:pt x="224" y="39"/>
                        </a:moveTo>
                        <a:cubicBezTo>
                          <a:pt x="223" y="99"/>
                          <a:pt x="183" y="150"/>
                          <a:pt x="125" y="163"/>
                        </a:cubicBezTo>
                        <a:cubicBezTo>
                          <a:pt x="82" y="173"/>
                          <a:pt x="44" y="162"/>
                          <a:pt x="11" y="134"/>
                        </a:cubicBezTo>
                        <a:cubicBezTo>
                          <a:pt x="0" y="125"/>
                          <a:pt x="2" y="113"/>
                          <a:pt x="14" y="106"/>
                        </a:cubicBezTo>
                        <a:cubicBezTo>
                          <a:pt x="75" y="73"/>
                          <a:pt x="137" y="39"/>
                          <a:pt x="198" y="6"/>
                        </a:cubicBezTo>
                        <a:cubicBezTo>
                          <a:pt x="209" y="0"/>
                          <a:pt x="220" y="6"/>
                          <a:pt x="222" y="18"/>
                        </a:cubicBezTo>
                        <a:cubicBezTo>
                          <a:pt x="223" y="25"/>
                          <a:pt x="223" y="32"/>
                          <a:pt x="224" y="3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Narrow"/>
                      <a:ea typeface="+mn-ea"/>
                      <a:cs typeface="+mn-cs"/>
                    </a:endParaRPr>
                  </a:p>
                </p:txBody>
              </p:sp>
              <p:sp>
                <p:nvSpPr>
                  <p:cNvPr id="494" name="Freeform 13">
                    <a:extLst>
                      <a:ext uri="{FF2B5EF4-FFF2-40B4-BE49-F238E27FC236}">
                        <a16:creationId xmlns:a16="http://schemas.microsoft.com/office/drawing/2014/main" id="{7587630A-5664-CB6E-08BF-4618E1B5384B}"/>
                      </a:ext>
                    </a:extLst>
                  </p:cNvPr>
                  <p:cNvSpPr>
                    <a:spLocks/>
                  </p:cNvSpPr>
                  <p:nvPr/>
                </p:nvSpPr>
                <p:spPr bwMode="auto">
                  <a:xfrm>
                    <a:off x="6044592" y="3880909"/>
                    <a:ext cx="572952" cy="429985"/>
                  </a:xfrm>
                  <a:custGeom>
                    <a:avLst/>
                    <a:gdLst>
                      <a:gd name="T0" fmla="*/ 0 w 223"/>
                      <a:gd name="T1" fmla="*/ 126 h 167"/>
                      <a:gd name="T2" fmla="*/ 127 w 223"/>
                      <a:gd name="T3" fmla="*/ 0 h 167"/>
                      <a:gd name="T4" fmla="*/ 214 w 223"/>
                      <a:gd name="T5" fmla="*/ 34 h 167"/>
                      <a:gd name="T6" fmla="*/ 211 w 223"/>
                      <a:gd name="T7" fmla="*/ 60 h 167"/>
                      <a:gd name="T8" fmla="*/ 27 w 223"/>
                      <a:gd name="T9" fmla="*/ 160 h 167"/>
                      <a:gd name="T10" fmla="*/ 3 w 223"/>
                      <a:gd name="T11" fmla="*/ 148 h 167"/>
                      <a:gd name="T12" fmla="*/ 0 w 223"/>
                      <a:gd name="T13" fmla="*/ 126 h 167"/>
                    </a:gdLst>
                    <a:ahLst/>
                    <a:cxnLst>
                      <a:cxn ang="0">
                        <a:pos x="T0" y="T1"/>
                      </a:cxn>
                      <a:cxn ang="0">
                        <a:pos x="T2" y="T3"/>
                      </a:cxn>
                      <a:cxn ang="0">
                        <a:pos x="T4" y="T5"/>
                      </a:cxn>
                      <a:cxn ang="0">
                        <a:pos x="T6" y="T7"/>
                      </a:cxn>
                      <a:cxn ang="0">
                        <a:pos x="T8" y="T9"/>
                      </a:cxn>
                      <a:cxn ang="0">
                        <a:pos x="T10" y="T11"/>
                      </a:cxn>
                      <a:cxn ang="0">
                        <a:pos x="T12" y="T13"/>
                      </a:cxn>
                    </a:cxnLst>
                    <a:rect l="0" t="0" r="r" b="b"/>
                    <a:pathLst>
                      <a:path w="223" h="167">
                        <a:moveTo>
                          <a:pt x="0" y="126"/>
                        </a:moveTo>
                        <a:cubicBezTo>
                          <a:pt x="2" y="57"/>
                          <a:pt x="57" y="1"/>
                          <a:pt x="127" y="0"/>
                        </a:cubicBezTo>
                        <a:cubicBezTo>
                          <a:pt x="160" y="0"/>
                          <a:pt x="189" y="11"/>
                          <a:pt x="214" y="34"/>
                        </a:cubicBezTo>
                        <a:cubicBezTo>
                          <a:pt x="223" y="42"/>
                          <a:pt x="222" y="54"/>
                          <a:pt x="211" y="60"/>
                        </a:cubicBezTo>
                        <a:cubicBezTo>
                          <a:pt x="150" y="93"/>
                          <a:pt x="89" y="127"/>
                          <a:pt x="27" y="160"/>
                        </a:cubicBezTo>
                        <a:cubicBezTo>
                          <a:pt x="15" y="167"/>
                          <a:pt x="5" y="161"/>
                          <a:pt x="3" y="148"/>
                        </a:cubicBezTo>
                        <a:cubicBezTo>
                          <a:pt x="2" y="141"/>
                          <a:pt x="1" y="133"/>
                          <a:pt x="0" y="12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Narrow"/>
                      <a:ea typeface="+mn-ea"/>
                      <a:cs typeface="+mn-cs"/>
                    </a:endParaRPr>
                  </a:p>
                </p:txBody>
              </p:sp>
            </p:grpSp>
          </p:grpSp>
        </p:grpSp>
        <p:sp>
          <p:nvSpPr>
            <p:cNvPr id="414" name="TextBox 413">
              <a:extLst>
                <a:ext uri="{FF2B5EF4-FFF2-40B4-BE49-F238E27FC236}">
                  <a16:creationId xmlns:a16="http://schemas.microsoft.com/office/drawing/2014/main" id="{9C01D48B-AD85-56D2-DE56-A21F83713A12}"/>
                </a:ext>
              </a:extLst>
            </p:cNvPr>
            <p:cNvSpPr txBox="1"/>
            <p:nvPr/>
          </p:nvSpPr>
          <p:spPr>
            <a:xfrm>
              <a:off x="2531131" y="1571166"/>
              <a:ext cx="3034262" cy="434299"/>
            </a:xfrm>
            <a:prstGeom prst="rect">
              <a:avLst/>
            </a:prstGeom>
            <a:noFill/>
          </p:spPr>
          <p:txBody>
            <a:bodyPr wrap="none" lIns="0" tIns="0" rIns="0" bIns="0" rtlCol="0" anchor="ctr" anchorCtr="0">
              <a:noAutofit/>
            </a:bodyPr>
            <a:lstStyle/>
            <a:p>
              <a:pPr marL="63500" marR="0" lvl="1"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accent1"/>
                  </a:solidFill>
                  <a:effectLst/>
                  <a:uLnTx/>
                  <a:uFillTx/>
                  <a:latin typeface="+mj-lt"/>
                  <a:ea typeface="+mn-ea"/>
                  <a:cs typeface="+mn-cs"/>
                </a:rPr>
                <a:t>Patient Risk Factors</a:t>
              </a:r>
            </a:p>
          </p:txBody>
        </p:sp>
        <p:sp>
          <p:nvSpPr>
            <p:cNvPr id="436" name="TextBox 435">
              <a:extLst>
                <a:ext uri="{FF2B5EF4-FFF2-40B4-BE49-F238E27FC236}">
                  <a16:creationId xmlns:a16="http://schemas.microsoft.com/office/drawing/2014/main" id="{672C920B-2992-0D02-7191-5A96F6B2F6C5}"/>
                </a:ext>
              </a:extLst>
            </p:cNvPr>
            <p:cNvSpPr txBox="1"/>
            <p:nvPr/>
          </p:nvSpPr>
          <p:spPr>
            <a:xfrm>
              <a:off x="2403664" y="3156761"/>
              <a:ext cx="1586216" cy="461665"/>
            </a:xfrm>
            <a:prstGeom prst="rect">
              <a:avLst/>
            </a:prstGeom>
            <a:noFill/>
          </p:spPr>
          <p:txBody>
            <a:bodyPr wrap="square" rtlCol="0">
              <a:spAutoFit/>
            </a:bodyPr>
            <a:lstStyle/>
            <a:p>
              <a:pPr marL="63500" marR="0" lvl="1"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mj-lt"/>
                  <a:ea typeface="+mn-ea"/>
                  <a:cs typeface="+mn-cs"/>
                </a:rPr>
                <a:t>Age 50 years </a:t>
              </a:r>
              <a:br>
                <a:rPr kumimoji="0" lang="en-US" sz="1200" b="0" i="0" u="none" strike="noStrike" kern="1200" cap="none" spc="0" normalizeH="0" baseline="0" noProof="0" dirty="0">
                  <a:ln>
                    <a:noFill/>
                  </a:ln>
                  <a:effectLst/>
                  <a:uLnTx/>
                  <a:uFillTx/>
                  <a:latin typeface="+mj-lt"/>
                  <a:ea typeface="+mn-ea"/>
                  <a:cs typeface="+mn-cs"/>
                </a:rPr>
              </a:br>
              <a:r>
                <a:rPr kumimoji="0" lang="en-US" sz="1200" b="0" i="0" u="none" strike="noStrike" kern="1200" cap="none" spc="0" normalizeH="0" baseline="0" noProof="0" dirty="0">
                  <a:ln>
                    <a:noFill/>
                  </a:ln>
                  <a:effectLst/>
                  <a:uLnTx/>
                  <a:uFillTx/>
                  <a:latin typeface="+mj-lt"/>
                  <a:ea typeface="+mn-ea"/>
                  <a:cs typeface="+mn-cs"/>
                </a:rPr>
                <a:t>or older</a:t>
              </a:r>
              <a:r>
                <a:rPr kumimoji="0" lang="en-US" sz="1200" b="0" i="0" u="none" strike="noStrike" kern="1200" cap="none" spc="0" normalizeH="0" baseline="30000" noProof="0" dirty="0">
                  <a:ln>
                    <a:noFill/>
                  </a:ln>
                  <a:effectLst/>
                  <a:uLnTx/>
                  <a:uFillTx/>
                  <a:latin typeface="+mj-lt"/>
                  <a:ea typeface="+mn-ea"/>
                  <a:cs typeface="+mn-cs"/>
                </a:rPr>
                <a:t>1</a:t>
              </a:r>
            </a:p>
          </p:txBody>
        </p:sp>
        <p:sp>
          <p:nvSpPr>
            <p:cNvPr id="437" name="TextBox 436">
              <a:extLst>
                <a:ext uri="{FF2B5EF4-FFF2-40B4-BE49-F238E27FC236}">
                  <a16:creationId xmlns:a16="http://schemas.microsoft.com/office/drawing/2014/main" id="{7F742FEE-B61B-6B7B-EB90-4F422AFB506E}"/>
                </a:ext>
              </a:extLst>
            </p:cNvPr>
            <p:cNvSpPr txBox="1"/>
            <p:nvPr/>
          </p:nvSpPr>
          <p:spPr>
            <a:xfrm>
              <a:off x="4177450" y="3156761"/>
              <a:ext cx="1586216" cy="461665"/>
            </a:xfrm>
            <a:prstGeom prst="rect">
              <a:avLst/>
            </a:prstGeom>
            <a:noFill/>
          </p:spPr>
          <p:txBody>
            <a:bodyPr wrap="square" rtlCol="0">
              <a:spAutoFit/>
            </a:bodyPr>
            <a:lstStyle/>
            <a:p>
              <a:pPr marL="63500" marR="0" lvl="1"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mj-lt"/>
                  <a:ea typeface="+mn-ea"/>
                  <a:cs typeface="+mn-cs"/>
                </a:rPr>
                <a:t>Diagnosis of mood disorder</a:t>
              </a:r>
              <a:r>
                <a:rPr kumimoji="0" lang="en-US" sz="1200" b="0" i="0" u="none" strike="noStrike" kern="1200" cap="none" spc="0" normalizeH="0" baseline="30000" noProof="0" dirty="0">
                  <a:ln>
                    <a:noFill/>
                  </a:ln>
                  <a:effectLst/>
                  <a:uLnTx/>
                  <a:uFillTx/>
                  <a:latin typeface="+mj-lt"/>
                  <a:ea typeface="+mn-ea"/>
                  <a:cs typeface="+mn-cs"/>
                </a:rPr>
                <a:t>2</a:t>
              </a:r>
            </a:p>
          </p:txBody>
        </p:sp>
        <p:sp>
          <p:nvSpPr>
            <p:cNvPr id="438" name="TextBox 437">
              <a:extLst>
                <a:ext uri="{FF2B5EF4-FFF2-40B4-BE49-F238E27FC236}">
                  <a16:creationId xmlns:a16="http://schemas.microsoft.com/office/drawing/2014/main" id="{736184E1-52B2-CF06-25A8-36C374B207E3}"/>
                </a:ext>
              </a:extLst>
            </p:cNvPr>
            <p:cNvSpPr txBox="1"/>
            <p:nvPr/>
          </p:nvSpPr>
          <p:spPr>
            <a:xfrm>
              <a:off x="2403664" y="4824805"/>
              <a:ext cx="1586216" cy="461665"/>
            </a:xfrm>
            <a:prstGeom prst="rect">
              <a:avLst/>
            </a:prstGeom>
            <a:noFill/>
          </p:spPr>
          <p:txBody>
            <a:bodyPr wrap="square" rtlCol="0">
              <a:spAutoFit/>
            </a:bodyPr>
            <a:lstStyle/>
            <a:p>
              <a:pPr marL="63500" marR="0" lvl="1"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mj-lt"/>
                  <a:ea typeface="+mn-ea"/>
                  <a:cs typeface="+mn-cs"/>
                </a:rPr>
                <a:t>Postmenopausal status</a:t>
              </a:r>
              <a:r>
                <a:rPr kumimoji="0" lang="en-US" sz="1200" b="0" i="0" u="none" strike="noStrike" kern="1200" cap="none" spc="0" normalizeH="0" baseline="30000" noProof="0" dirty="0">
                  <a:ln>
                    <a:noFill/>
                  </a:ln>
                  <a:effectLst/>
                  <a:uLnTx/>
                  <a:uFillTx/>
                  <a:latin typeface="+mj-lt"/>
                  <a:ea typeface="+mn-ea"/>
                  <a:cs typeface="+mn-cs"/>
                </a:rPr>
                <a:t>4</a:t>
              </a:r>
            </a:p>
          </p:txBody>
        </p:sp>
        <p:sp>
          <p:nvSpPr>
            <p:cNvPr id="439" name="TextBox 438">
              <a:extLst>
                <a:ext uri="{FF2B5EF4-FFF2-40B4-BE49-F238E27FC236}">
                  <a16:creationId xmlns:a16="http://schemas.microsoft.com/office/drawing/2014/main" id="{1DB46382-5A85-A404-EA46-C5761A8B39D7}"/>
                </a:ext>
              </a:extLst>
            </p:cNvPr>
            <p:cNvSpPr txBox="1"/>
            <p:nvPr/>
          </p:nvSpPr>
          <p:spPr>
            <a:xfrm>
              <a:off x="4177450" y="4824805"/>
              <a:ext cx="1586216" cy="276999"/>
            </a:xfrm>
            <a:prstGeom prst="rect">
              <a:avLst/>
            </a:prstGeom>
            <a:noFill/>
          </p:spPr>
          <p:txBody>
            <a:bodyPr wrap="square" rtlCol="0">
              <a:spAutoFit/>
            </a:bodyPr>
            <a:lstStyle/>
            <a:p>
              <a:pPr marL="63500" marR="0" lvl="1"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mj-lt"/>
                  <a:ea typeface="+mn-ea"/>
                  <a:cs typeface="+mn-cs"/>
                </a:rPr>
                <a:t>Substance abuse</a:t>
              </a:r>
              <a:r>
                <a:rPr kumimoji="0" lang="en-US" sz="1200" b="0" i="0" u="none" strike="noStrike" kern="1200" cap="none" spc="0" normalizeH="0" baseline="30000" noProof="0" dirty="0">
                  <a:ln>
                    <a:noFill/>
                  </a:ln>
                  <a:effectLst/>
                  <a:uLnTx/>
                  <a:uFillTx/>
                  <a:latin typeface="+mj-lt"/>
                  <a:ea typeface="+mn-ea"/>
                  <a:cs typeface="+mn-cs"/>
                </a:rPr>
                <a:t>3</a:t>
              </a:r>
            </a:p>
          </p:txBody>
        </p:sp>
        <p:grpSp>
          <p:nvGrpSpPr>
            <p:cNvPr id="504" name="Group 503">
              <a:extLst>
                <a:ext uri="{FF2B5EF4-FFF2-40B4-BE49-F238E27FC236}">
                  <a16:creationId xmlns:a16="http://schemas.microsoft.com/office/drawing/2014/main" id="{3B8A9744-97C4-E01B-2DA8-DBCEC4EE6ADA}"/>
                </a:ext>
              </a:extLst>
            </p:cNvPr>
            <p:cNvGrpSpPr>
              <a:grpSpLocks noChangeAspect="1"/>
            </p:cNvGrpSpPr>
            <p:nvPr/>
          </p:nvGrpSpPr>
          <p:grpSpPr>
            <a:xfrm>
              <a:off x="2639235" y="2032906"/>
              <a:ext cx="1115074" cy="1117948"/>
              <a:chOff x="-4083050" y="1579563"/>
              <a:chExt cx="3694112" cy="3703638"/>
            </a:xfrm>
          </p:grpSpPr>
          <p:sp>
            <p:nvSpPr>
              <p:cNvPr id="508" name="Freeform 5">
                <a:extLst>
                  <a:ext uri="{FF2B5EF4-FFF2-40B4-BE49-F238E27FC236}">
                    <a16:creationId xmlns:a16="http://schemas.microsoft.com/office/drawing/2014/main" id="{E0353BC8-46A4-7F8A-DF3F-6C3D6A5A1600}"/>
                  </a:ext>
                </a:extLst>
              </p:cNvPr>
              <p:cNvSpPr>
                <a:spLocks/>
              </p:cNvSpPr>
              <p:nvPr/>
            </p:nvSpPr>
            <p:spPr bwMode="auto">
              <a:xfrm>
                <a:off x="-615950" y="3598863"/>
                <a:ext cx="219075" cy="222250"/>
              </a:xfrm>
              <a:custGeom>
                <a:avLst/>
                <a:gdLst>
                  <a:gd name="T0" fmla="*/ 58 w 58"/>
                  <a:gd name="T1" fmla="*/ 28 h 59"/>
                  <a:gd name="T2" fmla="*/ 29 w 58"/>
                  <a:gd name="T3" fmla="*/ 58 h 59"/>
                  <a:gd name="T4" fmla="*/ 1 w 58"/>
                  <a:gd name="T5" fmla="*/ 29 h 59"/>
                  <a:gd name="T6" fmla="*/ 26 w 58"/>
                  <a:gd name="T7" fmla="*/ 1 h 59"/>
                  <a:gd name="T8" fmla="*/ 58 w 58"/>
                  <a:gd name="T9" fmla="*/ 28 h 59"/>
                </a:gdLst>
                <a:ahLst/>
                <a:cxnLst>
                  <a:cxn ang="0">
                    <a:pos x="T0" y="T1"/>
                  </a:cxn>
                  <a:cxn ang="0">
                    <a:pos x="T2" y="T3"/>
                  </a:cxn>
                  <a:cxn ang="0">
                    <a:pos x="T4" y="T5"/>
                  </a:cxn>
                  <a:cxn ang="0">
                    <a:pos x="T6" y="T7"/>
                  </a:cxn>
                  <a:cxn ang="0">
                    <a:pos x="T8" y="T9"/>
                  </a:cxn>
                </a:cxnLst>
                <a:rect l="0" t="0" r="r" b="b"/>
                <a:pathLst>
                  <a:path w="58" h="59">
                    <a:moveTo>
                      <a:pt x="58" y="28"/>
                    </a:moveTo>
                    <a:cubicBezTo>
                      <a:pt x="56" y="45"/>
                      <a:pt x="48" y="57"/>
                      <a:pt x="29" y="58"/>
                    </a:cubicBezTo>
                    <a:cubicBezTo>
                      <a:pt x="11" y="59"/>
                      <a:pt x="1" y="47"/>
                      <a:pt x="1" y="29"/>
                    </a:cubicBezTo>
                    <a:cubicBezTo>
                      <a:pt x="0" y="14"/>
                      <a:pt x="9" y="3"/>
                      <a:pt x="26" y="1"/>
                    </a:cubicBezTo>
                    <a:cubicBezTo>
                      <a:pt x="44" y="0"/>
                      <a:pt x="54" y="10"/>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9" name="Freeform 6">
                <a:extLst>
                  <a:ext uri="{FF2B5EF4-FFF2-40B4-BE49-F238E27FC236}">
                    <a16:creationId xmlns:a16="http://schemas.microsoft.com/office/drawing/2014/main" id="{BA4069E6-AD4D-7EF2-D4C9-16F8A1A8FA88}"/>
                  </a:ext>
                </a:extLst>
              </p:cNvPr>
              <p:cNvSpPr>
                <a:spLocks/>
              </p:cNvSpPr>
              <p:nvPr/>
            </p:nvSpPr>
            <p:spPr bwMode="auto">
              <a:xfrm>
                <a:off x="-665163" y="2847976"/>
                <a:ext cx="223837" cy="219075"/>
              </a:xfrm>
              <a:custGeom>
                <a:avLst/>
                <a:gdLst>
                  <a:gd name="T0" fmla="*/ 29 w 59"/>
                  <a:gd name="T1" fmla="*/ 0 h 58"/>
                  <a:gd name="T2" fmla="*/ 58 w 59"/>
                  <a:gd name="T3" fmla="*/ 29 h 58"/>
                  <a:gd name="T4" fmla="*/ 28 w 59"/>
                  <a:gd name="T5" fmla="*/ 57 h 58"/>
                  <a:gd name="T6" fmla="*/ 2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2"/>
                      <a:pt x="59" y="11"/>
                      <a:pt x="58" y="29"/>
                    </a:cubicBezTo>
                    <a:cubicBezTo>
                      <a:pt x="57" y="47"/>
                      <a:pt x="47" y="58"/>
                      <a:pt x="28" y="57"/>
                    </a:cubicBezTo>
                    <a:cubicBezTo>
                      <a:pt x="12" y="57"/>
                      <a:pt x="3" y="46"/>
                      <a:pt x="2" y="31"/>
                    </a:cubicBezTo>
                    <a:cubicBezTo>
                      <a:pt x="0" y="12"/>
                      <a:pt x="12"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0" name="Freeform 7">
                <a:extLst>
                  <a:ext uri="{FF2B5EF4-FFF2-40B4-BE49-F238E27FC236}">
                    <a16:creationId xmlns:a16="http://schemas.microsoft.com/office/drawing/2014/main" id="{F96E4F0E-6B76-541F-BA78-C27000ABDFF0}"/>
                  </a:ext>
                </a:extLst>
              </p:cNvPr>
              <p:cNvSpPr>
                <a:spLocks/>
              </p:cNvSpPr>
              <p:nvPr/>
            </p:nvSpPr>
            <p:spPr bwMode="auto">
              <a:xfrm>
                <a:off x="-2147888" y="5056188"/>
                <a:ext cx="222250" cy="219075"/>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1" name="Freeform 8">
                <a:extLst>
                  <a:ext uri="{FF2B5EF4-FFF2-40B4-BE49-F238E27FC236}">
                    <a16:creationId xmlns:a16="http://schemas.microsoft.com/office/drawing/2014/main" id="{3A2DE9E8-E6D3-CAC7-18CA-24B1E4D3AC89}"/>
                  </a:ext>
                </a:extLst>
              </p:cNvPr>
              <p:cNvSpPr>
                <a:spLocks/>
              </p:cNvSpPr>
              <p:nvPr/>
            </p:nvSpPr>
            <p:spPr bwMode="auto">
              <a:xfrm>
                <a:off x="-1611313" y="1733551"/>
                <a:ext cx="219075" cy="223838"/>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2" name="Freeform 9">
                <a:extLst>
                  <a:ext uri="{FF2B5EF4-FFF2-40B4-BE49-F238E27FC236}">
                    <a16:creationId xmlns:a16="http://schemas.microsoft.com/office/drawing/2014/main" id="{9B85043B-2919-BCD7-C507-6AD605B1893A}"/>
                  </a:ext>
                </a:extLst>
              </p:cNvPr>
              <p:cNvSpPr>
                <a:spLocks/>
              </p:cNvSpPr>
              <p:nvPr/>
            </p:nvSpPr>
            <p:spPr bwMode="auto">
              <a:xfrm>
                <a:off x="-3671888" y="2193926"/>
                <a:ext cx="219075" cy="219075"/>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3" name="Freeform 10">
                <a:extLst>
                  <a:ext uri="{FF2B5EF4-FFF2-40B4-BE49-F238E27FC236}">
                    <a16:creationId xmlns:a16="http://schemas.microsoft.com/office/drawing/2014/main" id="{1E75F4E4-1BDF-ABC6-886A-3CDCC7A4ABCB}"/>
                  </a:ext>
                </a:extLst>
              </p:cNvPr>
              <p:cNvSpPr>
                <a:spLocks/>
              </p:cNvSpPr>
              <p:nvPr/>
            </p:nvSpPr>
            <p:spPr bwMode="auto">
              <a:xfrm>
                <a:off x="-1781175" y="4968876"/>
                <a:ext cx="219075" cy="223838"/>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4" name="Freeform 11">
                <a:extLst>
                  <a:ext uri="{FF2B5EF4-FFF2-40B4-BE49-F238E27FC236}">
                    <a16:creationId xmlns:a16="http://schemas.microsoft.com/office/drawing/2014/main" id="{A4AF6331-9D94-25A6-2B0E-8628E665E4E7}"/>
                  </a:ext>
                </a:extLst>
              </p:cNvPr>
              <p:cNvSpPr>
                <a:spLocks/>
              </p:cNvSpPr>
              <p:nvPr/>
            </p:nvSpPr>
            <p:spPr bwMode="auto">
              <a:xfrm>
                <a:off x="-3076575" y="1741488"/>
                <a:ext cx="219075" cy="222250"/>
              </a:xfrm>
              <a:custGeom>
                <a:avLst/>
                <a:gdLst>
                  <a:gd name="T0" fmla="*/ 30 w 58"/>
                  <a:gd name="T1" fmla="*/ 0 h 59"/>
                  <a:gd name="T2" fmla="*/ 57 w 58"/>
                  <a:gd name="T3" fmla="*/ 31 h 59"/>
                  <a:gd name="T4" fmla="*/ 26 w 58"/>
                  <a:gd name="T5" fmla="*/ 57 h 59"/>
                  <a:gd name="T6" fmla="*/ 1 w 58"/>
                  <a:gd name="T7" fmla="*/ 29 h 59"/>
                  <a:gd name="T8" fmla="*/ 30 w 58"/>
                  <a:gd name="T9" fmla="*/ 0 h 59"/>
                </a:gdLst>
                <a:ahLst/>
                <a:cxnLst>
                  <a:cxn ang="0">
                    <a:pos x="T0" y="T1"/>
                  </a:cxn>
                  <a:cxn ang="0">
                    <a:pos x="T2" y="T3"/>
                  </a:cxn>
                  <a:cxn ang="0">
                    <a:pos x="T4" y="T5"/>
                  </a:cxn>
                  <a:cxn ang="0">
                    <a:pos x="T6" y="T7"/>
                  </a:cxn>
                  <a:cxn ang="0">
                    <a:pos x="T8" y="T9"/>
                  </a:cxn>
                </a:cxnLst>
                <a:rect l="0" t="0" r="r" b="b"/>
                <a:pathLst>
                  <a:path w="58" h="59">
                    <a:moveTo>
                      <a:pt x="30" y="0"/>
                    </a:moveTo>
                    <a:cubicBezTo>
                      <a:pt x="47" y="2"/>
                      <a:pt x="58" y="13"/>
                      <a:pt x="57" y="31"/>
                    </a:cubicBezTo>
                    <a:cubicBezTo>
                      <a:pt x="55" y="48"/>
                      <a:pt x="44" y="59"/>
                      <a:pt x="26" y="57"/>
                    </a:cubicBezTo>
                    <a:cubicBezTo>
                      <a:pt x="10" y="55"/>
                      <a:pt x="0" y="45"/>
                      <a:pt x="1" y="29"/>
                    </a:cubicBezTo>
                    <a:cubicBezTo>
                      <a:pt x="1" y="10"/>
                      <a:pt x="12" y="1"/>
                      <a:pt x="30"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5" name="Freeform 12">
                <a:extLst>
                  <a:ext uri="{FF2B5EF4-FFF2-40B4-BE49-F238E27FC236}">
                    <a16:creationId xmlns:a16="http://schemas.microsoft.com/office/drawing/2014/main" id="{7647B4B3-7E17-B6DA-2A0B-7241004A972F}"/>
                  </a:ext>
                </a:extLst>
              </p:cNvPr>
              <p:cNvSpPr>
                <a:spLocks/>
              </p:cNvSpPr>
              <p:nvPr/>
            </p:nvSpPr>
            <p:spPr bwMode="auto">
              <a:xfrm>
                <a:off x="-1970088" y="1617663"/>
                <a:ext cx="214312" cy="217488"/>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6" name="Freeform 13">
                <a:extLst>
                  <a:ext uri="{FF2B5EF4-FFF2-40B4-BE49-F238E27FC236}">
                    <a16:creationId xmlns:a16="http://schemas.microsoft.com/office/drawing/2014/main" id="{A943A90F-C805-37B4-6227-C3EA14B76AA2}"/>
                  </a:ext>
                </a:extLst>
              </p:cNvPr>
              <p:cNvSpPr>
                <a:spLocks/>
              </p:cNvSpPr>
              <p:nvPr/>
            </p:nvSpPr>
            <p:spPr bwMode="auto">
              <a:xfrm>
                <a:off x="-2347913" y="1579563"/>
                <a:ext cx="219075" cy="214313"/>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7" name="Freeform 14">
                <a:extLst>
                  <a:ext uri="{FF2B5EF4-FFF2-40B4-BE49-F238E27FC236}">
                    <a16:creationId xmlns:a16="http://schemas.microsoft.com/office/drawing/2014/main" id="{3289E377-2C79-CECF-4872-AFD62ACDA09B}"/>
                  </a:ext>
                </a:extLst>
              </p:cNvPr>
              <p:cNvSpPr>
                <a:spLocks/>
              </p:cNvSpPr>
              <p:nvPr/>
            </p:nvSpPr>
            <p:spPr bwMode="auto">
              <a:xfrm>
                <a:off x="-3400425" y="1930401"/>
                <a:ext cx="219075" cy="222250"/>
              </a:xfrm>
              <a:custGeom>
                <a:avLst/>
                <a:gdLst>
                  <a:gd name="T0" fmla="*/ 58 w 58"/>
                  <a:gd name="T1" fmla="*/ 30 h 59"/>
                  <a:gd name="T2" fmla="*/ 29 w 58"/>
                  <a:gd name="T3" fmla="*/ 58 h 59"/>
                  <a:gd name="T4" fmla="*/ 1 w 58"/>
                  <a:gd name="T5" fmla="*/ 33 h 59"/>
                  <a:gd name="T6" fmla="*/ 27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6" y="48"/>
                      <a:pt x="47" y="58"/>
                      <a:pt x="29" y="58"/>
                    </a:cubicBezTo>
                    <a:cubicBezTo>
                      <a:pt x="12" y="59"/>
                      <a:pt x="2" y="49"/>
                      <a:pt x="1" y="33"/>
                    </a:cubicBezTo>
                    <a:cubicBezTo>
                      <a:pt x="0" y="15"/>
                      <a:pt x="9" y="3"/>
                      <a:pt x="27" y="2"/>
                    </a:cubicBezTo>
                    <a:cubicBezTo>
                      <a:pt x="45" y="0"/>
                      <a:pt x="55" y="12"/>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8" name="Freeform 15">
                <a:extLst>
                  <a:ext uri="{FF2B5EF4-FFF2-40B4-BE49-F238E27FC236}">
                    <a16:creationId xmlns:a16="http://schemas.microsoft.com/office/drawing/2014/main" id="{4D081C53-9157-AD56-CEA6-E63418C2C18E}"/>
                  </a:ext>
                </a:extLst>
              </p:cNvPr>
              <p:cNvSpPr>
                <a:spLocks/>
              </p:cNvSpPr>
              <p:nvPr/>
            </p:nvSpPr>
            <p:spPr bwMode="auto">
              <a:xfrm>
                <a:off x="-1438275" y="4814888"/>
                <a:ext cx="222250" cy="219075"/>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9" name="Freeform 16">
                <a:extLst>
                  <a:ext uri="{FF2B5EF4-FFF2-40B4-BE49-F238E27FC236}">
                    <a16:creationId xmlns:a16="http://schemas.microsoft.com/office/drawing/2014/main" id="{7AA77BBB-1D42-E4B7-6BD2-C850191D63CC}"/>
                  </a:ext>
                </a:extLst>
              </p:cNvPr>
              <p:cNvSpPr>
                <a:spLocks/>
              </p:cNvSpPr>
              <p:nvPr/>
            </p:nvSpPr>
            <p:spPr bwMode="auto">
              <a:xfrm>
                <a:off x="-3887788" y="2508251"/>
                <a:ext cx="223837" cy="222250"/>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0" name="Freeform 17">
                <a:extLst>
                  <a:ext uri="{FF2B5EF4-FFF2-40B4-BE49-F238E27FC236}">
                    <a16:creationId xmlns:a16="http://schemas.microsoft.com/office/drawing/2014/main" id="{2814C165-BE6A-9810-7132-8716C3499BDC}"/>
                  </a:ext>
                </a:extLst>
              </p:cNvPr>
              <p:cNvSpPr>
                <a:spLocks/>
              </p:cNvSpPr>
              <p:nvPr/>
            </p:nvSpPr>
            <p:spPr bwMode="auto">
              <a:xfrm>
                <a:off x="-1139825" y="4587876"/>
                <a:ext cx="222250" cy="219075"/>
              </a:xfrm>
              <a:custGeom>
                <a:avLst/>
                <a:gdLst>
                  <a:gd name="T0" fmla="*/ 27 w 59"/>
                  <a:gd name="T1" fmla="*/ 0 h 58"/>
                  <a:gd name="T2" fmla="*/ 58 w 59"/>
                  <a:gd name="T3" fmla="*/ 27 h 58"/>
                  <a:gd name="T4" fmla="*/ 30 w 59"/>
                  <a:gd name="T5" fmla="*/ 57 h 58"/>
                  <a:gd name="T6" fmla="*/ 2 w 59"/>
                  <a:gd name="T7" fmla="*/ 32 h 58"/>
                  <a:gd name="T8" fmla="*/ 27 w 59"/>
                  <a:gd name="T9" fmla="*/ 0 h 58"/>
                </a:gdLst>
                <a:ahLst/>
                <a:cxnLst>
                  <a:cxn ang="0">
                    <a:pos x="T0" y="T1"/>
                  </a:cxn>
                  <a:cxn ang="0">
                    <a:pos x="T2" y="T3"/>
                  </a:cxn>
                  <a:cxn ang="0">
                    <a:pos x="T4" y="T5"/>
                  </a:cxn>
                  <a:cxn ang="0">
                    <a:pos x="T6" y="T7"/>
                  </a:cxn>
                  <a:cxn ang="0">
                    <a:pos x="T8" y="T9"/>
                  </a:cxn>
                </a:cxnLst>
                <a:rect l="0" t="0" r="r" b="b"/>
                <a:pathLst>
                  <a:path w="59" h="58">
                    <a:moveTo>
                      <a:pt x="27" y="0"/>
                    </a:moveTo>
                    <a:cubicBezTo>
                      <a:pt x="45" y="1"/>
                      <a:pt x="57" y="9"/>
                      <a:pt x="58" y="27"/>
                    </a:cubicBezTo>
                    <a:cubicBezTo>
                      <a:pt x="59" y="45"/>
                      <a:pt x="48" y="56"/>
                      <a:pt x="30" y="57"/>
                    </a:cubicBezTo>
                    <a:cubicBezTo>
                      <a:pt x="13" y="58"/>
                      <a:pt x="4" y="47"/>
                      <a:pt x="2" y="32"/>
                    </a:cubicBezTo>
                    <a:cubicBezTo>
                      <a:pt x="0" y="14"/>
                      <a:pt x="9" y="3"/>
                      <a:pt x="27"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1" name="Freeform 18">
                <a:extLst>
                  <a:ext uri="{FF2B5EF4-FFF2-40B4-BE49-F238E27FC236}">
                    <a16:creationId xmlns:a16="http://schemas.microsoft.com/office/drawing/2014/main" id="{FCAA5CEA-7CE7-A44F-BA02-D393B8099FBB}"/>
                  </a:ext>
                </a:extLst>
              </p:cNvPr>
              <p:cNvSpPr>
                <a:spLocks/>
              </p:cNvSpPr>
              <p:nvPr/>
            </p:nvSpPr>
            <p:spPr bwMode="auto">
              <a:xfrm>
                <a:off x="-895350" y="4297363"/>
                <a:ext cx="219075" cy="222250"/>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2" name="Freeform 19">
                <a:extLst>
                  <a:ext uri="{FF2B5EF4-FFF2-40B4-BE49-F238E27FC236}">
                    <a16:creationId xmlns:a16="http://schemas.microsoft.com/office/drawing/2014/main" id="{4949D4EA-7B84-A88B-21F7-CDB2FADC062D}"/>
                  </a:ext>
                </a:extLst>
              </p:cNvPr>
              <p:cNvSpPr>
                <a:spLocks/>
              </p:cNvSpPr>
              <p:nvPr/>
            </p:nvSpPr>
            <p:spPr bwMode="auto">
              <a:xfrm>
                <a:off x="-720725" y="3960813"/>
                <a:ext cx="222250" cy="223838"/>
              </a:xfrm>
              <a:custGeom>
                <a:avLst/>
                <a:gdLst>
                  <a:gd name="T0" fmla="*/ 59 w 59"/>
                  <a:gd name="T1" fmla="*/ 30 h 59"/>
                  <a:gd name="T2" fmla="*/ 29 w 59"/>
                  <a:gd name="T3" fmla="*/ 58 h 59"/>
                  <a:gd name="T4" fmla="*/ 1 w 59"/>
                  <a:gd name="T5" fmla="*/ 32 h 59"/>
                  <a:gd name="T6" fmla="*/ 29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6" y="47"/>
                      <a:pt x="48" y="59"/>
                      <a:pt x="29" y="58"/>
                    </a:cubicBezTo>
                    <a:cubicBezTo>
                      <a:pt x="13" y="58"/>
                      <a:pt x="2" y="48"/>
                      <a:pt x="1" y="32"/>
                    </a:cubicBezTo>
                    <a:cubicBezTo>
                      <a:pt x="0" y="14"/>
                      <a:pt x="10" y="3"/>
                      <a:pt x="29" y="1"/>
                    </a:cubicBezTo>
                    <a:cubicBezTo>
                      <a:pt x="48" y="0"/>
                      <a:pt x="55" y="13"/>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3" name="Freeform 20">
                <a:extLst>
                  <a:ext uri="{FF2B5EF4-FFF2-40B4-BE49-F238E27FC236}">
                    <a16:creationId xmlns:a16="http://schemas.microsoft.com/office/drawing/2014/main" id="{98ADD9A2-929F-B9B2-1CB6-7161BE556092}"/>
                  </a:ext>
                </a:extLst>
              </p:cNvPr>
              <p:cNvSpPr>
                <a:spLocks/>
              </p:cNvSpPr>
              <p:nvPr/>
            </p:nvSpPr>
            <p:spPr bwMode="auto">
              <a:xfrm>
                <a:off x="-808038" y="2492376"/>
                <a:ext cx="222250" cy="234950"/>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4" name="Freeform 21">
                <a:extLst>
                  <a:ext uri="{FF2B5EF4-FFF2-40B4-BE49-F238E27FC236}">
                    <a16:creationId xmlns:a16="http://schemas.microsoft.com/office/drawing/2014/main" id="{B341D746-279A-D9D8-0B1D-248707F8F857}"/>
                  </a:ext>
                </a:extLst>
              </p:cNvPr>
              <p:cNvSpPr>
                <a:spLocks/>
              </p:cNvSpPr>
              <p:nvPr/>
            </p:nvSpPr>
            <p:spPr bwMode="auto">
              <a:xfrm>
                <a:off x="-1016000" y="2182813"/>
                <a:ext cx="215900" cy="219075"/>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5" name="Freeform 22">
                <a:extLst>
                  <a:ext uri="{FF2B5EF4-FFF2-40B4-BE49-F238E27FC236}">
                    <a16:creationId xmlns:a16="http://schemas.microsoft.com/office/drawing/2014/main" id="{A95DD02B-76FD-5FBF-2CF8-B8C15D112605}"/>
                  </a:ext>
                </a:extLst>
              </p:cNvPr>
              <p:cNvSpPr>
                <a:spLocks/>
              </p:cNvSpPr>
              <p:nvPr/>
            </p:nvSpPr>
            <p:spPr bwMode="auto">
              <a:xfrm>
                <a:off x="-4083050" y="3232151"/>
                <a:ext cx="219075" cy="219075"/>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6" name="Freeform 23">
                <a:extLst>
                  <a:ext uri="{FF2B5EF4-FFF2-40B4-BE49-F238E27FC236}">
                    <a16:creationId xmlns:a16="http://schemas.microsoft.com/office/drawing/2014/main" id="{AC239B4E-83C7-D268-5EFE-FC02D345FB4E}"/>
                  </a:ext>
                </a:extLst>
              </p:cNvPr>
              <p:cNvSpPr>
                <a:spLocks/>
              </p:cNvSpPr>
              <p:nvPr/>
            </p:nvSpPr>
            <p:spPr bwMode="auto">
              <a:xfrm>
                <a:off x="-2528888" y="5059363"/>
                <a:ext cx="222250" cy="223838"/>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7" name="Freeform 24">
                <a:extLst>
                  <a:ext uri="{FF2B5EF4-FFF2-40B4-BE49-F238E27FC236}">
                    <a16:creationId xmlns:a16="http://schemas.microsoft.com/office/drawing/2014/main" id="{EF16785F-AA34-E9DB-83BD-AC287EFB50C5}"/>
                  </a:ext>
                </a:extLst>
              </p:cNvPr>
              <p:cNvSpPr>
                <a:spLocks/>
              </p:cNvSpPr>
              <p:nvPr/>
            </p:nvSpPr>
            <p:spPr bwMode="auto">
              <a:xfrm>
                <a:off x="-4057650" y="3606801"/>
                <a:ext cx="215900" cy="219075"/>
              </a:xfrm>
              <a:custGeom>
                <a:avLst/>
                <a:gdLst>
                  <a:gd name="T0" fmla="*/ 57 w 57"/>
                  <a:gd name="T1" fmla="*/ 28 h 58"/>
                  <a:gd name="T2" fmla="*/ 29 w 57"/>
                  <a:gd name="T3" fmla="*/ 58 h 58"/>
                  <a:gd name="T4" fmla="*/ 0 w 57"/>
                  <a:gd name="T5" fmla="*/ 29 h 58"/>
                  <a:gd name="T6" fmla="*/ 25 w 57"/>
                  <a:gd name="T7" fmla="*/ 1 h 58"/>
                  <a:gd name="T8" fmla="*/ 57 w 57"/>
                  <a:gd name="T9" fmla="*/ 28 h 58"/>
                </a:gdLst>
                <a:ahLst/>
                <a:cxnLst>
                  <a:cxn ang="0">
                    <a:pos x="T0" y="T1"/>
                  </a:cxn>
                  <a:cxn ang="0">
                    <a:pos x="T2" y="T3"/>
                  </a:cxn>
                  <a:cxn ang="0">
                    <a:pos x="T4" y="T5"/>
                  </a:cxn>
                  <a:cxn ang="0">
                    <a:pos x="T6" y="T7"/>
                  </a:cxn>
                  <a:cxn ang="0">
                    <a:pos x="T8" y="T9"/>
                  </a:cxn>
                </a:cxnLst>
                <a:rect l="0" t="0" r="r" b="b"/>
                <a:pathLst>
                  <a:path w="57" h="58">
                    <a:moveTo>
                      <a:pt x="57" y="28"/>
                    </a:moveTo>
                    <a:cubicBezTo>
                      <a:pt x="55" y="45"/>
                      <a:pt x="47" y="58"/>
                      <a:pt x="29" y="58"/>
                    </a:cubicBezTo>
                    <a:cubicBezTo>
                      <a:pt x="10" y="58"/>
                      <a:pt x="0" y="47"/>
                      <a:pt x="0" y="29"/>
                    </a:cubicBezTo>
                    <a:cubicBezTo>
                      <a:pt x="0" y="13"/>
                      <a:pt x="10" y="3"/>
                      <a:pt x="25" y="1"/>
                    </a:cubicBezTo>
                    <a:cubicBezTo>
                      <a:pt x="43" y="0"/>
                      <a:pt x="53" y="11"/>
                      <a:pt x="57"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8" name="Freeform 25">
                <a:extLst>
                  <a:ext uri="{FF2B5EF4-FFF2-40B4-BE49-F238E27FC236}">
                    <a16:creationId xmlns:a16="http://schemas.microsoft.com/office/drawing/2014/main" id="{32EE2383-5281-EB7B-5087-1222A306C530}"/>
                  </a:ext>
                </a:extLst>
              </p:cNvPr>
              <p:cNvSpPr>
                <a:spLocks/>
              </p:cNvSpPr>
              <p:nvPr/>
            </p:nvSpPr>
            <p:spPr bwMode="auto">
              <a:xfrm>
                <a:off x="-4027488" y="2862263"/>
                <a:ext cx="219075" cy="215900"/>
              </a:xfrm>
              <a:custGeom>
                <a:avLst/>
                <a:gdLst>
                  <a:gd name="T0" fmla="*/ 29 w 58"/>
                  <a:gd name="T1" fmla="*/ 0 h 57"/>
                  <a:gd name="T2" fmla="*/ 58 w 58"/>
                  <a:gd name="T3" fmla="*/ 28 h 57"/>
                  <a:gd name="T4" fmla="*/ 33 w 58"/>
                  <a:gd name="T5" fmla="*/ 56 h 57"/>
                  <a:gd name="T6" fmla="*/ 2 w 58"/>
                  <a:gd name="T7" fmla="*/ 31 h 57"/>
                  <a:gd name="T8" fmla="*/ 29 w 58"/>
                  <a:gd name="T9" fmla="*/ 0 h 57"/>
                </a:gdLst>
                <a:ahLst/>
                <a:cxnLst>
                  <a:cxn ang="0">
                    <a:pos x="T0" y="T1"/>
                  </a:cxn>
                  <a:cxn ang="0">
                    <a:pos x="T2" y="T3"/>
                  </a:cxn>
                  <a:cxn ang="0">
                    <a:pos x="T4" y="T5"/>
                  </a:cxn>
                  <a:cxn ang="0">
                    <a:pos x="T6" y="T7"/>
                  </a:cxn>
                  <a:cxn ang="0">
                    <a:pos x="T8" y="T9"/>
                  </a:cxn>
                </a:cxnLst>
                <a:rect l="0" t="0" r="r" b="b"/>
                <a:pathLst>
                  <a:path w="58" h="57">
                    <a:moveTo>
                      <a:pt x="29" y="0"/>
                    </a:moveTo>
                    <a:cubicBezTo>
                      <a:pt x="47" y="1"/>
                      <a:pt x="58" y="10"/>
                      <a:pt x="58" y="28"/>
                    </a:cubicBezTo>
                    <a:cubicBezTo>
                      <a:pt x="58" y="43"/>
                      <a:pt x="50" y="55"/>
                      <a:pt x="33" y="56"/>
                    </a:cubicBezTo>
                    <a:cubicBezTo>
                      <a:pt x="16" y="57"/>
                      <a:pt x="4" y="49"/>
                      <a:pt x="2" y="31"/>
                    </a:cubicBezTo>
                    <a:cubicBezTo>
                      <a:pt x="0" y="12"/>
                      <a:pt x="11"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9" name="Freeform 26">
                <a:extLst>
                  <a:ext uri="{FF2B5EF4-FFF2-40B4-BE49-F238E27FC236}">
                    <a16:creationId xmlns:a16="http://schemas.microsoft.com/office/drawing/2014/main" id="{41563BB7-3CF7-FB85-9CD2-FCCA5EF1FDE5}"/>
                  </a:ext>
                </a:extLst>
              </p:cNvPr>
              <p:cNvSpPr>
                <a:spLocks/>
              </p:cNvSpPr>
              <p:nvPr/>
            </p:nvSpPr>
            <p:spPr bwMode="auto">
              <a:xfrm>
                <a:off x="-1287463" y="1930401"/>
                <a:ext cx="219075" cy="219075"/>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0" name="Freeform 27">
                <a:extLst>
                  <a:ext uri="{FF2B5EF4-FFF2-40B4-BE49-F238E27FC236}">
                    <a16:creationId xmlns:a16="http://schemas.microsoft.com/office/drawing/2014/main" id="{FA1DB2E3-C779-8CA8-0FAF-C97D6FCF89EA}"/>
                  </a:ext>
                </a:extLst>
              </p:cNvPr>
              <p:cNvSpPr>
                <a:spLocks/>
              </p:cNvSpPr>
              <p:nvPr/>
            </p:nvSpPr>
            <p:spPr bwMode="auto">
              <a:xfrm>
                <a:off x="-2709863" y="1612901"/>
                <a:ext cx="215900" cy="219075"/>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1" name="Freeform 28">
                <a:extLst>
                  <a:ext uri="{FF2B5EF4-FFF2-40B4-BE49-F238E27FC236}">
                    <a16:creationId xmlns:a16="http://schemas.microsoft.com/office/drawing/2014/main" id="{75E1FFC2-6E69-1A35-4B5A-F1C6E6C6BAEE}"/>
                  </a:ext>
                </a:extLst>
              </p:cNvPr>
              <p:cNvSpPr>
                <a:spLocks/>
              </p:cNvSpPr>
              <p:nvPr/>
            </p:nvSpPr>
            <p:spPr bwMode="auto">
              <a:xfrm>
                <a:off x="-611188" y="3225801"/>
                <a:ext cx="222250" cy="219075"/>
              </a:xfrm>
              <a:custGeom>
                <a:avLst/>
                <a:gdLst>
                  <a:gd name="T0" fmla="*/ 29 w 59"/>
                  <a:gd name="T1" fmla="*/ 0 h 58"/>
                  <a:gd name="T2" fmla="*/ 58 w 59"/>
                  <a:gd name="T3" fmla="*/ 29 h 58"/>
                  <a:gd name="T4" fmla="*/ 28 w 59"/>
                  <a:gd name="T5" fmla="*/ 57 h 58"/>
                  <a:gd name="T6" fmla="*/ 1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3"/>
                      <a:pt x="59" y="11"/>
                      <a:pt x="58" y="29"/>
                    </a:cubicBezTo>
                    <a:cubicBezTo>
                      <a:pt x="57" y="47"/>
                      <a:pt x="47" y="58"/>
                      <a:pt x="28" y="57"/>
                    </a:cubicBezTo>
                    <a:cubicBezTo>
                      <a:pt x="12" y="57"/>
                      <a:pt x="2" y="46"/>
                      <a:pt x="1" y="31"/>
                    </a:cubicBezTo>
                    <a:cubicBezTo>
                      <a:pt x="0" y="13"/>
                      <a:pt x="12"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2" name="Freeform 29">
                <a:extLst>
                  <a:ext uri="{FF2B5EF4-FFF2-40B4-BE49-F238E27FC236}">
                    <a16:creationId xmlns:a16="http://schemas.microsoft.com/office/drawing/2014/main" id="{8B16240D-8A04-F261-E97F-83A1BFBD3951}"/>
                  </a:ext>
                </a:extLst>
              </p:cNvPr>
              <p:cNvSpPr>
                <a:spLocks/>
              </p:cNvSpPr>
              <p:nvPr/>
            </p:nvSpPr>
            <p:spPr bwMode="auto">
              <a:xfrm>
                <a:off x="-3800475" y="4283076"/>
                <a:ext cx="249237" cy="252413"/>
              </a:xfrm>
              <a:custGeom>
                <a:avLst/>
                <a:gdLst>
                  <a:gd name="T0" fmla="*/ 7 w 66"/>
                  <a:gd name="T1" fmla="*/ 46 h 67"/>
                  <a:gd name="T2" fmla="*/ 20 w 66"/>
                  <a:gd name="T3" fmla="*/ 7 h 67"/>
                  <a:gd name="T4" fmla="*/ 56 w 66"/>
                  <a:gd name="T5" fmla="*/ 18 h 67"/>
                  <a:gd name="T6" fmla="*/ 47 w 66"/>
                  <a:gd name="T7" fmla="*/ 58 h 67"/>
                  <a:gd name="T8" fmla="*/ 7 w 66"/>
                  <a:gd name="T9" fmla="*/ 46 h 67"/>
                </a:gdLst>
                <a:ahLst/>
                <a:cxnLst>
                  <a:cxn ang="0">
                    <a:pos x="T0" y="T1"/>
                  </a:cxn>
                  <a:cxn ang="0">
                    <a:pos x="T2" y="T3"/>
                  </a:cxn>
                  <a:cxn ang="0">
                    <a:pos x="T4" y="T5"/>
                  </a:cxn>
                  <a:cxn ang="0">
                    <a:pos x="T6" y="T7"/>
                  </a:cxn>
                  <a:cxn ang="0">
                    <a:pos x="T8" y="T9"/>
                  </a:cxn>
                </a:cxnLst>
                <a:rect l="0" t="0" r="r" b="b"/>
                <a:pathLst>
                  <a:path w="66" h="67">
                    <a:moveTo>
                      <a:pt x="7" y="46"/>
                    </a:moveTo>
                    <a:cubicBezTo>
                      <a:pt x="0" y="29"/>
                      <a:pt x="5" y="15"/>
                      <a:pt x="20" y="7"/>
                    </a:cubicBezTo>
                    <a:cubicBezTo>
                      <a:pt x="34" y="0"/>
                      <a:pt x="48" y="4"/>
                      <a:pt x="56" y="18"/>
                    </a:cubicBezTo>
                    <a:cubicBezTo>
                      <a:pt x="66" y="34"/>
                      <a:pt x="63" y="49"/>
                      <a:pt x="47" y="58"/>
                    </a:cubicBezTo>
                    <a:cubicBezTo>
                      <a:pt x="31" y="67"/>
                      <a:pt x="17" y="60"/>
                      <a:pt x="7" y="46"/>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3" name="Freeform 30">
                <a:extLst>
                  <a:ext uri="{FF2B5EF4-FFF2-40B4-BE49-F238E27FC236}">
                    <a16:creationId xmlns:a16="http://schemas.microsoft.com/office/drawing/2014/main" id="{DC188DCA-CC97-FF77-E266-6D54AD06EF1D}"/>
                  </a:ext>
                </a:extLst>
              </p:cNvPr>
              <p:cNvSpPr>
                <a:spLocks/>
              </p:cNvSpPr>
              <p:nvPr/>
            </p:nvSpPr>
            <p:spPr bwMode="auto">
              <a:xfrm>
                <a:off x="-3562350" y="4573588"/>
                <a:ext cx="252412" cy="249238"/>
              </a:xfrm>
              <a:custGeom>
                <a:avLst/>
                <a:gdLst>
                  <a:gd name="T0" fmla="*/ 46 w 67"/>
                  <a:gd name="T1" fmla="*/ 59 h 66"/>
                  <a:gd name="T2" fmla="*/ 7 w 67"/>
                  <a:gd name="T3" fmla="*/ 46 h 66"/>
                  <a:gd name="T4" fmla="*/ 18 w 67"/>
                  <a:gd name="T5" fmla="*/ 10 h 66"/>
                  <a:gd name="T6" fmla="*/ 57 w 67"/>
                  <a:gd name="T7" fmla="*/ 19 h 66"/>
                  <a:gd name="T8" fmla="*/ 46 w 67"/>
                  <a:gd name="T9" fmla="*/ 59 h 66"/>
                </a:gdLst>
                <a:ahLst/>
                <a:cxnLst>
                  <a:cxn ang="0">
                    <a:pos x="T0" y="T1"/>
                  </a:cxn>
                  <a:cxn ang="0">
                    <a:pos x="T2" y="T3"/>
                  </a:cxn>
                  <a:cxn ang="0">
                    <a:pos x="T4" y="T5"/>
                  </a:cxn>
                  <a:cxn ang="0">
                    <a:pos x="T6" y="T7"/>
                  </a:cxn>
                  <a:cxn ang="0">
                    <a:pos x="T8" y="T9"/>
                  </a:cxn>
                </a:cxnLst>
                <a:rect l="0" t="0" r="r" b="b"/>
                <a:pathLst>
                  <a:path w="67" h="66">
                    <a:moveTo>
                      <a:pt x="46" y="59"/>
                    </a:moveTo>
                    <a:cubicBezTo>
                      <a:pt x="29" y="66"/>
                      <a:pt x="15" y="62"/>
                      <a:pt x="7" y="46"/>
                    </a:cubicBezTo>
                    <a:cubicBezTo>
                      <a:pt x="0" y="32"/>
                      <a:pt x="4" y="18"/>
                      <a:pt x="18" y="10"/>
                    </a:cubicBezTo>
                    <a:cubicBezTo>
                      <a:pt x="33" y="0"/>
                      <a:pt x="48" y="4"/>
                      <a:pt x="57" y="19"/>
                    </a:cubicBezTo>
                    <a:cubicBezTo>
                      <a:pt x="67" y="35"/>
                      <a:pt x="60" y="49"/>
                      <a:pt x="46" y="5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4" name="Freeform 31">
                <a:extLst>
                  <a:ext uri="{FF2B5EF4-FFF2-40B4-BE49-F238E27FC236}">
                    <a16:creationId xmlns:a16="http://schemas.microsoft.com/office/drawing/2014/main" id="{70EB8FF5-8F5A-CFC2-28A3-E8C99FDAA1F2}"/>
                  </a:ext>
                </a:extLst>
              </p:cNvPr>
              <p:cNvSpPr>
                <a:spLocks/>
              </p:cNvSpPr>
              <p:nvPr/>
            </p:nvSpPr>
            <p:spPr bwMode="auto">
              <a:xfrm>
                <a:off x="-3271838" y="4810126"/>
                <a:ext cx="252412" cy="242888"/>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5" name="Freeform 32">
                <a:extLst>
                  <a:ext uri="{FF2B5EF4-FFF2-40B4-BE49-F238E27FC236}">
                    <a16:creationId xmlns:a16="http://schemas.microsoft.com/office/drawing/2014/main" id="{622A17B4-3FEF-E5E9-EA1E-6A6024D64E30}"/>
                  </a:ext>
                </a:extLst>
              </p:cNvPr>
              <p:cNvSpPr>
                <a:spLocks/>
              </p:cNvSpPr>
              <p:nvPr/>
            </p:nvSpPr>
            <p:spPr bwMode="auto">
              <a:xfrm>
                <a:off x="-2932113" y="4973638"/>
                <a:ext cx="244475" cy="252413"/>
              </a:xfrm>
              <a:custGeom>
                <a:avLst/>
                <a:gdLst>
                  <a:gd name="T0" fmla="*/ 58 w 65"/>
                  <a:gd name="T1" fmla="*/ 19 h 67"/>
                  <a:gd name="T2" fmla="*/ 47 w 65"/>
                  <a:gd name="T3" fmla="*/ 58 h 67"/>
                  <a:gd name="T4" fmla="*/ 8 w 65"/>
                  <a:gd name="T5" fmla="*/ 47 h 67"/>
                  <a:gd name="T6" fmla="*/ 18 w 65"/>
                  <a:gd name="T7" fmla="*/ 10 h 67"/>
                  <a:gd name="T8" fmla="*/ 58 w 65"/>
                  <a:gd name="T9" fmla="*/ 19 h 67"/>
                </a:gdLst>
                <a:ahLst/>
                <a:cxnLst>
                  <a:cxn ang="0">
                    <a:pos x="T0" y="T1"/>
                  </a:cxn>
                  <a:cxn ang="0">
                    <a:pos x="T2" y="T3"/>
                  </a:cxn>
                  <a:cxn ang="0">
                    <a:pos x="T4" y="T5"/>
                  </a:cxn>
                  <a:cxn ang="0">
                    <a:pos x="T6" y="T7"/>
                  </a:cxn>
                  <a:cxn ang="0">
                    <a:pos x="T8" y="T9"/>
                  </a:cxn>
                </a:cxnLst>
                <a:rect l="0" t="0" r="r" b="b"/>
                <a:pathLst>
                  <a:path w="65" h="67">
                    <a:moveTo>
                      <a:pt x="58" y="19"/>
                    </a:moveTo>
                    <a:cubicBezTo>
                      <a:pt x="65" y="35"/>
                      <a:pt x="63" y="50"/>
                      <a:pt x="47" y="58"/>
                    </a:cubicBezTo>
                    <a:cubicBezTo>
                      <a:pt x="31" y="67"/>
                      <a:pt x="17" y="62"/>
                      <a:pt x="8" y="47"/>
                    </a:cubicBezTo>
                    <a:cubicBezTo>
                      <a:pt x="0" y="32"/>
                      <a:pt x="5" y="19"/>
                      <a:pt x="18" y="10"/>
                    </a:cubicBezTo>
                    <a:cubicBezTo>
                      <a:pt x="33" y="0"/>
                      <a:pt x="47" y="4"/>
                      <a:pt x="58" y="1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6" name="Freeform 33">
                <a:extLst>
                  <a:ext uri="{FF2B5EF4-FFF2-40B4-BE49-F238E27FC236}">
                    <a16:creationId xmlns:a16="http://schemas.microsoft.com/office/drawing/2014/main" id="{34C72FB7-407B-7A91-7972-3C0308BA3DE3}"/>
                  </a:ext>
                </a:extLst>
              </p:cNvPr>
              <p:cNvSpPr>
                <a:spLocks/>
              </p:cNvSpPr>
              <p:nvPr/>
            </p:nvSpPr>
            <p:spPr bwMode="auto">
              <a:xfrm>
                <a:off x="-3970338" y="3946526"/>
                <a:ext cx="246062" cy="241300"/>
              </a:xfrm>
              <a:custGeom>
                <a:avLst/>
                <a:gdLst>
                  <a:gd name="T0" fmla="*/ 44 w 65"/>
                  <a:gd name="T1" fmla="*/ 59 h 64"/>
                  <a:gd name="T2" fmla="*/ 6 w 65"/>
                  <a:gd name="T3" fmla="*/ 43 h 64"/>
                  <a:gd name="T4" fmla="*/ 23 w 65"/>
                  <a:gd name="T5" fmla="*/ 6 h 64"/>
                  <a:gd name="T6" fmla="*/ 58 w 65"/>
                  <a:gd name="T7" fmla="*/ 20 h 64"/>
                  <a:gd name="T8" fmla="*/ 44 w 65"/>
                  <a:gd name="T9" fmla="*/ 59 h 64"/>
                </a:gdLst>
                <a:ahLst/>
                <a:cxnLst>
                  <a:cxn ang="0">
                    <a:pos x="T0" y="T1"/>
                  </a:cxn>
                  <a:cxn ang="0">
                    <a:pos x="T2" y="T3"/>
                  </a:cxn>
                  <a:cxn ang="0">
                    <a:pos x="T4" y="T5"/>
                  </a:cxn>
                  <a:cxn ang="0">
                    <a:pos x="T6" y="T7"/>
                  </a:cxn>
                  <a:cxn ang="0">
                    <a:pos x="T8" y="T9"/>
                  </a:cxn>
                </a:cxnLst>
                <a:rect l="0" t="0" r="r" b="b"/>
                <a:pathLst>
                  <a:path w="65" h="64">
                    <a:moveTo>
                      <a:pt x="44" y="59"/>
                    </a:moveTo>
                    <a:cubicBezTo>
                      <a:pt x="27" y="64"/>
                      <a:pt x="13" y="60"/>
                      <a:pt x="6" y="43"/>
                    </a:cubicBezTo>
                    <a:cubicBezTo>
                      <a:pt x="0" y="26"/>
                      <a:pt x="6" y="12"/>
                      <a:pt x="23" y="6"/>
                    </a:cubicBezTo>
                    <a:cubicBezTo>
                      <a:pt x="38" y="0"/>
                      <a:pt x="51" y="6"/>
                      <a:pt x="58" y="20"/>
                    </a:cubicBezTo>
                    <a:cubicBezTo>
                      <a:pt x="65" y="37"/>
                      <a:pt x="60" y="50"/>
                      <a:pt x="44" y="5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38" name="Group 537">
              <a:extLst>
                <a:ext uri="{FF2B5EF4-FFF2-40B4-BE49-F238E27FC236}">
                  <a16:creationId xmlns:a16="http://schemas.microsoft.com/office/drawing/2014/main" id="{C9CB1E90-6AFE-9409-1574-2786CEF6872E}"/>
                </a:ext>
              </a:extLst>
            </p:cNvPr>
            <p:cNvGrpSpPr>
              <a:grpSpLocks noChangeAspect="1"/>
            </p:cNvGrpSpPr>
            <p:nvPr/>
          </p:nvGrpSpPr>
          <p:grpSpPr>
            <a:xfrm>
              <a:off x="4413021" y="2032906"/>
              <a:ext cx="1115074" cy="1117948"/>
              <a:chOff x="-4083050" y="1579563"/>
              <a:chExt cx="3694112" cy="3703638"/>
            </a:xfrm>
          </p:grpSpPr>
          <p:sp>
            <p:nvSpPr>
              <p:cNvPr id="542" name="Freeform 5">
                <a:extLst>
                  <a:ext uri="{FF2B5EF4-FFF2-40B4-BE49-F238E27FC236}">
                    <a16:creationId xmlns:a16="http://schemas.microsoft.com/office/drawing/2014/main" id="{82CBEA50-C975-1826-EA6F-99CC0683291D}"/>
                  </a:ext>
                </a:extLst>
              </p:cNvPr>
              <p:cNvSpPr>
                <a:spLocks/>
              </p:cNvSpPr>
              <p:nvPr/>
            </p:nvSpPr>
            <p:spPr bwMode="auto">
              <a:xfrm>
                <a:off x="-615950" y="3598863"/>
                <a:ext cx="219075" cy="222250"/>
              </a:xfrm>
              <a:custGeom>
                <a:avLst/>
                <a:gdLst>
                  <a:gd name="T0" fmla="*/ 58 w 58"/>
                  <a:gd name="T1" fmla="*/ 28 h 59"/>
                  <a:gd name="T2" fmla="*/ 29 w 58"/>
                  <a:gd name="T3" fmla="*/ 58 h 59"/>
                  <a:gd name="T4" fmla="*/ 1 w 58"/>
                  <a:gd name="T5" fmla="*/ 29 h 59"/>
                  <a:gd name="T6" fmla="*/ 26 w 58"/>
                  <a:gd name="T7" fmla="*/ 1 h 59"/>
                  <a:gd name="T8" fmla="*/ 58 w 58"/>
                  <a:gd name="T9" fmla="*/ 28 h 59"/>
                </a:gdLst>
                <a:ahLst/>
                <a:cxnLst>
                  <a:cxn ang="0">
                    <a:pos x="T0" y="T1"/>
                  </a:cxn>
                  <a:cxn ang="0">
                    <a:pos x="T2" y="T3"/>
                  </a:cxn>
                  <a:cxn ang="0">
                    <a:pos x="T4" y="T5"/>
                  </a:cxn>
                  <a:cxn ang="0">
                    <a:pos x="T6" y="T7"/>
                  </a:cxn>
                  <a:cxn ang="0">
                    <a:pos x="T8" y="T9"/>
                  </a:cxn>
                </a:cxnLst>
                <a:rect l="0" t="0" r="r" b="b"/>
                <a:pathLst>
                  <a:path w="58" h="59">
                    <a:moveTo>
                      <a:pt x="58" y="28"/>
                    </a:moveTo>
                    <a:cubicBezTo>
                      <a:pt x="56" y="45"/>
                      <a:pt x="48" y="57"/>
                      <a:pt x="29" y="58"/>
                    </a:cubicBezTo>
                    <a:cubicBezTo>
                      <a:pt x="11" y="59"/>
                      <a:pt x="1" y="47"/>
                      <a:pt x="1" y="29"/>
                    </a:cubicBezTo>
                    <a:cubicBezTo>
                      <a:pt x="0" y="14"/>
                      <a:pt x="9" y="3"/>
                      <a:pt x="26" y="1"/>
                    </a:cubicBezTo>
                    <a:cubicBezTo>
                      <a:pt x="44" y="0"/>
                      <a:pt x="54" y="10"/>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3" name="Freeform 6">
                <a:extLst>
                  <a:ext uri="{FF2B5EF4-FFF2-40B4-BE49-F238E27FC236}">
                    <a16:creationId xmlns:a16="http://schemas.microsoft.com/office/drawing/2014/main" id="{4E6BBB75-B37C-7A49-C90F-CDAA8A21521A}"/>
                  </a:ext>
                </a:extLst>
              </p:cNvPr>
              <p:cNvSpPr>
                <a:spLocks/>
              </p:cNvSpPr>
              <p:nvPr/>
            </p:nvSpPr>
            <p:spPr bwMode="auto">
              <a:xfrm>
                <a:off x="-665163" y="2847976"/>
                <a:ext cx="223837" cy="219075"/>
              </a:xfrm>
              <a:custGeom>
                <a:avLst/>
                <a:gdLst>
                  <a:gd name="T0" fmla="*/ 29 w 59"/>
                  <a:gd name="T1" fmla="*/ 0 h 58"/>
                  <a:gd name="T2" fmla="*/ 58 w 59"/>
                  <a:gd name="T3" fmla="*/ 29 h 58"/>
                  <a:gd name="T4" fmla="*/ 28 w 59"/>
                  <a:gd name="T5" fmla="*/ 57 h 58"/>
                  <a:gd name="T6" fmla="*/ 2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2"/>
                      <a:pt x="59" y="11"/>
                      <a:pt x="58" y="29"/>
                    </a:cubicBezTo>
                    <a:cubicBezTo>
                      <a:pt x="57" y="47"/>
                      <a:pt x="47" y="58"/>
                      <a:pt x="28" y="57"/>
                    </a:cubicBezTo>
                    <a:cubicBezTo>
                      <a:pt x="12" y="57"/>
                      <a:pt x="3" y="46"/>
                      <a:pt x="2" y="31"/>
                    </a:cubicBezTo>
                    <a:cubicBezTo>
                      <a:pt x="0" y="12"/>
                      <a:pt x="12"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4" name="Freeform 7">
                <a:extLst>
                  <a:ext uri="{FF2B5EF4-FFF2-40B4-BE49-F238E27FC236}">
                    <a16:creationId xmlns:a16="http://schemas.microsoft.com/office/drawing/2014/main" id="{7399D483-9A5F-72F4-6885-6F0F53144B5D}"/>
                  </a:ext>
                </a:extLst>
              </p:cNvPr>
              <p:cNvSpPr>
                <a:spLocks/>
              </p:cNvSpPr>
              <p:nvPr/>
            </p:nvSpPr>
            <p:spPr bwMode="auto">
              <a:xfrm>
                <a:off x="-2147888" y="5056188"/>
                <a:ext cx="222250" cy="219075"/>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5" name="Freeform 8">
                <a:extLst>
                  <a:ext uri="{FF2B5EF4-FFF2-40B4-BE49-F238E27FC236}">
                    <a16:creationId xmlns:a16="http://schemas.microsoft.com/office/drawing/2014/main" id="{4133884B-0E12-DBB9-CCCF-A75E5AACA84E}"/>
                  </a:ext>
                </a:extLst>
              </p:cNvPr>
              <p:cNvSpPr>
                <a:spLocks/>
              </p:cNvSpPr>
              <p:nvPr/>
            </p:nvSpPr>
            <p:spPr bwMode="auto">
              <a:xfrm>
                <a:off x="-1611313" y="1733551"/>
                <a:ext cx="219075" cy="223838"/>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6" name="Freeform 9">
                <a:extLst>
                  <a:ext uri="{FF2B5EF4-FFF2-40B4-BE49-F238E27FC236}">
                    <a16:creationId xmlns:a16="http://schemas.microsoft.com/office/drawing/2014/main" id="{E1E62E41-F574-790D-DFC3-A9475E3BAD2E}"/>
                  </a:ext>
                </a:extLst>
              </p:cNvPr>
              <p:cNvSpPr>
                <a:spLocks/>
              </p:cNvSpPr>
              <p:nvPr/>
            </p:nvSpPr>
            <p:spPr bwMode="auto">
              <a:xfrm>
                <a:off x="-3671888" y="2193926"/>
                <a:ext cx="219075" cy="219075"/>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7" name="Freeform 10">
                <a:extLst>
                  <a:ext uri="{FF2B5EF4-FFF2-40B4-BE49-F238E27FC236}">
                    <a16:creationId xmlns:a16="http://schemas.microsoft.com/office/drawing/2014/main" id="{E50EBC1D-B814-8108-95FF-7D5F322BFFBA}"/>
                  </a:ext>
                </a:extLst>
              </p:cNvPr>
              <p:cNvSpPr>
                <a:spLocks/>
              </p:cNvSpPr>
              <p:nvPr/>
            </p:nvSpPr>
            <p:spPr bwMode="auto">
              <a:xfrm>
                <a:off x="-1781175" y="4968876"/>
                <a:ext cx="219075" cy="223838"/>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8" name="Freeform 11">
                <a:extLst>
                  <a:ext uri="{FF2B5EF4-FFF2-40B4-BE49-F238E27FC236}">
                    <a16:creationId xmlns:a16="http://schemas.microsoft.com/office/drawing/2014/main" id="{0C8DA7A3-AA50-BF1A-CA7F-DD3A1AB559AF}"/>
                  </a:ext>
                </a:extLst>
              </p:cNvPr>
              <p:cNvSpPr>
                <a:spLocks/>
              </p:cNvSpPr>
              <p:nvPr/>
            </p:nvSpPr>
            <p:spPr bwMode="auto">
              <a:xfrm>
                <a:off x="-3076575" y="1741488"/>
                <a:ext cx="219075" cy="222250"/>
              </a:xfrm>
              <a:custGeom>
                <a:avLst/>
                <a:gdLst>
                  <a:gd name="T0" fmla="*/ 30 w 58"/>
                  <a:gd name="T1" fmla="*/ 0 h 59"/>
                  <a:gd name="T2" fmla="*/ 57 w 58"/>
                  <a:gd name="T3" fmla="*/ 31 h 59"/>
                  <a:gd name="T4" fmla="*/ 26 w 58"/>
                  <a:gd name="T5" fmla="*/ 57 h 59"/>
                  <a:gd name="T6" fmla="*/ 1 w 58"/>
                  <a:gd name="T7" fmla="*/ 29 h 59"/>
                  <a:gd name="T8" fmla="*/ 30 w 58"/>
                  <a:gd name="T9" fmla="*/ 0 h 59"/>
                </a:gdLst>
                <a:ahLst/>
                <a:cxnLst>
                  <a:cxn ang="0">
                    <a:pos x="T0" y="T1"/>
                  </a:cxn>
                  <a:cxn ang="0">
                    <a:pos x="T2" y="T3"/>
                  </a:cxn>
                  <a:cxn ang="0">
                    <a:pos x="T4" y="T5"/>
                  </a:cxn>
                  <a:cxn ang="0">
                    <a:pos x="T6" y="T7"/>
                  </a:cxn>
                  <a:cxn ang="0">
                    <a:pos x="T8" y="T9"/>
                  </a:cxn>
                </a:cxnLst>
                <a:rect l="0" t="0" r="r" b="b"/>
                <a:pathLst>
                  <a:path w="58" h="59">
                    <a:moveTo>
                      <a:pt x="30" y="0"/>
                    </a:moveTo>
                    <a:cubicBezTo>
                      <a:pt x="47" y="2"/>
                      <a:pt x="58" y="13"/>
                      <a:pt x="57" y="31"/>
                    </a:cubicBezTo>
                    <a:cubicBezTo>
                      <a:pt x="55" y="48"/>
                      <a:pt x="44" y="59"/>
                      <a:pt x="26" y="57"/>
                    </a:cubicBezTo>
                    <a:cubicBezTo>
                      <a:pt x="10" y="55"/>
                      <a:pt x="0" y="45"/>
                      <a:pt x="1" y="29"/>
                    </a:cubicBezTo>
                    <a:cubicBezTo>
                      <a:pt x="1" y="10"/>
                      <a:pt x="12" y="1"/>
                      <a:pt x="30"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9" name="Freeform 12">
                <a:extLst>
                  <a:ext uri="{FF2B5EF4-FFF2-40B4-BE49-F238E27FC236}">
                    <a16:creationId xmlns:a16="http://schemas.microsoft.com/office/drawing/2014/main" id="{4DED04A9-73B8-1D48-E2A2-768AF6EB559A}"/>
                  </a:ext>
                </a:extLst>
              </p:cNvPr>
              <p:cNvSpPr>
                <a:spLocks/>
              </p:cNvSpPr>
              <p:nvPr/>
            </p:nvSpPr>
            <p:spPr bwMode="auto">
              <a:xfrm>
                <a:off x="-1970088" y="1617663"/>
                <a:ext cx="214312" cy="217488"/>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0" name="Freeform 13">
                <a:extLst>
                  <a:ext uri="{FF2B5EF4-FFF2-40B4-BE49-F238E27FC236}">
                    <a16:creationId xmlns:a16="http://schemas.microsoft.com/office/drawing/2014/main" id="{C26EAEED-9053-FB6F-48C0-91A15E705D3E}"/>
                  </a:ext>
                </a:extLst>
              </p:cNvPr>
              <p:cNvSpPr>
                <a:spLocks/>
              </p:cNvSpPr>
              <p:nvPr/>
            </p:nvSpPr>
            <p:spPr bwMode="auto">
              <a:xfrm>
                <a:off x="-2347913" y="1579563"/>
                <a:ext cx="219075" cy="214313"/>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1" name="Freeform 14">
                <a:extLst>
                  <a:ext uri="{FF2B5EF4-FFF2-40B4-BE49-F238E27FC236}">
                    <a16:creationId xmlns:a16="http://schemas.microsoft.com/office/drawing/2014/main" id="{56048853-BD73-2206-607E-D94D1850E3A7}"/>
                  </a:ext>
                </a:extLst>
              </p:cNvPr>
              <p:cNvSpPr>
                <a:spLocks/>
              </p:cNvSpPr>
              <p:nvPr/>
            </p:nvSpPr>
            <p:spPr bwMode="auto">
              <a:xfrm>
                <a:off x="-3400425" y="1930401"/>
                <a:ext cx="219075" cy="222250"/>
              </a:xfrm>
              <a:custGeom>
                <a:avLst/>
                <a:gdLst>
                  <a:gd name="T0" fmla="*/ 58 w 58"/>
                  <a:gd name="T1" fmla="*/ 30 h 59"/>
                  <a:gd name="T2" fmla="*/ 29 w 58"/>
                  <a:gd name="T3" fmla="*/ 58 h 59"/>
                  <a:gd name="T4" fmla="*/ 1 w 58"/>
                  <a:gd name="T5" fmla="*/ 33 h 59"/>
                  <a:gd name="T6" fmla="*/ 27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6" y="48"/>
                      <a:pt x="47" y="58"/>
                      <a:pt x="29" y="58"/>
                    </a:cubicBezTo>
                    <a:cubicBezTo>
                      <a:pt x="12" y="59"/>
                      <a:pt x="2" y="49"/>
                      <a:pt x="1" y="33"/>
                    </a:cubicBezTo>
                    <a:cubicBezTo>
                      <a:pt x="0" y="15"/>
                      <a:pt x="9" y="3"/>
                      <a:pt x="27" y="2"/>
                    </a:cubicBezTo>
                    <a:cubicBezTo>
                      <a:pt x="45" y="0"/>
                      <a:pt x="55" y="12"/>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2" name="Freeform 15">
                <a:extLst>
                  <a:ext uri="{FF2B5EF4-FFF2-40B4-BE49-F238E27FC236}">
                    <a16:creationId xmlns:a16="http://schemas.microsoft.com/office/drawing/2014/main" id="{CB911AB5-3C9C-645F-43C2-1543503D9FF8}"/>
                  </a:ext>
                </a:extLst>
              </p:cNvPr>
              <p:cNvSpPr>
                <a:spLocks/>
              </p:cNvSpPr>
              <p:nvPr/>
            </p:nvSpPr>
            <p:spPr bwMode="auto">
              <a:xfrm>
                <a:off x="-1438275" y="4814888"/>
                <a:ext cx="222250" cy="219075"/>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3" name="Freeform 16">
                <a:extLst>
                  <a:ext uri="{FF2B5EF4-FFF2-40B4-BE49-F238E27FC236}">
                    <a16:creationId xmlns:a16="http://schemas.microsoft.com/office/drawing/2014/main" id="{BE58ED07-A43B-BF9D-52CC-DE544482B247}"/>
                  </a:ext>
                </a:extLst>
              </p:cNvPr>
              <p:cNvSpPr>
                <a:spLocks/>
              </p:cNvSpPr>
              <p:nvPr/>
            </p:nvSpPr>
            <p:spPr bwMode="auto">
              <a:xfrm>
                <a:off x="-3887788" y="2508251"/>
                <a:ext cx="223837" cy="222250"/>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4" name="Freeform 17">
                <a:extLst>
                  <a:ext uri="{FF2B5EF4-FFF2-40B4-BE49-F238E27FC236}">
                    <a16:creationId xmlns:a16="http://schemas.microsoft.com/office/drawing/2014/main" id="{09EF2223-DCA4-8A0A-C5D1-FBC033866F7B}"/>
                  </a:ext>
                </a:extLst>
              </p:cNvPr>
              <p:cNvSpPr>
                <a:spLocks/>
              </p:cNvSpPr>
              <p:nvPr/>
            </p:nvSpPr>
            <p:spPr bwMode="auto">
              <a:xfrm>
                <a:off x="-1139825" y="4587876"/>
                <a:ext cx="222250" cy="219075"/>
              </a:xfrm>
              <a:custGeom>
                <a:avLst/>
                <a:gdLst>
                  <a:gd name="T0" fmla="*/ 27 w 59"/>
                  <a:gd name="T1" fmla="*/ 0 h 58"/>
                  <a:gd name="T2" fmla="*/ 58 w 59"/>
                  <a:gd name="T3" fmla="*/ 27 h 58"/>
                  <a:gd name="T4" fmla="*/ 30 w 59"/>
                  <a:gd name="T5" fmla="*/ 57 h 58"/>
                  <a:gd name="T6" fmla="*/ 2 w 59"/>
                  <a:gd name="T7" fmla="*/ 32 h 58"/>
                  <a:gd name="T8" fmla="*/ 27 w 59"/>
                  <a:gd name="T9" fmla="*/ 0 h 58"/>
                </a:gdLst>
                <a:ahLst/>
                <a:cxnLst>
                  <a:cxn ang="0">
                    <a:pos x="T0" y="T1"/>
                  </a:cxn>
                  <a:cxn ang="0">
                    <a:pos x="T2" y="T3"/>
                  </a:cxn>
                  <a:cxn ang="0">
                    <a:pos x="T4" y="T5"/>
                  </a:cxn>
                  <a:cxn ang="0">
                    <a:pos x="T6" y="T7"/>
                  </a:cxn>
                  <a:cxn ang="0">
                    <a:pos x="T8" y="T9"/>
                  </a:cxn>
                </a:cxnLst>
                <a:rect l="0" t="0" r="r" b="b"/>
                <a:pathLst>
                  <a:path w="59" h="58">
                    <a:moveTo>
                      <a:pt x="27" y="0"/>
                    </a:moveTo>
                    <a:cubicBezTo>
                      <a:pt x="45" y="1"/>
                      <a:pt x="57" y="9"/>
                      <a:pt x="58" y="27"/>
                    </a:cubicBezTo>
                    <a:cubicBezTo>
                      <a:pt x="59" y="45"/>
                      <a:pt x="48" y="56"/>
                      <a:pt x="30" y="57"/>
                    </a:cubicBezTo>
                    <a:cubicBezTo>
                      <a:pt x="13" y="58"/>
                      <a:pt x="4" y="47"/>
                      <a:pt x="2" y="32"/>
                    </a:cubicBezTo>
                    <a:cubicBezTo>
                      <a:pt x="0" y="14"/>
                      <a:pt x="9" y="3"/>
                      <a:pt x="27"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5" name="Freeform 18">
                <a:extLst>
                  <a:ext uri="{FF2B5EF4-FFF2-40B4-BE49-F238E27FC236}">
                    <a16:creationId xmlns:a16="http://schemas.microsoft.com/office/drawing/2014/main" id="{4604A7EA-5EA4-E6BB-FFEF-7B52E6591A82}"/>
                  </a:ext>
                </a:extLst>
              </p:cNvPr>
              <p:cNvSpPr>
                <a:spLocks/>
              </p:cNvSpPr>
              <p:nvPr/>
            </p:nvSpPr>
            <p:spPr bwMode="auto">
              <a:xfrm>
                <a:off x="-895350" y="4297363"/>
                <a:ext cx="219075" cy="222250"/>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6" name="Freeform 19">
                <a:extLst>
                  <a:ext uri="{FF2B5EF4-FFF2-40B4-BE49-F238E27FC236}">
                    <a16:creationId xmlns:a16="http://schemas.microsoft.com/office/drawing/2014/main" id="{420C8E4E-C072-674E-4F8F-F68E8298E757}"/>
                  </a:ext>
                </a:extLst>
              </p:cNvPr>
              <p:cNvSpPr>
                <a:spLocks/>
              </p:cNvSpPr>
              <p:nvPr/>
            </p:nvSpPr>
            <p:spPr bwMode="auto">
              <a:xfrm>
                <a:off x="-720725" y="3960813"/>
                <a:ext cx="222250" cy="223838"/>
              </a:xfrm>
              <a:custGeom>
                <a:avLst/>
                <a:gdLst>
                  <a:gd name="T0" fmla="*/ 59 w 59"/>
                  <a:gd name="T1" fmla="*/ 30 h 59"/>
                  <a:gd name="T2" fmla="*/ 29 w 59"/>
                  <a:gd name="T3" fmla="*/ 58 h 59"/>
                  <a:gd name="T4" fmla="*/ 1 w 59"/>
                  <a:gd name="T5" fmla="*/ 32 h 59"/>
                  <a:gd name="T6" fmla="*/ 29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6" y="47"/>
                      <a:pt x="48" y="59"/>
                      <a:pt x="29" y="58"/>
                    </a:cubicBezTo>
                    <a:cubicBezTo>
                      <a:pt x="13" y="58"/>
                      <a:pt x="2" y="48"/>
                      <a:pt x="1" y="32"/>
                    </a:cubicBezTo>
                    <a:cubicBezTo>
                      <a:pt x="0" y="14"/>
                      <a:pt x="10" y="3"/>
                      <a:pt x="29" y="1"/>
                    </a:cubicBezTo>
                    <a:cubicBezTo>
                      <a:pt x="48" y="0"/>
                      <a:pt x="55" y="13"/>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7" name="Freeform 20">
                <a:extLst>
                  <a:ext uri="{FF2B5EF4-FFF2-40B4-BE49-F238E27FC236}">
                    <a16:creationId xmlns:a16="http://schemas.microsoft.com/office/drawing/2014/main" id="{076992BF-E0AF-CCEA-3F6F-9E322EA6D2C8}"/>
                  </a:ext>
                </a:extLst>
              </p:cNvPr>
              <p:cNvSpPr>
                <a:spLocks/>
              </p:cNvSpPr>
              <p:nvPr/>
            </p:nvSpPr>
            <p:spPr bwMode="auto">
              <a:xfrm>
                <a:off x="-808038" y="2492376"/>
                <a:ext cx="222250" cy="234950"/>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8" name="Freeform 21">
                <a:extLst>
                  <a:ext uri="{FF2B5EF4-FFF2-40B4-BE49-F238E27FC236}">
                    <a16:creationId xmlns:a16="http://schemas.microsoft.com/office/drawing/2014/main" id="{2163CE48-5F54-0CC7-5D97-E313C076112E}"/>
                  </a:ext>
                </a:extLst>
              </p:cNvPr>
              <p:cNvSpPr>
                <a:spLocks/>
              </p:cNvSpPr>
              <p:nvPr/>
            </p:nvSpPr>
            <p:spPr bwMode="auto">
              <a:xfrm>
                <a:off x="-1016000" y="2182813"/>
                <a:ext cx="215900" cy="219075"/>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9" name="Freeform 22">
                <a:extLst>
                  <a:ext uri="{FF2B5EF4-FFF2-40B4-BE49-F238E27FC236}">
                    <a16:creationId xmlns:a16="http://schemas.microsoft.com/office/drawing/2014/main" id="{8EC5656A-BABB-6B3C-CE9A-FA7463AB4C28}"/>
                  </a:ext>
                </a:extLst>
              </p:cNvPr>
              <p:cNvSpPr>
                <a:spLocks/>
              </p:cNvSpPr>
              <p:nvPr/>
            </p:nvSpPr>
            <p:spPr bwMode="auto">
              <a:xfrm>
                <a:off x="-4083050" y="3232151"/>
                <a:ext cx="219075" cy="219075"/>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0" name="Freeform 23">
                <a:extLst>
                  <a:ext uri="{FF2B5EF4-FFF2-40B4-BE49-F238E27FC236}">
                    <a16:creationId xmlns:a16="http://schemas.microsoft.com/office/drawing/2014/main" id="{F81E844E-B3AA-A95D-DC4E-C33474694E7E}"/>
                  </a:ext>
                </a:extLst>
              </p:cNvPr>
              <p:cNvSpPr>
                <a:spLocks/>
              </p:cNvSpPr>
              <p:nvPr/>
            </p:nvSpPr>
            <p:spPr bwMode="auto">
              <a:xfrm>
                <a:off x="-2528888" y="5059363"/>
                <a:ext cx="222250" cy="223838"/>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1" name="Freeform 24">
                <a:extLst>
                  <a:ext uri="{FF2B5EF4-FFF2-40B4-BE49-F238E27FC236}">
                    <a16:creationId xmlns:a16="http://schemas.microsoft.com/office/drawing/2014/main" id="{5F2ABFC1-A298-29A7-2DAD-3363F753DA6E}"/>
                  </a:ext>
                </a:extLst>
              </p:cNvPr>
              <p:cNvSpPr>
                <a:spLocks/>
              </p:cNvSpPr>
              <p:nvPr/>
            </p:nvSpPr>
            <p:spPr bwMode="auto">
              <a:xfrm>
                <a:off x="-4057650" y="3606801"/>
                <a:ext cx="215900" cy="219075"/>
              </a:xfrm>
              <a:custGeom>
                <a:avLst/>
                <a:gdLst>
                  <a:gd name="T0" fmla="*/ 57 w 57"/>
                  <a:gd name="T1" fmla="*/ 28 h 58"/>
                  <a:gd name="T2" fmla="*/ 29 w 57"/>
                  <a:gd name="T3" fmla="*/ 58 h 58"/>
                  <a:gd name="T4" fmla="*/ 0 w 57"/>
                  <a:gd name="T5" fmla="*/ 29 h 58"/>
                  <a:gd name="T6" fmla="*/ 25 w 57"/>
                  <a:gd name="T7" fmla="*/ 1 h 58"/>
                  <a:gd name="T8" fmla="*/ 57 w 57"/>
                  <a:gd name="T9" fmla="*/ 28 h 58"/>
                </a:gdLst>
                <a:ahLst/>
                <a:cxnLst>
                  <a:cxn ang="0">
                    <a:pos x="T0" y="T1"/>
                  </a:cxn>
                  <a:cxn ang="0">
                    <a:pos x="T2" y="T3"/>
                  </a:cxn>
                  <a:cxn ang="0">
                    <a:pos x="T4" y="T5"/>
                  </a:cxn>
                  <a:cxn ang="0">
                    <a:pos x="T6" y="T7"/>
                  </a:cxn>
                  <a:cxn ang="0">
                    <a:pos x="T8" y="T9"/>
                  </a:cxn>
                </a:cxnLst>
                <a:rect l="0" t="0" r="r" b="b"/>
                <a:pathLst>
                  <a:path w="57" h="58">
                    <a:moveTo>
                      <a:pt x="57" y="28"/>
                    </a:moveTo>
                    <a:cubicBezTo>
                      <a:pt x="55" y="45"/>
                      <a:pt x="47" y="58"/>
                      <a:pt x="29" y="58"/>
                    </a:cubicBezTo>
                    <a:cubicBezTo>
                      <a:pt x="10" y="58"/>
                      <a:pt x="0" y="47"/>
                      <a:pt x="0" y="29"/>
                    </a:cubicBezTo>
                    <a:cubicBezTo>
                      <a:pt x="0" y="13"/>
                      <a:pt x="10" y="3"/>
                      <a:pt x="25" y="1"/>
                    </a:cubicBezTo>
                    <a:cubicBezTo>
                      <a:pt x="43" y="0"/>
                      <a:pt x="53" y="11"/>
                      <a:pt x="57"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2" name="Freeform 25">
                <a:extLst>
                  <a:ext uri="{FF2B5EF4-FFF2-40B4-BE49-F238E27FC236}">
                    <a16:creationId xmlns:a16="http://schemas.microsoft.com/office/drawing/2014/main" id="{AEEF5125-F28A-155E-A174-C0B88ED285E8}"/>
                  </a:ext>
                </a:extLst>
              </p:cNvPr>
              <p:cNvSpPr>
                <a:spLocks/>
              </p:cNvSpPr>
              <p:nvPr/>
            </p:nvSpPr>
            <p:spPr bwMode="auto">
              <a:xfrm>
                <a:off x="-4027488" y="2862263"/>
                <a:ext cx="219075" cy="215900"/>
              </a:xfrm>
              <a:custGeom>
                <a:avLst/>
                <a:gdLst>
                  <a:gd name="T0" fmla="*/ 29 w 58"/>
                  <a:gd name="T1" fmla="*/ 0 h 57"/>
                  <a:gd name="T2" fmla="*/ 58 w 58"/>
                  <a:gd name="T3" fmla="*/ 28 h 57"/>
                  <a:gd name="T4" fmla="*/ 33 w 58"/>
                  <a:gd name="T5" fmla="*/ 56 h 57"/>
                  <a:gd name="T6" fmla="*/ 2 w 58"/>
                  <a:gd name="T7" fmla="*/ 31 h 57"/>
                  <a:gd name="T8" fmla="*/ 29 w 58"/>
                  <a:gd name="T9" fmla="*/ 0 h 57"/>
                </a:gdLst>
                <a:ahLst/>
                <a:cxnLst>
                  <a:cxn ang="0">
                    <a:pos x="T0" y="T1"/>
                  </a:cxn>
                  <a:cxn ang="0">
                    <a:pos x="T2" y="T3"/>
                  </a:cxn>
                  <a:cxn ang="0">
                    <a:pos x="T4" y="T5"/>
                  </a:cxn>
                  <a:cxn ang="0">
                    <a:pos x="T6" y="T7"/>
                  </a:cxn>
                  <a:cxn ang="0">
                    <a:pos x="T8" y="T9"/>
                  </a:cxn>
                </a:cxnLst>
                <a:rect l="0" t="0" r="r" b="b"/>
                <a:pathLst>
                  <a:path w="58" h="57">
                    <a:moveTo>
                      <a:pt x="29" y="0"/>
                    </a:moveTo>
                    <a:cubicBezTo>
                      <a:pt x="47" y="1"/>
                      <a:pt x="58" y="10"/>
                      <a:pt x="58" y="28"/>
                    </a:cubicBezTo>
                    <a:cubicBezTo>
                      <a:pt x="58" y="43"/>
                      <a:pt x="50" y="55"/>
                      <a:pt x="33" y="56"/>
                    </a:cubicBezTo>
                    <a:cubicBezTo>
                      <a:pt x="16" y="57"/>
                      <a:pt x="4" y="49"/>
                      <a:pt x="2" y="31"/>
                    </a:cubicBezTo>
                    <a:cubicBezTo>
                      <a:pt x="0" y="12"/>
                      <a:pt x="11"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3" name="Freeform 26">
                <a:extLst>
                  <a:ext uri="{FF2B5EF4-FFF2-40B4-BE49-F238E27FC236}">
                    <a16:creationId xmlns:a16="http://schemas.microsoft.com/office/drawing/2014/main" id="{99E6546C-3560-6F61-4D4D-16D62BB8112C}"/>
                  </a:ext>
                </a:extLst>
              </p:cNvPr>
              <p:cNvSpPr>
                <a:spLocks/>
              </p:cNvSpPr>
              <p:nvPr/>
            </p:nvSpPr>
            <p:spPr bwMode="auto">
              <a:xfrm>
                <a:off x="-1287463" y="1930401"/>
                <a:ext cx="219075" cy="219075"/>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4" name="Freeform 27">
                <a:extLst>
                  <a:ext uri="{FF2B5EF4-FFF2-40B4-BE49-F238E27FC236}">
                    <a16:creationId xmlns:a16="http://schemas.microsoft.com/office/drawing/2014/main" id="{5A0D18F1-B008-7086-D58B-3FC3212221CB}"/>
                  </a:ext>
                </a:extLst>
              </p:cNvPr>
              <p:cNvSpPr>
                <a:spLocks/>
              </p:cNvSpPr>
              <p:nvPr/>
            </p:nvSpPr>
            <p:spPr bwMode="auto">
              <a:xfrm>
                <a:off x="-2709863" y="1612901"/>
                <a:ext cx="215900" cy="219075"/>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5" name="Freeform 28">
                <a:extLst>
                  <a:ext uri="{FF2B5EF4-FFF2-40B4-BE49-F238E27FC236}">
                    <a16:creationId xmlns:a16="http://schemas.microsoft.com/office/drawing/2014/main" id="{AAC2663C-8826-8AFD-37E9-B67D4086BB8E}"/>
                  </a:ext>
                </a:extLst>
              </p:cNvPr>
              <p:cNvSpPr>
                <a:spLocks/>
              </p:cNvSpPr>
              <p:nvPr/>
            </p:nvSpPr>
            <p:spPr bwMode="auto">
              <a:xfrm>
                <a:off x="-611188" y="3225801"/>
                <a:ext cx="222250" cy="219075"/>
              </a:xfrm>
              <a:custGeom>
                <a:avLst/>
                <a:gdLst>
                  <a:gd name="T0" fmla="*/ 29 w 59"/>
                  <a:gd name="T1" fmla="*/ 0 h 58"/>
                  <a:gd name="T2" fmla="*/ 58 w 59"/>
                  <a:gd name="T3" fmla="*/ 29 h 58"/>
                  <a:gd name="T4" fmla="*/ 28 w 59"/>
                  <a:gd name="T5" fmla="*/ 57 h 58"/>
                  <a:gd name="T6" fmla="*/ 1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3"/>
                      <a:pt x="59" y="11"/>
                      <a:pt x="58" y="29"/>
                    </a:cubicBezTo>
                    <a:cubicBezTo>
                      <a:pt x="57" y="47"/>
                      <a:pt x="47" y="58"/>
                      <a:pt x="28" y="57"/>
                    </a:cubicBezTo>
                    <a:cubicBezTo>
                      <a:pt x="12" y="57"/>
                      <a:pt x="2" y="46"/>
                      <a:pt x="1" y="31"/>
                    </a:cubicBezTo>
                    <a:cubicBezTo>
                      <a:pt x="0" y="13"/>
                      <a:pt x="12"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6" name="Freeform 29">
                <a:extLst>
                  <a:ext uri="{FF2B5EF4-FFF2-40B4-BE49-F238E27FC236}">
                    <a16:creationId xmlns:a16="http://schemas.microsoft.com/office/drawing/2014/main" id="{EAAF474A-30D5-3DA2-7BF8-9B5346A5A0C8}"/>
                  </a:ext>
                </a:extLst>
              </p:cNvPr>
              <p:cNvSpPr>
                <a:spLocks/>
              </p:cNvSpPr>
              <p:nvPr/>
            </p:nvSpPr>
            <p:spPr bwMode="auto">
              <a:xfrm>
                <a:off x="-3800475" y="4283076"/>
                <a:ext cx="249237" cy="252413"/>
              </a:xfrm>
              <a:custGeom>
                <a:avLst/>
                <a:gdLst>
                  <a:gd name="T0" fmla="*/ 7 w 66"/>
                  <a:gd name="T1" fmla="*/ 46 h 67"/>
                  <a:gd name="T2" fmla="*/ 20 w 66"/>
                  <a:gd name="T3" fmla="*/ 7 h 67"/>
                  <a:gd name="T4" fmla="*/ 56 w 66"/>
                  <a:gd name="T5" fmla="*/ 18 h 67"/>
                  <a:gd name="T6" fmla="*/ 47 w 66"/>
                  <a:gd name="T7" fmla="*/ 58 h 67"/>
                  <a:gd name="T8" fmla="*/ 7 w 66"/>
                  <a:gd name="T9" fmla="*/ 46 h 67"/>
                </a:gdLst>
                <a:ahLst/>
                <a:cxnLst>
                  <a:cxn ang="0">
                    <a:pos x="T0" y="T1"/>
                  </a:cxn>
                  <a:cxn ang="0">
                    <a:pos x="T2" y="T3"/>
                  </a:cxn>
                  <a:cxn ang="0">
                    <a:pos x="T4" y="T5"/>
                  </a:cxn>
                  <a:cxn ang="0">
                    <a:pos x="T6" y="T7"/>
                  </a:cxn>
                  <a:cxn ang="0">
                    <a:pos x="T8" y="T9"/>
                  </a:cxn>
                </a:cxnLst>
                <a:rect l="0" t="0" r="r" b="b"/>
                <a:pathLst>
                  <a:path w="66" h="67">
                    <a:moveTo>
                      <a:pt x="7" y="46"/>
                    </a:moveTo>
                    <a:cubicBezTo>
                      <a:pt x="0" y="29"/>
                      <a:pt x="5" y="15"/>
                      <a:pt x="20" y="7"/>
                    </a:cubicBezTo>
                    <a:cubicBezTo>
                      <a:pt x="34" y="0"/>
                      <a:pt x="48" y="4"/>
                      <a:pt x="56" y="18"/>
                    </a:cubicBezTo>
                    <a:cubicBezTo>
                      <a:pt x="66" y="34"/>
                      <a:pt x="63" y="49"/>
                      <a:pt x="47" y="58"/>
                    </a:cubicBezTo>
                    <a:cubicBezTo>
                      <a:pt x="31" y="67"/>
                      <a:pt x="17" y="60"/>
                      <a:pt x="7" y="46"/>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7" name="Freeform 30">
                <a:extLst>
                  <a:ext uri="{FF2B5EF4-FFF2-40B4-BE49-F238E27FC236}">
                    <a16:creationId xmlns:a16="http://schemas.microsoft.com/office/drawing/2014/main" id="{A6A0D3FB-CE60-EEEC-B3A0-58CEE6BA72DA}"/>
                  </a:ext>
                </a:extLst>
              </p:cNvPr>
              <p:cNvSpPr>
                <a:spLocks/>
              </p:cNvSpPr>
              <p:nvPr/>
            </p:nvSpPr>
            <p:spPr bwMode="auto">
              <a:xfrm>
                <a:off x="-3562350" y="4573588"/>
                <a:ext cx="252412" cy="249238"/>
              </a:xfrm>
              <a:custGeom>
                <a:avLst/>
                <a:gdLst>
                  <a:gd name="T0" fmla="*/ 46 w 67"/>
                  <a:gd name="T1" fmla="*/ 59 h 66"/>
                  <a:gd name="T2" fmla="*/ 7 w 67"/>
                  <a:gd name="T3" fmla="*/ 46 h 66"/>
                  <a:gd name="T4" fmla="*/ 18 w 67"/>
                  <a:gd name="T5" fmla="*/ 10 h 66"/>
                  <a:gd name="T6" fmla="*/ 57 w 67"/>
                  <a:gd name="T7" fmla="*/ 19 h 66"/>
                  <a:gd name="T8" fmla="*/ 46 w 67"/>
                  <a:gd name="T9" fmla="*/ 59 h 66"/>
                </a:gdLst>
                <a:ahLst/>
                <a:cxnLst>
                  <a:cxn ang="0">
                    <a:pos x="T0" y="T1"/>
                  </a:cxn>
                  <a:cxn ang="0">
                    <a:pos x="T2" y="T3"/>
                  </a:cxn>
                  <a:cxn ang="0">
                    <a:pos x="T4" y="T5"/>
                  </a:cxn>
                  <a:cxn ang="0">
                    <a:pos x="T6" y="T7"/>
                  </a:cxn>
                  <a:cxn ang="0">
                    <a:pos x="T8" y="T9"/>
                  </a:cxn>
                </a:cxnLst>
                <a:rect l="0" t="0" r="r" b="b"/>
                <a:pathLst>
                  <a:path w="67" h="66">
                    <a:moveTo>
                      <a:pt x="46" y="59"/>
                    </a:moveTo>
                    <a:cubicBezTo>
                      <a:pt x="29" y="66"/>
                      <a:pt x="15" y="62"/>
                      <a:pt x="7" y="46"/>
                    </a:cubicBezTo>
                    <a:cubicBezTo>
                      <a:pt x="0" y="32"/>
                      <a:pt x="4" y="18"/>
                      <a:pt x="18" y="10"/>
                    </a:cubicBezTo>
                    <a:cubicBezTo>
                      <a:pt x="33" y="0"/>
                      <a:pt x="48" y="4"/>
                      <a:pt x="57" y="19"/>
                    </a:cubicBezTo>
                    <a:cubicBezTo>
                      <a:pt x="67" y="35"/>
                      <a:pt x="60" y="49"/>
                      <a:pt x="46" y="5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8" name="Freeform 31">
                <a:extLst>
                  <a:ext uri="{FF2B5EF4-FFF2-40B4-BE49-F238E27FC236}">
                    <a16:creationId xmlns:a16="http://schemas.microsoft.com/office/drawing/2014/main" id="{B97DB894-0720-D2CE-F3C4-70765B3F5F40}"/>
                  </a:ext>
                </a:extLst>
              </p:cNvPr>
              <p:cNvSpPr>
                <a:spLocks/>
              </p:cNvSpPr>
              <p:nvPr/>
            </p:nvSpPr>
            <p:spPr bwMode="auto">
              <a:xfrm>
                <a:off x="-3271838" y="4810126"/>
                <a:ext cx="252412" cy="242888"/>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9" name="Freeform 32">
                <a:extLst>
                  <a:ext uri="{FF2B5EF4-FFF2-40B4-BE49-F238E27FC236}">
                    <a16:creationId xmlns:a16="http://schemas.microsoft.com/office/drawing/2014/main" id="{FB8075AC-5745-0DD4-AF11-C8C174134B47}"/>
                  </a:ext>
                </a:extLst>
              </p:cNvPr>
              <p:cNvSpPr>
                <a:spLocks/>
              </p:cNvSpPr>
              <p:nvPr/>
            </p:nvSpPr>
            <p:spPr bwMode="auto">
              <a:xfrm>
                <a:off x="-2932113" y="4973638"/>
                <a:ext cx="244475" cy="252413"/>
              </a:xfrm>
              <a:custGeom>
                <a:avLst/>
                <a:gdLst>
                  <a:gd name="T0" fmla="*/ 58 w 65"/>
                  <a:gd name="T1" fmla="*/ 19 h 67"/>
                  <a:gd name="T2" fmla="*/ 47 w 65"/>
                  <a:gd name="T3" fmla="*/ 58 h 67"/>
                  <a:gd name="T4" fmla="*/ 8 w 65"/>
                  <a:gd name="T5" fmla="*/ 47 h 67"/>
                  <a:gd name="T6" fmla="*/ 18 w 65"/>
                  <a:gd name="T7" fmla="*/ 10 h 67"/>
                  <a:gd name="T8" fmla="*/ 58 w 65"/>
                  <a:gd name="T9" fmla="*/ 19 h 67"/>
                </a:gdLst>
                <a:ahLst/>
                <a:cxnLst>
                  <a:cxn ang="0">
                    <a:pos x="T0" y="T1"/>
                  </a:cxn>
                  <a:cxn ang="0">
                    <a:pos x="T2" y="T3"/>
                  </a:cxn>
                  <a:cxn ang="0">
                    <a:pos x="T4" y="T5"/>
                  </a:cxn>
                  <a:cxn ang="0">
                    <a:pos x="T6" y="T7"/>
                  </a:cxn>
                  <a:cxn ang="0">
                    <a:pos x="T8" y="T9"/>
                  </a:cxn>
                </a:cxnLst>
                <a:rect l="0" t="0" r="r" b="b"/>
                <a:pathLst>
                  <a:path w="65" h="67">
                    <a:moveTo>
                      <a:pt x="58" y="19"/>
                    </a:moveTo>
                    <a:cubicBezTo>
                      <a:pt x="65" y="35"/>
                      <a:pt x="63" y="50"/>
                      <a:pt x="47" y="58"/>
                    </a:cubicBezTo>
                    <a:cubicBezTo>
                      <a:pt x="31" y="67"/>
                      <a:pt x="17" y="62"/>
                      <a:pt x="8" y="47"/>
                    </a:cubicBezTo>
                    <a:cubicBezTo>
                      <a:pt x="0" y="32"/>
                      <a:pt x="5" y="19"/>
                      <a:pt x="18" y="10"/>
                    </a:cubicBezTo>
                    <a:cubicBezTo>
                      <a:pt x="33" y="0"/>
                      <a:pt x="47" y="4"/>
                      <a:pt x="58" y="1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0" name="Freeform 33">
                <a:extLst>
                  <a:ext uri="{FF2B5EF4-FFF2-40B4-BE49-F238E27FC236}">
                    <a16:creationId xmlns:a16="http://schemas.microsoft.com/office/drawing/2014/main" id="{69ADE0CF-1DC1-90A7-EE88-E624044600FA}"/>
                  </a:ext>
                </a:extLst>
              </p:cNvPr>
              <p:cNvSpPr>
                <a:spLocks/>
              </p:cNvSpPr>
              <p:nvPr/>
            </p:nvSpPr>
            <p:spPr bwMode="auto">
              <a:xfrm>
                <a:off x="-3970338" y="3946526"/>
                <a:ext cx="246062" cy="241300"/>
              </a:xfrm>
              <a:custGeom>
                <a:avLst/>
                <a:gdLst>
                  <a:gd name="T0" fmla="*/ 44 w 65"/>
                  <a:gd name="T1" fmla="*/ 59 h 64"/>
                  <a:gd name="T2" fmla="*/ 6 w 65"/>
                  <a:gd name="T3" fmla="*/ 43 h 64"/>
                  <a:gd name="T4" fmla="*/ 23 w 65"/>
                  <a:gd name="T5" fmla="*/ 6 h 64"/>
                  <a:gd name="T6" fmla="*/ 58 w 65"/>
                  <a:gd name="T7" fmla="*/ 20 h 64"/>
                  <a:gd name="T8" fmla="*/ 44 w 65"/>
                  <a:gd name="T9" fmla="*/ 59 h 64"/>
                </a:gdLst>
                <a:ahLst/>
                <a:cxnLst>
                  <a:cxn ang="0">
                    <a:pos x="T0" y="T1"/>
                  </a:cxn>
                  <a:cxn ang="0">
                    <a:pos x="T2" y="T3"/>
                  </a:cxn>
                  <a:cxn ang="0">
                    <a:pos x="T4" y="T5"/>
                  </a:cxn>
                  <a:cxn ang="0">
                    <a:pos x="T6" y="T7"/>
                  </a:cxn>
                  <a:cxn ang="0">
                    <a:pos x="T8" y="T9"/>
                  </a:cxn>
                </a:cxnLst>
                <a:rect l="0" t="0" r="r" b="b"/>
                <a:pathLst>
                  <a:path w="65" h="64">
                    <a:moveTo>
                      <a:pt x="44" y="59"/>
                    </a:moveTo>
                    <a:cubicBezTo>
                      <a:pt x="27" y="64"/>
                      <a:pt x="13" y="60"/>
                      <a:pt x="6" y="43"/>
                    </a:cubicBezTo>
                    <a:cubicBezTo>
                      <a:pt x="0" y="26"/>
                      <a:pt x="6" y="12"/>
                      <a:pt x="23" y="6"/>
                    </a:cubicBezTo>
                    <a:cubicBezTo>
                      <a:pt x="38" y="0"/>
                      <a:pt x="51" y="6"/>
                      <a:pt x="58" y="20"/>
                    </a:cubicBezTo>
                    <a:cubicBezTo>
                      <a:pt x="65" y="37"/>
                      <a:pt x="60" y="50"/>
                      <a:pt x="44" y="5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72" name="Group 571">
              <a:extLst>
                <a:ext uri="{FF2B5EF4-FFF2-40B4-BE49-F238E27FC236}">
                  <a16:creationId xmlns:a16="http://schemas.microsoft.com/office/drawing/2014/main" id="{AB2C2D90-CF29-22E3-843D-827D78D813F8}"/>
                </a:ext>
              </a:extLst>
            </p:cNvPr>
            <p:cNvGrpSpPr>
              <a:grpSpLocks noChangeAspect="1"/>
            </p:cNvGrpSpPr>
            <p:nvPr/>
          </p:nvGrpSpPr>
          <p:grpSpPr>
            <a:xfrm>
              <a:off x="2639235" y="3693755"/>
              <a:ext cx="1115074" cy="1117948"/>
              <a:chOff x="-4083050" y="1579563"/>
              <a:chExt cx="3694112" cy="3703638"/>
            </a:xfrm>
          </p:grpSpPr>
          <p:sp>
            <p:nvSpPr>
              <p:cNvPr id="576" name="Freeform 5">
                <a:extLst>
                  <a:ext uri="{FF2B5EF4-FFF2-40B4-BE49-F238E27FC236}">
                    <a16:creationId xmlns:a16="http://schemas.microsoft.com/office/drawing/2014/main" id="{4C0D4BDD-6AE2-2EB4-A4C8-D2C2CF7489D8}"/>
                  </a:ext>
                </a:extLst>
              </p:cNvPr>
              <p:cNvSpPr>
                <a:spLocks/>
              </p:cNvSpPr>
              <p:nvPr/>
            </p:nvSpPr>
            <p:spPr bwMode="auto">
              <a:xfrm>
                <a:off x="-615950" y="3598863"/>
                <a:ext cx="219075" cy="222250"/>
              </a:xfrm>
              <a:custGeom>
                <a:avLst/>
                <a:gdLst>
                  <a:gd name="T0" fmla="*/ 58 w 58"/>
                  <a:gd name="T1" fmla="*/ 28 h 59"/>
                  <a:gd name="T2" fmla="*/ 29 w 58"/>
                  <a:gd name="T3" fmla="*/ 58 h 59"/>
                  <a:gd name="T4" fmla="*/ 1 w 58"/>
                  <a:gd name="T5" fmla="*/ 29 h 59"/>
                  <a:gd name="T6" fmla="*/ 26 w 58"/>
                  <a:gd name="T7" fmla="*/ 1 h 59"/>
                  <a:gd name="T8" fmla="*/ 58 w 58"/>
                  <a:gd name="T9" fmla="*/ 28 h 59"/>
                </a:gdLst>
                <a:ahLst/>
                <a:cxnLst>
                  <a:cxn ang="0">
                    <a:pos x="T0" y="T1"/>
                  </a:cxn>
                  <a:cxn ang="0">
                    <a:pos x="T2" y="T3"/>
                  </a:cxn>
                  <a:cxn ang="0">
                    <a:pos x="T4" y="T5"/>
                  </a:cxn>
                  <a:cxn ang="0">
                    <a:pos x="T6" y="T7"/>
                  </a:cxn>
                  <a:cxn ang="0">
                    <a:pos x="T8" y="T9"/>
                  </a:cxn>
                </a:cxnLst>
                <a:rect l="0" t="0" r="r" b="b"/>
                <a:pathLst>
                  <a:path w="58" h="59">
                    <a:moveTo>
                      <a:pt x="58" y="28"/>
                    </a:moveTo>
                    <a:cubicBezTo>
                      <a:pt x="56" y="45"/>
                      <a:pt x="48" y="57"/>
                      <a:pt x="29" y="58"/>
                    </a:cubicBezTo>
                    <a:cubicBezTo>
                      <a:pt x="11" y="59"/>
                      <a:pt x="1" y="47"/>
                      <a:pt x="1" y="29"/>
                    </a:cubicBezTo>
                    <a:cubicBezTo>
                      <a:pt x="0" y="14"/>
                      <a:pt x="9" y="3"/>
                      <a:pt x="26" y="1"/>
                    </a:cubicBezTo>
                    <a:cubicBezTo>
                      <a:pt x="44" y="0"/>
                      <a:pt x="54" y="10"/>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7" name="Freeform 6">
                <a:extLst>
                  <a:ext uri="{FF2B5EF4-FFF2-40B4-BE49-F238E27FC236}">
                    <a16:creationId xmlns:a16="http://schemas.microsoft.com/office/drawing/2014/main" id="{2A8BA989-0448-66B8-B011-EC97B4372096}"/>
                  </a:ext>
                </a:extLst>
              </p:cNvPr>
              <p:cNvSpPr>
                <a:spLocks/>
              </p:cNvSpPr>
              <p:nvPr/>
            </p:nvSpPr>
            <p:spPr bwMode="auto">
              <a:xfrm>
                <a:off x="-665163" y="2847976"/>
                <a:ext cx="223837" cy="219075"/>
              </a:xfrm>
              <a:custGeom>
                <a:avLst/>
                <a:gdLst>
                  <a:gd name="T0" fmla="*/ 29 w 59"/>
                  <a:gd name="T1" fmla="*/ 0 h 58"/>
                  <a:gd name="T2" fmla="*/ 58 w 59"/>
                  <a:gd name="T3" fmla="*/ 29 h 58"/>
                  <a:gd name="T4" fmla="*/ 28 w 59"/>
                  <a:gd name="T5" fmla="*/ 57 h 58"/>
                  <a:gd name="T6" fmla="*/ 2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2"/>
                      <a:pt x="59" y="11"/>
                      <a:pt x="58" y="29"/>
                    </a:cubicBezTo>
                    <a:cubicBezTo>
                      <a:pt x="57" y="47"/>
                      <a:pt x="47" y="58"/>
                      <a:pt x="28" y="57"/>
                    </a:cubicBezTo>
                    <a:cubicBezTo>
                      <a:pt x="12" y="57"/>
                      <a:pt x="3" y="46"/>
                      <a:pt x="2" y="31"/>
                    </a:cubicBezTo>
                    <a:cubicBezTo>
                      <a:pt x="0" y="12"/>
                      <a:pt x="12"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8" name="Freeform 7">
                <a:extLst>
                  <a:ext uri="{FF2B5EF4-FFF2-40B4-BE49-F238E27FC236}">
                    <a16:creationId xmlns:a16="http://schemas.microsoft.com/office/drawing/2014/main" id="{DF471EA7-BA83-C874-3755-78385BA1CCF6}"/>
                  </a:ext>
                </a:extLst>
              </p:cNvPr>
              <p:cNvSpPr>
                <a:spLocks/>
              </p:cNvSpPr>
              <p:nvPr/>
            </p:nvSpPr>
            <p:spPr bwMode="auto">
              <a:xfrm>
                <a:off x="-2147888" y="5056188"/>
                <a:ext cx="222250" cy="219075"/>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9" name="Freeform 8">
                <a:extLst>
                  <a:ext uri="{FF2B5EF4-FFF2-40B4-BE49-F238E27FC236}">
                    <a16:creationId xmlns:a16="http://schemas.microsoft.com/office/drawing/2014/main" id="{5AF19DDC-A695-0B61-FE6E-306D6048A0C5}"/>
                  </a:ext>
                </a:extLst>
              </p:cNvPr>
              <p:cNvSpPr>
                <a:spLocks/>
              </p:cNvSpPr>
              <p:nvPr/>
            </p:nvSpPr>
            <p:spPr bwMode="auto">
              <a:xfrm>
                <a:off x="-1611313" y="1733551"/>
                <a:ext cx="219075" cy="223838"/>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0" name="Freeform 9">
                <a:extLst>
                  <a:ext uri="{FF2B5EF4-FFF2-40B4-BE49-F238E27FC236}">
                    <a16:creationId xmlns:a16="http://schemas.microsoft.com/office/drawing/2014/main" id="{8A7D51B1-EBEC-5E59-3967-F838FBA8CF71}"/>
                  </a:ext>
                </a:extLst>
              </p:cNvPr>
              <p:cNvSpPr>
                <a:spLocks/>
              </p:cNvSpPr>
              <p:nvPr/>
            </p:nvSpPr>
            <p:spPr bwMode="auto">
              <a:xfrm>
                <a:off x="-3671888" y="2193926"/>
                <a:ext cx="219075" cy="219075"/>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1" name="Freeform 10">
                <a:extLst>
                  <a:ext uri="{FF2B5EF4-FFF2-40B4-BE49-F238E27FC236}">
                    <a16:creationId xmlns:a16="http://schemas.microsoft.com/office/drawing/2014/main" id="{01DE5E09-9192-2F55-FD96-2A0E88FE9DA8}"/>
                  </a:ext>
                </a:extLst>
              </p:cNvPr>
              <p:cNvSpPr>
                <a:spLocks/>
              </p:cNvSpPr>
              <p:nvPr/>
            </p:nvSpPr>
            <p:spPr bwMode="auto">
              <a:xfrm>
                <a:off x="-1781175" y="4968876"/>
                <a:ext cx="219075" cy="223838"/>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2" name="Freeform 11">
                <a:extLst>
                  <a:ext uri="{FF2B5EF4-FFF2-40B4-BE49-F238E27FC236}">
                    <a16:creationId xmlns:a16="http://schemas.microsoft.com/office/drawing/2014/main" id="{AC2FC50E-7932-3501-155A-950BA60BF3D2}"/>
                  </a:ext>
                </a:extLst>
              </p:cNvPr>
              <p:cNvSpPr>
                <a:spLocks/>
              </p:cNvSpPr>
              <p:nvPr/>
            </p:nvSpPr>
            <p:spPr bwMode="auto">
              <a:xfrm>
                <a:off x="-3076575" y="1741488"/>
                <a:ext cx="219075" cy="222250"/>
              </a:xfrm>
              <a:custGeom>
                <a:avLst/>
                <a:gdLst>
                  <a:gd name="T0" fmla="*/ 30 w 58"/>
                  <a:gd name="T1" fmla="*/ 0 h 59"/>
                  <a:gd name="T2" fmla="*/ 57 w 58"/>
                  <a:gd name="T3" fmla="*/ 31 h 59"/>
                  <a:gd name="T4" fmla="*/ 26 w 58"/>
                  <a:gd name="T5" fmla="*/ 57 h 59"/>
                  <a:gd name="T6" fmla="*/ 1 w 58"/>
                  <a:gd name="T7" fmla="*/ 29 h 59"/>
                  <a:gd name="T8" fmla="*/ 30 w 58"/>
                  <a:gd name="T9" fmla="*/ 0 h 59"/>
                </a:gdLst>
                <a:ahLst/>
                <a:cxnLst>
                  <a:cxn ang="0">
                    <a:pos x="T0" y="T1"/>
                  </a:cxn>
                  <a:cxn ang="0">
                    <a:pos x="T2" y="T3"/>
                  </a:cxn>
                  <a:cxn ang="0">
                    <a:pos x="T4" y="T5"/>
                  </a:cxn>
                  <a:cxn ang="0">
                    <a:pos x="T6" y="T7"/>
                  </a:cxn>
                  <a:cxn ang="0">
                    <a:pos x="T8" y="T9"/>
                  </a:cxn>
                </a:cxnLst>
                <a:rect l="0" t="0" r="r" b="b"/>
                <a:pathLst>
                  <a:path w="58" h="59">
                    <a:moveTo>
                      <a:pt x="30" y="0"/>
                    </a:moveTo>
                    <a:cubicBezTo>
                      <a:pt x="47" y="2"/>
                      <a:pt x="58" y="13"/>
                      <a:pt x="57" y="31"/>
                    </a:cubicBezTo>
                    <a:cubicBezTo>
                      <a:pt x="55" y="48"/>
                      <a:pt x="44" y="59"/>
                      <a:pt x="26" y="57"/>
                    </a:cubicBezTo>
                    <a:cubicBezTo>
                      <a:pt x="10" y="55"/>
                      <a:pt x="0" y="45"/>
                      <a:pt x="1" y="29"/>
                    </a:cubicBezTo>
                    <a:cubicBezTo>
                      <a:pt x="1" y="10"/>
                      <a:pt x="12" y="1"/>
                      <a:pt x="30"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3" name="Freeform 12">
                <a:extLst>
                  <a:ext uri="{FF2B5EF4-FFF2-40B4-BE49-F238E27FC236}">
                    <a16:creationId xmlns:a16="http://schemas.microsoft.com/office/drawing/2014/main" id="{6CE5F966-6F9A-8DFD-7E3F-A3EA52F0E330}"/>
                  </a:ext>
                </a:extLst>
              </p:cNvPr>
              <p:cNvSpPr>
                <a:spLocks/>
              </p:cNvSpPr>
              <p:nvPr/>
            </p:nvSpPr>
            <p:spPr bwMode="auto">
              <a:xfrm>
                <a:off x="-1970088" y="1617663"/>
                <a:ext cx="214312" cy="217488"/>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4" name="Freeform 13">
                <a:extLst>
                  <a:ext uri="{FF2B5EF4-FFF2-40B4-BE49-F238E27FC236}">
                    <a16:creationId xmlns:a16="http://schemas.microsoft.com/office/drawing/2014/main" id="{1482BB0A-BB25-B69E-34F8-0360E1E2EDDB}"/>
                  </a:ext>
                </a:extLst>
              </p:cNvPr>
              <p:cNvSpPr>
                <a:spLocks/>
              </p:cNvSpPr>
              <p:nvPr/>
            </p:nvSpPr>
            <p:spPr bwMode="auto">
              <a:xfrm>
                <a:off x="-2347913" y="1579563"/>
                <a:ext cx="219075" cy="214313"/>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5" name="Freeform 14">
                <a:extLst>
                  <a:ext uri="{FF2B5EF4-FFF2-40B4-BE49-F238E27FC236}">
                    <a16:creationId xmlns:a16="http://schemas.microsoft.com/office/drawing/2014/main" id="{D47297AF-BE38-07D5-042D-26BFEBF1EBCE}"/>
                  </a:ext>
                </a:extLst>
              </p:cNvPr>
              <p:cNvSpPr>
                <a:spLocks/>
              </p:cNvSpPr>
              <p:nvPr/>
            </p:nvSpPr>
            <p:spPr bwMode="auto">
              <a:xfrm>
                <a:off x="-3400425" y="1930401"/>
                <a:ext cx="219075" cy="222250"/>
              </a:xfrm>
              <a:custGeom>
                <a:avLst/>
                <a:gdLst>
                  <a:gd name="T0" fmla="*/ 58 w 58"/>
                  <a:gd name="T1" fmla="*/ 30 h 59"/>
                  <a:gd name="T2" fmla="*/ 29 w 58"/>
                  <a:gd name="T3" fmla="*/ 58 h 59"/>
                  <a:gd name="T4" fmla="*/ 1 w 58"/>
                  <a:gd name="T5" fmla="*/ 33 h 59"/>
                  <a:gd name="T6" fmla="*/ 27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6" y="48"/>
                      <a:pt x="47" y="58"/>
                      <a:pt x="29" y="58"/>
                    </a:cubicBezTo>
                    <a:cubicBezTo>
                      <a:pt x="12" y="59"/>
                      <a:pt x="2" y="49"/>
                      <a:pt x="1" y="33"/>
                    </a:cubicBezTo>
                    <a:cubicBezTo>
                      <a:pt x="0" y="15"/>
                      <a:pt x="9" y="3"/>
                      <a:pt x="27" y="2"/>
                    </a:cubicBezTo>
                    <a:cubicBezTo>
                      <a:pt x="45" y="0"/>
                      <a:pt x="55" y="12"/>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6" name="Freeform 15">
                <a:extLst>
                  <a:ext uri="{FF2B5EF4-FFF2-40B4-BE49-F238E27FC236}">
                    <a16:creationId xmlns:a16="http://schemas.microsoft.com/office/drawing/2014/main" id="{7D572F12-E887-CCD0-6F7D-D240D3A33692}"/>
                  </a:ext>
                </a:extLst>
              </p:cNvPr>
              <p:cNvSpPr>
                <a:spLocks/>
              </p:cNvSpPr>
              <p:nvPr/>
            </p:nvSpPr>
            <p:spPr bwMode="auto">
              <a:xfrm>
                <a:off x="-1438275" y="4814888"/>
                <a:ext cx="222250" cy="219075"/>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7" name="Freeform 16">
                <a:extLst>
                  <a:ext uri="{FF2B5EF4-FFF2-40B4-BE49-F238E27FC236}">
                    <a16:creationId xmlns:a16="http://schemas.microsoft.com/office/drawing/2014/main" id="{979BF29A-0B16-9DB0-97EC-D1DDA3FF6C9C}"/>
                  </a:ext>
                </a:extLst>
              </p:cNvPr>
              <p:cNvSpPr>
                <a:spLocks/>
              </p:cNvSpPr>
              <p:nvPr/>
            </p:nvSpPr>
            <p:spPr bwMode="auto">
              <a:xfrm>
                <a:off x="-3887788" y="2508251"/>
                <a:ext cx="223837" cy="222250"/>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8" name="Freeform 17">
                <a:extLst>
                  <a:ext uri="{FF2B5EF4-FFF2-40B4-BE49-F238E27FC236}">
                    <a16:creationId xmlns:a16="http://schemas.microsoft.com/office/drawing/2014/main" id="{CEC405AB-B879-C465-8AF9-D461ECE9AD6A}"/>
                  </a:ext>
                </a:extLst>
              </p:cNvPr>
              <p:cNvSpPr>
                <a:spLocks/>
              </p:cNvSpPr>
              <p:nvPr/>
            </p:nvSpPr>
            <p:spPr bwMode="auto">
              <a:xfrm>
                <a:off x="-1139825" y="4587876"/>
                <a:ext cx="222250" cy="219075"/>
              </a:xfrm>
              <a:custGeom>
                <a:avLst/>
                <a:gdLst>
                  <a:gd name="T0" fmla="*/ 27 w 59"/>
                  <a:gd name="T1" fmla="*/ 0 h 58"/>
                  <a:gd name="T2" fmla="*/ 58 w 59"/>
                  <a:gd name="T3" fmla="*/ 27 h 58"/>
                  <a:gd name="T4" fmla="*/ 30 w 59"/>
                  <a:gd name="T5" fmla="*/ 57 h 58"/>
                  <a:gd name="T6" fmla="*/ 2 w 59"/>
                  <a:gd name="T7" fmla="*/ 32 h 58"/>
                  <a:gd name="T8" fmla="*/ 27 w 59"/>
                  <a:gd name="T9" fmla="*/ 0 h 58"/>
                </a:gdLst>
                <a:ahLst/>
                <a:cxnLst>
                  <a:cxn ang="0">
                    <a:pos x="T0" y="T1"/>
                  </a:cxn>
                  <a:cxn ang="0">
                    <a:pos x="T2" y="T3"/>
                  </a:cxn>
                  <a:cxn ang="0">
                    <a:pos x="T4" y="T5"/>
                  </a:cxn>
                  <a:cxn ang="0">
                    <a:pos x="T6" y="T7"/>
                  </a:cxn>
                  <a:cxn ang="0">
                    <a:pos x="T8" y="T9"/>
                  </a:cxn>
                </a:cxnLst>
                <a:rect l="0" t="0" r="r" b="b"/>
                <a:pathLst>
                  <a:path w="59" h="58">
                    <a:moveTo>
                      <a:pt x="27" y="0"/>
                    </a:moveTo>
                    <a:cubicBezTo>
                      <a:pt x="45" y="1"/>
                      <a:pt x="57" y="9"/>
                      <a:pt x="58" y="27"/>
                    </a:cubicBezTo>
                    <a:cubicBezTo>
                      <a:pt x="59" y="45"/>
                      <a:pt x="48" y="56"/>
                      <a:pt x="30" y="57"/>
                    </a:cubicBezTo>
                    <a:cubicBezTo>
                      <a:pt x="13" y="58"/>
                      <a:pt x="4" y="47"/>
                      <a:pt x="2" y="32"/>
                    </a:cubicBezTo>
                    <a:cubicBezTo>
                      <a:pt x="0" y="14"/>
                      <a:pt x="9" y="3"/>
                      <a:pt x="27"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9" name="Freeform 18">
                <a:extLst>
                  <a:ext uri="{FF2B5EF4-FFF2-40B4-BE49-F238E27FC236}">
                    <a16:creationId xmlns:a16="http://schemas.microsoft.com/office/drawing/2014/main" id="{BE7EBA4B-BC4E-1386-371B-A6D7F620C6ED}"/>
                  </a:ext>
                </a:extLst>
              </p:cNvPr>
              <p:cNvSpPr>
                <a:spLocks/>
              </p:cNvSpPr>
              <p:nvPr/>
            </p:nvSpPr>
            <p:spPr bwMode="auto">
              <a:xfrm>
                <a:off x="-895350" y="4297363"/>
                <a:ext cx="219075" cy="222250"/>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0" name="Freeform 19">
                <a:extLst>
                  <a:ext uri="{FF2B5EF4-FFF2-40B4-BE49-F238E27FC236}">
                    <a16:creationId xmlns:a16="http://schemas.microsoft.com/office/drawing/2014/main" id="{C14A833F-9867-E28C-18A7-504D9F3B793E}"/>
                  </a:ext>
                </a:extLst>
              </p:cNvPr>
              <p:cNvSpPr>
                <a:spLocks/>
              </p:cNvSpPr>
              <p:nvPr/>
            </p:nvSpPr>
            <p:spPr bwMode="auto">
              <a:xfrm>
                <a:off x="-720725" y="3960813"/>
                <a:ext cx="222250" cy="223838"/>
              </a:xfrm>
              <a:custGeom>
                <a:avLst/>
                <a:gdLst>
                  <a:gd name="T0" fmla="*/ 59 w 59"/>
                  <a:gd name="T1" fmla="*/ 30 h 59"/>
                  <a:gd name="T2" fmla="*/ 29 w 59"/>
                  <a:gd name="T3" fmla="*/ 58 h 59"/>
                  <a:gd name="T4" fmla="*/ 1 w 59"/>
                  <a:gd name="T5" fmla="*/ 32 h 59"/>
                  <a:gd name="T6" fmla="*/ 29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6" y="47"/>
                      <a:pt x="48" y="59"/>
                      <a:pt x="29" y="58"/>
                    </a:cubicBezTo>
                    <a:cubicBezTo>
                      <a:pt x="13" y="58"/>
                      <a:pt x="2" y="48"/>
                      <a:pt x="1" y="32"/>
                    </a:cubicBezTo>
                    <a:cubicBezTo>
                      <a:pt x="0" y="14"/>
                      <a:pt x="10" y="3"/>
                      <a:pt x="29" y="1"/>
                    </a:cubicBezTo>
                    <a:cubicBezTo>
                      <a:pt x="48" y="0"/>
                      <a:pt x="55" y="13"/>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1" name="Freeform 20">
                <a:extLst>
                  <a:ext uri="{FF2B5EF4-FFF2-40B4-BE49-F238E27FC236}">
                    <a16:creationId xmlns:a16="http://schemas.microsoft.com/office/drawing/2014/main" id="{0A0F3CF9-ACC8-E722-096D-8677BB6BB28A}"/>
                  </a:ext>
                </a:extLst>
              </p:cNvPr>
              <p:cNvSpPr>
                <a:spLocks/>
              </p:cNvSpPr>
              <p:nvPr/>
            </p:nvSpPr>
            <p:spPr bwMode="auto">
              <a:xfrm>
                <a:off x="-808038" y="2492376"/>
                <a:ext cx="222250" cy="234950"/>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2" name="Freeform 21">
                <a:extLst>
                  <a:ext uri="{FF2B5EF4-FFF2-40B4-BE49-F238E27FC236}">
                    <a16:creationId xmlns:a16="http://schemas.microsoft.com/office/drawing/2014/main" id="{573130EC-F2FE-8E1D-287A-74F32B431A45}"/>
                  </a:ext>
                </a:extLst>
              </p:cNvPr>
              <p:cNvSpPr>
                <a:spLocks/>
              </p:cNvSpPr>
              <p:nvPr/>
            </p:nvSpPr>
            <p:spPr bwMode="auto">
              <a:xfrm>
                <a:off x="-1016000" y="2182813"/>
                <a:ext cx="215900" cy="219075"/>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3" name="Freeform 22">
                <a:extLst>
                  <a:ext uri="{FF2B5EF4-FFF2-40B4-BE49-F238E27FC236}">
                    <a16:creationId xmlns:a16="http://schemas.microsoft.com/office/drawing/2014/main" id="{D7AF3B7A-AAEA-695F-9C4E-9B8D963885A4}"/>
                  </a:ext>
                </a:extLst>
              </p:cNvPr>
              <p:cNvSpPr>
                <a:spLocks/>
              </p:cNvSpPr>
              <p:nvPr/>
            </p:nvSpPr>
            <p:spPr bwMode="auto">
              <a:xfrm>
                <a:off x="-4083050" y="3232151"/>
                <a:ext cx="219075" cy="219075"/>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4" name="Freeform 23">
                <a:extLst>
                  <a:ext uri="{FF2B5EF4-FFF2-40B4-BE49-F238E27FC236}">
                    <a16:creationId xmlns:a16="http://schemas.microsoft.com/office/drawing/2014/main" id="{9BD16E97-27A7-196C-9DD2-7E7C87F2CA52}"/>
                  </a:ext>
                </a:extLst>
              </p:cNvPr>
              <p:cNvSpPr>
                <a:spLocks/>
              </p:cNvSpPr>
              <p:nvPr/>
            </p:nvSpPr>
            <p:spPr bwMode="auto">
              <a:xfrm>
                <a:off x="-2528888" y="5059363"/>
                <a:ext cx="222250" cy="223838"/>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5" name="Freeform 24">
                <a:extLst>
                  <a:ext uri="{FF2B5EF4-FFF2-40B4-BE49-F238E27FC236}">
                    <a16:creationId xmlns:a16="http://schemas.microsoft.com/office/drawing/2014/main" id="{19909B5D-903F-2247-D548-21A147FB41FD}"/>
                  </a:ext>
                </a:extLst>
              </p:cNvPr>
              <p:cNvSpPr>
                <a:spLocks/>
              </p:cNvSpPr>
              <p:nvPr/>
            </p:nvSpPr>
            <p:spPr bwMode="auto">
              <a:xfrm>
                <a:off x="-4057650" y="3606801"/>
                <a:ext cx="215900" cy="219075"/>
              </a:xfrm>
              <a:custGeom>
                <a:avLst/>
                <a:gdLst>
                  <a:gd name="T0" fmla="*/ 57 w 57"/>
                  <a:gd name="T1" fmla="*/ 28 h 58"/>
                  <a:gd name="T2" fmla="*/ 29 w 57"/>
                  <a:gd name="T3" fmla="*/ 58 h 58"/>
                  <a:gd name="T4" fmla="*/ 0 w 57"/>
                  <a:gd name="T5" fmla="*/ 29 h 58"/>
                  <a:gd name="T6" fmla="*/ 25 w 57"/>
                  <a:gd name="T7" fmla="*/ 1 h 58"/>
                  <a:gd name="T8" fmla="*/ 57 w 57"/>
                  <a:gd name="T9" fmla="*/ 28 h 58"/>
                </a:gdLst>
                <a:ahLst/>
                <a:cxnLst>
                  <a:cxn ang="0">
                    <a:pos x="T0" y="T1"/>
                  </a:cxn>
                  <a:cxn ang="0">
                    <a:pos x="T2" y="T3"/>
                  </a:cxn>
                  <a:cxn ang="0">
                    <a:pos x="T4" y="T5"/>
                  </a:cxn>
                  <a:cxn ang="0">
                    <a:pos x="T6" y="T7"/>
                  </a:cxn>
                  <a:cxn ang="0">
                    <a:pos x="T8" y="T9"/>
                  </a:cxn>
                </a:cxnLst>
                <a:rect l="0" t="0" r="r" b="b"/>
                <a:pathLst>
                  <a:path w="57" h="58">
                    <a:moveTo>
                      <a:pt x="57" y="28"/>
                    </a:moveTo>
                    <a:cubicBezTo>
                      <a:pt x="55" y="45"/>
                      <a:pt x="47" y="58"/>
                      <a:pt x="29" y="58"/>
                    </a:cubicBezTo>
                    <a:cubicBezTo>
                      <a:pt x="10" y="58"/>
                      <a:pt x="0" y="47"/>
                      <a:pt x="0" y="29"/>
                    </a:cubicBezTo>
                    <a:cubicBezTo>
                      <a:pt x="0" y="13"/>
                      <a:pt x="10" y="3"/>
                      <a:pt x="25" y="1"/>
                    </a:cubicBezTo>
                    <a:cubicBezTo>
                      <a:pt x="43" y="0"/>
                      <a:pt x="53" y="11"/>
                      <a:pt x="57"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6" name="Freeform 25">
                <a:extLst>
                  <a:ext uri="{FF2B5EF4-FFF2-40B4-BE49-F238E27FC236}">
                    <a16:creationId xmlns:a16="http://schemas.microsoft.com/office/drawing/2014/main" id="{3D1F32C2-11D8-E738-A21B-38A4E5C85F01}"/>
                  </a:ext>
                </a:extLst>
              </p:cNvPr>
              <p:cNvSpPr>
                <a:spLocks/>
              </p:cNvSpPr>
              <p:nvPr/>
            </p:nvSpPr>
            <p:spPr bwMode="auto">
              <a:xfrm>
                <a:off x="-4027488" y="2862263"/>
                <a:ext cx="219075" cy="215900"/>
              </a:xfrm>
              <a:custGeom>
                <a:avLst/>
                <a:gdLst>
                  <a:gd name="T0" fmla="*/ 29 w 58"/>
                  <a:gd name="T1" fmla="*/ 0 h 57"/>
                  <a:gd name="T2" fmla="*/ 58 w 58"/>
                  <a:gd name="T3" fmla="*/ 28 h 57"/>
                  <a:gd name="T4" fmla="*/ 33 w 58"/>
                  <a:gd name="T5" fmla="*/ 56 h 57"/>
                  <a:gd name="T6" fmla="*/ 2 w 58"/>
                  <a:gd name="T7" fmla="*/ 31 h 57"/>
                  <a:gd name="T8" fmla="*/ 29 w 58"/>
                  <a:gd name="T9" fmla="*/ 0 h 57"/>
                </a:gdLst>
                <a:ahLst/>
                <a:cxnLst>
                  <a:cxn ang="0">
                    <a:pos x="T0" y="T1"/>
                  </a:cxn>
                  <a:cxn ang="0">
                    <a:pos x="T2" y="T3"/>
                  </a:cxn>
                  <a:cxn ang="0">
                    <a:pos x="T4" y="T5"/>
                  </a:cxn>
                  <a:cxn ang="0">
                    <a:pos x="T6" y="T7"/>
                  </a:cxn>
                  <a:cxn ang="0">
                    <a:pos x="T8" y="T9"/>
                  </a:cxn>
                </a:cxnLst>
                <a:rect l="0" t="0" r="r" b="b"/>
                <a:pathLst>
                  <a:path w="58" h="57">
                    <a:moveTo>
                      <a:pt x="29" y="0"/>
                    </a:moveTo>
                    <a:cubicBezTo>
                      <a:pt x="47" y="1"/>
                      <a:pt x="58" y="10"/>
                      <a:pt x="58" y="28"/>
                    </a:cubicBezTo>
                    <a:cubicBezTo>
                      <a:pt x="58" y="43"/>
                      <a:pt x="50" y="55"/>
                      <a:pt x="33" y="56"/>
                    </a:cubicBezTo>
                    <a:cubicBezTo>
                      <a:pt x="16" y="57"/>
                      <a:pt x="4" y="49"/>
                      <a:pt x="2" y="31"/>
                    </a:cubicBezTo>
                    <a:cubicBezTo>
                      <a:pt x="0" y="12"/>
                      <a:pt x="11"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7" name="Freeform 26">
                <a:extLst>
                  <a:ext uri="{FF2B5EF4-FFF2-40B4-BE49-F238E27FC236}">
                    <a16:creationId xmlns:a16="http://schemas.microsoft.com/office/drawing/2014/main" id="{B8A4D1B7-D18D-5AF5-E2AF-A70090622CDF}"/>
                  </a:ext>
                </a:extLst>
              </p:cNvPr>
              <p:cNvSpPr>
                <a:spLocks/>
              </p:cNvSpPr>
              <p:nvPr/>
            </p:nvSpPr>
            <p:spPr bwMode="auto">
              <a:xfrm>
                <a:off x="-1287463" y="1930401"/>
                <a:ext cx="219075" cy="219075"/>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8" name="Freeform 27">
                <a:extLst>
                  <a:ext uri="{FF2B5EF4-FFF2-40B4-BE49-F238E27FC236}">
                    <a16:creationId xmlns:a16="http://schemas.microsoft.com/office/drawing/2014/main" id="{5FE4BD89-388D-D0E5-2D88-582FCE4851C9}"/>
                  </a:ext>
                </a:extLst>
              </p:cNvPr>
              <p:cNvSpPr>
                <a:spLocks/>
              </p:cNvSpPr>
              <p:nvPr/>
            </p:nvSpPr>
            <p:spPr bwMode="auto">
              <a:xfrm>
                <a:off x="-2709863" y="1612901"/>
                <a:ext cx="215900" cy="219075"/>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9" name="Freeform 28">
                <a:extLst>
                  <a:ext uri="{FF2B5EF4-FFF2-40B4-BE49-F238E27FC236}">
                    <a16:creationId xmlns:a16="http://schemas.microsoft.com/office/drawing/2014/main" id="{E147F2B1-C4C3-FF7E-0B6F-B99B42269D03}"/>
                  </a:ext>
                </a:extLst>
              </p:cNvPr>
              <p:cNvSpPr>
                <a:spLocks/>
              </p:cNvSpPr>
              <p:nvPr/>
            </p:nvSpPr>
            <p:spPr bwMode="auto">
              <a:xfrm>
                <a:off x="-611188" y="3225801"/>
                <a:ext cx="222250" cy="219075"/>
              </a:xfrm>
              <a:custGeom>
                <a:avLst/>
                <a:gdLst>
                  <a:gd name="T0" fmla="*/ 29 w 59"/>
                  <a:gd name="T1" fmla="*/ 0 h 58"/>
                  <a:gd name="T2" fmla="*/ 58 w 59"/>
                  <a:gd name="T3" fmla="*/ 29 h 58"/>
                  <a:gd name="T4" fmla="*/ 28 w 59"/>
                  <a:gd name="T5" fmla="*/ 57 h 58"/>
                  <a:gd name="T6" fmla="*/ 1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3"/>
                      <a:pt x="59" y="11"/>
                      <a:pt x="58" y="29"/>
                    </a:cubicBezTo>
                    <a:cubicBezTo>
                      <a:pt x="57" y="47"/>
                      <a:pt x="47" y="58"/>
                      <a:pt x="28" y="57"/>
                    </a:cubicBezTo>
                    <a:cubicBezTo>
                      <a:pt x="12" y="57"/>
                      <a:pt x="2" y="46"/>
                      <a:pt x="1" y="31"/>
                    </a:cubicBezTo>
                    <a:cubicBezTo>
                      <a:pt x="0" y="13"/>
                      <a:pt x="12"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0" name="Freeform 29">
                <a:extLst>
                  <a:ext uri="{FF2B5EF4-FFF2-40B4-BE49-F238E27FC236}">
                    <a16:creationId xmlns:a16="http://schemas.microsoft.com/office/drawing/2014/main" id="{2D8F5758-8D5B-6BFC-5BD2-6556F116623A}"/>
                  </a:ext>
                </a:extLst>
              </p:cNvPr>
              <p:cNvSpPr>
                <a:spLocks/>
              </p:cNvSpPr>
              <p:nvPr/>
            </p:nvSpPr>
            <p:spPr bwMode="auto">
              <a:xfrm>
                <a:off x="-3800475" y="4283076"/>
                <a:ext cx="249237" cy="252413"/>
              </a:xfrm>
              <a:custGeom>
                <a:avLst/>
                <a:gdLst>
                  <a:gd name="T0" fmla="*/ 7 w 66"/>
                  <a:gd name="T1" fmla="*/ 46 h 67"/>
                  <a:gd name="T2" fmla="*/ 20 w 66"/>
                  <a:gd name="T3" fmla="*/ 7 h 67"/>
                  <a:gd name="T4" fmla="*/ 56 w 66"/>
                  <a:gd name="T5" fmla="*/ 18 h 67"/>
                  <a:gd name="T6" fmla="*/ 47 w 66"/>
                  <a:gd name="T7" fmla="*/ 58 h 67"/>
                  <a:gd name="T8" fmla="*/ 7 w 66"/>
                  <a:gd name="T9" fmla="*/ 46 h 67"/>
                </a:gdLst>
                <a:ahLst/>
                <a:cxnLst>
                  <a:cxn ang="0">
                    <a:pos x="T0" y="T1"/>
                  </a:cxn>
                  <a:cxn ang="0">
                    <a:pos x="T2" y="T3"/>
                  </a:cxn>
                  <a:cxn ang="0">
                    <a:pos x="T4" y="T5"/>
                  </a:cxn>
                  <a:cxn ang="0">
                    <a:pos x="T6" y="T7"/>
                  </a:cxn>
                  <a:cxn ang="0">
                    <a:pos x="T8" y="T9"/>
                  </a:cxn>
                </a:cxnLst>
                <a:rect l="0" t="0" r="r" b="b"/>
                <a:pathLst>
                  <a:path w="66" h="67">
                    <a:moveTo>
                      <a:pt x="7" y="46"/>
                    </a:moveTo>
                    <a:cubicBezTo>
                      <a:pt x="0" y="29"/>
                      <a:pt x="5" y="15"/>
                      <a:pt x="20" y="7"/>
                    </a:cubicBezTo>
                    <a:cubicBezTo>
                      <a:pt x="34" y="0"/>
                      <a:pt x="48" y="4"/>
                      <a:pt x="56" y="18"/>
                    </a:cubicBezTo>
                    <a:cubicBezTo>
                      <a:pt x="66" y="34"/>
                      <a:pt x="63" y="49"/>
                      <a:pt x="47" y="58"/>
                    </a:cubicBezTo>
                    <a:cubicBezTo>
                      <a:pt x="31" y="67"/>
                      <a:pt x="17" y="60"/>
                      <a:pt x="7" y="46"/>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1" name="Freeform 30">
                <a:extLst>
                  <a:ext uri="{FF2B5EF4-FFF2-40B4-BE49-F238E27FC236}">
                    <a16:creationId xmlns:a16="http://schemas.microsoft.com/office/drawing/2014/main" id="{DEDF0980-4BE4-5049-CB87-99EC480ACEAF}"/>
                  </a:ext>
                </a:extLst>
              </p:cNvPr>
              <p:cNvSpPr>
                <a:spLocks/>
              </p:cNvSpPr>
              <p:nvPr/>
            </p:nvSpPr>
            <p:spPr bwMode="auto">
              <a:xfrm>
                <a:off x="-3562350" y="4573588"/>
                <a:ext cx="252412" cy="249238"/>
              </a:xfrm>
              <a:custGeom>
                <a:avLst/>
                <a:gdLst>
                  <a:gd name="T0" fmla="*/ 46 w 67"/>
                  <a:gd name="T1" fmla="*/ 59 h 66"/>
                  <a:gd name="T2" fmla="*/ 7 w 67"/>
                  <a:gd name="T3" fmla="*/ 46 h 66"/>
                  <a:gd name="T4" fmla="*/ 18 w 67"/>
                  <a:gd name="T5" fmla="*/ 10 h 66"/>
                  <a:gd name="T6" fmla="*/ 57 w 67"/>
                  <a:gd name="T7" fmla="*/ 19 h 66"/>
                  <a:gd name="T8" fmla="*/ 46 w 67"/>
                  <a:gd name="T9" fmla="*/ 59 h 66"/>
                </a:gdLst>
                <a:ahLst/>
                <a:cxnLst>
                  <a:cxn ang="0">
                    <a:pos x="T0" y="T1"/>
                  </a:cxn>
                  <a:cxn ang="0">
                    <a:pos x="T2" y="T3"/>
                  </a:cxn>
                  <a:cxn ang="0">
                    <a:pos x="T4" y="T5"/>
                  </a:cxn>
                  <a:cxn ang="0">
                    <a:pos x="T6" y="T7"/>
                  </a:cxn>
                  <a:cxn ang="0">
                    <a:pos x="T8" y="T9"/>
                  </a:cxn>
                </a:cxnLst>
                <a:rect l="0" t="0" r="r" b="b"/>
                <a:pathLst>
                  <a:path w="67" h="66">
                    <a:moveTo>
                      <a:pt x="46" y="59"/>
                    </a:moveTo>
                    <a:cubicBezTo>
                      <a:pt x="29" y="66"/>
                      <a:pt x="15" y="62"/>
                      <a:pt x="7" y="46"/>
                    </a:cubicBezTo>
                    <a:cubicBezTo>
                      <a:pt x="0" y="32"/>
                      <a:pt x="4" y="18"/>
                      <a:pt x="18" y="10"/>
                    </a:cubicBezTo>
                    <a:cubicBezTo>
                      <a:pt x="33" y="0"/>
                      <a:pt x="48" y="4"/>
                      <a:pt x="57" y="19"/>
                    </a:cubicBezTo>
                    <a:cubicBezTo>
                      <a:pt x="67" y="35"/>
                      <a:pt x="60" y="49"/>
                      <a:pt x="46" y="5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2" name="Freeform 31">
                <a:extLst>
                  <a:ext uri="{FF2B5EF4-FFF2-40B4-BE49-F238E27FC236}">
                    <a16:creationId xmlns:a16="http://schemas.microsoft.com/office/drawing/2014/main" id="{362D2D21-5DF5-2C20-5B00-86BEBEBD3173}"/>
                  </a:ext>
                </a:extLst>
              </p:cNvPr>
              <p:cNvSpPr>
                <a:spLocks/>
              </p:cNvSpPr>
              <p:nvPr/>
            </p:nvSpPr>
            <p:spPr bwMode="auto">
              <a:xfrm>
                <a:off x="-3271838" y="4810126"/>
                <a:ext cx="252412" cy="242888"/>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3" name="Freeform 32">
                <a:extLst>
                  <a:ext uri="{FF2B5EF4-FFF2-40B4-BE49-F238E27FC236}">
                    <a16:creationId xmlns:a16="http://schemas.microsoft.com/office/drawing/2014/main" id="{464A84FF-751F-651D-301B-B73E4BF9B132}"/>
                  </a:ext>
                </a:extLst>
              </p:cNvPr>
              <p:cNvSpPr>
                <a:spLocks/>
              </p:cNvSpPr>
              <p:nvPr/>
            </p:nvSpPr>
            <p:spPr bwMode="auto">
              <a:xfrm>
                <a:off x="-2932113" y="4973638"/>
                <a:ext cx="244475" cy="252413"/>
              </a:xfrm>
              <a:custGeom>
                <a:avLst/>
                <a:gdLst>
                  <a:gd name="T0" fmla="*/ 58 w 65"/>
                  <a:gd name="T1" fmla="*/ 19 h 67"/>
                  <a:gd name="T2" fmla="*/ 47 w 65"/>
                  <a:gd name="T3" fmla="*/ 58 h 67"/>
                  <a:gd name="T4" fmla="*/ 8 w 65"/>
                  <a:gd name="T5" fmla="*/ 47 h 67"/>
                  <a:gd name="T6" fmla="*/ 18 w 65"/>
                  <a:gd name="T7" fmla="*/ 10 h 67"/>
                  <a:gd name="T8" fmla="*/ 58 w 65"/>
                  <a:gd name="T9" fmla="*/ 19 h 67"/>
                </a:gdLst>
                <a:ahLst/>
                <a:cxnLst>
                  <a:cxn ang="0">
                    <a:pos x="T0" y="T1"/>
                  </a:cxn>
                  <a:cxn ang="0">
                    <a:pos x="T2" y="T3"/>
                  </a:cxn>
                  <a:cxn ang="0">
                    <a:pos x="T4" y="T5"/>
                  </a:cxn>
                  <a:cxn ang="0">
                    <a:pos x="T6" y="T7"/>
                  </a:cxn>
                  <a:cxn ang="0">
                    <a:pos x="T8" y="T9"/>
                  </a:cxn>
                </a:cxnLst>
                <a:rect l="0" t="0" r="r" b="b"/>
                <a:pathLst>
                  <a:path w="65" h="67">
                    <a:moveTo>
                      <a:pt x="58" y="19"/>
                    </a:moveTo>
                    <a:cubicBezTo>
                      <a:pt x="65" y="35"/>
                      <a:pt x="63" y="50"/>
                      <a:pt x="47" y="58"/>
                    </a:cubicBezTo>
                    <a:cubicBezTo>
                      <a:pt x="31" y="67"/>
                      <a:pt x="17" y="62"/>
                      <a:pt x="8" y="47"/>
                    </a:cubicBezTo>
                    <a:cubicBezTo>
                      <a:pt x="0" y="32"/>
                      <a:pt x="5" y="19"/>
                      <a:pt x="18" y="10"/>
                    </a:cubicBezTo>
                    <a:cubicBezTo>
                      <a:pt x="33" y="0"/>
                      <a:pt x="47" y="4"/>
                      <a:pt x="58" y="1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4" name="Freeform 33">
                <a:extLst>
                  <a:ext uri="{FF2B5EF4-FFF2-40B4-BE49-F238E27FC236}">
                    <a16:creationId xmlns:a16="http://schemas.microsoft.com/office/drawing/2014/main" id="{6F90A758-9C6B-3F69-B32B-0D32FC0F0206}"/>
                  </a:ext>
                </a:extLst>
              </p:cNvPr>
              <p:cNvSpPr>
                <a:spLocks/>
              </p:cNvSpPr>
              <p:nvPr/>
            </p:nvSpPr>
            <p:spPr bwMode="auto">
              <a:xfrm>
                <a:off x="-3970338" y="3946526"/>
                <a:ext cx="246062" cy="241300"/>
              </a:xfrm>
              <a:custGeom>
                <a:avLst/>
                <a:gdLst>
                  <a:gd name="T0" fmla="*/ 44 w 65"/>
                  <a:gd name="T1" fmla="*/ 59 h 64"/>
                  <a:gd name="T2" fmla="*/ 6 w 65"/>
                  <a:gd name="T3" fmla="*/ 43 h 64"/>
                  <a:gd name="T4" fmla="*/ 23 w 65"/>
                  <a:gd name="T5" fmla="*/ 6 h 64"/>
                  <a:gd name="T6" fmla="*/ 58 w 65"/>
                  <a:gd name="T7" fmla="*/ 20 h 64"/>
                  <a:gd name="T8" fmla="*/ 44 w 65"/>
                  <a:gd name="T9" fmla="*/ 59 h 64"/>
                </a:gdLst>
                <a:ahLst/>
                <a:cxnLst>
                  <a:cxn ang="0">
                    <a:pos x="T0" y="T1"/>
                  </a:cxn>
                  <a:cxn ang="0">
                    <a:pos x="T2" y="T3"/>
                  </a:cxn>
                  <a:cxn ang="0">
                    <a:pos x="T4" y="T5"/>
                  </a:cxn>
                  <a:cxn ang="0">
                    <a:pos x="T6" y="T7"/>
                  </a:cxn>
                  <a:cxn ang="0">
                    <a:pos x="T8" y="T9"/>
                  </a:cxn>
                </a:cxnLst>
                <a:rect l="0" t="0" r="r" b="b"/>
                <a:pathLst>
                  <a:path w="65" h="64">
                    <a:moveTo>
                      <a:pt x="44" y="59"/>
                    </a:moveTo>
                    <a:cubicBezTo>
                      <a:pt x="27" y="64"/>
                      <a:pt x="13" y="60"/>
                      <a:pt x="6" y="43"/>
                    </a:cubicBezTo>
                    <a:cubicBezTo>
                      <a:pt x="0" y="26"/>
                      <a:pt x="6" y="12"/>
                      <a:pt x="23" y="6"/>
                    </a:cubicBezTo>
                    <a:cubicBezTo>
                      <a:pt x="38" y="0"/>
                      <a:pt x="51" y="6"/>
                      <a:pt x="58" y="20"/>
                    </a:cubicBezTo>
                    <a:cubicBezTo>
                      <a:pt x="65" y="37"/>
                      <a:pt x="60" y="50"/>
                      <a:pt x="44" y="5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06" name="Group 605">
              <a:extLst>
                <a:ext uri="{FF2B5EF4-FFF2-40B4-BE49-F238E27FC236}">
                  <a16:creationId xmlns:a16="http://schemas.microsoft.com/office/drawing/2014/main" id="{599B2BF8-08F1-EA9F-0230-7F0CBB1B0325}"/>
                </a:ext>
              </a:extLst>
            </p:cNvPr>
            <p:cNvGrpSpPr>
              <a:grpSpLocks noChangeAspect="1"/>
            </p:cNvGrpSpPr>
            <p:nvPr/>
          </p:nvGrpSpPr>
          <p:grpSpPr>
            <a:xfrm>
              <a:off x="4413021" y="3693755"/>
              <a:ext cx="1115074" cy="1117948"/>
              <a:chOff x="-4083050" y="1579563"/>
              <a:chExt cx="3694112" cy="3703638"/>
            </a:xfrm>
          </p:grpSpPr>
          <p:sp>
            <p:nvSpPr>
              <p:cNvPr id="610" name="Freeform 5">
                <a:extLst>
                  <a:ext uri="{FF2B5EF4-FFF2-40B4-BE49-F238E27FC236}">
                    <a16:creationId xmlns:a16="http://schemas.microsoft.com/office/drawing/2014/main" id="{D06F42E5-5963-5A97-6A33-E7A3E250938B}"/>
                  </a:ext>
                </a:extLst>
              </p:cNvPr>
              <p:cNvSpPr>
                <a:spLocks/>
              </p:cNvSpPr>
              <p:nvPr/>
            </p:nvSpPr>
            <p:spPr bwMode="auto">
              <a:xfrm>
                <a:off x="-615950" y="3598863"/>
                <a:ext cx="219075" cy="222250"/>
              </a:xfrm>
              <a:custGeom>
                <a:avLst/>
                <a:gdLst>
                  <a:gd name="T0" fmla="*/ 58 w 58"/>
                  <a:gd name="T1" fmla="*/ 28 h 59"/>
                  <a:gd name="T2" fmla="*/ 29 w 58"/>
                  <a:gd name="T3" fmla="*/ 58 h 59"/>
                  <a:gd name="T4" fmla="*/ 1 w 58"/>
                  <a:gd name="T5" fmla="*/ 29 h 59"/>
                  <a:gd name="T6" fmla="*/ 26 w 58"/>
                  <a:gd name="T7" fmla="*/ 1 h 59"/>
                  <a:gd name="T8" fmla="*/ 58 w 58"/>
                  <a:gd name="T9" fmla="*/ 28 h 59"/>
                </a:gdLst>
                <a:ahLst/>
                <a:cxnLst>
                  <a:cxn ang="0">
                    <a:pos x="T0" y="T1"/>
                  </a:cxn>
                  <a:cxn ang="0">
                    <a:pos x="T2" y="T3"/>
                  </a:cxn>
                  <a:cxn ang="0">
                    <a:pos x="T4" y="T5"/>
                  </a:cxn>
                  <a:cxn ang="0">
                    <a:pos x="T6" y="T7"/>
                  </a:cxn>
                  <a:cxn ang="0">
                    <a:pos x="T8" y="T9"/>
                  </a:cxn>
                </a:cxnLst>
                <a:rect l="0" t="0" r="r" b="b"/>
                <a:pathLst>
                  <a:path w="58" h="59">
                    <a:moveTo>
                      <a:pt x="58" y="28"/>
                    </a:moveTo>
                    <a:cubicBezTo>
                      <a:pt x="56" y="45"/>
                      <a:pt x="48" y="57"/>
                      <a:pt x="29" y="58"/>
                    </a:cubicBezTo>
                    <a:cubicBezTo>
                      <a:pt x="11" y="59"/>
                      <a:pt x="1" y="47"/>
                      <a:pt x="1" y="29"/>
                    </a:cubicBezTo>
                    <a:cubicBezTo>
                      <a:pt x="0" y="14"/>
                      <a:pt x="9" y="3"/>
                      <a:pt x="26" y="1"/>
                    </a:cubicBezTo>
                    <a:cubicBezTo>
                      <a:pt x="44" y="0"/>
                      <a:pt x="54" y="10"/>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1" name="Freeform 6">
                <a:extLst>
                  <a:ext uri="{FF2B5EF4-FFF2-40B4-BE49-F238E27FC236}">
                    <a16:creationId xmlns:a16="http://schemas.microsoft.com/office/drawing/2014/main" id="{193584DD-3EF0-723B-CC36-2D4B0A2614FA}"/>
                  </a:ext>
                </a:extLst>
              </p:cNvPr>
              <p:cNvSpPr>
                <a:spLocks/>
              </p:cNvSpPr>
              <p:nvPr/>
            </p:nvSpPr>
            <p:spPr bwMode="auto">
              <a:xfrm>
                <a:off x="-665163" y="2847976"/>
                <a:ext cx="223837" cy="219075"/>
              </a:xfrm>
              <a:custGeom>
                <a:avLst/>
                <a:gdLst>
                  <a:gd name="T0" fmla="*/ 29 w 59"/>
                  <a:gd name="T1" fmla="*/ 0 h 58"/>
                  <a:gd name="T2" fmla="*/ 58 w 59"/>
                  <a:gd name="T3" fmla="*/ 29 h 58"/>
                  <a:gd name="T4" fmla="*/ 28 w 59"/>
                  <a:gd name="T5" fmla="*/ 57 h 58"/>
                  <a:gd name="T6" fmla="*/ 2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2"/>
                      <a:pt x="59" y="11"/>
                      <a:pt x="58" y="29"/>
                    </a:cubicBezTo>
                    <a:cubicBezTo>
                      <a:pt x="57" y="47"/>
                      <a:pt x="47" y="58"/>
                      <a:pt x="28" y="57"/>
                    </a:cubicBezTo>
                    <a:cubicBezTo>
                      <a:pt x="12" y="57"/>
                      <a:pt x="3" y="46"/>
                      <a:pt x="2" y="31"/>
                    </a:cubicBezTo>
                    <a:cubicBezTo>
                      <a:pt x="0" y="12"/>
                      <a:pt x="12"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2" name="Freeform 7">
                <a:extLst>
                  <a:ext uri="{FF2B5EF4-FFF2-40B4-BE49-F238E27FC236}">
                    <a16:creationId xmlns:a16="http://schemas.microsoft.com/office/drawing/2014/main" id="{FF521AA9-5541-3386-88CC-35D5EFF30E11}"/>
                  </a:ext>
                </a:extLst>
              </p:cNvPr>
              <p:cNvSpPr>
                <a:spLocks/>
              </p:cNvSpPr>
              <p:nvPr/>
            </p:nvSpPr>
            <p:spPr bwMode="auto">
              <a:xfrm>
                <a:off x="-2147888" y="5056188"/>
                <a:ext cx="222250" cy="219075"/>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3" name="Freeform 8">
                <a:extLst>
                  <a:ext uri="{FF2B5EF4-FFF2-40B4-BE49-F238E27FC236}">
                    <a16:creationId xmlns:a16="http://schemas.microsoft.com/office/drawing/2014/main" id="{25363DDF-D474-4166-7434-AA6C4D281C82}"/>
                  </a:ext>
                </a:extLst>
              </p:cNvPr>
              <p:cNvSpPr>
                <a:spLocks/>
              </p:cNvSpPr>
              <p:nvPr/>
            </p:nvSpPr>
            <p:spPr bwMode="auto">
              <a:xfrm>
                <a:off x="-1611313" y="1733551"/>
                <a:ext cx="219075" cy="223838"/>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4" name="Freeform 9">
                <a:extLst>
                  <a:ext uri="{FF2B5EF4-FFF2-40B4-BE49-F238E27FC236}">
                    <a16:creationId xmlns:a16="http://schemas.microsoft.com/office/drawing/2014/main" id="{BE371451-5448-C76C-6602-E44F3654CE04}"/>
                  </a:ext>
                </a:extLst>
              </p:cNvPr>
              <p:cNvSpPr>
                <a:spLocks/>
              </p:cNvSpPr>
              <p:nvPr/>
            </p:nvSpPr>
            <p:spPr bwMode="auto">
              <a:xfrm>
                <a:off x="-3671888" y="2193926"/>
                <a:ext cx="219075" cy="219075"/>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5" name="Freeform 10">
                <a:extLst>
                  <a:ext uri="{FF2B5EF4-FFF2-40B4-BE49-F238E27FC236}">
                    <a16:creationId xmlns:a16="http://schemas.microsoft.com/office/drawing/2014/main" id="{FBAC026E-0D3C-FED7-ECC4-BD966ECF0217}"/>
                  </a:ext>
                </a:extLst>
              </p:cNvPr>
              <p:cNvSpPr>
                <a:spLocks/>
              </p:cNvSpPr>
              <p:nvPr/>
            </p:nvSpPr>
            <p:spPr bwMode="auto">
              <a:xfrm>
                <a:off x="-1781175" y="4968876"/>
                <a:ext cx="219075" cy="223838"/>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6" name="Freeform 11">
                <a:extLst>
                  <a:ext uri="{FF2B5EF4-FFF2-40B4-BE49-F238E27FC236}">
                    <a16:creationId xmlns:a16="http://schemas.microsoft.com/office/drawing/2014/main" id="{DAC4F78C-0301-A783-FA41-AA134B0E3722}"/>
                  </a:ext>
                </a:extLst>
              </p:cNvPr>
              <p:cNvSpPr>
                <a:spLocks/>
              </p:cNvSpPr>
              <p:nvPr/>
            </p:nvSpPr>
            <p:spPr bwMode="auto">
              <a:xfrm>
                <a:off x="-3076575" y="1741488"/>
                <a:ext cx="219075" cy="222250"/>
              </a:xfrm>
              <a:custGeom>
                <a:avLst/>
                <a:gdLst>
                  <a:gd name="T0" fmla="*/ 30 w 58"/>
                  <a:gd name="T1" fmla="*/ 0 h 59"/>
                  <a:gd name="T2" fmla="*/ 57 w 58"/>
                  <a:gd name="T3" fmla="*/ 31 h 59"/>
                  <a:gd name="T4" fmla="*/ 26 w 58"/>
                  <a:gd name="T5" fmla="*/ 57 h 59"/>
                  <a:gd name="T6" fmla="*/ 1 w 58"/>
                  <a:gd name="T7" fmla="*/ 29 h 59"/>
                  <a:gd name="T8" fmla="*/ 30 w 58"/>
                  <a:gd name="T9" fmla="*/ 0 h 59"/>
                </a:gdLst>
                <a:ahLst/>
                <a:cxnLst>
                  <a:cxn ang="0">
                    <a:pos x="T0" y="T1"/>
                  </a:cxn>
                  <a:cxn ang="0">
                    <a:pos x="T2" y="T3"/>
                  </a:cxn>
                  <a:cxn ang="0">
                    <a:pos x="T4" y="T5"/>
                  </a:cxn>
                  <a:cxn ang="0">
                    <a:pos x="T6" y="T7"/>
                  </a:cxn>
                  <a:cxn ang="0">
                    <a:pos x="T8" y="T9"/>
                  </a:cxn>
                </a:cxnLst>
                <a:rect l="0" t="0" r="r" b="b"/>
                <a:pathLst>
                  <a:path w="58" h="59">
                    <a:moveTo>
                      <a:pt x="30" y="0"/>
                    </a:moveTo>
                    <a:cubicBezTo>
                      <a:pt x="47" y="2"/>
                      <a:pt x="58" y="13"/>
                      <a:pt x="57" y="31"/>
                    </a:cubicBezTo>
                    <a:cubicBezTo>
                      <a:pt x="55" y="48"/>
                      <a:pt x="44" y="59"/>
                      <a:pt x="26" y="57"/>
                    </a:cubicBezTo>
                    <a:cubicBezTo>
                      <a:pt x="10" y="55"/>
                      <a:pt x="0" y="45"/>
                      <a:pt x="1" y="29"/>
                    </a:cubicBezTo>
                    <a:cubicBezTo>
                      <a:pt x="1" y="10"/>
                      <a:pt x="12" y="1"/>
                      <a:pt x="30"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7" name="Freeform 12">
                <a:extLst>
                  <a:ext uri="{FF2B5EF4-FFF2-40B4-BE49-F238E27FC236}">
                    <a16:creationId xmlns:a16="http://schemas.microsoft.com/office/drawing/2014/main" id="{FDF9CEEE-3A6F-A8EF-55F9-9FCCD463C4E1}"/>
                  </a:ext>
                </a:extLst>
              </p:cNvPr>
              <p:cNvSpPr>
                <a:spLocks/>
              </p:cNvSpPr>
              <p:nvPr/>
            </p:nvSpPr>
            <p:spPr bwMode="auto">
              <a:xfrm>
                <a:off x="-1970088" y="1617663"/>
                <a:ext cx="214312" cy="217488"/>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8" name="Freeform 13">
                <a:extLst>
                  <a:ext uri="{FF2B5EF4-FFF2-40B4-BE49-F238E27FC236}">
                    <a16:creationId xmlns:a16="http://schemas.microsoft.com/office/drawing/2014/main" id="{D66650AF-3CF0-5102-CCCD-DF56296B61C0}"/>
                  </a:ext>
                </a:extLst>
              </p:cNvPr>
              <p:cNvSpPr>
                <a:spLocks/>
              </p:cNvSpPr>
              <p:nvPr/>
            </p:nvSpPr>
            <p:spPr bwMode="auto">
              <a:xfrm>
                <a:off x="-2347913" y="1579563"/>
                <a:ext cx="219075" cy="214313"/>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9" name="Freeform 14">
                <a:extLst>
                  <a:ext uri="{FF2B5EF4-FFF2-40B4-BE49-F238E27FC236}">
                    <a16:creationId xmlns:a16="http://schemas.microsoft.com/office/drawing/2014/main" id="{C1920C58-B82B-B4C8-B410-EDA9EA127317}"/>
                  </a:ext>
                </a:extLst>
              </p:cNvPr>
              <p:cNvSpPr>
                <a:spLocks/>
              </p:cNvSpPr>
              <p:nvPr/>
            </p:nvSpPr>
            <p:spPr bwMode="auto">
              <a:xfrm>
                <a:off x="-3400425" y="1930401"/>
                <a:ext cx="219075" cy="222250"/>
              </a:xfrm>
              <a:custGeom>
                <a:avLst/>
                <a:gdLst>
                  <a:gd name="T0" fmla="*/ 58 w 58"/>
                  <a:gd name="T1" fmla="*/ 30 h 59"/>
                  <a:gd name="T2" fmla="*/ 29 w 58"/>
                  <a:gd name="T3" fmla="*/ 58 h 59"/>
                  <a:gd name="T4" fmla="*/ 1 w 58"/>
                  <a:gd name="T5" fmla="*/ 33 h 59"/>
                  <a:gd name="T6" fmla="*/ 27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6" y="48"/>
                      <a:pt x="47" y="58"/>
                      <a:pt x="29" y="58"/>
                    </a:cubicBezTo>
                    <a:cubicBezTo>
                      <a:pt x="12" y="59"/>
                      <a:pt x="2" y="49"/>
                      <a:pt x="1" y="33"/>
                    </a:cubicBezTo>
                    <a:cubicBezTo>
                      <a:pt x="0" y="15"/>
                      <a:pt x="9" y="3"/>
                      <a:pt x="27" y="2"/>
                    </a:cubicBezTo>
                    <a:cubicBezTo>
                      <a:pt x="45" y="0"/>
                      <a:pt x="55" y="12"/>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0" name="Freeform 15">
                <a:extLst>
                  <a:ext uri="{FF2B5EF4-FFF2-40B4-BE49-F238E27FC236}">
                    <a16:creationId xmlns:a16="http://schemas.microsoft.com/office/drawing/2014/main" id="{84BE619B-C77D-5E3F-B446-F344026AB788}"/>
                  </a:ext>
                </a:extLst>
              </p:cNvPr>
              <p:cNvSpPr>
                <a:spLocks/>
              </p:cNvSpPr>
              <p:nvPr/>
            </p:nvSpPr>
            <p:spPr bwMode="auto">
              <a:xfrm>
                <a:off x="-1438275" y="4814888"/>
                <a:ext cx="222250" cy="219075"/>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1" name="Freeform 16">
                <a:extLst>
                  <a:ext uri="{FF2B5EF4-FFF2-40B4-BE49-F238E27FC236}">
                    <a16:creationId xmlns:a16="http://schemas.microsoft.com/office/drawing/2014/main" id="{786FF99D-69A3-1D7B-03E5-1CD10190B701}"/>
                  </a:ext>
                </a:extLst>
              </p:cNvPr>
              <p:cNvSpPr>
                <a:spLocks/>
              </p:cNvSpPr>
              <p:nvPr/>
            </p:nvSpPr>
            <p:spPr bwMode="auto">
              <a:xfrm>
                <a:off x="-3887788" y="2508251"/>
                <a:ext cx="223837" cy="222250"/>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2" name="Freeform 17">
                <a:extLst>
                  <a:ext uri="{FF2B5EF4-FFF2-40B4-BE49-F238E27FC236}">
                    <a16:creationId xmlns:a16="http://schemas.microsoft.com/office/drawing/2014/main" id="{77923643-CC4A-25A6-4300-31EFC045EAE5}"/>
                  </a:ext>
                </a:extLst>
              </p:cNvPr>
              <p:cNvSpPr>
                <a:spLocks/>
              </p:cNvSpPr>
              <p:nvPr/>
            </p:nvSpPr>
            <p:spPr bwMode="auto">
              <a:xfrm>
                <a:off x="-1139825" y="4587876"/>
                <a:ext cx="222250" cy="219075"/>
              </a:xfrm>
              <a:custGeom>
                <a:avLst/>
                <a:gdLst>
                  <a:gd name="T0" fmla="*/ 27 w 59"/>
                  <a:gd name="T1" fmla="*/ 0 h 58"/>
                  <a:gd name="T2" fmla="*/ 58 w 59"/>
                  <a:gd name="T3" fmla="*/ 27 h 58"/>
                  <a:gd name="T4" fmla="*/ 30 w 59"/>
                  <a:gd name="T5" fmla="*/ 57 h 58"/>
                  <a:gd name="T6" fmla="*/ 2 w 59"/>
                  <a:gd name="T7" fmla="*/ 32 h 58"/>
                  <a:gd name="T8" fmla="*/ 27 w 59"/>
                  <a:gd name="T9" fmla="*/ 0 h 58"/>
                </a:gdLst>
                <a:ahLst/>
                <a:cxnLst>
                  <a:cxn ang="0">
                    <a:pos x="T0" y="T1"/>
                  </a:cxn>
                  <a:cxn ang="0">
                    <a:pos x="T2" y="T3"/>
                  </a:cxn>
                  <a:cxn ang="0">
                    <a:pos x="T4" y="T5"/>
                  </a:cxn>
                  <a:cxn ang="0">
                    <a:pos x="T6" y="T7"/>
                  </a:cxn>
                  <a:cxn ang="0">
                    <a:pos x="T8" y="T9"/>
                  </a:cxn>
                </a:cxnLst>
                <a:rect l="0" t="0" r="r" b="b"/>
                <a:pathLst>
                  <a:path w="59" h="58">
                    <a:moveTo>
                      <a:pt x="27" y="0"/>
                    </a:moveTo>
                    <a:cubicBezTo>
                      <a:pt x="45" y="1"/>
                      <a:pt x="57" y="9"/>
                      <a:pt x="58" y="27"/>
                    </a:cubicBezTo>
                    <a:cubicBezTo>
                      <a:pt x="59" y="45"/>
                      <a:pt x="48" y="56"/>
                      <a:pt x="30" y="57"/>
                    </a:cubicBezTo>
                    <a:cubicBezTo>
                      <a:pt x="13" y="58"/>
                      <a:pt x="4" y="47"/>
                      <a:pt x="2" y="32"/>
                    </a:cubicBezTo>
                    <a:cubicBezTo>
                      <a:pt x="0" y="14"/>
                      <a:pt x="9" y="3"/>
                      <a:pt x="27"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3" name="Freeform 18">
                <a:extLst>
                  <a:ext uri="{FF2B5EF4-FFF2-40B4-BE49-F238E27FC236}">
                    <a16:creationId xmlns:a16="http://schemas.microsoft.com/office/drawing/2014/main" id="{86E66E3E-CC85-2125-5F0E-762AB79091B0}"/>
                  </a:ext>
                </a:extLst>
              </p:cNvPr>
              <p:cNvSpPr>
                <a:spLocks/>
              </p:cNvSpPr>
              <p:nvPr/>
            </p:nvSpPr>
            <p:spPr bwMode="auto">
              <a:xfrm>
                <a:off x="-895350" y="4297363"/>
                <a:ext cx="219075" cy="222250"/>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4" name="Freeform 19">
                <a:extLst>
                  <a:ext uri="{FF2B5EF4-FFF2-40B4-BE49-F238E27FC236}">
                    <a16:creationId xmlns:a16="http://schemas.microsoft.com/office/drawing/2014/main" id="{6F8863E7-418B-8246-BA2A-1599F84EDFB4}"/>
                  </a:ext>
                </a:extLst>
              </p:cNvPr>
              <p:cNvSpPr>
                <a:spLocks/>
              </p:cNvSpPr>
              <p:nvPr/>
            </p:nvSpPr>
            <p:spPr bwMode="auto">
              <a:xfrm>
                <a:off x="-720725" y="3960813"/>
                <a:ext cx="222250" cy="223838"/>
              </a:xfrm>
              <a:custGeom>
                <a:avLst/>
                <a:gdLst>
                  <a:gd name="T0" fmla="*/ 59 w 59"/>
                  <a:gd name="T1" fmla="*/ 30 h 59"/>
                  <a:gd name="T2" fmla="*/ 29 w 59"/>
                  <a:gd name="T3" fmla="*/ 58 h 59"/>
                  <a:gd name="T4" fmla="*/ 1 w 59"/>
                  <a:gd name="T5" fmla="*/ 32 h 59"/>
                  <a:gd name="T6" fmla="*/ 29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6" y="47"/>
                      <a:pt x="48" y="59"/>
                      <a:pt x="29" y="58"/>
                    </a:cubicBezTo>
                    <a:cubicBezTo>
                      <a:pt x="13" y="58"/>
                      <a:pt x="2" y="48"/>
                      <a:pt x="1" y="32"/>
                    </a:cubicBezTo>
                    <a:cubicBezTo>
                      <a:pt x="0" y="14"/>
                      <a:pt x="10" y="3"/>
                      <a:pt x="29" y="1"/>
                    </a:cubicBezTo>
                    <a:cubicBezTo>
                      <a:pt x="48" y="0"/>
                      <a:pt x="55" y="13"/>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5" name="Freeform 20">
                <a:extLst>
                  <a:ext uri="{FF2B5EF4-FFF2-40B4-BE49-F238E27FC236}">
                    <a16:creationId xmlns:a16="http://schemas.microsoft.com/office/drawing/2014/main" id="{276788E5-B962-E6A6-79BD-556E270BAFCC}"/>
                  </a:ext>
                </a:extLst>
              </p:cNvPr>
              <p:cNvSpPr>
                <a:spLocks/>
              </p:cNvSpPr>
              <p:nvPr/>
            </p:nvSpPr>
            <p:spPr bwMode="auto">
              <a:xfrm>
                <a:off x="-808038" y="2492376"/>
                <a:ext cx="222250" cy="234950"/>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6" name="Freeform 21">
                <a:extLst>
                  <a:ext uri="{FF2B5EF4-FFF2-40B4-BE49-F238E27FC236}">
                    <a16:creationId xmlns:a16="http://schemas.microsoft.com/office/drawing/2014/main" id="{E8A93503-7019-DDD7-FF83-DEA07D0D261F}"/>
                  </a:ext>
                </a:extLst>
              </p:cNvPr>
              <p:cNvSpPr>
                <a:spLocks/>
              </p:cNvSpPr>
              <p:nvPr/>
            </p:nvSpPr>
            <p:spPr bwMode="auto">
              <a:xfrm>
                <a:off x="-1016000" y="2182813"/>
                <a:ext cx="215900" cy="219075"/>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7" name="Freeform 22">
                <a:extLst>
                  <a:ext uri="{FF2B5EF4-FFF2-40B4-BE49-F238E27FC236}">
                    <a16:creationId xmlns:a16="http://schemas.microsoft.com/office/drawing/2014/main" id="{E3769725-8258-033E-4509-D022659336E7}"/>
                  </a:ext>
                </a:extLst>
              </p:cNvPr>
              <p:cNvSpPr>
                <a:spLocks/>
              </p:cNvSpPr>
              <p:nvPr/>
            </p:nvSpPr>
            <p:spPr bwMode="auto">
              <a:xfrm>
                <a:off x="-4083050" y="3232151"/>
                <a:ext cx="219075" cy="219075"/>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8" name="Freeform 23">
                <a:extLst>
                  <a:ext uri="{FF2B5EF4-FFF2-40B4-BE49-F238E27FC236}">
                    <a16:creationId xmlns:a16="http://schemas.microsoft.com/office/drawing/2014/main" id="{731DE63C-9B40-FDB5-51B6-A2C0C45CF81D}"/>
                  </a:ext>
                </a:extLst>
              </p:cNvPr>
              <p:cNvSpPr>
                <a:spLocks/>
              </p:cNvSpPr>
              <p:nvPr/>
            </p:nvSpPr>
            <p:spPr bwMode="auto">
              <a:xfrm>
                <a:off x="-2528888" y="5059363"/>
                <a:ext cx="222250" cy="223838"/>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9" name="Freeform 24">
                <a:extLst>
                  <a:ext uri="{FF2B5EF4-FFF2-40B4-BE49-F238E27FC236}">
                    <a16:creationId xmlns:a16="http://schemas.microsoft.com/office/drawing/2014/main" id="{CFB6E71F-DD59-53C0-7117-0D056CFB869B}"/>
                  </a:ext>
                </a:extLst>
              </p:cNvPr>
              <p:cNvSpPr>
                <a:spLocks/>
              </p:cNvSpPr>
              <p:nvPr/>
            </p:nvSpPr>
            <p:spPr bwMode="auto">
              <a:xfrm>
                <a:off x="-4057650" y="3606801"/>
                <a:ext cx="215900" cy="219075"/>
              </a:xfrm>
              <a:custGeom>
                <a:avLst/>
                <a:gdLst>
                  <a:gd name="T0" fmla="*/ 57 w 57"/>
                  <a:gd name="T1" fmla="*/ 28 h 58"/>
                  <a:gd name="T2" fmla="*/ 29 w 57"/>
                  <a:gd name="T3" fmla="*/ 58 h 58"/>
                  <a:gd name="T4" fmla="*/ 0 w 57"/>
                  <a:gd name="T5" fmla="*/ 29 h 58"/>
                  <a:gd name="T6" fmla="*/ 25 w 57"/>
                  <a:gd name="T7" fmla="*/ 1 h 58"/>
                  <a:gd name="T8" fmla="*/ 57 w 57"/>
                  <a:gd name="T9" fmla="*/ 28 h 58"/>
                </a:gdLst>
                <a:ahLst/>
                <a:cxnLst>
                  <a:cxn ang="0">
                    <a:pos x="T0" y="T1"/>
                  </a:cxn>
                  <a:cxn ang="0">
                    <a:pos x="T2" y="T3"/>
                  </a:cxn>
                  <a:cxn ang="0">
                    <a:pos x="T4" y="T5"/>
                  </a:cxn>
                  <a:cxn ang="0">
                    <a:pos x="T6" y="T7"/>
                  </a:cxn>
                  <a:cxn ang="0">
                    <a:pos x="T8" y="T9"/>
                  </a:cxn>
                </a:cxnLst>
                <a:rect l="0" t="0" r="r" b="b"/>
                <a:pathLst>
                  <a:path w="57" h="58">
                    <a:moveTo>
                      <a:pt x="57" y="28"/>
                    </a:moveTo>
                    <a:cubicBezTo>
                      <a:pt x="55" y="45"/>
                      <a:pt x="47" y="58"/>
                      <a:pt x="29" y="58"/>
                    </a:cubicBezTo>
                    <a:cubicBezTo>
                      <a:pt x="10" y="58"/>
                      <a:pt x="0" y="47"/>
                      <a:pt x="0" y="29"/>
                    </a:cubicBezTo>
                    <a:cubicBezTo>
                      <a:pt x="0" y="13"/>
                      <a:pt x="10" y="3"/>
                      <a:pt x="25" y="1"/>
                    </a:cubicBezTo>
                    <a:cubicBezTo>
                      <a:pt x="43" y="0"/>
                      <a:pt x="53" y="11"/>
                      <a:pt x="57"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0" name="Freeform 25">
                <a:extLst>
                  <a:ext uri="{FF2B5EF4-FFF2-40B4-BE49-F238E27FC236}">
                    <a16:creationId xmlns:a16="http://schemas.microsoft.com/office/drawing/2014/main" id="{F39C57A8-4BC7-711B-BD82-582581BF59D5}"/>
                  </a:ext>
                </a:extLst>
              </p:cNvPr>
              <p:cNvSpPr>
                <a:spLocks/>
              </p:cNvSpPr>
              <p:nvPr/>
            </p:nvSpPr>
            <p:spPr bwMode="auto">
              <a:xfrm>
                <a:off x="-4027488" y="2862263"/>
                <a:ext cx="219075" cy="215900"/>
              </a:xfrm>
              <a:custGeom>
                <a:avLst/>
                <a:gdLst>
                  <a:gd name="T0" fmla="*/ 29 w 58"/>
                  <a:gd name="T1" fmla="*/ 0 h 57"/>
                  <a:gd name="T2" fmla="*/ 58 w 58"/>
                  <a:gd name="T3" fmla="*/ 28 h 57"/>
                  <a:gd name="T4" fmla="*/ 33 w 58"/>
                  <a:gd name="T5" fmla="*/ 56 h 57"/>
                  <a:gd name="T6" fmla="*/ 2 w 58"/>
                  <a:gd name="T7" fmla="*/ 31 h 57"/>
                  <a:gd name="T8" fmla="*/ 29 w 58"/>
                  <a:gd name="T9" fmla="*/ 0 h 57"/>
                </a:gdLst>
                <a:ahLst/>
                <a:cxnLst>
                  <a:cxn ang="0">
                    <a:pos x="T0" y="T1"/>
                  </a:cxn>
                  <a:cxn ang="0">
                    <a:pos x="T2" y="T3"/>
                  </a:cxn>
                  <a:cxn ang="0">
                    <a:pos x="T4" y="T5"/>
                  </a:cxn>
                  <a:cxn ang="0">
                    <a:pos x="T6" y="T7"/>
                  </a:cxn>
                  <a:cxn ang="0">
                    <a:pos x="T8" y="T9"/>
                  </a:cxn>
                </a:cxnLst>
                <a:rect l="0" t="0" r="r" b="b"/>
                <a:pathLst>
                  <a:path w="58" h="57">
                    <a:moveTo>
                      <a:pt x="29" y="0"/>
                    </a:moveTo>
                    <a:cubicBezTo>
                      <a:pt x="47" y="1"/>
                      <a:pt x="58" y="10"/>
                      <a:pt x="58" y="28"/>
                    </a:cubicBezTo>
                    <a:cubicBezTo>
                      <a:pt x="58" y="43"/>
                      <a:pt x="50" y="55"/>
                      <a:pt x="33" y="56"/>
                    </a:cubicBezTo>
                    <a:cubicBezTo>
                      <a:pt x="16" y="57"/>
                      <a:pt x="4" y="49"/>
                      <a:pt x="2" y="31"/>
                    </a:cubicBezTo>
                    <a:cubicBezTo>
                      <a:pt x="0" y="12"/>
                      <a:pt x="11"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1" name="Freeform 26">
                <a:extLst>
                  <a:ext uri="{FF2B5EF4-FFF2-40B4-BE49-F238E27FC236}">
                    <a16:creationId xmlns:a16="http://schemas.microsoft.com/office/drawing/2014/main" id="{175A87BB-360C-297E-D02B-F009802715F9}"/>
                  </a:ext>
                </a:extLst>
              </p:cNvPr>
              <p:cNvSpPr>
                <a:spLocks/>
              </p:cNvSpPr>
              <p:nvPr/>
            </p:nvSpPr>
            <p:spPr bwMode="auto">
              <a:xfrm>
                <a:off x="-1287463" y="1930401"/>
                <a:ext cx="219075" cy="219075"/>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2" name="Freeform 27">
                <a:extLst>
                  <a:ext uri="{FF2B5EF4-FFF2-40B4-BE49-F238E27FC236}">
                    <a16:creationId xmlns:a16="http://schemas.microsoft.com/office/drawing/2014/main" id="{74BD636A-12D3-F28F-6894-1D24D8ADF8D5}"/>
                  </a:ext>
                </a:extLst>
              </p:cNvPr>
              <p:cNvSpPr>
                <a:spLocks/>
              </p:cNvSpPr>
              <p:nvPr/>
            </p:nvSpPr>
            <p:spPr bwMode="auto">
              <a:xfrm>
                <a:off x="-2709863" y="1612901"/>
                <a:ext cx="215900" cy="219075"/>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3" name="Freeform 28">
                <a:extLst>
                  <a:ext uri="{FF2B5EF4-FFF2-40B4-BE49-F238E27FC236}">
                    <a16:creationId xmlns:a16="http://schemas.microsoft.com/office/drawing/2014/main" id="{CBD21BB4-59C2-DFD3-FE86-ACA2E504BBAA}"/>
                  </a:ext>
                </a:extLst>
              </p:cNvPr>
              <p:cNvSpPr>
                <a:spLocks/>
              </p:cNvSpPr>
              <p:nvPr/>
            </p:nvSpPr>
            <p:spPr bwMode="auto">
              <a:xfrm>
                <a:off x="-611188" y="3225801"/>
                <a:ext cx="222250" cy="219075"/>
              </a:xfrm>
              <a:custGeom>
                <a:avLst/>
                <a:gdLst>
                  <a:gd name="T0" fmla="*/ 29 w 59"/>
                  <a:gd name="T1" fmla="*/ 0 h 58"/>
                  <a:gd name="T2" fmla="*/ 58 w 59"/>
                  <a:gd name="T3" fmla="*/ 29 h 58"/>
                  <a:gd name="T4" fmla="*/ 28 w 59"/>
                  <a:gd name="T5" fmla="*/ 57 h 58"/>
                  <a:gd name="T6" fmla="*/ 1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3"/>
                      <a:pt x="59" y="11"/>
                      <a:pt x="58" y="29"/>
                    </a:cubicBezTo>
                    <a:cubicBezTo>
                      <a:pt x="57" y="47"/>
                      <a:pt x="47" y="58"/>
                      <a:pt x="28" y="57"/>
                    </a:cubicBezTo>
                    <a:cubicBezTo>
                      <a:pt x="12" y="57"/>
                      <a:pt x="2" y="46"/>
                      <a:pt x="1" y="31"/>
                    </a:cubicBezTo>
                    <a:cubicBezTo>
                      <a:pt x="0" y="13"/>
                      <a:pt x="12"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4" name="Freeform 29">
                <a:extLst>
                  <a:ext uri="{FF2B5EF4-FFF2-40B4-BE49-F238E27FC236}">
                    <a16:creationId xmlns:a16="http://schemas.microsoft.com/office/drawing/2014/main" id="{974ADB1C-947A-8533-F920-E1532AEAEE44}"/>
                  </a:ext>
                </a:extLst>
              </p:cNvPr>
              <p:cNvSpPr>
                <a:spLocks/>
              </p:cNvSpPr>
              <p:nvPr/>
            </p:nvSpPr>
            <p:spPr bwMode="auto">
              <a:xfrm>
                <a:off x="-3800475" y="4283076"/>
                <a:ext cx="249237" cy="252413"/>
              </a:xfrm>
              <a:custGeom>
                <a:avLst/>
                <a:gdLst>
                  <a:gd name="T0" fmla="*/ 7 w 66"/>
                  <a:gd name="T1" fmla="*/ 46 h 67"/>
                  <a:gd name="T2" fmla="*/ 20 w 66"/>
                  <a:gd name="T3" fmla="*/ 7 h 67"/>
                  <a:gd name="T4" fmla="*/ 56 w 66"/>
                  <a:gd name="T5" fmla="*/ 18 h 67"/>
                  <a:gd name="T6" fmla="*/ 47 w 66"/>
                  <a:gd name="T7" fmla="*/ 58 h 67"/>
                  <a:gd name="T8" fmla="*/ 7 w 66"/>
                  <a:gd name="T9" fmla="*/ 46 h 67"/>
                </a:gdLst>
                <a:ahLst/>
                <a:cxnLst>
                  <a:cxn ang="0">
                    <a:pos x="T0" y="T1"/>
                  </a:cxn>
                  <a:cxn ang="0">
                    <a:pos x="T2" y="T3"/>
                  </a:cxn>
                  <a:cxn ang="0">
                    <a:pos x="T4" y="T5"/>
                  </a:cxn>
                  <a:cxn ang="0">
                    <a:pos x="T6" y="T7"/>
                  </a:cxn>
                  <a:cxn ang="0">
                    <a:pos x="T8" y="T9"/>
                  </a:cxn>
                </a:cxnLst>
                <a:rect l="0" t="0" r="r" b="b"/>
                <a:pathLst>
                  <a:path w="66" h="67">
                    <a:moveTo>
                      <a:pt x="7" y="46"/>
                    </a:moveTo>
                    <a:cubicBezTo>
                      <a:pt x="0" y="29"/>
                      <a:pt x="5" y="15"/>
                      <a:pt x="20" y="7"/>
                    </a:cubicBezTo>
                    <a:cubicBezTo>
                      <a:pt x="34" y="0"/>
                      <a:pt x="48" y="4"/>
                      <a:pt x="56" y="18"/>
                    </a:cubicBezTo>
                    <a:cubicBezTo>
                      <a:pt x="66" y="34"/>
                      <a:pt x="63" y="49"/>
                      <a:pt x="47" y="58"/>
                    </a:cubicBezTo>
                    <a:cubicBezTo>
                      <a:pt x="31" y="67"/>
                      <a:pt x="17" y="60"/>
                      <a:pt x="7" y="46"/>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5" name="Freeform 30">
                <a:extLst>
                  <a:ext uri="{FF2B5EF4-FFF2-40B4-BE49-F238E27FC236}">
                    <a16:creationId xmlns:a16="http://schemas.microsoft.com/office/drawing/2014/main" id="{1B8B6414-DBE0-E382-80A7-5C7DA91CAD32}"/>
                  </a:ext>
                </a:extLst>
              </p:cNvPr>
              <p:cNvSpPr>
                <a:spLocks/>
              </p:cNvSpPr>
              <p:nvPr/>
            </p:nvSpPr>
            <p:spPr bwMode="auto">
              <a:xfrm>
                <a:off x="-3562350" y="4573588"/>
                <a:ext cx="252412" cy="249238"/>
              </a:xfrm>
              <a:custGeom>
                <a:avLst/>
                <a:gdLst>
                  <a:gd name="T0" fmla="*/ 46 w 67"/>
                  <a:gd name="T1" fmla="*/ 59 h 66"/>
                  <a:gd name="T2" fmla="*/ 7 w 67"/>
                  <a:gd name="T3" fmla="*/ 46 h 66"/>
                  <a:gd name="T4" fmla="*/ 18 w 67"/>
                  <a:gd name="T5" fmla="*/ 10 h 66"/>
                  <a:gd name="T6" fmla="*/ 57 w 67"/>
                  <a:gd name="T7" fmla="*/ 19 h 66"/>
                  <a:gd name="T8" fmla="*/ 46 w 67"/>
                  <a:gd name="T9" fmla="*/ 59 h 66"/>
                </a:gdLst>
                <a:ahLst/>
                <a:cxnLst>
                  <a:cxn ang="0">
                    <a:pos x="T0" y="T1"/>
                  </a:cxn>
                  <a:cxn ang="0">
                    <a:pos x="T2" y="T3"/>
                  </a:cxn>
                  <a:cxn ang="0">
                    <a:pos x="T4" y="T5"/>
                  </a:cxn>
                  <a:cxn ang="0">
                    <a:pos x="T6" y="T7"/>
                  </a:cxn>
                  <a:cxn ang="0">
                    <a:pos x="T8" y="T9"/>
                  </a:cxn>
                </a:cxnLst>
                <a:rect l="0" t="0" r="r" b="b"/>
                <a:pathLst>
                  <a:path w="67" h="66">
                    <a:moveTo>
                      <a:pt x="46" y="59"/>
                    </a:moveTo>
                    <a:cubicBezTo>
                      <a:pt x="29" y="66"/>
                      <a:pt x="15" y="62"/>
                      <a:pt x="7" y="46"/>
                    </a:cubicBezTo>
                    <a:cubicBezTo>
                      <a:pt x="0" y="32"/>
                      <a:pt x="4" y="18"/>
                      <a:pt x="18" y="10"/>
                    </a:cubicBezTo>
                    <a:cubicBezTo>
                      <a:pt x="33" y="0"/>
                      <a:pt x="48" y="4"/>
                      <a:pt x="57" y="19"/>
                    </a:cubicBezTo>
                    <a:cubicBezTo>
                      <a:pt x="67" y="35"/>
                      <a:pt x="60" y="49"/>
                      <a:pt x="46" y="5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6" name="Freeform 31">
                <a:extLst>
                  <a:ext uri="{FF2B5EF4-FFF2-40B4-BE49-F238E27FC236}">
                    <a16:creationId xmlns:a16="http://schemas.microsoft.com/office/drawing/2014/main" id="{C33933E7-A0C0-E1D3-2C5F-1D3CB410E545}"/>
                  </a:ext>
                </a:extLst>
              </p:cNvPr>
              <p:cNvSpPr>
                <a:spLocks/>
              </p:cNvSpPr>
              <p:nvPr/>
            </p:nvSpPr>
            <p:spPr bwMode="auto">
              <a:xfrm>
                <a:off x="-3271838" y="4810126"/>
                <a:ext cx="252412" cy="242888"/>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7" name="Freeform 32">
                <a:extLst>
                  <a:ext uri="{FF2B5EF4-FFF2-40B4-BE49-F238E27FC236}">
                    <a16:creationId xmlns:a16="http://schemas.microsoft.com/office/drawing/2014/main" id="{369B7D7E-9B05-E6A3-19BA-65F2A0F47A01}"/>
                  </a:ext>
                </a:extLst>
              </p:cNvPr>
              <p:cNvSpPr>
                <a:spLocks/>
              </p:cNvSpPr>
              <p:nvPr/>
            </p:nvSpPr>
            <p:spPr bwMode="auto">
              <a:xfrm>
                <a:off x="-2932113" y="4973638"/>
                <a:ext cx="244475" cy="252413"/>
              </a:xfrm>
              <a:custGeom>
                <a:avLst/>
                <a:gdLst>
                  <a:gd name="T0" fmla="*/ 58 w 65"/>
                  <a:gd name="T1" fmla="*/ 19 h 67"/>
                  <a:gd name="T2" fmla="*/ 47 w 65"/>
                  <a:gd name="T3" fmla="*/ 58 h 67"/>
                  <a:gd name="T4" fmla="*/ 8 w 65"/>
                  <a:gd name="T5" fmla="*/ 47 h 67"/>
                  <a:gd name="T6" fmla="*/ 18 w 65"/>
                  <a:gd name="T7" fmla="*/ 10 h 67"/>
                  <a:gd name="T8" fmla="*/ 58 w 65"/>
                  <a:gd name="T9" fmla="*/ 19 h 67"/>
                </a:gdLst>
                <a:ahLst/>
                <a:cxnLst>
                  <a:cxn ang="0">
                    <a:pos x="T0" y="T1"/>
                  </a:cxn>
                  <a:cxn ang="0">
                    <a:pos x="T2" y="T3"/>
                  </a:cxn>
                  <a:cxn ang="0">
                    <a:pos x="T4" y="T5"/>
                  </a:cxn>
                  <a:cxn ang="0">
                    <a:pos x="T6" y="T7"/>
                  </a:cxn>
                  <a:cxn ang="0">
                    <a:pos x="T8" y="T9"/>
                  </a:cxn>
                </a:cxnLst>
                <a:rect l="0" t="0" r="r" b="b"/>
                <a:pathLst>
                  <a:path w="65" h="67">
                    <a:moveTo>
                      <a:pt x="58" y="19"/>
                    </a:moveTo>
                    <a:cubicBezTo>
                      <a:pt x="65" y="35"/>
                      <a:pt x="63" y="50"/>
                      <a:pt x="47" y="58"/>
                    </a:cubicBezTo>
                    <a:cubicBezTo>
                      <a:pt x="31" y="67"/>
                      <a:pt x="17" y="62"/>
                      <a:pt x="8" y="47"/>
                    </a:cubicBezTo>
                    <a:cubicBezTo>
                      <a:pt x="0" y="32"/>
                      <a:pt x="5" y="19"/>
                      <a:pt x="18" y="10"/>
                    </a:cubicBezTo>
                    <a:cubicBezTo>
                      <a:pt x="33" y="0"/>
                      <a:pt x="47" y="4"/>
                      <a:pt x="58" y="1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8" name="Freeform 33">
                <a:extLst>
                  <a:ext uri="{FF2B5EF4-FFF2-40B4-BE49-F238E27FC236}">
                    <a16:creationId xmlns:a16="http://schemas.microsoft.com/office/drawing/2014/main" id="{D3B37E6A-A41A-B629-AA69-A2654F91AE37}"/>
                  </a:ext>
                </a:extLst>
              </p:cNvPr>
              <p:cNvSpPr>
                <a:spLocks/>
              </p:cNvSpPr>
              <p:nvPr/>
            </p:nvSpPr>
            <p:spPr bwMode="auto">
              <a:xfrm>
                <a:off x="-3970338" y="3946526"/>
                <a:ext cx="246062" cy="241300"/>
              </a:xfrm>
              <a:custGeom>
                <a:avLst/>
                <a:gdLst>
                  <a:gd name="T0" fmla="*/ 44 w 65"/>
                  <a:gd name="T1" fmla="*/ 59 h 64"/>
                  <a:gd name="T2" fmla="*/ 6 w 65"/>
                  <a:gd name="T3" fmla="*/ 43 h 64"/>
                  <a:gd name="T4" fmla="*/ 23 w 65"/>
                  <a:gd name="T5" fmla="*/ 6 h 64"/>
                  <a:gd name="T6" fmla="*/ 58 w 65"/>
                  <a:gd name="T7" fmla="*/ 20 h 64"/>
                  <a:gd name="T8" fmla="*/ 44 w 65"/>
                  <a:gd name="T9" fmla="*/ 59 h 64"/>
                </a:gdLst>
                <a:ahLst/>
                <a:cxnLst>
                  <a:cxn ang="0">
                    <a:pos x="T0" y="T1"/>
                  </a:cxn>
                  <a:cxn ang="0">
                    <a:pos x="T2" y="T3"/>
                  </a:cxn>
                  <a:cxn ang="0">
                    <a:pos x="T4" y="T5"/>
                  </a:cxn>
                  <a:cxn ang="0">
                    <a:pos x="T6" y="T7"/>
                  </a:cxn>
                  <a:cxn ang="0">
                    <a:pos x="T8" y="T9"/>
                  </a:cxn>
                </a:cxnLst>
                <a:rect l="0" t="0" r="r" b="b"/>
                <a:pathLst>
                  <a:path w="65" h="64">
                    <a:moveTo>
                      <a:pt x="44" y="59"/>
                    </a:moveTo>
                    <a:cubicBezTo>
                      <a:pt x="27" y="64"/>
                      <a:pt x="13" y="60"/>
                      <a:pt x="6" y="43"/>
                    </a:cubicBezTo>
                    <a:cubicBezTo>
                      <a:pt x="0" y="26"/>
                      <a:pt x="6" y="12"/>
                      <a:pt x="23" y="6"/>
                    </a:cubicBezTo>
                    <a:cubicBezTo>
                      <a:pt x="38" y="0"/>
                      <a:pt x="51" y="6"/>
                      <a:pt x="58" y="20"/>
                    </a:cubicBezTo>
                    <a:cubicBezTo>
                      <a:pt x="65" y="37"/>
                      <a:pt x="60" y="50"/>
                      <a:pt x="44" y="5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8" name="Group 7">
            <a:extLst>
              <a:ext uri="{FF2B5EF4-FFF2-40B4-BE49-F238E27FC236}">
                <a16:creationId xmlns:a16="http://schemas.microsoft.com/office/drawing/2014/main" id="{2088E7C6-EFE9-5B1A-D319-A693A7BE4375}"/>
              </a:ext>
            </a:extLst>
          </p:cNvPr>
          <p:cNvGrpSpPr/>
          <p:nvPr/>
        </p:nvGrpSpPr>
        <p:grpSpPr>
          <a:xfrm>
            <a:off x="6216027" y="1571166"/>
            <a:ext cx="4187279" cy="4412144"/>
            <a:chOff x="6216027" y="1571166"/>
            <a:chExt cx="4187279" cy="4412144"/>
          </a:xfrm>
        </p:grpSpPr>
        <p:sp>
          <p:nvSpPr>
            <p:cNvPr id="415" name="TextBox 414">
              <a:extLst>
                <a:ext uri="{FF2B5EF4-FFF2-40B4-BE49-F238E27FC236}">
                  <a16:creationId xmlns:a16="http://schemas.microsoft.com/office/drawing/2014/main" id="{A244F430-6E09-9DED-6AAE-9D247C68ED8E}"/>
                </a:ext>
              </a:extLst>
            </p:cNvPr>
            <p:cNvSpPr txBox="1"/>
            <p:nvPr/>
          </p:nvSpPr>
          <p:spPr>
            <a:xfrm>
              <a:off x="6513089" y="1571166"/>
              <a:ext cx="3432788" cy="491334"/>
            </a:xfrm>
            <a:prstGeom prst="rect">
              <a:avLst/>
            </a:prstGeom>
            <a:noFill/>
          </p:spPr>
          <p:txBody>
            <a:bodyPr wrap="none" lIns="0" tIns="0" rIns="0" bIns="0" rtlCol="0" anchor="ctr" anchorCtr="0">
              <a:noAutofit/>
            </a:bodyPr>
            <a:lstStyle/>
            <a:p>
              <a:pPr marL="63500" marR="0" lvl="1"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accent3"/>
                  </a:solidFill>
                  <a:effectLst/>
                  <a:uLnTx/>
                  <a:uFillTx/>
                  <a:latin typeface="+mj-lt"/>
                  <a:ea typeface="+mn-ea"/>
                  <a:cs typeface="+mn-cs"/>
                </a:rPr>
                <a:t>Treatment Risk Factors</a:t>
              </a:r>
            </a:p>
          </p:txBody>
        </p:sp>
        <p:sp>
          <p:nvSpPr>
            <p:cNvPr id="639" name="TextBox 638">
              <a:extLst>
                <a:ext uri="{FF2B5EF4-FFF2-40B4-BE49-F238E27FC236}">
                  <a16:creationId xmlns:a16="http://schemas.microsoft.com/office/drawing/2014/main" id="{66DE6AE7-D957-4688-F281-E7D398556676}"/>
                </a:ext>
              </a:extLst>
            </p:cNvPr>
            <p:cNvSpPr txBox="1"/>
            <p:nvPr/>
          </p:nvSpPr>
          <p:spPr>
            <a:xfrm>
              <a:off x="6216027" y="3364994"/>
              <a:ext cx="2138322" cy="522294"/>
            </a:xfrm>
            <a:prstGeom prst="rect">
              <a:avLst/>
            </a:prstGeom>
            <a:noFill/>
          </p:spPr>
          <p:txBody>
            <a:bodyPr wrap="square" rtlCol="0">
              <a:spAutoFit/>
            </a:bodyPr>
            <a:lstStyle/>
            <a:p>
              <a:pPr marL="63500" marR="0" lvl="1"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mj-lt"/>
                  <a:ea typeface="+mn-ea"/>
                  <a:cs typeface="+mn-cs"/>
                </a:rPr>
                <a:t>Cumulative exposure to antipsychotics</a:t>
              </a:r>
              <a:r>
                <a:rPr kumimoji="0" lang="en-US" sz="1200" b="0" i="0" u="none" strike="noStrike" kern="1200" cap="none" spc="0" normalizeH="0" baseline="30000" noProof="0" dirty="0">
                  <a:ln>
                    <a:noFill/>
                  </a:ln>
                  <a:effectLst/>
                  <a:uLnTx/>
                  <a:uFillTx/>
                  <a:latin typeface="+mj-lt"/>
                  <a:ea typeface="+mn-ea"/>
                  <a:cs typeface="+mn-cs"/>
                </a:rPr>
                <a:t>3</a:t>
              </a:r>
            </a:p>
          </p:txBody>
        </p:sp>
        <p:sp>
          <p:nvSpPr>
            <p:cNvPr id="640" name="TextBox 639">
              <a:extLst>
                <a:ext uri="{FF2B5EF4-FFF2-40B4-BE49-F238E27FC236}">
                  <a16:creationId xmlns:a16="http://schemas.microsoft.com/office/drawing/2014/main" id="{D845B8C3-6954-7AA8-E065-80FB79ADFF62}"/>
                </a:ext>
              </a:extLst>
            </p:cNvPr>
            <p:cNvSpPr txBox="1"/>
            <p:nvPr/>
          </p:nvSpPr>
          <p:spPr>
            <a:xfrm>
              <a:off x="8222760" y="3364994"/>
              <a:ext cx="2138322" cy="522294"/>
            </a:xfrm>
            <a:prstGeom prst="rect">
              <a:avLst/>
            </a:prstGeom>
            <a:noFill/>
          </p:spPr>
          <p:txBody>
            <a:bodyPr wrap="square" rtlCol="0">
              <a:spAutoFit/>
            </a:bodyPr>
            <a:lstStyle/>
            <a:p>
              <a:pPr marL="63500" marR="0" lvl="1"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mj-lt"/>
                  <a:ea typeface="+mn-ea"/>
                  <a:cs typeface="+mn-cs"/>
                </a:rPr>
                <a:t>Treatment with anticholinergics</a:t>
              </a:r>
              <a:r>
                <a:rPr kumimoji="0" lang="en-US" sz="1200" b="0" i="0" u="none" strike="noStrike" kern="1200" cap="none" spc="0" normalizeH="0" baseline="30000" noProof="0" dirty="0">
                  <a:ln>
                    <a:noFill/>
                  </a:ln>
                  <a:effectLst/>
                  <a:uLnTx/>
                  <a:uFillTx/>
                  <a:latin typeface="+mj-lt"/>
                  <a:ea typeface="+mn-ea"/>
                  <a:cs typeface="+mn-cs"/>
                </a:rPr>
                <a:t>3</a:t>
              </a:r>
            </a:p>
          </p:txBody>
        </p:sp>
        <p:sp>
          <p:nvSpPr>
            <p:cNvPr id="641" name="TextBox 640">
              <a:extLst>
                <a:ext uri="{FF2B5EF4-FFF2-40B4-BE49-F238E27FC236}">
                  <a16:creationId xmlns:a16="http://schemas.microsoft.com/office/drawing/2014/main" id="{85D34061-2BDB-4B13-552A-AE11E8886BAD}"/>
                </a:ext>
              </a:extLst>
            </p:cNvPr>
            <p:cNvSpPr txBox="1"/>
            <p:nvPr/>
          </p:nvSpPr>
          <p:spPr>
            <a:xfrm>
              <a:off x="6216027" y="5252098"/>
              <a:ext cx="2138322" cy="731212"/>
            </a:xfrm>
            <a:prstGeom prst="rect">
              <a:avLst/>
            </a:prstGeom>
            <a:noFill/>
          </p:spPr>
          <p:txBody>
            <a:bodyPr wrap="square" rtlCol="0">
              <a:spAutoFit/>
            </a:bodyPr>
            <a:lstStyle/>
            <a:p>
              <a:pPr marL="63500" marR="0" lvl="1"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mj-lt"/>
                  <a:ea typeface="+mn-ea"/>
                  <a:cs typeface="+mn-cs"/>
                </a:rPr>
                <a:t>History of acute drug-induced</a:t>
              </a:r>
              <a:r>
                <a:rPr kumimoji="0" lang="en-US" sz="1200" b="0" i="0" u="none" strike="noStrike" kern="1200" cap="none" spc="0" normalizeH="0" noProof="0" dirty="0">
                  <a:ln>
                    <a:noFill/>
                  </a:ln>
                  <a:effectLst/>
                  <a:uLnTx/>
                  <a:uFillTx/>
                  <a:latin typeface="+mj-lt"/>
                  <a:ea typeface="+mn-ea"/>
                  <a:cs typeface="+mn-cs"/>
                </a:rPr>
                <a:t> </a:t>
              </a:r>
              <a:r>
                <a:rPr kumimoji="0" lang="en-US" sz="1200" b="0" i="0" u="none" strike="noStrike" kern="1200" cap="none" spc="0" normalizeH="0" baseline="0" noProof="0" dirty="0">
                  <a:ln>
                    <a:noFill/>
                  </a:ln>
                  <a:effectLst/>
                  <a:uLnTx/>
                  <a:uFillTx/>
                  <a:latin typeface="+mj-lt"/>
                  <a:ea typeface="+mn-ea"/>
                  <a:cs typeface="+mn-cs"/>
                </a:rPr>
                <a:t>movement disorders</a:t>
              </a:r>
              <a:r>
                <a:rPr kumimoji="0" lang="en-US" sz="1200" b="0" i="0" u="none" strike="noStrike" kern="1200" cap="none" spc="0" normalizeH="0" baseline="30000" noProof="0" dirty="0">
                  <a:ln>
                    <a:noFill/>
                  </a:ln>
                  <a:effectLst/>
                  <a:uLnTx/>
                  <a:uFillTx/>
                  <a:latin typeface="+mj-lt"/>
                  <a:ea typeface="+mn-ea"/>
                  <a:cs typeface="+mn-cs"/>
                </a:rPr>
                <a:t>3</a:t>
              </a:r>
            </a:p>
          </p:txBody>
        </p:sp>
        <p:sp>
          <p:nvSpPr>
            <p:cNvPr id="642" name="TextBox 641">
              <a:extLst>
                <a:ext uri="{FF2B5EF4-FFF2-40B4-BE49-F238E27FC236}">
                  <a16:creationId xmlns:a16="http://schemas.microsoft.com/office/drawing/2014/main" id="{8A2E67BE-1838-08EB-BD91-C896A39B2414}"/>
                </a:ext>
              </a:extLst>
            </p:cNvPr>
            <p:cNvSpPr txBox="1"/>
            <p:nvPr/>
          </p:nvSpPr>
          <p:spPr>
            <a:xfrm>
              <a:off x="8180537" y="5252098"/>
              <a:ext cx="2222769" cy="522294"/>
            </a:xfrm>
            <a:prstGeom prst="rect">
              <a:avLst/>
            </a:prstGeom>
            <a:noFill/>
          </p:spPr>
          <p:txBody>
            <a:bodyPr wrap="square" rtlCol="0">
              <a:spAutoFit/>
            </a:bodyPr>
            <a:lstStyle/>
            <a:p>
              <a:pPr marL="63500" marR="0" lvl="1"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mj-lt"/>
                  <a:ea typeface="+mn-ea"/>
                  <a:cs typeface="+mn-cs"/>
                </a:rPr>
                <a:t>Antidopaminergic (D2) potency of antipsychotic</a:t>
              </a:r>
              <a:r>
                <a:rPr kumimoji="0" lang="en-US" sz="1200" b="0" i="0" u="none" strike="noStrike" kern="1200" cap="none" spc="0" normalizeH="0" baseline="30000" noProof="0" dirty="0">
                  <a:ln>
                    <a:noFill/>
                  </a:ln>
                  <a:effectLst/>
                  <a:uLnTx/>
                  <a:uFillTx/>
                  <a:latin typeface="+mj-lt"/>
                  <a:ea typeface="+mn-ea"/>
                  <a:cs typeface="+mn-cs"/>
                </a:rPr>
                <a:t>5</a:t>
              </a:r>
            </a:p>
          </p:txBody>
        </p:sp>
        <p:grpSp>
          <p:nvGrpSpPr>
            <p:cNvPr id="644" name="Group 643">
              <a:extLst>
                <a:ext uri="{FF2B5EF4-FFF2-40B4-BE49-F238E27FC236}">
                  <a16:creationId xmlns:a16="http://schemas.microsoft.com/office/drawing/2014/main" id="{8B5B3297-841D-E0C6-24FB-2FAEFB422334}"/>
                </a:ext>
              </a:extLst>
            </p:cNvPr>
            <p:cNvGrpSpPr>
              <a:grpSpLocks noChangeAspect="1"/>
            </p:cNvGrpSpPr>
            <p:nvPr/>
          </p:nvGrpSpPr>
          <p:grpSpPr>
            <a:xfrm>
              <a:off x="6654431" y="2093545"/>
              <a:ext cx="1261514" cy="1264766"/>
              <a:chOff x="-4083050" y="1579563"/>
              <a:chExt cx="3694112" cy="3703638"/>
            </a:xfrm>
          </p:grpSpPr>
          <p:sp>
            <p:nvSpPr>
              <p:cNvPr id="648" name="Freeform 5">
                <a:extLst>
                  <a:ext uri="{FF2B5EF4-FFF2-40B4-BE49-F238E27FC236}">
                    <a16:creationId xmlns:a16="http://schemas.microsoft.com/office/drawing/2014/main" id="{478F4BD2-CA5E-4823-71E9-FEF7175098AB}"/>
                  </a:ext>
                </a:extLst>
              </p:cNvPr>
              <p:cNvSpPr>
                <a:spLocks/>
              </p:cNvSpPr>
              <p:nvPr/>
            </p:nvSpPr>
            <p:spPr bwMode="auto">
              <a:xfrm>
                <a:off x="-615950" y="3598863"/>
                <a:ext cx="219075" cy="222250"/>
              </a:xfrm>
              <a:custGeom>
                <a:avLst/>
                <a:gdLst>
                  <a:gd name="T0" fmla="*/ 58 w 58"/>
                  <a:gd name="T1" fmla="*/ 28 h 59"/>
                  <a:gd name="T2" fmla="*/ 29 w 58"/>
                  <a:gd name="T3" fmla="*/ 58 h 59"/>
                  <a:gd name="T4" fmla="*/ 1 w 58"/>
                  <a:gd name="T5" fmla="*/ 29 h 59"/>
                  <a:gd name="T6" fmla="*/ 26 w 58"/>
                  <a:gd name="T7" fmla="*/ 1 h 59"/>
                  <a:gd name="T8" fmla="*/ 58 w 58"/>
                  <a:gd name="T9" fmla="*/ 28 h 59"/>
                </a:gdLst>
                <a:ahLst/>
                <a:cxnLst>
                  <a:cxn ang="0">
                    <a:pos x="T0" y="T1"/>
                  </a:cxn>
                  <a:cxn ang="0">
                    <a:pos x="T2" y="T3"/>
                  </a:cxn>
                  <a:cxn ang="0">
                    <a:pos x="T4" y="T5"/>
                  </a:cxn>
                  <a:cxn ang="0">
                    <a:pos x="T6" y="T7"/>
                  </a:cxn>
                  <a:cxn ang="0">
                    <a:pos x="T8" y="T9"/>
                  </a:cxn>
                </a:cxnLst>
                <a:rect l="0" t="0" r="r" b="b"/>
                <a:pathLst>
                  <a:path w="58" h="59">
                    <a:moveTo>
                      <a:pt x="58" y="28"/>
                    </a:moveTo>
                    <a:cubicBezTo>
                      <a:pt x="56" y="45"/>
                      <a:pt x="48" y="57"/>
                      <a:pt x="29" y="58"/>
                    </a:cubicBezTo>
                    <a:cubicBezTo>
                      <a:pt x="11" y="59"/>
                      <a:pt x="1" y="47"/>
                      <a:pt x="1" y="29"/>
                    </a:cubicBezTo>
                    <a:cubicBezTo>
                      <a:pt x="0" y="14"/>
                      <a:pt x="9" y="3"/>
                      <a:pt x="26" y="1"/>
                    </a:cubicBezTo>
                    <a:cubicBezTo>
                      <a:pt x="44" y="0"/>
                      <a:pt x="54" y="10"/>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9" name="Freeform 6">
                <a:extLst>
                  <a:ext uri="{FF2B5EF4-FFF2-40B4-BE49-F238E27FC236}">
                    <a16:creationId xmlns:a16="http://schemas.microsoft.com/office/drawing/2014/main" id="{26590519-93A2-5390-FAA1-41E59D18E3F5}"/>
                  </a:ext>
                </a:extLst>
              </p:cNvPr>
              <p:cNvSpPr>
                <a:spLocks/>
              </p:cNvSpPr>
              <p:nvPr/>
            </p:nvSpPr>
            <p:spPr bwMode="auto">
              <a:xfrm>
                <a:off x="-665163" y="2847976"/>
                <a:ext cx="223837" cy="219075"/>
              </a:xfrm>
              <a:custGeom>
                <a:avLst/>
                <a:gdLst>
                  <a:gd name="T0" fmla="*/ 29 w 59"/>
                  <a:gd name="T1" fmla="*/ 0 h 58"/>
                  <a:gd name="T2" fmla="*/ 58 w 59"/>
                  <a:gd name="T3" fmla="*/ 29 h 58"/>
                  <a:gd name="T4" fmla="*/ 28 w 59"/>
                  <a:gd name="T5" fmla="*/ 57 h 58"/>
                  <a:gd name="T6" fmla="*/ 2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2"/>
                      <a:pt x="59" y="11"/>
                      <a:pt x="58" y="29"/>
                    </a:cubicBezTo>
                    <a:cubicBezTo>
                      <a:pt x="57" y="47"/>
                      <a:pt x="47" y="58"/>
                      <a:pt x="28" y="57"/>
                    </a:cubicBezTo>
                    <a:cubicBezTo>
                      <a:pt x="12" y="57"/>
                      <a:pt x="3" y="46"/>
                      <a:pt x="2" y="31"/>
                    </a:cubicBezTo>
                    <a:cubicBezTo>
                      <a:pt x="0" y="12"/>
                      <a:pt x="12"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0" name="Freeform 7">
                <a:extLst>
                  <a:ext uri="{FF2B5EF4-FFF2-40B4-BE49-F238E27FC236}">
                    <a16:creationId xmlns:a16="http://schemas.microsoft.com/office/drawing/2014/main" id="{350D08C4-CB15-550E-1F54-FC4850B25C99}"/>
                  </a:ext>
                </a:extLst>
              </p:cNvPr>
              <p:cNvSpPr>
                <a:spLocks/>
              </p:cNvSpPr>
              <p:nvPr/>
            </p:nvSpPr>
            <p:spPr bwMode="auto">
              <a:xfrm>
                <a:off x="-2147888" y="5056188"/>
                <a:ext cx="222250" cy="219075"/>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1" name="Freeform 8">
                <a:extLst>
                  <a:ext uri="{FF2B5EF4-FFF2-40B4-BE49-F238E27FC236}">
                    <a16:creationId xmlns:a16="http://schemas.microsoft.com/office/drawing/2014/main" id="{4ECCFE20-C1AA-665E-0919-8E55AAA79E4F}"/>
                  </a:ext>
                </a:extLst>
              </p:cNvPr>
              <p:cNvSpPr>
                <a:spLocks/>
              </p:cNvSpPr>
              <p:nvPr/>
            </p:nvSpPr>
            <p:spPr bwMode="auto">
              <a:xfrm>
                <a:off x="-1611313" y="1733551"/>
                <a:ext cx="219075" cy="223838"/>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2" name="Freeform 9">
                <a:extLst>
                  <a:ext uri="{FF2B5EF4-FFF2-40B4-BE49-F238E27FC236}">
                    <a16:creationId xmlns:a16="http://schemas.microsoft.com/office/drawing/2014/main" id="{11DCC759-DEEB-C16E-A5E2-9CEAC05ECFF0}"/>
                  </a:ext>
                </a:extLst>
              </p:cNvPr>
              <p:cNvSpPr>
                <a:spLocks/>
              </p:cNvSpPr>
              <p:nvPr/>
            </p:nvSpPr>
            <p:spPr bwMode="auto">
              <a:xfrm>
                <a:off x="-3671888" y="2193926"/>
                <a:ext cx="219075" cy="219075"/>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3" name="Freeform 10">
                <a:extLst>
                  <a:ext uri="{FF2B5EF4-FFF2-40B4-BE49-F238E27FC236}">
                    <a16:creationId xmlns:a16="http://schemas.microsoft.com/office/drawing/2014/main" id="{01842575-0545-66BF-07C9-298CD24F9630}"/>
                  </a:ext>
                </a:extLst>
              </p:cNvPr>
              <p:cNvSpPr>
                <a:spLocks/>
              </p:cNvSpPr>
              <p:nvPr/>
            </p:nvSpPr>
            <p:spPr bwMode="auto">
              <a:xfrm>
                <a:off x="-1781175" y="4968876"/>
                <a:ext cx="219075" cy="223838"/>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4" name="Freeform 11">
                <a:extLst>
                  <a:ext uri="{FF2B5EF4-FFF2-40B4-BE49-F238E27FC236}">
                    <a16:creationId xmlns:a16="http://schemas.microsoft.com/office/drawing/2014/main" id="{468759DC-029D-6F40-8710-9BBFB96AA64E}"/>
                  </a:ext>
                </a:extLst>
              </p:cNvPr>
              <p:cNvSpPr>
                <a:spLocks/>
              </p:cNvSpPr>
              <p:nvPr/>
            </p:nvSpPr>
            <p:spPr bwMode="auto">
              <a:xfrm>
                <a:off x="-3076575" y="1741488"/>
                <a:ext cx="219075" cy="222250"/>
              </a:xfrm>
              <a:custGeom>
                <a:avLst/>
                <a:gdLst>
                  <a:gd name="T0" fmla="*/ 30 w 58"/>
                  <a:gd name="T1" fmla="*/ 0 h 59"/>
                  <a:gd name="T2" fmla="*/ 57 w 58"/>
                  <a:gd name="T3" fmla="*/ 31 h 59"/>
                  <a:gd name="T4" fmla="*/ 26 w 58"/>
                  <a:gd name="T5" fmla="*/ 57 h 59"/>
                  <a:gd name="T6" fmla="*/ 1 w 58"/>
                  <a:gd name="T7" fmla="*/ 29 h 59"/>
                  <a:gd name="T8" fmla="*/ 30 w 58"/>
                  <a:gd name="T9" fmla="*/ 0 h 59"/>
                </a:gdLst>
                <a:ahLst/>
                <a:cxnLst>
                  <a:cxn ang="0">
                    <a:pos x="T0" y="T1"/>
                  </a:cxn>
                  <a:cxn ang="0">
                    <a:pos x="T2" y="T3"/>
                  </a:cxn>
                  <a:cxn ang="0">
                    <a:pos x="T4" y="T5"/>
                  </a:cxn>
                  <a:cxn ang="0">
                    <a:pos x="T6" y="T7"/>
                  </a:cxn>
                  <a:cxn ang="0">
                    <a:pos x="T8" y="T9"/>
                  </a:cxn>
                </a:cxnLst>
                <a:rect l="0" t="0" r="r" b="b"/>
                <a:pathLst>
                  <a:path w="58" h="59">
                    <a:moveTo>
                      <a:pt x="30" y="0"/>
                    </a:moveTo>
                    <a:cubicBezTo>
                      <a:pt x="47" y="2"/>
                      <a:pt x="58" y="13"/>
                      <a:pt x="57" y="31"/>
                    </a:cubicBezTo>
                    <a:cubicBezTo>
                      <a:pt x="55" y="48"/>
                      <a:pt x="44" y="59"/>
                      <a:pt x="26" y="57"/>
                    </a:cubicBezTo>
                    <a:cubicBezTo>
                      <a:pt x="10" y="55"/>
                      <a:pt x="0" y="45"/>
                      <a:pt x="1" y="29"/>
                    </a:cubicBezTo>
                    <a:cubicBezTo>
                      <a:pt x="1" y="10"/>
                      <a:pt x="12" y="1"/>
                      <a:pt x="30"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5" name="Freeform 12">
                <a:extLst>
                  <a:ext uri="{FF2B5EF4-FFF2-40B4-BE49-F238E27FC236}">
                    <a16:creationId xmlns:a16="http://schemas.microsoft.com/office/drawing/2014/main" id="{CA6C1232-B52D-2F8A-1059-22615F912D40}"/>
                  </a:ext>
                </a:extLst>
              </p:cNvPr>
              <p:cNvSpPr>
                <a:spLocks/>
              </p:cNvSpPr>
              <p:nvPr/>
            </p:nvSpPr>
            <p:spPr bwMode="auto">
              <a:xfrm>
                <a:off x="-1970088" y="1617663"/>
                <a:ext cx="214312" cy="217488"/>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6" name="Freeform 13">
                <a:extLst>
                  <a:ext uri="{FF2B5EF4-FFF2-40B4-BE49-F238E27FC236}">
                    <a16:creationId xmlns:a16="http://schemas.microsoft.com/office/drawing/2014/main" id="{F003BB44-F2CA-DB24-51F7-4CA59F7FE1DA}"/>
                  </a:ext>
                </a:extLst>
              </p:cNvPr>
              <p:cNvSpPr>
                <a:spLocks/>
              </p:cNvSpPr>
              <p:nvPr/>
            </p:nvSpPr>
            <p:spPr bwMode="auto">
              <a:xfrm>
                <a:off x="-2347913" y="1579563"/>
                <a:ext cx="219075" cy="214313"/>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7" name="Freeform 14">
                <a:extLst>
                  <a:ext uri="{FF2B5EF4-FFF2-40B4-BE49-F238E27FC236}">
                    <a16:creationId xmlns:a16="http://schemas.microsoft.com/office/drawing/2014/main" id="{7EF9C609-6068-B86A-92D6-6E3DB1116BE3}"/>
                  </a:ext>
                </a:extLst>
              </p:cNvPr>
              <p:cNvSpPr>
                <a:spLocks/>
              </p:cNvSpPr>
              <p:nvPr/>
            </p:nvSpPr>
            <p:spPr bwMode="auto">
              <a:xfrm>
                <a:off x="-3400425" y="1930401"/>
                <a:ext cx="219075" cy="222250"/>
              </a:xfrm>
              <a:custGeom>
                <a:avLst/>
                <a:gdLst>
                  <a:gd name="T0" fmla="*/ 58 w 58"/>
                  <a:gd name="T1" fmla="*/ 30 h 59"/>
                  <a:gd name="T2" fmla="*/ 29 w 58"/>
                  <a:gd name="T3" fmla="*/ 58 h 59"/>
                  <a:gd name="T4" fmla="*/ 1 w 58"/>
                  <a:gd name="T5" fmla="*/ 33 h 59"/>
                  <a:gd name="T6" fmla="*/ 27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6" y="48"/>
                      <a:pt x="47" y="58"/>
                      <a:pt x="29" y="58"/>
                    </a:cubicBezTo>
                    <a:cubicBezTo>
                      <a:pt x="12" y="59"/>
                      <a:pt x="2" y="49"/>
                      <a:pt x="1" y="33"/>
                    </a:cubicBezTo>
                    <a:cubicBezTo>
                      <a:pt x="0" y="15"/>
                      <a:pt x="9" y="3"/>
                      <a:pt x="27" y="2"/>
                    </a:cubicBezTo>
                    <a:cubicBezTo>
                      <a:pt x="45" y="0"/>
                      <a:pt x="55" y="12"/>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8" name="Freeform 15">
                <a:extLst>
                  <a:ext uri="{FF2B5EF4-FFF2-40B4-BE49-F238E27FC236}">
                    <a16:creationId xmlns:a16="http://schemas.microsoft.com/office/drawing/2014/main" id="{FB6E768A-CBBE-87BB-2BCE-B0E77E5FF7BE}"/>
                  </a:ext>
                </a:extLst>
              </p:cNvPr>
              <p:cNvSpPr>
                <a:spLocks/>
              </p:cNvSpPr>
              <p:nvPr/>
            </p:nvSpPr>
            <p:spPr bwMode="auto">
              <a:xfrm>
                <a:off x="-1438275" y="4814888"/>
                <a:ext cx="222250" cy="219075"/>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9" name="Freeform 16">
                <a:extLst>
                  <a:ext uri="{FF2B5EF4-FFF2-40B4-BE49-F238E27FC236}">
                    <a16:creationId xmlns:a16="http://schemas.microsoft.com/office/drawing/2014/main" id="{C77D11E8-5096-55F4-8800-61683ED70319}"/>
                  </a:ext>
                </a:extLst>
              </p:cNvPr>
              <p:cNvSpPr>
                <a:spLocks/>
              </p:cNvSpPr>
              <p:nvPr/>
            </p:nvSpPr>
            <p:spPr bwMode="auto">
              <a:xfrm>
                <a:off x="-3887788" y="2508251"/>
                <a:ext cx="223837" cy="222250"/>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0" name="Freeform 17">
                <a:extLst>
                  <a:ext uri="{FF2B5EF4-FFF2-40B4-BE49-F238E27FC236}">
                    <a16:creationId xmlns:a16="http://schemas.microsoft.com/office/drawing/2014/main" id="{59351E9F-6E5E-7843-02A4-90C6F47A0880}"/>
                  </a:ext>
                </a:extLst>
              </p:cNvPr>
              <p:cNvSpPr>
                <a:spLocks/>
              </p:cNvSpPr>
              <p:nvPr/>
            </p:nvSpPr>
            <p:spPr bwMode="auto">
              <a:xfrm>
                <a:off x="-1139825" y="4587876"/>
                <a:ext cx="222250" cy="219075"/>
              </a:xfrm>
              <a:custGeom>
                <a:avLst/>
                <a:gdLst>
                  <a:gd name="T0" fmla="*/ 27 w 59"/>
                  <a:gd name="T1" fmla="*/ 0 h 58"/>
                  <a:gd name="T2" fmla="*/ 58 w 59"/>
                  <a:gd name="T3" fmla="*/ 27 h 58"/>
                  <a:gd name="T4" fmla="*/ 30 w 59"/>
                  <a:gd name="T5" fmla="*/ 57 h 58"/>
                  <a:gd name="T6" fmla="*/ 2 w 59"/>
                  <a:gd name="T7" fmla="*/ 32 h 58"/>
                  <a:gd name="T8" fmla="*/ 27 w 59"/>
                  <a:gd name="T9" fmla="*/ 0 h 58"/>
                </a:gdLst>
                <a:ahLst/>
                <a:cxnLst>
                  <a:cxn ang="0">
                    <a:pos x="T0" y="T1"/>
                  </a:cxn>
                  <a:cxn ang="0">
                    <a:pos x="T2" y="T3"/>
                  </a:cxn>
                  <a:cxn ang="0">
                    <a:pos x="T4" y="T5"/>
                  </a:cxn>
                  <a:cxn ang="0">
                    <a:pos x="T6" y="T7"/>
                  </a:cxn>
                  <a:cxn ang="0">
                    <a:pos x="T8" y="T9"/>
                  </a:cxn>
                </a:cxnLst>
                <a:rect l="0" t="0" r="r" b="b"/>
                <a:pathLst>
                  <a:path w="59" h="58">
                    <a:moveTo>
                      <a:pt x="27" y="0"/>
                    </a:moveTo>
                    <a:cubicBezTo>
                      <a:pt x="45" y="1"/>
                      <a:pt x="57" y="9"/>
                      <a:pt x="58" y="27"/>
                    </a:cubicBezTo>
                    <a:cubicBezTo>
                      <a:pt x="59" y="45"/>
                      <a:pt x="48" y="56"/>
                      <a:pt x="30" y="57"/>
                    </a:cubicBezTo>
                    <a:cubicBezTo>
                      <a:pt x="13" y="58"/>
                      <a:pt x="4" y="47"/>
                      <a:pt x="2" y="32"/>
                    </a:cubicBezTo>
                    <a:cubicBezTo>
                      <a:pt x="0" y="14"/>
                      <a:pt x="9" y="3"/>
                      <a:pt x="27"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1" name="Freeform 18">
                <a:extLst>
                  <a:ext uri="{FF2B5EF4-FFF2-40B4-BE49-F238E27FC236}">
                    <a16:creationId xmlns:a16="http://schemas.microsoft.com/office/drawing/2014/main" id="{E4DA5E01-12A5-E0B8-A28B-F3CE696DA446}"/>
                  </a:ext>
                </a:extLst>
              </p:cNvPr>
              <p:cNvSpPr>
                <a:spLocks/>
              </p:cNvSpPr>
              <p:nvPr/>
            </p:nvSpPr>
            <p:spPr bwMode="auto">
              <a:xfrm>
                <a:off x="-895350" y="4297363"/>
                <a:ext cx="219075" cy="222250"/>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2" name="Freeform 19">
                <a:extLst>
                  <a:ext uri="{FF2B5EF4-FFF2-40B4-BE49-F238E27FC236}">
                    <a16:creationId xmlns:a16="http://schemas.microsoft.com/office/drawing/2014/main" id="{4806CEF0-838E-4193-A0C7-E893961C43CC}"/>
                  </a:ext>
                </a:extLst>
              </p:cNvPr>
              <p:cNvSpPr>
                <a:spLocks/>
              </p:cNvSpPr>
              <p:nvPr/>
            </p:nvSpPr>
            <p:spPr bwMode="auto">
              <a:xfrm>
                <a:off x="-720725" y="3960813"/>
                <a:ext cx="222250" cy="223838"/>
              </a:xfrm>
              <a:custGeom>
                <a:avLst/>
                <a:gdLst>
                  <a:gd name="T0" fmla="*/ 59 w 59"/>
                  <a:gd name="T1" fmla="*/ 30 h 59"/>
                  <a:gd name="T2" fmla="*/ 29 w 59"/>
                  <a:gd name="T3" fmla="*/ 58 h 59"/>
                  <a:gd name="T4" fmla="*/ 1 w 59"/>
                  <a:gd name="T5" fmla="*/ 32 h 59"/>
                  <a:gd name="T6" fmla="*/ 29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6" y="47"/>
                      <a:pt x="48" y="59"/>
                      <a:pt x="29" y="58"/>
                    </a:cubicBezTo>
                    <a:cubicBezTo>
                      <a:pt x="13" y="58"/>
                      <a:pt x="2" y="48"/>
                      <a:pt x="1" y="32"/>
                    </a:cubicBezTo>
                    <a:cubicBezTo>
                      <a:pt x="0" y="14"/>
                      <a:pt x="10" y="3"/>
                      <a:pt x="29" y="1"/>
                    </a:cubicBezTo>
                    <a:cubicBezTo>
                      <a:pt x="48" y="0"/>
                      <a:pt x="55" y="13"/>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3" name="Freeform 20">
                <a:extLst>
                  <a:ext uri="{FF2B5EF4-FFF2-40B4-BE49-F238E27FC236}">
                    <a16:creationId xmlns:a16="http://schemas.microsoft.com/office/drawing/2014/main" id="{1D9E5679-72A2-9626-D118-410C67952639}"/>
                  </a:ext>
                </a:extLst>
              </p:cNvPr>
              <p:cNvSpPr>
                <a:spLocks/>
              </p:cNvSpPr>
              <p:nvPr/>
            </p:nvSpPr>
            <p:spPr bwMode="auto">
              <a:xfrm>
                <a:off x="-808038" y="2492376"/>
                <a:ext cx="222250" cy="234950"/>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4" name="Freeform 21">
                <a:extLst>
                  <a:ext uri="{FF2B5EF4-FFF2-40B4-BE49-F238E27FC236}">
                    <a16:creationId xmlns:a16="http://schemas.microsoft.com/office/drawing/2014/main" id="{636DBBBA-4DAF-7C74-F55C-9644DC7849AC}"/>
                  </a:ext>
                </a:extLst>
              </p:cNvPr>
              <p:cNvSpPr>
                <a:spLocks/>
              </p:cNvSpPr>
              <p:nvPr/>
            </p:nvSpPr>
            <p:spPr bwMode="auto">
              <a:xfrm>
                <a:off x="-1016000" y="2182813"/>
                <a:ext cx="215900" cy="219075"/>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5" name="Freeform 22">
                <a:extLst>
                  <a:ext uri="{FF2B5EF4-FFF2-40B4-BE49-F238E27FC236}">
                    <a16:creationId xmlns:a16="http://schemas.microsoft.com/office/drawing/2014/main" id="{715E3F40-20E0-EC82-CDBE-FAB06F180AC8}"/>
                  </a:ext>
                </a:extLst>
              </p:cNvPr>
              <p:cNvSpPr>
                <a:spLocks/>
              </p:cNvSpPr>
              <p:nvPr/>
            </p:nvSpPr>
            <p:spPr bwMode="auto">
              <a:xfrm>
                <a:off x="-4083050" y="3232151"/>
                <a:ext cx="219075" cy="219075"/>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6" name="Freeform 23">
                <a:extLst>
                  <a:ext uri="{FF2B5EF4-FFF2-40B4-BE49-F238E27FC236}">
                    <a16:creationId xmlns:a16="http://schemas.microsoft.com/office/drawing/2014/main" id="{04D23182-01E1-EF1D-50F0-951917E5F35E}"/>
                  </a:ext>
                </a:extLst>
              </p:cNvPr>
              <p:cNvSpPr>
                <a:spLocks/>
              </p:cNvSpPr>
              <p:nvPr/>
            </p:nvSpPr>
            <p:spPr bwMode="auto">
              <a:xfrm>
                <a:off x="-2528888" y="5059363"/>
                <a:ext cx="222250" cy="223838"/>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7" name="Freeform 24">
                <a:extLst>
                  <a:ext uri="{FF2B5EF4-FFF2-40B4-BE49-F238E27FC236}">
                    <a16:creationId xmlns:a16="http://schemas.microsoft.com/office/drawing/2014/main" id="{BF64685E-52F3-B53A-3D9C-992F4CEC1574}"/>
                  </a:ext>
                </a:extLst>
              </p:cNvPr>
              <p:cNvSpPr>
                <a:spLocks/>
              </p:cNvSpPr>
              <p:nvPr/>
            </p:nvSpPr>
            <p:spPr bwMode="auto">
              <a:xfrm>
                <a:off x="-4057650" y="3606801"/>
                <a:ext cx="215900" cy="219075"/>
              </a:xfrm>
              <a:custGeom>
                <a:avLst/>
                <a:gdLst>
                  <a:gd name="T0" fmla="*/ 57 w 57"/>
                  <a:gd name="T1" fmla="*/ 28 h 58"/>
                  <a:gd name="T2" fmla="*/ 29 w 57"/>
                  <a:gd name="T3" fmla="*/ 58 h 58"/>
                  <a:gd name="T4" fmla="*/ 0 w 57"/>
                  <a:gd name="T5" fmla="*/ 29 h 58"/>
                  <a:gd name="T6" fmla="*/ 25 w 57"/>
                  <a:gd name="T7" fmla="*/ 1 h 58"/>
                  <a:gd name="T8" fmla="*/ 57 w 57"/>
                  <a:gd name="T9" fmla="*/ 28 h 58"/>
                </a:gdLst>
                <a:ahLst/>
                <a:cxnLst>
                  <a:cxn ang="0">
                    <a:pos x="T0" y="T1"/>
                  </a:cxn>
                  <a:cxn ang="0">
                    <a:pos x="T2" y="T3"/>
                  </a:cxn>
                  <a:cxn ang="0">
                    <a:pos x="T4" y="T5"/>
                  </a:cxn>
                  <a:cxn ang="0">
                    <a:pos x="T6" y="T7"/>
                  </a:cxn>
                  <a:cxn ang="0">
                    <a:pos x="T8" y="T9"/>
                  </a:cxn>
                </a:cxnLst>
                <a:rect l="0" t="0" r="r" b="b"/>
                <a:pathLst>
                  <a:path w="57" h="58">
                    <a:moveTo>
                      <a:pt x="57" y="28"/>
                    </a:moveTo>
                    <a:cubicBezTo>
                      <a:pt x="55" y="45"/>
                      <a:pt x="47" y="58"/>
                      <a:pt x="29" y="58"/>
                    </a:cubicBezTo>
                    <a:cubicBezTo>
                      <a:pt x="10" y="58"/>
                      <a:pt x="0" y="47"/>
                      <a:pt x="0" y="29"/>
                    </a:cubicBezTo>
                    <a:cubicBezTo>
                      <a:pt x="0" y="13"/>
                      <a:pt x="10" y="3"/>
                      <a:pt x="25" y="1"/>
                    </a:cubicBezTo>
                    <a:cubicBezTo>
                      <a:pt x="43" y="0"/>
                      <a:pt x="53" y="11"/>
                      <a:pt x="57"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8" name="Freeform 25">
                <a:extLst>
                  <a:ext uri="{FF2B5EF4-FFF2-40B4-BE49-F238E27FC236}">
                    <a16:creationId xmlns:a16="http://schemas.microsoft.com/office/drawing/2014/main" id="{0830D5D1-AAB2-022E-7408-90A5E7E1601B}"/>
                  </a:ext>
                </a:extLst>
              </p:cNvPr>
              <p:cNvSpPr>
                <a:spLocks/>
              </p:cNvSpPr>
              <p:nvPr/>
            </p:nvSpPr>
            <p:spPr bwMode="auto">
              <a:xfrm>
                <a:off x="-4027488" y="2862263"/>
                <a:ext cx="219075" cy="215900"/>
              </a:xfrm>
              <a:custGeom>
                <a:avLst/>
                <a:gdLst>
                  <a:gd name="T0" fmla="*/ 29 w 58"/>
                  <a:gd name="T1" fmla="*/ 0 h 57"/>
                  <a:gd name="T2" fmla="*/ 58 w 58"/>
                  <a:gd name="T3" fmla="*/ 28 h 57"/>
                  <a:gd name="T4" fmla="*/ 33 w 58"/>
                  <a:gd name="T5" fmla="*/ 56 h 57"/>
                  <a:gd name="T6" fmla="*/ 2 w 58"/>
                  <a:gd name="T7" fmla="*/ 31 h 57"/>
                  <a:gd name="T8" fmla="*/ 29 w 58"/>
                  <a:gd name="T9" fmla="*/ 0 h 57"/>
                </a:gdLst>
                <a:ahLst/>
                <a:cxnLst>
                  <a:cxn ang="0">
                    <a:pos x="T0" y="T1"/>
                  </a:cxn>
                  <a:cxn ang="0">
                    <a:pos x="T2" y="T3"/>
                  </a:cxn>
                  <a:cxn ang="0">
                    <a:pos x="T4" y="T5"/>
                  </a:cxn>
                  <a:cxn ang="0">
                    <a:pos x="T6" y="T7"/>
                  </a:cxn>
                  <a:cxn ang="0">
                    <a:pos x="T8" y="T9"/>
                  </a:cxn>
                </a:cxnLst>
                <a:rect l="0" t="0" r="r" b="b"/>
                <a:pathLst>
                  <a:path w="58" h="57">
                    <a:moveTo>
                      <a:pt x="29" y="0"/>
                    </a:moveTo>
                    <a:cubicBezTo>
                      <a:pt x="47" y="1"/>
                      <a:pt x="58" y="10"/>
                      <a:pt x="58" y="28"/>
                    </a:cubicBezTo>
                    <a:cubicBezTo>
                      <a:pt x="58" y="43"/>
                      <a:pt x="50" y="55"/>
                      <a:pt x="33" y="56"/>
                    </a:cubicBezTo>
                    <a:cubicBezTo>
                      <a:pt x="16" y="57"/>
                      <a:pt x="4" y="49"/>
                      <a:pt x="2" y="31"/>
                    </a:cubicBezTo>
                    <a:cubicBezTo>
                      <a:pt x="0" y="12"/>
                      <a:pt x="11"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9" name="Freeform 26">
                <a:extLst>
                  <a:ext uri="{FF2B5EF4-FFF2-40B4-BE49-F238E27FC236}">
                    <a16:creationId xmlns:a16="http://schemas.microsoft.com/office/drawing/2014/main" id="{469B5730-4987-1459-B7BA-A5B962736C4A}"/>
                  </a:ext>
                </a:extLst>
              </p:cNvPr>
              <p:cNvSpPr>
                <a:spLocks/>
              </p:cNvSpPr>
              <p:nvPr/>
            </p:nvSpPr>
            <p:spPr bwMode="auto">
              <a:xfrm>
                <a:off x="-1287463" y="1930401"/>
                <a:ext cx="219075" cy="219075"/>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0" name="Freeform 27">
                <a:extLst>
                  <a:ext uri="{FF2B5EF4-FFF2-40B4-BE49-F238E27FC236}">
                    <a16:creationId xmlns:a16="http://schemas.microsoft.com/office/drawing/2014/main" id="{0AF8247C-8AA0-0CDD-8809-83936BBB38BA}"/>
                  </a:ext>
                </a:extLst>
              </p:cNvPr>
              <p:cNvSpPr>
                <a:spLocks/>
              </p:cNvSpPr>
              <p:nvPr/>
            </p:nvSpPr>
            <p:spPr bwMode="auto">
              <a:xfrm>
                <a:off x="-2709863" y="1612901"/>
                <a:ext cx="215900" cy="219075"/>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1" name="Freeform 28">
                <a:extLst>
                  <a:ext uri="{FF2B5EF4-FFF2-40B4-BE49-F238E27FC236}">
                    <a16:creationId xmlns:a16="http://schemas.microsoft.com/office/drawing/2014/main" id="{C5EC36BC-AEE8-B7D3-6576-8713F7D932F8}"/>
                  </a:ext>
                </a:extLst>
              </p:cNvPr>
              <p:cNvSpPr>
                <a:spLocks/>
              </p:cNvSpPr>
              <p:nvPr/>
            </p:nvSpPr>
            <p:spPr bwMode="auto">
              <a:xfrm>
                <a:off x="-611188" y="3225801"/>
                <a:ext cx="222250" cy="219075"/>
              </a:xfrm>
              <a:custGeom>
                <a:avLst/>
                <a:gdLst>
                  <a:gd name="T0" fmla="*/ 29 w 59"/>
                  <a:gd name="T1" fmla="*/ 0 h 58"/>
                  <a:gd name="T2" fmla="*/ 58 w 59"/>
                  <a:gd name="T3" fmla="*/ 29 h 58"/>
                  <a:gd name="T4" fmla="*/ 28 w 59"/>
                  <a:gd name="T5" fmla="*/ 57 h 58"/>
                  <a:gd name="T6" fmla="*/ 1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3"/>
                      <a:pt x="59" y="11"/>
                      <a:pt x="58" y="29"/>
                    </a:cubicBezTo>
                    <a:cubicBezTo>
                      <a:pt x="57" y="47"/>
                      <a:pt x="47" y="58"/>
                      <a:pt x="28" y="57"/>
                    </a:cubicBezTo>
                    <a:cubicBezTo>
                      <a:pt x="12" y="57"/>
                      <a:pt x="2" y="46"/>
                      <a:pt x="1" y="31"/>
                    </a:cubicBezTo>
                    <a:cubicBezTo>
                      <a:pt x="0" y="13"/>
                      <a:pt x="12"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2" name="Freeform 29">
                <a:extLst>
                  <a:ext uri="{FF2B5EF4-FFF2-40B4-BE49-F238E27FC236}">
                    <a16:creationId xmlns:a16="http://schemas.microsoft.com/office/drawing/2014/main" id="{D593E9AC-158D-2605-12E7-6A6700DB4B62}"/>
                  </a:ext>
                </a:extLst>
              </p:cNvPr>
              <p:cNvSpPr>
                <a:spLocks/>
              </p:cNvSpPr>
              <p:nvPr/>
            </p:nvSpPr>
            <p:spPr bwMode="auto">
              <a:xfrm>
                <a:off x="-3800475" y="4283076"/>
                <a:ext cx="249237" cy="252413"/>
              </a:xfrm>
              <a:custGeom>
                <a:avLst/>
                <a:gdLst>
                  <a:gd name="T0" fmla="*/ 7 w 66"/>
                  <a:gd name="T1" fmla="*/ 46 h 67"/>
                  <a:gd name="T2" fmla="*/ 20 w 66"/>
                  <a:gd name="T3" fmla="*/ 7 h 67"/>
                  <a:gd name="T4" fmla="*/ 56 w 66"/>
                  <a:gd name="T5" fmla="*/ 18 h 67"/>
                  <a:gd name="T6" fmla="*/ 47 w 66"/>
                  <a:gd name="T7" fmla="*/ 58 h 67"/>
                  <a:gd name="T8" fmla="*/ 7 w 66"/>
                  <a:gd name="T9" fmla="*/ 46 h 67"/>
                </a:gdLst>
                <a:ahLst/>
                <a:cxnLst>
                  <a:cxn ang="0">
                    <a:pos x="T0" y="T1"/>
                  </a:cxn>
                  <a:cxn ang="0">
                    <a:pos x="T2" y="T3"/>
                  </a:cxn>
                  <a:cxn ang="0">
                    <a:pos x="T4" y="T5"/>
                  </a:cxn>
                  <a:cxn ang="0">
                    <a:pos x="T6" y="T7"/>
                  </a:cxn>
                  <a:cxn ang="0">
                    <a:pos x="T8" y="T9"/>
                  </a:cxn>
                </a:cxnLst>
                <a:rect l="0" t="0" r="r" b="b"/>
                <a:pathLst>
                  <a:path w="66" h="67">
                    <a:moveTo>
                      <a:pt x="7" y="46"/>
                    </a:moveTo>
                    <a:cubicBezTo>
                      <a:pt x="0" y="29"/>
                      <a:pt x="5" y="15"/>
                      <a:pt x="20" y="7"/>
                    </a:cubicBezTo>
                    <a:cubicBezTo>
                      <a:pt x="34" y="0"/>
                      <a:pt x="48" y="4"/>
                      <a:pt x="56" y="18"/>
                    </a:cubicBezTo>
                    <a:cubicBezTo>
                      <a:pt x="66" y="34"/>
                      <a:pt x="63" y="49"/>
                      <a:pt x="47" y="58"/>
                    </a:cubicBezTo>
                    <a:cubicBezTo>
                      <a:pt x="31" y="67"/>
                      <a:pt x="17" y="60"/>
                      <a:pt x="7" y="46"/>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3" name="Freeform 30">
                <a:extLst>
                  <a:ext uri="{FF2B5EF4-FFF2-40B4-BE49-F238E27FC236}">
                    <a16:creationId xmlns:a16="http://schemas.microsoft.com/office/drawing/2014/main" id="{B7F29372-E9F0-1D28-7A58-31124C50E760}"/>
                  </a:ext>
                </a:extLst>
              </p:cNvPr>
              <p:cNvSpPr>
                <a:spLocks/>
              </p:cNvSpPr>
              <p:nvPr/>
            </p:nvSpPr>
            <p:spPr bwMode="auto">
              <a:xfrm>
                <a:off x="-3562350" y="4573588"/>
                <a:ext cx="252412" cy="249238"/>
              </a:xfrm>
              <a:custGeom>
                <a:avLst/>
                <a:gdLst>
                  <a:gd name="T0" fmla="*/ 46 w 67"/>
                  <a:gd name="T1" fmla="*/ 59 h 66"/>
                  <a:gd name="T2" fmla="*/ 7 w 67"/>
                  <a:gd name="T3" fmla="*/ 46 h 66"/>
                  <a:gd name="T4" fmla="*/ 18 w 67"/>
                  <a:gd name="T5" fmla="*/ 10 h 66"/>
                  <a:gd name="T6" fmla="*/ 57 w 67"/>
                  <a:gd name="T7" fmla="*/ 19 h 66"/>
                  <a:gd name="T8" fmla="*/ 46 w 67"/>
                  <a:gd name="T9" fmla="*/ 59 h 66"/>
                </a:gdLst>
                <a:ahLst/>
                <a:cxnLst>
                  <a:cxn ang="0">
                    <a:pos x="T0" y="T1"/>
                  </a:cxn>
                  <a:cxn ang="0">
                    <a:pos x="T2" y="T3"/>
                  </a:cxn>
                  <a:cxn ang="0">
                    <a:pos x="T4" y="T5"/>
                  </a:cxn>
                  <a:cxn ang="0">
                    <a:pos x="T6" y="T7"/>
                  </a:cxn>
                  <a:cxn ang="0">
                    <a:pos x="T8" y="T9"/>
                  </a:cxn>
                </a:cxnLst>
                <a:rect l="0" t="0" r="r" b="b"/>
                <a:pathLst>
                  <a:path w="67" h="66">
                    <a:moveTo>
                      <a:pt x="46" y="59"/>
                    </a:moveTo>
                    <a:cubicBezTo>
                      <a:pt x="29" y="66"/>
                      <a:pt x="15" y="62"/>
                      <a:pt x="7" y="46"/>
                    </a:cubicBezTo>
                    <a:cubicBezTo>
                      <a:pt x="0" y="32"/>
                      <a:pt x="4" y="18"/>
                      <a:pt x="18" y="10"/>
                    </a:cubicBezTo>
                    <a:cubicBezTo>
                      <a:pt x="33" y="0"/>
                      <a:pt x="48" y="4"/>
                      <a:pt x="57" y="19"/>
                    </a:cubicBezTo>
                    <a:cubicBezTo>
                      <a:pt x="67" y="35"/>
                      <a:pt x="60" y="49"/>
                      <a:pt x="46" y="5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4" name="Freeform 31">
                <a:extLst>
                  <a:ext uri="{FF2B5EF4-FFF2-40B4-BE49-F238E27FC236}">
                    <a16:creationId xmlns:a16="http://schemas.microsoft.com/office/drawing/2014/main" id="{9D5B4EEB-E0A5-D50E-D7CD-083EB760BE4A}"/>
                  </a:ext>
                </a:extLst>
              </p:cNvPr>
              <p:cNvSpPr>
                <a:spLocks/>
              </p:cNvSpPr>
              <p:nvPr/>
            </p:nvSpPr>
            <p:spPr bwMode="auto">
              <a:xfrm>
                <a:off x="-3271838" y="4810126"/>
                <a:ext cx="252412" cy="242888"/>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5" name="Freeform 32">
                <a:extLst>
                  <a:ext uri="{FF2B5EF4-FFF2-40B4-BE49-F238E27FC236}">
                    <a16:creationId xmlns:a16="http://schemas.microsoft.com/office/drawing/2014/main" id="{831C6C1B-7B32-CD8A-F4C5-5E73239012F2}"/>
                  </a:ext>
                </a:extLst>
              </p:cNvPr>
              <p:cNvSpPr>
                <a:spLocks/>
              </p:cNvSpPr>
              <p:nvPr/>
            </p:nvSpPr>
            <p:spPr bwMode="auto">
              <a:xfrm>
                <a:off x="-2932113" y="4973638"/>
                <a:ext cx="244475" cy="252413"/>
              </a:xfrm>
              <a:custGeom>
                <a:avLst/>
                <a:gdLst>
                  <a:gd name="T0" fmla="*/ 58 w 65"/>
                  <a:gd name="T1" fmla="*/ 19 h 67"/>
                  <a:gd name="T2" fmla="*/ 47 w 65"/>
                  <a:gd name="T3" fmla="*/ 58 h 67"/>
                  <a:gd name="T4" fmla="*/ 8 w 65"/>
                  <a:gd name="T5" fmla="*/ 47 h 67"/>
                  <a:gd name="T6" fmla="*/ 18 w 65"/>
                  <a:gd name="T7" fmla="*/ 10 h 67"/>
                  <a:gd name="T8" fmla="*/ 58 w 65"/>
                  <a:gd name="T9" fmla="*/ 19 h 67"/>
                </a:gdLst>
                <a:ahLst/>
                <a:cxnLst>
                  <a:cxn ang="0">
                    <a:pos x="T0" y="T1"/>
                  </a:cxn>
                  <a:cxn ang="0">
                    <a:pos x="T2" y="T3"/>
                  </a:cxn>
                  <a:cxn ang="0">
                    <a:pos x="T4" y="T5"/>
                  </a:cxn>
                  <a:cxn ang="0">
                    <a:pos x="T6" y="T7"/>
                  </a:cxn>
                  <a:cxn ang="0">
                    <a:pos x="T8" y="T9"/>
                  </a:cxn>
                </a:cxnLst>
                <a:rect l="0" t="0" r="r" b="b"/>
                <a:pathLst>
                  <a:path w="65" h="67">
                    <a:moveTo>
                      <a:pt x="58" y="19"/>
                    </a:moveTo>
                    <a:cubicBezTo>
                      <a:pt x="65" y="35"/>
                      <a:pt x="63" y="50"/>
                      <a:pt x="47" y="58"/>
                    </a:cubicBezTo>
                    <a:cubicBezTo>
                      <a:pt x="31" y="67"/>
                      <a:pt x="17" y="62"/>
                      <a:pt x="8" y="47"/>
                    </a:cubicBezTo>
                    <a:cubicBezTo>
                      <a:pt x="0" y="32"/>
                      <a:pt x="5" y="19"/>
                      <a:pt x="18" y="10"/>
                    </a:cubicBezTo>
                    <a:cubicBezTo>
                      <a:pt x="33" y="0"/>
                      <a:pt x="47" y="4"/>
                      <a:pt x="58" y="1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6" name="Freeform 33">
                <a:extLst>
                  <a:ext uri="{FF2B5EF4-FFF2-40B4-BE49-F238E27FC236}">
                    <a16:creationId xmlns:a16="http://schemas.microsoft.com/office/drawing/2014/main" id="{7F847834-4F6E-B935-3362-719C6E5DD705}"/>
                  </a:ext>
                </a:extLst>
              </p:cNvPr>
              <p:cNvSpPr>
                <a:spLocks/>
              </p:cNvSpPr>
              <p:nvPr/>
            </p:nvSpPr>
            <p:spPr bwMode="auto">
              <a:xfrm>
                <a:off x="-3970338" y="3946526"/>
                <a:ext cx="246062" cy="241300"/>
              </a:xfrm>
              <a:custGeom>
                <a:avLst/>
                <a:gdLst>
                  <a:gd name="T0" fmla="*/ 44 w 65"/>
                  <a:gd name="T1" fmla="*/ 59 h 64"/>
                  <a:gd name="T2" fmla="*/ 6 w 65"/>
                  <a:gd name="T3" fmla="*/ 43 h 64"/>
                  <a:gd name="T4" fmla="*/ 23 w 65"/>
                  <a:gd name="T5" fmla="*/ 6 h 64"/>
                  <a:gd name="T6" fmla="*/ 58 w 65"/>
                  <a:gd name="T7" fmla="*/ 20 h 64"/>
                  <a:gd name="T8" fmla="*/ 44 w 65"/>
                  <a:gd name="T9" fmla="*/ 59 h 64"/>
                </a:gdLst>
                <a:ahLst/>
                <a:cxnLst>
                  <a:cxn ang="0">
                    <a:pos x="T0" y="T1"/>
                  </a:cxn>
                  <a:cxn ang="0">
                    <a:pos x="T2" y="T3"/>
                  </a:cxn>
                  <a:cxn ang="0">
                    <a:pos x="T4" y="T5"/>
                  </a:cxn>
                  <a:cxn ang="0">
                    <a:pos x="T6" y="T7"/>
                  </a:cxn>
                  <a:cxn ang="0">
                    <a:pos x="T8" y="T9"/>
                  </a:cxn>
                </a:cxnLst>
                <a:rect l="0" t="0" r="r" b="b"/>
                <a:pathLst>
                  <a:path w="65" h="64">
                    <a:moveTo>
                      <a:pt x="44" y="59"/>
                    </a:moveTo>
                    <a:cubicBezTo>
                      <a:pt x="27" y="64"/>
                      <a:pt x="13" y="60"/>
                      <a:pt x="6" y="43"/>
                    </a:cubicBezTo>
                    <a:cubicBezTo>
                      <a:pt x="0" y="26"/>
                      <a:pt x="6" y="12"/>
                      <a:pt x="23" y="6"/>
                    </a:cubicBezTo>
                    <a:cubicBezTo>
                      <a:pt x="38" y="0"/>
                      <a:pt x="51" y="6"/>
                      <a:pt x="58" y="20"/>
                    </a:cubicBezTo>
                    <a:cubicBezTo>
                      <a:pt x="65" y="37"/>
                      <a:pt x="60" y="50"/>
                      <a:pt x="44" y="5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78" name="Group 677">
              <a:extLst>
                <a:ext uri="{FF2B5EF4-FFF2-40B4-BE49-F238E27FC236}">
                  <a16:creationId xmlns:a16="http://schemas.microsoft.com/office/drawing/2014/main" id="{2CD36CCB-EB81-8216-9559-7F26FE1A95B1}"/>
                </a:ext>
              </a:extLst>
            </p:cNvPr>
            <p:cNvGrpSpPr>
              <a:grpSpLocks noChangeAspect="1"/>
            </p:cNvGrpSpPr>
            <p:nvPr/>
          </p:nvGrpSpPr>
          <p:grpSpPr>
            <a:xfrm>
              <a:off x="8661164" y="2093545"/>
              <a:ext cx="1261514" cy="1264766"/>
              <a:chOff x="-4083050" y="1579563"/>
              <a:chExt cx="3694112" cy="3703638"/>
            </a:xfrm>
          </p:grpSpPr>
          <p:sp>
            <p:nvSpPr>
              <p:cNvPr id="682" name="Freeform 5">
                <a:extLst>
                  <a:ext uri="{FF2B5EF4-FFF2-40B4-BE49-F238E27FC236}">
                    <a16:creationId xmlns:a16="http://schemas.microsoft.com/office/drawing/2014/main" id="{E35EF7E2-EAFA-A36E-EC57-EB5BC6C3FAD0}"/>
                  </a:ext>
                </a:extLst>
              </p:cNvPr>
              <p:cNvSpPr>
                <a:spLocks/>
              </p:cNvSpPr>
              <p:nvPr/>
            </p:nvSpPr>
            <p:spPr bwMode="auto">
              <a:xfrm>
                <a:off x="-615950" y="3598863"/>
                <a:ext cx="219075" cy="222250"/>
              </a:xfrm>
              <a:custGeom>
                <a:avLst/>
                <a:gdLst>
                  <a:gd name="T0" fmla="*/ 58 w 58"/>
                  <a:gd name="T1" fmla="*/ 28 h 59"/>
                  <a:gd name="T2" fmla="*/ 29 w 58"/>
                  <a:gd name="T3" fmla="*/ 58 h 59"/>
                  <a:gd name="T4" fmla="*/ 1 w 58"/>
                  <a:gd name="T5" fmla="*/ 29 h 59"/>
                  <a:gd name="T6" fmla="*/ 26 w 58"/>
                  <a:gd name="T7" fmla="*/ 1 h 59"/>
                  <a:gd name="T8" fmla="*/ 58 w 58"/>
                  <a:gd name="T9" fmla="*/ 28 h 59"/>
                </a:gdLst>
                <a:ahLst/>
                <a:cxnLst>
                  <a:cxn ang="0">
                    <a:pos x="T0" y="T1"/>
                  </a:cxn>
                  <a:cxn ang="0">
                    <a:pos x="T2" y="T3"/>
                  </a:cxn>
                  <a:cxn ang="0">
                    <a:pos x="T4" y="T5"/>
                  </a:cxn>
                  <a:cxn ang="0">
                    <a:pos x="T6" y="T7"/>
                  </a:cxn>
                  <a:cxn ang="0">
                    <a:pos x="T8" y="T9"/>
                  </a:cxn>
                </a:cxnLst>
                <a:rect l="0" t="0" r="r" b="b"/>
                <a:pathLst>
                  <a:path w="58" h="59">
                    <a:moveTo>
                      <a:pt x="58" y="28"/>
                    </a:moveTo>
                    <a:cubicBezTo>
                      <a:pt x="56" y="45"/>
                      <a:pt x="48" y="57"/>
                      <a:pt x="29" y="58"/>
                    </a:cubicBezTo>
                    <a:cubicBezTo>
                      <a:pt x="11" y="59"/>
                      <a:pt x="1" y="47"/>
                      <a:pt x="1" y="29"/>
                    </a:cubicBezTo>
                    <a:cubicBezTo>
                      <a:pt x="0" y="14"/>
                      <a:pt x="9" y="3"/>
                      <a:pt x="26" y="1"/>
                    </a:cubicBezTo>
                    <a:cubicBezTo>
                      <a:pt x="44" y="0"/>
                      <a:pt x="54" y="10"/>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3" name="Freeform 6">
                <a:extLst>
                  <a:ext uri="{FF2B5EF4-FFF2-40B4-BE49-F238E27FC236}">
                    <a16:creationId xmlns:a16="http://schemas.microsoft.com/office/drawing/2014/main" id="{D6941A8F-47BB-7438-3FA0-63D060B58845}"/>
                  </a:ext>
                </a:extLst>
              </p:cNvPr>
              <p:cNvSpPr>
                <a:spLocks/>
              </p:cNvSpPr>
              <p:nvPr/>
            </p:nvSpPr>
            <p:spPr bwMode="auto">
              <a:xfrm>
                <a:off x="-665163" y="2847976"/>
                <a:ext cx="223837" cy="219075"/>
              </a:xfrm>
              <a:custGeom>
                <a:avLst/>
                <a:gdLst>
                  <a:gd name="T0" fmla="*/ 29 w 59"/>
                  <a:gd name="T1" fmla="*/ 0 h 58"/>
                  <a:gd name="T2" fmla="*/ 58 w 59"/>
                  <a:gd name="T3" fmla="*/ 29 h 58"/>
                  <a:gd name="T4" fmla="*/ 28 w 59"/>
                  <a:gd name="T5" fmla="*/ 57 h 58"/>
                  <a:gd name="T6" fmla="*/ 2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2"/>
                      <a:pt x="59" y="11"/>
                      <a:pt x="58" y="29"/>
                    </a:cubicBezTo>
                    <a:cubicBezTo>
                      <a:pt x="57" y="47"/>
                      <a:pt x="47" y="58"/>
                      <a:pt x="28" y="57"/>
                    </a:cubicBezTo>
                    <a:cubicBezTo>
                      <a:pt x="12" y="57"/>
                      <a:pt x="3" y="46"/>
                      <a:pt x="2" y="31"/>
                    </a:cubicBezTo>
                    <a:cubicBezTo>
                      <a:pt x="0" y="12"/>
                      <a:pt x="12"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4" name="Freeform 7">
                <a:extLst>
                  <a:ext uri="{FF2B5EF4-FFF2-40B4-BE49-F238E27FC236}">
                    <a16:creationId xmlns:a16="http://schemas.microsoft.com/office/drawing/2014/main" id="{DB71712F-AB59-19AC-B743-CEF4A50AF15F}"/>
                  </a:ext>
                </a:extLst>
              </p:cNvPr>
              <p:cNvSpPr>
                <a:spLocks/>
              </p:cNvSpPr>
              <p:nvPr/>
            </p:nvSpPr>
            <p:spPr bwMode="auto">
              <a:xfrm>
                <a:off x="-2147888" y="5056188"/>
                <a:ext cx="222250" cy="219075"/>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5" name="Freeform 8">
                <a:extLst>
                  <a:ext uri="{FF2B5EF4-FFF2-40B4-BE49-F238E27FC236}">
                    <a16:creationId xmlns:a16="http://schemas.microsoft.com/office/drawing/2014/main" id="{9D0ED505-DFB2-90EF-BCDB-EA3E54BC4A81}"/>
                  </a:ext>
                </a:extLst>
              </p:cNvPr>
              <p:cNvSpPr>
                <a:spLocks/>
              </p:cNvSpPr>
              <p:nvPr/>
            </p:nvSpPr>
            <p:spPr bwMode="auto">
              <a:xfrm>
                <a:off x="-1611313" y="1733551"/>
                <a:ext cx="219075" cy="223838"/>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6" name="Freeform 9">
                <a:extLst>
                  <a:ext uri="{FF2B5EF4-FFF2-40B4-BE49-F238E27FC236}">
                    <a16:creationId xmlns:a16="http://schemas.microsoft.com/office/drawing/2014/main" id="{E4377609-9E7D-9EC9-E07A-DBDABF110DAC}"/>
                  </a:ext>
                </a:extLst>
              </p:cNvPr>
              <p:cNvSpPr>
                <a:spLocks/>
              </p:cNvSpPr>
              <p:nvPr/>
            </p:nvSpPr>
            <p:spPr bwMode="auto">
              <a:xfrm>
                <a:off x="-3671888" y="2193926"/>
                <a:ext cx="219075" cy="219075"/>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7" name="Freeform 10">
                <a:extLst>
                  <a:ext uri="{FF2B5EF4-FFF2-40B4-BE49-F238E27FC236}">
                    <a16:creationId xmlns:a16="http://schemas.microsoft.com/office/drawing/2014/main" id="{0660F938-624B-2D47-35E0-45C94C053023}"/>
                  </a:ext>
                </a:extLst>
              </p:cNvPr>
              <p:cNvSpPr>
                <a:spLocks/>
              </p:cNvSpPr>
              <p:nvPr/>
            </p:nvSpPr>
            <p:spPr bwMode="auto">
              <a:xfrm>
                <a:off x="-1781175" y="4968876"/>
                <a:ext cx="219075" cy="223838"/>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8" name="Freeform 11">
                <a:extLst>
                  <a:ext uri="{FF2B5EF4-FFF2-40B4-BE49-F238E27FC236}">
                    <a16:creationId xmlns:a16="http://schemas.microsoft.com/office/drawing/2014/main" id="{221BF589-9238-14FF-04D9-B500687D6E81}"/>
                  </a:ext>
                </a:extLst>
              </p:cNvPr>
              <p:cNvSpPr>
                <a:spLocks/>
              </p:cNvSpPr>
              <p:nvPr/>
            </p:nvSpPr>
            <p:spPr bwMode="auto">
              <a:xfrm>
                <a:off x="-3076575" y="1741488"/>
                <a:ext cx="219075" cy="222250"/>
              </a:xfrm>
              <a:custGeom>
                <a:avLst/>
                <a:gdLst>
                  <a:gd name="T0" fmla="*/ 30 w 58"/>
                  <a:gd name="T1" fmla="*/ 0 h 59"/>
                  <a:gd name="T2" fmla="*/ 57 w 58"/>
                  <a:gd name="T3" fmla="*/ 31 h 59"/>
                  <a:gd name="T4" fmla="*/ 26 w 58"/>
                  <a:gd name="T5" fmla="*/ 57 h 59"/>
                  <a:gd name="T6" fmla="*/ 1 w 58"/>
                  <a:gd name="T7" fmla="*/ 29 h 59"/>
                  <a:gd name="T8" fmla="*/ 30 w 58"/>
                  <a:gd name="T9" fmla="*/ 0 h 59"/>
                </a:gdLst>
                <a:ahLst/>
                <a:cxnLst>
                  <a:cxn ang="0">
                    <a:pos x="T0" y="T1"/>
                  </a:cxn>
                  <a:cxn ang="0">
                    <a:pos x="T2" y="T3"/>
                  </a:cxn>
                  <a:cxn ang="0">
                    <a:pos x="T4" y="T5"/>
                  </a:cxn>
                  <a:cxn ang="0">
                    <a:pos x="T6" y="T7"/>
                  </a:cxn>
                  <a:cxn ang="0">
                    <a:pos x="T8" y="T9"/>
                  </a:cxn>
                </a:cxnLst>
                <a:rect l="0" t="0" r="r" b="b"/>
                <a:pathLst>
                  <a:path w="58" h="59">
                    <a:moveTo>
                      <a:pt x="30" y="0"/>
                    </a:moveTo>
                    <a:cubicBezTo>
                      <a:pt x="47" y="2"/>
                      <a:pt x="58" y="13"/>
                      <a:pt x="57" y="31"/>
                    </a:cubicBezTo>
                    <a:cubicBezTo>
                      <a:pt x="55" y="48"/>
                      <a:pt x="44" y="59"/>
                      <a:pt x="26" y="57"/>
                    </a:cubicBezTo>
                    <a:cubicBezTo>
                      <a:pt x="10" y="55"/>
                      <a:pt x="0" y="45"/>
                      <a:pt x="1" y="29"/>
                    </a:cubicBezTo>
                    <a:cubicBezTo>
                      <a:pt x="1" y="10"/>
                      <a:pt x="12" y="1"/>
                      <a:pt x="30"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9" name="Freeform 12">
                <a:extLst>
                  <a:ext uri="{FF2B5EF4-FFF2-40B4-BE49-F238E27FC236}">
                    <a16:creationId xmlns:a16="http://schemas.microsoft.com/office/drawing/2014/main" id="{5C91BBF9-A49E-19FD-09D1-2F91967D67AE}"/>
                  </a:ext>
                </a:extLst>
              </p:cNvPr>
              <p:cNvSpPr>
                <a:spLocks/>
              </p:cNvSpPr>
              <p:nvPr/>
            </p:nvSpPr>
            <p:spPr bwMode="auto">
              <a:xfrm>
                <a:off x="-1970088" y="1617663"/>
                <a:ext cx="214312" cy="217488"/>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0" name="Freeform 13">
                <a:extLst>
                  <a:ext uri="{FF2B5EF4-FFF2-40B4-BE49-F238E27FC236}">
                    <a16:creationId xmlns:a16="http://schemas.microsoft.com/office/drawing/2014/main" id="{F11FE7A5-53ED-5979-0CDD-AEF60C4B5E55}"/>
                  </a:ext>
                </a:extLst>
              </p:cNvPr>
              <p:cNvSpPr>
                <a:spLocks/>
              </p:cNvSpPr>
              <p:nvPr/>
            </p:nvSpPr>
            <p:spPr bwMode="auto">
              <a:xfrm>
                <a:off x="-2347913" y="1579563"/>
                <a:ext cx="219075" cy="214313"/>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1" name="Freeform 14">
                <a:extLst>
                  <a:ext uri="{FF2B5EF4-FFF2-40B4-BE49-F238E27FC236}">
                    <a16:creationId xmlns:a16="http://schemas.microsoft.com/office/drawing/2014/main" id="{8F7E8047-4ACE-1F77-C1F3-7A15381BFBCF}"/>
                  </a:ext>
                </a:extLst>
              </p:cNvPr>
              <p:cNvSpPr>
                <a:spLocks/>
              </p:cNvSpPr>
              <p:nvPr/>
            </p:nvSpPr>
            <p:spPr bwMode="auto">
              <a:xfrm>
                <a:off x="-3400425" y="1930401"/>
                <a:ext cx="219075" cy="222250"/>
              </a:xfrm>
              <a:custGeom>
                <a:avLst/>
                <a:gdLst>
                  <a:gd name="T0" fmla="*/ 58 w 58"/>
                  <a:gd name="T1" fmla="*/ 30 h 59"/>
                  <a:gd name="T2" fmla="*/ 29 w 58"/>
                  <a:gd name="T3" fmla="*/ 58 h 59"/>
                  <a:gd name="T4" fmla="*/ 1 w 58"/>
                  <a:gd name="T5" fmla="*/ 33 h 59"/>
                  <a:gd name="T6" fmla="*/ 27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6" y="48"/>
                      <a:pt x="47" y="58"/>
                      <a:pt x="29" y="58"/>
                    </a:cubicBezTo>
                    <a:cubicBezTo>
                      <a:pt x="12" y="59"/>
                      <a:pt x="2" y="49"/>
                      <a:pt x="1" y="33"/>
                    </a:cubicBezTo>
                    <a:cubicBezTo>
                      <a:pt x="0" y="15"/>
                      <a:pt x="9" y="3"/>
                      <a:pt x="27" y="2"/>
                    </a:cubicBezTo>
                    <a:cubicBezTo>
                      <a:pt x="45" y="0"/>
                      <a:pt x="55" y="12"/>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2" name="Freeform 15">
                <a:extLst>
                  <a:ext uri="{FF2B5EF4-FFF2-40B4-BE49-F238E27FC236}">
                    <a16:creationId xmlns:a16="http://schemas.microsoft.com/office/drawing/2014/main" id="{5A750FA2-0D7C-30EB-92AE-6DB14D517538}"/>
                  </a:ext>
                </a:extLst>
              </p:cNvPr>
              <p:cNvSpPr>
                <a:spLocks/>
              </p:cNvSpPr>
              <p:nvPr/>
            </p:nvSpPr>
            <p:spPr bwMode="auto">
              <a:xfrm>
                <a:off x="-1438275" y="4814888"/>
                <a:ext cx="222250" cy="219075"/>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3" name="Freeform 16">
                <a:extLst>
                  <a:ext uri="{FF2B5EF4-FFF2-40B4-BE49-F238E27FC236}">
                    <a16:creationId xmlns:a16="http://schemas.microsoft.com/office/drawing/2014/main" id="{A2C841AB-622C-FD29-6A39-7FD722ADA509}"/>
                  </a:ext>
                </a:extLst>
              </p:cNvPr>
              <p:cNvSpPr>
                <a:spLocks/>
              </p:cNvSpPr>
              <p:nvPr/>
            </p:nvSpPr>
            <p:spPr bwMode="auto">
              <a:xfrm>
                <a:off x="-3887788" y="2508251"/>
                <a:ext cx="223837" cy="222250"/>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4" name="Freeform 17">
                <a:extLst>
                  <a:ext uri="{FF2B5EF4-FFF2-40B4-BE49-F238E27FC236}">
                    <a16:creationId xmlns:a16="http://schemas.microsoft.com/office/drawing/2014/main" id="{5E65FDC1-B13A-7A6A-F70A-0BF0171301F9}"/>
                  </a:ext>
                </a:extLst>
              </p:cNvPr>
              <p:cNvSpPr>
                <a:spLocks/>
              </p:cNvSpPr>
              <p:nvPr/>
            </p:nvSpPr>
            <p:spPr bwMode="auto">
              <a:xfrm>
                <a:off x="-1139825" y="4587876"/>
                <a:ext cx="222250" cy="219075"/>
              </a:xfrm>
              <a:custGeom>
                <a:avLst/>
                <a:gdLst>
                  <a:gd name="T0" fmla="*/ 27 w 59"/>
                  <a:gd name="T1" fmla="*/ 0 h 58"/>
                  <a:gd name="T2" fmla="*/ 58 w 59"/>
                  <a:gd name="T3" fmla="*/ 27 h 58"/>
                  <a:gd name="T4" fmla="*/ 30 w 59"/>
                  <a:gd name="T5" fmla="*/ 57 h 58"/>
                  <a:gd name="T6" fmla="*/ 2 w 59"/>
                  <a:gd name="T7" fmla="*/ 32 h 58"/>
                  <a:gd name="T8" fmla="*/ 27 w 59"/>
                  <a:gd name="T9" fmla="*/ 0 h 58"/>
                </a:gdLst>
                <a:ahLst/>
                <a:cxnLst>
                  <a:cxn ang="0">
                    <a:pos x="T0" y="T1"/>
                  </a:cxn>
                  <a:cxn ang="0">
                    <a:pos x="T2" y="T3"/>
                  </a:cxn>
                  <a:cxn ang="0">
                    <a:pos x="T4" y="T5"/>
                  </a:cxn>
                  <a:cxn ang="0">
                    <a:pos x="T6" y="T7"/>
                  </a:cxn>
                  <a:cxn ang="0">
                    <a:pos x="T8" y="T9"/>
                  </a:cxn>
                </a:cxnLst>
                <a:rect l="0" t="0" r="r" b="b"/>
                <a:pathLst>
                  <a:path w="59" h="58">
                    <a:moveTo>
                      <a:pt x="27" y="0"/>
                    </a:moveTo>
                    <a:cubicBezTo>
                      <a:pt x="45" y="1"/>
                      <a:pt x="57" y="9"/>
                      <a:pt x="58" y="27"/>
                    </a:cubicBezTo>
                    <a:cubicBezTo>
                      <a:pt x="59" y="45"/>
                      <a:pt x="48" y="56"/>
                      <a:pt x="30" y="57"/>
                    </a:cubicBezTo>
                    <a:cubicBezTo>
                      <a:pt x="13" y="58"/>
                      <a:pt x="4" y="47"/>
                      <a:pt x="2" y="32"/>
                    </a:cubicBezTo>
                    <a:cubicBezTo>
                      <a:pt x="0" y="14"/>
                      <a:pt x="9" y="3"/>
                      <a:pt x="27"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5" name="Freeform 18">
                <a:extLst>
                  <a:ext uri="{FF2B5EF4-FFF2-40B4-BE49-F238E27FC236}">
                    <a16:creationId xmlns:a16="http://schemas.microsoft.com/office/drawing/2014/main" id="{818B8C72-3944-DBB2-F067-C0F8722A1A9A}"/>
                  </a:ext>
                </a:extLst>
              </p:cNvPr>
              <p:cNvSpPr>
                <a:spLocks/>
              </p:cNvSpPr>
              <p:nvPr/>
            </p:nvSpPr>
            <p:spPr bwMode="auto">
              <a:xfrm>
                <a:off x="-895350" y="4297363"/>
                <a:ext cx="219075" cy="222250"/>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6" name="Freeform 19">
                <a:extLst>
                  <a:ext uri="{FF2B5EF4-FFF2-40B4-BE49-F238E27FC236}">
                    <a16:creationId xmlns:a16="http://schemas.microsoft.com/office/drawing/2014/main" id="{5B86987E-7687-31AC-AFAE-E47FB646BEFB}"/>
                  </a:ext>
                </a:extLst>
              </p:cNvPr>
              <p:cNvSpPr>
                <a:spLocks/>
              </p:cNvSpPr>
              <p:nvPr/>
            </p:nvSpPr>
            <p:spPr bwMode="auto">
              <a:xfrm>
                <a:off x="-720725" y="3960813"/>
                <a:ext cx="222250" cy="223838"/>
              </a:xfrm>
              <a:custGeom>
                <a:avLst/>
                <a:gdLst>
                  <a:gd name="T0" fmla="*/ 59 w 59"/>
                  <a:gd name="T1" fmla="*/ 30 h 59"/>
                  <a:gd name="T2" fmla="*/ 29 w 59"/>
                  <a:gd name="T3" fmla="*/ 58 h 59"/>
                  <a:gd name="T4" fmla="*/ 1 w 59"/>
                  <a:gd name="T5" fmla="*/ 32 h 59"/>
                  <a:gd name="T6" fmla="*/ 29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6" y="47"/>
                      <a:pt x="48" y="59"/>
                      <a:pt x="29" y="58"/>
                    </a:cubicBezTo>
                    <a:cubicBezTo>
                      <a:pt x="13" y="58"/>
                      <a:pt x="2" y="48"/>
                      <a:pt x="1" y="32"/>
                    </a:cubicBezTo>
                    <a:cubicBezTo>
                      <a:pt x="0" y="14"/>
                      <a:pt x="10" y="3"/>
                      <a:pt x="29" y="1"/>
                    </a:cubicBezTo>
                    <a:cubicBezTo>
                      <a:pt x="48" y="0"/>
                      <a:pt x="55" y="13"/>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7" name="Freeform 20">
                <a:extLst>
                  <a:ext uri="{FF2B5EF4-FFF2-40B4-BE49-F238E27FC236}">
                    <a16:creationId xmlns:a16="http://schemas.microsoft.com/office/drawing/2014/main" id="{5650D8E2-756C-8082-0208-06A91BF685FF}"/>
                  </a:ext>
                </a:extLst>
              </p:cNvPr>
              <p:cNvSpPr>
                <a:spLocks/>
              </p:cNvSpPr>
              <p:nvPr/>
            </p:nvSpPr>
            <p:spPr bwMode="auto">
              <a:xfrm>
                <a:off x="-808038" y="2492376"/>
                <a:ext cx="222250" cy="234950"/>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8" name="Freeform 21">
                <a:extLst>
                  <a:ext uri="{FF2B5EF4-FFF2-40B4-BE49-F238E27FC236}">
                    <a16:creationId xmlns:a16="http://schemas.microsoft.com/office/drawing/2014/main" id="{F95E21D4-F107-6FA0-FA76-A977841C8F33}"/>
                  </a:ext>
                </a:extLst>
              </p:cNvPr>
              <p:cNvSpPr>
                <a:spLocks/>
              </p:cNvSpPr>
              <p:nvPr/>
            </p:nvSpPr>
            <p:spPr bwMode="auto">
              <a:xfrm>
                <a:off x="-1016000" y="2182813"/>
                <a:ext cx="215900" cy="219075"/>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9" name="Freeform 22">
                <a:extLst>
                  <a:ext uri="{FF2B5EF4-FFF2-40B4-BE49-F238E27FC236}">
                    <a16:creationId xmlns:a16="http://schemas.microsoft.com/office/drawing/2014/main" id="{D4613E58-4A7D-07A3-B91F-4CF297666DF5}"/>
                  </a:ext>
                </a:extLst>
              </p:cNvPr>
              <p:cNvSpPr>
                <a:spLocks/>
              </p:cNvSpPr>
              <p:nvPr/>
            </p:nvSpPr>
            <p:spPr bwMode="auto">
              <a:xfrm>
                <a:off x="-4083050" y="3232151"/>
                <a:ext cx="219075" cy="219075"/>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0" name="Freeform 23">
                <a:extLst>
                  <a:ext uri="{FF2B5EF4-FFF2-40B4-BE49-F238E27FC236}">
                    <a16:creationId xmlns:a16="http://schemas.microsoft.com/office/drawing/2014/main" id="{4AE86A70-9B5B-2609-6316-EAB23E593FD3}"/>
                  </a:ext>
                </a:extLst>
              </p:cNvPr>
              <p:cNvSpPr>
                <a:spLocks/>
              </p:cNvSpPr>
              <p:nvPr/>
            </p:nvSpPr>
            <p:spPr bwMode="auto">
              <a:xfrm>
                <a:off x="-2528888" y="5059363"/>
                <a:ext cx="222250" cy="223838"/>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1" name="Freeform 24">
                <a:extLst>
                  <a:ext uri="{FF2B5EF4-FFF2-40B4-BE49-F238E27FC236}">
                    <a16:creationId xmlns:a16="http://schemas.microsoft.com/office/drawing/2014/main" id="{FA7F7EC2-937C-07BE-518A-1F58F4A2FA8E}"/>
                  </a:ext>
                </a:extLst>
              </p:cNvPr>
              <p:cNvSpPr>
                <a:spLocks/>
              </p:cNvSpPr>
              <p:nvPr/>
            </p:nvSpPr>
            <p:spPr bwMode="auto">
              <a:xfrm>
                <a:off x="-4057650" y="3606801"/>
                <a:ext cx="215900" cy="219075"/>
              </a:xfrm>
              <a:custGeom>
                <a:avLst/>
                <a:gdLst>
                  <a:gd name="T0" fmla="*/ 57 w 57"/>
                  <a:gd name="T1" fmla="*/ 28 h 58"/>
                  <a:gd name="T2" fmla="*/ 29 w 57"/>
                  <a:gd name="T3" fmla="*/ 58 h 58"/>
                  <a:gd name="T4" fmla="*/ 0 w 57"/>
                  <a:gd name="T5" fmla="*/ 29 h 58"/>
                  <a:gd name="T6" fmla="*/ 25 w 57"/>
                  <a:gd name="T7" fmla="*/ 1 h 58"/>
                  <a:gd name="T8" fmla="*/ 57 w 57"/>
                  <a:gd name="T9" fmla="*/ 28 h 58"/>
                </a:gdLst>
                <a:ahLst/>
                <a:cxnLst>
                  <a:cxn ang="0">
                    <a:pos x="T0" y="T1"/>
                  </a:cxn>
                  <a:cxn ang="0">
                    <a:pos x="T2" y="T3"/>
                  </a:cxn>
                  <a:cxn ang="0">
                    <a:pos x="T4" y="T5"/>
                  </a:cxn>
                  <a:cxn ang="0">
                    <a:pos x="T6" y="T7"/>
                  </a:cxn>
                  <a:cxn ang="0">
                    <a:pos x="T8" y="T9"/>
                  </a:cxn>
                </a:cxnLst>
                <a:rect l="0" t="0" r="r" b="b"/>
                <a:pathLst>
                  <a:path w="57" h="58">
                    <a:moveTo>
                      <a:pt x="57" y="28"/>
                    </a:moveTo>
                    <a:cubicBezTo>
                      <a:pt x="55" y="45"/>
                      <a:pt x="47" y="58"/>
                      <a:pt x="29" y="58"/>
                    </a:cubicBezTo>
                    <a:cubicBezTo>
                      <a:pt x="10" y="58"/>
                      <a:pt x="0" y="47"/>
                      <a:pt x="0" y="29"/>
                    </a:cubicBezTo>
                    <a:cubicBezTo>
                      <a:pt x="0" y="13"/>
                      <a:pt x="10" y="3"/>
                      <a:pt x="25" y="1"/>
                    </a:cubicBezTo>
                    <a:cubicBezTo>
                      <a:pt x="43" y="0"/>
                      <a:pt x="53" y="11"/>
                      <a:pt x="57"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2" name="Freeform 25">
                <a:extLst>
                  <a:ext uri="{FF2B5EF4-FFF2-40B4-BE49-F238E27FC236}">
                    <a16:creationId xmlns:a16="http://schemas.microsoft.com/office/drawing/2014/main" id="{FC95744D-67B4-4BF8-5633-545A74203185}"/>
                  </a:ext>
                </a:extLst>
              </p:cNvPr>
              <p:cNvSpPr>
                <a:spLocks/>
              </p:cNvSpPr>
              <p:nvPr/>
            </p:nvSpPr>
            <p:spPr bwMode="auto">
              <a:xfrm>
                <a:off x="-4027488" y="2862263"/>
                <a:ext cx="219075" cy="215900"/>
              </a:xfrm>
              <a:custGeom>
                <a:avLst/>
                <a:gdLst>
                  <a:gd name="T0" fmla="*/ 29 w 58"/>
                  <a:gd name="T1" fmla="*/ 0 h 57"/>
                  <a:gd name="T2" fmla="*/ 58 w 58"/>
                  <a:gd name="T3" fmla="*/ 28 h 57"/>
                  <a:gd name="T4" fmla="*/ 33 w 58"/>
                  <a:gd name="T5" fmla="*/ 56 h 57"/>
                  <a:gd name="T6" fmla="*/ 2 w 58"/>
                  <a:gd name="T7" fmla="*/ 31 h 57"/>
                  <a:gd name="T8" fmla="*/ 29 w 58"/>
                  <a:gd name="T9" fmla="*/ 0 h 57"/>
                </a:gdLst>
                <a:ahLst/>
                <a:cxnLst>
                  <a:cxn ang="0">
                    <a:pos x="T0" y="T1"/>
                  </a:cxn>
                  <a:cxn ang="0">
                    <a:pos x="T2" y="T3"/>
                  </a:cxn>
                  <a:cxn ang="0">
                    <a:pos x="T4" y="T5"/>
                  </a:cxn>
                  <a:cxn ang="0">
                    <a:pos x="T6" y="T7"/>
                  </a:cxn>
                  <a:cxn ang="0">
                    <a:pos x="T8" y="T9"/>
                  </a:cxn>
                </a:cxnLst>
                <a:rect l="0" t="0" r="r" b="b"/>
                <a:pathLst>
                  <a:path w="58" h="57">
                    <a:moveTo>
                      <a:pt x="29" y="0"/>
                    </a:moveTo>
                    <a:cubicBezTo>
                      <a:pt x="47" y="1"/>
                      <a:pt x="58" y="10"/>
                      <a:pt x="58" y="28"/>
                    </a:cubicBezTo>
                    <a:cubicBezTo>
                      <a:pt x="58" y="43"/>
                      <a:pt x="50" y="55"/>
                      <a:pt x="33" y="56"/>
                    </a:cubicBezTo>
                    <a:cubicBezTo>
                      <a:pt x="16" y="57"/>
                      <a:pt x="4" y="49"/>
                      <a:pt x="2" y="31"/>
                    </a:cubicBezTo>
                    <a:cubicBezTo>
                      <a:pt x="0" y="12"/>
                      <a:pt x="11"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3" name="Freeform 26">
                <a:extLst>
                  <a:ext uri="{FF2B5EF4-FFF2-40B4-BE49-F238E27FC236}">
                    <a16:creationId xmlns:a16="http://schemas.microsoft.com/office/drawing/2014/main" id="{9F82B638-12C2-0CB3-B315-A5D7F68072C7}"/>
                  </a:ext>
                </a:extLst>
              </p:cNvPr>
              <p:cNvSpPr>
                <a:spLocks/>
              </p:cNvSpPr>
              <p:nvPr/>
            </p:nvSpPr>
            <p:spPr bwMode="auto">
              <a:xfrm>
                <a:off x="-1287463" y="1930401"/>
                <a:ext cx="219075" cy="219075"/>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4" name="Freeform 27">
                <a:extLst>
                  <a:ext uri="{FF2B5EF4-FFF2-40B4-BE49-F238E27FC236}">
                    <a16:creationId xmlns:a16="http://schemas.microsoft.com/office/drawing/2014/main" id="{CD5ED796-1572-C6A3-00FC-A15C0F4194AD}"/>
                  </a:ext>
                </a:extLst>
              </p:cNvPr>
              <p:cNvSpPr>
                <a:spLocks/>
              </p:cNvSpPr>
              <p:nvPr/>
            </p:nvSpPr>
            <p:spPr bwMode="auto">
              <a:xfrm>
                <a:off x="-2709863" y="1612901"/>
                <a:ext cx="215900" cy="219075"/>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5" name="Freeform 28">
                <a:extLst>
                  <a:ext uri="{FF2B5EF4-FFF2-40B4-BE49-F238E27FC236}">
                    <a16:creationId xmlns:a16="http://schemas.microsoft.com/office/drawing/2014/main" id="{82FE1CFC-9085-AFA1-DE6D-793070256FB4}"/>
                  </a:ext>
                </a:extLst>
              </p:cNvPr>
              <p:cNvSpPr>
                <a:spLocks/>
              </p:cNvSpPr>
              <p:nvPr/>
            </p:nvSpPr>
            <p:spPr bwMode="auto">
              <a:xfrm>
                <a:off x="-611188" y="3225801"/>
                <a:ext cx="222250" cy="219075"/>
              </a:xfrm>
              <a:custGeom>
                <a:avLst/>
                <a:gdLst>
                  <a:gd name="T0" fmla="*/ 29 w 59"/>
                  <a:gd name="T1" fmla="*/ 0 h 58"/>
                  <a:gd name="T2" fmla="*/ 58 w 59"/>
                  <a:gd name="T3" fmla="*/ 29 h 58"/>
                  <a:gd name="T4" fmla="*/ 28 w 59"/>
                  <a:gd name="T5" fmla="*/ 57 h 58"/>
                  <a:gd name="T6" fmla="*/ 1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3"/>
                      <a:pt x="59" y="11"/>
                      <a:pt x="58" y="29"/>
                    </a:cubicBezTo>
                    <a:cubicBezTo>
                      <a:pt x="57" y="47"/>
                      <a:pt x="47" y="58"/>
                      <a:pt x="28" y="57"/>
                    </a:cubicBezTo>
                    <a:cubicBezTo>
                      <a:pt x="12" y="57"/>
                      <a:pt x="2" y="46"/>
                      <a:pt x="1" y="31"/>
                    </a:cubicBezTo>
                    <a:cubicBezTo>
                      <a:pt x="0" y="13"/>
                      <a:pt x="12"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6" name="Freeform 29">
                <a:extLst>
                  <a:ext uri="{FF2B5EF4-FFF2-40B4-BE49-F238E27FC236}">
                    <a16:creationId xmlns:a16="http://schemas.microsoft.com/office/drawing/2014/main" id="{24A05492-C599-4570-AB3F-905839E5C008}"/>
                  </a:ext>
                </a:extLst>
              </p:cNvPr>
              <p:cNvSpPr>
                <a:spLocks/>
              </p:cNvSpPr>
              <p:nvPr/>
            </p:nvSpPr>
            <p:spPr bwMode="auto">
              <a:xfrm>
                <a:off x="-3800475" y="4283076"/>
                <a:ext cx="249237" cy="252413"/>
              </a:xfrm>
              <a:custGeom>
                <a:avLst/>
                <a:gdLst>
                  <a:gd name="T0" fmla="*/ 7 w 66"/>
                  <a:gd name="T1" fmla="*/ 46 h 67"/>
                  <a:gd name="T2" fmla="*/ 20 w 66"/>
                  <a:gd name="T3" fmla="*/ 7 h 67"/>
                  <a:gd name="T4" fmla="*/ 56 w 66"/>
                  <a:gd name="T5" fmla="*/ 18 h 67"/>
                  <a:gd name="T6" fmla="*/ 47 w 66"/>
                  <a:gd name="T7" fmla="*/ 58 h 67"/>
                  <a:gd name="T8" fmla="*/ 7 w 66"/>
                  <a:gd name="T9" fmla="*/ 46 h 67"/>
                </a:gdLst>
                <a:ahLst/>
                <a:cxnLst>
                  <a:cxn ang="0">
                    <a:pos x="T0" y="T1"/>
                  </a:cxn>
                  <a:cxn ang="0">
                    <a:pos x="T2" y="T3"/>
                  </a:cxn>
                  <a:cxn ang="0">
                    <a:pos x="T4" y="T5"/>
                  </a:cxn>
                  <a:cxn ang="0">
                    <a:pos x="T6" y="T7"/>
                  </a:cxn>
                  <a:cxn ang="0">
                    <a:pos x="T8" y="T9"/>
                  </a:cxn>
                </a:cxnLst>
                <a:rect l="0" t="0" r="r" b="b"/>
                <a:pathLst>
                  <a:path w="66" h="67">
                    <a:moveTo>
                      <a:pt x="7" y="46"/>
                    </a:moveTo>
                    <a:cubicBezTo>
                      <a:pt x="0" y="29"/>
                      <a:pt x="5" y="15"/>
                      <a:pt x="20" y="7"/>
                    </a:cubicBezTo>
                    <a:cubicBezTo>
                      <a:pt x="34" y="0"/>
                      <a:pt x="48" y="4"/>
                      <a:pt x="56" y="18"/>
                    </a:cubicBezTo>
                    <a:cubicBezTo>
                      <a:pt x="66" y="34"/>
                      <a:pt x="63" y="49"/>
                      <a:pt x="47" y="58"/>
                    </a:cubicBezTo>
                    <a:cubicBezTo>
                      <a:pt x="31" y="67"/>
                      <a:pt x="17" y="60"/>
                      <a:pt x="7" y="46"/>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7" name="Freeform 30">
                <a:extLst>
                  <a:ext uri="{FF2B5EF4-FFF2-40B4-BE49-F238E27FC236}">
                    <a16:creationId xmlns:a16="http://schemas.microsoft.com/office/drawing/2014/main" id="{7D31E351-9511-9BF9-7374-3F8953D5F8E9}"/>
                  </a:ext>
                </a:extLst>
              </p:cNvPr>
              <p:cNvSpPr>
                <a:spLocks/>
              </p:cNvSpPr>
              <p:nvPr/>
            </p:nvSpPr>
            <p:spPr bwMode="auto">
              <a:xfrm>
                <a:off x="-3562350" y="4573588"/>
                <a:ext cx="252412" cy="249238"/>
              </a:xfrm>
              <a:custGeom>
                <a:avLst/>
                <a:gdLst>
                  <a:gd name="T0" fmla="*/ 46 w 67"/>
                  <a:gd name="T1" fmla="*/ 59 h 66"/>
                  <a:gd name="T2" fmla="*/ 7 w 67"/>
                  <a:gd name="T3" fmla="*/ 46 h 66"/>
                  <a:gd name="T4" fmla="*/ 18 w 67"/>
                  <a:gd name="T5" fmla="*/ 10 h 66"/>
                  <a:gd name="T6" fmla="*/ 57 w 67"/>
                  <a:gd name="T7" fmla="*/ 19 h 66"/>
                  <a:gd name="T8" fmla="*/ 46 w 67"/>
                  <a:gd name="T9" fmla="*/ 59 h 66"/>
                </a:gdLst>
                <a:ahLst/>
                <a:cxnLst>
                  <a:cxn ang="0">
                    <a:pos x="T0" y="T1"/>
                  </a:cxn>
                  <a:cxn ang="0">
                    <a:pos x="T2" y="T3"/>
                  </a:cxn>
                  <a:cxn ang="0">
                    <a:pos x="T4" y="T5"/>
                  </a:cxn>
                  <a:cxn ang="0">
                    <a:pos x="T6" y="T7"/>
                  </a:cxn>
                  <a:cxn ang="0">
                    <a:pos x="T8" y="T9"/>
                  </a:cxn>
                </a:cxnLst>
                <a:rect l="0" t="0" r="r" b="b"/>
                <a:pathLst>
                  <a:path w="67" h="66">
                    <a:moveTo>
                      <a:pt x="46" y="59"/>
                    </a:moveTo>
                    <a:cubicBezTo>
                      <a:pt x="29" y="66"/>
                      <a:pt x="15" y="62"/>
                      <a:pt x="7" y="46"/>
                    </a:cubicBezTo>
                    <a:cubicBezTo>
                      <a:pt x="0" y="32"/>
                      <a:pt x="4" y="18"/>
                      <a:pt x="18" y="10"/>
                    </a:cubicBezTo>
                    <a:cubicBezTo>
                      <a:pt x="33" y="0"/>
                      <a:pt x="48" y="4"/>
                      <a:pt x="57" y="19"/>
                    </a:cubicBezTo>
                    <a:cubicBezTo>
                      <a:pt x="67" y="35"/>
                      <a:pt x="60" y="49"/>
                      <a:pt x="46" y="5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8" name="Freeform 31">
                <a:extLst>
                  <a:ext uri="{FF2B5EF4-FFF2-40B4-BE49-F238E27FC236}">
                    <a16:creationId xmlns:a16="http://schemas.microsoft.com/office/drawing/2014/main" id="{B72597EF-9B90-3B21-EBEA-73A18E24D54B}"/>
                  </a:ext>
                </a:extLst>
              </p:cNvPr>
              <p:cNvSpPr>
                <a:spLocks/>
              </p:cNvSpPr>
              <p:nvPr/>
            </p:nvSpPr>
            <p:spPr bwMode="auto">
              <a:xfrm>
                <a:off x="-3271838" y="4810126"/>
                <a:ext cx="252412" cy="242888"/>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9" name="Freeform 32">
                <a:extLst>
                  <a:ext uri="{FF2B5EF4-FFF2-40B4-BE49-F238E27FC236}">
                    <a16:creationId xmlns:a16="http://schemas.microsoft.com/office/drawing/2014/main" id="{D3E233EF-1772-49FD-335B-CE37F8D4AA20}"/>
                  </a:ext>
                </a:extLst>
              </p:cNvPr>
              <p:cNvSpPr>
                <a:spLocks/>
              </p:cNvSpPr>
              <p:nvPr/>
            </p:nvSpPr>
            <p:spPr bwMode="auto">
              <a:xfrm>
                <a:off x="-2932113" y="4973638"/>
                <a:ext cx="244475" cy="252413"/>
              </a:xfrm>
              <a:custGeom>
                <a:avLst/>
                <a:gdLst>
                  <a:gd name="T0" fmla="*/ 58 w 65"/>
                  <a:gd name="T1" fmla="*/ 19 h 67"/>
                  <a:gd name="T2" fmla="*/ 47 w 65"/>
                  <a:gd name="T3" fmla="*/ 58 h 67"/>
                  <a:gd name="T4" fmla="*/ 8 w 65"/>
                  <a:gd name="T5" fmla="*/ 47 h 67"/>
                  <a:gd name="T6" fmla="*/ 18 w 65"/>
                  <a:gd name="T7" fmla="*/ 10 h 67"/>
                  <a:gd name="T8" fmla="*/ 58 w 65"/>
                  <a:gd name="T9" fmla="*/ 19 h 67"/>
                </a:gdLst>
                <a:ahLst/>
                <a:cxnLst>
                  <a:cxn ang="0">
                    <a:pos x="T0" y="T1"/>
                  </a:cxn>
                  <a:cxn ang="0">
                    <a:pos x="T2" y="T3"/>
                  </a:cxn>
                  <a:cxn ang="0">
                    <a:pos x="T4" y="T5"/>
                  </a:cxn>
                  <a:cxn ang="0">
                    <a:pos x="T6" y="T7"/>
                  </a:cxn>
                  <a:cxn ang="0">
                    <a:pos x="T8" y="T9"/>
                  </a:cxn>
                </a:cxnLst>
                <a:rect l="0" t="0" r="r" b="b"/>
                <a:pathLst>
                  <a:path w="65" h="67">
                    <a:moveTo>
                      <a:pt x="58" y="19"/>
                    </a:moveTo>
                    <a:cubicBezTo>
                      <a:pt x="65" y="35"/>
                      <a:pt x="63" y="50"/>
                      <a:pt x="47" y="58"/>
                    </a:cubicBezTo>
                    <a:cubicBezTo>
                      <a:pt x="31" y="67"/>
                      <a:pt x="17" y="62"/>
                      <a:pt x="8" y="47"/>
                    </a:cubicBezTo>
                    <a:cubicBezTo>
                      <a:pt x="0" y="32"/>
                      <a:pt x="5" y="19"/>
                      <a:pt x="18" y="10"/>
                    </a:cubicBezTo>
                    <a:cubicBezTo>
                      <a:pt x="33" y="0"/>
                      <a:pt x="47" y="4"/>
                      <a:pt x="58" y="1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0" name="Freeform 33">
                <a:extLst>
                  <a:ext uri="{FF2B5EF4-FFF2-40B4-BE49-F238E27FC236}">
                    <a16:creationId xmlns:a16="http://schemas.microsoft.com/office/drawing/2014/main" id="{D3FDE304-3CAF-86D8-5BC3-B7A214C0CAA8}"/>
                  </a:ext>
                </a:extLst>
              </p:cNvPr>
              <p:cNvSpPr>
                <a:spLocks/>
              </p:cNvSpPr>
              <p:nvPr/>
            </p:nvSpPr>
            <p:spPr bwMode="auto">
              <a:xfrm>
                <a:off x="-3970338" y="3946526"/>
                <a:ext cx="246062" cy="241300"/>
              </a:xfrm>
              <a:custGeom>
                <a:avLst/>
                <a:gdLst>
                  <a:gd name="T0" fmla="*/ 44 w 65"/>
                  <a:gd name="T1" fmla="*/ 59 h 64"/>
                  <a:gd name="T2" fmla="*/ 6 w 65"/>
                  <a:gd name="T3" fmla="*/ 43 h 64"/>
                  <a:gd name="T4" fmla="*/ 23 w 65"/>
                  <a:gd name="T5" fmla="*/ 6 h 64"/>
                  <a:gd name="T6" fmla="*/ 58 w 65"/>
                  <a:gd name="T7" fmla="*/ 20 h 64"/>
                  <a:gd name="T8" fmla="*/ 44 w 65"/>
                  <a:gd name="T9" fmla="*/ 59 h 64"/>
                </a:gdLst>
                <a:ahLst/>
                <a:cxnLst>
                  <a:cxn ang="0">
                    <a:pos x="T0" y="T1"/>
                  </a:cxn>
                  <a:cxn ang="0">
                    <a:pos x="T2" y="T3"/>
                  </a:cxn>
                  <a:cxn ang="0">
                    <a:pos x="T4" y="T5"/>
                  </a:cxn>
                  <a:cxn ang="0">
                    <a:pos x="T6" y="T7"/>
                  </a:cxn>
                  <a:cxn ang="0">
                    <a:pos x="T8" y="T9"/>
                  </a:cxn>
                </a:cxnLst>
                <a:rect l="0" t="0" r="r" b="b"/>
                <a:pathLst>
                  <a:path w="65" h="64">
                    <a:moveTo>
                      <a:pt x="44" y="59"/>
                    </a:moveTo>
                    <a:cubicBezTo>
                      <a:pt x="27" y="64"/>
                      <a:pt x="13" y="60"/>
                      <a:pt x="6" y="43"/>
                    </a:cubicBezTo>
                    <a:cubicBezTo>
                      <a:pt x="0" y="26"/>
                      <a:pt x="6" y="12"/>
                      <a:pt x="23" y="6"/>
                    </a:cubicBezTo>
                    <a:cubicBezTo>
                      <a:pt x="38" y="0"/>
                      <a:pt x="51" y="6"/>
                      <a:pt x="58" y="20"/>
                    </a:cubicBezTo>
                    <a:cubicBezTo>
                      <a:pt x="65" y="37"/>
                      <a:pt x="60" y="50"/>
                      <a:pt x="44" y="5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12" name="Group 711">
              <a:extLst>
                <a:ext uri="{FF2B5EF4-FFF2-40B4-BE49-F238E27FC236}">
                  <a16:creationId xmlns:a16="http://schemas.microsoft.com/office/drawing/2014/main" id="{8E0BD4A6-0FF6-5A46-BC02-CFCECC0E9F1E}"/>
                </a:ext>
              </a:extLst>
            </p:cNvPr>
            <p:cNvGrpSpPr>
              <a:grpSpLocks noChangeAspect="1"/>
            </p:cNvGrpSpPr>
            <p:nvPr/>
          </p:nvGrpSpPr>
          <p:grpSpPr>
            <a:xfrm>
              <a:off x="6654431" y="3972510"/>
              <a:ext cx="1261514" cy="1264766"/>
              <a:chOff x="-4083050" y="1579563"/>
              <a:chExt cx="3694112" cy="3703638"/>
            </a:xfrm>
          </p:grpSpPr>
          <p:sp>
            <p:nvSpPr>
              <p:cNvPr id="716" name="Freeform 5">
                <a:extLst>
                  <a:ext uri="{FF2B5EF4-FFF2-40B4-BE49-F238E27FC236}">
                    <a16:creationId xmlns:a16="http://schemas.microsoft.com/office/drawing/2014/main" id="{6B7BF8C4-4F5F-D3D7-C544-901FC5989463}"/>
                  </a:ext>
                </a:extLst>
              </p:cNvPr>
              <p:cNvSpPr>
                <a:spLocks/>
              </p:cNvSpPr>
              <p:nvPr/>
            </p:nvSpPr>
            <p:spPr bwMode="auto">
              <a:xfrm>
                <a:off x="-615950" y="3598863"/>
                <a:ext cx="219075" cy="222250"/>
              </a:xfrm>
              <a:custGeom>
                <a:avLst/>
                <a:gdLst>
                  <a:gd name="T0" fmla="*/ 58 w 58"/>
                  <a:gd name="T1" fmla="*/ 28 h 59"/>
                  <a:gd name="T2" fmla="*/ 29 w 58"/>
                  <a:gd name="T3" fmla="*/ 58 h 59"/>
                  <a:gd name="T4" fmla="*/ 1 w 58"/>
                  <a:gd name="T5" fmla="*/ 29 h 59"/>
                  <a:gd name="T6" fmla="*/ 26 w 58"/>
                  <a:gd name="T7" fmla="*/ 1 h 59"/>
                  <a:gd name="T8" fmla="*/ 58 w 58"/>
                  <a:gd name="T9" fmla="*/ 28 h 59"/>
                </a:gdLst>
                <a:ahLst/>
                <a:cxnLst>
                  <a:cxn ang="0">
                    <a:pos x="T0" y="T1"/>
                  </a:cxn>
                  <a:cxn ang="0">
                    <a:pos x="T2" y="T3"/>
                  </a:cxn>
                  <a:cxn ang="0">
                    <a:pos x="T4" y="T5"/>
                  </a:cxn>
                  <a:cxn ang="0">
                    <a:pos x="T6" y="T7"/>
                  </a:cxn>
                  <a:cxn ang="0">
                    <a:pos x="T8" y="T9"/>
                  </a:cxn>
                </a:cxnLst>
                <a:rect l="0" t="0" r="r" b="b"/>
                <a:pathLst>
                  <a:path w="58" h="59">
                    <a:moveTo>
                      <a:pt x="58" y="28"/>
                    </a:moveTo>
                    <a:cubicBezTo>
                      <a:pt x="56" y="45"/>
                      <a:pt x="48" y="57"/>
                      <a:pt x="29" y="58"/>
                    </a:cubicBezTo>
                    <a:cubicBezTo>
                      <a:pt x="11" y="59"/>
                      <a:pt x="1" y="47"/>
                      <a:pt x="1" y="29"/>
                    </a:cubicBezTo>
                    <a:cubicBezTo>
                      <a:pt x="0" y="14"/>
                      <a:pt x="9" y="3"/>
                      <a:pt x="26" y="1"/>
                    </a:cubicBezTo>
                    <a:cubicBezTo>
                      <a:pt x="44" y="0"/>
                      <a:pt x="54" y="10"/>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7" name="Freeform 6">
                <a:extLst>
                  <a:ext uri="{FF2B5EF4-FFF2-40B4-BE49-F238E27FC236}">
                    <a16:creationId xmlns:a16="http://schemas.microsoft.com/office/drawing/2014/main" id="{66EFDE35-561E-BFAE-59BD-29BC8AB9B6B3}"/>
                  </a:ext>
                </a:extLst>
              </p:cNvPr>
              <p:cNvSpPr>
                <a:spLocks/>
              </p:cNvSpPr>
              <p:nvPr/>
            </p:nvSpPr>
            <p:spPr bwMode="auto">
              <a:xfrm>
                <a:off x="-665163" y="2847976"/>
                <a:ext cx="223837" cy="219075"/>
              </a:xfrm>
              <a:custGeom>
                <a:avLst/>
                <a:gdLst>
                  <a:gd name="T0" fmla="*/ 29 w 59"/>
                  <a:gd name="T1" fmla="*/ 0 h 58"/>
                  <a:gd name="T2" fmla="*/ 58 w 59"/>
                  <a:gd name="T3" fmla="*/ 29 h 58"/>
                  <a:gd name="T4" fmla="*/ 28 w 59"/>
                  <a:gd name="T5" fmla="*/ 57 h 58"/>
                  <a:gd name="T6" fmla="*/ 2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2"/>
                      <a:pt x="59" y="11"/>
                      <a:pt x="58" y="29"/>
                    </a:cubicBezTo>
                    <a:cubicBezTo>
                      <a:pt x="57" y="47"/>
                      <a:pt x="47" y="58"/>
                      <a:pt x="28" y="57"/>
                    </a:cubicBezTo>
                    <a:cubicBezTo>
                      <a:pt x="12" y="57"/>
                      <a:pt x="3" y="46"/>
                      <a:pt x="2" y="31"/>
                    </a:cubicBezTo>
                    <a:cubicBezTo>
                      <a:pt x="0" y="12"/>
                      <a:pt x="12"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8" name="Freeform 7">
                <a:extLst>
                  <a:ext uri="{FF2B5EF4-FFF2-40B4-BE49-F238E27FC236}">
                    <a16:creationId xmlns:a16="http://schemas.microsoft.com/office/drawing/2014/main" id="{80B6A97A-3680-82AF-AFBF-1EEC9D490B20}"/>
                  </a:ext>
                </a:extLst>
              </p:cNvPr>
              <p:cNvSpPr>
                <a:spLocks/>
              </p:cNvSpPr>
              <p:nvPr/>
            </p:nvSpPr>
            <p:spPr bwMode="auto">
              <a:xfrm>
                <a:off x="-2147888" y="5056188"/>
                <a:ext cx="222250" cy="219075"/>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9" name="Freeform 8">
                <a:extLst>
                  <a:ext uri="{FF2B5EF4-FFF2-40B4-BE49-F238E27FC236}">
                    <a16:creationId xmlns:a16="http://schemas.microsoft.com/office/drawing/2014/main" id="{AE68984D-B137-A6F7-DF36-8609107DFDB8}"/>
                  </a:ext>
                </a:extLst>
              </p:cNvPr>
              <p:cNvSpPr>
                <a:spLocks/>
              </p:cNvSpPr>
              <p:nvPr/>
            </p:nvSpPr>
            <p:spPr bwMode="auto">
              <a:xfrm>
                <a:off x="-1611313" y="1733551"/>
                <a:ext cx="219075" cy="223838"/>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0" name="Freeform 9">
                <a:extLst>
                  <a:ext uri="{FF2B5EF4-FFF2-40B4-BE49-F238E27FC236}">
                    <a16:creationId xmlns:a16="http://schemas.microsoft.com/office/drawing/2014/main" id="{7036E966-1F79-3D81-C1E9-E8CA98971C45}"/>
                  </a:ext>
                </a:extLst>
              </p:cNvPr>
              <p:cNvSpPr>
                <a:spLocks/>
              </p:cNvSpPr>
              <p:nvPr/>
            </p:nvSpPr>
            <p:spPr bwMode="auto">
              <a:xfrm>
                <a:off x="-3671888" y="2193926"/>
                <a:ext cx="219075" cy="219075"/>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1" name="Freeform 10">
                <a:extLst>
                  <a:ext uri="{FF2B5EF4-FFF2-40B4-BE49-F238E27FC236}">
                    <a16:creationId xmlns:a16="http://schemas.microsoft.com/office/drawing/2014/main" id="{065BEDB1-BAF2-BEC6-85D2-8D6169CF70FB}"/>
                  </a:ext>
                </a:extLst>
              </p:cNvPr>
              <p:cNvSpPr>
                <a:spLocks/>
              </p:cNvSpPr>
              <p:nvPr/>
            </p:nvSpPr>
            <p:spPr bwMode="auto">
              <a:xfrm>
                <a:off x="-1781175" y="4968876"/>
                <a:ext cx="219075" cy="223838"/>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2" name="Freeform 11">
                <a:extLst>
                  <a:ext uri="{FF2B5EF4-FFF2-40B4-BE49-F238E27FC236}">
                    <a16:creationId xmlns:a16="http://schemas.microsoft.com/office/drawing/2014/main" id="{3275AEB5-4041-6E96-6C70-CA3F5B30EBC2}"/>
                  </a:ext>
                </a:extLst>
              </p:cNvPr>
              <p:cNvSpPr>
                <a:spLocks/>
              </p:cNvSpPr>
              <p:nvPr/>
            </p:nvSpPr>
            <p:spPr bwMode="auto">
              <a:xfrm>
                <a:off x="-3076575" y="1741488"/>
                <a:ext cx="219075" cy="222250"/>
              </a:xfrm>
              <a:custGeom>
                <a:avLst/>
                <a:gdLst>
                  <a:gd name="T0" fmla="*/ 30 w 58"/>
                  <a:gd name="T1" fmla="*/ 0 h 59"/>
                  <a:gd name="T2" fmla="*/ 57 w 58"/>
                  <a:gd name="T3" fmla="*/ 31 h 59"/>
                  <a:gd name="T4" fmla="*/ 26 w 58"/>
                  <a:gd name="T5" fmla="*/ 57 h 59"/>
                  <a:gd name="T6" fmla="*/ 1 w 58"/>
                  <a:gd name="T7" fmla="*/ 29 h 59"/>
                  <a:gd name="T8" fmla="*/ 30 w 58"/>
                  <a:gd name="T9" fmla="*/ 0 h 59"/>
                </a:gdLst>
                <a:ahLst/>
                <a:cxnLst>
                  <a:cxn ang="0">
                    <a:pos x="T0" y="T1"/>
                  </a:cxn>
                  <a:cxn ang="0">
                    <a:pos x="T2" y="T3"/>
                  </a:cxn>
                  <a:cxn ang="0">
                    <a:pos x="T4" y="T5"/>
                  </a:cxn>
                  <a:cxn ang="0">
                    <a:pos x="T6" y="T7"/>
                  </a:cxn>
                  <a:cxn ang="0">
                    <a:pos x="T8" y="T9"/>
                  </a:cxn>
                </a:cxnLst>
                <a:rect l="0" t="0" r="r" b="b"/>
                <a:pathLst>
                  <a:path w="58" h="59">
                    <a:moveTo>
                      <a:pt x="30" y="0"/>
                    </a:moveTo>
                    <a:cubicBezTo>
                      <a:pt x="47" y="2"/>
                      <a:pt x="58" y="13"/>
                      <a:pt x="57" y="31"/>
                    </a:cubicBezTo>
                    <a:cubicBezTo>
                      <a:pt x="55" y="48"/>
                      <a:pt x="44" y="59"/>
                      <a:pt x="26" y="57"/>
                    </a:cubicBezTo>
                    <a:cubicBezTo>
                      <a:pt x="10" y="55"/>
                      <a:pt x="0" y="45"/>
                      <a:pt x="1" y="29"/>
                    </a:cubicBezTo>
                    <a:cubicBezTo>
                      <a:pt x="1" y="10"/>
                      <a:pt x="12" y="1"/>
                      <a:pt x="30"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3" name="Freeform 12">
                <a:extLst>
                  <a:ext uri="{FF2B5EF4-FFF2-40B4-BE49-F238E27FC236}">
                    <a16:creationId xmlns:a16="http://schemas.microsoft.com/office/drawing/2014/main" id="{1992842D-AD49-8244-6549-EA66978A3BDD}"/>
                  </a:ext>
                </a:extLst>
              </p:cNvPr>
              <p:cNvSpPr>
                <a:spLocks/>
              </p:cNvSpPr>
              <p:nvPr/>
            </p:nvSpPr>
            <p:spPr bwMode="auto">
              <a:xfrm>
                <a:off x="-1970088" y="1617663"/>
                <a:ext cx="214312" cy="217488"/>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4" name="Freeform 13">
                <a:extLst>
                  <a:ext uri="{FF2B5EF4-FFF2-40B4-BE49-F238E27FC236}">
                    <a16:creationId xmlns:a16="http://schemas.microsoft.com/office/drawing/2014/main" id="{A818F25D-1C3A-86D2-E196-9D6B148A347B}"/>
                  </a:ext>
                </a:extLst>
              </p:cNvPr>
              <p:cNvSpPr>
                <a:spLocks/>
              </p:cNvSpPr>
              <p:nvPr/>
            </p:nvSpPr>
            <p:spPr bwMode="auto">
              <a:xfrm>
                <a:off x="-2347913" y="1579563"/>
                <a:ext cx="219075" cy="214313"/>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5" name="Freeform 14">
                <a:extLst>
                  <a:ext uri="{FF2B5EF4-FFF2-40B4-BE49-F238E27FC236}">
                    <a16:creationId xmlns:a16="http://schemas.microsoft.com/office/drawing/2014/main" id="{CAD3E2B1-7247-19E9-223B-E0BFFD37BF9A}"/>
                  </a:ext>
                </a:extLst>
              </p:cNvPr>
              <p:cNvSpPr>
                <a:spLocks/>
              </p:cNvSpPr>
              <p:nvPr/>
            </p:nvSpPr>
            <p:spPr bwMode="auto">
              <a:xfrm>
                <a:off x="-3400425" y="1930401"/>
                <a:ext cx="219075" cy="222250"/>
              </a:xfrm>
              <a:custGeom>
                <a:avLst/>
                <a:gdLst>
                  <a:gd name="T0" fmla="*/ 58 w 58"/>
                  <a:gd name="T1" fmla="*/ 30 h 59"/>
                  <a:gd name="T2" fmla="*/ 29 w 58"/>
                  <a:gd name="T3" fmla="*/ 58 h 59"/>
                  <a:gd name="T4" fmla="*/ 1 w 58"/>
                  <a:gd name="T5" fmla="*/ 33 h 59"/>
                  <a:gd name="T6" fmla="*/ 27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6" y="48"/>
                      <a:pt x="47" y="58"/>
                      <a:pt x="29" y="58"/>
                    </a:cubicBezTo>
                    <a:cubicBezTo>
                      <a:pt x="12" y="59"/>
                      <a:pt x="2" y="49"/>
                      <a:pt x="1" y="33"/>
                    </a:cubicBezTo>
                    <a:cubicBezTo>
                      <a:pt x="0" y="15"/>
                      <a:pt x="9" y="3"/>
                      <a:pt x="27" y="2"/>
                    </a:cubicBezTo>
                    <a:cubicBezTo>
                      <a:pt x="45" y="0"/>
                      <a:pt x="55" y="12"/>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6" name="Freeform 15">
                <a:extLst>
                  <a:ext uri="{FF2B5EF4-FFF2-40B4-BE49-F238E27FC236}">
                    <a16:creationId xmlns:a16="http://schemas.microsoft.com/office/drawing/2014/main" id="{6D89F698-1E42-5614-51BD-65E9071655EC}"/>
                  </a:ext>
                </a:extLst>
              </p:cNvPr>
              <p:cNvSpPr>
                <a:spLocks/>
              </p:cNvSpPr>
              <p:nvPr/>
            </p:nvSpPr>
            <p:spPr bwMode="auto">
              <a:xfrm>
                <a:off x="-1438275" y="4814888"/>
                <a:ext cx="222250" cy="219075"/>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7" name="Freeform 16">
                <a:extLst>
                  <a:ext uri="{FF2B5EF4-FFF2-40B4-BE49-F238E27FC236}">
                    <a16:creationId xmlns:a16="http://schemas.microsoft.com/office/drawing/2014/main" id="{96562F4F-B3DC-5D32-04EF-072A934198E6}"/>
                  </a:ext>
                </a:extLst>
              </p:cNvPr>
              <p:cNvSpPr>
                <a:spLocks/>
              </p:cNvSpPr>
              <p:nvPr/>
            </p:nvSpPr>
            <p:spPr bwMode="auto">
              <a:xfrm>
                <a:off x="-3887788" y="2508251"/>
                <a:ext cx="223837" cy="222250"/>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8" name="Freeform 17">
                <a:extLst>
                  <a:ext uri="{FF2B5EF4-FFF2-40B4-BE49-F238E27FC236}">
                    <a16:creationId xmlns:a16="http://schemas.microsoft.com/office/drawing/2014/main" id="{98CA0428-870D-0EA4-2D33-470013F5ACEE}"/>
                  </a:ext>
                </a:extLst>
              </p:cNvPr>
              <p:cNvSpPr>
                <a:spLocks/>
              </p:cNvSpPr>
              <p:nvPr/>
            </p:nvSpPr>
            <p:spPr bwMode="auto">
              <a:xfrm>
                <a:off x="-1139825" y="4587876"/>
                <a:ext cx="222250" cy="219075"/>
              </a:xfrm>
              <a:custGeom>
                <a:avLst/>
                <a:gdLst>
                  <a:gd name="T0" fmla="*/ 27 w 59"/>
                  <a:gd name="T1" fmla="*/ 0 h 58"/>
                  <a:gd name="T2" fmla="*/ 58 w 59"/>
                  <a:gd name="T3" fmla="*/ 27 h 58"/>
                  <a:gd name="T4" fmla="*/ 30 w 59"/>
                  <a:gd name="T5" fmla="*/ 57 h 58"/>
                  <a:gd name="T6" fmla="*/ 2 w 59"/>
                  <a:gd name="T7" fmla="*/ 32 h 58"/>
                  <a:gd name="T8" fmla="*/ 27 w 59"/>
                  <a:gd name="T9" fmla="*/ 0 h 58"/>
                </a:gdLst>
                <a:ahLst/>
                <a:cxnLst>
                  <a:cxn ang="0">
                    <a:pos x="T0" y="T1"/>
                  </a:cxn>
                  <a:cxn ang="0">
                    <a:pos x="T2" y="T3"/>
                  </a:cxn>
                  <a:cxn ang="0">
                    <a:pos x="T4" y="T5"/>
                  </a:cxn>
                  <a:cxn ang="0">
                    <a:pos x="T6" y="T7"/>
                  </a:cxn>
                  <a:cxn ang="0">
                    <a:pos x="T8" y="T9"/>
                  </a:cxn>
                </a:cxnLst>
                <a:rect l="0" t="0" r="r" b="b"/>
                <a:pathLst>
                  <a:path w="59" h="58">
                    <a:moveTo>
                      <a:pt x="27" y="0"/>
                    </a:moveTo>
                    <a:cubicBezTo>
                      <a:pt x="45" y="1"/>
                      <a:pt x="57" y="9"/>
                      <a:pt x="58" y="27"/>
                    </a:cubicBezTo>
                    <a:cubicBezTo>
                      <a:pt x="59" y="45"/>
                      <a:pt x="48" y="56"/>
                      <a:pt x="30" y="57"/>
                    </a:cubicBezTo>
                    <a:cubicBezTo>
                      <a:pt x="13" y="58"/>
                      <a:pt x="4" y="47"/>
                      <a:pt x="2" y="32"/>
                    </a:cubicBezTo>
                    <a:cubicBezTo>
                      <a:pt x="0" y="14"/>
                      <a:pt x="9" y="3"/>
                      <a:pt x="27"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9" name="Freeform 18">
                <a:extLst>
                  <a:ext uri="{FF2B5EF4-FFF2-40B4-BE49-F238E27FC236}">
                    <a16:creationId xmlns:a16="http://schemas.microsoft.com/office/drawing/2014/main" id="{0A261CF7-BA14-8E4C-3211-FB2AFA1B1FB4}"/>
                  </a:ext>
                </a:extLst>
              </p:cNvPr>
              <p:cNvSpPr>
                <a:spLocks/>
              </p:cNvSpPr>
              <p:nvPr/>
            </p:nvSpPr>
            <p:spPr bwMode="auto">
              <a:xfrm>
                <a:off x="-895350" y="4297363"/>
                <a:ext cx="219075" cy="222250"/>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0" name="Freeform 19">
                <a:extLst>
                  <a:ext uri="{FF2B5EF4-FFF2-40B4-BE49-F238E27FC236}">
                    <a16:creationId xmlns:a16="http://schemas.microsoft.com/office/drawing/2014/main" id="{8022F1E9-683E-86D5-B626-E758FFBA1842}"/>
                  </a:ext>
                </a:extLst>
              </p:cNvPr>
              <p:cNvSpPr>
                <a:spLocks/>
              </p:cNvSpPr>
              <p:nvPr/>
            </p:nvSpPr>
            <p:spPr bwMode="auto">
              <a:xfrm>
                <a:off x="-720725" y="3960813"/>
                <a:ext cx="222250" cy="223838"/>
              </a:xfrm>
              <a:custGeom>
                <a:avLst/>
                <a:gdLst>
                  <a:gd name="T0" fmla="*/ 59 w 59"/>
                  <a:gd name="T1" fmla="*/ 30 h 59"/>
                  <a:gd name="T2" fmla="*/ 29 w 59"/>
                  <a:gd name="T3" fmla="*/ 58 h 59"/>
                  <a:gd name="T4" fmla="*/ 1 w 59"/>
                  <a:gd name="T5" fmla="*/ 32 h 59"/>
                  <a:gd name="T6" fmla="*/ 29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6" y="47"/>
                      <a:pt x="48" y="59"/>
                      <a:pt x="29" y="58"/>
                    </a:cubicBezTo>
                    <a:cubicBezTo>
                      <a:pt x="13" y="58"/>
                      <a:pt x="2" y="48"/>
                      <a:pt x="1" y="32"/>
                    </a:cubicBezTo>
                    <a:cubicBezTo>
                      <a:pt x="0" y="14"/>
                      <a:pt x="10" y="3"/>
                      <a:pt x="29" y="1"/>
                    </a:cubicBezTo>
                    <a:cubicBezTo>
                      <a:pt x="48" y="0"/>
                      <a:pt x="55" y="13"/>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1" name="Freeform 20">
                <a:extLst>
                  <a:ext uri="{FF2B5EF4-FFF2-40B4-BE49-F238E27FC236}">
                    <a16:creationId xmlns:a16="http://schemas.microsoft.com/office/drawing/2014/main" id="{8A9C6BD2-143B-FBCA-0AE8-5395B32F6334}"/>
                  </a:ext>
                </a:extLst>
              </p:cNvPr>
              <p:cNvSpPr>
                <a:spLocks/>
              </p:cNvSpPr>
              <p:nvPr/>
            </p:nvSpPr>
            <p:spPr bwMode="auto">
              <a:xfrm>
                <a:off x="-808038" y="2492376"/>
                <a:ext cx="222250" cy="234950"/>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2" name="Freeform 21">
                <a:extLst>
                  <a:ext uri="{FF2B5EF4-FFF2-40B4-BE49-F238E27FC236}">
                    <a16:creationId xmlns:a16="http://schemas.microsoft.com/office/drawing/2014/main" id="{0588D2A7-3BED-398A-610A-B126DB8C24FD}"/>
                  </a:ext>
                </a:extLst>
              </p:cNvPr>
              <p:cNvSpPr>
                <a:spLocks/>
              </p:cNvSpPr>
              <p:nvPr/>
            </p:nvSpPr>
            <p:spPr bwMode="auto">
              <a:xfrm>
                <a:off x="-1016000" y="2182813"/>
                <a:ext cx="215900" cy="219075"/>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3" name="Freeform 22">
                <a:extLst>
                  <a:ext uri="{FF2B5EF4-FFF2-40B4-BE49-F238E27FC236}">
                    <a16:creationId xmlns:a16="http://schemas.microsoft.com/office/drawing/2014/main" id="{40799D0F-C0E4-5B90-B3F6-2C909A981BF8}"/>
                  </a:ext>
                </a:extLst>
              </p:cNvPr>
              <p:cNvSpPr>
                <a:spLocks/>
              </p:cNvSpPr>
              <p:nvPr/>
            </p:nvSpPr>
            <p:spPr bwMode="auto">
              <a:xfrm>
                <a:off x="-4083050" y="3232151"/>
                <a:ext cx="219075" cy="219075"/>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4" name="Freeform 23">
                <a:extLst>
                  <a:ext uri="{FF2B5EF4-FFF2-40B4-BE49-F238E27FC236}">
                    <a16:creationId xmlns:a16="http://schemas.microsoft.com/office/drawing/2014/main" id="{F3F71AE6-BFDD-723C-533E-22F5F30D3AFC}"/>
                  </a:ext>
                </a:extLst>
              </p:cNvPr>
              <p:cNvSpPr>
                <a:spLocks/>
              </p:cNvSpPr>
              <p:nvPr/>
            </p:nvSpPr>
            <p:spPr bwMode="auto">
              <a:xfrm>
                <a:off x="-2528888" y="5059363"/>
                <a:ext cx="222250" cy="223838"/>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5" name="Freeform 24">
                <a:extLst>
                  <a:ext uri="{FF2B5EF4-FFF2-40B4-BE49-F238E27FC236}">
                    <a16:creationId xmlns:a16="http://schemas.microsoft.com/office/drawing/2014/main" id="{45E78D06-35F3-31EE-B59E-58CE009B3D28}"/>
                  </a:ext>
                </a:extLst>
              </p:cNvPr>
              <p:cNvSpPr>
                <a:spLocks/>
              </p:cNvSpPr>
              <p:nvPr/>
            </p:nvSpPr>
            <p:spPr bwMode="auto">
              <a:xfrm>
                <a:off x="-4057650" y="3606801"/>
                <a:ext cx="215900" cy="219075"/>
              </a:xfrm>
              <a:custGeom>
                <a:avLst/>
                <a:gdLst>
                  <a:gd name="T0" fmla="*/ 57 w 57"/>
                  <a:gd name="T1" fmla="*/ 28 h 58"/>
                  <a:gd name="T2" fmla="*/ 29 w 57"/>
                  <a:gd name="T3" fmla="*/ 58 h 58"/>
                  <a:gd name="T4" fmla="*/ 0 w 57"/>
                  <a:gd name="T5" fmla="*/ 29 h 58"/>
                  <a:gd name="T6" fmla="*/ 25 w 57"/>
                  <a:gd name="T7" fmla="*/ 1 h 58"/>
                  <a:gd name="T8" fmla="*/ 57 w 57"/>
                  <a:gd name="T9" fmla="*/ 28 h 58"/>
                </a:gdLst>
                <a:ahLst/>
                <a:cxnLst>
                  <a:cxn ang="0">
                    <a:pos x="T0" y="T1"/>
                  </a:cxn>
                  <a:cxn ang="0">
                    <a:pos x="T2" y="T3"/>
                  </a:cxn>
                  <a:cxn ang="0">
                    <a:pos x="T4" y="T5"/>
                  </a:cxn>
                  <a:cxn ang="0">
                    <a:pos x="T6" y="T7"/>
                  </a:cxn>
                  <a:cxn ang="0">
                    <a:pos x="T8" y="T9"/>
                  </a:cxn>
                </a:cxnLst>
                <a:rect l="0" t="0" r="r" b="b"/>
                <a:pathLst>
                  <a:path w="57" h="58">
                    <a:moveTo>
                      <a:pt x="57" y="28"/>
                    </a:moveTo>
                    <a:cubicBezTo>
                      <a:pt x="55" y="45"/>
                      <a:pt x="47" y="58"/>
                      <a:pt x="29" y="58"/>
                    </a:cubicBezTo>
                    <a:cubicBezTo>
                      <a:pt x="10" y="58"/>
                      <a:pt x="0" y="47"/>
                      <a:pt x="0" y="29"/>
                    </a:cubicBezTo>
                    <a:cubicBezTo>
                      <a:pt x="0" y="13"/>
                      <a:pt x="10" y="3"/>
                      <a:pt x="25" y="1"/>
                    </a:cubicBezTo>
                    <a:cubicBezTo>
                      <a:pt x="43" y="0"/>
                      <a:pt x="53" y="11"/>
                      <a:pt x="57"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6" name="Freeform 25">
                <a:extLst>
                  <a:ext uri="{FF2B5EF4-FFF2-40B4-BE49-F238E27FC236}">
                    <a16:creationId xmlns:a16="http://schemas.microsoft.com/office/drawing/2014/main" id="{5675893D-2044-FF2A-1E92-E89A6ED37BD9}"/>
                  </a:ext>
                </a:extLst>
              </p:cNvPr>
              <p:cNvSpPr>
                <a:spLocks/>
              </p:cNvSpPr>
              <p:nvPr/>
            </p:nvSpPr>
            <p:spPr bwMode="auto">
              <a:xfrm>
                <a:off x="-4027488" y="2862263"/>
                <a:ext cx="219075" cy="215900"/>
              </a:xfrm>
              <a:custGeom>
                <a:avLst/>
                <a:gdLst>
                  <a:gd name="T0" fmla="*/ 29 w 58"/>
                  <a:gd name="T1" fmla="*/ 0 h 57"/>
                  <a:gd name="T2" fmla="*/ 58 w 58"/>
                  <a:gd name="T3" fmla="*/ 28 h 57"/>
                  <a:gd name="T4" fmla="*/ 33 w 58"/>
                  <a:gd name="T5" fmla="*/ 56 h 57"/>
                  <a:gd name="T6" fmla="*/ 2 w 58"/>
                  <a:gd name="T7" fmla="*/ 31 h 57"/>
                  <a:gd name="T8" fmla="*/ 29 w 58"/>
                  <a:gd name="T9" fmla="*/ 0 h 57"/>
                </a:gdLst>
                <a:ahLst/>
                <a:cxnLst>
                  <a:cxn ang="0">
                    <a:pos x="T0" y="T1"/>
                  </a:cxn>
                  <a:cxn ang="0">
                    <a:pos x="T2" y="T3"/>
                  </a:cxn>
                  <a:cxn ang="0">
                    <a:pos x="T4" y="T5"/>
                  </a:cxn>
                  <a:cxn ang="0">
                    <a:pos x="T6" y="T7"/>
                  </a:cxn>
                  <a:cxn ang="0">
                    <a:pos x="T8" y="T9"/>
                  </a:cxn>
                </a:cxnLst>
                <a:rect l="0" t="0" r="r" b="b"/>
                <a:pathLst>
                  <a:path w="58" h="57">
                    <a:moveTo>
                      <a:pt x="29" y="0"/>
                    </a:moveTo>
                    <a:cubicBezTo>
                      <a:pt x="47" y="1"/>
                      <a:pt x="58" y="10"/>
                      <a:pt x="58" y="28"/>
                    </a:cubicBezTo>
                    <a:cubicBezTo>
                      <a:pt x="58" y="43"/>
                      <a:pt x="50" y="55"/>
                      <a:pt x="33" y="56"/>
                    </a:cubicBezTo>
                    <a:cubicBezTo>
                      <a:pt x="16" y="57"/>
                      <a:pt x="4" y="49"/>
                      <a:pt x="2" y="31"/>
                    </a:cubicBezTo>
                    <a:cubicBezTo>
                      <a:pt x="0" y="12"/>
                      <a:pt x="11"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7" name="Freeform 26">
                <a:extLst>
                  <a:ext uri="{FF2B5EF4-FFF2-40B4-BE49-F238E27FC236}">
                    <a16:creationId xmlns:a16="http://schemas.microsoft.com/office/drawing/2014/main" id="{0F5EC79A-F362-BB0C-47B9-7C2EDE2A82BA}"/>
                  </a:ext>
                </a:extLst>
              </p:cNvPr>
              <p:cNvSpPr>
                <a:spLocks/>
              </p:cNvSpPr>
              <p:nvPr/>
            </p:nvSpPr>
            <p:spPr bwMode="auto">
              <a:xfrm>
                <a:off x="-1287463" y="1930401"/>
                <a:ext cx="219075" cy="219075"/>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8" name="Freeform 27">
                <a:extLst>
                  <a:ext uri="{FF2B5EF4-FFF2-40B4-BE49-F238E27FC236}">
                    <a16:creationId xmlns:a16="http://schemas.microsoft.com/office/drawing/2014/main" id="{72566687-3F26-E063-57E5-9E4E8146F91E}"/>
                  </a:ext>
                </a:extLst>
              </p:cNvPr>
              <p:cNvSpPr>
                <a:spLocks/>
              </p:cNvSpPr>
              <p:nvPr/>
            </p:nvSpPr>
            <p:spPr bwMode="auto">
              <a:xfrm>
                <a:off x="-2709863" y="1612901"/>
                <a:ext cx="215900" cy="219075"/>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9" name="Freeform 28">
                <a:extLst>
                  <a:ext uri="{FF2B5EF4-FFF2-40B4-BE49-F238E27FC236}">
                    <a16:creationId xmlns:a16="http://schemas.microsoft.com/office/drawing/2014/main" id="{09282D2B-5F36-F853-5CD5-B8CD121D2EFC}"/>
                  </a:ext>
                </a:extLst>
              </p:cNvPr>
              <p:cNvSpPr>
                <a:spLocks/>
              </p:cNvSpPr>
              <p:nvPr/>
            </p:nvSpPr>
            <p:spPr bwMode="auto">
              <a:xfrm>
                <a:off x="-611188" y="3225801"/>
                <a:ext cx="222250" cy="219075"/>
              </a:xfrm>
              <a:custGeom>
                <a:avLst/>
                <a:gdLst>
                  <a:gd name="T0" fmla="*/ 29 w 59"/>
                  <a:gd name="T1" fmla="*/ 0 h 58"/>
                  <a:gd name="T2" fmla="*/ 58 w 59"/>
                  <a:gd name="T3" fmla="*/ 29 h 58"/>
                  <a:gd name="T4" fmla="*/ 28 w 59"/>
                  <a:gd name="T5" fmla="*/ 57 h 58"/>
                  <a:gd name="T6" fmla="*/ 1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3"/>
                      <a:pt x="59" y="11"/>
                      <a:pt x="58" y="29"/>
                    </a:cubicBezTo>
                    <a:cubicBezTo>
                      <a:pt x="57" y="47"/>
                      <a:pt x="47" y="58"/>
                      <a:pt x="28" y="57"/>
                    </a:cubicBezTo>
                    <a:cubicBezTo>
                      <a:pt x="12" y="57"/>
                      <a:pt x="2" y="46"/>
                      <a:pt x="1" y="31"/>
                    </a:cubicBezTo>
                    <a:cubicBezTo>
                      <a:pt x="0" y="13"/>
                      <a:pt x="12"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0" name="Freeform 29">
                <a:extLst>
                  <a:ext uri="{FF2B5EF4-FFF2-40B4-BE49-F238E27FC236}">
                    <a16:creationId xmlns:a16="http://schemas.microsoft.com/office/drawing/2014/main" id="{2090B7D7-4441-7049-A246-69161355CC80}"/>
                  </a:ext>
                </a:extLst>
              </p:cNvPr>
              <p:cNvSpPr>
                <a:spLocks/>
              </p:cNvSpPr>
              <p:nvPr/>
            </p:nvSpPr>
            <p:spPr bwMode="auto">
              <a:xfrm>
                <a:off x="-3800475" y="4283076"/>
                <a:ext cx="249237" cy="252413"/>
              </a:xfrm>
              <a:custGeom>
                <a:avLst/>
                <a:gdLst>
                  <a:gd name="T0" fmla="*/ 7 w 66"/>
                  <a:gd name="T1" fmla="*/ 46 h 67"/>
                  <a:gd name="T2" fmla="*/ 20 w 66"/>
                  <a:gd name="T3" fmla="*/ 7 h 67"/>
                  <a:gd name="T4" fmla="*/ 56 w 66"/>
                  <a:gd name="T5" fmla="*/ 18 h 67"/>
                  <a:gd name="T6" fmla="*/ 47 w 66"/>
                  <a:gd name="T7" fmla="*/ 58 h 67"/>
                  <a:gd name="T8" fmla="*/ 7 w 66"/>
                  <a:gd name="T9" fmla="*/ 46 h 67"/>
                </a:gdLst>
                <a:ahLst/>
                <a:cxnLst>
                  <a:cxn ang="0">
                    <a:pos x="T0" y="T1"/>
                  </a:cxn>
                  <a:cxn ang="0">
                    <a:pos x="T2" y="T3"/>
                  </a:cxn>
                  <a:cxn ang="0">
                    <a:pos x="T4" y="T5"/>
                  </a:cxn>
                  <a:cxn ang="0">
                    <a:pos x="T6" y="T7"/>
                  </a:cxn>
                  <a:cxn ang="0">
                    <a:pos x="T8" y="T9"/>
                  </a:cxn>
                </a:cxnLst>
                <a:rect l="0" t="0" r="r" b="b"/>
                <a:pathLst>
                  <a:path w="66" h="67">
                    <a:moveTo>
                      <a:pt x="7" y="46"/>
                    </a:moveTo>
                    <a:cubicBezTo>
                      <a:pt x="0" y="29"/>
                      <a:pt x="5" y="15"/>
                      <a:pt x="20" y="7"/>
                    </a:cubicBezTo>
                    <a:cubicBezTo>
                      <a:pt x="34" y="0"/>
                      <a:pt x="48" y="4"/>
                      <a:pt x="56" y="18"/>
                    </a:cubicBezTo>
                    <a:cubicBezTo>
                      <a:pt x="66" y="34"/>
                      <a:pt x="63" y="49"/>
                      <a:pt x="47" y="58"/>
                    </a:cubicBezTo>
                    <a:cubicBezTo>
                      <a:pt x="31" y="67"/>
                      <a:pt x="17" y="60"/>
                      <a:pt x="7" y="46"/>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1" name="Freeform 30">
                <a:extLst>
                  <a:ext uri="{FF2B5EF4-FFF2-40B4-BE49-F238E27FC236}">
                    <a16:creationId xmlns:a16="http://schemas.microsoft.com/office/drawing/2014/main" id="{BFA80C9C-5CCB-26CF-9155-DDF61BB9C22F}"/>
                  </a:ext>
                </a:extLst>
              </p:cNvPr>
              <p:cNvSpPr>
                <a:spLocks/>
              </p:cNvSpPr>
              <p:nvPr/>
            </p:nvSpPr>
            <p:spPr bwMode="auto">
              <a:xfrm>
                <a:off x="-3562350" y="4573588"/>
                <a:ext cx="252412" cy="249238"/>
              </a:xfrm>
              <a:custGeom>
                <a:avLst/>
                <a:gdLst>
                  <a:gd name="T0" fmla="*/ 46 w 67"/>
                  <a:gd name="T1" fmla="*/ 59 h 66"/>
                  <a:gd name="T2" fmla="*/ 7 w 67"/>
                  <a:gd name="T3" fmla="*/ 46 h 66"/>
                  <a:gd name="T4" fmla="*/ 18 w 67"/>
                  <a:gd name="T5" fmla="*/ 10 h 66"/>
                  <a:gd name="T6" fmla="*/ 57 w 67"/>
                  <a:gd name="T7" fmla="*/ 19 h 66"/>
                  <a:gd name="T8" fmla="*/ 46 w 67"/>
                  <a:gd name="T9" fmla="*/ 59 h 66"/>
                </a:gdLst>
                <a:ahLst/>
                <a:cxnLst>
                  <a:cxn ang="0">
                    <a:pos x="T0" y="T1"/>
                  </a:cxn>
                  <a:cxn ang="0">
                    <a:pos x="T2" y="T3"/>
                  </a:cxn>
                  <a:cxn ang="0">
                    <a:pos x="T4" y="T5"/>
                  </a:cxn>
                  <a:cxn ang="0">
                    <a:pos x="T6" y="T7"/>
                  </a:cxn>
                  <a:cxn ang="0">
                    <a:pos x="T8" y="T9"/>
                  </a:cxn>
                </a:cxnLst>
                <a:rect l="0" t="0" r="r" b="b"/>
                <a:pathLst>
                  <a:path w="67" h="66">
                    <a:moveTo>
                      <a:pt x="46" y="59"/>
                    </a:moveTo>
                    <a:cubicBezTo>
                      <a:pt x="29" y="66"/>
                      <a:pt x="15" y="62"/>
                      <a:pt x="7" y="46"/>
                    </a:cubicBezTo>
                    <a:cubicBezTo>
                      <a:pt x="0" y="32"/>
                      <a:pt x="4" y="18"/>
                      <a:pt x="18" y="10"/>
                    </a:cubicBezTo>
                    <a:cubicBezTo>
                      <a:pt x="33" y="0"/>
                      <a:pt x="48" y="4"/>
                      <a:pt x="57" y="19"/>
                    </a:cubicBezTo>
                    <a:cubicBezTo>
                      <a:pt x="67" y="35"/>
                      <a:pt x="60" y="49"/>
                      <a:pt x="46" y="5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2" name="Freeform 31">
                <a:extLst>
                  <a:ext uri="{FF2B5EF4-FFF2-40B4-BE49-F238E27FC236}">
                    <a16:creationId xmlns:a16="http://schemas.microsoft.com/office/drawing/2014/main" id="{79ED8CA6-F541-EF58-976A-607C0D728DB3}"/>
                  </a:ext>
                </a:extLst>
              </p:cNvPr>
              <p:cNvSpPr>
                <a:spLocks/>
              </p:cNvSpPr>
              <p:nvPr/>
            </p:nvSpPr>
            <p:spPr bwMode="auto">
              <a:xfrm>
                <a:off x="-3271838" y="4810126"/>
                <a:ext cx="252412" cy="242888"/>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3" name="Freeform 32">
                <a:extLst>
                  <a:ext uri="{FF2B5EF4-FFF2-40B4-BE49-F238E27FC236}">
                    <a16:creationId xmlns:a16="http://schemas.microsoft.com/office/drawing/2014/main" id="{F0DBB0F8-98B7-65E4-FFA3-F384C2A1D7F1}"/>
                  </a:ext>
                </a:extLst>
              </p:cNvPr>
              <p:cNvSpPr>
                <a:spLocks/>
              </p:cNvSpPr>
              <p:nvPr/>
            </p:nvSpPr>
            <p:spPr bwMode="auto">
              <a:xfrm>
                <a:off x="-2932113" y="4973638"/>
                <a:ext cx="244475" cy="252413"/>
              </a:xfrm>
              <a:custGeom>
                <a:avLst/>
                <a:gdLst>
                  <a:gd name="T0" fmla="*/ 58 w 65"/>
                  <a:gd name="T1" fmla="*/ 19 h 67"/>
                  <a:gd name="T2" fmla="*/ 47 w 65"/>
                  <a:gd name="T3" fmla="*/ 58 h 67"/>
                  <a:gd name="T4" fmla="*/ 8 w 65"/>
                  <a:gd name="T5" fmla="*/ 47 h 67"/>
                  <a:gd name="T6" fmla="*/ 18 w 65"/>
                  <a:gd name="T7" fmla="*/ 10 h 67"/>
                  <a:gd name="T8" fmla="*/ 58 w 65"/>
                  <a:gd name="T9" fmla="*/ 19 h 67"/>
                </a:gdLst>
                <a:ahLst/>
                <a:cxnLst>
                  <a:cxn ang="0">
                    <a:pos x="T0" y="T1"/>
                  </a:cxn>
                  <a:cxn ang="0">
                    <a:pos x="T2" y="T3"/>
                  </a:cxn>
                  <a:cxn ang="0">
                    <a:pos x="T4" y="T5"/>
                  </a:cxn>
                  <a:cxn ang="0">
                    <a:pos x="T6" y="T7"/>
                  </a:cxn>
                  <a:cxn ang="0">
                    <a:pos x="T8" y="T9"/>
                  </a:cxn>
                </a:cxnLst>
                <a:rect l="0" t="0" r="r" b="b"/>
                <a:pathLst>
                  <a:path w="65" h="67">
                    <a:moveTo>
                      <a:pt x="58" y="19"/>
                    </a:moveTo>
                    <a:cubicBezTo>
                      <a:pt x="65" y="35"/>
                      <a:pt x="63" y="50"/>
                      <a:pt x="47" y="58"/>
                    </a:cubicBezTo>
                    <a:cubicBezTo>
                      <a:pt x="31" y="67"/>
                      <a:pt x="17" y="62"/>
                      <a:pt x="8" y="47"/>
                    </a:cubicBezTo>
                    <a:cubicBezTo>
                      <a:pt x="0" y="32"/>
                      <a:pt x="5" y="19"/>
                      <a:pt x="18" y="10"/>
                    </a:cubicBezTo>
                    <a:cubicBezTo>
                      <a:pt x="33" y="0"/>
                      <a:pt x="47" y="4"/>
                      <a:pt x="58" y="1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4" name="Freeform 33">
                <a:extLst>
                  <a:ext uri="{FF2B5EF4-FFF2-40B4-BE49-F238E27FC236}">
                    <a16:creationId xmlns:a16="http://schemas.microsoft.com/office/drawing/2014/main" id="{FF59DB45-DA19-44FC-6820-A1466FBC941F}"/>
                  </a:ext>
                </a:extLst>
              </p:cNvPr>
              <p:cNvSpPr>
                <a:spLocks/>
              </p:cNvSpPr>
              <p:nvPr/>
            </p:nvSpPr>
            <p:spPr bwMode="auto">
              <a:xfrm>
                <a:off x="-3970338" y="3946526"/>
                <a:ext cx="246062" cy="241300"/>
              </a:xfrm>
              <a:custGeom>
                <a:avLst/>
                <a:gdLst>
                  <a:gd name="T0" fmla="*/ 44 w 65"/>
                  <a:gd name="T1" fmla="*/ 59 h 64"/>
                  <a:gd name="T2" fmla="*/ 6 w 65"/>
                  <a:gd name="T3" fmla="*/ 43 h 64"/>
                  <a:gd name="T4" fmla="*/ 23 w 65"/>
                  <a:gd name="T5" fmla="*/ 6 h 64"/>
                  <a:gd name="T6" fmla="*/ 58 w 65"/>
                  <a:gd name="T7" fmla="*/ 20 h 64"/>
                  <a:gd name="T8" fmla="*/ 44 w 65"/>
                  <a:gd name="T9" fmla="*/ 59 h 64"/>
                </a:gdLst>
                <a:ahLst/>
                <a:cxnLst>
                  <a:cxn ang="0">
                    <a:pos x="T0" y="T1"/>
                  </a:cxn>
                  <a:cxn ang="0">
                    <a:pos x="T2" y="T3"/>
                  </a:cxn>
                  <a:cxn ang="0">
                    <a:pos x="T4" y="T5"/>
                  </a:cxn>
                  <a:cxn ang="0">
                    <a:pos x="T6" y="T7"/>
                  </a:cxn>
                  <a:cxn ang="0">
                    <a:pos x="T8" y="T9"/>
                  </a:cxn>
                </a:cxnLst>
                <a:rect l="0" t="0" r="r" b="b"/>
                <a:pathLst>
                  <a:path w="65" h="64">
                    <a:moveTo>
                      <a:pt x="44" y="59"/>
                    </a:moveTo>
                    <a:cubicBezTo>
                      <a:pt x="27" y="64"/>
                      <a:pt x="13" y="60"/>
                      <a:pt x="6" y="43"/>
                    </a:cubicBezTo>
                    <a:cubicBezTo>
                      <a:pt x="0" y="26"/>
                      <a:pt x="6" y="12"/>
                      <a:pt x="23" y="6"/>
                    </a:cubicBezTo>
                    <a:cubicBezTo>
                      <a:pt x="38" y="0"/>
                      <a:pt x="51" y="6"/>
                      <a:pt x="58" y="20"/>
                    </a:cubicBezTo>
                    <a:cubicBezTo>
                      <a:pt x="65" y="37"/>
                      <a:pt x="60" y="50"/>
                      <a:pt x="44" y="5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46" name="Group 745">
              <a:extLst>
                <a:ext uri="{FF2B5EF4-FFF2-40B4-BE49-F238E27FC236}">
                  <a16:creationId xmlns:a16="http://schemas.microsoft.com/office/drawing/2014/main" id="{995223CB-6EC3-F633-1924-FA1517E7416F}"/>
                </a:ext>
              </a:extLst>
            </p:cNvPr>
            <p:cNvGrpSpPr>
              <a:grpSpLocks noChangeAspect="1"/>
            </p:cNvGrpSpPr>
            <p:nvPr/>
          </p:nvGrpSpPr>
          <p:grpSpPr>
            <a:xfrm>
              <a:off x="8661164" y="3972510"/>
              <a:ext cx="1261514" cy="1264766"/>
              <a:chOff x="-4083050" y="1579563"/>
              <a:chExt cx="3694112" cy="3703638"/>
            </a:xfrm>
          </p:grpSpPr>
          <p:sp>
            <p:nvSpPr>
              <p:cNvPr id="750" name="Freeform 5">
                <a:extLst>
                  <a:ext uri="{FF2B5EF4-FFF2-40B4-BE49-F238E27FC236}">
                    <a16:creationId xmlns:a16="http://schemas.microsoft.com/office/drawing/2014/main" id="{9B8CD420-56B7-6F99-7E7E-2E950C74C4F5}"/>
                  </a:ext>
                </a:extLst>
              </p:cNvPr>
              <p:cNvSpPr>
                <a:spLocks/>
              </p:cNvSpPr>
              <p:nvPr/>
            </p:nvSpPr>
            <p:spPr bwMode="auto">
              <a:xfrm>
                <a:off x="-615950" y="3598863"/>
                <a:ext cx="219075" cy="222250"/>
              </a:xfrm>
              <a:custGeom>
                <a:avLst/>
                <a:gdLst>
                  <a:gd name="T0" fmla="*/ 58 w 58"/>
                  <a:gd name="T1" fmla="*/ 28 h 59"/>
                  <a:gd name="T2" fmla="*/ 29 w 58"/>
                  <a:gd name="T3" fmla="*/ 58 h 59"/>
                  <a:gd name="T4" fmla="*/ 1 w 58"/>
                  <a:gd name="T5" fmla="*/ 29 h 59"/>
                  <a:gd name="T6" fmla="*/ 26 w 58"/>
                  <a:gd name="T7" fmla="*/ 1 h 59"/>
                  <a:gd name="T8" fmla="*/ 58 w 58"/>
                  <a:gd name="T9" fmla="*/ 28 h 59"/>
                </a:gdLst>
                <a:ahLst/>
                <a:cxnLst>
                  <a:cxn ang="0">
                    <a:pos x="T0" y="T1"/>
                  </a:cxn>
                  <a:cxn ang="0">
                    <a:pos x="T2" y="T3"/>
                  </a:cxn>
                  <a:cxn ang="0">
                    <a:pos x="T4" y="T5"/>
                  </a:cxn>
                  <a:cxn ang="0">
                    <a:pos x="T6" y="T7"/>
                  </a:cxn>
                  <a:cxn ang="0">
                    <a:pos x="T8" y="T9"/>
                  </a:cxn>
                </a:cxnLst>
                <a:rect l="0" t="0" r="r" b="b"/>
                <a:pathLst>
                  <a:path w="58" h="59">
                    <a:moveTo>
                      <a:pt x="58" y="28"/>
                    </a:moveTo>
                    <a:cubicBezTo>
                      <a:pt x="56" y="45"/>
                      <a:pt x="48" y="57"/>
                      <a:pt x="29" y="58"/>
                    </a:cubicBezTo>
                    <a:cubicBezTo>
                      <a:pt x="11" y="59"/>
                      <a:pt x="1" y="47"/>
                      <a:pt x="1" y="29"/>
                    </a:cubicBezTo>
                    <a:cubicBezTo>
                      <a:pt x="0" y="14"/>
                      <a:pt x="9" y="3"/>
                      <a:pt x="26" y="1"/>
                    </a:cubicBezTo>
                    <a:cubicBezTo>
                      <a:pt x="44" y="0"/>
                      <a:pt x="54" y="10"/>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1" name="Freeform 6">
                <a:extLst>
                  <a:ext uri="{FF2B5EF4-FFF2-40B4-BE49-F238E27FC236}">
                    <a16:creationId xmlns:a16="http://schemas.microsoft.com/office/drawing/2014/main" id="{1E9162B2-E324-B37B-880B-92A47A88A884}"/>
                  </a:ext>
                </a:extLst>
              </p:cNvPr>
              <p:cNvSpPr>
                <a:spLocks/>
              </p:cNvSpPr>
              <p:nvPr/>
            </p:nvSpPr>
            <p:spPr bwMode="auto">
              <a:xfrm>
                <a:off x="-665163" y="2847976"/>
                <a:ext cx="223837" cy="219075"/>
              </a:xfrm>
              <a:custGeom>
                <a:avLst/>
                <a:gdLst>
                  <a:gd name="T0" fmla="*/ 29 w 59"/>
                  <a:gd name="T1" fmla="*/ 0 h 58"/>
                  <a:gd name="T2" fmla="*/ 58 w 59"/>
                  <a:gd name="T3" fmla="*/ 29 h 58"/>
                  <a:gd name="T4" fmla="*/ 28 w 59"/>
                  <a:gd name="T5" fmla="*/ 57 h 58"/>
                  <a:gd name="T6" fmla="*/ 2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2"/>
                      <a:pt x="59" y="11"/>
                      <a:pt x="58" y="29"/>
                    </a:cubicBezTo>
                    <a:cubicBezTo>
                      <a:pt x="57" y="47"/>
                      <a:pt x="47" y="58"/>
                      <a:pt x="28" y="57"/>
                    </a:cubicBezTo>
                    <a:cubicBezTo>
                      <a:pt x="12" y="57"/>
                      <a:pt x="3" y="46"/>
                      <a:pt x="2" y="31"/>
                    </a:cubicBezTo>
                    <a:cubicBezTo>
                      <a:pt x="0" y="12"/>
                      <a:pt x="12"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2" name="Freeform 7">
                <a:extLst>
                  <a:ext uri="{FF2B5EF4-FFF2-40B4-BE49-F238E27FC236}">
                    <a16:creationId xmlns:a16="http://schemas.microsoft.com/office/drawing/2014/main" id="{D3367B1B-9617-8223-ED2F-65965F0F3575}"/>
                  </a:ext>
                </a:extLst>
              </p:cNvPr>
              <p:cNvSpPr>
                <a:spLocks/>
              </p:cNvSpPr>
              <p:nvPr/>
            </p:nvSpPr>
            <p:spPr bwMode="auto">
              <a:xfrm>
                <a:off x="-2147888" y="5056188"/>
                <a:ext cx="222250" cy="219075"/>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3" name="Freeform 8">
                <a:extLst>
                  <a:ext uri="{FF2B5EF4-FFF2-40B4-BE49-F238E27FC236}">
                    <a16:creationId xmlns:a16="http://schemas.microsoft.com/office/drawing/2014/main" id="{87BCC8E3-210E-0560-4D76-CF2D9D1218D8}"/>
                  </a:ext>
                </a:extLst>
              </p:cNvPr>
              <p:cNvSpPr>
                <a:spLocks/>
              </p:cNvSpPr>
              <p:nvPr/>
            </p:nvSpPr>
            <p:spPr bwMode="auto">
              <a:xfrm>
                <a:off x="-1611313" y="1733551"/>
                <a:ext cx="219075" cy="223838"/>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4" name="Freeform 9">
                <a:extLst>
                  <a:ext uri="{FF2B5EF4-FFF2-40B4-BE49-F238E27FC236}">
                    <a16:creationId xmlns:a16="http://schemas.microsoft.com/office/drawing/2014/main" id="{8FF870C7-25A5-132D-A23E-F9BB5AF0F277}"/>
                  </a:ext>
                </a:extLst>
              </p:cNvPr>
              <p:cNvSpPr>
                <a:spLocks/>
              </p:cNvSpPr>
              <p:nvPr/>
            </p:nvSpPr>
            <p:spPr bwMode="auto">
              <a:xfrm>
                <a:off x="-3671888" y="2193926"/>
                <a:ext cx="219075" cy="219075"/>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5" name="Freeform 10">
                <a:extLst>
                  <a:ext uri="{FF2B5EF4-FFF2-40B4-BE49-F238E27FC236}">
                    <a16:creationId xmlns:a16="http://schemas.microsoft.com/office/drawing/2014/main" id="{7F243E69-34F7-ADCB-414B-1FC415B0A03C}"/>
                  </a:ext>
                </a:extLst>
              </p:cNvPr>
              <p:cNvSpPr>
                <a:spLocks/>
              </p:cNvSpPr>
              <p:nvPr/>
            </p:nvSpPr>
            <p:spPr bwMode="auto">
              <a:xfrm>
                <a:off x="-1781175" y="4968876"/>
                <a:ext cx="219075" cy="223838"/>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6" name="Freeform 11">
                <a:extLst>
                  <a:ext uri="{FF2B5EF4-FFF2-40B4-BE49-F238E27FC236}">
                    <a16:creationId xmlns:a16="http://schemas.microsoft.com/office/drawing/2014/main" id="{4F15CF0D-F8B2-9FD5-E619-613FEB10A40F}"/>
                  </a:ext>
                </a:extLst>
              </p:cNvPr>
              <p:cNvSpPr>
                <a:spLocks/>
              </p:cNvSpPr>
              <p:nvPr/>
            </p:nvSpPr>
            <p:spPr bwMode="auto">
              <a:xfrm>
                <a:off x="-3076575" y="1741488"/>
                <a:ext cx="219075" cy="222250"/>
              </a:xfrm>
              <a:custGeom>
                <a:avLst/>
                <a:gdLst>
                  <a:gd name="T0" fmla="*/ 30 w 58"/>
                  <a:gd name="T1" fmla="*/ 0 h 59"/>
                  <a:gd name="T2" fmla="*/ 57 w 58"/>
                  <a:gd name="T3" fmla="*/ 31 h 59"/>
                  <a:gd name="T4" fmla="*/ 26 w 58"/>
                  <a:gd name="T5" fmla="*/ 57 h 59"/>
                  <a:gd name="T6" fmla="*/ 1 w 58"/>
                  <a:gd name="T7" fmla="*/ 29 h 59"/>
                  <a:gd name="T8" fmla="*/ 30 w 58"/>
                  <a:gd name="T9" fmla="*/ 0 h 59"/>
                </a:gdLst>
                <a:ahLst/>
                <a:cxnLst>
                  <a:cxn ang="0">
                    <a:pos x="T0" y="T1"/>
                  </a:cxn>
                  <a:cxn ang="0">
                    <a:pos x="T2" y="T3"/>
                  </a:cxn>
                  <a:cxn ang="0">
                    <a:pos x="T4" y="T5"/>
                  </a:cxn>
                  <a:cxn ang="0">
                    <a:pos x="T6" y="T7"/>
                  </a:cxn>
                  <a:cxn ang="0">
                    <a:pos x="T8" y="T9"/>
                  </a:cxn>
                </a:cxnLst>
                <a:rect l="0" t="0" r="r" b="b"/>
                <a:pathLst>
                  <a:path w="58" h="59">
                    <a:moveTo>
                      <a:pt x="30" y="0"/>
                    </a:moveTo>
                    <a:cubicBezTo>
                      <a:pt x="47" y="2"/>
                      <a:pt x="58" y="13"/>
                      <a:pt x="57" y="31"/>
                    </a:cubicBezTo>
                    <a:cubicBezTo>
                      <a:pt x="55" y="48"/>
                      <a:pt x="44" y="59"/>
                      <a:pt x="26" y="57"/>
                    </a:cubicBezTo>
                    <a:cubicBezTo>
                      <a:pt x="10" y="55"/>
                      <a:pt x="0" y="45"/>
                      <a:pt x="1" y="29"/>
                    </a:cubicBezTo>
                    <a:cubicBezTo>
                      <a:pt x="1" y="10"/>
                      <a:pt x="12" y="1"/>
                      <a:pt x="30"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7" name="Freeform 12">
                <a:extLst>
                  <a:ext uri="{FF2B5EF4-FFF2-40B4-BE49-F238E27FC236}">
                    <a16:creationId xmlns:a16="http://schemas.microsoft.com/office/drawing/2014/main" id="{136E66A6-02A8-5F83-6B24-74EFFA54CAF0}"/>
                  </a:ext>
                </a:extLst>
              </p:cNvPr>
              <p:cNvSpPr>
                <a:spLocks/>
              </p:cNvSpPr>
              <p:nvPr/>
            </p:nvSpPr>
            <p:spPr bwMode="auto">
              <a:xfrm>
                <a:off x="-1970088" y="1617663"/>
                <a:ext cx="214312" cy="217488"/>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8" name="Freeform 13">
                <a:extLst>
                  <a:ext uri="{FF2B5EF4-FFF2-40B4-BE49-F238E27FC236}">
                    <a16:creationId xmlns:a16="http://schemas.microsoft.com/office/drawing/2014/main" id="{55B610BD-D9B9-C39B-FADF-54B739738338}"/>
                  </a:ext>
                </a:extLst>
              </p:cNvPr>
              <p:cNvSpPr>
                <a:spLocks/>
              </p:cNvSpPr>
              <p:nvPr/>
            </p:nvSpPr>
            <p:spPr bwMode="auto">
              <a:xfrm>
                <a:off x="-2347913" y="1579563"/>
                <a:ext cx="219075" cy="214313"/>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9" name="Freeform 14">
                <a:extLst>
                  <a:ext uri="{FF2B5EF4-FFF2-40B4-BE49-F238E27FC236}">
                    <a16:creationId xmlns:a16="http://schemas.microsoft.com/office/drawing/2014/main" id="{310EC542-AFC8-829B-F6B5-F67BADB04006}"/>
                  </a:ext>
                </a:extLst>
              </p:cNvPr>
              <p:cNvSpPr>
                <a:spLocks/>
              </p:cNvSpPr>
              <p:nvPr/>
            </p:nvSpPr>
            <p:spPr bwMode="auto">
              <a:xfrm>
                <a:off x="-3400425" y="1930401"/>
                <a:ext cx="219075" cy="222250"/>
              </a:xfrm>
              <a:custGeom>
                <a:avLst/>
                <a:gdLst>
                  <a:gd name="T0" fmla="*/ 58 w 58"/>
                  <a:gd name="T1" fmla="*/ 30 h 59"/>
                  <a:gd name="T2" fmla="*/ 29 w 58"/>
                  <a:gd name="T3" fmla="*/ 58 h 59"/>
                  <a:gd name="T4" fmla="*/ 1 w 58"/>
                  <a:gd name="T5" fmla="*/ 33 h 59"/>
                  <a:gd name="T6" fmla="*/ 27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6" y="48"/>
                      <a:pt x="47" y="58"/>
                      <a:pt x="29" y="58"/>
                    </a:cubicBezTo>
                    <a:cubicBezTo>
                      <a:pt x="12" y="59"/>
                      <a:pt x="2" y="49"/>
                      <a:pt x="1" y="33"/>
                    </a:cubicBezTo>
                    <a:cubicBezTo>
                      <a:pt x="0" y="15"/>
                      <a:pt x="9" y="3"/>
                      <a:pt x="27" y="2"/>
                    </a:cubicBezTo>
                    <a:cubicBezTo>
                      <a:pt x="45" y="0"/>
                      <a:pt x="55" y="12"/>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0" name="Freeform 15">
                <a:extLst>
                  <a:ext uri="{FF2B5EF4-FFF2-40B4-BE49-F238E27FC236}">
                    <a16:creationId xmlns:a16="http://schemas.microsoft.com/office/drawing/2014/main" id="{111DC8BA-F7DF-33DF-4080-6B9D0BD0C2BD}"/>
                  </a:ext>
                </a:extLst>
              </p:cNvPr>
              <p:cNvSpPr>
                <a:spLocks/>
              </p:cNvSpPr>
              <p:nvPr/>
            </p:nvSpPr>
            <p:spPr bwMode="auto">
              <a:xfrm>
                <a:off x="-1438275" y="4814888"/>
                <a:ext cx="222250" cy="219075"/>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1" name="Freeform 16">
                <a:extLst>
                  <a:ext uri="{FF2B5EF4-FFF2-40B4-BE49-F238E27FC236}">
                    <a16:creationId xmlns:a16="http://schemas.microsoft.com/office/drawing/2014/main" id="{41CFD621-74E8-899D-AD4F-ED30574A750F}"/>
                  </a:ext>
                </a:extLst>
              </p:cNvPr>
              <p:cNvSpPr>
                <a:spLocks/>
              </p:cNvSpPr>
              <p:nvPr/>
            </p:nvSpPr>
            <p:spPr bwMode="auto">
              <a:xfrm>
                <a:off x="-3887788" y="2508251"/>
                <a:ext cx="223837" cy="222250"/>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2" name="Freeform 17">
                <a:extLst>
                  <a:ext uri="{FF2B5EF4-FFF2-40B4-BE49-F238E27FC236}">
                    <a16:creationId xmlns:a16="http://schemas.microsoft.com/office/drawing/2014/main" id="{2BFB670D-E7E6-C954-3631-D6B2EBD0AF29}"/>
                  </a:ext>
                </a:extLst>
              </p:cNvPr>
              <p:cNvSpPr>
                <a:spLocks/>
              </p:cNvSpPr>
              <p:nvPr/>
            </p:nvSpPr>
            <p:spPr bwMode="auto">
              <a:xfrm>
                <a:off x="-1139825" y="4587876"/>
                <a:ext cx="222250" cy="219075"/>
              </a:xfrm>
              <a:custGeom>
                <a:avLst/>
                <a:gdLst>
                  <a:gd name="T0" fmla="*/ 27 w 59"/>
                  <a:gd name="T1" fmla="*/ 0 h 58"/>
                  <a:gd name="T2" fmla="*/ 58 w 59"/>
                  <a:gd name="T3" fmla="*/ 27 h 58"/>
                  <a:gd name="T4" fmla="*/ 30 w 59"/>
                  <a:gd name="T5" fmla="*/ 57 h 58"/>
                  <a:gd name="T6" fmla="*/ 2 w 59"/>
                  <a:gd name="T7" fmla="*/ 32 h 58"/>
                  <a:gd name="T8" fmla="*/ 27 w 59"/>
                  <a:gd name="T9" fmla="*/ 0 h 58"/>
                </a:gdLst>
                <a:ahLst/>
                <a:cxnLst>
                  <a:cxn ang="0">
                    <a:pos x="T0" y="T1"/>
                  </a:cxn>
                  <a:cxn ang="0">
                    <a:pos x="T2" y="T3"/>
                  </a:cxn>
                  <a:cxn ang="0">
                    <a:pos x="T4" y="T5"/>
                  </a:cxn>
                  <a:cxn ang="0">
                    <a:pos x="T6" y="T7"/>
                  </a:cxn>
                  <a:cxn ang="0">
                    <a:pos x="T8" y="T9"/>
                  </a:cxn>
                </a:cxnLst>
                <a:rect l="0" t="0" r="r" b="b"/>
                <a:pathLst>
                  <a:path w="59" h="58">
                    <a:moveTo>
                      <a:pt x="27" y="0"/>
                    </a:moveTo>
                    <a:cubicBezTo>
                      <a:pt x="45" y="1"/>
                      <a:pt x="57" y="9"/>
                      <a:pt x="58" y="27"/>
                    </a:cubicBezTo>
                    <a:cubicBezTo>
                      <a:pt x="59" y="45"/>
                      <a:pt x="48" y="56"/>
                      <a:pt x="30" y="57"/>
                    </a:cubicBezTo>
                    <a:cubicBezTo>
                      <a:pt x="13" y="58"/>
                      <a:pt x="4" y="47"/>
                      <a:pt x="2" y="32"/>
                    </a:cubicBezTo>
                    <a:cubicBezTo>
                      <a:pt x="0" y="14"/>
                      <a:pt x="9" y="3"/>
                      <a:pt x="27"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3" name="Freeform 18">
                <a:extLst>
                  <a:ext uri="{FF2B5EF4-FFF2-40B4-BE49-F238E27FC236}">
                    <a16:creationId xmlns:a16="http://schemas.microsoft.com/office/drawing/2014/main" id="{7F6DF0B3-FDB6-9D0F-E12C-BD61040BD975}"/>
                  </a:ext>
                </a:extLst>
              </p:cNvPr>
              <p:cNvSpPr>
                <a:spLocks/>
              </p:cNvSpPr>
              <p:nvPr/>
            </p:nvSpPr>
            <p:spPr bwMode="auto">
              <a:xfrm>
                <a:off x="-895350" y="4297363"/>
                <a:ext cx="219075" cy="222250"/>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4" name="Freeform 19">
                <a:extLst>
                  <a:ext uri="{FF2B5EF4-FFF2-40B4-BE49-F238E27FC236}">
                    <a16:creationId xmlns:a16="http://schemas.microsoft.com/office/drawing/2014/main" id="{B886ECE6-AC0F-0F2A-92D6-FF3544D77117}"/>
                  </a:ext>
                </a:extLst>
              </p:cNvPr>
              <p:cNvSpPr>
                <a:spLocks/>
              </p:cNvSpPr>
              <p:nvPr/>
            </p:nvSpPr>
            <p:spPr bwMode="auto">
              <a:xfrm>
                <a:off x="-720725" y="3960813"/>
                <a:ext cx="222250" cy="223838"/>
              </a:xfrm>
              <a:custGeom>
                <a:avLst/>
                <a:gdLst>
                  <a:gd name="T0" fmla="*/ 59 w 59"/>
                  <a:gd name="T1" fmla="*/ 30 h 59"/>
                  <a:gd name="T2" fmla="*/ 29 w 59"/>
                  <a:gd name="T3" fmla="*/ 58 h 59"/>
                  <a:gd name="T4" fmla="*/ 1 w 59"/>
                  <a:gd name="T5" fmla="*/ 32 h 59"/>
                  <a:gd name="T6" fmla="*/ 29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6" y="47"/>
                      <a:pt x="48" y="59"/>
                      <a:pt x="29" y="58"/>
                    </a:cubicBezTo>
                    <a:cubicBezTo>
                      <a:pt x="13" y="58"/>
                      <a:pt x="2" y="48"/>
                      <a:pt x="1" y="32"/>
                    </a:cubicBezTo>
                    <a:cubicBezTo>
                      <a:pt x="0" y="14"/>
                      <a:pt x="10" y="3"/>
                      <a:pt x="29" y="1"/>
                    </a:cubicBezTo>
                    <a:cubicBezTo>
                      <a:pt x="48" y="0"/>
                      <a:pt x="55" y="13"/>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5" name="Freeform 20">
                <a:extLst>
                  <a:ext uri="{FF2B5EF4-FFF2-40B4-BE49-F238E27FC236}">
                    <a16:creationId xmlns:a16="http://schemas.microsoft.com/office/drawing/2014/main" id="{DD560750-ECDE-8557-E689-81998AFC4764}"/>
                  </a:ext>
                </a:extLst>
              </p:cNvPr>
              <p:cNvSpPr>
                <a:spLocks/>
              </p:cNvSpPr>
              <p:nvPr/>
            </p:nvSpPr>
            <p:spPr bwMode="auto">
              <a:xfrm>
                <a:off x="-808038" y="2492376"/>
                <a:ext cx="222250" cy="234950"/>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6" name="Freeform 21">
                <a:extLst>
                  <a:ext uri="{FF2B5EF4-FFF2-40B4-BE49-F238E27FC236}">
                    <a16:creationId xmlns:a16="http://schemas.microsoft.com/office/drawing/2014/main" id="{6EB65236-C73D-CAFE-028A-012A046373D3}"/>
                  </a:ext>
                </a:extLst>
              </p:cNvPr>
              <p:cNvSpPr>
                <a:spLocks/>
              </p:cNvSpPr>
              <p:nvPr/>
            </p:nvSpPr>
            <p:spPr bwMode="auto">
              <a:xfrm>
                <a:off x="-1016000" y="2182813"/>
                <a:ext cx="215900" cy="219075"/>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7" name="Freeform 22">
                <a:extLst>
                  <a:ext uri="{FF2B5EF4-FFF2-40B4-BE49-F238E27FC236}">
                    <a16:creationId xmlns:a16="http://schemas.microsoft.com/office/drawing/2014/main" id="{B27C077B-6F8A-B9B8-1E1A-1FB63A34FD83}"/>
                  </a:ext>
                </a:extLst>
              </p:cNvPr>
              <p:cNvSpPr>
                <a:spLocks/>
              </p:cNvSpPr>
              <p:nvPr/>
            </p:nvSpPr>
            <p:spPr bwMode="auto">
              <a:xfrm>
                <a:off x="-4083050" y="3232151"/>
                <a:ext cx="219075" cy="219075"/>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8" name="Freeform 23">
                <a:extLst>
                  <a:ext uri="{FF2B5EF4-FFF2-40B4-BE49-F238E27FC236}">
                    <a16:creationId xmlns:a16="http://schemas.microsoft.com/office/drawing/2014/main" id="{615DBA8E-7666-0FE0-1493-1FE6183587BF}"/>
                  </a:ext>
                </a:extLst>
              </p:cNvPr>
              <p:cNvSpPr>
                <a:spLocks/>
              </p:cNvSpPr>
              <p:nvPr/>
            </p:nvSpPr>
            <p:spPr bwMode="auto">
              <a:xfrm>
                <a:off x="-2528888" y="5059363"/>
                <a:ext cx="222250" cy="223838"/>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9" name="Freeform 24">
                <a:extLst>
                  <a:ext uri="{FF2B5EF4-FFF2-40B4-BE49-F238E27FC236}">
                    <a16:creationId xmlns:a16="http://schemas.microsoft.com/office/drawing/2014/main" id="{54688377-BAEE-8E05-D369-AABD93D95720}"/>
                  </a:ext>
                </a:extLst>
              </p:cNvPr>
              <p:cNvSpPr>
                <a:spLocks/>
              </p:cNvSpPr>
              <p:nvPr/>
            </p:nvSpPr>
            <p:spPr bwMode="auto">
              <a:xfrm>
                <a:off x="-4057650" y="3606801"/>
                <a:ext cx="215900" cy="219075"/>
              </a:xfrm>
              <a:custGeom>
                <a:avLst/>
                <a:gdLst>
                  <a:gd name="T0" fmla="*/ 57 w 57"/>
                  <a:gd name="T1" fmla="*/ 28 h 58"/>
                  <a:gd name="T2" fmla="*/ 29 w 57"/>
                  <a:gd name="T3" fmla="*/ 58 h 58"/>
                  <a:gd name="T4" fmla="*/ 0 w 57"/>
                  <a:gd name="T5" fmla="*/ 29 h 58"/>
                  <a:gd name="T6" fmla="*/ 25 w 57"/>
                  <a:gd name="T7" fmla="*/ 1 h 58"/>
                  <a:gd name="T8" fmla="*/ 57 w 57"/>
                  <a:gd name="T9" fmla="*/ 28 h 58"/>
                </a:gdLst>
                <a:ahLst/>
                <a:cxnLst>
                  <a:cxn ang="0">
                    <a:pos x="T0" y="T1"/>
                  </a:cxn>
                  <a:cxn ang="0">
                    <a:pos x="T2" y="T3"/>
                  </a:cxn>
                  <a:cxn ang="0">
                    <a:pos x="T4" y="T5"/>
                  </a:cxn>
                  <a:cxn ang="0">
                    <a:pos x="T6" y="T7"/>
                  </a:cxn>
                  <a:cxn ang="0">
                    <a:pos x="T8" y="T9"/>
                  </a:cxn>
                </a:cxnLst>
                <a:rect l="0" t="0" r="r" b="b"/>
                <a:pathLst>
                  <a:path w="57" h="58">
                    <a:moveTo>
                      <a:pt x="57" y="28"/>
                    </a:moveTo>
                    <a:cubicBezTo>
                      <a:pt x="55" y="45"/>
                      <a:pt x="47" y="58"/>
                      <a:pt x="29" y="58"/>
                    </a:cubicBezTo>
                    <a:cubicBezTo>
                      <a:pt x="10" y="58"/>
                      <a:pt x="0" y="47"/>
                      <a:pt x="0" y="29"/>
                    </a:cubicBezTo>
                    <a:cubicBezTo>
                      <a:pt x="0" y="13"/>
                      <a:pt x="10" y="3"/>
                      <a:pt x="25" y="1"/>
                    </a:cubicBezTo>
                    <a:cubicBezTo>
                      <a:pt x="43" y="0"/>
                      <a:pt x="53" y="11"/>
                      <a:pt x="57"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0" name="Freeform 25">
                <a:extLst>
                  <a:ext uri="{FF2B5EF4-FFF2-40B4-BE49-F238E27FC236}">
                    <a16:creationId xmlns:a16="http://schemas.microsoft.com/office/drawing/2014/main" id="{5B64F199-B113-72E8-3DCD-074EB0C6AE8D}"/>
                  </a:ext>
                </a:extLst>
              </p:cNvPr>
              <p:cNvSpPr>
                <a:spLocks/>
              </p:cNvSpPr>
              <p:nvPr/>
            </p:nvSpPr>
            <p:spPr bwMode="auto">
              <a:xfrm>
                <a:off x="-4027488" y="2862263"/>
                <a:ext cx="219075" cy="215900"/>
              </a:xfrm>
              <a:custGeom>
                <a:avLst/>
                <a:gdLst>
                  <a:gd name="T0" fmla="*/ 29 w 58"/>
                  <a:gd name="T1" fmla="*/ 0 h 57"/>
                  <a:gd name="T2" fmla="*/ 58 w 58"/>
                  <a:gd name="T3" fmla="*/ 28 h 57"/>
                  <a:gd name="T4" fmla="*/ 33 w 58"/>
                  <a:gd name="T5" fmla="*/ 56 h 57"/>
                  <a:gd name="T6" fmla="*/ 2 w 58"/>
                  <a:gd name="T7" fmla="*/ 31 h 57"/>
                  <a:gd name="T8" fmla="*/ 29 w 58"/>
                  <a:gd name="T9" fmla="*/ 0 h 57"/>
                </a:gdLst>
                <a:ahLst/>
                <a:cxnLst>
                  <a:cxn ang="0">
                    <a:pos x="T0" y="T1"/>
                  </a:cxn>
                  <a:cxn ang="0">
                    <a:pos x="T2" y="T3"/>
                  </a:cxn>
                  <a:cxn ang="0">
                    <a:pos x="T4" y="T5"/>
                  </a:cxn>
                  <a:cxn ang="0">
                    <a:pos x="T6" y="T7"/>
                  </a:cxn>
                  <a:cxn ang="0">
                    <a:pos x="T8" y="T9"/>
                  </a:cxn>
                </a:cxnLst>
                <a:rect l="0" t="0" r="r" b="b"/>
                <a:pathLst>
                  <a:path w="58" h="57">
                    <a:moveTo>
                      <a:pt x="29" y="0"/>
                    </a:moveTo>
                    <a:cubicBezTo>
                      <a:pt x="47" y="1"/>
                      <a:pt x="58" y="10"/>
                      <a:pt x="58" y="28"/>
                    </a:cubicBezTo>
                    <a:cubicBezTo>
                      <a:pt x="58" y="43"/>
                      <a:pt x="50" y="55"/>
                      <a:pt x="33" y="56"/>
                    </a:cubicBezTo>
                    <a:cubicBezTo>
                      <a:pt x="16" y="57"/>
                      <a:pt x="4" y="49"/>
                      <a:pt x="2" y="31"/>
                    </a:cubicBezTo>
                    <a:cubicBezTo>
                      <a:pt x="0" y="12"/>
                      <a:pt x="11"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1" name="Freeform 26">
                <a:extLst>
                  <a:ext uri="{FF2B5EF4-FFF2-40B4-BE49-F238E27FC236}">
                    <a16:creationId xmlns:a16="http://schemas.microsoft.com/office/drawing/2014/main" id="{4C9C0224-F293-65F0-F59B-EB97D0F7B9A1}"/>
                  </a:ext>
                </a:extLst>
              </p:cNvPr>
              <p:cNvSpPr>
                <a:spLocks/>
              </p:cNvSpPr>
              <p:nvPr/>
            </p:nvSpPr>
            <p:spPr bwMode="auto">
              <a:xfrm>
                <a:off x="-1287463" y="1930401"/>
                <a:ext cx="219075" cy="219075"/>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2" name="Freeform 27">
                <a:extLst>
                  <a:ext uri="{FF2B5EF4-FFF2-40B4-BE49-F238E27FC236}">
                    <a16:creationId xmlns:a16="http://schemas.microsoft.com/office/drawing/2014/main" id="{AFAC835B-41D8-A126-0981-BD91439EDC71}"/>
                  </a:ext>
                </a:extLst>
              </p:cNvPr>
              <p:cNvSpPr>
                <a:spLocks/>
              </p:cNvSpPr>
              <p:nvPr/>
            </p:nvSpPr>
            <p:spPr bwMode="auto">
              <a:xfrm>
                <a:off x="-2709863" y="1612901"/>
                <a:ext cx="215900" cy="219075"/>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3" name="Freeform 28">
                <a:extLst>
                  <a:ext uri="{FF2B5EF4-FFF2-40B4-BE49-F238E27FC236}">
                    <a16:creationId xmlns:a16="http://schemas.microsoft.com/office/drawing/2014/main" id="{E2999BEA-E1CE-F8AF-C817-CD19306D1333}"/>
                  </a:ext>
                </a:extLst>
              </p:cNvPr>
              <p:cNvSpPr>
                <a:spLocks/>
              </p:cNvSpPr>
              <p:nvPr/>
            </p:nvSpPr>
            <p:spPr bwMode="auto">
              <a:xfrm>
                <a:off x="-611188" y="3225801"/>
                <a:ext cx="222250" cy="219075"/>
              </a:xfrm>
              <a:custGeom>
                <a:avLst/>
                <a:gdLst>
                  <a:gd name="T0" fmla="*/ 29 w 59"/>
                  <a:gd name="T1" fmla="*/ 0 h 58"/>
                  <a:gd name="T2" fmla="*/ 58 w 59"/>
                  <a:gd name="T3" fmla="*/ 29 h 58"/>
                  <a:gd name="T4" fmla="*/ 28 w 59"/>
                  <a:gd name="T5" fmla="*/ 57 h 58"/>
                  <a:gd name="T6" fmla="*/ 1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3"/>
                      <a:pt x="59" y="11"/>
                      <a:pt x="58" y="29"/>
                    </a:cubicBezTo>
                    <a:cubicBezTo>
                      <a:pt x="57" y="47"/>
                      <a:pt x="47" y="58"/>
                      <a:pt x="28" y="57"/>
                    </a:cubicBezTo>
                    <a:cubicBezTo>
                      <a:pt x="12" y="57"/>
                      <a:pt x="2" y="46"/>
                      <a:pt x="1" y="31"/>
                    </a:cubicBezTo>
                    <a:cubicBezTo>
                      <a:pt x="0" y="13"/>
                      <a:pt x="12"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4" name="Freeform 29">
                <a:extLst>
                  <a:ext uri="{FF2B5EF4-FFF2-40B4-BE49-F238E27FC236}">
                    <a16:creationId xmlns:a16="http://schemas.microsoft.com/office/drawing/2014/main" id="{B92268F5-56AF-55D8-E5A9-F8934594C60F}"/>
                  </a:ext>
                </a:extLst>
              </p:cNvPr>
              <p:cNvSpPr>
                <a:spLocks/>
              </p:cNvSpPr>
              <p:nvPr/>
            </p:nvSpPr>
            <p:spPr bwMode="auto">
              <a:xfrm>
                <a:off x="-3800475" y="4283076"/>
                <a:ext cx="249237" cy="252413"/>
              </a:xfrm>
              <a:custGeom>
                <a:avLst/>
                <a:gdLst>
                  <a:gd name="T0" fmla="*/ 7 w 66"/>
                  <a:gd name="T1" fmla="*/ 46 h 67"/>
                  <a:gd name="T2" fmla="*/ 20 w 66"/>
                  <a:gd name="T3" fmla="*/ 7 h 67"/>
                  <a:gd name="T4" fmla="*/ 56 w 66"/>
                  <a:gd name="T5" fmla="*/ 18 h 67"/>
                  <a:gd name="T6" fmla="*/ 47 w 66"/>
                  <a:gd name="T7" fmla="*/ 58 h 67"/>
                  <a:gd name="T8" fmla="*/ 7 w 66"/>
                  <a:gd name="T9" fmla="*/ 46 h 67"/>
                </a:gdLst>
                <a:ahLst/>
                <a:cxnLst>
                  <a:cxn ang="0">
                    <a:pos x="T0" y="T1"/>
                  </a:cxn>
                  <a:cxn ang="0">
                    <a:pos x="T2" y="T3"/>
                  </a:cxn>
                  <a:cxn ang="0">
                    <a:pos x="T4" y="T5"/>
                  </a:cxn>
                  <a:cxn ang="0">
                    <a:pos x="T6" y="T7"/>
                  </a:cxn>
                  <a:cxn ang="0">
                    <a:pos x="T8" y="T9"/>
                  </a:cxn>
                </a:cxnLst>
                <a:rect l="0" t="0" r="r" b="b"/>
                <a:pathLst>
                  <a:path w="66" h="67">
                    <a:moveTo>
                      <a:pt x="7" y="46"/>
                    </a:moveTo>
                    <a:cubicBezTo>
                      <a:pt x="0" y="29"/>
                      <a:pt x="5" y="15"/>
                      <a:pt x="20" y="7"/>
                    </a:cubicBezTo>
                    <a:cubicBezTo>
                      <a:pt x="34" y="0"/>
                      <a:pt x="48" y="4"/>
                      <a:pt x="56" y="18"/>
                    </a:cubicBezTo>
                    <a:cubicBezTo>
                      <a:pt x="66" y="34"/>
                      <a:pt x="63" y="49"/>
                      <a:pt x="47" y="58"/>
                    </a:cubicBezTo>
                    <a:cubicBezTo>
                      <a:pt x="31" y="67"/>
                      <a:pt x="17" y="60"/>
                      <a:pt x="7" y="46"/>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5" name="Freeform 30">
                <a:extLst>
                  <a:ext uri="{FF2B5EF4-FFF2-40B4-BE49-F238E27FC236}">
                    <a16:creationId xmlns:a16="http://schemas.microsoft.com/office/drawing/2014/main" id="{7DACFAC7-C280-D4BC-B81B-69B8C217F94F}"/>
                  </a:ext>
                </a:extLst>
              </p:cNvPr>
              <p:cNvSpPr>
                <a:spLocks/>
              </p:cNvSpPr>
              <p:nvPr/>
            </p:nvSpPr>
            <p:spPr bwMode="auto">
              <a:xfrm>
                <a:off x="-3562350" y="4573588"/>
                <a:ext cx="252412" cy="249238"/>
              </a:xfrm>
              <a:custGeom>
                <a:avLst/>
                <a:gdLst>
                  <a:gd name="T0" fmla="*/ 46 w 67"/>
                  <a:gd name="T1" fmla="*/ 59 h 66"/>
                  <a:gd name="T2" fmla="*/ 7 w 67"/>
                  <a:gd name="T3" fmla="*/ 46 h 66"/>
                  <a:gd name="T4" fmla="*/ 18 w 67"/>
                  <a:gd name="T5" fmla="*/ 10 h 66"/>
                  <a:gd name="T6" fmla="*/ 57 w 67"/>
                  <a:gd name="T7" fmla="*/ 19 h 66"/>
                  <a:gd name="T8" fmla="*/ 46 w 67"/>
                  <a:gd name="T9" fmla="*/ 59 h 66"/>
                </a:gdLst>
                <a:ahLst/>
                <a:cxnLst>
                  <a:cxn ang="0">
                    <a:pos x="T0" y="T1"/>
                  </a:cxn>
                  <a:cxn ang="0">
                    <a:pos x="T2" y="T3"/>
                  </a:cxn>
                  <a:cxn ang="0">
                    <a:pos x="T4" y="T5"/>
                  </a:cxn>
                  <a:cxn ang="0">
                    <a:pos x="T6" y="T7"/>
                  </a:cxn>
                  <a:cxn ang="0">
                    <a:pos x="T8" y="T9"/>
                  </a:cxn>
                </a:cxnLst>
                <a:rect l="0" t="0" r="r" b="b"/>
                <a:pathLst>
                  <a:path w="67" h="66">
                    <a:moveTo>
                      <a:pt x="46" y="59"/>
                    </a:moveTo>
                    <a:cubicBezTo>
                      <a:pt x="29" y="66"/>
                      <a:pt x="15" y="62"/>
                      <a:pt x="7" y="46"/>
                    </a:cubicBezTo>
                    <a:cubicBezTo>
                      <a:pt x="0" y="32"/>
                      <a:pt x="4" y="18"/>
                      <a:pt x="18" y="10"/>
                    </a:cubicBezTo>
                    <a:cubicBezTo>
                      <a:pt x="33" y="0"/>
                      <a:pt x="48" y="4"/>
                      <a:pt x="57" y="19"/>
                    </a:cubicBezTo>
                    <a:cubicBezTo>
                      <a:pt x="67" y="35"/>
                      <a:pt x="60" y="49"/>
                      <a:pt x="46" y="5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6" name="Freeform 31">
                <a:extLst>
                  <a:ext uri="{FF2B5EF4-FFF2-40B4-BE49-F238E27FC236}">
                    <a16:creationId xmlns:a16="http://schemas.microsoft.com/office/drawing/2014/main" id="{257A2E90-AADD-F40B-CC29-DC2C8DFEE525}"/>
                  </a:ext>
                </a:extLst>
              </p:cNvPr>
              <p:cNvSpPr>
                <a:spLocks/>
              </p:cNvSpPr>
              <p:nvPr/>
            </p:nvSpPr>
            <p:spPr bwMode="auto">
              <a:xfrm>
                <a:off x="-3271838" y="4810126"/>
                <a:ext cx="252412" cy="242888"/>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7" name="Freeform 32">
                <a:extLst>
                  <a:ext uri="{FF2B5EF4-FFF2-40B4-BE49-F238E27FC236}">
                    <a16:creationId xmlns:a16="http://schemas.microsoft.com/office/drawing/2014/main" id="{CFE66490-F1C5-B2BE-A34E-E765849992D5}"/>
                  </a:ext>
                </a:extLst>
              </p:cNvPr>
              <p:cNvSpPr>
                <a:spLocks/>
              </p:cNvSpPr>
              <p:nvPr/>
            </p:nvSpPr>
            <p:spPr bwMode="auto">
              <a:xfrm>
                <a:off x="-2932113" y="4973638"/>
                <a:ext cx="244475" cy="252413"/>
              </a:xfrm>
              <a:custGeom>
                <a:avLst/>
                <a:gdLst>
                  <a:gd name="T0" fmla="*/ 58 w 65"/>
                  <a:gd name="T1" fmla="*/ 19 h 67"/>
                  <a:gd name="T2" fmla="*/ 47 w 65"/>
                  <a:gd name="T3" fmla="*/ 58 h 67"/>
                  <a:gd name="T4" fmla="*/ 8 w 65"/>
                  <a:gd name="T5" fmla="*/ 47 h 67"/>
                  <a:gd name="T6" fmla="*/ 18 w 65"/>
                  <a:gd name="T7" fmla="*/ 10 h 67"/>
                  <a:gd name="T8" fmla="*/ 58 w 65"/>
                  <a:gd name="T9" fmla="*/ 19 h 67"/>
                </a:gdLst>
                <a:ahLst/>
                <a:cxnLst>
                  <a:cxn ang="0">
                    <a:pos x="T0" y="T1"/>
                  </a:cxn>
                  <a:cxn ang="0">
                    <a:pos x="T2" y="T3"/>
                  </a:cxn>
                  <a:cxn ang="0">
                    <a:pos x="T4" y="T5"/>
                  </a:cxn>
                  <a:cxn ang="0">
                    <a:pos x="T6" y="T7"/>
                  </a:cxn>
                  <a:cxn ang="0">
                    <a:pos x="T8" y="T9"/>
                  </a:cxn>
                </a:cxnLst>
                <a:rect l="0" t="0" r="r" b="b"/>
                <a:pathLst>
                  <a:path w="65" h="67">
                    <a:moveTo>
                      <a:pt x="58" y="19"/>
                    </a:moveTo>
                    <a:cubicBezTo>
                      <a:pt x="65" y="35"/>
                      <a:pt x="63" y="50"/>
                      <a:pt x="47" y="58"/>
                    </a:cubicBezTo>
                    <a:cubicBezTo>
                      <a:pt x="31" y="67"/>
                      <a:pt x="17" y="62"/>
                      <a:pt x="8" y="47"/>
                    </a:cubicBezTo>
                    <a:cubicBezTo>
                      <a:pt x="0" y="32"/>
                      <a:pt x="5" y="19"/>
                      <a:pt x="18" y="10"/>
                    </a:cubicBezTo>
                    <a:cubicBezTo>
                      <a:pt x="33" y="0"/>
                      <a:pt x="47" y="4"/>
                      <a:pt x="58" y="1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8" name="Freeform 33">
                <a:extLst>
                  <a:ext uri="{FF2B5EF4-FFF2-40B4-BE49-F238E27FC236}">
                    <a16:creationId xmlns:a16="http://schemas.microsoft.com/office/drawing/2014/main" id="{0921ACFD-5F1B-5F1F-A84F-AAEAB833027E}"/>
                  </a:ext>
                </a:extLst>
              </p:cNvPr>
              <p:cNvSpPr>
                <a:spLocks/>
              </p:cNvSpPr>
              <p:nvPr/>
            </p:nvSpPr>
            <p:spPr bwMode="auto">
              <a:xfrm>
                <a:off x="-3970338" y="3946526"/>
                <a:ext cx="246062" cy="241300"/>
              </a:xfrm>
              <a:custGeom>
                <a:avLst/>
                <a:gdLst>
                  <a:gd name="T0" fmla="*/ 44 w 65"/>
                  <a:gd name="T1" fmla="*/ 59 h 64"/>
                  <a:gd name="T2" fmla="*/ 6 w 65"/>
                  <a:gd name="T3" fmla="*/ 43 h 64"/>
                  <a:gd name="T4" fmla="*/ 23 w 65"/>
                  <a:gd name="T5" fmla="*/ 6 h 64"/>
                  <a:gd name="T6" fmla="*/ 58 w 65"/>
                  <a:gd name="T7" fmla="*/ 20 h 64"/>
                  <a:gd name="T8" fmla="*/ 44 w 65"/>
                  <a:gd name="T9" fmla="*/ 59 h 64"/>
                </a:gdLst>
                <a:ahLst/>
                <a:cxnLst>
                  <a:cxn ang="0">
                    <a:pos x="T0" y="T1"/>
                  </a:cxn>
                  <a:cxn ang="0">
                    <a:pos x="T2" y="T3"/>
                  </a:cxn>
                  <a:cxn ang="0">
                    <a:pos x="T4" y="T5"/>
                  </a:cxn>
                  <a:cxn ang="0">
                    <a:pos x="T6" y="T7"/>
                  </a:cxn>
                  <a:cxn ang="0">
                    <a:pos x="T8" y="T9"/>
                  </a:cxn>
                </a:cxnLst>
                <a:rect l="0" t="0" r="r" b="b"/>
                <a:pathLst>
                  <a:path w="65" h="64">
                    <a:moveTo>
                      <a:pt x="44" y="59"/>
                    </a:moveTo>
                    <a:cubicBezTo>
                      <a:pt x="27" y="64"/>
                      <a:pt x="13" y="60"/>
                      <a:pt x="6" y="43"/>
                    </a:cubicBezTo>
                    <a:cubicBezTo>
                      <a:pt x="0" y="26"/>
                      <a:pt x="6" y="12"/>
                      <a:pt x="23" y="6"/>
                    </a:cubicBezTo>
                    <a:cubicBezTo>
                      <a:pt x="38" y="0"/>
                      <a:pt x="51" y="6"/>
                      <a:pt x="58" y="20"/>
                    </a:cubicBezTo>
                    <a:cubicBezTo>
                      <a:pt x="65" y="37"/>
                      <a:pt x="60" y="50"/>
                      <a:pt x="44" y="5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7" name="Group 26">
              <a:extLst>
                <a:ext uri="{FF2B5EF4-FFF2-40B4-BE49-F238E27FC236}">
                  <a16:creationId xmlns:a16="http://schemas.microsoft.com/office/drawing/2014/main" id="{D8F5443D-EC86-A233-7936-9836BAFF32AA}"/>
                </a:ext>
              </a:extLst>
            </p:cNvPr>
            <p:cNvGrpSpPr/>
            <p:nvPr/>
          </p:nvGrpSpPr>
          <p:grpSpPr>
            <a:xfrm>
              <a:off x="6829130" y="2282028"/>
              <a:ext cx="912117" cy="887800"/>
              <a:chOff x="12491974" y="2089381"/>
              <a:chExt cx="1139506" cy="1109128"/>
            </a:xfrm>
          </p:grpSpPr>
          <p:sp>
            <p:nvSpPr>
              <p:cNvPr id="781" name="Freeform 7">
                <a:extLst>
                  <a:ext uri="{FF2B5EF4-FFF2-40B4-BE49-F238E27FC236}">
                    <a16:creationId xmlns:a16="http://schemas.microsoft.com/office/drawing/2014/main" id="{D386AB78-5E7F-C750-CFFE-F8B5D5BF2180}"/>
                  </a:ext>
                </a:extLst>
              </p:cNvPr>
              <p:cNvSpPr>
                <a:spLocks/>
              </p:cNvSpPr>
              <p:nvPr/>
            </p:nvSpPr>
            <p:spPr bwMode="auto">
              <a:xfrm>
                <a:off x="12491974" y="2089381"/>
                <a:ext cx="1139506" cy="1109128"/>
              </a:xfrm>
              <a:custGeom>
                <a:avLst/>
                <a:gdLst>
                  <a:gd name="T0" fmla="*/ 86 w 774"/>
                  <a:gd name="T1" fmla="*/ 346 h 753"/>
                  <a:gd name="T2" fmla="*/ 119 w 774"/>
                  <a:gd name="T3" fmla="*/ 346 h 753"/>
                  <a:gd name="T4" fmla="*/ 60 w 774"/>
                  <a:gd name="T5" fmla="*/ 449 h 753"/>
                  <a:gd name="T6" fmla="*/ 0 w 774"/>
                  <a:gd name="T7" fmla="*/ 346 h 753"/>
                  <a:gd name="T8" fmla="*/ 38 w 774"/>
                  <a:gd name="T9" fmla="*/ 346 h 753"/>
                  <a:gd name="T10" fmla="*/ 45 w 774"/>
                  <a:gd name="T11" fmla="*/ 299 h 753"/>
                  <a:gd name="T12" fmla="*/ 113 w 774"/>
                  <a:gd name="T13" fmla="*/ 153 h 753"/>
                  <a:gd name="T14" fmla="*/ 332 w 774"/>
                  <a:gd name="T15" fmla="*/ 18 h 753"/>
                  <a:gd name="T16" fmla="*/ 591 w 774"/>
                  <a:gd name="T17" fmla="*/ 66 h 753"/>
                  <a:gd name="T18" fmla="*/ 754 w 774"/>
                  <a:gd name="T19" fmla="*/ 300 h 753"/>
                  <a:gd name="T20" fmla="*/ 707 w 774"/>
                  <a:gd name="T21" fmla="*/ 565 h 753"/>
                  <a:gd name="T22" fmla="*/ 473 w 774"/>
                  <a:gd name="T23" fmla="*/ 728 h 753"/>
                  <a:gd name="T24" fmla="*/ 140 w 774"/>
                  <a:gd name="T25" fmla="*/ 626 h 753"/>
                  <a:gd name="T26" fmla="*/ 69 w 774"/>
                  <a:gd name="T27" fmla="*/ 521 h 753"/>
                  <a:gd name="T28" fmla="*/ 79 w 774"/>
                  <a:gd name="T29" fmla="*/ 489 h 753"/>
                  <a:gd name="T30" fmla="*/ 112 w 774"/>
                  <a:gd name="T31" fmla="*/ 501 h 753"/>
                  <a:gd name="T32" fmla="*/ 142 w 774"/>
                  <a:gd name="T33" fmla="*/ 554 h 753"/>
                  <a:gd name="T34" fmla="*/ 270 w 774"/>
                  <a:gd name="T35" fmla="*/ 660 h 753"/>
                  <a:gd name="T36" fmla="*/ 419 w 774"/>
                  <a:gd name="T37" fmla="*/ 687 h 753"/>
                  <a:gd name="T38" fmla="*/ 605 w 774"/>
                  <a:gd name="T39" fmla="*/ 611 h 753"/>
                  <a:gd name="T40" fmla="*/ 711 w 774"/>
                  <a:gd name="T41" fmla="*/ 412 h 753"/>
                  <a:gd name="T42" fmla="*/ 649 w 774"/>
                  <a:gd name="T43" fmla="*/ 182 h 753"/>
                  <a:gd name="T44" fmla="*/ 477 w 774"/>
                  <a:gd name="T45" fmla="*/ 69 h 753"/>
                  <a:gd name="T46" fmla="*/ 222 w 774"/>
                  <a:gd name="T47" fmla="*/ 115 h 753"/>
                  <a:gd name="T48" fmla="*/ 92 w 774"/>
                  <a:gd name="T49" fmla="*/ 311 h 753"/>
                  <a:gd name="T50" fmla="*/ 86 w 774"/>
                  <a:gd name="T51" fmla="*/ 346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4" h="753">
                    <a:moveTo>
                      <a:pt x="86" y="346"/>
                    </a:moveTo>
                    <a:cubicBezTo>
                      <a:pt x="98" y="346"/>
                      <a:pt x="108" y="346"/>
                      <a:pt x="119" y="346"/>
                    </a:cubicBezTo>
                    <a:cubicBezTo>
                      <a:pt x="99" y="381"/>
                      <a:pt x="80" y="414"/>
                      <a:pt x="60" y="449"/>
                    </a:cubicBezTo>
                    <a:cubicBezTo>
                      <a:pt x="40" y="415"/>
                      <a:pt x="20" y="381"/>
                      <a:pt x="0" y="346"/>
                    </a:cubicBezTo>
                    <a:cubicBezTo>
                      <a:pt x="14" y="346"/>
                      <a:pt x="26" y="346"/>
                      <a:pt x="38" y="346"/>
                    </a:cubicBezTo>
                    <a:cubicBezTo>
                      <a:pt x="40" y="330"/>
                      <a:pt x="42" y="314"/>
                      <a:pt x="45" y="299"/>
                    </a:cubicBezTo>
                    <a:cubicBezTo>
                      <a:pt x="56" y="245"/>
                      <a:pt x="79" y="196"/>
                      <a:pt x="113" y="153"/>
                    </a:cubicBezTo>
                    <a:cubicBezTo>
                      <a:pt x="169" y="81"/>
                      <a:pt x="242" y="35"/>
                      <a:pt x="332" y="18"/>
                    </a:cubicBezTo>
                    <a:cubicBezTo>
                      <a:pt x="424" y="0"/>
                      <a:pt x="511" y="16"/>
                      <a:pt x="591" y="66"/>
                    </a:cubicBezTo>
                    <a:cubicBezTo>
                      <a:pt x="678" y="121"/>
                      <a:pt x="734" y="199"/>
                      <a:pt x="754" y="300"/>
                    </a:cubicBezTo>
                    <a:cubicBezTo>
                      <a:pt x="774" y="394"/>
                      <a:pt x="758" y="484"/>
                      <a:pt x="707" y="565"/>
                    </a:cubicBezTo>
                    <a:cubicBezTo>
                      <a:pt x="652" y="652"/>
                      <a:pt x="574" y="708"/>
                      <a:pt x="473" y="728"/>
                    </a:cubicBezTo>
                    <a:cubicBezTo>
                      <a:pt x="345" y="753"/>
                      <a:pt x="233" y="718"/>
                      <a:pt x="140" y="626"/>
                    </a:cubicBezTo>
                    <a:cubicBezTo>
                      <a:pt x="110" y="596"/>
                      <a:pt x="87" y="560"/>
                      <a:pt x="69" y="521"/>
                    </a:cubicBezTo>
                    <a:cubicBezTo>
                      <a:pt x="63" y="508"/>
                      <a:pt x="67" y="495"/>
                      <a:pt x="79" y="489"/>
                    </a:cubicBezTo>
                    <a:cubicBezTo>
                      <a:pt x="93" y="483"/>
                      <a:pt x="105" y="487"/>
                      <a:pt x="112" y="501"/>
                    </a:cubicBezTo>
                    <a:cubicBezTo>
                      <a:pt x="122" y="518"/>
                      <a:pt x="131" y="537"/>
                      <a:pt x="142" y="554"/>
                    </a:cubicBezTo>
                    <a:cubicBezTo>
                      <a:pt x="175" y="601"/>
                      <a:pt x="218" y="636"/>
                      <a:pt x="270" y="660"/>
                    </a:cubicBezTo>
                    <a:cubicBezTo>
                      <a:pt x="317" y="681"/>
                      <a:pt x="367" y="690"/>
                      <a:pt x="419" y="687"/>
                    </a:cubicBezTo>
                    <a:cubicBezTo>
                      <a:pt x="489" y="683"/>
                      <a:pt x="552" y="658"/>
                      <a:pt x="605" y="611"/>
                    </a:cubicBezTo>
                    <a:cubicBezTo>
                      <a:pt x="666" y="559"/>
                      <a:pt x="702" y="492"/>
                      <a:pt x="711" y="412"/>
                    </a:cubicBezTo>
                    <a:cubicBezTo>
                      <a:pt x="722" y="327"/>
                      <a:pt x="701" y="250"/>
                      <a:pt x="649" y="182"/>
                    </a:cubicBezTo>
                    <a:cubicBezTo>
                      <a:pt x="605" y="124"/>
                      <a:pt x="547" y="86"/>
                      <a:pt x="477" y="69"/>
                    </a:cubicBezTo>
                    <a:cubicBezTo>
                      <a:pt x="385" y="46"/>
                      <a:pt x="299" y="62"/>
                      <a:pt x="222" y="115"/>
                    </a:cubicBezTo>
                    <a:cubicBezTo>
                      <a:pt x="152" y="162"/>
                      <a:pt x="109" y="228"/>
                      <a:pt x="92" y="311"/>
                    </a:cubicBezTo>
                    <a:cubicBezTo>
                      <a:pt x="89" y="322"/>
                      <a:pt x="88" y="334"/>
                      <a:pt x="86" y="346"/>
                    </a:cubicBezTo>
                    <a:close/>
                  </a:path>
                </a:pathLst>
              </a:custGeom>
              <a:solidFill>
                <a:schemeClr val="accent3"/>
              </a:solidFill>
              <a:ln w="158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Narrow"/>
                  <a:ea typeface="+mn-ea"/>
                  <a:cs typeface="+mn-cs"/>
                </a:endParaRPr>
              </a:p>
            </p:txBody>
          </p:sp>
          <p:sp>
            <p:nvSpPr>
              <p:cNvPr id="782" name="Freeform 8">
                <a:extLst>
                  <a:ext uri="{FF2B5EF4-FFF2-40B4-BE49-F238E27FC236}">
                    <a16:creationId xmlns:a16="http://schemas.microsoft.com/office/drawing/2014/main" id="{820510B5-80A1-11CD-9D42-489E9AFAC9E1}"/>
                  </a:ext>
                </a:extLst>
              </p:cNvPr>
              <p:cNvSpPr>
                <a:spLocks/>
              </p:cNvSpPr>
              <p:nvPr/>
            </p:nvSpPr>
            <p:spPr bwMode="auto">
              <a:xfrm>
                <a:off x="12974931" y="2226394"/>
                <a:ext cx="329824" cy="739005"/>
              </a:xfrm>
              <a:custGeom>
                <a:avLst/>
                <a:gdLst>
                  <a:gd name="T0" fmla="*/ 122 w 224"/>
                  <a:gd name="T1" fmla="*/ 405 h 502"/>
                  <a:gd name="T2" fmla="*/ 120 w 224"/>
                  <a:gd name="T3" fmla="*/ 401 h 502"/>
                  <a:gd name="T4" fmla="*/ 86 w 224"/>
                  <a:gd name="T5" fmla="*/ 351 h 502"/>
                  <a:gd name="T6" fmla="*/ 79 w 224"/>
                  <a:gd name="T7" fmla="*/ 347 h 502"/>
                  <a:gd name="T8" fmla="*/ 6 w 224"/>
                  <a:gd name="T9" fmla="*/ 293 h 502"/>
                  <a:gd name="T10" fmla="*/ 36 w 224"/>
                  <a:gd name="T11" fmla="*/ 224 h 502"/>
                  <a:gd name="T12" fmla="*/ 41 w 224"/>
                  <a:gd name="T13" fmla="*/ 214 h 502"/>
                  <a:gd name="T14" fmla="*/ 41 w 224"/>
                  <a:gd name="T15" fmla="*/ 144 h 502"/>
                  <a:gd name="T16" fmla="*/ 41 w 224"/>
                  <a:gd name="T17" fmla="*/ 137 h 502"/>
                  <a:gd name="T18" fmla="*/ 11 w 224"/>
                  <a:gd name="T19" fmla="*/ 137 h 502"/>
                  <a:gd name="T20" fmla="*/ 72 w 224"/>
                  <a:gd name="T21" fmla="*/ 0 h 502"/>
                  <a:gd name="T22" fmla="*/ 133 w 224"/>
                  <a:gd name="T23" fmla="*/ 137 h 502"/>
                  <a:gd name="T24" fmla="*/ 103 w 224"/>
                  <a:gd name="T25" fmla="*/ 137 h 502"/>
                  <a:gd name="T26" fmla="*/ 103 w 224"/>
                  <a:gd name="T27" fmla="*/ 143 h 502"/>
                  <a:gd name="T28" fmla="*/ 103 w 224"/>
                  <a:gd name="T29" fmla="*/ 216 h 502"/>
                  <a:gd name="T30" fmla="*/ 107 w 224"/>
                  <a:gd name="T31" fmla="*/ 223 h 502"/>
                  <a:gd name="T32" fmla="*/ 134 w 224"/>
                  <a:gd name="T33" fmla="*/ 306 h 502"/>
                  <a:gd name="T34" fmla="*/ 134 w 224"/>
                  <a:gd name="T35" fmla="*/ 312 h 502"/>
                  <a:gd name="T36" fmla="*/ 171 w 224"/>
                  <a:gd name="T37" fmla="*/ 368 h 502"/>
                  <a:gd name="T38" fmla="*/ 173 w 224"/>
                  <a:gd name="T39" fmla="*/ 371 h 502"/>
                  <a:gd name="T40" fmla="*/ 199 w 224"/>
                  <a:gd name="T41" fmla="*/ 354 h 502"/>
                  <a:gd name="T42" fmla="*/ 224 w 224"/>
                  <a:gd name="T43" fmla="*/ 502 h 502"/>
                  <a:gd name="T44" fmla="*/ 97 w 224"/>
                  <a:gd name="T45" fmla="*/ 422 h 502"/>
                  <a:gd name="T46" fmla="*/ 122 w 224"/>
                  <a:gd name="T47" fmla="*/ 405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4" h="502">
                    <a:moveTo>
                      <a:pt x="122" y="405"/>
                    </a:moveTo>
                    <a:cubicBezTo>
                      <a:pt x="121" y="404"/>
                      <a:pt x="120" y="402"/>
                      <a:pt x="120" y="401"/>
                    </a:cubicBezTo>
                    <a:cubicBezTo>
                      <a:pt x="108" y="384"/>
                      <a:pt x="97" y="368"/>
                      <a:pt x="86" y="351"/>
                    </a:cubicBezTo>
                    <a:cubicBezTo>
                      <a:pt x="84" y="348"/>
                      <a:pt x="82" y="347"/>
                      <a:pt x="79" y="347"/>
                    </a:cubicBezTo>
                    <a:cubicBezTo>
                      <a:pt x="43" y="350"/>
                      <a:pt x="13" y="328"/>
                      <a:pt x="6" y="293"/>
                    </a:cubicBezTo>
                    <a:cubicBezTo>
                      <a:pt x="0" y="267"/>
                      <a:pt x="13" y="239"/>
                      <a:pt x="36" y="224"/>
                    </a:cubicBezTo>
                    <a:cubicBezTo>
                      <a:pt x="40" y="221"/>
                      <a:pt x="41" y="219"/>
                      <a:pt x="41" y="214"/>
                    </a:cubicBezTo>
                    <a:cubicBezTo>
                      <a:pt x="41" y="191"/>
                      <a:pt x="41" y="168"/>
                      <a:pt x="41" y="144"/>
                    </a:cubicBezTo>
                    <a:cubicBezTo>
                      <a:pt x="41" y="142"/>
                      <a:pt x="41" y="140"/>
                      <a:pt x="41" y="137"/>
                    </a:cubicBezTo>
                    <a:cubicBezTo>
                      <a:pt x="31" y="137"/>
                      <a:pt x="21" y="137"/>
                      <a:pt x="11" y="137"/>
                    </a:cubicBezTo>
                    <a:cubicBezTo>
                      <a:pt x="31" y="91"/>
                      <a:pt x="51" y="47"/>
                      <a:pt x="72" y="0"/>
                    </a:cubicBezTo>
                    <a:cubicBezTo>
                      <a:pt x="92" y="46"/>
                      <a:pt x="113" y="91"/>
                      <a:pt x="133" y="137"/>
                    </a:cubicBezTo>
                    <a:cubicBezTo>
                      <a:pt x="123" y="137"/>
                      <a:pt x="113" y="137"/>
                      <a:pt x="103" y="137"/>
                    </a:cubicBezTo>
                    <a:cubicBezTo>
                      <a:pt x="103" y="139"/>
                      <a:pt x="103" y="141"/>
                      <a:pt x="103" y="143"/>
                    </a:cubicBezTo>
                    <a:cubicBezTo>
                      <a:pt x="103" y="167"/>
                      <a:pt x="103" y="191"/>
                      <a:pt x="103" y="216"/>
                    </a:cubicBezTo>
                    <a:cubicBezTo>
                      <a:pt x="103" y="219"/>
                      <a:pt x="104" y="221"/>
                      <a:pt x="107" y="223"/>
                    </a:cubicBezTo>
                    <a:cubicBezTo>
                      <a:pt x="136" y="241"/>
                      <a:pt x="146" y="274"/>
                      <a:pt x="134" y="306"/>
                    </a:cubicBezTo>
                    <a:cubicBezTo>
                      <a:pt x="133" y="308"/>
                      <a:pt x="133" y="311"/>
                      <a:pt x="134" y="312"/>
                    </a:cubicBezTo>
                    <a:cubicBezTo>
                      <a:pt x="146" y="331"/>
                      <a:pt x="159" y="350"/>
                      <a:pt x="171" y="368"/>
                    </a:cubicBezTo>
                    <a:cubicBezTo>
                      <a:pt x="172" y="369"/>
                      <a:pt x="173" y="370"/>
                      <a:pt x="173" y="371"/>
                    </a:cubicBezTo>
                    <a:cubicBezTo>
                      <a:pt x="182" y="365"/>
                      <a:pt x="190" y="360"/>
                      <a:pt x="199" y="354"/>
                    </a:cubicBezTo>
                    <a:cubicBezTo>
                      <a:pt x="207" y="404"/>
                      <a:pt x="215" y="452"/>
                      <a:pt x="224" y="502"/>
                    </a:cubicBezTo>
                    <a:cubicBezTo>
                      <a:pt x="181" y="475"/>
                      <a:pt x="139" y="449"/>
                      <a:pt x="97" y="422"/>
                    </a:cubicBezTo>
                    <a:cubicBezTo>
                      <a:pt x="105" y="416"/>
                      <a:pt x="114" y="411"/>
                      <a:pt x="122" y="405"/>
                    </a:cubicBezTo>
                    <a:close/>
                  </a:path>
                </a:pathLst>
              </a:custGeom>
              <a:solidFill>
                <a:schemeClr val="accent1"/>
              </a:solidFill>
              <a:ln w="158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Narrow"/>
                  <a:ea typeface="+mn-ea"/>
                  <a:cs typeface="+mn-cs"/>
                </a:endParaRPr>
              </a:p>
            </p:txBody>
          </p:sp>
        </p:grpSp>
        <p:grpSp>
          <p:nvGrpSpPr>
            <p:cNvPr id="5" name="Group 4">
              <a:extLst>
                <a:ext uri="{FF2B5EF4-FFF2-40B4-BE49-F238E27FC236}">
                  <a16:creationId xmlns:a16="http://schemas.microsoft.com/office/drawing/2014/main" id="{5268EC7D-5993-BA30-3797-22F8A511C08B}"/>
                </a:ext>
              </a:extLst>
            </p:cNvPr>
            <p:cNvGrpSpPr/>
            <p:nvPr/>
          </p:nvGrpSpPr>
          <p:grpSpPr>
            <a:xfrm>
              <a:off x="8904689" y="2303202"/>
              <a:ext cx="834115" cy="852145"/>
              <a:chOff x="8904689" y="2303202"/>
              <a:chExt cx="834115" cy="852145"/>
            </a:xfrm>
          </p:grpSpPr>
          <p:grpSp>
            <p:nvGrpSpPr>
              <p:cNvPr id="785" name="Group 784">
                <a:extLst>
                  <a:ext uri="{FF2B5EF4-FFF2-40B4-BE49-F238E27FC236}">
                    <a16:creationId xmlns:a16="http://schemas.microsoft.com/office/drawing/2014/main" id="{97EE9AFC-D420-6346-023D-F5D356DC4D87}"/>
                  </a:ext>
                </a:extLst>
              </p:cNvPr>
              <p:cNvGrpSpPr/>
              <p:nvPr/>
            </p:nvGrpSpPr>
            <p:grpSpPr>
              <a:xfrm>
                <a:off x="9073886" y="2303202"/>
                <a:ext cx="340267" cy="347554"/>
                <a:chOff x="6045325" y="4029074"/>
                <a:chExt cx="657433" cy="671513"/>
              </a:xfrm>
              <a:solidFill>
                <a:schemeClr val="bg1"/>
              </a:solidFill>
            </p:grpSpPr>
            <p:sp>
              <p:nvSpPr>
                <p:cNvPr id="795" name="Freeform 11">
                  <a:extLst>
                    <a:ext uri="{FF2B5EF4-FFF2-40B4-BE49-F238E27FC236}">
                      <a16:creationId xmlns:a16="http://schemas.microsoft.com/office/drawing/2014/main" id="{22F9FF70-78E5-AB2C-ECAA-2BAC4856FED3}"/>
                    </a:ext>
                  </a:extLst>
                </p:cNvPr>
                <p:cNvSpPr>
                  <a:spLocks/>
                </p:cNvSpPr>
                <p:nvPr/>
              </p:nvSpPr>
              <p:spPr bwMode="auto">
                <a:xfrm>
                  <a:off x="6127639" y="4255439"/>
                  <a:ext cx="575119" cy="445148"/>
                </a:xfrm>
                <a:custGeom>
                  <a:avLst/>
                  <a:gdLst>
                    <a:gd name="T0" fmla="*/ 224 w 224"/>
                    <a:gd name="T1" fmla="*/ 39 h 173"/>
                    <a:gd name="T2" fmla="*/ 125 w 224"/>
                    <a:gd name="T3" fmla="*/ 163 h 173"/>
                    <a:gd name="T4" fmla="*/ 11 w 224"/>
                    <a:gd name="T5" fmla="*/ 134 h 173"/>
                    <a:gd name="T6" fmla="*/ 14 w 224"/>
                    <a:gd name="T7" fmla="*/ 106 h 173"/>
                    <a:gd name="T8" fmla="*/ 198 w 224"/>
                    <a:gd name="T9" fmla="*/ 6 h 173"/>
                    <a:gd name="T10" fmla="*/ 222 w 224"/>
                    <a:gd name="T11" fmla="*/ 18 h 173"/>
                    <a:gd name="T12" fmla="*/ 224 w 224"/>
                    <a:gd name="T13" fmla="*/ 39 h 173"/>
                  </a:gdLst>
                  <a:ahLst/>
                  <a:cxnLst>
                    <a:cxn ang="0">
                      <a:pos x="T0" y="T1"/>
                    </a:cxn>
                    <a:cxn ang="0">
                      <a:pos x="T2" y="T3"/>
                    </a:cxn>
                    <a:cxn ang="0">
                      <a:pos x="T4" y="T5"/>
                    </a:cxn>
                    <a:cxn ang="0">
                      <a:pos x="T6" y="T7"/>
                    </a:cxn>
                    <a:cxn ang="0">
                      <a:pos x="T8" y="T9"/>
                    </a:cxn>
                    <a:cxn ang="0">
                      <a:pos x="T10" y="T11"/>
                    </a:cxn>
                    <a:cxn ang="0">
                      <a:pos x="T12" y="T13"/>
                    </a:cxn>
                  </a:cxnLst>
                  <a:rect l="0" t="0" r="r" b="b"/>
                  <a:pathLst>
                    <a:path w="224" h="173">
                      <a:moveTo>
                        <a:pt x="224" y="39"/>
                      </a:moveTo>
                      <a:cubicBezTo>
                        <a:pt x="223" y="99"/>
                        <a:pt x="183" y="150"/>
                        <a:pt x="125" y="163"/>
                      </a:cubicBezTo>
                      <a:cubicBezTo>
                        <a:pt x="82" y="173"/>
                        <a:pt x="44" y="162"/>
                        <a:pt x="11" y="134"/>
                      </a:cubicBezTo>
                      <a:cubicBezTo>
                        <a:pt x="0" y="125"/>
                        <a:pt x="2" y="113"/>
                        <a:pt x="14" y="106"/>
                      </a:cubicBezTo>
                      <a:cubicBezTo>
                        <a:pt x="75" y="73"/>
                        <a:pt x="137" y="39"/>
                        <a:pt x="198" y="6"/>
                      </a:cubicBezTo>
                      <a:cubicBezTo>
                        <a:pt x="209" y="0"/>
                        <a:pt x="220" y="6"/>
                        <a:pt x="222" y="18"/>
                      </a:cubicBezTo>
                      <a:cubicBezTo>
                        <a:pt x="223" y="25"/>
                        <a:pt x="223" y="32"/>
                        <a:pt x="224" y="39"/>
                      </a:cubicBezTo>
                      <a:close/>
                    </a:path>
                  </a:pathLst>
                </a:custGeom>
                <a:grpFill/>
                <a:ln w="25400">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Narrow"/>
                    <a:ea typeface="+mn-ea"/>
                    <a:cs typeface="+mn-cs"/>
                  </a:endParaRPr>
                </a:p>
              </p:txBody>
            </p:sp>
            <p:sp>
              <p:nvSpPr>
                <p:cNvPr id="796" name="Freeform 13">
                  <a:extLst>
                    <a:ext uri="{FF2B5EF4-FFF2-40B4-BE49-F238E27FC236}">
                      <a16:creationId xmlns:a16="http://schemas.microsoft.com/office/drawing/2014/main" id="{A5393887-B4FC-BB52-0A62-C07D353521B5}"/>
                    </a:ext>
                  </a:extLst>
                </p:cNvPr>
                <p:cNvSpPr>
                  <a:spLocks/>
                </p:cNvSpPr>
                <p:nvPr/>
              </p:nvSpPr>
              <p:spPr bwMode="auto">
                <a:xfrm>
                  <a:off x="6045325" y="4029074"/>
                  <a:ext cx="572952" cy="429985"/>
                </a:xfrm>
                <a:custGeom>
                  <a:avLst/>
                  <a:gdLst>
                    <a:gd name="T0" fmla="*/ 0 w 223"/>
                    <a:gd name="T1" fmla="*/ 126 h 167"/>
                    <a:gd name="T2" fmla="*/ 127 w 223"/>
                    <a:gd name="T3" fmla="*/ 0 h 167"/>
                    <a:gd name="T4" fmla="*/ 214 w 223"/>
                    <a:gd name="T5" fmla="*/ 34 h 167"/>
                    <a:gd name="T6" fmla="*/ 211 w 223"/>
                    <a:gd name="T7" fmla="*/ 60 h 167"/>
                    <a:gd name="T8" fmla="*/ 27 w 223"/>
                    <a:gd name="T9" fmla="*/ 160 h 167"/>
                    <a:gd name="T10" fmla="*/ 3 w 223"/>
                    <a:gd name="T11" fmla="*/ 148 h 167"/>
                    <a:gd name="T12" fmla="*/ 0 w 223"/>
                    <a:gd name="T13" fmla="*/ 126 h 167"/>
                  </a:gdLst>
                  <a:ahLst/>
                  <a:cxnLst>
                    <a:cxn ang="0">
                      <a:pos x="T0" y="T1"/>
                    </a:cxn>
                    <a:cxn ang="0">
                      <a:pos x="T2" y="T3"/>
                    </a:cxn>
                    <a:cxn ang="0">
                      <a:pos x="T4" y="T5"/>
                    </a:cxn>
                    <a:cxn ang="0">
                      <a:pos x="T6" y="T7"/>
                    </a:cxn>
                    <a:cxn ang="0">
                      <a:pos x="T8" y="T9"/>
                    </a:cxn>
                    <a:cxn ang="0">
                      <a:pos x="T10" y="T11"/>
                    </a:cxn>
                    <a:cxn ang="0">
                      <a:pos x="T12" y="T13"/>
                    </a:cxn>
                  </a:cxnLst>
                  <a:rect l="0" t="0" r="r" b="b"/>
                  <a:pathLst>
                    <a:path w="223" h="167">
                      <a:moveTo>
                        <a:pt x="0" y="126"/>
                      </a:moveTo>
                      <a:cubicBezTo>
                        <a:pt x="2" y="57"/>
                        <a:pt x="57" y="1"/>
                        <a:pt x="127" y="0"/>
                      </a:cubicBezTo>
                      <a:cubicBezTo>
                        <a:pt x="160" y="0"/>
                        <a:pt x="189" y="11"/>
                        <a:pt x="214" y="34"/>
                      </a:cubicBezTo>
                      <a:cubicBezTo>
                        <a:pt x="223" y="42"/>
                        <a:pt x="222" y="54"/>
                        <a:pt x="211" y="60"/>
                      </a:cubicBezTo>
                      <a:cubicBezTo>
                        <a:pt x="150" y="93"/>
                        <a:pt x="89" y="127"/>
                        <a:pt x="27" y="160"/>
                      </a:cubicBezTo>
                      <a:cubicBezTo>
                        <a:pt x="15" y="167"/>
                        <a:pt x="5" y="161"/>
                        <a:pt x="3" y="148"/>
                      </a:cubicBezTo>
                      <a:cubicBezTo>
                        <a:pt x="2" y="141"/>
                        <a:pt x="1" y="133"/>
                        <a:pt x="0" y="126"/>
                      </a:cubicBezTo>
                      <a:close/>
                    </a:path>
                  </a:pathLst>
                </a:custGeom>
                <a:grpFill/>
                <a:ln w="25400">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Narrow"/>
                    <a:ea typeface="+mn-ea"/>
                    <a:cs typeface="+mn-cs"/>
                  </a:endParaRPr>
                </a:p>
              </p:txBody>
            </p:sp>
          </p:grpSp>
          <p:sp>
            <p:nvSpPr>
              <p:cNvPr id="786" name="Freeform 9">
                <a:extLst>
                  <a:ext uri="{FF2B5EF4-FFF2-40B4-BE49-F238E27FC236}">
                    <a16:creationId xmlns:a16="http://schemas.microsoft.com/office/drawing/2014/main" id="{2E39785C-DEC5-68A9-9367-36F5DAADD69E}"/>
                  </a:ext>
                </a:extLst>
              </p:cNvPr>
              <p:cNvSpPr>
                <a:spLocks/>
              </p:cNvSpPr>
              <p:nvPr/>
            </p:nvSpPr>
            <p:spPr bwMode="auto">
              <a:xfrm>
                <a:off x="9297308" y="2465888"/>
                <a:ext cx="414107" cy="242954"/>
              </a:xfrm>
              <a:custGeom>
                <a:avLst/>
                <a:gdLst>
                  <a:gd name="T0" fmla="*/ 109 w 418"/>
                  <a:gd name="T1" fmla="*/ 0 h 245"/>
                  <a:gd name="T2" fmla="*/ 156 w 418"/>
                  <a:gd name="T3" fmla="*/ 9 h 245"/>
                  <a:gd name="T4" fmla="*/ 187 w 418"/>
                  <a:gd name="T5" fmla="*/ 15 h 245"/>
                  <a:gd name="T6" fmla="*/ 191 w 418"/>
                  <a:gd name="T7" fmla="*/ 16 h 245"/>
                  <a:gd name="T8" fmla="*/ 204 w 418"/>
                  <a:gd name="T9" fmla="*/ 38 h 245"/>
                  <a:gd name="T10" fmla="*/ 193 w 418"/>
                  <a:gd name="T11" fmla="*/ 93 h 245"/>
                  <a:gd name="T12" fmla="*/ 187 w 418"/>
                  <a:gd name="T13" fmla="*/ 124 h 245"/>
                  <a:gd name="T14" fmla="*/ 201 w 418"/>
                  <a:gd name="T15" fmla="*/ 151 h 245"/>
                  <a:gd name="T16" fmla="*/ 229 w 418"/>
                  <a:gd name="T17" fmla="*/ 134 h 245"/>
                  <a:gd name="T18" fmla="*/ 238 w 418"/>
                  <a:gd name="T19" fmla="*/ 84 h 245"/>
                  <a:gd name="T20" fmla="*/ 246 w 418"/>
                  <a:gd name="T21" fmla="*/ 43 h 245"/>
                  <a:gd name="T22" fmla="*/ 262 w 418"/>
                  <a:gd name="T23" fmla="*/ 31 h 245"/>
                  <a:gd name="T24" fmla="*/ 300 w 418"/>
                  <a:gd name="T25" fmla="*/ 38 h 245"/>
                  <a:gd name="T26" fmla="*/ 353 w 418"/>
                  <a:gd name="T27" fmla="*/ 50 h 245"/>
                  <a:gd name="T28" fmla="*/ 410 w 418"/>
                  <a:gd name="T29" fmla="*/ 150 h 245"/>
                  <a:gd name="T30" fmla="*/ 396 w 418"/>
                  <a:gd name="T31" fmla="*/ 195 h 245"/>
                  <a:gd name="T32" fmla="*/ 294 w 418"/>
                  <a:gd name="T33" fmla="*/ 236 h 245"/>
                  <a:gd name="T34" fmla="*/ 85 w 418"/>
                  <a:gd name="T35" fmla="*/ 195 h 245"/>
                  <a:gd name="T36" fmla="*/ 10 w 418"/>
                  <a:gd name="T37" fmla="*/ 85 h 245"/>
                  <a:gd name="T38" fmla="*/ 29 w 418"/>
                  <a:gd name="T39" fmla="*/ 36 h 245"/>
                  <a:gd name="T40" fmla="*/ 109 w 418"/>
                  <a:gd name="T41"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8" h="245">
                    <a:moveTo>
                      <a:pt x="109" y="0"/>
                    </a:moveTo>
                    <a:cubicBezTo>
                      <a:pt x="120" y="2"/>
                      <a:pt x="138" y="6"/>
                      <a:pt x="156" y="9"/>
                    </a:cubicBezTo>
                    <a:cubicBezTo>
                      <a:pt x="166" y="11"/>
                      <a:pt x="176" y="13"/>
                      <a:pt x="187" y="15"/>
                    </a:cubicBezTo>
                    <a:cubicBezTo>
                      <a:pt x="188" y="16"/>
                      <a:pt x="190" y="16"/>
                      <a:pt x="191" y="16"/>
                    </a:cubicBezTo>
                    <a:cubicBezTo>
                      <a:pt x="203" y="20"/>
                      <a:pt x="207" y="25"/>
                      <a:pt x="204" y="38"/>
                    </a:cubicBezTo>
                    <a:cubicBezTo>
                      <a:pt x="201" y="56"/>
                      <a:pt x="197" y="75"/>
                      <a:pt x="193" y="93"/>
                    </a:cubicBezTo>
                    <a:cubicBezTo>
                      <a:pt x="191" y="103"/>
                      <a:pt x="189" y="114"/>
                      <a:pt x="187" y="124"/>
                    </a:cubicBezTo>
                    <a:cubicBezTo>
                      <a:pt x="185" y="137"/>
                      <a:pt x="190" y="148"/>
                      <a:pt x="201" y="151"/>
                    </a:cubicBezTo>
                    <a:cubicBezTo>
                      <a:pt x="214" y="155"/>
                      <a:pt x="226" y="148"/>
                      <a:pt x="229" y="134"/>
                    </a:cubicBezTo>
                    <a:cubicBezTo>
                      <a:pt x="232" y="117"/>
                      <a:pt x="235" y="101"/>
                      <a:pt x="238" y="84"/>
                    </a:cubicBezTo>
                    <a:cubicBezTo>
                      <a:pt x="241" y="70"/>
                      <a:pt x="243" y="57"/>
                      <a:pt x="246" y="43"/>
                    </a:cubicBezTo>
                    <a:cubicBezTo>
                      <a:pt x="248" y="33"/>
                      <a:pt x="252" y="30"/>
                      <a:pt x="262" y="31"/>
                    </a:cubicBezTo>
                    <a:cubicBezTo>
                      <a:pt x="275" y="32"/>
                      <a:pt x="287" y="35"/>
                      <a:pt x="300" y="38"/>
                    </a:cubicBezTo>
                    <a:cubicBezTo>
                      <a:pt x="318" y="41"/>
                      <a:pt x="336" y="44"/>
                      <a:pt x="353" y="50"/>
                    </a:cubicBezTo>
                    <a:cubicBezTo>
                      <a:pt x="394" y="64"/>
                      <a:pt x="418" y="107"/>
                      <a:pt x="410" y="150"/>
                    </a:cubicBezTo>
                    <a:cubicBezTo>
                      <a:pt x="407" y="166"/>
                      <a:pt x="404" y="181"/>
                      <a:pt x="396" y="195"/>
                    </a:cubicBezTo>
                    <a:cubicBezTo>
                      <a:pt x="373" y="231"/>
                      <a:pt x="338" y="245"/>
                      <a:pt x="294" y="236"/>
                    </a:cubicBezTo>
                    <a:cubicBezTo>
                      <a:pt x="224" y="222"/>
                      <a:pt x="155" y="208"/>
                      <a:pt x="85" y="195"/>
                    </a:cubicBezTo>
                    <a:cubicBezTo>
                      <a:pt x="31" y="184"/>
                      <a:pt x="0" y="138"/>
                      <a:pt x="10" y="85"/>
                    </a:cubicBezTo>
                    <a:cubicBezTo>
                      <a:pt x="14" y="67"/>
                      <a:pt x="18" y="50"/>
                      <a:pt x="29" y="36"/>
                    </a:cubicBezTo>
                    <a:cubicBezTo>
                      <a:pt x="47" y="13"/>
                      <a:pt x="73" y="0"/>
                      <a:pt x="109" y="0"/>
                    </a:cubicBezTo>
                    <a:close/>
                  </a:path>
                </a:pathLst>
              </a:custGeom>
              <a:solidFill>
                <a:schemeClr val="accent3"/>
              </a:solidFill>
              <a:ln w="25400">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Narrow"/>
                  <a:ea typeface="+mn-ea"/>
                  <a:cs typeface="+mn-cs"/>
                </a:endParaRPr>
              </a:p>
            </p:txBody>
          </p:sp>
          <p:sp>
            <p:nvSpPr>
              <p:cNvPr id="787" name="Freeform 9">
                <a:extLst>
                  <a:ext uri="{FF2B5EF4-FFF2-40B4-BE49-F238E27FC236}">
                    <a16:creationId xmlns:a16="http://schemas.microsoft.com/office/drawing/2014/main" id="{AD63E131-C961-AD40-497B-EC001547B541}"/>
                  </a:ext>
                </a:extLst>
              </p:cNvPr>
              <p:cNvSpPr>
                <a:spLocks/>
              </p:cNvSpPr>
              <p:nvPr/>
            </p:nvSpPr>
            <p:spPr bwMode="auto">
              <a:xfrm rot="11700000">
                <a:off x="9055745" y="2682800"/>
                <a:ext cx="414107" cy="242954"/>
              </a:xfrm>
              <a:custGeom>
                <a:avLst/>
                <a:gdLst>
                  <a:gd name="T0" fmla="*/ 109 w 418"/>
                  <a:gd name="T1" fmla="*/ 0 h 245"/>
                  <a:gd name="T2" fmla="*/ 156 w 418"/>
                  <a:gd name="T3" fmla="*/ 9 h 245"/>
                  <a:gd name="T4" fmla="*/ 187 w 418"/>
                  <a:gd name="T5" fmla="*/ 15 h 245"/>
                  <a:gd name="T6" fmla="*/ 191 w 418"/>
                  <a:gd name="T7" fmla="*/ 16 h 245"/>
                  <a:gd name="T8" fmla="*/ 204 w 418"/>
                  <a:gd name="T9" fmla="*/ 38 h 245"/>
                  <a:gd name="T10" fmla="*/ 193 w 418"/>
                  <a:gd name="T11" fmla="*/ 93 h 245"/>
                  <a:gd name="T12" fmla="*/ 187 w 418"/>
                  <a:gd name="T13" fmla="*/ 124 h 245"/>
                  <a:gd name="T14" fmla="*/ 201 w 418"/>
                  <a:gd name="T15" fmla="*/ 151 h 245"/>
                  <a:gd name="T16" fmla="*/ 229 w 418"/>
                  <a:gd name="T17" fmla="*/ 134 h 245"/>
                  <a:gd name="T18" fmla="*/ 238 w 418"/>
                  <a:gd name="T19" fmla="*/ 84 h 245"/>
                  <a:gd name="T20" fmla="*/ 246 w 418"/>
                  <a:gd name="T21" fmla="*/ 43 h 245"/>
                  <a:gd name="T22" fmla="*/ 262 w 418"/>
                  <a:gd name="T23" fmla="*/ 31 h 245"/>
                  <a:gd name="T24" fmla="*/ 300 w 418"/>
                  <a:gd name="T25" fmla="*/ 38 h 245"/>
                  <a:gd name="T26" fmla="*/ 353 w 418"/>
                  <a:gd name="T27" fmla="*/ 50 h 245"/>
                  <a:gd name="T28" fmla="*/ 410 w 418"/>
                  <a:gd name="T29" fmla="*/ 150 h 245"/>
                  <a:gd name="T30" fmla="*/ 396 w 418"/>
                  <a:gd name="T31" fmla="*/ 195 h 245"/>
                  <a:gd name="T32" fmla="*/ 294 w 418"/>
                  <a:gd name="T33" fmla="*/ 236 h 245"/>
                  <a:gd name="T34" fmla="*/ 85 w 418"/>
                  <a:gd name="T35" fmla="*/ 195 h 245"/>
                  <a:gd name="T36" fmla="*/ 10 w 418"/>
                  <a:gd name="T37" fmla="*/ 85 h 245"/>
                  <a:gd name="T38" fmla="*/ 29 w 418"/>
                  <a:gd name="T39" fmla="*/ 36 h 245"/>
                  <a:gd name="T40" fmla="*/ 109 w 418"/>
                  <a:gd name="T41"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8" h="245">
                    <a:moveTo>
                      <a:pt x="109" y="0"/>
                    </a:moveTo>
                    <a:cubicBezTo>
                      <a:pt x="120" y="2"/>
                      <a:pt x="138" y="6"/>
                      <a:pt x="156" y="9"/>
                    </a:cubicBezTo>
                    <a:cubicBezTo>
                      <a:pt x="166" y="11"/>
                      <a:pt x="176" y="13"/>
                      <a:pt x="187" y="15"/>
                    </a:cubicBezTo>
                    <a:cubicBezTo>
                      <a:pt x="188" y="16"/>
                      <a:pt x="190" y="16"/>
                      <a:pt x="191" y="16"/>
                    </a:cubicBezTo>
                    <a:cubicBezTo>
                      <a:pt x="203" y="20"/>
                      <a:pt x="207" y="25"/>
                      <a:pt x="204" y="38"/>
                    </a:cubicBezTo>
                    <a:cubicBezTo>
                      <a:pt x="201" y="56"/>
                      <a:pt x="197" y="75"/>
                      <a:pt x="193" y="93"/>
                    </a:cubicBezTo>
                    <a:cubicBezTo>
                      <a:pt x="191" y="103"/>
                      <a:pt x="189" y="114"/>
                      <a:pt x="187" y="124"/>
                    </a:cubicBezTo>
                    <a:cubicBezTo>
                      <a:pt x="185" y="137"/>
                      <a:pt x="190" y="148"/>
                      <a:pt x="201" y="151"/>
                    </a:cubicBezTo>
                    <a:cubicBezTo>
                      <a:pt x="214" y="155"/>
                      <a:pt x="226" y="148"/>
                      <a:pt x="229" y="134"/>
                    </a:cubicBezTo>
                    <a:cubicBezTo>
                      <a:pt x="232" y="117"/>
                      <a:pt x="235" y="101"/>
                      <a:pt x="238" y="84"/>
                    </a:cubicBezTo>
                    <a:cubicBezTo>
                      <a:pt x="241" y="70"/>
                      <a:pt x="243" y="57"/>
                      <a:pt x="246" y="43"/>
                    </a:cubicBezTo>
                    <a:cubicBezTo>
                      <a:pt x="248" y="33"/>
                      <a:pt x="252" y="30"/>
                      <a:pt x="262" y="31"/>
                    </a:cubicBezTo>
                    <a:cubicBezTo>
                      <a:pt x="275" y="32"/>
                      <a:pt x="287" y="35"/>
                      <a:pt x="300" y="38"/>
                    </a:cubicBezTo>
                    <a:cubicBezTo>
                      <a:pt x="318" y="41"/>
                      <a:pt x="336" y="44"/>
                      <a:pt x="353" y="50"/>
                    </a:cubicBezTo>
                    <a:cubicBezTo>
                      <a:pt x="394" y="64"/>
                      <a:pt x="418" y="107"/>
                      <a:pt x="410" y="150"/>
                    </a:cubicBezTo>
                    <a:cubicBezTo>
                      <a:pt x="407" y="166"/>
                      <a:pt x="404" y="181"/>
                      <a:pt x="396" y="195"/>
                    </a:cubicBezTo>
                    <a:cubicBezTo>
                      <a:pt x="373" y="231"/>
                      <a:pt x="338" y="245"/>
                      <a:pt x="294" y="236"/>
                    </a:cubicBezTo>
                    <a:cubicBezTo>
                      <a:pt x="224" y="222"/>
                      <a:pt x="155" y="208"/>
                      <a:pt x="85" y="195"/>
                    </a:cubicBezTo>
                    <a:cubicBezTo>
                      <a:pt x="31" y="184"/>
                      <a:pt x="0" y="138"/>
                      <a:pt x="10" y="85"/>
                    </a:cubicBezTo>
                    <a:cubicBezTo>
                      <a:pt x="14" y="67"/>
                      <a:pt x="18" y="50"/>
                      <a:pt x="29" y="36"/>
                    </a:cubicBezTo>
                    <a:cubicBezTo>
                      <a:pt x="47" y="13"/>
                      <a:pt x="73" y="0"/>
                      <a:pt x="109" y="0"/>
                    </a:cubicBezTo>
                    <a:close/>
                  </a:path>
                </a:pathLst>
              </a:custGeom>
              <a:solidFill>
                <a:schemeClr val="accent3"/>
              </a:solidFill>
              <a:ln w="25400">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Narrow"/>
                  <a:ea typeface="+mn-ea"/>
                  <a:cs typeface="+mn-cs"/>
                </a:endParaRPr>
              </a:p>
            </p:txBody>
          </p:sp>
          <p:grpSp>
            <p:nvGrpSpPr>
              <p:cNvPr id="788" name="Group 787">
                <a:extLst>
                  <a:ext uri="{FF2B5EF4-FFF2-40B4-BE49-F238E27FC236}">
                    <a16:creationId xmlns:a16="http://schemas.microsoft.com/office/drawing/2014/main" id="{C45DE022-83E5-9CA2-B6F0-53CAD3E13DD3}"/>
                  </a:ext>
                </a:extLst>
              </p:cNvPr>
              <p:cNvGrpSpPr/>
              <p:nvPr/>
            </p:nvGrpSpPr>
            <p:grpSpPr>
              <a:xfrm>
                <a:off x="9410603" y="2658151"/>
                <a:ext cx="328201" cy="335230"/>
                <a:chOff x="6113010" y="4029074"/>
                <a:chExt cx="657433" cy="671513"/>
              </a:xfrm>
              <a:solidFill>
                <a:schemeClr val="bg1"/>
              </a:solidFill>
            </p:grpSpPr>
            <p:sp>
              <p:nvSpPr>
                <p:cNvPr id="793" name="Freeform 11">
                  <a:extLst>
                    <a:ext uri="{FF2B5EF4-FFF2-40B4-BE49-F238E27FC236}">
                      <a16:creationId xmlns:a16="http://schemas.microsoft.com/office/drawing/2014/main" id="{9679D31E-E7A1-D226-8F3B-32287654639C}"/>
                    </a:ext>
                  </a:extLst>
                </p:cNvPr>
                <p:cNvSpPr>
                  <a:spLocks/>
                </p:cNvSpPr>
                <p:nvPr/>
              </p:nvSpPr>
              <p:spPr bwMode="auto">
                <a:xfrm>
                  <a:off x="6195324" y="4255439"/>
                  <a:ext cx="575119" cy="445148"/>
                </a:xfrm>
                <a:custGeom>
                  <a:avLst/>
                  <a:gdLst>
                    <a:gd name="T0" fmla="*/ 224 w 224"/>
                    <a:gd name="T1" fmla="*/ 39 h 173"/>
                    <a:gd name="T2" fmla="*/ 125 w 224"/>
                    <a:gd name="T3" fmla="*/ 163 h 173"/>
                    <a:gd name="T4" fmla="*/ 11 w 224"/>
                    <a:gd name="T5" fmla="*/ 134 h 173"/>
                    <a:gd name="T6" fmla="*/ 14 w 224"/>
                    <a:gd name="T7" fmla="*/ 106 h 173"/>
                    <a:gd name="T8" fmla="*/ 198 w 224"/>
                    <a:gd name="T9" fmla="*/ 6 h 173"/>
                    <a:gd name="T10" fmla="*/ 222 w 224"/>
                    <a:gd name="T11" fmla="*/ 18 h 173"/>
                    <a:gd name="T12" fmla="*/ 224 w 224"/>
                    <a:gd name="T13" fmla="*/ 39 h 173"/>
                  </a:gdLst>
                  <a:ahLst/>
                  <a:cxnLst>
                    <a:cxn ang="0">
                      <a:pos x="T0" y="T1"/>
                    </a:cxn>
                    <a:cxn ang="0">
                      <a:pos x="T2" y="T3"/>
                    </a:cxn>
                    <a:cxn ang="0">
                      <a:pos x="T4" y="T5"/>
                    </a:cxn>
                    <a:cxn ang="0">
                      <a:pos x="T6" y="T7"/>
                    </a:cxn>
                    <a:cxn ang="0">
                      <a:pos x="T8" y="T9"/>
                    </a:cxn>
                    <a:cxn ang="0">
                      <a:pos x="T10" y="T11"/>
                    </a:cxn>
                    <a:cxn ang="0">
                      <a:pos x="T12" y="T13"/>
                    </a:cxn>
                  </a:cxnLst>
                  <a:rect l="0" t="0" r="r" b="b"/>
                  <a:pathLst>
                    <a:path w="224" h="173">
                      <a:moveTo>
                        <a:pt x="224" y="39"/>
                      </a:moveTo>
                      <a:cubicBezTo>
                        <a:pt x="223" y="99"/>
                        <a:pt x="183" y="150"/>
                        <a:pt x="125" y="163"/>
                      </a:cubicBezTo>
                      <a:cubicBezTo>
                        <a:pt x="82" y="173"/>
                        <a:pt x="44" y="162"/>
                        <a:pt x="11" y="134"/>
                      </a:cubicBezTo>
                      <a:cubicBezTo>
                        <a:pt x="0" y="125"/>
                        <a:pt x="2" y="113"/>
                        <a:pt x="14" y="106"/>
                      </a:cubicBezTo>
                      <a:cubicBezTo>
                        <a:pt x="75" y="73"/>
                        <a:pt x="137" y="39"/>
                        <a:pt x="198" y="6"/>
                      </a:cubicBezTo>
                      <a:cubicBezTo>
                        <a:pt x="209" y="0"/>
                        <a:pt x="220" y="6"/>
                        <a:pt x="222" y="18"/>
                      </a:cubicBezTo>
                      <a:cubicBezTo>
                        <a:pt x="223" y="25"/>
                        <a:pt x="223" y="32"/>
                        <a:pt x="224" y="39"/>
                      </a:cubicBezTo>
                      <a:close/>
                    </a:path>
                  </a:pathLst>
                </a:custGeom>
                <a:grpFill/>
                <a:ln w="25400">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Narrow"/>
                    <a:ea typeface="+mn-ea"/>
                    <a:cs typeface="+mn-cs"/>
                  </a:endParaRPr>
                </a:p>
              </p:txBody>
            </p:sp>
            <p:sp>
              <p:nvSpPr>
                <p:cNvPr id="794" name="Freeform 13">
                  <a:extLst>
                    <a:ext uri="{FF2B5EF4-FFF2-40B4-BE49-F238E27FC236}">
                      <a16:creationId xmlns:a16="http://schemas.microsoft.com/office/drawing/2014/main" id="{32A38B14-AFB3-877D-1122-34D59404B94C}"/>
                    </a:ext>
                  </a:extLst>
                </p:cNvPr>
                <p:cNvSpPr>
                  <a:spLocks/>
                </p:cNvSpPr>
                <p:nvPr/>
              </p:nvSpPr>
              <p:spPr bwMode="auto">
                <a:xfrm>
                  <a:off x="6113010" y="4029074"/>
                  <a:ext cx="572952" cy="429985"/>
                </a:xfrm>
                <a:custGeom>
                  <a:avLst/>
                  <a:gdLst>
                    <a:gd name="T0" fmla="*/ 0 w 223"/>
                    <a:gd name="T1" fmla="*/ 126 h 167"/>
                    <a:gd name="T2" fmla="*/ 127 w 223"/>
                    <a:gd name="T3" fmla="*/ 0 h 167"/>
                    <a:gd name="T4" fmla="*/ 214 w 223"/>
                    <a:gd name="T5" fmla="*/ 34 h 167"/>
                    <a:gd name="T6" fmla="*/ 211 w 223"/>
                    <a:gd name="T7" fmla="*/ 60 h 167"/>
                    <a:gd name="T8" fmla="*/ 27 w 223"/>
                    <a:gd name="T9" fmla="*/ 160 h 167"/>
                    <a:gd name="T10" fmla="*/ 3 w 223"/>
                    <a:gd name="T11" fmla="*/ 148 h 167"/>
                    <a:gd name="T12" fmla="*/ 0 w 223"/>
                    <a:gd name="T13" fmla="*/ 126 h 167"/>
                  </a:gdLst>
                  <a:ahLst/>
                  <a:cxnLst>
                    <a:cxn ang="0">
                      <a:pos x="T0" y="T1"/>
                    </a:cxn>
                    <a:cxn ang="0">
                      <a:pos x="T2" y="T3"/>
                    </a:cxn>
                    <a:cxn ang="0">
                      <a:pos x="T4" y="T5"/>
                    </a:cxn>
                    <a:cxn ang="0">
                      <a:pos x="T6" y="T7"/>
                    </a:cxn>
                    <a:cxn ang="0">
                      <a:pos x="T8" y="T9"/>
                    </a:cxn>
                    <a:cxn ang="0">
                      <a:pos x="T10" y="T11"/>
                    </a:cxn>
                    <a:cxn ang="0">
                      <a:pos x="T12" y="T13"/>
                    </a:cxn>
                  </a:cxnLst>
                  <a:rect l="0" t="0" r="r" b="b"/>
                  <a:pathLst>
                    <a:path w="223" h="167">
                      <a:moveTo>
                        <a:pt x="0" y="126"/>
                      </a:moveTo>
                      <a:cubicBezTo>
                        <a:pt x="2" y="57"/>
                        <a:pt x="57" y="1"/>
                        <a:pt x="127" y="0"/>
                      </a:cubicBezTo>
                      <a:cubicBezTo>
                        <a:pt x="160" y="0"/>
                        <a:pt x="189" y="11"/>
                        <a:pt x="214" y="34"/>
                      </a:cubicBezTo>
                      <a:cubicBezTo>
                        <a:pt x="223" y="42"/>
                        <a:pt x="222" y="54"/>
                        <a:pt x="211" y="60"/>
                      </a:cubicBezTo>
                      <a:cubicBezTo>
                        <a:pt x="150" y="93"/>
                        <a:pt x="89" y="127"/>
                        <a:pt x="27" y="160"/>
                      </a:cubicBezTo>
                      <a:cubicBezTo>
                        <a:pt x="15" y="167"/>
                        <a:pt x="5" y="161"/>
                        <a:pt x="3" y="148"/>
                      </a:cubicBezTo>
                      <a:cubicBezTo>
                        <a:pt x="2" y="141"/>
                        <a:pt x="1" y="133"/>
                        <a:pt x="0" y="126"/>
                      </a:cubicBezTo>
                      <a:close/>
                    </a:path>
                  </a:pathLst>
                </a:custGeom>
                <a:grpFill/>
                <a:ln w="25400">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Narrow"/>
                    <a:ea typeface="+mn-ea"/>
                    <a:cs typeface="+mn-cs"/>
                  </a:endParaRPr>
                </a:p>
              </p:txBody>
            </p:sp>
          </p:grpSp>
          <p:grpSp>
            <p:nvGrpSpPr>
              <p:cNvPr id="789" name="Group 788">
                <a:extLst>
                  <a:ext uri="{FF2B5EF4-FFF2-40B4-BE49-F238E27FC236}">
                    <a16:creationId xmlns:a16="http://schemas.microsoft.com/office/drawing/2014/main" id="{C43747A4-1E6A-B340-BDFE-490AE66225C7}"/>
                  </a:ext>
                </a:extLst>
              </p:cNvPr>
              <p:cNvGrpSpPr/>
              <p:nvPr/>
            </p:nvGrpSpPr>
            <p:grpSpPr>
              <a:xfrm>
                <a:off x="9006434" y="2820117"/>
                <a:ext cx="328201" cy="335230"/>
                <a:chOff x="6104550" y="4096759"/>
                <a:chExt cx="657433" cy="671513"/>
              </a:xfrm>
              <a:solidFill>
                <a:schemeClr val="bg1"/>
              </a:solidFill>
            </p:grpSpPr>
            <p:sp>
              <p:nvSpPr>
                <p:cNvPr id="791" name="Freeform 11">
                  <a:extLst>
                    <a:ext uri="{FF2B5EF4-FFF2-40B4-BE49-F238E27FC236}">
                      <a16:creationId xmlns:a16="http://schemas.microsoft.com/office/drawing/2014/main" id="{1EDBE6AB-4893-63C7-75B1-3C60714F17A1}"/>
                    </a:ext>
                  </a:extLst>
                </p:cNvPr>
                <p:cNvSpPr>
                  <a:spLocks/>
                </p:cNvSpPr>
                <p:nvPr/>
              </p:nvSpPr>
              <p:spPr bwMode="auto">
                <a:xfrm>
                  <a:off x="6186864" y="4323124"/>
                  <a:ext cx="575119" cy="445148"/>
                </a:xfrm>
                <a:custGeom>
                  <a:avLst/>
                  <a:gdLst>
                    <a:gd name="T0" fmla="*/ 224 w 224"/>
                    <a:gd name="T1" fmla="*/ 39 h 173"/>
                    <a:gd name="T2" fmla="*/ 125 w 224"/>
                    <a:gd name="T3" fmla="*/ 163 h 173"/>
                    <a:gd name="T4" fmla="*/ 11 w 224"/>
                    <a:gd name="T5" fmla="*/ 134 h 173"/>
                    <a:gd name="T6" fmla="*/ 14 w 224"/>
                    <a:gd name="T7" fmla="*/ 106 h 173"/>
                    <a:gd name="T8" fmla="*/ 198 w 224"/>
                    <a:gd name="T9" fmla="*/ 6 h 173"/>
                    <a:gd name="T10" fmla="*/ 222 w 224"/>
                    <a:gd name="T11" fmla="*/ 18 h 173"/>
                    <a:gd name="T12" fmla="*/ 224 w 224"/>
                    <a:gd name="T13" fmla="*/ 39 h 173"/>
                  </a:gdLst>
                  <a:ahLst/>
                  <a:cxnLst>
                    <a:cxn ang="0">
                      <a:pos x="T0" y="T1"/>
                    </a:cxn>
                    <a:cxn ang="0">
                      <a:pos x="T2" y="T3"/>
                    </a:cxn>
                    <a:cxn ang="0">
                      <a:pos x="T4" y="T5"/>
                    </a:cxn>
                    <a:cxn ang="0">
                      <a:pos x="T6" y="T7"/>
                    </a:cxn>
                    <a:cxn ang="0">
                      <a:pos x="T8" y="T9"/>
                    </a:cxn>
                    <a:cxn ang="0">
                      <a:pos x="T10" y="T11"/>
                    </a:cxn>
                    <a:cxn ang="0">
                      <a:pos x="T12" y="T13"/>
                    </a:cxn>
                  </a:cxnLst>
                  <a:rect l="0" t="0" r="r" b="b"/>
                  <a:pathLst>
                    <a:path w="224" h="173">
                      <a:moveTo>
                        <a:pt x="224" y="39"/>
                      </a:moveTo>
                      <a:cubicBezTo>
                        <a:pt x="223" y="99"/>
                        <a:pt x="183" y="150"/>
                        <a:pt x="125" y="163"/>
                      </a:cubicBezTo>
                      <a:cubicBezTo>
                        <a:pt x="82" y="173"/>
                        <a:pt x="44" y="162"/>
                        <a:pt x="11" y="134"/>
                      </a:cubicBezTo>
                      <a:cubicBezTo>
                        <a:pt x="0" y="125"/>
                        <a:pt x="2" y="113"/>
                        <a:pt x="14" y="106"/>
                      </a:cubicBezTo>
                      <a:cubicBezTo>
                        <a:pt x="75" y="73"/>
                        <a:pt x="137" y="39"/>
                        <a:pt x="198" y="6"/>
                      </a:cubicBezTo>
                      <a:cubicBezTo>
                        <a:pt x="209" y="0"/>
                        <a:pt x="220" y="6"/>
                        <a:pt x="222" y="18"/>
                      </a:cubicBezTo>
                      <a:cubicBezTo>
                        <a:pt x="223" y="25"/>
                        <a:pt x="223" y="32"/>
                        <a:pt x="224" y="39"/>
                      </a:cubicBezTo>
                      <a:close/>
                    </a:path>
                  </a:pathLst>
                </a:custGeom>
                <a:grpFill/>
                <a:ln w="25400">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Narrow"/>
                    <a:ea typeface="+mn-ea"/>
                    <a:cs typeface="+mn-cs"/>
                  </a:endParaRPr>
                </a:p>
              </p:txBody>
            </p:sp>
            <p:sp>
              <p:nvSpPr>
                <p:cNvPr id="792" name="Freeform 13">
                  <a:extLst>
                    <a:ext uri="{FF2B5EF4-FFF2-40B4-BE49-F238E27FC236}">
                      <a16:creationId xmlns:a16="http://schemas.microsoft.com/office/drawing/2014/main" id="{C8519C20-EE71-FB4D-210B-4D24C05CC35D}"/>
                    </a:ext>
                  </a:extLst>
                </p:cNvPr>
                <p:cNvSpPr>
                  <a:spLocks/>
                </p:cNvSpPr>
                <p:nvPr/>
              </p:nvSpPr>
              <p:spPr bwMode="auto">
                <a:xfrm>
                  <a:off x="6104550" y="4096759"/>
                  <a:ext cx="572952" cy="429985"/>
                </a:xfrm>
                <a:custGeom>
                  <a:avLst/>
                  <a:gdLst>
                    <a:gd name="T0" fmla="*/ 0 w 223"/>
                    <a:gd name="T1" fmla="*/ 126 h 167"/>
                    <a:gd name="T2" fmla="*/ 127 w 223"/>
                    <a:gd name="T3" fmla="*/ 0 h 167"/>
                    <a:gd name="T4" fmla="*/ 214 w 223"/>
                    <a:gd name="T5" fmla="*/ 34 h 167"/>
                    <a:gd name="T6" fmla="*/ 211 w 223"/>
                    <a:gd name="T7" fmla="*/ 60 h 167"/>
                    <a:gd name="T8" fmla="*/ 27 w 223"/>
                    <a:gd name="T9" fmla="*/ 160 h 167"/>
                    <a:gd name="T10" fmla="*/ 3 w 223"/>
                    <a:gd name="T11" fmla="*/ 148 h 167"/>
                    <a:gd name="T12" fmla="*/ 0 w 223"/>
                    <a:gd name="T13" fmla="*/ 126 h 167"/>
                  </a:gdLst>
                  <a:ahLst/>
                  <a:cxnLst>
                    <a:cxn ang="0">
                      <a:pos x="T0" y="T1"/>
                    </a:cxn>
                    <a:cxn ang="0">
                      <a:pos x="T2" y="T3"/>
                    </a:cxn>
                    <a:cxn ang="0">
                      <a:pos x="T4" y="T5"/>
                    </a:cxn>
                    <a:cxn ang="0">
                      <a:pos x="T6" y="T7"/>
                    </a:cxn>
                    <a:cxn ang="0">
                      <a:pos x="T8" y="T9"/>
                    </a:cxn>
                    <a:cxn ang="0">
                      <a:pos x="T10" y="T11"/>
                    </a:cxn>
                    <a:cxn ang="0">
                      <a:pos x="T12" y="T13"/>
                    </a:cxn>
                  </a:cxnLst>
                  <a:rect l="0" t="0" r="r" b="b"/>
                  <a:pathLst>
                    <a:path w="223" h="167">
                      <a:moveTo>
                        <a:pt x="0" y="126"/>
                      </a:moveTo>
                      <a:cubicBezTo>
                        <a:pt x="2" y="57"/>
                        <a:pt x="57" y="1"/>
                        <a:pt x="127" y="0"/>
                      </a:cubicBezTo>
                      <a:cubicBezTo>
                        <a:pt x="160" y="0"/>
                        <a:pt x="189" y="11"/>
                        <a:pt x="214" y="34"/>
                      </a:cubicBezTo>
                      <a:cubicBezTo>
                        <a:pt x="223" y="42"/>
                        <a:pt x="222" y="54"/>
                        <a:pt x="211" y="60"/>
                      </a:cubicBezTo>
                      <a:cubicBezTo>
                        <a:pt x="150" y="93"/>
                        <a:pt x="89" y="127"/>
                        <a:pt x="27" y="160"/>
                      </a:cubicBezTo>
                      <a:cubicBezTo>
                        <a:pt x="15" y="167"/>
                        <a:pt x="5" y="161"/>
                        <a:pt x="3" y="148"/>
                      </a:cubicBezTo>
                      <a:cubicBezTo>
                        <a:pt x="2" y="141"/>
                        <a:pt x="1" y="133"/>
                        <a:pt x="0" y="126"/>
                      </a:cubicBezTo>
                      <a:close/>
                    </a:path>
                  </a:pathLst>
                </a:custGeom>
                <a:grpFill/>
                <a:ln w="25400">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Narrow"/>
                    <a:ea typeface="+mn-ea"/>
                    <a:cs typeface="+mn-cs"/>
                  </a:endParaRPr>
                </a:p>
              </p:txBody>
            </p:sp>
          </p:grpSp>
          <p:sp>
            <p:nvSpPr>
              <p:cNvPr id="790" name="Freeform 9">
                <a:extLst>
                  <a:ext uri="{FF2B5EF4-FFF2-40B4-BE49-F238E27FC236}">
                    <a16:creationId xmlns:a16="http://schemas.microsoft.com/office/drawing/2014/main" id="{4C35AE34-DDD5-7A76-AC5D-B752B805FAF7}"/>
                  </a:ext>
                </a:extLst>
              </p:cNvPr>
              <p:cNvSpPr>
                <a:spLocks/>
              </p:cNvSpPr>
              <p:nvPr/>
            </p:nvSpPr>
            <p:spPr bwMode="auto">
              <a:xfrm rot="18000000">
                <a:off x="8819112" y="2436308"/>
                <a:ext cx="414107" cy="242954"/>
              </a:xfrm>
              <a:custGeom>
                <a:avLst/>
                <a:gdLst>
                  <a:gd name="T0" fmla="*/ 109 w 418"/>
                  <a:gd name="T1" fmla="*/ 0 h 245"/>
                  <a:gd name="T2" fmla="*/ 156 w 418"/>
                  <a:gd name="T3" fmla="*/ 9 h 245"/>
                  <a:gd name="T4" fmla="*/ 187 w 418"/>
                  <a:gd name="T5" fmla="*/ 15 h 245"/>
                  <a:gd name="T6" fmla="*/ 191 w 418"/>
                  <a:gd name="T7" fmla="*/ 16 h 245"/>
                  <a:gd name="T8" fmla="*/ 204 w 418"/>
                  <a:gd name="T9" fmla="*/ 38 h 245"/>
                  <a:gd name="T10" fmla="*/ 193 w 418"/>
                  <a:gd name="T11" fmla="*/ 93 h 245"/>
                  <a:gd name="T12" fmla="*/ 187 w 418"/>
                  <a:gd name="T13" fmla="*/ 124 h 245"/>
                  <a:gd name="T14" fmla="*/ 201 w 418"/>
                  <a:gd name="T15" fmla="*/ 151 h 245"/>
                  <a:gd name="T16" fmla="*/ 229 w 418"/>
                  <a:gd name="T17" fmla="*/ 134 h 245"/>
                  <a:gd name="T18" fmla="*/ 238 w 418"/>
                  <a:gd name="T19" fmla="*/ 84 h 245"/>
                  <a:gd name="T20" fmla="*/ 246 w 418"/>
                  <a:gd name="T21" fmla="*/ 43 h 245"/>
                  <a:gd name="T22" fmla="*/ 262 w 418"/>
                  <a:gd name="T23" fmla="*/ 31 h 245"/>
                  <a:gd name="T24" fmla="*/ 300 w 418"/>
                  <a:gd name="T25" fmla="*/ 38 h 245"/>
                  <a:gd name="T26" fmla="*/ 353 w 418"/>
                  <a:gd name="T27" fmla="*/ 50 h 245"/>
                  <a:gd name="T28" fmla="*/ 410 w 418"/>
                  <a:gd name="T29" fmla="*/ 150 h 245"/>
                  <a:gd name="T30" fmla="*/ 396 w 418"/>
                  <a:gd name="T31" fmla="*/ 195 h 245"/>
                  <a:gd name="T32" fmla="*/ 294 w 418"/>
                  <a:gd name="T33" fmla="*/ 236 h 245"/>
                  <a:gd name="T34" fmla="*/ 85 w 418"/>
                  <a:gd name="T35" fmla="*/ 195 h 245"/>
                  <a:gd name="T36" fmla="*/ 10 w 418"/>
                  <a:gd name="T37" fmla="*/ 85 h 245"/>
                  <a:gd name="T38" fmla="*/ 29 w 418"/>
                  <a:gd name="T39" fmla="*/ 36 h 245"/>
                  <a:gd name="T40" fmla="*/ 109 w 418"/>
                  <a:gd name="T41"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8" h="245">
                    <a:moveTo>
                      <a:pt x="109" y="0"/>
                    </a:moveTo>
                    <a:cubicBezTo>
                      <a:pt x="120" y="2"/>
                      <a:pt x="138" y="6"/>
                      <a:pt x="156" y="9"/>
                    </a:cubicBezTo>
                    <a:cubicBezTo>
                      <a:pt x="166" y="11"/>
                      <a:pt x="176" y="13"/>
                      <a:pt x="187" y="15"/>
                    </a:cubicBezTo>
                    <a:cubicBezTo>
                      <a:pt x="188" y="16"/>
                      <a:pt x="190" y="16"/>
                      <a:pt x="191" y="16"/>
                    </a:cubicBezTo>
                    <a:cubicBezTo>
                      <a:pt x="203" y="20"/>
                      <a:pt x="207" y="25"/>
                      <a:pt x="204" y="38"/>
                    </a:cubicBezTo>
                    <a:cubicBezTo>
                      <a:pt x="201" y="56"/>
                      <a:pt x="197" y="75"/>
                      <a:pt x="193" y="93"/>
                    </a:cubicBezTo>
                    <a:cubicBezTo>
                      <a:pt x="191" y="103"/>
                      <a:pt x="189" y="114"/>
                      <a:pt x="187" y="124"/>
                    </a:cubicBezTo>
                    <a:cubicBezTo>
                      <a:pt x="185" y="137"/>
                      <a:pt x="190" y="148"/>
                      <a:pt x="201" y="151"/>
                    </a:cubicBezTo>
                    <a:cubicBezTo>
                      <a:pt x="214" y="155"/>
                      <a:pt x="226" y="148"/>
                      <a:pt x="229" y="134"/>
                    </a:cubicBezTo>
                    <a:cubicBezTo>
                      <a:pt x="232" y="117"/>
                      <a:pt x="235" y="101"/>
                      <a:pt x="238" y="84"/>
                    </a:cubicBezTo>
                    <a:cubicBezTo>
                      <a:pt x="241" y="70"/>
                      <a:pt x="243" y="57"/>
                      <a:pt x="246" y="43"/>
                    </a:cubicBezTo>
                    <a:cubicBezTo>
                      <a:pt x="248" y="33"/>
                      <a:pt x="252" y="30"/>
                      <a:pt x="262" y="31"/>
                    </a:cubicBezTo>
                    <a:cubicBezTo>
                      <a:pt x="275" y="32"/>
                      <a:pt x="287" y="35"/>
                      <a:pt x="300" y="38"/>
                    </a:cubicBezTo>
                    <a:cubicBezTo>
                      <a:pt x="318" y="41"/>
                      <a:pt x="336" y="44"/>
                      <a:pt x="353" y="50"/>
                    </a:cubicBezTo>
                    <a:cubicBezTo>
                      <a:pt x="394" y="64"/>
                      <a:pt x="418" y="107"/>
                      <a:pt x="410" y="150"/>
                    </a:cubicBezTo>
                    <a:cubicBezTo>
                      <a:pt x="407" y="166"/>
                      <a:pt x="404" y="181"/>
                      <a:pt x="396" y="195"/>
                    </a:cubicBezTo>
                    <a:cubicBezTo>
                      <a:pt x="373" y="231"/>
                      <a:pt x="338" y="245"/>
                      <a:pt x="294" y="236"/>
                    </a:cubicBezTo>
                    <a:cubicBezTo>
                      <a:pt x="224" y="222"/>
                      <a:pt x="155" y="208"/>
                      <a:pt x="85" y="195"/>
                    </a:cubicBezTo>
                    <a:cubicBezTo>
                      <a:pt x="31" y="184"/>
                      <a:pt x="0" y="138"/>
                      <a:pt x="10" y="85"/>
                    </a:cubicBezTo>
                    <a:cubicBezTo>
                      <a:pt x="14" y="67"/>
                      <a:pt x="18" y="50"/>
                      <a:pt x="29" y="36"/>
                    </a:cubicBezTo>
                    <a:cubicBezTo>
                      <a:pt x="47" y="13"/>
                      <a:pt x="73" y="0"/>
                      <a:pt x="109" y="0"/>
                    </a:cubicBezTo>
                    <a:close/>
                  </a:path>
                </a:pathLst>
              </a:custGeom>
              <a:solidFill>
                <a:schemeClr val="accent3"/>
              </a:solidFill>
              <a:ln w="25400">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Narrow"/>
                  <a:ea typeface="+mn-ea"/>
                  <a:cs typeface="+mn-cs"/>
                </a:endParaRPr>
              </a:p>
            </p:txBody>
          </p:sp>
        </p:grpSp>
        <p:grpSp>
          <p:nvGrpSpPr>
            <p:cNvPr id="28" name="Group 27">
              <a:extLst>
                <a:ext uri="{FF2B5EF4-FFF2-40B4-BE49-F238E27FC236}">
                  <a16:creationId xmlns:a16="http://schemas.microsoft.com/office/drawing/2014/main" id="{D4142D00-9562-B6D9-9439-A20E6827A1E7}"/>
                </a:ext>
              </a:extLst>
            </p:cNvPr>
            <p:cNvGrpSpPr/>
            <p:nvPr/>
          </p:nvGrpSpPr>
          <p:grpSpPr>
            <a:xfrm>
              <a:off x="6781478" y="4224174"/>
              <a:ext cx="961726" cy="708726"/>
              <a:chOff x="12296746" y="4171999"/>
              <a:chExt cx="1566540" cy="1154432"/>
            </a:xfrm>
          </p:grpSpPr>
          <p:sp>
            <p:nvSpPr>
              <p:cNvPr id="798" name="Freeform 9">
                <a:extLst>
                  <a:ext uri="{FF2B5EF4-FFF2-40B4-BE49-F238E27FC236}">
                    <a16:creationId xmlns:a16="http://schemas.microsoft.com/office/drawing/2014/main" id="{6BBC9999-6591-BB69-55DF-424EF47F915E}"/>
                  </a:ext>
                </a:extLst>
              </p:cNvPr>
              <p:cNvSpPr>
                <a:spLocks/>
              </p:cNvSpPr>
              <p:nvPr/>
            </p:nvSpPr>
            <p:spPr bwMode="auto">
              <a:xfrm>
                <a:off x="13552714" y="4612013"/>
                <a:ext cx="158062" cy="437817"/>
              </a:xfrm>
              <a:custGeom>
                <a:avLst/>
                <a:gdLst>
                  <a:gd name="T0" fmla="*/ 54 w 54"/>
                  <a:gd name="T1" fmla="*/ 34 h 149"/>
                  <a:gd name="T2" fmla="*/ 27 w 54"/>
                  <a:gd name="T3" fmla="*/ 61 h 149"/>
                  <a:gd name="T4" fmla="*/ 54 w 54"/>
                  <a:gd name="T5" fmla="*/ 88 h 149"/>
                  <a:gd name="T6" fmla="*/ 27 w 54"/>
                  <a:gd name="T7" fmla="*/ 116 h 149"/>
                  <a:gd name="T8" fmla="*/ 48 w 54"/>
                  <a:gd name="T9" fmla="*/ 136 h 149"/>
                  <a:gd name="T10" fmla="*/ 35 w 54"/>
                  <a:gd name="T11" fmla="*/ 149 h 149"/>
                  <a:gd name="T12" fmla="*/ 1 w 54"/>
                  <a:gd name="T13" fmla="*/ 116 h 149"/>
                  <a:gd name="T14" fmla="*/ 29 w 54"/>
                  <a:gd name="T15" fmla="*/ 89 h 149"/>
                  <a:gd name="T16" fmla="*/ 0 w 54"/>
                  <a:gd name="T17" fmla="*/ 61 h 149"/>
                  <a:gd name="T18" fmla="*/ 28 w 54"/>
                  <a:gd name="T19" fmla="*/ 34 h 149"/>
                  <a:gd name="T20" fmla="*/ 7 w 54"/>
                  <a:gd name="T21" fmla="*/ 13 h 149"/>
                  <a:gd name="T22" fmla="*/ 20 w 54"/>
                  <a:gd name="T23" fmla="*/ 0 h 149"/>
                  <a:gd name="T24" fmla="*/ 54 w 54"/>
                  <a:gd name="T25" fmla="*/ 3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149">
                    <a:moveTo>
                      <a:pt x="54" y="34"/>
                    </a:moveTo>
                    <a:cubicBezTo>
                      <a:pt x="45" y="43"/>
                      <a:pt x="36" y="52"/>
                      <a:pt x="27" y="61"/>
                    </a:cubicBezTo>
                    <a:cubicBezTo>
                      <a:pt x="36" y="70"/>
                      <a:pt x="45" y="79"/>
                      <a:pt x="54" y="88"/>
                    </a:cubicBezTo>
                    <a:cubicBezTo>
                      <a:pt x="45" y="97"/>
                      <a:pt x="36" y="106"/>
                      <a:pt x="27" y="116"/>
                    </a:cubicBezTo>
                    <a:cubicBezTo>
                      <a:pt x="34" y="123"/>
                      <a:pt x="41" y="130"/>
                      <a:pt x="48" y="136"/>
                    </a:cubicBezTo>
                    <a:cubicBezTo>
                      <a:pt x="43" y="141"/>
                      <a:pt x="39" y="145"/>
                      <a:pt x="35" y="149"/>
                    </a:cubicBezTo>
                    <a:cubicBezTo>
                      <a:pt x="24" y="138"/>
                      <a:pt x="13" y="127"/>
                      <a:pt x="1" y="116"/>
                    </a:cubicBezTo>
                    <a:cubicBezTo>
                      <a:pt x="10" y="107"/>
                      <a:pt x="19" y="98"/>
                      <a:pt x="29" y="89"/>
                    </a:cubicBezTo>
                    <a:cubicBezTo>
                      <a:pt x="19" y="80"/>
                      <a:pt x="10" y="71"/>
                      <a:pt x="0" y="61"/>
                    </a:cubicBezTo>
                    <a:cubicBezTo>
                      <a:pt x="10" y="52"/>
                      <a:pt x="19" y="43"/>
                      <a:pt x="28" y="34"/>
                    </a:cubicBezTo>
                    <a:cubicBezTo>
                      <a:pt x="21" y="27"/>
                      <a:pt x="14" y="20"/>
                      <a:pt x="7" y="13"/>
                    </a:cubicBezTo>
                    <a:cubicBezTo>
                      <a:pt x="12" y="8"/>
                      <a:pt x="16" y="4"/>
                      <a:pt x="20" y="0"/>
                    </a:cubicBezTo>
                    <a:cubicBezTo>
                      <a:pt x="31" y="11"/>
                      <a:pt x="42" y="22"/>
                      <a:pt x="54" y="3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a:ea typeface="+mn-ea"/>
                  <a:cs typeface="+mn-cs"/>
                </a:endParaRPr>
              </a:p>
            </p:txBody>
          </p:sp>
          <p:sp>
            <p:nvSpPr>
              <p:cNvPr id="799" name="Freeform 25">
                <a:extLst>
                  <a:ext uri="{FF2B5EF4-FFF2-40B4-BE49-F238E27FC236}">
                    <a16:creationId xmlns:a16="http://schemas.microsoft.com/office/drawing/2014/main" id="{FAF7B2B9-F60B-1DEA-AC65-058C9ED26331}"/>
                  </a:ext>
                </a:extLst>
              </p:cNvPr>
              <p:cNvSpPr>
                <a:spLocks/>
              </p:cNvSpPr>
              <p:nvPr/>
            </p:nvSpPr>
            <p:spPr bwMode="auto">
              <a:xfrm>
                <a:off x="12659191" y="4171999"/>
                <a:ext cx="838597" cy="1154432"/>
              </a:xfrm>
              <a:custGeom>
                <a:avLst/>
                <a:gdLst>
                  <a:gd name="T0" fmla="*/ 293 w 368"/>
                  <a:gd name="T1" fmla="*/ 122 h 506"/>
                  <a:gd name="T2" fmla="*/ 290 w 368"/>
                  <a:gd name="T3" fmla="*/ 190 h 506"/>
                  <a:gd name="T4" fmla="*/ 290 w 368"/>
                  <a:gd name="T5" fmla="*/ 195 h 506"/>
                  <a:gd name="T6" fmla="*/ 297 w 368"/>
                  <a:gd name="T7" fmla="*/ 203 h 506"/>
                  <a:gd name="T8" fmla="*/ 306 w 368"/>
                  <a:gd name="T9" fmla="*/ 196 h 506"/>
                  <a:gd name="T10" fmla="*/ 313 w 368"/>
                  <a:gd name="T11" fmla="*/ 131 h 506"/>
                  <a:gd name="T12" fmla="*/ 319 w 368"/>
                  <a:gd name="T13" fmla="*/ 84 h 506"/>
                  <a:gd name="T14" fmla="*/ 342 w 368"/>
                  <a:gd name="T15" fmla="*/ 63 h 506"/>
                  <a:gd name="T16" fmla="*/ 367 w 368"/>
                  <a:gd name="T17" fmla="*/ 81 h 506"/>
                  <a:gd name="T18" fmla="*/ 368 w 368"/>
                  <a:gd name="T19" fmla="*/ 95 h 506"/>
                  <a:gd name="T20" fmla="*/ 354 w 368"/>
                  <a:gd name="T21" fmla="*/ 199 h 506"/>
                  <a:gd name="T22" fmla="*/ 342 w 368"/>
                  <a:gd name="T23" fmla="*/ 293 h 506"/>
                  <a:gd name="T24" fmla="*/ 333 w 368"/>
                  <a:gd name="T25" fmla="*/ 351 h 506"/>
                  <a:gd name="T26" fmla="*/ 321 w 368"/>
                  <a:gd name="T27" fmla="*/ 388 h 506"/>
                  <a:gd name="T28" fmla="*/ 303 w 368"/>
                  <a:gd name="T29" fmla="*/ 405 h 506"/>
                  <a:gd name="T30" fmla="*/ 300 w 368"/>
                  <a:gd name="T31" fmla="*/ 409 h 506"/>
                  <a:gd name="T32" fmla="*/ 293 w 368"/>
                  <a:gd name="T33" fmla="*/ 487 h 506"/>
                  <a:gd name="T34" fmla="*/ 273 w 368"/>
                  <a:gd name="T35" fmla="*/ 506 h 506"/>
                  <a:gd name="T36" fmla="*/ 165 w 368"/>
                  <a:gd name="T37" fmla="*/ 506 h 506"/>
                  <a:gd name="T38" fmla="*/ 144 w 368"/>
                  <a:gd name="T39" fmla="*/ 486 h 506"/>
                  <a:gd name="T40" fmla="*/ 137 w 368"/>
                  <a:gd name="T41" fmla="*/ 411 h 506"/>
                  <a:gd name="T42" fmla="*/ 135 w 368"/>
                  <a:gd name="T43" fmla="*/ 408 h 506"/>
                  <a:gd name="T44" fmla="*/ 96 w 368"/>
                  <a:gd name="T45" fmla="*/ 376 h 506"/>
                  <a:gd name="T46" fmla="*/ 29 w 368"/>
                  <a:gd name="T47" fmla="*/ 282 h 506"/>
                  <a:gd name="T48" fmla="*/ 11 w 368"/>
                  <a:gd name="T49" fmla="*/ 252 h 506"/>
                  <a:gd name="T50" fmla="*/ 33 w 368"/>
                  <a:gd name="T51" fmla="*/ 211 h 506"/>
                  <a:gd name="T52" fmla="*/ 55 w 368"/>
                  <a:gd name="T53" fmla="*/ 221 h 506"/>
                  <a:gd name="T54" fmla="*/ 84 w 368"/>
                  <a:gd name="T55" fmla="*/ 254 h 506"/>
                  <a:gd name="T56" fmla="*/ 91 w 368"/>
                  <a:gd name="T57" fmla="*/ 262 h 506"/>
                  <a:gd name="T58" fmla="*/ 93 w 368"/>
                  <a:gd name="T59" fmla="*/ 264 h 506"/>
                  <a:gd name="T60" fmla="*/ 106 w 368"/>
                  <a:gd name="T61" fmla="*/ 268 h 506"/>
                  <a:gd name="T62" fmla="*/ 112 w 368"/>
                  <a:gd name="T63" fmla="*/ 256 h 506"/>
                  <a:gd name="T64" fmla="*/ 110 w 368"/>
                  <a:gd name="T65" fmla="*/ 222 h 506"/>
                  <a:gd name="T66" fmla="*/ 87 w 368"/>
                  <a:gd name="T67" fmla="*/ 82 h 506"/>
                  <a:gd name="T68" fmla="*/ 84 w 368"/>
                  <a:gd name="T69" fmla="*/ 68 h 506"/>
                  <a:gd name="T70" fmla="*/ 104 w 368"/>
                  <a:gd name="T71" fmla="*/ 39 h 506"/>
                  <a:gd name="T72" fmla="*/ 133 w 368"/>
                  <a:gd name="T73" fmla="*/ 60 h 506"/>
                  <a:gd name="T74" fmla="*/ 156 w 368"/>
                  <a:gd name="T75" fmla="*/ 190 h 506"/>
                  <a:gd name="T76" fmla="*/ 170 w 368"/>
                  <a:gd name="T77" fmla="*/ 197 h 506"/>
                  <a:gd name="T78" fmla="*/ 174 w 368"/>
                  <a:gd name="T79" fmla="*/ 190 h 506"/>
                  <a:gd name="T80" fmla="*/ 171 w 368"/>
                  <a:gd name="T81" fmla="*/ 150 h 506"/>
                  <a:gd name="T82" fmla="*/ 167 w 368"/>
                  <a:gd name="T83" fmla="*/ 83 h 506"/>
                  <a:gd name="T84" fmla="*/ 164 w 368"/>
                  <a:gd name="T85" fmla="*/ 35 h 506"/>
                  <a:gd name="T86" fmla="*/ 169 w 368"/>
                  <a:gd name="T87" fmla="*/ 12 h 506"/>
                  <a:gd name="T88" fmla="*/ 196 w 368"/>
                  <a:gd name="T89" fmla="*/ 3 h 506"/>
                  <a:gd name="T90" fmla="*/ 213 w 368"/>
                  <a:gd name="T91" fmla="*/ 23 h 506"/>
                  <a:gd name="T92" fmla="*/ 217 w 368"/>
                  <a:gd name="T93" fmla="*/ 70 h 506"/>
                  <a:gd name="T94" fmla="*/ 221 w 368"/>
                  <a:gd name="T95" fmla="*/ 147 h 506"/>
                  <a:gd name="T96" fmla="*/ 224 w 368"/>
                  <a:gd name="T97" fmla="*/ 191 h 506"/>
                  <a:gd name="T98" fmla="*/ 225 w 368"/>
                  <a:gd name="T99" fmla="*/ 196 h 506"/>
                  <a:gd name="T100" fmla="*/ 233 w 368"/>
                  <a:gd name="T101" fmla="*/ 201 h 506"/>
                  <a:gd name="T102" fmla="*/ 240 w 368"/>
                  <a:gd name="T103" fmla="*/ 194 h 506"/>
                  <a:gd name="T104" fmla="*/ 242 w 368"/>
                  <a:gd name="T105" fmla="*/ 154 h 506"/>
                  <a:gd name="T106" fmla="*/ 246 w 368"/>
                  <a:gd name="T107" fmla="*/ 49 h 506"/>
                  <a:gd name="T108" fmla="*/ 262 w 368"/>
                  <a:gd name="T109" fmla="*/ 27 h 506"/>
                  <a:gd name="T110" fmla="*/ 288 w 368"/>
                  <a:gd name="T111" fmla="*/ 32 h 506"/>
                  <a:gd name="T112" fmla="*/ 296 w 368"/>
                  <a:gd name="T113" fmla="*/ 49 h 506"/>
                  <a:gd name="T114" fmla="*/ 295 w 368"/>
                  <a:gd name="T115" fmla="*/ 86 h 506"/>
                  <a:gd name="T116" fmla="*/ 293 w 368"/>
                  <a:gd name="T117" fmla="*/ 122 h 506"/>
                  <a:gd name="T118" fmla="*/ 293 w 368"/>
                  <a:gd name="T119" fmla="*/ 122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8" h="506">
                    <a:moveTo>
                      <a:pt x="293" y="122"/>
                    </a:moveTo>
                    <a:cubicBezTo>
                      <a:pt x="292" y="145"/>
                      <a:pt x="291" y="167"/>
                      <a:pt x="290" y="190"/>
                    </a:cubicBezTo>
                    <a:cubicBezTo>
                      <a:pt x="290" y="192"/>
                      <a:pt x="290" y="194"/>
                      <a:pt x="290" y="195"/>
                    </a:cubicBezTo>
                    <a:cubicBezTo>
                      <a:pt x="290" y="200"/>
                      <a:pt x="293" y="203"/>
                      <a:pt x="297" y="203"/>
                    </a:cubicBezTo>
                    <a:cubicBezTo>
                      <a:pt x="302" y="204"/>
                      <a:pt x="305" y="201"/>
                      <a:pt x="306" y="196"/>
                    </a:cubicBezTo>
                    <a:cubicBezTo>
                      <a:pt x="308" y="175"/>
                      <a:pt x="311" y="153"/>
                      <a:pt x="313" y="131"/>
                    </a:cubicBezTo>
                    <a:cubicBezTo>
                      <a:pt x="315" y="115"/>
                      <a:pt x="317" y="100"/>
                      <a:pt x="319" y="84"/>
                    </a:cubicBezTo>
                    <a:cubicBezTo>
                      <a:pt x="321" y="72"/>
                      <a:pt x="330" y="64"/>
                      <a:pt x="342" y="63"/>
                    </a:cubicBezTo>
                    <a:cubicBezTo>
                      <a:pt x="353" y="63"/>
                      <a:pt x="363" y="69"/>
                      <a:pt x="367" y="81"/>
                    </a:cubicBezTo>
                    <a:cubicBezTo>
                      <a:pt x="368" y="85"/>
                      <a:pt x="368" y="90"/>
                      <a:pt x="368" y="95"/>
                    </a:cubicBezTo>
                    <a:cubicBezTo>
                      <a:pt x="363" y="130"/>
                      <a:pt x="359" y="164"/>
                      <a:pt x="354" y="199"/>
                    </a:cubicBezTo>
                    <a:cubicBezTo>
                      <a:pt x="350" y="230"/>
                      <a:pt x="346" y="261"/>
                      <a:pt x="342" y="293"/>
                    </a:cubicBezTo>
                    <a:cubicBezTo>
                      <a:pt x="339" y="312"/>
                      <a:pt x="336" y="332"/>
                      <a:pt x="333" y="351"/>
                    </a:cubicBezTo>
                    <a:cubicBezTo>
                      <a:pt x="331" y="364"/>
                      <a:pt x="327" y="377"/>
                      <a:pt x="321" y="388"/>
                    </a:cubicBezTo>
                    <a:cubicBezTo>
                      <a:pt x="316" y="395"/>
                      <a:pt x="310" y="401"/>
                      <a:pt x="303" y="405"/>
                    </a:cubicBezTo>
                    <a:cubicBezTo>
                      <a:pt x="301" y="406"/>
                      <a:pt x="300" y="407"/>
                      <a:pt x="300" y="409"/>
                    </a:cubicBezTo>
                    <a:cubicBezTo>
                      <a:pt x="298" y="435"/>
                      <a:pt x="296" y="461"/>
                      <a:pt x="293" y="487"/>
                    </a:cubicBezTo>
                    <a:cubicBezTo>
                      <a:pt x="292" y="499"/>
                      <a:pt x="284" y="506"/>
                      <a:pt x="273" y="506"/>
                    </a:cubicBezTo>
                    <a:cubicBezTo>
                      <a:pt x="237" y="506"/>
                      <a:pt x="201" y="506"/>
                      <a:pt x="165" y="506"/>
                    </a:cubicBezTo>
                    <a:cubicBezTo>
                      <a:pt x="153" y="506"/>
                      <a:pt x="145" y="498"/>
                      <a:pt x="144" y="486"/>
                    </a:cubicBezTo>
                    <a:cubicBezTo>
                      <a:pt x="141" y="461"/>
                      <a:pt x="139" y="436"/>
                      <a:pt x="137" y="411"/>
                    </a:cubicBezTo>
                    <a:cubicBezTo>
                      <a:pt x="137" y="410"/>
                      <a:pt x="136" y="408"/>
                      <a:pt x="135" y="408"/>
                    </a:cubicBezTo>
                    <a:cubicBezTo>
                      <a:pt x="119" y="400"/>
                      <a:pt x="107" y="389"/>
                      <a:pt x="96" y="376"/>
                    </a:cubicBezTo>
                    <a:cubicBezTo>
                      <a:pt x="71" y="346"/>
                      <a:pt x="50" y="314"/>
                      <a:pt x="29" y="282"/>
                    </a:cubicBezTo>
                    <a:cubicBezTo>
                      <a:pt x="23" y="272"/>
                      <a:pt x="17" y="262"/>
                      <a:pt x="11" y="252"/>
                    </a:cubicBezTo>
                    <a:cubicBezTo>
                      <a:pt x="0" y="235"/>
                      <a:pt x="13" y="212"/>
                      <a:pt x="33" y="211"/>
                    </a:cubicBezTo>
                    <a:cubicBezTo>
                      <a:pt x="41" y="211"/>
                      <a:pt x="49" y="215"/>
                      <a:pt x="55" y="221"/>
                    </a:cubicBezTo>
                    <a:cubicBezTo>
                      <a:pt x="65" y="232"/>
                      <a:pt x="75" y="243"/>
                      <a:pt x="84" y="254"/>
                    </a:cubicBezTo>
                    <a:cubicBezTo>
                      <a:pt x="87" y="257"/>
                      <a:pt x="89" y="259"/>
                      <a:pt x="91" y="262"/>
                    </a:cubicBezTo>
                    <a:cubicBezTo>
                      <a:pt x="92" y="263"/>
                      <a:pt x="92" y="263"/>
                      <a:pt x="93" y="264"/>
                    </a:cubicBezTo>
                    <a:cubicBezTo>
                      <a:pt x="96" y="267"/>
                      <a:pt x="101" y="270"/>
                      <a:pt x="106" y="268"/>
                    </a:cubicBezTo>
                    <a:cubicBezTo>
                      <a:pt x="111" y="266"/>
                      <a:pt x="113" y="261"/>
                      <a:pt x="112" y="256"/>
                    </a:cubicBezTo>
                    <a:cubicBezTo>
                      <a:pt x="112" y="245"/>
                      <a:pt x="111" y="233"/>
                      <a:pt x="110" y="222"/>
                    </a:cubicBezTo>
                    <a:cubicBezTo>
                      <a:pt x="105" y="175"/>
                      <a:pt x="95" y="128"/>
                      <a:pt x="87" y="82"/>
                    </a:cubicBezTo>
                    <a:cubicBezTo>
                      <a:pt x="86" y="77"/>
                      <a:pt x="85" y="73"/>
                      <a:pt x="84" y="68"/>
                    </a:cubicBezTo>
                    <a:cubicBezTo>
                      <a:pt x="82" y="54"/>
                      <a:pt x="90" y="42"/>
                      <a:pt x="104" y="39"/>
                    </a:cubicBezTo>
                    <a:cubicBezTo>
                      <a:pt x="118" y="37"/>
                      <a:pt x="131" y="46"/>
                      <a:pt x="133" y="60"/>
                    </a:cubicBezTo>
                    <a:cubicBezTo>
                      <a:pt x="141" y="103"/>
                      <a:pt x="148" y="146"/>
                      <a:pt x="156" y="190"/>
                    </a:cubicBezTo>
                    <a:cubicBezTo>
                      <a:pt x="157" y="198"/>
                      <a:pt x="163" y="199"/>
                      <a:pt x="170" y="197"/>
                    </a:cubicBezTo>
                    <a:cubicBezTo>
                      <a:pt x="173" y="196"/>
                      <a:pt x="174" y="193"/>
                      <a:pt x="174" y="190"/>
                    </a:cubicBezTo>
                    <a:cubicBezTo>
                      <a:pt x="173" y="176"/>
                      <a:pt x="172" y="163"/>
                      <a:pt x="171" y="150"/>
                    </a:cubicBezTo>
                    <a:cubicBezTo>
                      <a:pt x="170" y="127"/>
                      <a:pt x="169" y="105"/>
                      <a:pt x="167" y="83"/>
                    </a:cubicBezTo>
                    <a:cubicBezTo>
                      <a:pt x="166" y="67"/>
                      <a:pt x="165" y="51"/>
                      <a:pt x="164" y="35"/>
                    </a:cubicBezTo>
                    <a:cubicBezTo>
                      <a:pt x="164" y="27"/>
                      <a:pt x="164" y="19"/>
                      <a:pt x="169" y="12"/>
                    </a:cubicBezTo>
                    <a:cubicBezTo>
                      <a:pt x="175" y="4"/>
                      <a:pt x="185" y="0"/>
                      <a:pt x="196" y="3"/>
                    </a:cubicBezTo>
                    <a:cubicBezTo>
                      <a:pt x="205" y="5"/>
                      <a:pt x="212" y="14"/>
                      <a:pt x="213" y="23"/>
                    </a:cubicBezTo>
                    <a:cubicBezTo>
                      <a:pt x="215" y="39"/>
                      <a:pt x="216" y="55"/>
                      <a:pt x="217" y="70"/>
                    </a:cubicBezTo>
                    <a:cubicBezTo>
                      <a:pt x="218" y="96"/>
                      <a:pt x="220" y="121"/>
                      <a:pt x="221" y="147"/>
                    </a:cubicBezTo>
                    <a:cubicBezTo>
                      <a:pt x="222" y="161"/>
                      <a:pt x="223" y="176"/>
                      <a:pt x="224" y="191"/>
                    </a:cubicBezTo>
                    <a:cubicBezTo>
                      <a:pt x="224" y="193"/>
                      <a:pt x="225" y="195"/>
                      <a:pt x="225" y="196"/>
                    </a:cubicBezTo>
                    <a:cubicBezTo>
                      <a:pt x="227" y="200"/>
                      <a:pt x="230" y="201"/>
                      <a:pt x="233" y="201"/>
                    </a:cubicBezTo>
                    <a:cubicBezTo>
                      <a:pt x="237" y="200"/>
                      <a:pt x="240" y="197"/>
                      <a:pt x="240" y="194"/>
                    </a:cubicBezTo>
                    <a:cubicBezTo>
                      <a:pt x="240" y="181"/>
                      <a:pt x="241" y="168"/>
                      <a:pt x="242" y="154"/>
                    </a:cubicBezTo>
                    <a:cubicBezTo>
                      <a:pt x="243" y="119"/>
                      <a:pt x="244" y="84"/>
                      <a:pt x="246" y="49"/>
                    </a:cubicBezTo>
                    <a:cubicBezTo>
                      <a:pt x="247" y="39"/>
                      <a:pt x="252" y="31"/>
                      <a:pt x="262" y="27"/>
                    </a:cubicBezTo>
                    <a:cubicBezTo>
                      <a:pt x="272" y="23"/>
                      <a:pt x="281" y="25"/>
                      <a:pt x="288" y="32"/>
                    </a:cubicBezTo>
                    <a:cubicBezTo>
                      <a:pt x="293" y="36"/>
                      <a:pt x="296" y="43"/>
                      <a:pt x="296" y="49"/>
                    </a:cubicBezTo>
                    <a:cubicBezTo>
                      <a:pt x="296" y="62"/>
                      <a:pt x="295" y="74"/>
                      <a:pt x="295" y="86"/>
                    </a:cubicBezTo>
                    <a:cubicBezTo>
                      <a:pt x="294" y="98"/>
                      <a:pt x="293" y="110"/>
                      <a:pt x="293" y="122"/>
                    </a:cubicBezTo>
                    <a:cubicBezTo>
                      <a:pt x="293" y="122"/>
                      <a:pt x="293" y="122"/>
                      <a:pt x="293" y="122"/>
                    </a:cubicBezTo>
                    <a:close/>
                  </a:path>
                </a:pathLst>
              </a:custGeom>
              <a:solidFill>
                <a:schemeClr val="bg2"/>
              </a:solidFill>
              <a:ln w="25400">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a:ea typeface="+mn-ea"/>
                  <a:cs typeface="+mn-cs"/>
                </a:endParaRPr>
              </a:p>
            </p:txBody>
          </p:sp>
          <p:sp>
            <p:nvSpPr>
              <p:cNvPr id="800" name="Freeform 9">
                <a:extLst>
                  <a:ext uri="{FF2B5EF4-FFF2-40B4-BE49-F238E27FC236}">
                    <a16:creationId xmlns:a16="http://schemas.microsoft.com/office/drawing/2014/main" id="{EB70F988-9E53-C2FF-340E-F3E9669565C4}"/>
                  </a:ext>
                </a:extLst>
              </p:cNvPr>
              <p:cNvSpPr>
                <a:spLocks/>
              </p:cNvSpPr>
              <p:nvPr/>
            </p:nvSpPr>
            <p:spPr bwMode="auto">
              <a:xfrm>
                <a:off x="13705224" y="4612013"/>
                <a:ext cx="158062" cy="437817"/>
              </a:xfrm>
              <a:custGeom>
                <a:avLst/>
                <a:gdLst>
                  <a:gd name="T0" fmla="*/ 54 w 54"/>
                  <a:gd name="T1" fmla="*/ 34 h 149"/>
                  <a:gd name="T2" fmla="*/ 27 w 54"/>
                  <a:gd name="T3" fmla="*/ 61 h 149"/>
                  <a:gd name="T4" fmla="*/ 54 w 54"/>
                  <a:gd name="T5" fmla="*/ 88 h 149"/>
                  <a:gd name="T6" fmla="*/ 27 w 54"/>
                  <a:gd name="T7" fmla="*/ 116 h 149"/>
                  <a:gd name="T8" fmla="*/ 48 w 54"/>
                  <a:gd name="T9" fmla="*/ 136 h 149"/>
                  <a:gd name="T10" fmla="*/ 35 w 54"/>
                  <a:gd name="T11" fmla="*/ 149 h 149"/>
                  <a:gd name="T12" fmla="*/ 1 w 54"/>
                  <a:gd name="T13" fmla="*/ 116 h 149"/>
                  <a:gd name="T14" fmla="*/ 29 w 54"/>
                  <a:gd name="T15" fmla="*/ 89 h 149"/>
                  <a:gd name="T16" fmla="*/ 0 w 54"/>
                  <a:gd name="T17" fmla="*/ 61 h 149"/>
                  <a:gd name="T18" fmla="*/ 28 w 54"/>
                  <a:gd name="T19" fmla="*/ 34 h 149"/>
                  <a:gd name="T20" fmla="*/ 7 w 54"/>
                  <a:gd name="T21" fmla="*/ 13 h 149"/>
                  <a:gd name="T22" fmla="*/ 20 w 54"/>
                  <a:gd name="T23" fmla="*/ 0 h 149"/>
                  <a:gd name="T24" fmla="*/ 54 w 54"/>
                  <a:gd name="T25" fmla="*/ 3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149">
                    <a:moveTo>
                      <a:pt x="54" y="34"/>
                    </a:moveTo>
                    <a:cubicBezTo>
                      <a:pt x="45" y="43"/>
                      <a:pt x="36" y="52"/>
                      <a:pt x="27" y="61"/>
                    </a:cubicBezTo>
                    <a:cubicBezTo>
                      <a:pt x="36" y="70"/>
                      <a:pt x="45" y="79"/>
                      <a:pt x="54" y="88"/>
                    </a:cubicBezTo>
                    <a:cubicBezTo>
                      <a:pt x="45" y="97"/>
                      <a:pt x="36" y="106"/>
                      <a:pt x="27" y="116"/>
                    </a:cubicBezTo>
                    <a:cubicBezTo>
                      <a:pt x="34" y="123"/>
                      <a:pt x="41" y="130"/>
                      <a:pt x="48" y="136"/>
                    </a:cubicBezTo>
                    <a:cubicBezTo>
                      <a:pt x="43" y="141"/>
                      <a:pt x="39" y="145"/>
                      <a:pt x="35" y="149"/>
                    </a:cubicBezTo>
                    <a:cubicBezTo>
                      <a:pt x="24" y="138"/>
                      <a:pt x="13" y="127"/>
                      <a:pt x="1" y="116"/>
                    </a:cubicBezTo>
                    <a:cubicBezTo>
                      <a:pt x="10" y="107"/>
                      <a:pt x="19" y="98"/>
                      <a:pt x="29" y="89"/>
                    </a:cubicBezTo>
                    <a:cubicBezTo>
                      <a:pt x="19" y="80"/>
                      <a:pt x="10" y="71"/>
                      <a:pt x="0" y="61"/>
                    </a:cubicBezTo>
                    <a:cubicBezTo>
                      <a:pt x="10" y="52"/>
                      <a:pt x="19" y="43"/>
                      <a:pt x="28" y="34"/>
                    </a:cubicBezTo>
                    <a:cubicBezTo>
                      <a:pt x="21" y="27"/>
                      <a:pt x="14" y="20"/>
                      <a:pt x="7" y="13"/>
                    </a:cubicBezTo>
                    <a:cubicBezTo>
                      <a:pt x="12" y="8"/>
                      <a:pt x="16" y="4"/>
                      <a:pt x="20" y="0"/>
                    </a:cubicBezTo>
                    <a:cubicBezTo>
                      <a:pt x="31" y="11"/>
                      <a:pt x="42" y="22"/>
                      <a:pt x="54" y="3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a:ea typeface="+mn-ea"/>
                  <a:cs typeface="+mn-cs"/>
                </a:endParaRPr>
              </a:p>
            </p:txBody>
          </p:sp>
          <p:sp>
            <p:nvSpPr>
              <p:cNvPr id="801" name="Freeform 9">
                <a:extLst>
                  <a:ext uri="{FF2B5EF4-FFF2-40B4-BE49-F238E27FC236}">
                    <a16:creationId xmlns:a16="http://schemas.microsoft.com/office/drawing/2014/main" id="{128D8051-04DC-F648-646C-1C30B60AC396}"/>
                  </a:ext>
                </a:extLst>
              </p:cNvPr>
              <p:cNvSpPr>
                <a:spLocks/>
              </p:cNvSpPr>
              <p:nvPr/>
            </p:nvSpPr>
            <p:spPr bwMode="auto">
              <a:xfrm>
                <a:off x="12296746" y="4612013"/>
                <a:ext cx="158062" cy="437817"/>
              </a:xfrm>
              <a:custGeom>
                <a:avLst/>
                <a:gdLst>
                  <a:gd name="T0" fmla="*/ 54 w 54"/>
                  <a:gd name="T1" fmla="*/ 34 h 149"/>
                  <a:gd name="T2" fmla="*/ 27 w 54"/>
                  <a:gd name="T3" fmla="*/ 61 h 149"/>
                  <a:gd name="T4" fmla="*/ 54 w 54"/>
                  <a:gd name="T5" fmla="*/ 88 h 149"/>
                  <a:gd name="T6" fmla="*/ 27 w 54"/>
                  <a:gd name="T7" fmla="*/ 116 h 149"/>
                  <a:gd name="T8" fmla="*/ 48 w 54"/>
                  <a:gd name="T9" fmla="*/ 136 h 149"/>
                  <a:gd name="T10" fmla="*/ 35 w 54"/>
                  <a:gd name="T11" fmla="*/ 149 h 149"/>
                  <a:gd name="T12" fmla="*/ 1 w 54"/>
                  <a:gd name="T13" fmla="*/ 116 h 149"/>
                  <a:gd name="T14" fmla="*/ 29 w 54"/>
                  <a:gd name="T15" fmla="*/ 89 h 149"/>
                  <a:gd name="T16" fmla="*/ 0 w 54"/>
                  <a:gd name="T17" fmla="*/ 61 h 149"/>
                  <a:gd name="T18" fmla="*/ 28 w 54"/>
                  <a:gd name="T19" fmla="*/ 34 h 149"/>
                  <a:gd name="T20" fmla="*/ 7 w 54"/>
                  <a:gd name="T21" fmla="*/ 13 h 149"/>
                  <a:gd name="T22" fmla="*/ 20 w 54"/>
                  <a:gd name="T23" fmla="*/ 0 h 149"/>
                  <a:gd name="T24" fmla="*/ 54 w 54"/>
                  <a:gd name="T25" fmla="*/ 3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149">
                    <a:moveTo>
                      <a:pt x="54" y="34"/>
                    </a:moveTo>
                    <a:cubicBezTo>
                      <a:pt x="45" y="43"/>
                      <a:pt x="36" y="52"/>
                      <a:pt x="27" y="61"/>
                    </a:cubicBezTo>
                    <a:cubicBezTo>
                      <a:pt x="36" y="70"/>
                      <a:pt x="45" y="79"/>
                      <a:pt x="54" y="88"/>
                    </a:cubicBezTo>
                    <a:cubicBezTo>
                      <a:pt x="45" y="97"/>
                      <a:pt x="36" y="106"/>
                      <a:pt x="27" y="116"/>
                    </a:cubicBezTo>
                    <a:cubicBezTo>
                      <a:pt x="34" y="123"/>
                      <a:pt x="41" y="130"/>
                      <a:pt x="48" y="136"/>
                    </a:cubicBezTo>
                    <a:cubicBezTo>
                      <a:pt x="43" y="141"/>
                      <a:pt x="39" y="145"/>
                      <a:pt x="35" y="149"/>
                    </a:cubicBezTo>
                    <a:cubicBezTo>
                      <a:pt x="24" y="138"/>
                      <a:pt x="13" y="127"/>
                      <a:pt x="1" y="116"/>
                    </a:cubicBezTo>
                    <a:cubicBezTo>
                      <a:pt x="10" y="107"/>
                      <a:pt x="19" y="98"/>
                      <a:pt x="29" y="89"/>
                    </a:cubicBezTo>
                    <a:cubicBezTo>
                      <a:pt x="19" y="80"/>
                      <a:pt x="10" y="71"/>
                      <a:pt x="0" y="61"/>
                    </a:cubicBezTo>
                    <a:cubicBezTo>
                      <a:pt x="10" y="52"/>
                      <a:pt x="19" y="43"/>
                      <a:pt x="28" y="34"/>
                    </a:cubicBezTo>
                    <a:cubicBezTo>
                      <a:pt x="21" y="27"/>
                      <a:pt x="14" y="20"/>
                      <a:pt x="7" y="13"/>
                    </a:cubicBezTo>
                    <a:cubicBezTo>
                      <a:pt x="12" y="8"/>
                      <a:pt x="16" y="4"/>
                      <a:pt x="20" y="0"/>
                    </a:cubicBezTo>
                    <a:cubicBezTo>
                      <a:pt x="31" y="11"/>
                      <a:pt x="42" y="22"/>
                      <a:pt x="54" y="3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a:ea typeface="+mn-ea"/>
                  <a:cs typeface="+mn-cs"/>
                </a:endParaRPr>
              </a:p>
            </p:txBody>
          </p:sp>
          <p:sp>
            <p:nvSpPr>
              <p:cNvPr id="802" name="Freeform 9">
                <a:extLst>
                  <a:ext uri="{FF2B5EF4-FFF2-40B4-BE49-F238E27FC236}">
                    <a16:creationId xmlns:a16="http://schemas.microsoft.com/office/drawing/2014/main" id="{340A008B-56B9-07C4-FC56-24D8B4AE2499}"/>
                  </a:ext>
                </a:extLst>
              </p:cNvPr>
              <p:cNvSpPr>
                <a:spLocks/>
              </p:cNvSpPr>
              <p:nvPr/>
            </p:nvSpPr>
            <p:spPr bwMode="auto">
              <a:xfrm>
                <a:off x="12449256" y="4612013"/>
                <a:ext cx="158062" cy="437817"/>
              </a:xfrm>
              <a:custGeom>
                <a:avLst/>
                <a:gdLst>
                  <a:gd name="T0" fmla="*/ 54 w 54"/>
                  <a:gd name="T1" fmla="*/ 34 h 149"/>
                  <a:gd name="T2" fmla="*/ 27 w 54"/>
                  <a:gd name="T3" fmla="*/ 61 h 149"/>
                  <a:gd name="T4" fmla="*/ 54 w 54"/>
                  <a:gd name="T5" fmla="*/ 88 h 149"/>
                  <a:gd name="T6" fmla="*/ 27 w 54"/>
                  <a:gd name="T7" fmla="*/ 116 h 149"/>
                  <a:gd name="T8" fmla="*/ 48 w 54"/>
                  <a:gd name="T9" fmla="*/ 136 h 149"/>
                  <a:gd name="T10" fmla="*/ 35 w 54"/>
                  <a:gd name="T11" fmla="*/ 149 h 149"/>
                  <a:gd name="T12" fmla="*/ 1 w 54"/>
                  <a:gd name="T13" fmla="*/ 116 h 149"/>
                  <a:gd name="T14" fmla="*/ 29 w 54"/>
                  <a:gd name="T15" fmla="*/ 89 h 149"/>
                  <a:gd name="T16" fmla="*/ 0 w 54"/>
                  <a:gd name="T17" fmla="*/ 61 h 149"/>
                  <a:gd name="T18" fmla="*/ 28 w 54"/>
                  <a:gd name="T19" fmla="*/ 34 h 149"/>
                  <a:gd name="T20" fmla="*/ 7 w 54"/>
                  <a:gd name="T21" fmla="*/ 13 h 149"/>
                  <a:gd name="T22" fmla="*/ 20 w 54"/>
                  <a:gd name="T23" fmla="*/ 0 h 149"/>
                  <a:gd name="T24" fmla="*/ 54 w 54"/>
                  <a:gd name="T25" fmla="*/ 3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149">
                    <a:moveTo>
                      <a:pt x="54" y="34"/>
                    </a:moveTo>
                    <a:cubicBezTo>
                      <a:pt x="45" y="43"/>
                      <a:pt x="36" y="52"/>
                      <a:pt x="27" y="61"/>
                    </a:cubicBezTo>
                    <a:cubicBezTo>
                      <a:pt x="36" y="70"/>
                      <a:pt x="45" y="79"/>
                      <a:pt x="54" y="88"/>
                    </a:cubicBezTo>
                    <a:cubicBezTo>
                      <a:pt x="45" y="97"/>
                      <a:pt x="36" y="106"/>
                      <a:pt x="27" y="116"/>
                    </a:cubicBezTo>
                    <a:cubicBezTo>
                      <a:pt x="34" y="123"/>
                      <a:pt x="41" y="130"/>
                      <a:pt x="48" y="136"/>
                    </a:cubicBezTo>
                    <a:cubicBezTo>
                      <a:pt x="43" y="141"/>
                      <a:pt x="39" y="145"/>
                      <a:pt x="35" y="149"/>
                    </a:cubicBezTo>
                    <a:cubicBezTo>
                      <a:pt x="24" y="138"/>
                      <a:pt x="13" y="127"/>
                      <a:pt x="1" y="116"/>
                    </a:cubicBezTo>
                    <a:cubicBezTo>
                      <a:pt x="10" y="107"/>
                      <a:pt x="19" y="98"/>
                      <a:pt x="29" y="89"/>
                    </a:cubicBezTo>
                    <a:cubicBezTo>
                      <a:pt x="19" y="80"/>
                      <a:pt x="10" y="71"/>
                      <a:pt x="0" y="61"/>
                    </a:cubicBezTo>
                    <a:cubicBezTo>
                      <a:pt x="10" y="52"/>
                      <a:pt x="19" y="43"/>
                      <a:pt x="28" y="34"/>
                    </a:cubicBezTo>
                    <a:cubicBezTo>
                      <a:pt x="21" y="27"/>
                      <a:pt x="14" y="20"/>
                      <a:pt x="7" y="13"/>
                    </a:cubicBezTo>
                    <a:cubicBezTo>
                      <a:pt x="12" y="8"/>
                      <a:pt x="16" y="4"/>
                      <a:pt x="20" y="0"/>
                    </a:cubicBezTo>
                    <a:cubicBezTo>
                      <a:pt x="31" y="11"/>
                      <a:pt x="42" y="22"/>
                      <a:pt x="54" y="3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a:ea typeface="+mn-ea"/>
                  <a:cs typeface="+mn-cs"/>
                </a:endParaRPr>
              </a:p>
            </p:txBody>
          </p:sp>
        </p:grpSp>
        <p:grpSp>
          <p:nvGrpSpPr>
            <p:cNvPr id="2" name="Group 1">
              <a:extLst>
                <a:ext uri="{FF2B5EF4-FFF2-40B4-BE49-F238E27FC236}">
                  <a16:creationId xmlns:a16="http://schemas.microsoft.com/office/drawing/2014/main" id="{84B6D4DE-F68F-9357-8CBE-39CF801D56C3}"/>
                </a:ext>
              </a:extLst>
            </p:cNvPr>
            <p:cNvGrpSpPr/>
            <p:nvPr/>
          </p:nvGrpSpPr>
          <p:grpSpPr>
            <a:xfrm>
              <a:off x="8984190" y="4163417"/>
              <a:ext cx="611221" cy="845242"/>
              <a:chOff x="8984190" y="4163417"/>
              <a:chExt cx="611221" cy="845242"/>
            </a:xfrm>
          </p:grpSpPr>
          <p:sp>
            <p:nvSpPr>
              <p:cNvPr id="823" name="Freeform 132">
                <a:extLst>
                  <a:ext uri="{FF2B5EF4-FFF2-40B4-BE49-F238E27FC236}">
                    <a16:creationId xmlns:a16="http://schemas.microsoft.com/office/drawing/2014/main" id="{31E0A366-B786-CDB7-AF8A-171C8DF67929}"/>
                  </a:ext>
                </a:extLst>
              </p:cNvPr>
              <p:cNvSpPr/>
              <p:nvPr/>
            </p:nvSpPr>
            <p:spPr>
              <a:xfrm>
                <a:off x="9057726" y="4163417"/>
                <a:ext cx="448647" cy="449934"/>
              </a:xfrm>
              <a:custGeom>
                <a:avLst/>
                <a:gdLst>
                  <a:gd name="connsiteX0" fmla="*/ 233916 w 797442"/>
                  <a:gd name="connsiteY0" fmla="*/ 0 h 813390"/>
                  <a:gd name="connsiteX1" fmla="*/ 558209 w 797442"/>
                  <a:gd name="connsiteY1" fmla="*/ 0 h 813390"/>
                  <a:gd name="connsiteX2" fmla="*/ 590107 w 797442"/>
                  <a:gd name="connsiteY2" fmla="*/ 212651 h 813390"/>
                  <a:gd name="connsiteX3" fmla="*/ 797442 w 797442"/>
                  <a:gd name="connsiteY3" fmla="*/ 611372 h 813390"/>
                  <a:gd name="connsiteX4" fmla="*/ 414670 w 797442"/>
                  <a:gd name="connsiteY4" fmla="*/ 813390 h 813390"/>
                  <a:gd name="connsiteX5" fmla="*/ 0 w 797442"/>
                  <a:gd name="connsiteY5" fmla="*/ 606056 h 813390"/>
                  <a:gd name="connsiteX6" fmla="*/ 175437 w 797442"/>
                  <a:gd name="connsiteY6" fmla="*/ 260497 h 813390"/>
                  <a:gd name="connsiteX7" fmla="*/ 233916 w 797442"/>
                  <a:gd name="connsiteY7" fmla="*/ 0 h 813390"/>
                  <a:gd name="connsiteX0" fmla="*/ 239745 w 803271"/>
                  <a:gd name="connsiteY0" fmla="*/ 0 h 813390"/>
                  <a:gd name="connsiteX1" fmla="*/ 564038 w 803271"/>
                  <a:gd name="connsiteY1" fmla="*/ 0 h 813390"/>
                  <a:gd name="connsiteX2" fmla="*/ 595936 w 803271"/>
                  <a:gd name="connsiteY2" fmla="*/ 212651 h 813390"/>
                  <a:gd name="connsiteX3" fmla="*/ 803271 w 803271"/>
                  <a:gd name="connsiteY3" fmla="*/ 611372 h 813390"/>
                  <a:gd name="connsiteX4" fmla="*/ 420499 w 803271"/>
                  <a:gd name="connsiteY4" fmla="*/ 813390 h 813390"/>
                  <a:gd name="connsiteX5" fmla="*/ 5829 w 803271"/>
                  <a:gd name="connsiteY5" fmla="*/ 606056 h 813390"/>
                  <a:gd name="connsiteX6" fmla="*/ 181266 w 803271"/>
                  <a:gd name="connsiteY6" fmla="*/ 260497 h 813390"/>
                  <a:gd name="connsiteX7" fmla="*/ 239745 w 803271"/>
                  <a:gd name="connsiteY7" fmla="*/ 0 h 813390"/>
                  <a:gd name="connsiteX0" fmla="*/ 239745 w 803271"/>
                  <a:gd name="connsiteY0" fmla="*/ 0 h 813390"/>
                  <a:gd name="connsiteX1" fmla="*/ 564038 w 803271"/>
                  <a:gd name="connsiteY1" fmla="*/ 0 h 813390"/>
                  <a:gd name="connsiteX2" fmla="*/ 595936 w 803271"/>
                  <a:gd name="connsiteY2" fmla="*/ 212651 h 813390"/>
                  <a:gd name="connsiteX3" fmla="*/ 803271 w 803271"/>
                  <a:gd name="connsiteY3" fmla="*/ 611372 h 813390"/>
                  <a:gd name="connsiteX4" fmla="*/ 420499 w 803271"/>
                  <a:gd name="connsiteY4" fmla="*/ 813390 h 813390"/>
                  <a:gd name="connsiteX5" fmla="*/ 5829 w 803271"/>
                  <a:gd name="connsiteY5" fmla="*/ 606056 h 813390"/>
                  <a:gd name="connsiteX6" fmla="*/ 181266 w 803271"/>
                  <a:gd name="connsiteY6" fmla="*/ 260497 h 813390"/>
                  <a:gd name="connsiteX7" fmla="*/ 239745 w 803271"/>
                  <a:gd name="connsiteY7" fmla="*/ 0 h 813390"/>
                  <a:gd name="connsiteX0" fmla="*/ 239745 w 806222"/>
                  <a:gd name="connsiteY0" fmla="*/ 0 h 813390"/>
                  <a:gd name="connsiteX1" fmla="*/ 564038 w 806222"/>
                  <a:gd name="connsiteY1" fmla="*/ 0 h 813390"/>
                  <a:gd name="connsiteX2" fmla="*/ 595936 w 806222"/>
                  <a:gd name="connsiteY2" fmla="*/ 212651 h 813390"/>
                  <a:gd name="connsiteX3" fmla="*/ 803271 w 806222"/>
                  <a:gd name="connsiteY3" fmla="*/ 611372 h 813390"/>
                  <a:gd name="connsiteX4" fmla="*/ 420499 w 806222"/>
                  <a:gd name="connsiteY4" fmla="*/ 813390 h 813390"/>
                  <a:gd name="connsiteX5" fmla="*/ 5829 w 806222"/>
                  <a:gd name="connsiteY5" fmla="*/ 606056 h 813390"/>
                  <a:gd name="connsiteX6" fmla="*/ 181266 w 806222"/>
                  <a:gd name="connsiteY6" fmla="*/ 260497 h 813390"/>
                  <a:gd name="connsiteX7" fmla="*/ 239745 w 806222"/>
                  <a:gd name="connsiteY7" fmla="*/ 0 h 813390"/>
                  <a:gd name="connsiteX0" fmla="*/ 239745 w 806222"/>
                  <a:gd name="connsiteY0" fmla="*/ 0 h 813390"/>
                  <a:gd name="connsiteX1" fmla="*/ 564038 w 806222"/>
                  <a:gd name="connsiteY1" fmla="*/ 0 h 813390"/>
                  <a:gd name="connsiteX2" fmla="*/ 595936 w 806222"/>
                  <a:gd name="connsiteY2" fmla="*/ 212651 h 813390"/>
                  <a:gd name="connsiteX3" fmla="*/ 803271 w 806222"/>
                  <a:gd name="connsiteY3" fmla="*/ 611372 h 813390"/>
                  <a:gd name="connsiteX4" fmla="*/ 420499 w 806222"/>
                  <a:gd name="connsiteY4" fmla="*/ 813390 h 813390"/>
                  <a:gd name="connsiteX5" fmla="*/ 5829 w 806222"/>
                  <a:gd name="connsiteY5" fmla="*/ 606056 h 813390"/>
                  <a:gd name="connsiteX6" fmla="*/ 181266 w 806222"/>
                  <a:gd name="connsiteY6" fmla="*/ 260497 h 813390"/>
                  <a:gd name="connsiteX7" fmla="*/ 239745 w 806222"/>
                  <a:gd name="connsiteY7" fmla="*/ 0 h 813390"/>
                  <a:gd name="connsiteX0" fmla="*/ 239745 w 806222"/>
                  <a:gd name="connsiteY0" fmla="*/ 0 h 827975"/>
                  <a:gd name="connsiteX1" fmla="*/ 564038 w 806222"/>
                  <a:gd name="connsiteY1" fmla="*/ 0 h 827975"/>
                  <a:gd name="connsiteX2" fmla="*/ 595936 w 806222"/>
                  <a:gd name="connsiteY2" fmla="*/ 212651 h 827975"/>
                  <a:gd name="connsiteX3" fmla="*/ 803271 w 806222"/>
                  <a:gd name="connsiteY3" fmla="*/ 611372 h 827975"/>
                  <a:gd name="connsiteX4" fmla="*/ 420499 w 806222"/>
                  <a:gd name="connsiteY4" fmla="*/ 813390 h 827975"/>
                  <a:gd name="connsiteX5" fmla="*/ 5829 w 806222"/>
                  <a:gd name="connsiteY5" fmla="*/ 606056 h 827975"/>
                  <a:gd name="connsiteX6" fmla="*/ 181266 w 806222"/>
                  <a:gd name="connsiteY6" fmla="*/ 260497 h 827975"/>
                  <a:gd name="connsiteX7" fmla="*/ 239745 w 806222"/>
                  <a:gd name="connsiteY7" fmla="*/ 0 h 827975"/>
                  <a:gd name="connsiteX0" fmla="*/ 239745 w 806222"/>
                  <a:gd name="connsiteY0" fmla="*/ 0 h 827975"/>
                  <a:gd name="connsiteX1" fmla="*/ 564038 w 806222"/>
                  <a:gd name="connsiteY1" fmla="*/ 0 h 827975"/>
                  <a:gd name="connsiteX2" fmla="*/ 595936 w 806222"/>
                  <a:gd name="connsiteY2" fmla="*/ 212651 h 827975"/>
                  <a:gd name="connsiteX3" fmla="*/ 803271 w 806222"/>
                  <a:gd name="connsiteY3" fmla="*/ 611372 h 827975"/>
                  <a:gd name="connsiteX4" fmla="*/ 420499 w 806222"/>
                  <a:gd name="connsiteY4" fmla="*/ 813390 h 827975"/>
                  <a:gd name="connsiteX5" fmla="*/ 5829 w 806222"/>
                  <a:gd name="connsiteY5" fmla="*/ 606056 h 827975"/>
                  <a:gd name="connsiteX6" fmla="*/ 181266 w 806222"/>
                  <a:gd name="connsiteY6" fmla="*/ 260497 h 827975"/>
                  <a:gd name="connsiteX7" fmla="*/ 239745 w 806222"/>
                  <a:gd name="connsiteY7" fmla="*/ 0 h 827975"/>
                  <a:gd name="connsiteX0" fmla="*/ 239745 w 806222"/>
                  <a:gd name="connsiteY0" fmla="*/ 0 h 813390"/>
                  <a:gd name="connsiteX1" fmla="*/ 564038 w 806222"/>
                  <a:gd name="connsiteY1" fmla="*/ 0 h 813390"/>
                  <a:gd name="connsiteX2" fmla="*/ 595936 w 806222"/>
                  <a:gd name="connsiteY2" fmla="*/ 212651 h 813390"/>
                  <a:gd name="connsiteX3" fmla="*/ 803271 w 806222"/>
                  <a:gd name="connsiteY3" fmla="*/ 611372 h 813390"/>
                  <a:gd name="connsiteX4" fmla="*/ 420499 w 806222"/>
                  <a:gd name="connsiteY4" fmla="*/ 813390 h 813390"/>
                  <a:gd name="connsiteX5" fmla="*/ 5829 w 806222"/>
                  <a:gd name="connsiteY5" fmla="*/ 606056 h 813390"/>
                  <a:gd name="connsiteX6" fmla="*/ 181266 w 806222"/>
                  <a:gd name="connsiteY6" fmla="*/ 260497 h 813390"/>
                  <a:gd name="connsiteX7" fmla="*/ 239745 w 806222"/>
                  <a:gd name="connsiteY7" fmla="*/ 0 h 813390"/>
                  <a:gd name="connsiteX0" fmla="*/ 239745 w 806222"/>
                  <a:gd name="connsiteY0" fmla="*/ 0 h 813390"/>
                  <a:gd name="connsiteX1" fmla="*/ 564038 w 806222"/>
                  <a:gd name="connsiteY1" fmla="*/ 0 h 813390"/>
                  <a:gd name="connsiteX2" fmla="*/ 595936 w 806222"/>
                  <a:gd name="connsiteY2" fmla="*/ 212651 h 813390"/>
                  <a:gd name="connsiteX3" fmla="*/ 803271 w 806222"/>
                  <a:gd name="connsiteY3" fmla="*/ 611372 h 813390"/>
                  <a:gd name="connsiteX4" fmla="*/ 420499 w 806222"/>
                  <a:gd name="connsiteY4" fmla="*/ 813390 h 813390"/>
                  <a:gd name="connsiteX5" fmla="*/ 5829 w 806222"/>
                  <a:gd name="connsiteY5" fmla="*/ 606056 h 813390"/>
                  <a:gd name="connsiteX6" fmla="*/ 181266 w 806222"/>
                  <a:gd name="connsiteY6" fmla="*/ 260497 h 813390"/>
                  <a:gd name="connsiteX7" fmla="*/ 239745 w 806222"/>
                  <a:gd name="connsiteY7" fmla="*/ 0 h 813390"/>
                  <a:gd name="connsiteX0" fmla="*/ 235417 w 801894"/>
                  <a:gd name="connsiteY0" fmla="*/ 0 h 813390"/>
                  <a:gd name="connsiteX1" fmla="*/ 559710 w 801894"/>
                  <a:gd name="connsiteY1" fmla="*/ 0 h 813390"/>
                  <a:gd name="connsiteX2" fmla="*/ 591608 w 801894"/>
                  <a:gd name="connsiteY2" fmla="*/ 212651 h 813390"/>
                  <a:gd name="connsiteX3" fmla="*/ 798943 w 801894"/>
                  <a:gd name="connsiteY3" fmla="*/ 611372 h 813390"/>
                  <a:gd name="connsiteX4" fmla="*/ 416171 w 801894"/>
                  <a:gd name="connsiteY4" fmla="*/ 813390 h 813390"/>
                  <a:gd name="connsiteX5" fmla="*/ 1501 w 801894"/>
                  <a:gd name="connsiteY5" fmla="*/ 606056 h 813390"/>
                  <a:gd name="connsiteX6" fmla="*/ 176938 w 801894"/>
                  <a:gd name="connsiteY6" fmla="*/ 260497 h 813390"/>
                  <a:gd name="connsiteX7" fmla="*/ 235417 w 801894"/>
                  <a:gd name="connsiteY7" fmla="*/ 0 h 813390"/>
                  <a:gd name="connsiteX0" fmla="*/ 235417 w 801894"/>
                  <a:gd name="connsiteY0" fmla="*/ 0 h 813390"/>
                  <a:gd name="connsiteX1" fmla="*/ 559710 w 801894"/>
                  <a:gd name="connsiteY1" fmla="*/ 0 h 813390"/>
                  <a:gd name="connsiteX2" fmla="*/ 591608 w 801894"/>
                  <a:gd name="connsiteY2" fmla="*/ 212651 h 813390"/>
                  <a:gd name="connsiteX3" fmla="*/ 798943 w 801894"/>
                  <a:gd name="connsiteY3" fmla="*/ 611372 h 813390"/>
                  <a:gd name="connsiteX4" fmla="*/ 416171 w 801894"/>
                  <a:gd name="connsiteY4" fmla="*/ 813390 h 813390"/>
                  <a:gd name="connsiteX5" fmla="*/ 1501 w 801894"/>
                  <a:gd name="connsiteY5" fmla="*/ 606056 h 813390"/>
                  <a:gd name="connsiteX6" fmla="*/ 176938 w 801894"/>
                  <a:gd name="connsiteY6" fmla="*/ 260497 h 813390"/>
                  <a:gd name="connsiteX7" fmla="*/ 235417 w 801894"/>
                  <a:gd name="connsiteY7" fmla="*/ 0 h 813390"/>
                  <a:gd name="connsiteX0" fmla="*/ 235417 w 801894"/>
                  <a:gd name="connsiteY0" fmla="*/ 0 h 813390"/>
                  <a:gd name="connsiteX1" fmla="*/ 559710 w 801894"/>
                  <a:gd name="connsiteY1" fmla="*/ 0 h 813390"/>
                  <a:gd name="connsiteX2" fmla="*/ 591608 w 801894"/>
                  <a:gd name="connsiteY2" fmla="*/ 212651 h 813390"/>
                  <a:gd name="connsiteX3" fmla="*/ 798943 w 801894"/>
                  <a:gd name="connsiteY3" fmla="*/ 611372 h 813390"/>
                  <a:gd name="connsiteX4" fmla="*/ 416171 w 801894"/>
                  <a:gd name="connsiteY4" fmla="*/ 813390 h 813390"/>
                  <a:gd name="connsiteX5" fmla="*/ 1501 w 801894"/>
                  <a:gd name="connsiteY5" fmla="*/ 606056 h 813390"/>
                  <a:gd name="connsiteX6" fmla="*/ 176938 w 801894"/>
                  <a:gd name="connsiteY6" fmla="*/ 260497 h 813390"/>
                  <a:gd name="connsiteX7" fmla="*/ 235417 w 801894"/>
                  <a:gd name="connsiteY7" fmla="*/ 0 h 813390"/>
                  <a:gd name="connsiteX0" fmla="*/ 244587 w 811064"/>
                  <a:gd name="connsiteY0" fmla="*/ 0 h 813390"/>
                  <a:gd name="connsiteX1" fmla="*/ 568880 w 811064"/>
                  <a:gd name="connsiteY1" fmla="*/ 0 h 813390"/>
                  <a:gd name="connsiteX2" fmla="*/ 600778 w 811064"/>
                  <a:gd name="connsiteY2" fmla="*/ 212651 h 813390"/>
                  <a:gd name="connsiteX3" fmla="*/ 808113 w 811064"/>
                  <a:gd name="connsiteY3" fmla="*/ 611372 h 813390"/>
                  <a:gd name="connsiteX4" fmla="*/ 425341 w 811064"/>
                  <a:gd name="connsiteY4" fmla="*/ 813390 h 813390"/>
                  <a:gd name="connsiteX5" fmla="*/ 1434 w 811064"/>
                  <a:gd name="connsiteY5" fmla="*/ 606056 h 813390"/>
                  <a:gd name="connsiteX6" fmla="*/ 186108 w 811064"/>
                  <a:gd name="connsiteY6" fmla="*/ 260497 h 813390"/>
                  <a:gd name="connsiteX7" fmla="*/ 244587 w 811064"/>
                  <a:gd name="connsiteY7" fmla="*/ 0 h 813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1064" h="813390">
                    <a:moveTo>
                      <a:pt x="244587" y="0"/>
                    </a:moveTo>
                    <a:lnTo>
                      <a:pt x="568880" y="0"/>
                    </a:lnTo>
                    <a:cubicBezTo>
                      <a:pt x="575905" y="87781"/>
                      <a:pt x="560906" y="110756"/>
                      <a:pt x="600778" y="212651"/>
                    </a:cubicBezTo>
                    <a:cubicBezTo>
                      <a:pt x="640650" y="314546"/>
                      <a:pt x="837352" y="511249"/>
                      <a:pt x="808113" y="611372"/>
                    </a:cubicBezTo>
                    <a:cubicBezTo>
                      <a:pt x="757491" y="783389"/>
                      <a:pt x="574484" y="807626"/>
                      <a:pt x="425341" y="813390"/>
                    </a:cubicBezTo>
                    <a:cubicBezTo>
                      <a:pt x="196150" y="809917"/>
                      <a:pt x="44385" y="778254"/>
                      <a:pt x="1434" y="606056"/>
                    </a:cubicBezTo>
                    <a:cubicBezTo>
                      <a:pt x="-16887" y="492355"/>
                      <a:pt x="145583" y="361506"/>
                      <a:pt x="186108" y="260497"/>
                    </a:cubicBezTo>
                    <a:cubicBezTo>
                      <a:pt x="226634" y="159488"/>
                      <a:pt x="242063" y="97976"/>
                      <a:pt x="244587" y="0"/>
                    </a:cubicBezTo>
                    <a:close/>
                  </a:path>
                </a:pathLst>
              </a:custGeom>
              <a:solidFill>
                <a:schemeClr val="accent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Narrow"/>
                  <a:ea typeface="+mn-ea"/>
                  <a:cs typeface="+mn-cs"/>
                </a:endParaRPr>
              </a:p>
            </p:txBody>
          </p:sp>
          <p:sp>
            <p:nvSpPr>
              <p:cNvPr id="824" name="Freeform 133">
                <a:extLst>
                  <a:ext uri="{FF2B5EF4-FFF2-40B4-BE49-F238E27FC236}">
                    <a16:creationId xmlns:a16="http://schemas.microsoft.com/office/drawing/2014/main" id="{0FB05DEF-644B-3F29-24E6-0F265BA8890C}"/>
                  </a:ext>
                </a:extLst>
              </p:cNvPr>
              <p:cNvSpPr/>
              <p:nvPr/>
            </p:nvSpPr>
            <p:spPr>
              <a:xfrm>
                <a:off x="8984190" y="4668047"/>
                <a:ext cx="611221" cy="340612"/>
              </a:xfrm>
              <a:custGeom>
                <a:avLst/>
                <a:gdLst>
                  <a:gd name="connsiteX0" fmla="*/ 391006 w 1092970"/>
                  <a:gd name="connsiteY0" fmla="*/ 612679 h 612679"/>
                  <a:gd name="connsiteX1" fmla="*/ 701964 w 1092970"/>
                  <a:gd name="connsiteY1" fmla="*/ 612679 h 612679"/>
                  <a:gd name="connsiteX2" fmla="*/ 803564 w 1092970"/>
                  <a:gd name="connsiteY2" fmla="*/ 427952 h 612679"/>
                  <a:gd name="connsiteX3" fmla="*/ 1092970 w 1092970"/>
                  <a:gd name="connsiteY3" fmla="*/ 150861 h 612679"/>
                  <a:gd name="connsiteX4" fmla="*/ 926715 w 1092970"/>
                  <a:gd name="connsiteY4" fmla="*/ 0 h 612679"/>
                  <a:gd name="connsiteX5" fmla="*/ 535709 w 1092970"/>
                  <a:gd name="connsiteY5" fmla="*/ 67734 h 612679"/>
                  <a:gd name="connsiteX6" fmla="*/ 95442 w 1092970"/>
                  <a:gd name="connsiteY6" fmla="*/ 9237 h 612679"/>
                  <a:gd name="connsiteX7" fmla="*/ 0 w 1092970"/>
                  <a:gd name="connsiteY7" fmla="*/ 184728 h 612679"/>
                  <a:gd name="connsiteX8" fmla="*/ 341745 w 1092970"/>
                  <a:gd name="connsiteY8" fmla="*/ 471055 h 612679"/>
                  <a:gd name="connsiteX9" fmla="*/ 391006 w 1092970"/>
                  <a:gd name="connsiteY9" fmla="*/ 612679 h 612679"/>
                  <a:gd name="connsiteX0" fmla="*/ 391006 w 1095820"/>
                  <a:gd name="connsiteY0" fmla="*/ 614289 h 614289"/>
                  <a:gd name="connsiteX1" fmla="*/ 701964 w 1095820"/>
                  <a:gd name="connsiteY1" fmla="*/ 614289 h 614289"/>
                  <a:gd name="connsiteX2" fmla="*/ 803564 w 1095820"/>
                  <a:gd name="connsiteY2" fmla="*/ 429562 h 614289"/>
                  <a:gd name="connsiteX3" fmla="*/ 1092970 w 1095820"/>
                  <a:gd name="connsiteY3" fmla="*/ 152471 h 614289"/>
                  <a:gd name="connsiteX4" fmla="*/ 926715 w 1095820"/>
                  <a:gd name="connsiteY4" fmla="*/ 1610 h 614289"/>
                  <a:gd name="connsiteX5" fmla="*/ 535709 w 1095820"/>
                  <a:gd name="connsiteY5" fmla="*/ 69344 h 614289"/>
                  <a:gd name="connsiteX6" fmla="*/ 95442 w 1095820"/>
                  <a:gd name="connsiteY6" fmla="*/ 10847 h 614289"/>
                  <a:gd name="connsiteX7" fmla="*/ 0 w 1095820"/>
                  <a:gd name="connsiteY7" fmla="*/ 186338 h 614289"/>
                  <a:gd name="connsiteX8" fmla="*/ 341745 w 1095820"/>
                  <a:gd name="connsiteY8" fmla="*/ 472665 h 614289"/>
                  <a:gd name="connsiteX9" fmla="*/ 391006 w 1095820"/>
                  <a:gd name="connsiteY9" fmla="*/ 614289 h 614289"/>
                  <a:gd name="connsiteX0" fmla="*/ 391006 w 1095820"/>
                  <a:gd name="connsiteY0" fmla="*/ 614289 h 614289"/>
                  <a:gd name="connsiteX1" fmla="*/ 701964 w 1095820"/>
                  <a:gd name="connsiteY1" fmla="*/ 614289 h 614289"/>
                  <a:gd name="connsiteX2" fmla="*/ 803564 w 1095820"/>
                  <a:gd name="connsiteY2" fmla="*/ 429562 h 614289"/>
                  <a:gd name="connsiteX3" fmla="*/ 1092970 w 1095820"/>
                  <a:gd name="connsiteY3" fmla="*/ 152471 h 614289"/>
                  <a:gd name="connsiteX4" fmla="*/ 926715 w 1095820"/>
                  <a:gd name="connsiteY4" fmla="*/ 1610 h 614289"/>
                  <a:gd name="connsiteX5" fmla="*/ 535709 w 1095820"/>
                  <a:gd name="connsiteY5" fmla="*/ 69344 h 614289"/>
                  <a:gd name="connsiteX6" fmla="*/ 95442 w 1095820"/>
                  <a:gd name="connsiteY6" fmla="*/ 10847 h 614289"/>
                  <a:gd name="connsiteX7" fmla="*/ 0 w 1095820"/>
                  <a:gd name="connsiteY7" fmla="*/ 186338 h 614289"/>
                  <a:gd name="connsiteX8" fmla="*/ 341745 w 1095820"/>
                  <a:gd name="connsiteY8" fmla="*/ 472665 h 614289"/>
                  <a:gd name="connsiteX9" fmla="*/ 391006 w 1095820"/>
                  <a:gd name="connsiteY9" fmla="*/ 614289 h 614289"/>
                  <a:gd name="connsiteX0" fmla="*/ 391006 w 1095820"/>
                  <a:gd name="connsiteY0" fmla="*/ 614289 h 614289"/>
                  <a:gd name="connsiteX1" fmla="*/ 701964 w 1095820"/>
                  <a:gd name="connsiteY1" fmla="*/ 614289 h 614289"/>
                  <a:gd name="connsiteX2" fmla="*/ 803564 w 1095820"/>
                  <a:gd name="connsiteY2" fmla="*/ 429562 h 614289"/>
                  <a:gd name="connsiteX3" fmla="*/ 1092970 w 1095820"/>
                  <a:gd name="connsiteY3" fmla="*/ 152471 h 614289"/>
                  <a:gd name="connsiteX4" fmla="*/ 926715 w 1095820"/>
                  <a:gd name="connsiteY4" fmla="*/ 1610 h 614289"/>
                  <a:gd name="connsiteX5" fmla="*/ 535709 w 1095820"/>
                  <a:gd name="connsiteY5" fmla="*/ 69344 h 614289"/>
                  <a:gd name="connsiteX6" fmla="*/ 95442 w 1095820"/>
                  <a:gd name="connsiteY6" fmla="*/ 10847 h 614289"/>
                  <a:gd name="connsiteX7" fmla="*/ 0 w 1095820"/>
                  <a:gd name="connsiteY7" fmla="*/ 186338 h 614289"/>
                  <a:gd name="connsiteX8" fmla="*/ 341745 w 1095820"/>
                  <a:gd name="connsiteY8" fmla="*/ 472665 h 614289"/>
                  <a:gd name="connsiteX9" fmla="*/ 391006 w 1095820"/>
                  <a:gd name="connsiteY9" fmla="*/ 614289 h 614289"/>
                  <a:gd name="connsiteX0" fmla="*/ 391006 w 1095820"/>
                  <a:gd name="connsiteY0" fmla="*/ 614289 h 614289"/>
                  <a:gd name="connsiteX1" fmla="*/ 701964 w 1095820"/>
                  <a:gd name="connsiteY1" fmla="*/ 614289 h 614289"/>
                  <a:gd name="connsiteX2" fmla="*/ 803564 w 1095820"/>
                  <a:gd name="connsiteY2" fmla="*/ 429562 h 614289"/>
                  <a:gd name="connsiteX3" fmla="*/ 1092970 w 1095820"/>
                  <a:gd name="connsiteY3" fmla="*/ 152471 h 614289"/>
                  <a:gd name="connsiteX4" fmla="*/ 926715 w 1095820"/>
                  <a:gd name="connsiteY4" fmla="*/ 1610 h 614289"/>
                  <a:gd name="connsiteX5" fmla="*/ 535709 w 1095820"/>
                  <a:gd name="connsiteY5" fmla="*/ 69344 h 614289"/>
                  <a:gd name="connsiteX6" fmla="*/ 95442 w 1095820"/>
                  <a:gd name="connsiteY6" fmla="*/ 10847 h 614289"/>
                  <a:gd name="connsiteX7" fmla="*/ 0 w 1095820"/>
                  <a:gd name="connsiteY7" fmla="*/ 186338 h 614289"/>
                  <a:gd name="connsiteX8" fmla="*/ 341745 w 1095820"/>
                  <a:gd name="connsiteY8" fmla="*/ 472665 h 614289"/>
                  <a:gd name="connsiteX9" fmla="*/ 391006 w 1095820"/>
                  <a:gd name="connsiteY9" fmla="*/ 614289 h 614289"/>
                  <a:gd name="connsiteX0" fmla="*/ 391006 w 1095820"/>
                  <a:gd name="connsiteY0" fmla="*/ 614289 h 614289"/>
                  <a:gd name="connsiteX1" fmla="*/ 701964 w 1095820"/>
                  <a:gd name="connsiteY1" fmla="*/ 614289 h 614289"/>
                  <a:gd name="connsiteX2" fmla="*/ 803564 w 1095820"/>
                  <a:gd name="connsiteY2" fmla="*/ 429562 h 614289"/>
                  <a:gd name="connsiteX3" fmla="*/ 1092970 w 1095820"/>
                  <a:gd name="connsiteY3" fmla="*/ 152471 h 614289"/>
                  <a:gd name="connsiteX4" fmla="*/ 926715 w 1095820"/>
                  <a:gd name="connsiteY4" fmla="*/ 1610 h 614289"/>
                  <a:gd name="connsiteX5" fmla="*/ 535709 w 1095820"/>
                  <a:gd name="connsiteY5" fmla="*/ 69344 h 614289"/>
                  <a:gd name="connsiteX6" fmla="*/ 95442 w 1095820"/>
                  <a:gd name="connsiteY6" fmla="*/ 10847 h 614289"/>
                  <a:gd name="connsiteX7" fmla="*/ 0 w 1095820"/>
                  <a:gd name="connsiteY7" fmla="*/ 186338 h 614289"/>
                  <a:gd name="connsiteX8" fmla="*/ 341745 w 1095820"/>
                  <a:gd name="connsiteY8" fmla="*/ 472665 h 614289"/>
                  <a:gd name="connsiteX9" fmla="*/ 391006 w 1095820"/>
                  <a:gd name="connsiteY9" fmla="*/ 614289 h 614289"/>
                  <a:gd name="connsiteX0" fmla="*/ 391006 w 1095820"/>
                  <a:gd name="connsiteY0" fmla="*/ 614289 h 614289"/>
                  <a:gd name="connsiteX1" fmla="*/ 701964 w 1095820"/>
                  <a:gd name="connsiteY1" fmla="*/ 614289 h 614289"/>
                  <a:gd name="connsiteX2" fmla="*/ 803564 w 1095820"/>
                  <a:gd name="connsiteY2" fmla="*/ 429562 h 614289"/>
                  <a:gd name="connsiteX3" fmla="*/ 1092970 w 1095820"/>
                  <a:gd name="connsiteY3" fmla="*/ 152471 h 614289"/>
                  <a:gd name="connsiteX4" fmla="*/ 926715 w 1095820"/>
                  <a:gd name="connsiteY4" fmla="*/ 1610 h 614289"/>
                  <a:gd name="connsiteX5" fmla="*/ 535709 w 1095820"/>
                  <a:gd name="connsiteY5" fmla="*/ 69344 h 614289"/>
                  <a:gd name="connsiteX6" fmla="*/ 95442 w 1095820"/>
                  <a:gd name="connsiteY6" fmla="*/ 10847 h 614289"/>
                  <a:gd name="connsiteX7" fmla="*/ 0 w 1095820"/>
                  <a:gd name="connsiteY7" fmla="*/ 186338 h 614289"/>
                  <a:gd name="connsiteX8" fmla="*/ 341745 w 1095820"/>
                  <a:gd name="connsiteY8" fmla="*/ 472665 h 614289"/>
                  <a:gd name="connsiteX9" fmla="*/ 391006 w 1095820"/>
                  <a:gd name="connsiteY9" fmla="*/ 614289 h 614289"/>
                  <a:gd name="connsiteX0" fmla="*/ 391006 w 1095820"/>
                  <a:gd name="connsiteY0" fmla="*/ 614289 h 614289"/>
                  <a:gd name="connsiteX1" fmla="*/ 701964 w 1095820"/>
                  <a:gd name="connsiteY1" fmla="*/ 614289 h 614289"/>
                  <a:gd name="connsiteX2" fmla="*/ 803564 w 1095820"/>
                  <a:gd name="connsiteY2" fmla="*/ 429562 h 614289"/>
                  <a:gd name="connsiteX3" fmla="*/ 1092970 w 1095820"/>
                  <a:gd name="connsiteY3" fmla="*/ 152471 h 614289"/>
                  <a:gd name="connsiteX4" fmla="*/ 926715 w 1095820"/>
                  <a:gd name="connsiteY4" fmla="*/ 1610 h 614289"/>
                  <a:gd name="connsiteX5" fmla="*/ 535709 w 1095820"/>
                  <a:gd name="connsiteY5" fmla="*/ 69344 h 614289"/>
                  <a:gd name="connsiteX6" fmla="*/ 95442 w 1095820"/>
                  <a:gd name="connsiteY6" fmla="*/ 10847 h 614289"/>
                  <a:gd name="connsiteX7" fmla="*/ 0 w 1095820"/>
                  <a:gd name="connsiteY7" fmla="*/ 186338 h 614289"/>
                  <a:gd name="connsiteX8" fmla="*/ 341745 w 1095820"/>
                  <a:gd name="connsiteY8" fmla="*/ 472665 h 614289"/>
                  <a:gd name="connsiteX9" fmla="*/ 391006 w 1095820"/>
                  <a:gd name="connsiteY9" fmla="*/ 614289 h 614289"/>
                  <a:gd name="connsiteX0" fmla="*/ 391006 w 1095820"/>
                  <a:gd name="connsiteY0" fmla="*/ 614289 h 614289"/>
                  <a:gd name="connsiteX1" fmla="*/ 701964 w 1095820"/>
                  <a:gd name="connsiteY1" fmla="*/ 614289 h 614289"/>
                  <a:gd name="connsiteX2" fmla="*/ 803564 w 1095820"/>
                  <a:gd name="connsiteY2" fmla="*/ 429562 h 614289"/>
                  <a:gd name="connsiteX3" fmla="*/ 1092970 w 1095820"/>
                  <a:gd name="connsiteY3" fmla="*/ 152471 h 614289"/>
                  <a:gd name="connsiteX4" fmla="*/ 926715 w 1095820"/>
                  <a:gd name="connsiteY4" fmla="*/ 1610 h 614289"/>
                  <a:gd name="connsiteX5" fmla="*/ 535709 w 1095820"/>
                  <a:gd name="connsiteY5" fmla="*/ 69344 h 614289"/>
                  <a:gd name="connsiteX6" fmla="*/ 95442 w 1095820"/>
                  <a:gd name="connsiteY6" fmla="*/ 10847 h 614289"/>
                  <a:gd name="connsiteX7" fmla="*/ 0 w 1095820"/>
                  <a:gd name="connsiteY7" fmla="*/ 186338 h 614289"/>
                  <a:gd name="connsiteX8" fmla="*/ 341745 w 1095820"/>
                  <a:gd name="connsiteY8" fmla="*/ 472665 h 614289"/>
                  <a:gd name="connsiteX9" fmla="*/ 391006 w 1095820"/>
                  <a:gd name="connsiteY9" fmla="*/ 614289 h 614289"/>
                  <a:gd name="connsiteX0" fmla="*/ 391006 w 1095820"/>
                  <a:gd name="connsiteY0" fmla="*/ 614289 h 614289"/>
                  <a:gd name="connsiteX1" fmla="*/ 701964 w 1095820"/>
                  <a:gd name="connsiteY1" fmla="*/ 614289 h 614289"/>
                  <a:gd name="connsiteX2" fmla="*/ 803564 w 1095820"/>
                  <a:gd name="connsiteY2" fmla="*/ 429562 h 614289"/>
                  <a:gd name="connsiteX3" fmla="*/ 1092970 w 1095820"/>
                  <a:gd name="connsiteY3" fmla="*/ 152471 h 614289"/>
                  <a:gd name="connsiteX4" fmla="*/ 926715 w 1095820"/>
                  <a:gd name="connsiteY4" fmla="*/ 1610 h 614289"/>
                  <a:gd name="connsiteX5" fmla="*/ 535709 w 1095820"/>
                  <a:gd name="connsiteY5" fmla="*/ 69344 h 614289"/>
                  <a:gd name="connsiteX6" fmla="*/ 95442 w 1095820"/>
                  <a:gd name="connsiteY6" fmla="*/ 10847 h 614289"/>
                  <a:gd name="connsiteX7" fmla="*/ 0 w 1095820"/>
                  <a:gd name="connsiteY7" fmla="*/ 186338 h 614289"/>
                  <a:gd name="connsiteX8" fmla="*/ 341745 w 1095820"/>
                  <a:gd name="connsiteY8" fmla="*/ 472665 h 614289"/>
                  <a:gd name="connsiteX9" fmla="*/ 391006 w 1095820"/>
                  <a:gd name="connsiteY9" fmla="*/ 614289 h 614289"/>
                  <a:gd name="connsiteX0" fmla="*/ 391006 w 1095820"/>
                  <a:gd name="connsiteY0" fmla="*/ 614289 h 614289"/>
                  <a:gd name="connsiteX1" fmla="*/ 701964 w 1095820"/>
                  <a:gd name="connsiteY1" fmla="*/ 614289 h 614289"/>
                  <a:gd name="connsiteX2" fmla="*/ 803564 w 1095820"/>
                  <a:gd name="connsiteY2" fmla="*/ 429562 h 614289"/>
                  <a:gd name="connsiteX3" fmla="*/ 1092970 w 1095820"/>
                  <a:gd name="connsiteY3" fmla="*/ 152471 h 614289"/>
                  <a:gd name="connsiteX4" fmla="*/ 926715 w 1095820"/>
                  <a:gd name="connsiteY4" fmla="*/ 1610 h 614289"/>
                  <a:gd name="connsiteX5" fmla="*/ 535709 w 1095820"/>
                  <a:gd name="connsiteY5" fmla="*/ 69344 h 614289"/>
                  <a:gd name="connsiteX6" fmla="*/ 95442 w 1095820"/>
                  <a:gd name="connsiteY6" fmla="*/ 10847 h 614289"/>
                  <a:gd name="connsiteX7" fmla="*/ 0 w 1095820"/>
                  <a:gd name="connsiteY7" fmla="*/ 186338 h 614289"/>
                  <a:gd name="connsiteX8" fmla="*/ 341745 w 1095820"/>
                  <a:gd name="connsiteY8" fmla="*/ 472665 h 614289"/>
                  <a:gd name="connsiteX9" fmla="*/ 391006 w 1095820"/>
                  <a:gd name="connsiteY9" fmla="*/ 614289 h 614289"/>
                  <a:gd name="connsiteX0" fmla="*/ 391006 w 1095820"/>
                  <a:gd name="connsiteY0" fmla="*/ 614289 h 614289"/>
                  <a:gd name="connsiteX1" fmla="*/ 701964 w 1095820"/>
                  <a:gd name="connsiteY1" fmla="*/ 614289 h 614289"/>
                  <a:gd name="connsiteX2" fmla="*/ 803564 w 1095820"/>
                  <a:gd name="connsiteY2" fmla="*/ 429562 h 614289"/>
                  <a:gd name="connsiteX3" fmla="*/ 1092970 w 1095820"/>
                  <a:gd name="connsiteY3" fmla="*/ 152471 h 614289"/>
                  <a:gd name="connsiteX4" fmla="*/ 926715 w 1095820"/>
                  <a:gd name="connsiteY4" fmla="*/ 1610 h 614289"/>
                  <a:gd name="connsiteX5" fmla="*/ 535709 w 1095820"/>
                  <a:gd name="connsiteY5" fmla="*/ 69344 h 614289"/>
                  <a:gd name="connsiteX6" fmla="*/ 95442 w 1095820"/>
                  <a:gd name="connsiteY6" fmla="*/ 10847 h 614289"/>
                  <a:gd name="connsiteX7" fmla="*/ 0 w 1095820"/>
                  <a:gd name="connsiteY7" fmla="*/ 186338 h 614289"/>
                  <a:gd name="connsiteX8" fmla="*/ 341745 w 1095820"/>
                  <a:gd name="connsiteY8" fmla="*/ 472665 h 614289"/>
                  <a:gd name="connsiteX9" fmla="*/ 391006 w 1095820"/>
                  <a:gd name="connsiteY9" fmla="*/ 614289 h 614289"/>
                  <a:gd name="connsiteX0" fmla="*/ 391006 w 1095820"/>
                  <a:gd name="connsiteY0" fmla="*/ 614289 h 614289"/>
                  <a:gd name="connsiteX1" fmla="*/ 701964 w 1095820"/>
                  <a:gd name="connsiteY1" fmla="*/ 614289 h 614289"/>
                  <a:gd name="connsiteX2" fmla="*/ 803564 w 1095820"/>
                  <a:gd name="connsiteY2" fmla="*/ 429562 h 614289"/>
                  <a:gd name="connsiteX3" fmla="*/ 1092970 w 1095820"/>
                  <a:gd name="connsiteY3" fmla="*/ 152471 h 614289"/>
                  <a:gd name="connsiteX4" fmla="*/ 926715 w 1095820"/>
                  <a:gd name="connsiteY4" fmla="*/ 1610 h 614289"/>
                  <a:gd name="connsiteX5" fmla="*/ 535709 w 1095820"/>
                  <a:gd name="connsiteY5" fmla="*/ 69344 h 614289"/>
                  <a:gd name="connsiteX6" fmla="*/ 95442 w 1095820"/>
                  <a:gd name="connsiteY6" fmla="*/ 10847 h 614289"/>
                  <a:gd name="connsiteX7" fmla="*/ 0 w 1095820"/>
                  <a:gd name="connsiteY7" fmla="*/ 186338 h 614289"/>
                  <a:gd name="connsiteX8" fmla="*/ 341745 w 1095820"/>
                  <a:gd name="connsiteY8" fmla="*/ 472665 h 614289"/>
                  <a:gd name="connsiteX9" fmla="*/ 391006 w 1095820"/>
                  <a:gd name="connsiteY9" fmla="*/ 614289 h 614289"/>
                  <a:gd name="connsiteX0" fmla="*/ 417542 w 1122356"/>
                  <a:gd name="connsiteY0" fmla="*/ 614289 h 614289"/>
                  <a:gd name="connsiteX1" fmla="*/ 728500 w 1122356"/>
                  <a:gd name="connsiteY1" fmla="*/ 614289 h 614289"/>
                  <a:gd name="connsiteX2" fmla="*/ 830100 w 1122356"/>
                  <a:gd name="connsiteY2" fmla="*/ 429562 h 614289"/>
                  <a:gd name="connsiteX3" fmla="*/ 1119506 w 1122356"/>
                  <a:gd name="connsiteY3" fmla="*/ 152471 h 614289"/>
                  <a:gd name="connsiteX4" fmla="*/ 953251 w 1122356"/>
                  <a:gd name="connsiteY4" fmla="*/ 1610 h 614289"/>
                  <a:gd name="connsiteX5" fmla="*/ 562245 w 1122356"/>
                  <a:gd name="connsiteY5" fmla="*/ 69344 h 614289"/>
                  <a:gd name="connsiteX6" fmla="*/ 121978 w 1122356"/>
                  <a:gd name="connsiteY6" fmla="*/ 10847 h 614289"/>
                  <a:gd name="connsiteX7" fmla="*/ 26536 w 1122356"/>
                  <a:gd name="connsiteY7" fmla="*/ 186338 h 614289"/>
                  <a:gd name="connsiteX8" fmla="*/ 368281 w 1122356"/>
                  <a:gd name="connsiteY8" fmla="*/ 472665 h 614289"/>
                  <a:gd name="connsiteX9" fmla="*/ 417542 w 1122356"/>
                  <a:gd name="connsiteY9" fmla="*/ 614289 h 614289"/>
                  <a:gd name="connsiteX0" fmla="*/ 405968 w 1110782"/>
                  <a:gd name="connsiteY0" fmla="*/ 614633 h 614633"/>
                  <a:gd name="connsiteX1" fmla="*/ 716926 w 1110782"/>
                  <a:gd name="connsiteY1" fmla="*/ 614633 h 614633"/>
                  <a:gd name="connsiteX2" fmla="*/ 818526 w 1110782"/>
                  <a:gd name="connsiteY2" fmla="*/ 429906 h 614633"/>
                  <a:gd name="connsiteX3" fmla="*/ 1107932 w 1110782"/>
                  <a:gd name="connsiteY3" fmla="*/ 152815 h 614633"/>
                  <a:gd name="connsiteX4" fmla="*/ 941677 w 1110782"/>
                  <a:gd name="connsiteY4" fmla="*/ 1954 h 614633"/>
                  <a:gd name="connsiteX5" fmla="*/ 550671 w 1110782"/>
                  <a:gd name="connsiteY5" fmla="*/ 63530 h 614633"/>
                  <a:gd name="connsiteX6" fmla="*/ 110404 w 1110782"/>
                  <a:gd name="connsiteY6" fmla="*/ 11191 h 614633"/>
                  <a:gd name="connsiteX7" fmla="*/ 14962 w 1110782"/>
                  <a:gd name="connsiteY7" fmla="*/ 186682 h 614633"/>
                  <a:gd name="connsiteX8" fmla="*/ 356707 w 1110782"/>
                  <a:gd name="connsiteY8" fmla="*/ 473009 h 614633"/>
                  <a:gd name="connsiteX9" fmla="*/ 405968 w 1110782"/>
                  <a:gd name="connsiteY9" fmla="*/ 614633 h 614633"/>
                  <a:gd name="connsiteX0" fmla="*/ 437535 w 1142349"/>
                  <a:gd name="connsiteY0" fmla="*/ 614633 h 614633"/>
                  <a:gd name="connsiteX1" fmla="*/ 748493 w 1142349"/>
                  <a:gd name="connsiteY1" fmla="*/ 614633 h 614633"/>
                  <a:gd name="connsiteX2" fmla="*/ 850093 w 1142349"/>
                  <a:gd name="connsiteY2" fmla="*/ 429906 h 614633"/>
                  <a:gd name="connsiteX3" fmla="*/ 1139499 w 1142349"/>
                  <a:gd name="connsiteY3" fmla="*/ 152815 h 614633"/>
                  <a:gd name="connsiteX4" fmla="*/ 973244 w 1142349"/>
                  <a:gd name="connsiteY4" fmla="*/ 1954 h 614633"/>
                  <a:gd name="connsiteX5" fmla="*/ 582238 w 1142349"/>
                  <a:gd name="connsiteY5" fmla="*/ 63530 h 614633"/>
                  <a:gd name="connsiteX6" fmla="*/ 141971 w 1142349"/>
                  <a:gd name="connsiteY6" fmla="*/ 11191 h 614633"/>
                  <a:gd name="connsiteX7" fmla="*/ 46529 w 1142349"/>
                  <a:gd name="connsiteY7" fmla="*/ 186682 h 614633"/>
                  <a:gd name="connsiteX8" fmla="*/ 388274 w 1142349"/>
                  <a:gd name="connsiteY8" fmla="*/ 473009 h 614633"/>
                  <a:gd name="connsiteX9" fmla="*/ 437535 w 1142349"/>
                  <a:gd name="connsiteY9" fmla="*/ 614633 h 614633"/>
                  <a:gd name="connsiteX0" fmla="*/ 437535 w 1142349"/>
                  <a:gd name="connsiteY0" fmla="*/ 614633 h 614633"/>
                  <a:gd name="connsiteX1" fmla="*/ 748493 w 1142349"/>
                  <a:gd name="connsiteY1" fmla="*/ 614633 h 614633"/>
                  <a:gd name="connsiteX2" fmla="*/ 850093 w 1142349"/>
                  <a:gd name="connsiteY2" fmla="*/ 429906 h 614633"/>
                  <a:gd name="connsiteX3" fmla="*/ 1139499 w 1142349"/>
                  <a:gd name="connsiteY3" fmla="*/ 152815 h 614633"/>
                  <a:gd name="connsiteX4" fmla="*/ 973244 w 1142349"/>
                  <a:gd name="connsiteY4" fmla="*/ 1954 h 614633"/>
                  <a:gd name="connsiteX5" fmla="*/ 582238 w 1142349"/>
                  <a:gd name="connsiteY5" fmla="*/ 63530 h 614633"/>
                  <a:gd name="connsiteX6" fmla="*/ 141971 w 1142349"/>
                  <a:gd name="connsiteY6" fmla="*/ 11191 h 614633"/>
                  <a:gd name="connsiteX7" fmla="*/ 46529 w 1142349"/>
                  <a:gd name="connsiteY7" fmla="*/ 186682 h 614633"/>
                  <a:gd name="connsiteX8" fmla="*/ 388274 w 1142349"/>
                  <a:gd name="connsiteY8" fmla="*/ 473009 h 614633"/>
                  <a:gd name="connsiteX9" fmla="*/ 437535 w 1142349"/>
                  <a:gd name="connsiteY9" fmla="*/ 614633 h 614633"/>
                  <a:gd name="connsiteX0" fmla="*/ 413400 w 1118214"/>
                  <a:gd name="connsiteY0" fmla="*/ 614633 h 614633"/>
                  <a:gd name="connsiteX1" fmla="*/ 724358 w 1118214"/>
                  <a:gd name="connsiteY1" fmla="*/ 614633 h 614633"/>
                  <a:gd name="connsiteX2" fmla="*/ 825958 w 1118214"/>
                  <a:gd name="connsiteY2" fmla="*/ 429906 h 614633"/>
                  <a:gd name="connsiteX3" fmla="*/ 1115364 w 1118214"/>
                  <a:gd name="connsiteY3" fmla="*/ 152815 h 614633"/>
                  <a:gd name="connsiteX4" fmla="*/ 949109 w 1118214"/>
                  <a:gd name="connsiteY4" fmla="*/ 1954 h 614633"/>
                  <a:gd name="connsiteX5" fmla="*/ 558103 w 1118214"/>
                  <a:gd name="connsiteY5" fmla="*/ 63530 h 614633"/>
                  <a:gd name="connsiteX6" fmla="*/ 117836 w 1118214"/>
                  <a:gd name="connsiteY6" fmla="*/ 11191 h 614633"/>
                  <a:gd name="connsiteX7" fmla="*/ 22394 w 1118214"/>
                  <a:gd name="connsiteY7" fmla="*/ 186682 h 614633"/>
                  <a:gd name="connsiteX8" fmla="*/ 364139 w 1118214"/>
                  <a:gd name="connsiteY8" fmla="*/ 473009 h 614633"/>
                  <a:gd name="connsiteX9" fmla="*/ 413400 w 1118214"/>
                  <a:gd name="connsiteY9" fmla="*/ 614633 h 614633"/>
                  <a:gd name="connsiteX0" fmla="*/ 413400 w 1118214"/>
                  <a:gd name="connsiteY0" fmla="*/ 614633 h 614633"/>
                  <a:gd name="connsiteX1" fmla="*/ 724358 w 1118214"/>
                  <a:gd name="connsiteY1" fmla="*/ 614633 h 614633"/>
                  <a:gd name="connsiteX2" fmla="*/ 825958 w 1118214"/>
                  <a:gd name="connsiteY2" fmla="*/ 429906 h 614633"/>
                  <a:gd name="connsiteX3" fmla="*/ 1115364 w 1118214"/>
                  <a:gd name="connsiteY3" fmla="*/ 152815 h 614633"/>
                  <a:gd name="connsiteX4" fmla="*/ 949109 w 1118214"/>
                  <a:gd name="connsiteY4" fmla="*/ 1954 h 614633"/>
                  <a:gd name="connsiteX5" fmla="*/ 558103 w 1118214"/>
                  <a:gd name="connsiteY5" fmla="*/ 63530 h 614633"/>
                  <a:gd name="connsiteX6" fmla="*/ 117836 w 1118214"/>
                  <a:gd name="connsiteY6" fmla="*/ 11191 h 614633"/>
                  <a:gd name="connsiteX7" fmla="*/ 22394 w 1118214"/>
                  <a:gd name="connsiteY7" fmla="*/ 198997 h 614633"/>
                  <a:gd name="connsiteX8" fmla="*/ 364139 w 1118214"/>
                  <a:gd name="connsiteY8" fmla="*/ 473009 h 614633"/>
                  <a:gd name="connsiteX9" fmla="*/ 413400 w 1118214"/>
                  <a:gd name="connsiteY9" fmla="*/ 614633 h 614633"/>
                  <a:gd name="connsiteX0" fmla="*/ 413400 w 1118214"/>
                  <a:gd name="connsiteY0" fmla="*/ 614633 h 614633"/>
                  <a:gd name="connsiteX1" fmla="*/ 724358 w 1118214"/>
                  <a:gd name="connsiteY1" fmla="*/ 614633 h 614633"/>
                  <a:gd name="connsiteX2" fmla="*/ 825958 w 1118214"/>
                  <a:gd name="connsiteY2" fmla="*/ 429906 h 614633"/>
                  <a:gd name="connsiteX3" fmla="*/ 1115364 w 1118214"/>
                  <a:gd name="connsiteY3" fmla="*/ 152815 h 614633"/>
                  <a:gd name="connsiteX4" fmla="*/ 949109 w 1118214"/>
                  <a:gd name="connsiteY4" fmla="*/ 1954 h 614633"/>
                  <a:gd name="connsiteX5" fmla="*/ 558103 w 1118214"/>
                  <a:gd name="connsiteY5" fmla="*/ 63530 h 614633"/>
                  <a:gd name="connsiteX6" fmla="*/ 117836 w 1118214"/>
                  <a:gd name="connsiteY6" fmla="*/ 11191 h 614633"/>
                  <a:gd name="connsiteX7" fmla="*/ 22394 w 1118214"/>
                  <a:gd name="connsiteY7" fmla="*/ 198997 h 614633"/>
                  <a:gd name="connsiteX8" fmla="*/ 364139 w 1118214"/>
                  <a:gd name="connsiteY8" fmla="*/ 473009 h 614633"/>
                  <a:gd name="connsiteX9" fmla="*/ 413400 w 1118214"/>
                  <a:gd name="connsiteY9" fmla="*/ 614633 h 614633"/>
                  <a:gd name="connsiteX0" fmla="*/ 413400 w 1118214"/>
                  <a:gd name="connsiteY0" fmla="*/ 614633 h 614633"/>
                  <a:gd name="connsiteX1" fmla="*/ 724358 w 1118214"/>
                  <a:gd name="connsiteY1" fmla="*/ 614633 h 614633"/>
                  <a:gd name="connsiteX2" fmla="*/ 825958 w 1118214"/>
                  <a:gd name="connsiteY2" fmla="*/ 429906 h 614633"/>
                  <a:gd name="connsiteX3" fmla="*/ 1115364 w 1118214"/>
                  <a:gd name="connsiteY3" fmla="*/ 152815 h 614633"/>
                  <a:gd name="connsiteX4" fmla="*/ 949109 w 1118214"/>
                  <a:gd name="connsiteY4" fmla="*/ 1954 h 614633"/>
                  <a:gd name="connsiteX5" fmla="*/ 558103 w 1118214"/>
                  <a:gd name="connsiteY5" fmla="*/ 63530 h 614633"/>
                  <a:gd name="connsiteX6" fmla="*/ 117836 w 1118214"/>
                  <a:gd name="connsiteY6" fmla="*/ 11191 h 614633"/>
                  <a:gd name="connsiteX7" fmla="*/ 22394 w 1118214"/>
                  <a:gd name="connsiteY7" fmla="*/ 198997 h 614633"/>
                  <a:gd name="connsiteX8" fmla="*/ 364139 w 1118214"/>
                  <a:gd name="connsiteY8" fmla="*/ 473009 h 614633"/>
                  <a:gd name="connsiteX9" fmla="*/ 413400 w 1118214"/>
                  <a:gd name="connsiteY9" fmla="*/ 614633 h 614633"/>
                  <a:gd name="connsiteX0" fmla="*/ 412472 w 1117286"/>
                  <a:gd name="connsiteY0" fmla="*/ 614633 h 614633"/>
                  <a:gd name="connsiteX1" fmla="*/ 723430 w 1117286"/>
                  <a:gd name="connsiteY1" fmla="*/ 614633 h 614633"/>
                  <a:gd name="connsiteX2" fmla="*/ 825030 w 1117286"/>
                  <a:gd name="connsiteY2" fmla="*/ 429906 h 614633"/>
                  <a:gd name="connsiteX3" fmla="*/ 1114436 w 1117286"/>
                  <a:gd name="connsiteY3" fmla="*/ 152815 h 614633"/>
                  <a:gd name="connsiteX4" fmla="*/ 948181 w 1117286"/>
                  <a:gd name="connsiteY4" fmla="*/ 1954 h 614633"/>
                  <a:gd name="connsiteX5" fmla="*/ 557175 w 1117286"/>
                  <a:gd name="connsiteY5" fmla="*/ 63530 h 614633"/>
                  <a:gd name="connsiteX6" fmla="*/ 116908 w 1117286"/>
                  <a:gd name="connsiteY6" fmla="*/ 11191 h 614633"/>
                  <a:gd name="connsiteX7" fmla="*/ 21466 w 1117286"/>
                  <a:gd name="connsiteY7" fmla="*/ 198997 h 614633"/>
                  <a:gd name="connsiteX8" fmla="*/ 363211 w 1117286"/>
                  <a:gd name="connsiteY8" fmla="*/ 473009 h 614633"/>
                  <a:gd name="connsiteX9" fmla="*/ 412472 w 1117286"/>
                  <a:gd name="connsiteY9" fmla="*/ 614633 h 614633"/>
                  <a:gd name="connsiteX0" fmla="*/ 402200 w 1107014"/>
                  <a:gd name="connsiteY0" fmla="*/ 614633 h 614633"/>
                  <a:gd name="connsiteX1" fmla="*/ 713158 w 1107014"/>
                  <a:gd name="connsiteY1" fmla="*/ 614633 h 614633"/>
                  <a:gd name="connsiteX2" fmla="*/ 814758 w 1107014"/>
                  <a:gd name="connsiteY2" fmla="*/ 429906 h 614633"/>
                  <a:gd name="connsiteX3" fmla="*/ 1104164 w 1107014"/>
                  <a:gd name="connsiteY3" fmla="*/ 152815 h 614633"/>
                  <a:gd name="connsiteX4" fmla="*/ 937909 w 1107014"/>
                  <a:gd name="connsiteY4" fmla="*/ 1954 h 614633"/>
                  <a:gd name="connsiteX5" fmla="*/ 546903 w 1107014"/>
                  <a:gd name="connsiteY5" fmla="*/ 63530 h 614633"/>
                  <a:gd name="connsiteX6" fmla="*/ 106636 w 1107014"/>
                  <a:gd name="connsiteY6" fmla="*/ 11191 h 614633"/>
                  <a:gd name="connsiteX7" fmla="*/ 11194 w 1107014"/>
                  <a:gd name="connsiteY7" fmla="*/ 198997 h 614633"/>
                  <a:gd name="connsiteX8" fmla="*/ 352939 w 1107014"/>
                  <a:gd name="connsiteY8" fmla="*/ 473009 h 614633"/>
                  <a:gd name="connsiteX9" fmla="*/ 402200 w 1107014"/>
                  <a:gd name="connsiteY9" fmla="*/ 614633 h 614633"/>
                  <a:gd name="connsiteX0" fmla="*/ 402200 w 1107014"/>
                  <a:gd name="connsiteY0" fmla="*/ 614633 h 614633"/>
                  <a:gd name="connsiteX1" fmla="*/ 713158 w 1107014"/>
                  <a:gd name="connsiteY1" fmla="*/ 614633 h 614633"/>
                  <a:gd name="connsiteX2" fmla="*/ 814758 w 1107014"/>
                  <a:gd name="connsiteY2" fmla="*/ 429906 h 614633"/>
                  <a:gd name="connsiteX3" fmla="*/ 1104164 w 1107014"/>
                  <a:gd name="connsiteY3" fmla="*/ 152815 h 614633"/>
                  <a:gd name="connsiteX4" fmla="*/ 937909 w 1107014"/>
                  <a:gd name="connsiteY4" fmla="*/ 1954 h 614633"/>
                  <a:gd name="connsiteX5" fmla="*/ 546903 w 1107014"/>
                  <a:gd name="connsiteY5" fmla="*/ 63530 h 614633"/>
                  <a:gd name="connsiteX6" fmla="*/ 106636 w 1107014"/>
                  <a:gd name="connsiteY6" fmla="*/ 11191 h 614633"/>
                  <a:gd name="connsiteX7" fmla="*/ 11194 w 1107014"/>
                  <a:gd name="connsiteY7" fmla="*/ 198997 h 614633"/>
                  <a:gd name="connsiteX8" fmla="*/ 352939 w 1107014"/>
                  <a:gd name="connsiteY8" fmla="*/ 473009 h 614633"/>
                  <a:gd name="connsiteX9" fmla="*/ 402200 w 1107014"/>
                  <a:gd name="connsiteY9" fmla="*/ 614633 h 614633"/>
                  <a:gd name="connsiteX0" fmla="*/ 402200 w 1107014"/>
                  <a:gd name="connsiteY0" fmla="*/ 614633 h 614633"/>
                  <a:gd name="connsiteX1" fmla="*/ 713158 w 1107014"/>
                  <a:gd name="connsiteY1" fmla="*/ 614633 h 614633"/>
                  <a:gd name="connsiteX2" fmla="*/ 814758 w 1107014"/>
                  <a:gd name="connsiteY2" fmla="*/ 429906 h 614633"/>
                  <a:gd name="connsiteX3" fmla="*/ 1104164 w 1107014"/>
                  <a:gd name="connsiteY3" fmla="*/ 152815 h 614633"/>
                  <a:gd name="connsiteX4" fmla="*/ 937909 w 1107014"/>
                  <a:gd name="connsiteY4" fmla="*/ 1954 h 614633"/>
                  <a:gd name="connsiteX5" fmla="*/ 546903 w 1107014"/>
                  <a:gd name="connsiteY5" fmla="*/ 63530 h 614633"/>
                  <a:gd name="connsiteX6" fmla="*/ 106636 w 1107014"/>
                  <a:gd name="connsiteY6" fmla="*/ 11191 h 614633"/>
                  <a:gd name="connsiteX7" fmla="*/ 11194 w 1107014"/>
                  <a:gd name="connsiteY7" fmla="*/ 198997 h 614633"/>
                  <a:gd name="connsiteX8" fmla="*/ 352939 w 1107014"/>
                  <a:gd name="connsiteY8" fmla="*/ 473009 h 614633"/>
                  <a:gd name="connsiteX9" fmla="*/ 402200 w 1107014"/>
                  <a:gd name="connsiteY9" fmla="*/ 614633 h 614633"/>
                  <a:gd name="connsiteX0" fmla="*/ 402962 w 1107776"/>
                  <a:gd name="connsiteY0" fmla="*/ 614633 h 614633"/>
                  <a:gd name="connsiteX1" fmla="*/ 713920 w 1107776"/>
                  <a:gd name="connsiteY1" fmla="*/ 614633 h 614633"/>
                  <a:gd name="connsiteX2" fmla="*/ 815520 w 1107776"/>
                  <a:gd name="connsiteY2" fmla="*/ 429906 h 614633"/>
                  <a:gd name="connsiteX3" fmla="*/ 1104926 w 1107776"/>
                  <a:gd name="connsiteY3" fmla="*/ 152815 h 614633"/>
                  <a:gd name="connsiteX4" fmla="*/ 938671 w 1107776"/>
                  <a:gd name="connsiteY4" fmla="*/ 1954 h 614633"/>
                  <a:gd name="connsiteX5" fmla="*/ 547665 w 1107776"/>
                  <a:gd name="connsiteY5" fmla="*/ 63530 h 614633"/>
                  <a:gd name="connsiteX6" fmla="*/ 107398 w 1107776"/>
                  <a:gd name="connsiteY6" fmla="*/ 11191 h 614633"/>
                  <a:gd name="connsiteX7" fmla="*/ 11956 w 1107776"/>
                  <a:gd name="connsiteY7" fmla="*/ 198997 h 614633"/>
                  <a:gd name="connsiteX8" fmla="*/ 353701 w 1107776"/>
                  <a:gd name="connsiteY8" fmla="*/ 473009 h 614633"/>
                  <a:gd name="connsiteX9" fmla="*/ 402962 w 1107776"/>
                  <a:gd name="connsiteY9" fmla="*/ 614633 h 614633"/>
                  <a:gd name="connsiteX0" fmla="*/ 402962 w 1104966"/>
                  <a:gd name="connsiteY0" fmla="*/ 614633 h 614633"/>
                  <a:gd name="connsiteX1" fmla="*/ 713920 w 1104966"/>
                  <a:gd name="connsiteY1" fmla="*/ 614633 h 614633"/>
                  <a:gd name="connsiteX2" fmla="*/ 815520 w 1104966"/>
                  <a:gd name="connsiteY2" fmla="*/ 429906 h 614633"/>
                  <a:gd name="connsiteX3" fmla="*/ 1104926 w 1104966"/>
                  <a:gd name="connsiteY3" fmla="*/ 152815 h 614633"/>
                  <a:gd name="connsiteX4" fmla="*/ 938671 w 1104966"/>
                  <a:gd name="connsiteY4" fmla="*/ 1954 h 614633"/>
                  <a:gd name="connsiteX5" fmla="*/ 547665 w 1104966"/>
                  <a:gd name="connsiteY5" fmla="*/ 63530 h 614633"/>
                  <a:gd name="connsiteX6" fmla="*/ 107398 w 1104966"/>
                  <a:gd name="connsiteY6" fmla="*/ 11191 h 614633"/>
                  <a:gd name="connsiteX7" fmla="*/ 11956 w 1104966"/>
                  <a:gd name="connsiteY7" fmla="*/ 198997 h 614633"/>
                  <a:gd name="connsiteX8" fmla="*/ 353701 w 1104966"/>
                  <a:gd name="connsiteY8" fmla="*/ 473009 h 614633"/>
                  <a:gd name="connsiteX9" fmla="*/ 402962 w 1104966"/>
                  <a:gd name="connsiteY9" fmla="*/ 614633 h 614633"/>
                  <a:gd name="connsiteX0" fmla="*/ 402962 w 1104966"/>
                  <a:gd name="connsiteY0" fmla="*/ 614633 h 614633"/>
                  <a:gd name="connsiteX1" fmla="*/ 713920 w 1104966"/>
                  <a:gd name="connsiteY1" fmla="*/ 614633 h 614633"/>
                  <a:gd name="connsiteX2" fmla="*/ 815520 w 1104966"/>
                  <a:gd name="connsiteY2" fmla="*/ 429906 h 614633"/>
                  <a:gd name="connsiteX3" fmla="*/ 1104926 w 1104966"/>
                  <a:gd name="connsiteY3" fmla="*/ 152815 h 614633"/>
                  <a:gd name="connsiteX4" fmla="*/ 938671 w 1104966"/>
                  <a:gd name="connsiteY4" fmla="*/ 1954 h 614633"/>
                  <a:gd name="connsiteX5" fmla="*/ 547665 w 1104966"/>
                  <a:gd name="connsiteY5" fmla="*/ 63530 h 614633"/>
                  <a:gd name="connsiteX6" fmla="*/ 107398 w 1104966"/>
                  <a:gd name="connsiteY6" fmla="*/ 11191 h 614633"/>
                  <a:gd name="connsiteX7" fmla="*/ 11956 w 1104966"/>
                  <a:gd name="connsiteY7" fmla="*/ 198997 h 614633"/>
                  <a:gd name="connsiteX8" fmla="*/ 353701 w 1104966"/>
                  <a:gd name="connsiteY8" fmla="*/ 473009 h 614633"/>
                  <a:gd name="connsiteX9" fmla="*/ 402962 w 1104966"/>
                  <a:gd name="connsiteY9" fmla="*/ 614633 h 614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4966" h="614633">
                    <a:moveTo>
                      <a:pt x="402962" y="614633"/>
                    </a:moveTo>
                    <a:lnTo>
                      <a:pt x="713920" y="614633"/>
                    </a:lnTo>
                    <a:cubicBezTo>
                      <a:pt x="723156" y="519185"/>
                      <a:pt x="704683" y="500717"/>
                      <a:pt x="815520" y="429906"/>
                    </a:cubicBezTo>
                    <a:cubicBezTo>
                      <a:pt x="899161" y="365251"/>
                      <a:pt x="1093638" y="319582"/>
                      <a:pt x="1104926" y="152815"/>
                    </a:cubicBezTo>
                    <a:cubicBezTo>
                      <a:pt x="1106978" y="75344"/>
                      <a:pt x="1031548" y="16835"/>
                      <a:pt x="938671" y="1954"/>
                    </a:cubicBezTo>
                    <a:cubicBezTo>
                      <a:pt x="845794" y="-12927"/>
                      <a:pt x="686210" y="61991"/>
                      <a:pt x="547665" y="63530"/>
                    </a:cubicBezTo>
                    <a:cubicBezTo>
                      <a:pt x="397830" y="61478"/>
                      <a:pt x="196683" y="-11387"/>
                      <a:pt x="107398" y="11191"/>
                    </a:cubicBezTo>
                    <a:cubicBezTo>
                      <a:pt x="18112" y="42990"/>
                      <a:pt x="-21910" y="91245"/>
                      <a:pt x="11956" y="198997"/>
                    </a:cubicBezTo>
                    <a:cubicBezTo>
                      <a:pt x="73532" y="306754"/>
                      <a:pt x="205920" y="377567"/>
                      <a:pt x="353701" y="473009"/>
                    </a:cubicBezTo>
                    <a:cubicBezTo>
                      <a:pt x="376279" y="492557"/>
                      <a:pt x="401936" y="515085"/>
                      <a:pt x="402962" y="614633"/>
                    </a:cubicBezTo>
                    <a:close/>
                  </a:path>
                </a:pathLst>
              </a:cu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Narrow"/>
                  <a:ea typeface="+mn-ea"/>
                  <a:cs typeface="+mn-cs"/>
                </a:endParaRPr>
              </a:p>
            </p:txBody>
          </p:sp>
          <p:grpSp>
            <p:nvGrpSpPr>
              <p:cNvPr id="825" name="Group 824">
                <a:extLst>
                  <a:ext uri="{FF2B5EF4-FFF2-40B4-BE49-F238E27FC236}">
                    <a16:creationId xmlns:a16="http://schemas.microsoft.com/office/drawing/2014/main" id="{16A64854-E749-5384-BDED-6783BC7BED89}"/>
                  </a:ext>
                </a:extLst>
              </p:cNvPr>
              <p:cNvGrpSpPr/>
              <p:nvPr/>
            </p:nvGrpSpPr>
            <p:grpSpPr>
              <a:xfrm rot="2601833">
                <a:off x="9355350" y="4651963"/>
                <a:ext cx="63463" cy="65845"/>
                <a:chOff x="8754927" y="5072995"/>
                <a:chExt cx="349020" cy="362124"/>
              </a:xfrm>
            </p:grpSpPr>
            <p:sp>
              <p:nvSpPr>
                <p:cNvPr id="835" name="Freeform 144">
                  <a:extLst>
                    <a:ext uri="{FF2B5EF4-FFF2-40B4-BE49-F238E27FC236}">
                      <a16:creationId xmlns:a16="http://schemas.microsoft.com/office/drawing/2014/main" id="{E7AE3FA8-FD53-5F4F-9AD9-05DB76BB298C}"/>
                    </a:ext>
                  </a:extLst>
                </p:cNvPr>
                <p:cNvSpPr/>
                <p:nvPr/>
              </p:nvSpPr>
              <p:spPr>
                <a:xfrm>
                  <a:off x="8767699" y="5091111"/>
                  <a:ext cx="300101" cy="278607"/>
                </a:xfrm>
                <a:custGeom>
                  <a:avLst/>
                  <a:gdLst>
                    <a:gd name="connsiteX0" fmla="*/ 264319 w 311944"/>
                    <a:gd name="connsiteY0" fmla="*/ 269082 h 269082"/>
                    <a:gd name="connsiteX1" fmla="*/ 311944 w 311944"/>
                    <a:gd name="connsiteY1" fmla="*/ 207169 h 269082"/>
                    <a:gd name="connsiteX2" fmla="*/ 111919 w 311944"/>
                    <a:gd name="connsiteY2" fmla="*/ 0 h 269082"/>
                    <a:gd name="connsiteX3" fmla="*/ 42862 w 311944"/>
                    <a:gd name="connsiteY3" fmla="*/ 47625 h 269082"/>
                    <a:gd name="connsiteX4" fmla="*/ 0 w 311944"/>
                    <a:gd name="connsiteY4" fmla="*/ 111919 h 269082"/>
                    <a:gd name="connsiteX5" fmla="*/ 16669 w 311944"/>
                    <a:gd name="connsiteY5" fmla="*/ 145257 h 269082"/>
                    <a:gd name="connsiteX6" fmla="*/ 264319 w 311944"/>
                    <a:gd name="connsiteY6" fmla="*/ 269082 h 269082"/>
                    <a:gd name="connsiteX0" fmla="*/ 264319 w 311944"/>
                    <a:gd name="connsiteY0" fmla="*/ 269082 h 269082"/>
                    <a:gd name="connsiteX1" fmla="*/ 311944 w 311944"/>
                    <a:gd name="connsiteY1" fmla="*/ 207169 h 269082"/>
                    <a:gd name="connsiteX2" fmla="*/ 111919 w 311944"/>
                    <a:gd name="connsiteY2" fmla="*/ 0 h 269082"/>
                    <a:gd name="connsiteX3" fmla="*/ 38100 w 311944"/>
                    <a:gd name="connsiteY3" fmla="*/ 45244 h 269082"/>
                    <a:gd name="connsiteX4" fmla="*/ 0 w 311944"/>
                    <a:gd name="connsiteY4" fmla="*/ 111919 h 269082"/>
                    <a:gd name="connsiteX5" fmla="*/ 16669 w 311944"/>
                    <a:gd name="connsiteY5" fmla="*/ 145257 h 269082"/>
                    <a:gd name="connsiteX6" fmla="*/ 264319 w 311944"/>
                    <a:gd name="connsiteY6" fmla="*/ 269082 h 269082"/>
                    <a:gd name="connsiteX0" fmla="*/ 264319 w 311944"/>
                    <a:gd name="connsiteY0" fmla="*/ 269082 h 269082"/>
                    <a:gd name="connsiteX1" fmla="*/ 311944 w 311944"/>
                    <a:gd name="connsiteY1" fmla="*/ 207169 h 269082"/>
                    <a:gd name="connsiteX2" fmla="*/ 111919 w 311944"/>
                    <a:gd name="connsiteY2" fmla="*/ 0 h 269082"/>
                    <a:gd name="connsiteX3" fmla="*/ 38100 w 311944"/>
                    <a:gd name="connsiteY3" fmla="*/ 45244 h 269082"/>
                    <a:gd name="connsiteX4" fmla="*/ 0 w 311944"/>
                    <a:gd name="connsiteY4" fmla="*/ 111919 h 269082"/>
                    <a:gd name="connsiteX5" fmla="*/ 28575 w 311944"/>
                    <a:gd name="connsiteY5" fmla="*/ 173832 h 269082"/>
                    <a:gd name="connsiteX6" fmla="*/ 264319 w 311944"/>
                    <a:gd name="connsiteY6" fmla="*/ 269082 h 269082"/>
                    <a:gd name="connsiteX0" fmla="*/ 264319 w 311944"/>
                    <a:gd name="connsiteY0" fmla="*/ 269082 h 269082"/>
                    <a:gd name="connsiteX1" fmla="*/ 311944 w 311944"/>
                    <a:gd name="connsiteY1" fmla="*/ 207169 h 269082"/>
                    <a:gd name="connsiteX2" fmla="*/ 111919 w 311944"/>
                    <a:gd name="connsiteY2" fmla="*/ 0 h 269082"/>
                    <a:gd name="connsiteX3" fmla="*/ 26194 w 311944"/>
                    <a:gd name="connsiteY3" fmla="*/ 54769 h 269082"/>
                    <a:gd name="connsiteX4" fmla="*/ 0 w 311944"/>
                    <a:gd name="connsiteY4" fmla="*/ 111919 h 269082"/>
                    <a:gd name="connsiteX5" fmla="*/ 28575 w 311944"/>
                    <a:gd name="connsiteY5" fmla="*/ 173832 h 269082"/>
                    <a:gd name="connsiteX6" fmla="*/ 264319 w 311944"/>
                    <a:gd name="connsiteY6" fmla="*/ 269082 h 269082"/>
                    <a:gd name="connsiteX0" fmla="*/ 264319 w 311944"/>
                    <a:gd name="connsiteY0" fmla="*/ 269082 h 269082"/>
                    <a:gd name="connsiteX1" fmla="*/ 311944 w 311944"/>
                    <a:gd name="connsiteY1" fmla="*/ 207169 h 269082"/>
                    <a:gd name="connsiteX2" fmla="*/ 111919 w 311944"/>
                    <a:gd name="connsiteY2" fmla="*/ 0 h 269082"/>
                    <a:gd name="connsiteX3" fmla="*/ 26194 w 311944"/>
                    <a:gd name="connsiteY3" fmla="*/ 54769 h 269082"/>
                    <a:gd name="connsiteX4" fmla="*/ 0 w 311944"/>
                    <a:gd name="connsiteY4" fmla="*/ 111919 h 269082"/>
                    <a:gd name="connsiteX5" fmla="*/ 28575 w 311944"/>
                    <a:gd name="connsiteY5" fmla="*/ 173832 h 269082"/>
                    <a:gd name="connsiteX6" fmla="*/ 264319 w 311944"/>
                    <a:gd name="connsiteY6" fmla="*/ 269082 h 269082"/>
                    <a:gd name="connsiteX0" fmla="*/ 264319 w 311944"/>
                    <a:gd name="connsiteY0" fmla="*/ 269082 h 269082"/>
                    <a:gd name="connsiteX1" fmla="*/ 311944 w 311944"/>
                    <a:gd name="connsiteY1" fmla="*/ 207169 h 269082"/>
                    <a:gd name="connsiteX2" fmla="*/ 111919 w 311944"/>
                    <a:gd name="connsiteY2" fmla="*/ 0 h 269082"/>
                    <a:gd name="connsiteX3" fmla="*/ 45244 w 311944"/>
                    <a:gd name="connsiteY3" fmla="*/ 38100 h 269082"/>
                    <a:gd name="connsiteX4" fmla="*/ 0 w 311944"/>
                    <a:gd name="connsiteY4" fmla="*/ 111919 h 269082"/>
                    <a:gd name="connsiteX5" fmla="*/ 28575 w 311944"/>
                    <a:gd name="connsiteY5" fmla="*/ 173832 h 269082"/>
                    <a:gd name="connsiteX6" fmla="*/ 264319 w 311944"/>
                    <a:gd name="connsiteY6" fmla="*/ 269082 h 269082"/>
                    <a:gd name="connsiteX0" fmla="*/ 264319 w 311944"/>
                    <a:gd name="connsiteY0" fmla="*/ 269082 h 269082"/>
                    <a:gd name="connsiteX1" fmla="*/ 311944 w 311944"/>
                    <a:gd name="connsiteY1" fmla="*/ 207169 h 269082"/>
                    <a:gd name="connsiteX2" fmla="*/ 111919 w 311944"/>
                    <a:gd name="connsiteY2" fmla="*/ 0 h 269082"/>
                    <a:gd name="connsiteX3" fmla="*/ 45244 w 311944"/>
                    <a:gd name="connsiteY3" fmla="*/ 38100 h 269082"/>
                    <a:gd name="connsiteX4" fmla="*/ 0 w 311944"/>
                    <a:gd name="connsiteY4" fmla="*/ 111919 h 269082"/>
                    <a:gd name="connsiteX5" fmla="*/ 28575 w 311944"/>
                    <a:gd name="connsiteY5" fmla="*/ 173832 h 269082"/>
                    <a:gd name="connsiteX6" fmla="*/ 264319 w 311944"/>
                    <a:gd name="connsiteY6" fmla="*/ 269082 h 269082"/>
                    <a:gd name="connsiteX0" fmla="*/ 264319 w 311944"/>
                    <a:gd name="connsiteY0" fmla="*/ 269082 h 269082"/>
                    <a:gd name="connsiteX1" fmla="*/ 311944 w 311944"/>
                    <a:gd name="connsiteY1" fmla="*/ 207169 h 269082"/>
                    <a:gd name="connsiteX2" fmla="*/ 111919 w 311944"/>
                    <a:gd name="connsiteY2" fmla="*/ 0 h 269082"/>
                    <a:gd name="connsiteX3" fmla="*/ 45244 w 311944"/>
                    <a:gd name="connsiteY3" fmla="*/ 38100 h 269082"/>
                    <a:gd name="connsiteX4" fmla="*/ 0 w 311944"/>
                    <a:gd name="connsiteY4" fmla="*/ 111919 h 269082"/>
                    <a:gd name="connsiteX5" fmla="*/ 28575 w 311944"/>
                    <a:gd name="connsiteY5" fmla="*/ 173832 h 269082"/>
                    <a:gd name="connsiteX6" fmla="*/ 264319 w 311944"/>
                    <a:gd name="connsiteY6" fmla="*/ 269082 h 269082"/>
                    <a:gd name="connsiteX0" fmla="*/ 252413 w 300038"/>
                    <a:gd name="connsiteY0" fmla="*/ 269082 h 269082"/>
                    <a:gd name="connsiteX1" fmla="*/ 300038 w 300038"/>
                    <a:gd name="connsiteY1" fmla="*/ 207169 h 269082"/>
                    <a:gd name="connsiteX2" fmla="*/ 100013 w 300038"/>
                    <a:gd name="connsiteY2" fmla="*/ 0 h 269082"/>
                    <a:gd name="connsiteX3" fmla="*/ 33338 w 300038"/>
                    <a:gd name="connsiteY3" fmla="*/ 38100 h 269082"/>
                    <a:gd name="connsiteX4" fmla="*/ 0 w 300038"/>
                    <a:gd name="connsiteY4" fmla="*/ 90488 h 269082"/>
                    <a:gd name="connsiteX5" fmla="*/ 16669 w 300038"/>
                    <a:gd name="connsiteY5" fmla="*/ 173832 h 269082"/>
                    <a:gd name="connsiteX6" fmla="*/ 252413 w 300038"/>
                    <a:gd name="connsiteY6" fmla="*/ 269082 h 269082"/>
                    <a:gd name="connsiteX0" fmla="*/ 252413 w 300038"/>
                    <a:gd name="connsiteY0" fmla="*/ 269082 h 269082"/>
                    <a:gd name="connsiteX1" fmla="*/ 300038 w 300038"/>
                    <a:gd name="connsiteY1" fmla="*/ 207169 h 269082"/>
                    <a:gd name="connsiteX2" fmla="*/ 100013 w 300038"/>
                    <a:gd name="connsiteY2" fmla="*/ 0 h 269082"/>
                    <a:gd name="connsiteX3" fmla="*/ 38100 w 300038"/>
                    <a:gd name="connsiteY3" fmla="*/ 42862 h 269082"/>
                    <a:gd name="connsiteX4" fmla="*/ 0 w 300038"/>
                    <a:gd name="connsiteY4" fmla="*/ 90488 h 269082"/>
                    <a:gd name="connsiteX5" fmla="*/ 16669 w 300038"/>
                    <a:gd name="connsiteY5" fmla="*/ 173832 h 269082"/>
                    <a:gd name="connsiteX6" fmla="*/ 252413 w 300038"/>
                    <a:gd name="connsiteY6" fmla="*/ 269082 h 269082"/>
                    <a:gd name="connsiteX0" fmla="*/ 238126 w 285751"/>
                    <a:gd name="connsiteY0" fmla="*/ 269082 h 269082"/>
                    <a:gd name="connsiteX1" fmla="*/ 285751 w 285751"/>
                    <a:gd name="connsiteY1" fmla="*/ 207169 h 269082"/>
                    <a:gd name="connsiteX2" fmla="*/ 85726 w 285751"/>
                    <a:gd name="connsiteY2" fmla="*/ 0 h 269082"/>
                    <a:gd name="connsiteX3" fmla="*/ 23813 w 285751"/>
                    <a:gd name="connsiteY3" fmla="*/ 42862 h 269082"/>
                    <a:gd name="connsiteX4" fmla="*/ 0 w 285751"/>
                    <a:gd name="connsiteY4" fmla="*/ 95251 h 269082"/>
                    <a:gd name="connsiteX5" fmla="*/ 2382 w 285751"/>
                    <a:gd name="connsiteY5" fmla="*/ 173832 h 269082"/>
                    <a:gd name="connsiteX6" fmla="*/ 238126 w 285751"/>
                    <a:gd name="connsiteY6" fmla="*/ 269082 h 269082"/>
                    <a:gd name="connsiteX0" fmla="*/ 238126 w 285751"/>
                    <a:gd name="connsiteY0" fmla="*/ 269082 h 269082"/>
                    <a:gd name="connsiteX1" fmla="*/ 285751 w 285751"/>
                    <a:gd name="connsiteY1" fmla="*/ 207169 h 269082"/>
                    <a:gd name="connsiteX2" fmla="*/ 85726 w 285751"/>
                    <a:gd name="connsiteY2" fmla="*/ 0 h 269082"/>
                    <a:gd name="connsiteX3" fmla="*/ 35719 w 285751"/>
                    <a:gd name="connsiteY3" fmla="*/ 38100 h 269082"/>
                    <a:gd name="connsiteX4" fmla="*/ 0 w 285751"/>
                    <a:gd name="connsiteY4" fmla="*/ 95251 h 269082"/>
                    <a:gd name="connsiteX5" fmla="*/ 2382 w 285751"/>
                    <a:gd name="connsiteY5" fmla="*/ 173832 h 269082"/>
                    <a:gd name="connsiteX6" fmla="*/ 238126 w 285751"/>
                    <a:gd name="connsiteY6" fmla="*/ 269082 h 269082"/>
                    <a:gd name="connsiteX0" fmla="*/ 240570 w 288195"/>
                    <a:gd name="connsiteY0" fmla="*/ 269082 h 269082"/>
                    <a:gd name="connsiteX1" fmla="*/ 288195 w 288195"/>
                    <a:gd name="connsiteY1" fmla="*/ 207169 h 269082"/>
                    <a:gd name="connsiteX2" fmla="*/ 88170 w 288195"/>
                    <a:gd name="connsiteY2" fmla="*/ 0 h 269082"/>
                    <a:gd name="connsiteX3" fmla="*/ 38163 w 288195"/>
                    <a:gd name="connsiteY3" fmla="*/ 38100 h 269082"/>
                    <a:gd name="connsiteX4" fmla="*/ 2444 w 288195"/>
                    <a:gd name="connsiteY4" fmla="*/ 95251 h 269082"/>
                    <a:gd name="connsiteX5" fmla="*/ 4826 w 288195"/>
                    <a:gd name="connsiteY5" fmla="*/ 173832 h 269082"/>
                    <a:gd name="connsiteX6" fmla="*/ 240570 w 288195"/>
                    <a:gd name="connsiteY6" fmla="*/ 269082 h 269082"/>
                    <a:gd name="connsiteX0" fmla="*/ 240570 w 288195"/>
                    <a:gd name="connsiteY0" fmla="*/ 269082 h 269082"/>
                    <a:gd name="connsiteX1" fmla="*/ 288195 w 288195"/>
                    <a:gd name="connsiteY1" fmla="*/ 207169 h 269082"/>
                    <a:gd name="connsiteX2" fmla="*/ 88170 w 288195"/>
                    <a:gd name="connsiteY2" fmla="*/ 0 h 269082"/>
                    <a:gd name="connsiteX3" fmla="*/ 38163 w 288195"/>
                    <a:gd name="connsiteY3" fmla="*/ 38100 h 269082"/>
                    <a:gd name="connsiteX4" fmla="*/ 2444 w 288195"/>
                    <a:gd name="connsiteY4" fmla="*/ 92952 h 269082"/>
                    <a:gd name="connsiteX5" fmla="*/ 4826 w 288195"/>
                    <a:gd name="connsiteY5" fmla="*/ 173832 h 269082"/>
                    <a:gd name="connsiteX6" fmla="*/ 240570 w 288195"/>
                    <a:gd name="connsiteY6" fmla="*/ 269082 h 26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195" h="269082">
                      <a:moveTo>
                        <a:pt x="240570" y="269082"/>
                      </a:moveTo>
                      <a:cubicBezTo>
                        <a:pt x="251683" y="243682"/>
                        <a:pt x="262795" y="223044"/>
                        <a:pt x="288195" y="207169"/>
                      </a:cubicBezTo>
                      <a:lnTo>
                        <a:pt x="88170" y="0"/>
                      </a:lnTo>
                      <a:cubicBezTo>
                        <a:pt x="59595" y="18256"/>
                        <a:pt x="57213" y="15081"/>
                        <a:pt x="38163" y="38100"/>
                      </a:cubicBezTo>
                      <a:lnTo>
                        <a:pt x="2444" y="92952"/>
                      </a:lnTo>
                      <a:cubicBezTo>
                        <a:pt x="-3906" y="119146"/>
                        <a:pt x="4032" y="147638"/>
                        <a:pt x="4826" y="173832"/>
                      </a:cubicBezTo>
                      <a:lnTo>
                        <a:pt x="240570" y="269082"/>
                      </a:lnTo>
                      <a:close/>
                    </a:path>
                  </a:pathLst>
                </a:custGeom>
                <a:solidFill>
                  <a:srgbClr val="BD9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Narrow"/>
                    <a:ea typeface="+mn-ea"/>
                    <a:cs typeface="+mn-cs"/>
                  </a:endParaRPr>
                </a:p>
              </p:txBody>
            </p:sp>
            <p:sp>
              <p:nvSpPr>
                <p:cNvPr id="836" name="Freeform 145">
                  <a:extLst>
                    <a:ext uri="{FF2B5EF4-FFF2-40B4-BE49-F238E27FC236}">
                      <a16:creationId xmlns:a16="http://schemas.microsoft.com/office/drawing/2014/main" id="{F9EFFA95-3296-6C7A-8D42-4610F371B58C}"/>
                    </a:ext>
                  </a:extLst>
                </p:cNvPr>
                <p:cNvSpPr/>
                <p:nvPr/>
              </p:nvSpPr>
              <p:spPr>
                <a:xfrm>
                  <a:off x="8840354" y="5072995"/>
                  <a:ext cx="263593" cy="242158"/>
                </a:xfrm>
                <a:custGeom>
                  <a:avLst/>
                  <a:gdLst>
                    <a:gd name="connsiteX0" fmla="*/ 21431 w 240506"/>
                    <a:gd name="connsiteY0" fmla="*/ 0 h 226218"/>
                    <a:gd name="connsiteX1" fmla="*/ 104775 w 240506"/>
                    <a:gd name="connsiteY1" fmla="*/ 66675 h 226218"/>
                    <a:gd name="connsiteX2" fmla="*/ 230981 w 240506"/>
                    <a:gd name="connsiteY2" fmla="*/ 152400 h 226218"/>
                    <a:gd name="connsiteX3" fmla="*/ 240506 w 240506"/>
                    <a:gd name="connsiteY3" fmla="*/ 223837 h 226218"/>
                    <a:gd name="connsiteX4" fmla="*/ 164306 w 240506"/>
                    <a:gd name="connsiteY4" fmla="*/ 226218 h 226218"/>
                    <a:gd name="connsiteX5" fmla="*/ 0 w 240506"/>
                    <a:gd name="connsiteY5" fmla="*/ 83343 h 226218"/>
                    <a:gd name="connsiteX6" fmla="*/ 21431 w 240506"/>
                    <a:gd name="connsiteY6" fmla="*/ 0 h 226218"/>
                    <a:gd name="connsiteX0" fmla="*/ 21431 w 240506"/>
                    <a:gd name="connsiteY0" fmla="*/ 0 h 226218"/>
                    <a:gd name="connsiteX1" fmla="*/ 104775 w 240506"/>
                    <a:gd name="connsiteY1" fmla="*/ 66675 h 226218"/>
                    <a:gd name="connsiteX2" fmla="*/ 230981 w 240506"/>
                    <a:gd name="connsiteY2" fmla="*/ 152400 h 226218"/>
                    <a:gd name="connsiteX3" fmla="*/ 240506 w 240506"/>
                    <a:gd name="connsiteY3" fmla="*/ 223837 h 226218"/>
                    <a:gd name="connsiteX4" fmla="*/ 164306 w 240506"/>
                    <a:gd name="connsiteY4" fmla="*/ 226218 h 226218"/>
                    <a:gd name="connsiteX5" fmla="*/ 0 w 240506"/>
                    <a:gd name="connsiteY5" fmla="*/ 83343 h 226218"/>
                    <a:gd name="connsiteX6" fmla="*/ 21431 w 240506"/>
                    <a:gd name="connsiteY6" fmla="*/ 0 h 226218"/>
                    <a:gd name="connsiteX0" fmla="*/ 21431 w 240506"/>
                    <a:gd name="connsiteY0" fmla="*/ 1450 h 227668"/>
                    <a:gd name="connsiteX1" fmla="*/ 104775 w 240506"/>
                    <a:gd name="connsiteY1" fmla="*/ 68125 h 227668"/>
                    <a:gd name="connsiteX2" fmla="*/ 230981 w 240506"/>
                    <a:gd name="connsiteY2" fmla="*/ 153850 h 227668"/>
                    <a:gd name="connsiteX3" fmla="*/ 240506 w 240506"/>
                    <a:gd name="connsiteY3" fmla="*/ 225287 h 227668"/>
                    <a:gd name="connsiteX4" fmla="*/ 164306 w 240506"/>
                    <a:gd name="connsiteY4" fmla="*/ 227668 h 227668"/>
                    <a:gd name="connsiteX5" fmla="*/ 0 w 240506"/>
                    <a:gd name="connsiteY5" fmla="*/ 84793 h 227668"/>
                    <a:gd name="connsiteX6" fmla="*/ 21431 w 240506"/>
                    <a:gd name="connsiteY6" fmla="*/ 1450 h 227668"/>
                    <a:gd name="connsiteX0" fmla="*/ 28180 w 247255"/>
                    <a:gd name="connsiteY0" fmla="*/ 1450 h 227668"/>
                    <a:gd name="connsiteX1" fmla="*/ 111524 w 247255"/>
                    <a:gd name="connsiteY1" fmla="*/ 68125 h 227668"/>
                    <a:gd name="connsiteX2" fmla="*/ 237730 w 247255"/>
                    <a:gd name="connsiteY2" fmla="*/ 153850 h 227668"/>
                    <a:gd name="connsiteX3" fmla="*/ 247255 w 247255"/>
                    <a:gd name="connsiteY3" fmla="*/ 225287 h 227668"/>
                    <a:gd name="connsiteX4" fmla="*/ 171055 w 247255"/>
                    <a:gd name="connsiteY4" fmla="*/ 227668 h 227668"/>
                    <a:gd name="connsiteX5" fmla="*/ 6749 w 247255"/>
                    <a:gd name="connsiteY5" fmla="*/ 84793 h 227668"/>
                    <a:gd name="connsiteX6" fmla="*/ 28180 w 247255"/>
                    <a:gd name="connsiteY6" fmla="*/ 1450 h 227668"/>
                    <a:gd name="connsiteX0" fmla="*/ 32183 w 251258"/>
                    <a:gd name="connsiteY0" fmla="*/ 1450 h 227668"/>
                    <a:gd name="connsiteX1" fmla="*/ 115527 w 251258"/>
                    <a:gd name="connsiteY1" fmla="*/ 68125 h 227668"/>
                    <a:gd name="connsiteX2" fmla="*/ 241733 w 251258"/>
                    <a:gd name="connsiteY2" fmla="*/ 153850 h 227668"/>
                    <a:gd name="connsiteX3" fmla="*/ 251258 w 251258"/>
                    <a:gd name="connsiteY3" fmla="*/ 225287 h 227668"/>
                    <a:gd name="connsiteX4" fmla="*/ 175058 w 251258"/>
                    <a:gd name="connsiteY4" fmla="*/ 227668 h 227668"/>
                    <a:gd name="connsiteX5" fmla="*/ 10752 w 251258"/>
                    <a:gd name="connsiteY5" fmla="*/ 84793 h 227668"/>
                    <a:gd name="connsiteX6" fmla="*/ 32183 w 251258"/>
                    <a:gd name="connsiteY6" fmla="*/ 1450 h 227668"/>
                    <a:gd name="connsiteX0" fmla="*/ 32183 w 259997"/>
                    <a:gd name="connsiteY0" fmla="*/ 1450 h 227668"/>
                    <a:gd name="connsiteX1" fmla="*/ 115527 w 259997"/>
                    <a:gd name="connsiteY1" fmla="*/ 68125 h 227668"/>
                    <a:gd name="connsiteX2" fmla="*/ 241733 w 259997"/>
                    <a:gd name="connsiteY2" fmla="*/ 153850 h 227668"/>
                    <a:gd name="connsiteX3" fmla="*/ 251258 w 259997"/>
                    <a:gd name="connsiteY3" fmla="*/ 225287 h 227668"/>
                    <a:gd name="connsiteX4" fmla="*/ 175058 w 259997"/>
                    <a:gd name="connsiteY4" fmla="*/ 227668 h 227668"/>
                    <a:gd name="connsiteX5" fmla="*/ 10752 w 259997"/>
                    <a:gd name="connsiteY5" fmla="*/ 84793 h 227668"/>
                    <a:gd name="connsiteX6" fmla="*/ 32183 w 259997"/>
                    <a:gd name="connsiteY6" fmla="*/ 1450 h 227668"/>
                    <a:gd name="connsiteX0" fmla="*/ 32183 w 262388"/>
                    <a:gd name="connsiteY0" fmla="*/ 1450 h 227668"/>
                    <a:gd name="connsiteX1" fmla="*/ 115527 w 262388"/>
                    <a:gd name="connsiteY1" fmla="*/ 68125 h 227668"/>
                    <a:gd name="connsiteX2" fmla="*/ 241733 w 262388"/>
                    <a:gd name="connsiteY2" fmla="*/ 153850 h 227668"/>
                    <a:gd name="connsiteX3" fmla="*/ 251258 w 262388"/>
                    <a:gd name="connsiteY3" fmla="*/ 225287 h 227668"/>
                    <a:gd name="connsiteX4" fmla="*/ 175058 w 262388"/>
                    <a:gd name="connsiteY4" fmla="*/ 227668 h 227668"/>
                    <a:gd name="connsiteX5" fmla="*/ 10752 w 262388"/>
                    <a:gd name="connsiteY5" fmla="*/ 84793 h 227668"/>
                    <a:gd name="connsiteX6" fmla="*/ 32183 w 262388"/>
                    <a:gd name="connsiteY6" fmla="*/ 1450 h 227668"/>
                    <a:gd name="connsiteX0" fmla="*/ 32183 w 262388"/>
                    <a:gd name="connsiteY0" fmla="*/ 1450 h 234309"/>
                    <a:gd name="connsiteX1" fmla="*/ 115527 w 262388"/>
                    <a:gd name="connsiteY1" fmla="*/ 68125 h 234309"/>
                    <a:gd name="connsiteX2" fmla="*/ 241733 w 262388"/>
                    <a:gd name="connsiteY2" fmla="*/ 153850 h 234309"/>
                    <a:gd name="connsiteX3" fmla="*/ 251258 w 262388"/>
                    <a:gd name="connsiteY3" fmla="*/ 225287 h 234309"/>
                    <a:gd name="connsiteX4" fmla="*/ 175058 w 262388"/>
                    <a:gd name="connsiteY4" fmla="*/ 227668 h 234309"/>
                    <a:gd name="connsiteX5" fmla="*/ 10752 w 262388"/>
                    <a:gd name="connsiteY5" fmla="*/ 84793 h 234309"/>
                    <a:gd name="connsiteX6" fmla="*/ 32183 w 262388"/>
                    <a:gd name="connsiteY6" fmla="*/ 1450 h 234309"/>
                    <a:gd name="connsiteX0" fmla="*/ 32183 w 262388"/>
                    <a:gd name="connsiteY0" fmla="*/ 1450 h 238533"/>
                    <a:gd name="connsiteX1" fmla="*/ 115527 w 262388"/>
                    <a:gd name="connsiteY1" fmla="*/ 68125 h 238533"/>
                    <a:gd name="connsiteX2" fmla="*/ 241733 w 262388"/>
                    <a:gd name="connsiteY2" fmla="*/ 153850 h 238533"/>
                    <a:gd name="connsiteX3" fmla="*/ 251258 w 262388"/>
                    <a:gd name="connsiteY3" fmla="*/ 225287 h 238533"/>
                    <a:gd name="connsiteX4" fmla="*/ 175058 w 262388"/>
                    <a:gd name="connsiteY4" fmla="*/ 227668 h 238533"/>
                    <a:gd name="connsiteX5" fmla="*/ 10752 w 262388"/>
                    <a:gd name="connsiteY5" fmla="*/ 84793 h 238533"/>
                    <a:gd name="connsiteX6" fmla="*/ 32183 w 262388"/>
                    <a:gd name="connsiteY6" fmla="*/ 1450 h 238533"/>
                    <a:gd name="connsiteX0" fmla="*/ 32183 w 262388"/>
                    <a:gd name="connsiteY0" fmla="*/ 1450 h 238533"/>
                    <a:gd name="connsiteX1" fmla="*/ 115527 w 262388"/>
                    <a:gd name="connsiteY1" fmla="*/ 68125 h 238533"/>
                    <a:gd name="connsiteX2" fmla="*/ 241733 w 262388"/>
                    <a:gd name="connsiteY2" fmla="*/ 153850 h 238533"/>
                    <a:gd name="connsiteX3" fmla="*/ 251258 w 262388"/>
                    <a:gd name="connsiteY3" fmla="*/ 225287 h 238533"/>
                    <a:gd name="connsiteX4" fmla="*/ 175058 w 262388"/>
                    <a:gd name="connsiteY4" fmla="*/ 227668 h 238533"/>
                    <a:gd name="connsiteX5" fmla="*/ 10752 w 262388"/>
                    <a:gd name="connsiteY5" fmla="*/ 84793 h 238533"/>
                    <a:gd name="connsiteX6" fmla="*/ 32183 w 262388"/>
                    <a:gd name="connsiteY6" fmla="*/ 1450 h 238533"/>
                    <a:gd name="connsiteX0" fmla="*/ 32183 w 262388"/>
                    <a:gd name="connsiteY0" fmla="*/ 1450 h 242158"/>
                    <a:gd name="connsiteX1" fmla="*/ 115527 w 262388"/>
                    <a:gd name="connsiteY1" fmla="*/ 68125 h 242158"/>
                    <a:gd name="connsiteX2" fmla="*/ 241733 w 262388"/>
                    <a:gd name="connsiteY2" fmla="*/ 153850 h 242158"/>
                    <a:gd name="connsiteX3" fmla="*/ 251258 w 262388"/>
                    <a:gd name="connsiteY3" fmla="*/ 225287 h 242158"/>
                    <a:gd name="connsiteX4" fmla="*/ 175058 w 262388"/>
                    <a:gd name="connsiteY4" fmla="*/ 227668 h 242158"/>
                    <a:gd name="connsiteX5" fmla="*/ 10752 w 262388"/>
                    <a:gd name="connsiteY5" fmla="*/ 84793 h 242158"/>
                    <a:gd name="connsiteX6" fmla="*/ 32183 w 262388"/>
                    <a:gd name="connsiteY6" fmla="*/ 1450 h 242158"/>
                    <a:gd name="connsiteX0" fmla="*/ 32183 w 263593"/>
                    <a:gd name="connsiteY0" fmla="*/ 1450 h 242158"/>
                    <a:gd name="connsiteX1" fmla="*/ 115527 w 263593"/>
                    <a:gd name="connsiteY1" fmla="*/ 68125 h 242158"/>
                    <a:gd name="connsiteX2" fmla="*/ 241733 w 263593"/>
                    <a:gd name="connsiteY2" fmla="*/ 153850 h 242158"/>
                    <a:gd name="connsiteX3" fmla="*/ 251258 w 263593"/>
                    <a:gd name="connsiteY3" fmla="*/ 225287 h 242158"/>
                    <a:gd name="connsiteX4" fmla="*/ 175058 w 263593"/>
                    <a:gd name="connsiteY4" fmla="*/ 227668 h 242158"/>
                    <a:gd name="connsiteX5" fmla="*/ 10752 w 263593"/>
                    <a:gd name="connsiteY5" fmla="*/ 84793 h 242158"/>
                    <a:gd name="connsiteX6" fmla="*/ 32183 w 263593"/>
                    <a:gd name="connsiteY6" fmla="*/ 1450 h 242158"/>
                    <a:gd name="connsiteX0" fmla="*/ 32183 w 263593"/>
                    <a:gd name="connsiteY0" fmla="*/ 1450 h 242158"/>
                    <a:gd name="connsiteX1" fmla="*/ 115527 w 263593"/>
                    <a:gd name="connsiteY1" fmla="*/ 68125 h 242158"/>
                    <a:gd name="connsiteX2" fmla="*/ 241733 w 263593"/>
                    <a:gd name="connsiteY2" fmla="*/ 153850 h 242158"/>
                    <a:gd name="connsiteX3" fmla="*/ 251258 w 263593"/>
                    <a:gd name="connsiteY3" fmla="*/ 225287 h 242158"/>
                    <a:gd name="connsiteX4" fmla="*/ 175058 w 263593"/>
                    <a:gd name="connsiteY4" fmla="*/ 227668 h 242158"/>
                    <a:gd name="connsiteX5" fmla="*/ 10752 w 263593"/>
                    <a:gd name="connsiteY5" fmla="*/ 84793 h 242158"/>
                    <a:gd name="connsiteX6" fmla="*/ 32183 w 263593"/>
                    <a:gd name="connsiteY6" fmla="*/ 1450 h 242158"/>
                    <a:gd name="connsiteX0" fmla="*/ 32183 w 263593"/>
                    <a:gd name="connsiteY0" fmla="*/ 1450 h 242158"/>
                    <a:gd name="connsiteX1" fmla="*/ 115527 w 263593"/>
                    <a:gd name="connsiteY1" fmla="*/ 68125 h 242158"/>
                    <a:gd name="connsiteX2" fmla="*/ 241733 w 263593"/>
                    <a:gd name="connsiteY2" fmla="*/ 153850 h 242158"/>
                    <a:gd name="connsiteX3" fmla="*/ 251258 w 263593"/>
                    <a:gd name="connsiteY3" fmla="*/ 225287 h 242158"/>
                    <a:gd name="connsiteX4" fmla="*/ 175058 w 263593"/>
                    <a:gd name="connsiteY4" fmla="*/ 227668 h 242158"/>
                    <a:gd name="connsiteX5" fmla="*/ 10752 w 263593"/>
                    <a:gd name="connsiteY5" fmla="*/ 84793 h 242158"/>
                    <a:gd name="connsiteX6" fmla="*/ 32183 w 263593"/>
                    <a:gd name="connsiteY6" fmla="*/ 1450 h 24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593" h="242158">
                      <a:moveTo>
                        <a:pt x="32183" y="1450"/>
                      </a:moveTo>
                      <a:cubicBezTo>
                        <a:pt x="86158" y="-7281"/>
                        <a:pt x="94890" y="24469"/>
                        <a:pt x="115527" y="68125"/>
                      </a:cubicBezTo>
                      <a:cubicBezTo>
                        <a:pt x="131402" y="91937"/>
                        <a:pt x="199664" y="125275"/>
                        <a:pt x="241733" y="153850"/>
                      </a:cubicBezTo>
                      <a:cubicBezTo>
                        <a:pt x="261577" y="170518"/>
                        <a:pt x="274276" y="196712"/>
                        <a:pt x="251258" y="225287"/>
                      </a:cubicBezTo>
                      <a:cubicBezTo>
                        <a:pt x="230621" y="240368"/>
                        <a:pt x="214745" y="253067"/>
                        <a:pt x="175058" y="227668"/>
                      </a:cubicBezTo>
                      <a:cubicBezTo>
                        <a:pt x="120289" y="180043"/>
                        <a:pt x="15515" y="110987"/>
                        <a:pt x="10752" y="84793"/>
                      </a:cubicBezTo>
                      <a:cubicBezTo>
                        <a:pt x="5990" y="57012"/>
                        <a:pt x="-20205" y="22087"/>
                        <a:pt x="32183" y="145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Narrow"/>
                    <a:ea typeface="+mn-ea"/>
                    <a:cs typeface="+mn-cs"/>
                  </a:endParaRPr>
                </a:p>
              </p:txBody>
            </p:sp>
            <p:sp>
              <p:nvSpPr>
                <p:cNvPr id="837" name="Freeform 146">
                  <a:extLst>
                    <a:ext uri="{FF2B5EF4-FFF2-40B4-BE49-F238E27FC236}">
                      <a16:creationId xmlns:a16="http://schemas.microsoft.com/office/drawing/2014/main" id="{6E82EC70-DB49-B8FC-5875-283C6D9CE262}"/>
                    </a:ext>
                  </a:extLst>
                </p:cNvPr>
                <p:cNvSpPr/>
                <p:nvPr/>
              </p:nvSpPr>
              <p:spPr>
                <a:xfrm rot="15460137" flipH="1">
                  <a:off x="8761036" y="5189159"/>
                  <a:ext cx="239851" cy="252069"/>
                </a:xfrm>
                <a:custGeom>
                  <a:avLst/>
                  <a:gdLst>
                    <a:gd name="connsiteX0" fmla="*/ 21431 w 240506"/>
                    <a:gd name="connsiteY0" fmla="*/ 0 h 226218"/>
                    <a:gd name="connsiteX1" fmla="*/ 104775 w 240506"/>
                    <a:gd name="connsiteY1" fmla="*/ 66675 h 226218"/>
                    <a:gd name="connsiteX2" fmla="*/ 230981 w 240506"/>
                    <a:gd name="connsiteY2" fmla="*/ 152400 h 226218"/>
                    <a:gd name="connsiteX3" fmla="*/ 240506 w 240506"/>
                    <a:gd name="connsiteY3" fmla="*/ 223837 h 226218"/>
                    <a:gd name="connsiteX4" fmla="*/ 164306 w 240506"/>
                    <a:gd name="connsiteY4" fmla="*/ 226218 h 226218"/>
                    <a:gd name="connsiteX5" fmla="*/ 0 w 240506"/>
                    <a:gd name="connsiteY5" fmla="*/ 83343 h 226218"/>
                    <a:gd name="connsiteX6" fmla="*/ 21431 w 240506"/>
                    <a:gd name="connsiteY6" fmla="*/ 0 h 226218"/>
                    <a:gd name="connsiteX0" fmla="*/ 21431 w 240506"/>
                    <a:gd name="connsiteY0" fmla="*/ 0 h 226218"/>
                    <a:gd name="connsiteX1" fmla="*/ 104775 w 240506"/>
                    <a:gd name="connsiteY1" fmla="*/ 66675 h 226218"/>
                    <a:gd name="connsiteX2" fmla="*/ 230981 w 240506"/>
                    <a:gd name="connsiteY2" fmla="*/ 152400 h 226218"/>
                    <a:gd name="connsiteX3" fmla="*/ 240506 w 240506"/>
                    <a:gd name="connsiteY3" fmla="*/ 223837 h 226218"/>
                    <a:gd name="connsiteX4" fmla="*/ 164306 w 240506"/>
                    <a:gd name="connsiteY4" fmla="*/ 226218 h 226218"/>
                    <a:gd name="connsiteX5" fmla="*/ 0 w 240506"/>
                    <a:gd name="connsiteY5" fmla="*/ 83343 h 226218"/>
                    <a:gd name="connsiteX6" fmla="*/ 21431 w 240506"/>
                    <a:gd name="connsiteY6" fmla="*/ 0 h 226218"/>
                    <a:gd name="connsiteX0" fmla="*/ 21431 w 240506"/>
                    <a:gd name="connsiteY0" fmla="*/ 1450 h 227668"/>
                    <a:gd name="connsiteX1" fmla="*/ 104775 w 240506"/>
                    <a:gd name="connsiteY1" fmla="*/ 68125 h 227668"/>
                    <a:gd name="connsiteX2" fmla="*/ 230981 w 240506"/>
                    <a:gd name="connsiteY2" fmla="*/ 153850 h 227668"/>
                    <a:gd name="connsiteX3" fmla="*/ 240506 w 240506"/>
                    <a:gd name="connsiteY3" fmla="*/ 225287 h 227668"/>
                    <a:gd name="connsiteX4" fmla="*/ 164306 w 240506"/>
                    <a:gd name="connsiteY4" fmla="*/ 227668 h 227668"/>
                    <a:gd name="connsiteX5" fmla="*/ 0 w 240506"/>
                    <a:gd name="connsiteY5" fmla="*/ 84793 h 227668"/>
                    <a:gd name="connsiteX6" fmla="*/ 21431 w 240506"/>
                    <a:gd name="connsiteY6" fmla="*/ 1450 h 227668"/>
                    <a:gd name="connsiteX0" fmla="*/ 28180 w 247255"/>
                    <a:gd name="connsiteY0" fmla="*/ 1450 h 227668"/>
                    <a:gd name="connsiteX1" fmla="*/ 111524 w 247255"/>
                    <a:gd name="connsiteY1" fmla="*/ 68125 h 227668"/>
                    <a:gd name="connsiteX2" fmla="*/ 237730 w 247255"/>
                    <a:gd name="connsiteY2" fmla="*/ 153850 h 227668"/>
                    <a:gd name="connsiteX3" fmla="*/ 247255 w 247255"/>
                    <a:gd name="connsiteY3" fmla="*/ 225287 h 227668"/>
                    <a:gd name="connsiteX4" fmla="*/ 171055 w 247255"/>
                    <a:gd name="connsiteY4" fmla="*/ 227668 h 227668"/>
                    <a:gd name="connsiteX5" fmla="*/ 6749 w 247255"/>
                    <a:gd name="connsiteY5" fmla="*/ 84793 h 227668"/>
                    <a:gd name="connsiteX6" fmla="*/ 28180 w 247255"/>
                    <a:gd name="connsiteY6" fmla="*/ 1450 h 227668"/>
                    <a:gd name="connsiteX0" fmla="*/ 32183 w 251258"/>
                    <a:gd name="connsiteY0" fmla="*/ 1450 h 227668"/>
                    <a:gd name="connsiteX1" fmla="*/ 115527 w 251258"/>
                    <a:gd name="connsiteY1" fmla="*/ 68125 h 227668"/>
                    <a:gd name="connsiteX2" fmla="*/ 241733 w 251258"/>
                    <a:gd name="connsiteY2" fmla="*/ 153850 h 227668"/>
                    <a:gd name="connsiteX3" fmla="*/ 251258 w 251258"/>
                    <a:gd name="connsiteY3" fmla="*/ 225287 h 227668"/>
                    <a:gd name="connsiteX4" fmla="*/ 175058 w 251258"/>
                    <a:gd name="connsiteY4" fmla="*/ 227668 h 227668"/>
                    <a:gd name="connsiteX5" fmla="*/ 10752 w 251258"/>
                    <a:gd name="connsiteY5" fmla="*/ 84793 h 227668"/>
                    <a:gd name="connsiteX6" fmla="*/ 32183 w 251258"/>
                    <a:gd name="connsiteY6" fmla="*/ 1450 h 227668"/>
                    <a:gd name="connsiteX0" fmla="*/ 32183 w 259997"/>
                    <a:gd name="connsiteY0" fmla="*/ 1450 h 227668"/>
                    <a:gd name="connsiteX1" fmla="*/ 115527 w 259997"/>
                    <a:gd name="connsiteY1" fmla="*/ 68125 h 227668"/>
                    <a:gd name="connsiteX2" fmla="*/ 241733 w 259997"/>
                    <a:gd name="connsiteY2" fmla="*/ 153850 h 227668"/>
                    <a:gd name="connsiteX3" fmla="*/ 251258 w 259997"/>
                    <a:gd name="connsiteY3" fmla="*/ 225287 h 227668"/>
                    <a:gd name="connsiteX4" fmla="*/ 175058 w 259997"/>
                    <a:gd name="connsiteY4" fmla="*/ 227668 h 227668"/>
                    <a:gd name="connsiteX5" fmla="*/ 10752 w 259997"/>
                    <a:gd name="connsiteY5" fmla="*/ 84793 h 227668"/>
                    <a:gd name="connsiteX6" fmla="*/ 32183 w 259997"/>
                    <a:gd name="connsiteY6" fmla="*/ 1450 h 227668"/>
                    <a:gd name="connsiteX0" fmla="*/ 32183 w 262388"/>
                    <a:gd name="connsiteY0" fmla="*/ 1450 h 227668"/>
                    <a:gd name="connsiteX1" fmla="*/ 115527 w 262388"/>
                    <a:gd name="connsiteY1" fmla="*/ 68125 h 227668"/>
                    <a:gd name="connsiteX2" fmla="*/ 241733 w 262388"/>
                    <a:gd name="connsiteY2" fmla="*/ 153850 h 227668"/>
                    <a:gd name="connsiteX3" fmla="*/ 251258 w 262388"/>
                    <a:gd name="connsiteY3" fmla="*/ 225287 h 227668"/>
                    <a:gd name="connsiteX4" fmla="*/ 175058 w 262388"/>
                    <a:gd name="connsiteY4" fmla="*/ 227668 h 227668"/>
                    <a:gd name="connsiteX5" fmla="*/ 10752 w 262388"/>
                    <a:gd name="connsiteY5" fmla="*/ 84793 h 227668"/>
                    <a:gd name="connsiteX6" fmla="*/ 32183 w 262388"/>
                    <a:gd name="connsiteY6" fmla="*/ 1450 h 227668"/>
                    <a:gd name="connsiteX0" fmla="*/ 32183 w 262388"/>
                    <a:gd name="connsiteY0" fmla="*/ 1450 h 234309"/>
                    <a:gd name="connsiteX1" fmla="*/ 115527 w 262388"/>
                    <a:gd name="connsiteY1" fmla="*/ 68125 h 234309"/>
                    <a:gd name="connsiteX2" fmla="*/ 241733 w 262388"/>
                    <a:gd name="connsiteY2" fmla="*/ 153850 h 234309"/>
                    <a:gd name="connsiteX3" fmla="*/ 251258 w 262388"/>
                    <a:gd name="connsiteY3" fmla="*/ 225287 h 234309"/>
                    <a:gd name="connsiteX4" fmla="*/ 175058 w 262388"/>
                    <a:gd name="connsiteY4" fmla="*/ 227668 h 234309"/>
                    <a:gd name="connsiteX5" fmla="*/ 10752 w 262388"/>
                    <a:gd name="connsiteY5" fmla="*/ 84793 h 234309"/>
                    <a:gd name="connsiteX6" fmla="*/ 32183 w 262388"/>
                    <a:gd name="connsiteY6" fmla="*/ 1450 h 234309"/>
                    <a:gd name="connsiteX0" fmla="*/ 32183 w 262388"/>
                    <a:gd name="connsiteY0" fmla="*/ 1450 h 238533"/>
                    <a:gd name="connsiteX1" fmla="*/ 115527 w 262388"/>
                    <a:gd name="connsiteY1" fmla="*/ 68125 h 238533"/>
                    <a:gd name="connsiteX2" fmla="*/ 241733 w 262388"/>
                    <a:gd name="connsiteY2" fmla="*/ 153850 h 238533"/>
                    <a:gd name="connsiteX3" fmla="*/ 251258 w 262388"/>
                    <a:gd name="connsiteY3" fmla="*/ 225287 h 238533"/>
                    <a:gd name="connsiteX4" fmla="*/ 175058 w 262388"/>
                    <a:gd name="connsiteY4" fmla="*/ 227668 h 238533"/>
                    <a:gd name="connsiteX5" fmla="*/ 10752 w 262388"/>
                    <a:gd name="connsiteY5" fmla="*/ 84793 h 238533"/>
                    <a:gd name="connsiteX6" fmla="*/ 32183 w 262388"/>
                    <a:gd name="connsiteY6" fmla="*/ 1450 h 238533"/>
                    <a:gd name="connsiteX0" fmla="*/ 32183 w 262388"/>
                    <a:gd name="connsiteY0" fmla="*/ 1450 h 238533"/>
                    <a:gd name="connsiteX1" fmla="*/ 115527 w 262388"/>
                    <a:gd name="connsiteY1" fmla="*/ 68125 h 238533"/>
                    <a:gd name="connsiteX2" fmla="*/ 241733 w 262388"/>
                    <a:gd name="connsiteY2" fmla="*/ 153850 h 238533"/>
                    <a:gd name="connsiteX3" fmla="*/ 251258 w 262388"/>
                    <a:gd name="connsiteY3" fmla="*/ 225287 h 238533"/>
                    <a:gd name="connsiteX4" fmla="*/ 175058 w 262388"/>
                    <a:gd name="connsiteY4" fmla="*/ 227668 h 238533"/>
                    <a:gd name="connsiteX5" fmla="*/ 10752 w 262388"/>
                    <a:gd name="connsiteY5" fmla="*/ 84793 h 238533"/>
                    <a:gd name="connsiteX6" fmla="*/ 32183 w 262388"/>
                    <a:gd name="connsiteY6" fmla="*/ 1450 h 238533"/>
                    <a:gd name="connsiteX0" fmla="*/ 32183 w 262388"/>
                    <a:gd name="connsiteY0" fmla="*/ 1450 h 242158"/>
                    <a:gd name="connsiteX1" fmla="*/ 115527 w 262388"/>
                    <a:gd name="connsiteY1" fmla="*/ 68125 h 242158"/>
                    <a:gd name="connsiteX2" fmla="*/ 241733 w 262388"/>
                    <a:gd name="connsiteY2" fmla="*/ 153850 h 242158"/>
                    <a:gd name="connsiteX3" fmla="*/ 251258 w 262388"/>
                    <a:gd name="connsiteY3" fmla="*/ 225287 h 242158"/>
                    <a:gd name="connsiteX4" fmla="*/ 175058 w 262388"/>
                    <a:gd name="connsiteY4" fmla="*/ 227668 h 242158"/>
                    <a:gd name="connsiteX5" fmla="*/ 10752 w 262388"/>
                    <a:gd name="connsiteY5" fmla="*/ 84793 h 242158"/>
                    <a:gd name="connsiteX6" fmla="*/ 32183 w 262388"/>
                    <a:gd name="connsiteY6" fmla="*/ 1450 h 242158"/>
                    <a:gd name="connsiteX0" fmla="*/ 32183 w 263593"/>
                    <a:gd name="connsiteY0" fmla="*/ 1450 h 242158"/>
                    <a:gd name="connsiteX1" fmla="*/ 115527 w 263593"/>
                    <a:gd name="connsiteY1" fmla="*/ 68125 h 242158"/>
                    <a:gd name="connsiteX2" fmla="*/ 241733 w 263593"/>
                    <a:gd name="connsiteY2" fmla="*/ 153850 h 242158"/>
                    <a:gd name="connsiteX3" fmla="*/ 251258 w 263593"/>
                    <a:gd name="connsiteY3" fmla="*/ 225287 h 242158"/>
                    <a:gd name="connsiteX4" fmla="*/ 175058 w 263593"/>
                    <a:gd name="connsiteY4" fmla="*/ 227668 h 242158"/>
                    <a:gd name="connsiteX5" fmla="*/ 10752 w 263593"/>
                    <a:gd name="connsiteY5" fmla="*/ 84793 h 242158"/>
                    <a:gd name="connsiteX6" fmla="*/ 32183 w 263593"/>
                    <a:gd name="connsiteY6" fmla="*/ 1450 h 242158"/>
                    <a:gd name="connsiteX0" fmla="*/ 32183 w 263593"/>
                    <a:gd name="connsiteY0" fmla="*/ 1450 h 242158"/>
                    <a:gd name="connsiteX1" fmla="*/ 115527 w 263593"/>
                    <a:gd name="connsiteY1" fmla="*/ 68125 h 242158"/>
                    <a:gd name="connsiteX2" fmla="*/ 241733 w 263593"/>
                    <a:gd name="connsiteY2" fmla="*/ 153850 h 242158"/>
                    <a:gd name="connsiteX3" fmla="*/ 251258 w 263593"/>
                    <a:gd name="connsiteY3" fmla="*/ 225287 h 242158"/>
                    <a:gd name="connsiteX4" fmla="*/ 175058 w 263593"/>
                    <a:gd name="connsiteY4" fmla="*/ 227668 h 242158"/>
                    <a:gd name="connsiteX5" fmla="*/ 10752 w 263593"/>
                    <a:gd name="connsiteY5" fmla="*/ 84793 h 242158"/>
                    <a:gd name="connsiteX6" fmla="*/ 32183 w 263593"/>
                    <a:gd name="connsiteY6" fmla="*/ 1450 h 242158"/>
                    <a:gd name="connsiteX0" fmla="*/ 32183 w 263593"/>
                    <a:gd name="connsiteY0" fmla="*/ 1450 h 242158"/>
                    <a:gd name="connsiteX1" fmla="*/ 115527 w 263593"/>
                    <a:gd name="connsiteY1" fmla="*/ 68125 h 242158"/>
                    <a:gd name="connsiteX2" fmla="*/ 241733 w 263593"/>
                    <a:gd name="connsiteY2" fmla="*/ 153850 h 242158"/>
                    <a:gd name="connsiteX3" fmla="*/ 251258 w 263593"/>
                    <a:gd name="connsiteY3" fmla="*/ 225287 h 242158"/>
                    <a:gd name="connsiteX4" fmla="*/ 175058 w 263593"/>
                    <a:gd name="connsiteY4" fmla="*/ 227668 h 242158"/>
                    <a:gd name="connsiteX5" fmla="*/ 10752 w 263593"/>
                    <a:gd name="connsiteY5" fmla="*/ 84793 h 242158"/>
                    <a:gd name="connsiteX6" fmla="*/ 32183 w 263593"/>
                    <a:gd name="connsiteY6" fmla="*/ 1450 h 24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593" h="242158">
                      <a:moveTo>
                        <a:pt x="32183" y="1450"/>
                      </a:moveTo>
                      <a:cubicBezTo>
                        <a:pt x="86158" y="-7281"/>
                        <a:pt x="94890" y="24469"/>
                        <a:pt x="115527" y="68125"/>
                      </a:cubicBezTo>
                      <a:cubicBezTo>
                        <a:pt x="131402" y="91937"/>
                        <a:pt x="199664" y="125275"/>
                        <a:pt x="241733" y="153850"/>
                      </a:cubicBezTo>
                      <a:cubicBezTo>
                        <a:pt x="261577" y="170518"/>
                        <a:pt x="274276" y="196712"/>
                        <a:pt x="251258" y="225287"/>
                      </a:cubicBezTo>
                      <a:cubicBezTo>
                        <a:pt x="230621" y="240368"/>
                        <a:pt x="214745" y="253067"/>
                        <a:pt x="175058" y="227668"/>
                      </a:cubicBezTo>
                      <a:cubicBezTo>
                        <a:pt x="120289" y="180043"/>
                        <a:pt x="15515" y="110987"/>
                        <a:pt x="10752" y="84793"/>
                      </a:cubicBezTo>
                      <a:cubicBezTo>
                        <a:pt x="5990" y="57012"/>
                        <a:pt x="-20205" y="22087"/>
                        <a:pt x="32183" y="145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Narrow"/>
                    <a:ea typeface="+mn-ea"/>
                    <a:cs typeface="+mn-cs"/>
                  </a:endParaRPr>
                </a:p>
              </p:txBody>
            </p:sp>
          </p:grpSp>
          <p:grpSp>
            <p:nvGrpSpPr>
              <p:cNvPr id="826" name="Group 825">
                <a:extLst>
                  <a:ext uri="{FF2B5EF4-FFF2-40B4-BE49-F238E27FC236}">
                    <a16:creationId xmlns:a16="http://schemas.microsoft.com/office/drawing/2014/main" id="{C7EF0A61-5101-6ACB-0D57-8A4BA96F946A}"/>
                  </a:ext>
                </a:extLst>
              </p:cNvPr>
              <p:cNvGrpSpPr/>
              <p:nvPr/>
            </p:nvGrpSpPr>
            <p:grpSpPr>
              <a:xfrm rot="3345494">
                <a:off x="9249974" y="4663818"/>
                <a:ext cx="63463" cy="65845"/>
                <a:chOff x="8754927" y="5072995"/>
                <a:chExt cx="349020" cy="362124"/>
              </a:xfrm>
            </p:grpSpPr>
            <p:sp>
              <p:nvSpPr>
                <p:cNvPr id="832" name="Freeform 141">
                  <a:extLst>
                    <a:ext uri="{FF2B5EF4-FFF2-40B4-BE49-F238E27FC236}">
                      <a16:creationId xmlns:a16="http://schemas.microsoft.com/office/drawing/2014/main" id="{7F4C4F4A-79FA-CDF5-BBC0-AAEE8029B2CB}"/>
                    </a:ext>
                  </a:extLst>
                </p:cNvPr>
                <p:cNvSpPr/>
                <p:nvPr/>
              </p:nvSpPr>
              <p:spPr>
                <a:xfrm>
                  <a:off x="8767699" y="5091111"/>
                  <a:ext cx="300101" cy="278607"/>
                </a:xfrm>
                <a:custGeom>
                  <a:avLst/>
                  <a:gdLst>
                    <a:gd name="connsiteX0" fmla="*/ 264319 w 311944"/>
                    <a:gd name="connsiteY0" fmla="*/ 269082 h 269082"/>
                    <a:gd name="connsiteX1" fmla="*/ 311944 w 311944"/>
                    <a:gd name="connsiteY1" fmla="*/ 207169 h 269082"/>
                    <a:gd name="connsiteX2" fmla="*/ 111919 w 311944"/>
                    <a:gd name="connsiteY2" fmla="*/ 0 h 269082"/>
                    <a:gd name="connsiteX3" fmla="*/ 42862 w 311944"/>
                    <a:gd name="connsiteY3" fmla="*/ 47625 h 269082"/>
                    <a:gd name="connsiteX4" fmla="*/ 0 w 311944"/>
                    <a:gd name="connsiteY4" fmla="*/ 111919 h 269082"/>
                    <a:gd name="connsiteX5" fmla="*/ 16669 w 311944"/>
                    <a:gd name="connsiteY5" fmla="*/ 145257 h 269082"/>
                    <a:gd name="connsiteX6" fmla="*/ 264319 w 311944"/>
                    <a:gd name="connsiteY6" fmla="*/ 269082 h 269082"/>
                    <a:gd name="connsiteX0" fmla="*/ 264319 w 311944"/>
                    <a:gd name="connsiteY0" fmla="*/ 269082 h 269082"/>
                    <a:gd name="connsiteX1" fmla="*/ 311944 w 311944"/>
                    <a:gd name="connsiteY1" fmla="*/ 207169 h 269082"/>
                    <a:gd name="connsiteX2" fmla="*/ 111919 w 311944"/>
                    <a:gd name="connsiteY2" fmla="*/ 0 h 269082"/>
                    <a:gd name="connsiteX3" fmla="*/ 38100 w 311944"/>
                    <a:gd name="connsiteY3" fmla="*/ 45244 h 269082"/>
                    <a:gd name="connsiteX4" fmla="*/ 0 w 311944"/>
                    <a:gd name="connsiteY4" fmla="*/ 111919 h 269082"/>
                    <a:gd name="connsiteX5" fmla="*/ 16669 w 311944"/>
                    <a:gd name="connsiteY5" fmla="*/ 145257 h 269082"/>
                    <a:gd name="connsiteX6" fmla="*/ 264319 w 311944"/>
                    <a:gd name="connsiteY6" fmla="*/ 269082 h 269082"/>
                    <a:gd name="connsiteX0" fmla="*/ 264319 w 311944"/>
                    <a:gd name="connsiteY0" fmla="*/ 269082 h 269082"/>
                    <a:gd name="connsiteX1" fmla="*/ 311944 w 311944"/>
                    <a:gd name="connsiteY1" fmla="*/ 207169 h 269082"/>
                    <a:gd name="connsiteX2" fmla="*/ 111919 w 311944"/>
                    <a:gd name="connsiteY2" fmla="*/ 0 h 269082"/>
                    <a:gd name="connsiteX3" fmla="*/ 38100 w 311944"/>
                    <a:gd name="connsiteY3" fmla="*/ 45244 h 269082"/>
                    <a:gd name="connsiteX4" fmla="*/ 0 w 311944"/>
                    <a:gd name="connsiteY4" fmla="*/ 111919 h 269082"/>
                    <a:gd name="connsiteX5" fmla="*/ 28575 w 311944"/>
                    <a:gd name="connsiteY5" fmla="*/ 173832 h 269082"/>
                    <a:gd name="connsiteX6" fmla="*/ 264319 w 311944"/>
                    <a:gd name="connsiteY6" fmla="*/ 269082 h 269082"/>
                    <a:gd name="connsiteX0" fmla="*/ 264319 w 311944"/>
                    <a:gd name="connsiteY0" fmla="*/ 269082 h 269082"/>
                    <a:gd name="connsiteX1" fmla="*/ 311944 w 311944"/>
                    <a:gd name="connsiteY1" fmla="*/ 207169 h 269082"/>
                    <a:gd name="connsiteX2" fmla="*/ 111919 w 311944"/>
                    <a:gd name="connsiteY2" fmla="*/ 0 h 269082"/>
                    <a:gd name="connsiteX3" fmla="*/ 26194 w 311944"/>
                    <a:gd name="connsiteY3" fmla="*/ 54769 h 269082"/>
                    <a:gd name="connsiteX4" fmla="*/ 0 w 311944"/>
                    <a:gd name="connsiteY4" fmla="*/ 111919 h 269082"/>
                    <a:gd name="connsiteX5" fmla="*/ 28575 w 311944"/>
                    <a:gd name="connsiteY5" fmla="*/ 173832 h 269082"/>
                    <a:gd name="connsiteX6" fmla="*/ 264319 w 311944"/>
                    <a:gd name="connsiteY6" fmla="*/ 269082 h 269082"/>
                    <a:gd name="connsiteX0" fmla="*/ 264319 w 311944"/>
                    <a:gd name="connsiteY0" fmla="*/ 269082 h 269082"/>
                    <a:gd name="connsiteX1" fmla="*/ 311944 w 311944"/>
                    <a:gd name="connsiteY1" fmla="*/ 207169 h 269082"/>
                    <a:gd name="connsiteX2" fmla="*/ 111919 w 311944"/>
                    <a:gd name="connsiteY2" fmla="*/ 0 h 269082"/>
                    <a:gd name="connsiteX3" fmla="*/ 26194 w 311944"/>
                    <a:gd name="connsiteY3" fmla="*/ 54769 h 269082"/>
                    <a:gd name="connsiteX4" fmla="*/ 0 w 311944"/>
                    <a:gd name="connsiteY4" fmla="*/ 111919 h 269082"/>
                    <a:gd name="connsiteX5" fmla="*/ 28575 w 311944"/>
                    <a:gd name="connsiteY5" fmla="*/ 173832 h 269082"/>
                    <a:gd name="connsiteX6" fmla="*/ 264319 w 311944"/>
                    <a:gd name="connsiteY6" fmla="*/ 269082 h 269082"/>
                    <a:gd name="connsiteX0" fmla="*/ 264319 w 311944"/>
                    <a:gd name="connsiteY0" fmla="*/ 269082 h 269082"/>
                    <a:gd name="connsiteX1" fmla="*/ 311944 w 311944"/>
                    <a:gd name="connsiteY1" fmla="*/ 207169 h 269082"/>
                    <a:gd name="connsiteX2" fmla="*/ 111919 w 311944"/>
                    <a:gd name="connsiteY2" fmla="*/ 0 h 269082"/>
                    <a:gd name="connsiteX3" fmla="*/ 45244 w 311944"/>
                    <a:gd name="connsiteY3" fmla="*/ 38100 h 269082"/>
                    <a:gd name="connsiteX4" fmla="*/ 0 w 311944"/>
                    <a:gd name="connsiteY4" fmla="*/ 111919 h 269082"/>
                    <a:gd name="connsiteX5" fmla="*/ 28575 w 311944"/>
                    <a:gd name="connsiteY5" fmla="*/ 173832 h 269082"/>
                    <a:gd name="connsiteX6" fmla="*/ 264319 w 311944"/>
                    <a:gd name="connsiteY6" fmla="*/ 269082 h 269082"/>
                    <a:gd name="connsiteX0" fmla="*/ 264319 w 311944"/>
                    <a:gd name="connsiteY0" fmla="*/ 269082 h 269082"/>
                    <a:gd name="connsiteX1" fmla="*/ 311944 w 311944"/>
                    <a:gd name="connsiteY1" fmla="*/ 207169 h 269082"/>
                    <a:gd name="connsiteX2" fmla="*/ 111919 w 311944"/>
                    <a:gd name="connsiteY2" fmla="*/ 0 h 269082"/>
                    <a:gd name="connsiteX3" fmla="*/ 45244 w 311944"/>
                    <a:gd name="connsiteY3" fmla="*/ 38100 h 269082"/>
                    <a:gd name="connsiteX4" fmla="*/ 0 w 311944"/>
                    <a:gd name="connsiteY4" fmla="*/ 111919 h 269082"/>
                    <a:gd name="connsiteX5" fmla="*/ 28575 w 311944"/>
                    <a:gd name="connsiteY5" fmla="*/ 173832 h 269082"/>
                    <a:gd name="connsiteX6" fmla="*/ 264319 w 311944"/>
                    <a:gd name="connsiteY6" fmla="*/ 269082 h 269082"/>
                    <a:gd name="connsiteX0" fmla="*/ 264319 w 311944"/>
                    <a:gd name="connsiteY0" fmla="*/ 269082 h 269082"/>
                    <a:gd name="connsiteX1" fmla="*/ 311944 w 311944"/>
                    <a:gd name="connsiteY1" fmla="*/ 207169 h 269082"/>
                    <a:gd name="connsiteX2" fmla="*/ 111919 w 311944"/>
                    <a:gd name="connsiteY2" fmla="*/ 0 h 269082"/>
                    <a:gd name="connsiteX3" fmla="*/ 45244 w 311944"/>
                    <a:gd name="connsiteY3" fmla="*/ 38100 h 269082"/>
                    <a:gd name="connsiteX4" fmla="*/ 0 w 311944"/>
                    <a:gd name="connsiteY4" fmla="*/ 111919 h 269082"/>
                    <a:gd name="connsiteX5" fmla="*/ 28575 w 311944"/>
                    <a:gd name="connsiteY5" fmla="*/ 173832 h 269082"/>
                    <a:gd name="connsiteX6" fmla="*/ 264319 w 311944"/>
                    <a:gd name="connsiteY6" fmla="*/ 269082 h 269082"/>
                    <a:gd name="connsiteX0" fmla="*/ 252413 w 300038"/>
                    <a:gd name="connsiteY0" fmla="*/ 269082 h 269082"/>
                    <a:gd name="connsiteX1" fmla="*/ 300038 w 300038"/>
                    <a:gd name="connsiteY1" fmla="*/ 207169 h 269082"/>
                    <a:gd name="connsiteX2" fmla="*/ 100013 w 300038"/>
                    <a:gd name="connsiteY2" fmla="*/ 0 h 269082"/>
                    <a:gd name="connsiteX3" fmla="*/ 33338 w 300038"/>
                    <a:gd name="connsiteY3" fmla="*/ 38100 h 269082"/>
                    <a:gd name="connsiteX4" fmla="*/ 0 w 300038"/>
                    <a:gd name="connsiteY4" fmla="*/ 90488 h 269082"/>
                    <a:gd name="connsiteX5" fmla="*/ 16669 w 300038"/>
                    <a:gd name="connsiteY5" fmla="*/ 173832 h 269082"/>
                    <a:gd name="connsiteX6" fmla="*/ 252413 w 300038"/>
                    <a:gd name="connsiteY6" fmla="*/ 269082 h 269082"/>
                    <a:gd name="connsiteX0" fmla="*/ 252413 w 300038"/>
                    <a:gd name="connsiteY0" fmla="*/ 269082 h 269082"/>
                    <a:gd name="connsiteX1" fmla="*/ 300038 w 300038"/>
                    <a:gd name="connsiteY1" fmla="*/ 207169 h 269082"/>
                    <a:gd name="connsiteX2" fmla="*/ 100013 w 300038"/>
                    <a:gd name="connsiteY2" fmla="*/ 0 h 269082"/>
                    <a:gd name="connsiteX3" fmla="*/ 38100 w 300038"/>
                    <a:gd name="connsiteY3" fmla="*/ 42862 h 269082"/>
                    <a:gd name="connsiteX4" fmla="*/ 0 w 300038"/>
                    <a:gd name="connsiteY4" fmla="*/ 90488 h 269082"/>
                    <a:gd name="connsiteX5" fmla="*/ 16669 w 300038"/>
                    <a:gd name="connsiteY5" fmla="*/ 173832 h 269082"/>
                    <a:gd name="connsiteX6" fmla="*/ 252413 w 300038"/>
                    <a:gd name="connsiteY6" fmla="*/ 269082 h 269082"/>
                    <a:gd name="connsiteX0" fmla="*/ 238126 w 285751"/>
                    <a:gd name="connsiteY0" fmla="*/ 269082 h 269082"/>
                    <a:gd name="connsiteX1" fmla="*/ 285751 w 285751"/>
                    <a:gd name="connsiteY1" fmla="*/ 207169 h 269082"/>
                    <a:gd name="connsiteX2" fmla="*/ 85726 w 285751"/>
                    <a:gd name="connsiteY2" fmla="*/ 0 h 269082"/>
                    <a:gd name="connsiteX3" fmla="*/ 23813 w 285751"/>
                    <a:gd name="connsiteY3" fmla="*/ 42862 h 269082"/>
                    <a:gd name="connsiteX4" fmla="*/ 0 w 285751"/>
                    <a:gd name="connsiteY4" fmla="*/ 95251 h 269082"/>
                    <a:gd name="connsiteX5" fmla="*/ 2382 w 285751"/>
                    <a:gd name="connsiteY5" fmla="*/ 173832 h 269082"/>
                    <a:gd name="connsiteX6" fmla="*/ 238126 w 285751"/>
                    <a:gd name="connsiteY6" fmla="*/ 269082 h 269082"/>
                    <a:gd name="connsiteX0" fmla="*/ 238126 w 285751"/>
                    <a:gd name="connsiteY0" fmla="*/ 269082 h 269082"/>
                    <a:gd name="connsiteX1" fmla="*/ 285751 w 285751"/>
                    <a:gd name="connsiteY1" fmla="*/ 207169 h 269082"/>
                    <a:gd name="connsiteX2" fmla="*/ 85726 w 285751"/>
                    <a:gd name="connsiteY2" fmla="*/ 0 h 269082"/>
                    <a:gd name="connsiteX3" fmla="*/ 35719 w 285751"/>
                    <a:gd name="connsiteY3" fmla="*/ 38100 h 269082"/>
                    <a:gd name="connsiteX4" fmla="*/ 0 w 285751"/>
                    <a:gd name="connsiteY4" fmla="*/ 95251 h 269082"/>
                    <a:gd name="connsiteX5" fmla="*/ 2382 w 285751"/>
                    <a:gd name="connsiteY5" fmla="*/ 173832 h 269082"/>
                    <a:gd name="connsiteX6" fmla="*/ 238126 w 285751"/>
                    <a:gd name="connsiteY6" fmla="*/ 269082 h 269082"/>
                    <a:gd name="connsiteX0" fmla="*/ 240570 w 288195"/>
                    <a:gd name="connsiteY0" fmla="*/ 269082 h 269082"/>
                    <a:gd name="connsiteX1" fmla="*/ 288195 w 288195"/>
                    <a:gd name="connsiteY1" fmla="*/ 207169 h 269082"/>
                    <a:gd name="connsiteX2" fmla="*/ 88170 w 288195"/>
                    <a:gd name="connsiteY2" fmla="*/ 0 h 269082"/>
                    <a:gd name="connsiteX3" fmla="*/ 38163 w 288195"/>
                    <a:gd name="connsiteY3" fmla="*/ 38100 h 269082"/>
                    <a:gd name="connsiteX4" fmla="*/ 2444 w 288195"/>
                    <a:gd name="connsiteY4" fmla="*/ 95251 h 269082"/>
                    <a:gd name="connsiteX5" fmla="*/ 4826 w 288195"/>
                    <a:gd name="connsiteY5" fmla="*/ 173832 h 269082"/>
                    <a:gd name="connsiteX6" fmla="*/ 240570 w 288195"/>
                    <a:gd name="connsiteY6" fmla="*/ 269082 h 269082"/>
                    <a:gd name="connsiteX0" fmla="*/ 240570 w 288195"/>
                    <a:gd name="connsiteY0" fmla="*/ 269082 h 269082"/>
                    <a:gd name="connsiteX1" fmla="*/ 288195 w 288195"/>
                    <a:gd name="connsiteY1" fmla="*/ 207169 h 269082"/>
                    <a:gd name="connsiteX2" fmla="*/ 88170 w 288195"/>
                    <a:gd name="connsiteY2" fmla="*/ 0 h 269082"/>
                    <a:gd name="connsiteX3" fmla="*/ 38163 w 288195"/>
                    <a:gd name="connsiteY3" fmla="*/ 38100 h 269082"/>
                    <a:gd name="connsiteX4" fmla="*/ 2444 w 288195"/>
                    <a:gd name="connsiteY4" fmla="*/ 92952 h 269082"/>
                    <a:gd name="connsiteX5" fmla="*/ 4826 w 288195"/>
                    <a:gd name="connsiteY5" fmla="*/ 173832 h 269082"/>
                    <a:gd name="connsiteX6" fmla="*/ 240570 w 288195"/>
                    <a:gd name="connsiteY6" fmla="*/ 269082 h 26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195" h="269082">
                      <a:moveTo>
                        <a:pt x="240570" y="269082"/>
                      </a:moveTo>
                      <a:cubicBezTo>
                        <a:pt x="251683" y="243682"/>
                        <a:pt x="262795" y="223044"/>
                        <a:pt x="288195" y="207169"/>
                      </a:cubicBezTo>
                      <a:lnTo>
                        <a:pt x="88170" y="0"/>
                      </a:lnTo>
                      <a:cubicBezTo>
                        <a:pt x="59595" y="18256"/>
                        <a:pt x="57213" y="15081"/>
                        <a:pt x="38163" y="38100"/>
                      </a:cubicBezTo>
                      <a:lnTo>
                        <a:pt x="2444" y="92952"/>
                      </a:lnTo>
                      <a:cubicBezTo>
                        <a:pt x="-3906" y="119146"/>
                        <a:pt x="4032" y="147638"/>
                        <a:pt x="4826" y="173832"/>
                      </a:cubicBezTo>
                      <a:lnTo>
                        <a:pt x="240570" y="269082"/>
                      </a:lnTo>
                      <a:close/>
                    </a:path>
                  </a:pathLst>
                </a:custGeom>
                <a:solidFill>
                  <a:srgbClr val="BD9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Narrow"/>
                    <a:ea typeface="+mn-ea"/>
                    <a:cs typeface="+mn-cs"/>
                  </a:endParaRPr>
                </a:p>
              </p:txBody>
            </p:sp>
            <p:sp>
              <p:nvSpPr>
                <p:cNvPr id="833" name="Freeform 142">
                  <a:extLst>
                    <a:ext uri="{FF2B5EF4-FFF2-40B4-BE49-F238E27FC236}">
                      <a16:creationId xmlns:a16="http://schemas.microsoft.com/office/drawing/2014/main" id="{A55495DD-72FA-0833-8BD6-68F4FF6C7D12}"/>
                    </a:ext>
                  </a:extLst>
                </p:cNvPr>
                <p:cNvSpPr/>
                <p:nvPr/>
              </p:nvSpPr>
              <p:spPr>
                <a:xfrm>
                  <a:off x="8840354" y="5072995"/>
                  <a:ext cx="263593" cy="242158"/>
                </a:xfrm>
                <a:custGeom>
                  <a:avLst/>
                  <a:gdLst>
                    <a:gd name="connsiteX0" fmla="*/ 21431 w 240506"/>
                    <a:gd name="connsiteY0" fmla="*/ 0 h 226218"/>
                    <a:gd name="connsiteX1" fmla="*/ 104775 w 240506"/>
                    <a:gd name="connsiteY1" fmla="*/ 66675 h 226218"/>
                    <a:gd name="connsiteX2" fmla="*/ 230981 w 240506"/>
                    <a:gd name="connsiteY2" fmla="*/ 152400 h 226218"/>
                    <a:gd name="connsiteX3" fmla="*/ 240506 w 240506"/>
                    <a:gd name="connsiteY3" fmla="*/ 223837 h 226218"/>
                    <a:gd name="connsiteX4" fmla="*/ 164306 w 240506"/>
                    <a:gd name="connsiteY4" fmla="*/ 226218 h 226218"/>
                    <a:gd name="connsiteX5" fmla="*/ 0 w 240506"/>
                    <a:gd name="connsiteY5" fmla="*/ 83343 h 226218"/>
                    <a:gd name="connsiteX6" fmla="*/ 21431 w 240506"/>
                    <a:gd name="connsiteY6" fmla="*/ 0 h 226218"/>
                    <a:gd name="connsiteX0" fmla="*/ 21431 w 240506"/>
                    <a:gd name="connsiteY0" fmla="*/ 0 h 226218"/>
                    <a:gd name="connsiteX1" fmla="*/ 104775 w 240506"/>
                    <a:gd name="connsiteY1" fmla="*/ 66675 h 226218"/>
                    <a:gd name="connsiteX2" fmla="*/ 230981 w 240506"/>
                    <a:gd name="connsiteY2" fmla="*/ 152400 h 226218"/>
                    <a:gd name="connsiteX3" fmla="*/ 240506 w 240506"/>
                    <a:gd name="connsiteY3" fmla="*/ 223837 h 226218"/>
                    <a:gd name="connsiteX4" fmla="*/ 164306 w 240506"/>
                    <a:gd name="connsiteY4" fmla="*/ 226218 h 226218"/>
                    <a:gd name="connsiteX5" fmla="*/ 0 w 240506"/>
                    <a:gd name="connsiteY5" fmla="*/ 83343 h 226218"/>
                    <a:gd name="connsiteX6" fmla="*/ 21431 w 240506"/>
                    <a:gd name="connsiteY6" fmla="*/ 0 h 226218"/>
                    <a:gd name="connsiteX0" fmla="*/ 21431 w 240506"/>
                    <a:gd name="connsiteY0" fmla="*/ 1450 h 227668"/>
                    <a:gd name="connsiteX1" fmla="*/ 104775 w 240506"/>
                    <a:gd name="connsiteY1" fmla="*/ 68125 h 227668"/>
                    <a:gd name="connsiteX2" fmla="*/ 230981 w 240506"/>
                    <a:gd name="connsiteY2" fmla="*/ 153850 h 227668"/>
                    <a:gd name="connsiteX3" fmla="*/ 240506 w 240506"/>
                    <a:gd name="connsiteY3" fmla="*/ 225287 h 227668"/>
                    <a:gd name="connsiteX4" fmla="*/ 164306 w 240506"/>
                    <a:gd name="connsiteY4" fmla="*/ 227668 h 227668"/>
                    <a:gd name="connsiteX5" fmla="*/ 0 w 240506"/>
                    <a:gd name="connsiteY5" fmla="*/ 84793 h 227668"/>
                    <a:gd name="connsiteX6" fmla="*/ 21431 w 240506"/>
                    <a:gd name="connsiteY6" fmla="*/ 1450 h 227668"/>
                    <a:gd name="connsiteX0" fmla="*/ 28180 w 247255"/>
                    <a:gd name="connsiteY0" fmla="*/ 1450 h 227668"/>
                    <a:gd name="connsiteX1" fmla="*/ 111524 w 247255"/>
                    <a:gd name="connsiteY1" fmla="*/ 68125 h 227668"/>
                    <a:gd name="connsiteX2" fmla="*/ 237730 w 247255"/>
                    <a:gd name="connsiteY2" fmla="*/ 153850 h 227668"/>
                    <a:gd name="connsiteX3" fmla="*/ 247255 w 247255"/>
                    <a:gd name="connsiteY3" fmla="*/ 225287 h 227668"/>
                    <a:gd name="connsiteX4" fmla="*/ 171055 w 247255"/>
                    <a:gd name="connsiteY4" fmla="*/ 227668 h 227668"/>
                    <a:gd name="connsiteX5" fmla="*/ 6749 w 247255"/>
                    <a:gd name="connsiteY5" fmla="*/ 84793 h 227668"/>
                    <a:gd name="connsiteX6" fmla="*/ 28180 w 247255"/>
                    <a:gd name="connsiteY6" fmla="*/ 1450 h 227668"/>
                    <a:gd name="connsiteX0" fmla="*/ 32183 w 251258"/>
                    <a:gd name="connsiteY0" fmla="*/ 1450 h 227668"/>
                    <a:gd name="connsiteX1" fmla="*/ 115527 w 251258"/>
                    <a:gd name="connsiteY1" fmla="*/ 68125 h 227668"/>
                    <a:gd name="connsiteX2" fmla="*/ 241733 w 251258"/>
                    <a:gd name="connsiteY2" fmla="*/ 153850 h 227668"/>
                    <a:gd name="connsiteX3" fmla="*/ 251258 w 251258"/>
                    <a:gd name="connsiteY3" fmla="*/ 225287 h 227668"/>
                    <a:gd name="connsiteX4" fmla="*/ 175058 w 251258"/>
                    <a:gd name="connsiteY4" fmla="*/ 227668 h 227668"/>
                    <a:gd name="connsiteX5" fmla="*/ 10752 w 251258"/>
                    <a:gd name="connsiteY5" fmla="*/ 84793 h 227668"/>
                    <a:gd name="connsiteX6" fmla="*/ 32183 w 251258"/>
                    <a:gd name="connsiteY6" fmla="*/ 1450 h 227668"/>
                    <a:gd name="connsiteX0" fmla="*/ 32183 w 259997"/>
                    <a:gd name="connsiteY0" fmla="*/ 1450 h 227668"/>
                    <a:gd name="connsiteX1" fmla="*/ 115527 w 259997"/>
                    <a:gd name="connsiteY1" fmla="*/ 68125 h 227668"/>
                    <a:gd name="connsiteX2" fmla="*/ 241733 w 259997"/>
                    <a:gd name="connsiteY2" fmla="*/ 153850 h 227668"/>
                    <a:gd name="connsiteX3" fmla="*/ 251258 w 259997"/>
                    <a:gd name="connsiteY3" fmla="*/ 225287 h 227668"/>
                    <a:gd name="connsiteX4" fmla="*/ 175058 w 259997"/>
                    <a:gd name="connsiteY4" fmla="*/ 227668 h 227668"/>
                    <a:gd name="connsiteX5" fmla="*/ 10752 w 259997"/>
                    <a:gd name="connsiteY5" fmla="*/ 84793 h 227668"/>
                    <a:gd name="connsiteX6" fmla="*/ 32183 w 259997"/>
                    <a:gd name="connsiteY6" fmla="*/ 1450 h 227668"/>
                    <a:gd name="connsiteX0" fmla="*/ 32183 w 262388"/>
                    <a:gd name="connsiteY0" fmla="*/ 1450 h 227668"/>
                    <a:gd name="connsiteX1" fmla="*/ 115527 w 262388"/>
                    <a:gd name="connsiteY1" fmla="*/ 68125 h 227668"/>
                    <a:gd name="connsiteX2" fmla="*/ 241733 w 262388"/>
                    <a:gd name="connsiteY2" fmla="*/ 153850 h 227668"/>
                    <a:gd name="connsiteX3" fmla="*/ 251258 w 262388"/>
                    <a:gd name="connsiteY3" fmla="*/ 225287 h 227668"/>
                    <a:gd name="connsiteX4" fmla="*/ 175058 w 262388"/>
                    <a:gd name="connsiteY4" fmla="*/ 227668 h 227668"/>
                    <a:gd name="connsiteX5" fmla="*/ 10752 w 262388"/>
                    <a:gd name="connsiteY5" fmla="*/ 84793 h 227668"/>
                    <a:gd name="connsiteX6" fmla="*/ 32183 w 262388"/>
                    <a:gd name="connsiteY6" fmla="*/ 1450 h 227668"/>
                    <a:gd name="connsiteX0" fmla="*/ 32183 w 262388"/>
                    <a:gd name="connsiteY0" fmla="*/ 1450 h 234309"/>
                    <a:gd name="connsiteX1" fmla="*/ 115527 w 262388"/>
                    <a:gd name="connsiteY1" fmla="*/ 68125 h 234309"/>
                    <a:gd name="connsiteX2" fmla="*/ 241733 w 262388"/>
                    <a:gd name="connsiteY2" fmla="*/ 153850 h 234309"/>
                    <a:gd name="connsiteX3" fmla="*/ 251258 w 262388"/>
                    <a:gd name="connsiteY3" fmla="*/ 225287 h 234309"/>
                    <a:gd name="connsiteX4" fmla="*/ 175058 w 262388"/>
                    <a:gd name="connsiteY4" fmla="*/ 227668 h 234309"/>
                    <a:gd name="connsiteX5" fmla="*/ 10752 w 262388"/>
                    <a:gd name="connsiteY5" fmla="*/ 84793 h 234309"/>
                    <a:gd name="connsiteX6" fmla="*/ 32183 w 262388"/>
                    <a:gd name="connsiteY6" fmla="*/ 1450 h 234309"/>
                    <a:gd name="connsiteX0" fmla="*/ 32183 w 262388"/>
                    <a:gd name="connsiteY0" fmla="*/ 1450 h 238533"/>
                    <a:gd name="connsiteX1" fmla="*/ 115527 w 262388"/>
                    <a:gd name="connsiteY1" fmla="*/ 68125 h 238533"/>
                    <a:gd name="connsiteX2" fmla="*/ 241733 w 262388"/>
                    <a:gd name="connsiteY2" fmla="*/ 153850 h 238533"/>
                    <a:gd name="connsiteX3" fmla="*/ 251258 w 262388"/>
                    <a:gd name="connsiteY3" fmla="*/ 225287 h 238533"/>
                    <a:gd name="connsiteX4" fmla="*/ 175058 w 262388"/>
                    <a:gd name="connsiteY4" fmla="*/ 227668 h 238533"/>
                    <a:gd name="connsiteX5" fmla="*/ 10752 w 262388"/>
                    <a:gd name="connsiteY5" fmla="*/ 84793 h 238533"/>
                    <a:gd name="connsiteX6" fmla="*/ 32183 w 262388"/>
                    <a:gd name="connsiteY6" fmla="*/ 1450 h 238533"/>
                    <a:gd name="connsiteX0" fmla="*/ 32183 w 262388"/>
                    <a:gd name="connsiteY0" fmla="*/ 1450 h 238533"/>
                    <a:gd name="connsiteX1" fmla="*/ 115527 w 262388"/>
                    <a:gd name="connsiteY1" fmla="*/ 68125 h 238533"/>
                    <a:gd name="connsiteX2" fmla="*/ 241733 w 262388"/>
                    <a:gd name="connsiteY2" fmla="*/ 153850 h 238533"/>
                    <a:gd name="connsiteX3" fmla="*/ 251258 w 262388"/>
                    <a:gd name="connsiteY3" fmla="*/ 225287 h 238533"/>
                    <a:gd name="connsiteX4" fmla="*/ 175058 w 262388"/>
                    <a:gd name="connsiteY4" fmla="*/ 227668 h 238533"/>
                    <a:gd name="connsiteX5" fmla="*/ 10752 w 262388"/>
                    <a:gd name="connsiteY5" fmla="*/ 84793 h 238533"/>
                    <a:gd name="connsiteX6" fmla="*/ 32183 w 262388"/>
                    <a:gd name="connsiteY6" fmla="*/ 1450 h 238533"/>
                    <a:gd name="connsiteX0" fmla="*/ 32183 w 262388"/>
                    <a:gd name="connsiteY0" fmla="*/ 1450 h 242158"/>
                    <a:gd name="connsiteX1" fmla="*/ 115527 w 262388"/>
                    <a:gd name="connsiteY1" fmla="*/ 68125 h 242158"/>
                    <a:gd name="connsiteX2" fmla="*/ 241733 w 262388"/>
                    <a:gd name="connsiteY2" fmla="*/ 153850 h 242158"/>
                    <a:gd name="connsiteX3" fmla="*/ 251258 w 262388"/>
                    <a:gd name="connsiteY3" fmla="*/ 225287 h 242158"/>
                    <a:gd name="connsiteX4" fmla="*/ 175058 w 262388"/>
                    <a:gd name="connsiteY4" fmla="*/ 227668 h 242158"/>
                    <a:gd name="connsiteX5" fmla="*/ 10752 w 262388"/>
                    <a:gd name="connsiteY5" fmla="*/ 84793 h 242158"/>
                    <a:gd name="connsiteX6" fmla="*/ 32183 w 262388"/>
                    <a:gd name="connsiteY6" fmla="*/ 1450 h 242158"/>
                    <a:gd name="connsiteX0" fmla="*/ 32183 w 263593"/>
                    <a:gd name="connsiteY0" fmla="*/ 1450 h 242158"/>
                    <a:gd name="connsiteX1" fmla="*/ 115527 w 263593"/>
                    <a:gd name="connsiteY1" fmla="*/ 68125 h 242158"/>
                    <a:gd name="connsiteX2" fmla="*/ 241733 w 263593"/>
                    <a:gd name="connsiteY2" fmla="*/ 153850 h 242158"/>
                    <a:gd name="connsiteX3" fmla="*/ 251258 w 263593"/>
                    <a:gd name="connsiteY3" fmla="*/ 225287 h 242158"/>
                    <a:gd name="connsiteX4" fmla="*/ 175058 w 263593"/>
                    <a:gd name="connsiteY4" fmla="*/ 227668 h 242158"/>
                    <a:gd name="connsiteX5" fmla="*/ 10752 w 263593"/>
                    <a:gd name="connsiteY5" fmla="*/ 84793 h 242158"/>
                    <a:gd name="connsiteX6" fmla="*/ 32183 w 263593"/>
                    <a:gd name="connsiteY6" fmla="*/ 1450 h 242158"/>
                    <a:gd name="connsiteX0" fmla="*/ 32183 w 263593"/>
                    <a:gd name="connsiteY0" fmla="*/ 1450 h 242158"/>
                    <a:gd name="connsiteX1" fmla="*/ 115527 w 263593"/>
                    <a:gd name="connsiteY1" fmla="*/ 68125 h 242158"/>
                    <a:gd name="connsiteX2" fmla="*/ 241733 w 263593"/>
                    <a:gd name="connsiteY2" fmla="*/ 153850 h 242158"/>
                    <a:gd name="connsiteX3" fmla="*/ 251258 w 263593"/>
                    <a:gd name="connsiteY3" fmla="*/ 225287 h 242158"/>
                    <a:gd name="connsiteX4" fmla="*/ 175058 w 263593"/>
                    <a:gd name="connsiteY4" fmla="*/ 227668 h 242158"/>
                    <a:gd name="connsiteX5" fmla="*/ 10752 w 263593"/>
                    <a:gd name="connsiteY5" fmla="*/ 84793 h 242158"/>
                    <a:gd name="connsiteX6" fmla="*/ 32183 w 263593"/>
                    <a:gd name="connsiteY6" fmla="*/ 1450 h 242158"/>
                    <a:gd name="connsiteX0" fmla="*/ 32183 w 263593"/>
                    <a:gd name="connsiteY0" fmla="*/ 1450 h 242158"/>
                    <a:gd name="connsiteX1" fmla="*/ 115527 w 263593"/>
                    <a:gd name="connsiteY1" fmla="*/ 68125 h 242158"/>
                    <a:gd name="connsiteX2" fmla="*/ 241733 w 263593"/>
                    <a:gd name="connsiteY2" fmla="*/ 153850 h 242158"/>
                    <a:gd name="connsiteX3" fmla="*/ 251258 w 263593"/>
                    <a:gd name="connsiteY3" fmla="*/ 225287 h 242158"/>
                    <a:gd name="connsiteX4" fmla="*/ 175058 w 263593"/>
                    <a:gd name="connsiteY4" fmla="*/ 227668 h 242158"/>
                    <a:gd name="connsiteX5" fmla="*/ 10752 w 263593"/>
                    <a:gd name="connsiteY5" fmla="*/ 84793 h 242158"/>
                    <a:gd name="connsiteX6" fmla="*/ 32183 w 263593"/>
                    <a:gd name="connsiteY6" fmla="*/ 1450 h 24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593" h="242158">
                      <a:moveTo>
                        <a:pt x="32183" y="1450"/>
                      </a:moveTo>
                      <a:cubicBezTo>
                        <a:pt x="86158" y="-7281"/>
                        <a:pt x="94890" y="24469"/>
                        <a:pt x="115527" y="68125"/>
                      </a:cubicBezTo>
                      <a:cubicBezTo>
                        <a:pt x="131402" y="91937"/>
                        <a:pt x="199664" y="125275"/>
                        <a:pt x="241733" y="153850"/>
                      </a:cubicBezTo>
                      <a:cubicBezTo>
                        <a:pt x="261577" y="170518"/>
                        <a:pt x="274276" y="196712"/>
                        <a:pt x="251258" y="225287"/>
                      </a:cubicBezTo>
                      <a:cubicBezTo>
                        <a:pt x="230621" y="240368"/>
                        <a:pt x="214745" y="253067"/>
                        <a:pt x="175058" y="227668"/>
                      </a:cubicBezTo>
                      <a:cubicBezTo>
                        <a:pt x="120289" y="180043"/>
                        <a:pt x="15515" y="110987"/>
                        <a:pt x="10752" y="84793"/>
                      </a:cubicBezTo>
                      <a:cubicBezTo>
                        <a:pt x="5990" y="57012"/>
                        <a:pt x="-20205" y="22087"/>
                        <a:pt x="32183" y="145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Narrow"/>
                    <a:ea typeface="+mn-ea"/>
                    <a:cs typeface="+mn-cs"/>
                  </a:endParaRPr>
                </a:p>
              </p:txBody>
            </p:sp>
            <p:sp>
              <p:nvSpPr>
                <p:cNvPr id="834" name="Freeform 143">
                  <a:extLst>
                    <a:ext uri="{FF2B5EF4-FFF2-40B4-BE49-F238E27FC236}">
                      <a16:creationId xmlns:a16="http://schemas.microsoft.com/office/drawing/2014/main" id="{2CA5F2A2-E824-D801-B256-F53FE285E2E4}"/>
                    </a:ext>
                  </a:extLst>
                </p:cNvPr>
                <p:cNvSpPr/>
                <p:nvPr/>
              </p:nvSpPr>
              <p:spPr>
                <a:xfrm rot="15460137" flipH="1">
                  <a:off x="8761036" y="5189159"/>
                  <a:ext cx="239851" cy="252069"/>
                </a:xfrm>
                <a:custGeom>
                  <a:avLst/>
                  <a:gdLst>
                    <a:gd name="connsiteX0" fmla="*/ 21431 w 240506"/>
                    <a:gd name="connsiteY0" fmla="*/ 0 h 226218"/>
                    <a:gd name="connsiteX1" fmla="*/ 104775 w 240506"/>
                    <a:gd name="connsiteY1" fmla="*/ 66675 h 226218"/>
                    <a:gd name="connsiteX2" fmla="*/ 230981 w 240506"/>
                    <a:gd name="connsiteY2" fmla="*/ 152400 h 226218"/>
                    <a:gd name="connsiteX3" fmla="*/ 240506 w 240506"/>
                    <a:gd name="connsiteY3" fmla="*/ 223837 h 226218"/>
                    <a:gd name="connsiteX4" fmla="*/ 164306 w 240506"/>
                    <a:gd name="connsiteY4" fmla="*/ 226218 h 226218"/>
                    <a:gd name="connsiteX5" fmla="*/ 0 w 240506"/>
                    <a:gd name="connsiteY5" fmla="*/ 83343 h 226218"/>
                    <a:gd name="connsiteX6" fmla="*/ 21431 w 240506"/>
                    <a:gd name="connsiteY6" fmla="*/ 0 h 226218"/>
                    <a:gd name="connsiteX0" fmla="*/ 21431 w 240506"/>
                    <a:gd name="connsiteY0" fmla="*/ 0 h 226218"/>
                    <a:gd name="connsiteX1" fmla="*/ 104775 w 240506"/>
                    <a:gd name="connsiteY1" fmla="*/ 66675 h 226218"/>
                    <a:gd name="connsiteX2" fmla="*/ 230981 w 240506"/>
                    <a:gd name="connsiteY2" fmla="*/ 152400 h 226218"/>
                    <a:gd name="connsiteX3" fmla="*/ 240506 w 240506"/>
                    <a:gd name="connsiteY3" fmla="*/ 223837 h 226218"/>
                    <a:gd name="connsiteX4" fmla="*/ 164306 w 240506"/>
                    <a:gd name="connsiteY4" fmla="*/ 226218 h 226218"/>
                    <a:gd name="connsiteX5" fmla="*/ 0 w 240506"/>
                    <a:gd name="connsiteY5" fmla="*/ 83343 h 226218"/>
                    <a:gd name="connsiteX6" fmla="*/ 21431 w 240506"/>
                    <a:gd name="connsiteY6" fmla="*/ 0 h 226218"/>
                    <a:gd name="connsiteX0" fmla="*/ 21431 w 240506"/>
                    <a:gd name="connsiteY0" fmla="*/ 1450 h 227668"/>
                    <a:gd name="connsiteX1" fmla="*/ 104775 w 240506"/>
                    <a:gd name="connsiteY1" fmla="*/ 68125 h 227668"/>
                    <a:gd name="connsiteX2" fmla="*/ 230981 w 240506"/>
                    <a:gd name="connsiteY2" fmla="*/ 153850 h 227668"/>
                    <a:gd name="connsiteX3" fmla="*/ 240506 w 240506"/>
                    <a:gd name="connsiteY3" fmla="*/ 225287 h 227668"/>
                    <a:gd name="connsiteX4" fmla="*/ 164306 w 240506"/>
                    <a:gd name="connsiteY4" fmla="*/ 227668 h 227668"/>
                    <a:gd name="connsiteX5" fmla="*/ 0 w 240506"/>
                    <a:gd name="connsiteY5" fmla="*/ 84793 h 227668"/>
                    <a:gd name="connsiteX6" fmla="*/ 21431 w 240506"/>
                    <a:gd name="connsiteY6" fmla="*/ 1450 h 227668"/>
                    <a:gd name="connsiteX0" fmla="*/ 28180 w 247255"/>
                    <a:gd name="connsiteY0" fmla="*/ 1450 h 227668"/>
                    <a:gd name="connsiteX1" fmla="*/ 111524 w 247255"/>
                    <a:gd name="connsiteY1" fmla="*/ 68125 h 227668"/>
                    <a:gd name="connsiteX2" fmla="*/ 237730 w 247255"/>
                    <a:gd name="connsiteY2" fmla="*/ 153850 h 227668"/>
                    <a:gd name="connsiteX3" fmla="*/ 247255 w 247255"/>
                    <a:gd name="connsiteY3" fmla="*/ 225287 h 227668"/>
                    <a:gd name="connsiteX4" fmla="*/ 171055 w 247255"/>
                    <a:gd name="connsiteY4" fmla="*/ 227668 h 227668"/>
                    <a:gd name="connsiteX5" fmla="*/ 6749 w 247255"/>
                    <a:gd name="connsiteY5" fmla="*/ 84793 h 227668"/>
                    <a:gd name="connsiteX6" fmla="*/ 28180 w 247255"/>
                    <a:gd name="connsiteY6" fmla="*/ 1450 h 227668"/>
                    <a:gd name="connsiteX0" fmla="*/ 32183 w 251258"/>
                    <a:gd name="connsiteY0" fmla="*/ 1450 h 227668"/>
                    <a:gd name="connsiteX1" fmla="*/ 115527 w 251258"/>
                    <a:gd name="connsiteY1" fmla="*/ 68125 h 227668"/>
                    <a:gd name="connsiteX2" fmla="*/ 241733 w 251258"/>
                    <a:gd name="connsiteY2" fmla="*/ 153850 h 227668"/>
                    <a:gd name="connsiteX3" fmla="*/ 251258 w 251258"/>
                    <a:gd name="connsiteY3" fmla="*/ 225287 h 227668"/>
                    <a:gd name="connsiteX4" fmla="*/ 175058 w 251258"/>
                    <a:gd name="connsiteY4" fmla="*/ 227668 h 227668"/>
                    <a:gd name="connsiteX5" fmla="*/ 10752 w 251258"/>
                    <a:gd name="connsiteY5" fmla="*/ 84793 h 227668"/>
                    <a:gd name="connsiteX6" fmla="*/ 32183 w 251258"/>
                    <a:gd name="connsiteY6" fmla="*/ 1450 h 227668"/>
                    <a:gd name="connsiteX0" fmla="*/ 32183 w 259997"/>
                    <a:gd name="connsiteY0" fmla="*/ 1450 h 227668"/>
                    <a:gd name="connsiteX1" fmla="*/ 115527 w 259997"/>
                    <a:gd name="connsiteY1" fmla="*/ 68125 h 227668"/>
                    <a:gd name="connsiteX2" fmla="*/ 241733 w 259997"/>
                    <a:gd name="connsiteY2" fmla="*/ 153850 h 227668"/>
                    <a:gd name="connsiteX3" fmla="*/ 251258 w 259997"/>
                    <a:gd name="connsiteY3" fmla="*/ 225287 h 227668"/>
                    <a:gd name="connsiteX4" fmla="*/ 175058 w 259997"/>
                    <a:gd name="connsiteY4" fmla="*/ 227668 h 227668"/>
                    <a:gd name="connsiteX5" fmla="*/ 10752 w 259997"/>
                    <a:gd name="connsiteY5" fmla="*/ 84793 h 227668"/>
                    <a:gd name="connsiteX6" fmla="*/ 32183 w 259997"/>
                    <a:gd name="connsiteY6" fmla="*/ 1450 h 227668"/>
                    <a:gd name="connsiteX0" fmla="*/ 32183 w 262388"/>
                    <a:gd name="connsiteY0" fmla="*/ 1450 h 227668"/>
                    <a:gd name="connsiteX1" fmla="*/ 115527 w 262388"/>
                    <a:gd name="connsiteY1" fmla="*/ 68125 h 227668"/>
                    <a:gd name="connsiteX2" fmla="*/ 241733 w 262388"/>
                    <a:gd name="connsiteY2" fmla="*/ 153850 h 227668"/>
                    <a:gd name="connsiteX3" fmla="*/ 251258 w 262388"/>
                    <a:gd name="connsiteY3" fmla="*/ 225287 h 227668"/>
                    <a:gd name="connsiteX4" fmla="*/ 175058 w 262388"/>
                    <a:gd name="connsiteY4" fmla="*/ 227668 h 227668"/>
                    <a:gd name="connsiteX5" fmla="*/ 10752 w 262388"/>
                    <a:gd name="connsiteY5" fmla="*/ 84793 h 227668"/>
                    <a:gd name="connsiteX6" fmla="*/ 32183 w 262388"/>
                    <a:gd name="connsiteY6" fmla="*/ 1450 h 227668"/>
                    <a:gd name="connsiteX0" fmla="*/ 32183 w 262388"/>
                    <a:gd name="connsiteY0" fmla="*/ 1450 h 234309"/>
                    <a:gd name="connsiteX1" fmla="*/ 115527 w 262388"/>
                    <a:gd name="connsiteY1" fmla="*/ 68125 h 234309"/>
                    <a:gd name="connsiteX2" fmla="*/ 241733 w 262388"/>
                    <a:gd name="connsiteY2" fmla="*/ 153850 h 234309"/>
                    <a:gd name="connsiteX3" fmla="*/ 251258 w 262388"/>
                    <a:gd name="connsiteY3" fmla="*/ 225287 h 234309"/>
                    <a:gd name="connsiteX4" fmla="*/ 175058 w 262388"/>
                    <a:gd name="connsiteY4" fmla="*/ 227668 h 234309"/>
                    <a:gd name="connsiteX5" fmla="*/ 10752 w 262388"/>
                    <a:gd name="connsiteY5" fmla="*/ 84793 h 234309"/>
                    <a:gd name="connsiteX6" fmla="*/ 32183 w 262388"/>
                    <a:gd name="connsiteY6" fmla="*/ 1450 h 234309"/>
                    <a:gd name="connsiteX0" fmla="*/ 32183 w 262388"/>
                    <a:gd name="connsiteY0" fmla="*/ 1450 h 238533"/>
                    <a:gd name="connsiteX1" fmla="*/ 115527 w 262388"/>
                    <a:gd name="connsiteY1" fmla="*/ 68125 h 238533"/>
                    <a:gd name="connsiteX2" fmla="*/ 241733 w 262388"/>
                    <a:gd name="connsiteY2" fmla="*/ 153850 h 238533"/>
                    <a:gd name="connsiteX3" fmla="*/ 251258 w 262388"/>
                    <a:gd name="connsiteY3" fmla="*/ 225287 h 238533"/>
                    <a:gd name="connsiteX4" fmla="*/ 175058 w 262388"/>
                    <a:gd name="connsiteY4" fmla="*/ 227668 h 238533"/>
                    <a:gd name="connsiteX5" fmla="*/ 10752 w 262388"/>
                    <a:gd name="connsiteY5" fmla="*/ 84793 h 238533"/>
                    <a:gd name="connsiteX6" fmla="*/ 32183 w 262388"/>
                    <a:gd name="connsiteY6" fmla="*/ 1450 h 238533"/>
                    <a:gd name="connsiteX0" fmla="*/ 32183 w 262388"/>
                    <a:gd name="connsiteY0" fmla="*/ 1450 h 238533"/>
                    <a:gd name="connsiteX1" fmla="*/ 115527 w 262388"/>
                    <a:gd name="connsiteY1" fmla="*/ 68125 h 238533"/>
                    <a:gd name="connsiteX2" fmla="*/ 241733 w 262388"/>
                    <a:gd name="connsiteY2" fmla="*/ 153850 h 238533"/>
                    <a:gd name="connsiteX3" fmla="*/ 251258 w 262388"/>
                    <a:gd name="connsiteY3" fmla="*/ 225287 h 238533"/>
                    <a:gd name="connsiteX4" fmla="*/ 175058 w 262388"/>
                    <a:gd name="connsiteY4" fmla="*/ 227668 h 238533"/>
                    <a:gd name="connsiteX5" fmla="*/ 10752 w 262388"/>
                    <a:gd name="connsiteY5" fmla="*/ 84793 h 238533"/>
                    <a:gd name="connsiteX6" fmla="*/ 32183 w 262388"/>
                    <a:gd name="connsiteY6" fmla="*/ 1450 h 238533"/>
                    <a:gd name="connsiteX0" fmla="*/ 32183 w 262388"/>
                    <a:gd name="connsiteY0" fmla="*/ 1450 h 242158"/>
                    <a:gd name="connsiteX1" fmla="*/ 115527 w 262388"/>
                    <a:gd name="connsiteY1" fmla="*/ 68125 h 242158"/>
                    <a:gd name="connsiteX2" fmla="*/ 241733 w 262388"/>
                    <a:gd name="connsiteY2" fmla="*/ 153850 h 242158"/>
                    <a:gd name="connsiteX3" fmla="*/ 251258 w 262388"/>
                    <a:gd name="connsiteY3" fmla="*/ 225287 h 242158"/>
                    <a:gd name="connsiteX4" fmla="*/ 175058 w 262388"/>
                    <a:gd name="connsiteY4" fmla="*/ 227668 h 242158"/>
                    <a:gd name="connsiteX5" fmla="*/ 10752 w 262388"/>
                    <a:gd name="connsiteY5" fmla="*/ 84793 h 242158"/>
                    <a:gd name="connsiteX6" fmla="*/ 32183 w 262388"/>
                    <a:gd name="connsiteY6" fmla="*/ 1450 h 242158"/>
                    <a:gd name="connsiteX0" fmla="*/ 32183 w 263593"/>
                    <a:gd name="connsiteY0" fmla="*/ 1450 h 242158"/>
                    <a:gd name="connsiteX1" fmla="*/ 115527 w 263593"/>
                    <a:gd name="connsiteY1" fmla="*/ 68125 h 242158"/>
                    <a:gd name="connsiteX2" fmla="*/ 241733 w 263593"/>
                    <a:gd name="connsiteY2" fmla="*/ 153850 h 242158"/>
                    <a:gd name="connsiteX3" fmla="*/ 251258 w 263593"/>
                    <a:gd name="connsiteY3" fmla="*/ 225287 h 242158"/>
                    <a:gd name="connsiteX4" fmla="*/ 175058 w 263593"/>
                    <a:gd name="connsiteY4" fmla="*/ 227668 h 242158"/>
                    <a:gd name="connsiteX5" fmla="*/ 10752 w 263593"/>
                    <a:gd name="connsiteY5" fmla="*/ 84793 h 242158"/>
                    <a:gd name="connsiteX6" fmla="*/ 32183 w 263593"/>
                    <a:gd name="connsiteY6" fmla="*/ 1450 h 242158"/>
                    <a:gd name="connsiteX0" fmla="*/ 32183 w 263593"/>
                    <a:gd name="connsiteY0" fmla="*/ 1450 h 242158"/>
                    <a:gd name="connsiteX1" fmla="*/ 115527 w 263593"/>
                    <a:gd name="connsiteY1" fmla="*/ 68125 h 242158"/>
                    <a:gd name="connsiteX2" fmla="*/ 241733 w 263593"/>
                    <a:gd name="connsiteY2" fmla="*/ 153850 h 242158"/>
                    <a:gd name="connsiteX3" fmla="*/ 251258 w 263593"/>
                    <a:gd name="connsiteY3" fmla="*/ 225287 h 242158"/>
                    <a:gd name="connsiteX4" fmla="*/ 175058 w 263593"/>
                    <a:gd name="connsiteY4" fmla="*/ 227668 h 242158"/>
                    <a:gd name="connsiteX5" fmla="*/ 10752 w 263593"/>
                    <a:gd name="connsiteY5" fmla="*/ 84793 h 242158"/>
                    <a:gd name="connsiteX6" fmla="*/ 32183 w 263593"/>
                    <a:gd name="connsiteY6" fmla="*/ 1450 h 242158"/>
                    <a:gd name="connsiteX0" fmla="*/ 32183 w 263593"/>
                    <a:gd name="connsiteY0" fmla="*/ 1450 h 242158"/>
                    <a:gd name="connsiteX1" fmla="*/ 115527 w 263593"/>
                    <a:gd name="connsiteY1" fmla="*/ 68125 h 242158"/>
                    <a:gd name="connsiteX2" fmla="*/ 241733 w 263593"/>
                    <a:gd name="connsiteY2" fmla="*/ 153850 h 242158"/>
                    <a:gd name="connsiteX3" fmla="*/ 251258 w 263593"/>
                    <a:gd name="connsiteY3" fmla="*/ 225287 h 242158"/>
                    <a:gd name="connsiteX4" fmla="*/ 175058 w 263593"/>
                    <a:gd name="connsiteY4" fmla="*/ 227668 h 242158"/>
                    <a:gd name="connsiteX5" fmla="*/ 10752 w 263593"/>
                    <a:gd name="connsiteY5" fmla="*/ 84793 h 242158"/>
                    <a:gd name="connsiteX6" fmla="*/ 32183 w 263593"/>
                    <a:gd name="connsiteY6" fmla="*/ 1450 h 24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593" h="242158">
                      <a:moveTo>
                        <a:pt x="32183" y="1450"/>
                      </a:moveTo>
                      <a:cubicBezTo>
                        <a:pt x="86158" y="-7281"/>
                        <a:pt x="94890" y="24469"/>
                        <a:pt x="115527" y="68125"/>
                      </a:cubicBezTo>
                      <a:cubicBezTo>
                        <a:pt x="131402" y="91937"/>
                        <a:pt x="199664" y="125275"/>
                        <a:pt x="241733" y="153850"/>
                      </a:cubicBezTo>
                      <a:cubicBezTo>
                        <a:pt x="261577" y="170518"/>
                        <a:pt x="274276" y="196712"/>
                        <a:pt x="251258" y="225287"/>
                      </a:cubicBezTo>
                      <a:cubicBezTo>
                        <a:pt x="230621" y="240368"/>
                        <a:pt x="214745" y="253067"/>
                        <a:pt x="175058" y="227668"/>
                      </a:cubicBezTo>
                      <a:cubicBezTo>
                        <a:pt x="120289" y="180043"/>
                        <a:pt x="15515" y="110987"/>
                        <a:pt x="10752" y="84793"/>
                      </a:cubicBezTo>
                      <a:cubicBezTo>
                        <a:pt x="5990" y="57012"/>
                        <a:pt x="-20205" y="22087"/>
                        <a:pt x="32183" y="145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Narrow"/>
                    <a:ea typeface="+mn-ea"/>
                    <a:cs typeface="+mn-cs"/>
                  </a:endParaRPr>
                </a:p>
              </p:txBody>
            </p:sp>
          </p:grpSp>
          <p:grpSp>
            <p:nvGrpSpPr>
              <p:cNvPr id="827" name="Group 826">
                <a:extLst>
                  <a:ext uri="{FF2B5EF4-FFF2-40B4-BE49-F238E27FC236}">
                    <a16:creationId xmlns:a16="http://schemas.microsoft.com/office/drawing/2014/main" id="{AE954D45-AFCE-65C1-4CB7-DD4896E47F73}"/>
                  </a:ext>
                </a:extLst>
              </p:cNvPr>
              <p:cNvGrpSpPr/>
              <p:nvPr/>
            </p:nvGrpSpPr>
            <p:grpSpPr>
              <a:xfrm rot="3762723">
                <a:off x="9145915" y="4655914"/>
                <a:ext cx="63463" cy="65845"/>
                <a:chOff x="8754927" y="5072995"/>
                <a:chExt cx="349020" cy="362124"/>
              </a:xfrm>
            </p:grpSpPr>
            <p:sp>
              <p:nvSpPr>
                <p:cNvPr id="829" name="Freeform 138">
                  <a:extLst>
                    <a:ext uri="{FF2B5EF4-FFF2-40B4-BE49-F238E27FC236}">
                      <a16:creationId xmlns:a16="http://schemas.microsoft.com/office/drawing/2014/main" id="{2125DE14-0A04-9089-EA59-5A4421FFC4EB}"/>
                    </a:ext>
                  </a:extLst>
                </p:cNvPr>
                <p:cNvSpPr/>
                <p:nvPr/>
              </p:nvSpPr>
              <p:spPr>
                <a:xfrm>
                  <a:off x="8767699" y="5091111"/>
                  <a:ext cx="300101" cy="278607"/>
                </a:xfrm>
                <a:custGeom>
                  <a:avLst/>
                  <a:gdLst>
                    <a:gd name="connsiteX0" fmla="*/ 264319 w 311944"/>
                    <a:gd name="connsiteY0" fmla="*/ 269082 h 269082"/>
                    <a:gd name="connsiteX1" fmla="*/ 311944 w 311944"/>
                    <a:gd name="connsiteY1" fmla="*/ 207169 h 269082"/>
                    <a:gd name="connsiteX2" fmla="*/ 111919 w 311944"/>
                    <a:gd name="connsiteY2" fmla="*/ 0 h 269082"/>
                    <a:gd name="connsiteX3" fmla="*/ 42862 w 311944"/>
                    <a:gd name="connsiteY3" fmla="*/ 47625 h 269082"/>
                    <a:gd name="connsiteX4" fmla="*/ 0 w 311944"/>
                    <a:gd name="connsiteY4" fmla="*/ 111919 h 269082"/>
                    <a:gd name="connsiteX5" fmla="*/ 16669 w 311944"/>
                    <a:gd name="connsiteY5" fmla="*/ 145257 h 269082"/>
                    <a:gd name="connsiteX6" fmla="*/ 264319 w 311944"/>
                    <a:gd name="connsiteY6" fmla="*/ 269082 h 269082"/>
                    <a:gd name="connsiteX0" fmla="*/ 264319 w 311944"/>
                    <a:gd name="connsiteY0" fmla="*/ 269082 h 269082"/>
                    <a:gd name="connsiteX1" fmla="*/ 311944 w 311944"/>
                    <a:gd name="connsiteY1" fmla="*/ 207169 h 269082"/>
                    <a:gd name="connsiteX2" fmla="*/ 111919 w 311944"/>
                    <a:gd name="connsiteY2" fmla="*/ 0 h 269082"/>
                    <a:gd name="connsiteX3" fmla="*/ 38100 w 311944"/>
                    <a:gd name="connsiteY3" fmla="*/ 45244 h 269082"/>
                    <a:gd name="connsiteX4" fmla="*/ 0 w 311944"/>
                    <a:gd name="connsiteY4" fmla="*/ 111919 h 269082"/>
                    <a:gd name="connsiteX5" fmla="*/ 16669 w 311944"/>
                    <a:gd name="connsiteY5" fmla="*/ 145257 h 269082"/>
                    <a:gd name="connsiteX6" fmla="*/ 264319 w 311944"/>
                    <a:gd name="connsiteY6" fmla="*/ 269082 h 269082"/>
                    <a:gd name="connsiteX0" fmla="*/ 264319 w 311944"/>
                    <a:gd name="connsiteY0" fmla="*/ 269082 h 269082"/>
                    <a:gd name="connsiteX1" fmla="*/ 311944 w 311944"/>
                    <a:gd name="connsiteY1" fmla="*/ 207169 h 269082"/>
                    <a:gd name="connsiteX2" fmla="*/ 111919 w 311944"/>
                    <a:gd name="connsiteY2" fmla="*/ 0 h 269082"/>
                    <a:gd name="connsiteX3" fmla="*/ 38100 w 311944"/>
                    <a:gd name="connsiteY3" fmla="*/ 45244 h 269082"/>
                    <a:gd name="connsiteX4" fmla="*/ 0 w 311944"/>
                    <a:gd name="connsiteY4" fmla="*/ 111919 h 269082"/>
                    <a:gd name="connsiteX5" fmla="*/ 28575 w 311944"/>
                    <a:gd name="connsiteY5" fmla="*/ 173832 h 269082"/>
                    <a:gd name="connsiteX6" fmla="*/ 264319 w 311944"/>
                    <a:gd name="connsiteY6" fmla="*/ 269082 h 269082"/>
                    <a:gd name="connsiteX0" fmla="*/ 264319 w 311944"/>
                    <a:gd name="connsiteY0" fmla="*/ 269082 h 269082"/>
                    <a:gd name="connsiteX1" fmla="*/ 311944 w 311944"/>
                    <a:gd name="connsiteY1" fmla="*/ 207169 h 269082"/>
                    <a:gd name="connsiteX2" fmla="*/ 111919 w 311944"/>
                    <a:gd name="connsiteY2" fmla="*/ 0 h 269082"/>
                    <a:gd name="connsiteX3" fmla="*/ 26194 w 311944"/>
                    <a:gd name="connsiteY3" fmla="*/ 54769 h 269082"/>
                    <a:gd name="connsiteX4" fmla="*/ 0 w 311944"/>
                    <a:gd name="connsiteY4" fmla="*/ 111919 h 269082"/>
                    <a:gd name="connsiteX5" fmla="*/ 28575 w 311944"/>
                    <a:gd name="connsiteY5" fmla="*/ 173832 h 269082"/>
                    <a:gd name="connsiteX6" fmla="*/ 264319 w 311944"/>
                    <a:gd name="connsiteY6" fmla="*/ 269082 h 269082"/>
                    <a:gd name="connsiteX0" fmla="*/ 264319 w 311944"/>
                    <a:gd name="connsiteY0" fmla="*/ 269082 h 269082"/>
                    <a:gd name="connsiteX1" fmla="*/ 311944 w 311944"/>
                    <a:gd name="connsiteY1" fmla="*/ 207169 h 269082"/>
                    <a:gd name="connsiteX2" fmla="*/ 111919 w 311944"/>
                    <a:gd name="connsiteY2" fmla="*/ 0 h 269082"/>
                    <a:gd name="connsiteX3" fmla="*/ 26194 w 311944"/>
                    <a:gd name="connsiteY3" fmla="*/ 54769 h 269082"/>
                    <a:gd name="connsiteX4" fmla="*/ 0 w 311944"/>
                    <a:gd name="connsiteY4" fmla="*/ 111919 h 269082"/>
                    <a:gd name="connsiteX5" fmla="*/ 28575 w 311944"/>
                    <a:gd name="connsiteY5" fmla="*/ 173832 h 269082"/>
                    <a:gd name="connsiteX6" fmla="*/ 264319 w 311944"/>
                    <a:gd name="connsiteY6" fmla="*/ 269082 h 269082"/>
                    <a:gd name="connsiteX0" fmla="*/ 264319 w 311944"/>
                    <a:gd name="connsiteY0" fmla="*/ 269082 h 269082"/>
                    <a:gd name="connsiteX1" fmla="*/ 311944 w 311944"/>
                    <a:gd name="connsiteY1" fmla="*/ 207169 h 269082"/>
                    <a:gd name="connsiteX2" fmla="*/ 111919 w 311944"/>
                    <a:gd name="connsiteY2" fmla="*/ 0 h 269082"/>
                    <a:gd name="connsiteX3" fmla="*/ 45244 w 311944"/>
                    <a:gd name="connsiteY3" fmla="*/ 38100 h 269082"/>
                    <a:gd name="connsiteX4" fmla="*/ 0 w 311944"/>
                    <a:gd name="connsiteY4" fmla="*/ 111919 h 269082"/>
                    <a:gd name="connsiteX5" fmla="*/ 28575 w 311944"/>
                    <a:gd name="connsiteY5" fmla="*/ 173832 h 269082"/>
                    <a:gd name="connsiteX6" fmla="*/ 264319 w 311944"/>
                    <a:gd name="connsiteY6" fmla="*/ 269082 h 269082"/>
                    <a:gd name="connsiteX0" fmla="*/ 264319 w 311944"/>
                    <a:gd name="connsiteY0" fmla="*/ 269082 h 269082"/>
                    <a:gd name="connsiteX1" fmla="*/ 311944 w 311944"/>
                    <a:gd name="connsiteY1" fmla="*/ 207169 h 269082"/>
                    <a:gd name="connsiteX2" fmla="*/ 111919 w 311944"/>
                    <a:gd name="connsiteY2" fmla="*/ 0 h 269082"/>
                    <a:gd name="connsiteX3" fmla="*/ 45244 w 311944"/>
                    <a:gd name="connsiteY3" fmla="*/ 38100 h 269082"/>
                    <a:gd name="connsiteX4" fmla="*/ 0 w 311944"/>
                    <a:gd name="connsiteY4" fmla="*/ 111919 h 269082"/>
                    <a:gd name="connsiteX5" fmla="*/ 28575 w 311944"/>
                    <a:gd name="connsiteY5" fmla="*/ 173832 h 269082"/>
                    <a:gd name="connsiteX6" fmla="*/ 264319 w 311944"/>
                    <a:gd name="connsiteY6" fmla="*/ 269082 h 269082"/>
                    <a:gd name="connsiteX0" fmla="*/ 264319 w 311944"/>
                    <a:gd name="connsiteY0" fmla="*/ 269082 h 269082"/>
                    <a:gd name="connsiteX1" fmla="*/ 311944 w 311944"/>
                    <a:gd name="connsiteY1" fmla="*/ 207169 h 269082"/>
                    <a:gd name="connsiteX2" fmla="*/ 111919 w 311944"/>
                    <a:gd name="connsiteY2" fmla="*/ 0 h 269082"/>
                    <a:gd name="connsiteX3" fmla="*/ 45244 w 311944"/>
                    <a:gd name="connsiteY3" fmla="*/ 38100 h 269082"/>
                    <a:gd name="connsiteX4" fmla="*/ 0 w 311944"/>
                    <a:gd name="connsiteY4" fmla="*/ 111919 h 269082"/>
                    <a:gd name="connsiteX5" fmla="*/ 28575 w 311944"/>
                    <a:gd name="connsiteY5" fmla="*/ 173832 h 269082"/>
                    <a:gd name="connsiteX6" fmla="*/ 264319 w 311944"/>
                    <a:gd name="connsiteY6" fmla="*/ 269082 h 269082"/>
                    <a:gd name="connsiteX0" fmla="*/ 252413 w 300038"/>
                    <a:gd name="connsiteY0" fmla="*/ 269082 h 269082"/>
                    <a:gd name="connsiteX1" fmla="*/ 300038 w 300038"/>
                    <a:gd name="connsiteY1" fmla="*/ 207169 h 269082"/>
                    <a:gd name="connsiteX2" fmla="*/ 100013 w 300038"/>
                    <a:gd name="connsiteY2" fmla="*/ 0 h 269082"/>
                    <a:gd name="connsiteX3" fmla="*/ 33338 w 300038"/>
                    <a:gd name="connsiteY3" fmla="*/ 38100 h 269082"/>
                    <a:gd name="connsiteX4" fmla="*/ 0 w 300038"/>
                    <a:gd name="connsiteY4" fmla="*/ 90488 h 269082"/>
                    <a:gd name="connsiteX5" fmla="*/ 16669 w 300038"/>
                    <a:gd name="connsiteY5" fmla="*/ 173832 h 269082"/>
                    <a:gd name="connsiteX6" fmla="*/ 252413 w 300038"/>
                    <a:gd name="connsiteY6" fmla="*/ 269082 h 269082"/>
                    <a:gd name="connsiteX0" fmla="*/ 252413 w 300038"/>
                    <a:gd name="connsiteY0" fmla="*/ 269082 h 269082"/>
                    <a:gd name="connsiteX1" fmla="*/ 300038 w 300038"/>
                    <a:gd name="connsiteY1" fmla="*/ 207169 h 269082"/>
                    <a:gd name="connsiteX2" fmla="*/ 100013 w 300038"/>
                    <a:gd name="connsiteY2" fmla="*/ 0 h 269082"/>
                    <a:gd name="connsiteX3" fmla="*/ 38100 w 300038"/>
                    <a:gd name="connsiteY3" fmla="*/ 42862 h 269082"/>
                    <a:gd name="connsiteX4" fmla="*/ 0 w 300038"/>
                    <a:gd name="connsiteY4" fmla="*/ 90488 h 269082"/>
                    <a:gd name="connsiteX5" fmla="*/ 16669 w 300038"/>
                    <a:gd name="connsiteY5" fmla="*/ 173832 h 269082"/>
                    <a:gd name="connsiteX6" fmla="*/ 252413 w 300038"/>
                    <a:gd name="connsiteY6" fmla="*/ 269082 h 269082"/>
                    <a:gd name="connsiteX0" fmla="*/ 238126 w 285751"/>
                    <a:gd name="connsiteY0" fmla="*/ 269082 h 269082"/>
                    <a:gd name="connsiteX1" fmla="*/ 285751 w 285751"/>
                    <a:gd name="connsiteY1" fmla="*/ 207169 h 269082"/>
                    <a:gd name="connsiteX2" fmla="*/ 85726 w 285751"/>
                    <a:gd name="connsiteY2" fmla="*/ 0 h 269082"/>
                    <a:gd name="connsiteX3" fmla="*/ 23813 w 285751"/>
                    <a:gd name="connsiteY3" fmla="*/ 42862 h 269082"/>
                    <a:gd name="connsiteX4" fmla="*/ 0 w 285751"/>
                    <a:gd name="connsiteY4" fmla="*/ 95251 h 269082"/>
                    <a:gd name="connsiteX5" fmla="*/ 2382 w 285751"/>
                    <a:gd name="connsiteY5" fmla="*/ 173832 h 269082"/>
                    <a:gd name="connsiteX6" fmla="*/ 238126 w 285751"/>
                    <a:gd name="connsiteY6" fmla="*/ 269082 h 269082"/>
                    <a:gd name="connsiteX0" fmla="*/ 238126 w 285751"/>
                    <a:gd name="connsiteY0" fmla="*/ 269082 h 269082"/>
                    <a:gd name="connsiteX1" fmla="*/ 285751 w 285751"/>
                    <a:gd name="connsiteY1" fmla="*/ 207169 h 269082"/>
                    <a:gd name="connsiteX2" fmla="*/ 85726 w 285751"/>
                    <a:gd name="connsiteY2" fmla="*/ 0 h 269082"/>
                    <a:gd name="connsiteX3" fmla="*/ 35719 w 285751"/>
                    <a:gd name="connsiteY3" fmla="*/ 38100 h 269082"/>
                    <a:gd name="connsiteX4" fmla="*/ 0 w 285751"/>
                    <a:gd name="connsiteY4" fmla="*/ 95251 h 269082"/>
                    <a:gd name="connsiteX5" fmla="*/ 2382 w 285751"/>
                    <a:gd name="connsiteY5" fmla="*/ 173832 h 269082"/>
                    <a:gd name="connsiteX6" fmla="*/ 238126 w 285751"/>
                    <a:gd name="connsiteY6" fmla="*/ 269082 h 269082"/>
                    <a:gd name="connsiteX0" fmla="*/ 240570 w 288195"/>
                    <a:gd name="connsiteY0" fmla="*/ 269082 h 269082"/>
                    <a:gd name="connsiteX1" fmla="*/ 288195 w 288195"/>
                    <a:gd name="connsiteY1" fmla="*/ 207169 h 269082"/>
                    <a:gd name="connsiteX2" fmla="*/ 88170 w 288195"/>
                    <a:gd name="connsiteY2" fmla="*/ 0 h 269082"/>
                    <a:gd name="connsiteX3" fmla="*/ 38163 w 288195"/>
                    <a:gd name="connsiteY3" fmla="*/ 38100 h 269082"/>
                    <a:gd name="connsiteX4" fmla="*/ 2444 w 288195"/>
                    <a:gd name="connsiteY4" fmla="*/ 95251 h 269082"/>
                    <a:gd name="connsiteX5" fmla="*/ 4826 w 288195"/>
                    <a:gd name="connsiteY5" fmla="*/ 173832 h 269082"/>
                    <a:gd name="connsiteX6" fmla="*/ 240570 w 288195"/>
                    <a:gd name="connsiteY6" fmla="*/ 269082 h 269082"/>
                    <a:gd name="connsiteX0" fmla="*/ 240570 w 288195"/>
                    <a:gd name="connsiteY0" fmla="*/ 269082 h 269082"/>
                    <a:gd name="connsiteX1" fmla="*/ 288195 w 288195"/>
                    <a:gd name="connsiteY1" fmla="*/ 207169 h 269082"/>
                    <a:gd name="connsiteX2" fmla="*/ 88170 w 288195"/>
                    <a:gd name="connsiteY2" fmla="*/ 0 h 269082"/>
                    <a:gd name="connsiteX3" fmla="*/ 38163 w 288195"/>
                    <a:gd name="connsiteY3" fmla="*/ 38100 h 269082"/>
                    <a:gd name="connsiteX4" fmla="*/ 2444 w 288195"/>
                    <a:gd name="connsiteY4" fmla="*/ 92952 h 269082"/>
                    <a:gd name="connsiteX5" fmla="*/ 4826 w 288195"/>
                    <a:gd name="connsiteY5" fmla="*/ 173832 h 269082"/>
                    <a:gd name="connsiteX6" fmla="*/ 240570 w 288195"/>
                    <a:gd name="connsiteY6" fmla="*/ 269082 h 26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195" h="269082">
                      <a:moveTo>
                        <a:pt x="240570" y="269082"/>
                      </a:moveTo>
                      <a:cubicBezTo>
                        <a:pt x="251683" y="243682"/>
                        <a:pt x="262795" y="223044"/>
                        <a:pt x="288195" y="207169"/>
                      </a:cubicBezTo>
                      <a:lnTo>
                        <a:pt x="88170" y="0"/>
                      </a:lnTo>
                      <a:cubicBezTo>
                        <a:pt x="59595" y="18256"/>
                        <a:pt x="57213" y="15081"/>
                        <a:pt x="38163" y="38100"/>
                      </a:cubicBezTo>
                      <a:lnTo>
                        <a:pt x="2444" y="92952"/>
                      </a:lnTo>
                      <a:cubicBezTo>
                        <a:pt x="-3906" y="119146"/>
                        <a:pt x="4032" y="147638"/>
                        <a:pt x="4826" y="173832"/>
                      </a:cubicBezTo>
                      <a:lnTo>
                        <a:pt x="240570" y="269082"/>
                      </a:lnTo>
                      <a:close/>
                    </a:path>
                  </a:pathLst>
                </a:custGeom>
                <a:solidFill>
                  <a:srgbClr val="BD9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Narrow"/>
                    <a:ea typeface="+mn-ea"/>
                    <a:cs typeface="+mn-cs"/>
                  </a:endParaRPr>
                </a:p>
              </p:txBody>
            </p:sp>
            <p:sp>
              <p:nvSpPr>
                <p:cNvPr id="830" name="Freeform 139">
                  <a:extLst>
                    <a:ext uri="{FF2B5EF4-FFF2-40B4-BE49-F238E27FC236}">
                      <a16:creationId xmlns:a16="http://schemas.microsoft.com/office/drawing/2014/main" id="{59733CB8-066F-C5BB-38CE-EC2892E52453}"/>
                    </a:ext>
                  </a:extLst>
                </p:cNvPr>
                <p:cNvSpPr/>
                <p:nvPr/>
              </p:nvSpPr>
              <p:spPr>
                <a:xfrm>
                  <a:off x="8840354" y="5072995"/>
                  <a:ext cx="263593" cy="242158"/>
                </a:xfrm>
                <a:custGeom>
                  <a:avLst/>
                  <a:gdLst>
                    <a:gd name="connsiteX0" fmla="*/ 21431 w 240506"/>
                    <a:gd name="connsiteY0" fmla="*/ 0 h 226218"/>
                    <a:gd name="connsiteX1" fmla="*/ 104775 w 240506"/>
                    <a:gd name="connsiteY1" fmla="*/ 66675 h 226218"/>
                    <a:gd name="connsiteX2" fmla="*/ 230981 w 240506"/>
                    <a:gd name="connsiteY2" fmla="*/ 152400 h 226218"/>
                    <a:gd name="connsiteX3" fmla="*/ 240506 w 240506"/>
                    <a:gd name="connsiteY3" fmla="*/ 223837 h 226218"/>
                    <a:gd name="connsiteX4" fmla="*/ 164306 w 240506"/>
                    <a:gd name="connsiteY4" fmla="*/ 226218 h 226218"/>
                    <a:gd name="connsiteX5" fmla="*/ 0 w 240506"/>
                    <a:gd name="connsiteY5" fmla="*/ 83343 h 226218"/>
                    <a:gd name="connsiteX6" fmla="*/ 21431 w 240506"/>
                    <a:gd name="connsiteY6" fmla="*/ 0 h 226218"/>
                    <a:gd name="connsiteX0" fmla="*/ 21431 w 240506"/>
                    <a:gd name="connsiteY0" fmla="*/ 0 h 226218"/>
                    <a:gd name="connsiteX1" fmla="*/ 104775 w 240506"/>
                    <a:gd name="connsiteY1" fmla="*/ 66675 h 226218"/>
                    <a:gd name="connsiteX2" fmla="*/ 230981 w 240506"/>
                    <a:gd name="connsiteY2" fmla="*/ 152400 h 226218"/>
                    <a:gd name="connsiteX3" fmla="*/ 240506 w 240506"/>
                    <a:gd name="connsiteY3" fmla="*/ 223837 h 226218"/>
                    <a:gd name="connsiteX4" fmla="*/ 164306 w 240506"/>
                    <a:gd name="connsiteY4" fmla="*/ 226218 h 226218"/>
                    <a:gd name="connsiteX5" fmla="*/ 0 w 240506"/>
                    <a:gd name="connsiteY5" fmla="*/ 83343 h 226218"/>
                    <a:gd name="connsiteX6" fmla="*/ 21431 w 240506"/>
                    <a:gd name="connsiteY6" fmla="*/ 0 h 226218"/>
                    <a:gd name="connsiteX0" fmla="*/ 21431 w 240506"/>
                    <a:gd name="connsiteY0" fmla="*/ 1450 h 227668"/>
                    <a:gd name="connsiteX1" fmla="*/ 104775 w 240506"/>
                    <a:gd name="connsiteY1" fmla="*/ 68125 h 227668"/>
                    <a:gd name="connsiteX2" fmla="*/ 230981 w 240506"/>
                    <a:gd name="connsiteY2" fmla="*/ 153850 h 227668"/>
                    <a:gd name="connsiteX3" fmla="*/ 240506 w 240506"/>
                    <a:gd name="connsiteY3" fmla="*/ 225287 h 227668"/>
                    <a:gd name="connsiteX4" fmla="*/ 164306 w 240506"/>
                    <a:gd name="connsiteY4" fmla="*/ 227668 h 227668"/>
                    <a:gd name="connsiteX5" fmla="*/ 0 w 240506"/>
                    <a:gd name="connsiteY5" fmla="*/ 84793 h 227668"/>
                    <a:gd name="connsiteX6" fmla="*/ 21431 w 240506"/>
                    <a:gd name="connsiteY6" fmla="*/ 1450 h 227668"/>
                    <a:gd name="connsiteX0" fmla="*/ 28180 w 247255"/>
                    <a:gd name="connsiteY0" fmla="*/ 1450 h 227668"/>
                    <a:gd name="connsiteX1" fmla="*/ 111524 w 247255"/>
                    <a:gd name="connsiteY1" fmla="*/ 68125 h 227668"/>
                    <a:gd name="connsiteX2" fmla="*/ 237730 w 247255"/>
                    <a:gd name="connsiteY2" fmla="*/ 153850 h 227668"/>
                    <a:gd name="connsiteX3" fmla="*/ 247255 w 247255"/>
                    <a:gd name="connsiteY3" fmla="*/ 225287 h 227668"/>
                    <a:gd name="connsiteX4" fmla="*/ 171055 w 247255"/>
                    <a:gd name="connsiteY4" fmla="*/ 227668 h 227668"/>
                    <a:gd name="connsiteX5" fmla="*/ 6749 w 247255"/>
                    <a:gd name="connsiteY5" fmla="*/ 84793 h 227668"/>
                    <a:gd name="connsiteX6" fmla="*/ 28180 w 247255"/>
                    <a:gd name="connsiteY6" fmla="*/ 1450 h 227668"/>
                    <a:gd name="connsiteX0" fmla="*/ 32183 w 251258"/>
                    <a:gd name="connsiteY0" fmla="*/ 1450 h 227668"/>
                    <a:gd name="connsiteX1" fmla="*/ 115527 w 251258"/>
                    <a:gd name="connsiteY1" fmla="*/ 68125 h 227668"/>
                    <a:gd name="connsiteX2" fmla="*/ 241733 w 251258"/>
                    <a:gd name="connsiteY2" fmla="*/ 153850 h 227668"/>
                    <a:gd name="connsiteX3" fmla="*/ 251258 w 251258"/>
                    <a:gd name="connsiteY3" fmla="*/ 225287 h 227668"/>
                    <a:gd name="connsiteX4" fmla="*/ 175058 w 251258"/>
                    <a:gd name="connsiteY4" fmla="*/ 227668 h 227668"/>
                    <a:gd name="connsiteX5" fmla="*/ 10752 w 251258"/>
                    <a:gd name="connsiteY5" fmla="*/ 84793 h 227668"/>
                    <a:gd name="connsiteX6" fmla="*/ 32183 w 251258"/>
                    <a:gd name="connsiteY6" fmla="*/ 1450 h 227668"/>
                    <a:gd name="connsiteX0" fmla="*/ 32183 w 259997"/>
                    <a:gd name="connsiteY0" fmla="*/ 1450 h 227668"/>
                    <a:gd name="connsiteX1" fmla="*/ 115527 w 259997"/>
                    <a:gd name="connsiteY1" fmla="*/ 68125 h 227668"/>
                    <a:gd name="connsiteX2" fmla="*/ 241733 w 259997"/>
                    <a:gd name="connsiteY2" fmla="*/ 153850 h 227668"/>
                    <a:gd name="connsiteX3" fmla="*/ 251258 w 259997"/>
                    <a:gd name="connsiteY3" fmla="*/ 225287 h 227668"/>
                    <a:gd name="connsiteX4" fmla="*/ 175058 w 259997"/>
                    <a:gd name="connsiteY4" fmla="*/ 227668 h 227668"/>
                    <a:gd name="connsiteX5" fmla="*/ 10752 w 259997"/>
                    <a:gd name="connsiteY5" fmla="*/ 84793 h 227668"/>
                    <a:gd name="connsiteX6" fmla="*/ 32183 w 259997"/>
                    <a:gd name="connsiteY6" fmla="*/ 1450 h 227668"/>
                    <a:gd name="connsiteX0" fmla="*/ 32183 w 262388"/>
                    <a:gd name="connsiteY0" fmla="*/ 1450 h 227668"/>
                    <a:gd name="connsiteX1" fmla="*/ 115527 w 262388"/>
                    <a:gd name="connsiteY1" fmla="*/ 68125 h 227668"/>
                    <a:gd name="connsiteX2" fmla="*/ 241733 w 262388"/>
                    <a:gd name="connsiteY2" fmla="*/ 153850 h 227668"/>
                    <a:gd name="connsiteX3" fmla="*/ 251258 w 262388"/>
                    <a:gd name="connsiteY3" fmla="*/ 225287 h 227668"/>
                    <a:gd name="connsiteX4" fmla="*/ 175058 w 262388"/>
                    <a:gd name="connsiteY4" fmla="*/ 227668 h 227668"/>
                    <a:gd name="connsiteX5" fmla="*/ 10752 w 262388"/>
                    <a:gd name="connsiteY5" fmla="*/ 84793 h 227668"/>
                    <a:gd name="connsiteX6" fmla="*/ 32183 w 262388"/>
                    <a:gd name="connsiteY6" fmla="*/ 1450 h 227668"/>
                    <a:gd name="connsiteX0" fmla="*/ 32183 w 262388"/>
                    <a:gd name="connsiteY0" fmla="*/ 1450 h 234309"/>
                    <a:gd name="connsiteX1" fmla="*/ 115527 w 262388"/>
                    <a:gd name="connsiteY1" fmla="*/ 68125 h 234309"/>
                    <a:gd name="connsiteX2" fmla="*/ 241733 w 262388"/>
                    <a:gd name="connsiteY2" fmla="*/ 153850 h 234309"/>
                    <a:gd name="connsiteX3" fmla="*/ 251258 w 262388"/>
                    <a:gd name="connsiteY3" fmla="*/ 225287 h 234309"/>
                    <a:gd name="connsiteX4" fmla="*/ 175058 w 262388"/>
                    <a:gd name="connsiteY4" fmla="*/ 227668 h 234309"/>
                    <a:gd name="connsiteX5" fmla="*/ 10752 w 262388"/>
                    <a:gd name="connsiteY5" fmla="*/ 84793 h 234309"/>
                    <a:gd name="connsiteX6" fmla="*/ 32183 w 262388"/>
                    <a:gd name="connsiteY6" fmla="*/ 1450 h 234309"/>
                    <a:gd name="connsiteX0" fmla="*/ 32183 w 262388"/>
                    <a:gd name="connsiteY0" fmla="*/ 1450 h 238533"/>
                    <a:gd name="connsiteX1" fmla="*/ 115527 w 262388"/>
                    <a:gd name="connsiteY1" fmla="*/ 68125 h 238533"/>
                    <a:gd name="connsiteX2" fmla="*/ 241733 w 262388"/>
                    <a:gd name="connsiteY2" fmla="*/ 153850 h 238533"/>
                    <a:gd name="connsiteX3" fmla="*/ 251258 w 262388"/>
                    <a:gd name="connsiteY3" fmla="*/ 225287 h 238533"/>
                    <a:gd name="connsiteX4" fmla="*/ 175058 w 262388"/>
                    <a:gd name="connsiteY4" fmla="*/ 227668 h 238533"/>
                    <a:gd name="connsiteX5" fmla="*/ 10752 w 262388"/>
                    <a:gd name="connsiteY5" fmla="*/ 84793 h 238533"/>
                    <a:gd name="connsiteX6" fmla="*/ 32183 w 262388"/>
                    <a:gd name="connsiteY6" fmla="*/ 1450 h 238533"/>
                    <a:gd name="connsiteX0" fmla="*/ 32183 w 262388"/>
                    <a:gd name="connsiteY0" fmla="*/ 1450 h 238533"/>
                    <a:gd name="connsiteX1" fmla="*/ 115527 w 262388"/>
                    <a:gd name="connsiteY1" fmla="*/ 68125 h 238533"/>
                    <a:gd name="connsiteX2" fmla="*/ 241733 w 262388"/>
                    <a:gd name="connsiteY2" fmla="*/ 153850 h 238533"/>
                    <a:gd name="connsiteX3" fmla="*/ 251258 w 262388"/>
                    <a:gd name="connsiteY3" fmla="*/ 225287 h 238533"/>
                    <a:gd name="connsiteX4" fmla="*/ 175058 w 262388"/>
                    <a:gd name="connsiteY4" fmla="*/ 227668 h 238533"/>
                    <a:gd name="connsiteX5" fmla="*/ 10752 w 262388"/>
                    <a:gd name="connsiteY5" fmla="*/ 84793 h 238533"/>
                    <a:gd name="connsiteX6" fmla="*/ 32183 w 262388"/>
                    <a:gd name="connsiteY6" fmla="*/ 1450 h 238533"/>
                    <a:gd name="connsiteX0" fmla="*/ 32183 w 262388"/>
                    <a:gd name="connsiteY0" fmla="*/ 1450 h 242158"/>
                    <a:gd name="connsiteX1" fmla="*/ 115527 w 262388"/>
                    <a:gd name="connsiteY1" fmla="*/ 68125 h 242158"/>
                    <a:gd name="connsiteX2" fmla="*/ 241733 w 262388"/>
                    <a:gd name="connsiteY2" fmla="*/ 153850 h 242158"/>
                    <a:gd name="connsiteX3" fmla="*/ 251258 w 262388"/>
                    <a:gd name="connsiteY3" fmla="*/ 225287 h 242158"/>
                    <a:gd name="connsiteX4" fmla="*/ 175058 w 262388"/>
                    <a:gd name="connsiteY4" fmla="*/ 227668 h 242158"/>
                    <a:gd name="connsiteX5" fmla="*/ 10752 w 262388"/>
                    <a:gd name="connsiteY5" fmla="*/ 84793 h 242158"/>
                    <a:gd name="connsiteX6" fmla="*/ 32183 w 262388"/>
                    <a:gd name="connsiteY6" fmla="*/ 1450 h 242158"/>
                    <a:gd name="connsiteX0" fmla="*/ 32183 w 263593"/>
                    <a:gd name="connsiteY0" fmla="*/ 1450 h 242158"/>
                    <a:gd name="connsiteX1" fmla="*/ 115527 w 263593"/>
                    <a:gd name="connsiteY1" fmla="*/ 68125 h 242158"/>
                    <a:gd name="connsiteX2" fmla="*/ 241733 w 263593"/>
                    <a:gd name="connsiteY2" fmla="*/ 153850 h 242158"/>
                    <a:gd name="connsiteX3" fmla="*/ 251258 w 263593"/>
                    <a:gd name="connsiteY3" fmla="*/ 225287 h 242158"/>
                    <a:gd name="connsiteX4" fmla="*/ 175058 w 263593"/>
                    <a:gd name="connsiteY4" fmla="*/ 227668 h 242158"/>
                    <a:gd name="connsiteX5" fmla="*/ 10752 w 263593"/>
                    <a:gd name="connsiteY5" fmla="*/ 84793 h 242158"/>
                    <a:gd name="connsiteX6" fmla="*/ 32183 w 263593"/>
                    <a:gd name="connsiteY6" fmla="*/ 1450 h 242158"/>
                    <a:gd name="connsiteX0" fmla="*/ 32183 w 263593"/>
                    <a:gd name="connsiteY0" fmla="*/ 1450 h 242158"/>
                    <a:gd name="connsiteX1" fmla="*/ 115527 w 263593"/>
                    <a:gd name="connsiteY1" fmla="*/ 68125 h 242158"/>
                    <a:gd name="connsiteX2" fmla="*/ 241733 w 263593"/>
                    <a:gd name="connsiteY2" fmla="*/ 153850 h 242158"/>
                    <a:gd name="connsiteX3" fmla="*/ 251258 w 263593"/>
                    <a:gd name="connsiteY3" fmla="*/ 225287 h 242158"/>
                    <a:gd name="connsiteX4" fmla="*/ 175058 w 263593"/>
                    <a:gd name="connsiteY4" fmla="*/ 227668 h 242158"/>
                    <a:gd name="connsiteX5" fmla="*/ 10752 w 263593"/>
                    <a:gd name="connsiteY5" fmla="*/ 84793 h 242158"/>
                    <a:gd name="connsiteX6" fmla="*/ 32183 w 263593"/>
                    <a:gd name="connsiteY6" fmla="*/ 1450 h 242158"/>
                    <a:gd name="connsiteX0" fmla="*/ 32183 w 263593"/>
                    <a:gd name="connsiteY0" fmla="*/ 1450 h 242158"/>
                    <a:gd name="connsiteX1" fmla="*/ 115527 w 263593"/>
                    <a:gd name="connsiteY1" fmla="*/ 68125 h 242158"/>
                    <a:gd name="connsiteX2" fmla="*/ 241733 w 263593"/>
                    <a:gd name="connsiteY2" fmla="*/ 153850 h 242158"/>
                    <a:gd name="connsiteX3" fmla="*/ 251258 w 263593"/>
                    <a:gd name="connsiteY3" fmla="*/ 225287 h 242158"/>
                    <a:gd name="connsiteX4" fmla="*/ 175058 w 263593"/>
                    <a:gd name="connsiteY4" fmla="*/ 227668 h 242158"/>
                    <a:gd name="connsiteX5" fmla="*/ 10752 w 263593"/>
                    <a:gd name="connsiteY5" fmla="*/ 84793 h 242158"/>
                    <a:gd name="connsiteX6" fmla="*/ 32183 w 263593"/>
                    <a:gd name="connsiteY6" fmla="*/ 1450 h 24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593" h="242158">
                      <a:moveTo>
                        <a:pt x="32183" y="1450"/>
                      </a:moveTo>
                      <a:cubicBezTo>
                        <a:pt x="86158" y="-7281"/>
                        <a:pt x="94890" y="24469"/>
                        <a:pt x="115527" y="68125"/>
                      </a:cubicBezTo>
                      <a:cubicBezTo>
                        <a:pt x="131402" y="91937"/>
                        <a:pt x="199664" y="125275"/>
                        <a:pt x="241733" y="153850"/>
                      </a:cubicBezTo>
                      <a:cubicBezTo>
                        <a:pt x="261577" y="170518"/>
                        <a:pt x="274276" y="196712"/>
                        <a:pt x="251258" y="225287"/>
                      </a:cubicBezTo>
                      <a:cubicBezTo>
                        <a:pt x="230621" y="240368"/>
                        <a:pt x="214745" y="253067"/>
                        <a:pt x="175058" y="227668"/>
                      </a:cubicBezTo>
                      <a:cubicBezTo>
                        <a:pt x="120289" y="180043"/>
                        <a:pt x="15515" y="110987"/>
                        <a:pt x="10752" y="84793"/>
                      </a:cubicBezTo>
                      <a:cubicBezTo>
                        <a:pt x="5990" y="57012"/>
                        <a:pt x="-20205" y="22087"/>
                        <a:pt x="32183" y="145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Narrow"/>
                    <a:ea typeface="+mn-ea"/>
                    <a:cs typeface="+mn-cs"/>
                  </a:endParaRPr>
                </a:p>
              </p:txBody>
            </p:sp>
            <p:sp>
              <p:nvSpPr>
                <p:cNvPr id="831" name="Freeform 140">
                  <a:extLst>
                    <a:ext uri="{FF2B5EF4-FFF2-40B4-BE49-F238E27FC236}">
                      <a16:creationId xmlns:a16="http://schemas.microsoft.com/office/drawing/2014/main" id="{340FA9E4-EAA0-C9C1-4950-B764316FA5BA}"/>
                    </a:ext>
                  </a:extLst>
                </p:cNvPr>
                <p:cNvSpPr/>
                <p:nvPr/>
              </p:nvSpPr>
              <p:spPr>
                <a:xfrm rot="15460137" flipH="1">
                  <a:off x="8761036" y="5189159"/>
                  <a:ext cx="239851" cy="252069"/>
                </a:xfrm>
                <a:custGeom>
                  <a:avLst/>
                  <a:gdLst>
                    <a:gd name="connsiteX0" fmla="*/ 21431 w 240506"/>
                    <a:gd name="connsiteY0" fmla="*/ 0 h 226218"/>
                    <a:gd name="connsiteX1" fmla="*/ 104775 w 240506"/>
                    <a:gd name="connsiteY1" fmla="*/ 66675 h 226218"/>
                    <a:gd name="connsiteX2" fmla="*/ 230981 w 240506"/>
                    <a:gd name="connsiteY2" fmla="*/ 152400 h 226218"/>
                    <a:gd name="connsiteX3" fmla="*/ 240506 w 240506"/>
                    <a:gd name="connsiteY3" fmla="*/ 223837 h 226218"/>
                    <a:gd name="connsiteX4" fmla="*/ 164306 w 240506"/>
                    <a:gd name="connsiteY4" fmla="*/ 226218 h 226218"/>
                    <a:gd name="connsiteX5" fmla="*/ 0 w 240506"/>
                    <a:gd name="connsiteY5" fmla="*/ 83343 h 226218"/>
                    <a:gd name="connsiteX6" fmla="*/ 21431 w 240506"/>
                    <a:gd name="connsiteY6" fmla="*/ 0 h 226218"/>
                    <a:gd name="connsiteX0" fmla="*/ 21431 w 240506"/>
                    <a:gd name="connsiteY0" fmla="*/ 0 h 226218"/>
                    <a:gd name="connsiteX1" fmla="*/ 104775 w 240506"/>
                    <a:gd name="connsiteY1" fmla="*/ 66675 h 226218"/>
                    <a:gd name="connsiteX2" fmla="*/ 230981 w 240506"/>
                    <a:gd name="connsiteY2" fmla="*/ 152400 h 226218"/>
                    <a:gd name="connsiteX3" fmla="*/ 240506 w 240506"/>
                    <a:gd name="connsiteY3" fmla="*/ 223837 h 226218"/>
                    <a:gd name="connsiteX4" fmla="*/ 164306 w 240506"/>
                    <a:gd name="connsiteY4" fmla="*/ 226218 h 226218"/>
                    <a:gd name="connsiteX5" fmla="*/ 0 w 240506"/>
                    <a:gd name="connsiteY5" fmla="*/ 83343 h 226218"/>
                    <a:gd name="connsiteX6" fmla="*/ 21431 w 240506"/>
                    <a:gd name="connsiteY6" fmla="*/ 0 h 226218"/>
                    <a:gd name="connsiteX0" fmla="*/ 21431 w 240506"/>
                    <a:gd name="connsiteY0" fmla="*/ 1450 h 227668"/>
                    <a:gd name="connsiteX1" fmla="*/ 104775 w 240506"/>
                    <a:gd name="connsiteY1" fmla="*/ 68125 h 227668"/>
                    <a:gd name="connsiteX2" fmla="*/ 230981 w 240506"/>
                    <a:gd name="connsiteY2" fmla="*/ 153850 h 227668"/>
                    <a:gd name="connsiteX3" fmla="*/ 240506 w 240506"/>
                    <a:gd name="connsiteY3" fmla="*/ 225287 h 227668"/>
                    <a:gd name="connsiteX4" fmla="*/ 164306 w 240506"/>
                    <a:gd name="connsiteY4" fmla="*/ 227668 h 227668"/>
                    <a:gd name="connsiteX5" fmla="*/ 0 w 240506"/>
                    <a:gd name="connsiteY5" fmla="*/ 84793 h 227668"/>
                    <a:gd name="connsiteX6" fmla="*/ 21431 w 240506"/>
                    <a:gd name="connsiteY6" fmla="*/ 1450 h 227668"/>
                    <a:gd name="connsiteX0" fmla="*/ 28180 w 247255"/>
                    <a:gd name="connsiteY0" fmla="*/ 1450 h 227668"/>
                    <a:gd name="connsiteX1" fmla="*/ 111524 w 247255"/>
                    <a:gd name="connsiteY1" fmla="*/ 68125 h 227668"/>
                    <a:gd name="connsiteX2" fmla="*/ 237730 w 247255"/>
                    <a:gd name="connsiteY2" fmla="*/ 153850 h 227668"/>
                    <a:gd name="connsiteX3" fmla="*/ 247255 w 247255"/>
                    <a:gd name="connsiteY3" fmla="*/ 225287 h 227668"/>
                    <a:gd name="connsiteX4" fmla="*/ 171055 w 247255"/>
                    <a:gd name="connsiteY4" fmla="*/ 227668 h 227668"/>
                    <a:gd name="connsiteX5" fmla="*/ 6749 w 247255"/>
                    <a:gd name="connsiteY5" fmla="*/ 84793 h 227668"/>
                    <a:gd name="connsiteX6" fmla="*/ 28180 w 247255"/>
                    <a:gd name="connsiteY6" fmla="*/ 1450 h 227668"/>
                    <a:gd name="connsiteX0" fmla="*/ 32183 w 251258"/>
                    <a:gd name="connsiteY0" fmla="*/ 1450 h 227668"/>
                    <a:gd name="connsiteX1" fmla="*/ 115527 w 251258"/>
                    <a:gd name="connsiteY1" fmla="*/ 68125 h 227668"/>
                    <a:gd name="connsiteX2" fmla="*/ 241733 w 251258"/>
                    <a:gd name="connsiteY2" fmla="*/ 153850 h 227668"/>
                    <a:gd name="connsiteX3" fmla="*/ 251258 w 251258"/>
                    <a:gd name="connsiteY3" fmla="*/ 225287 h 227668"/>
                    <a:gd name="connsiteX4" fmla="*/ 175058 w 251258"/>
                    <a:gd name="connsiteY4" fmla="*/ 227668 h 227668"/>
                    <a:gd name="connsiteX5" fmla="*/ 10752 w 251258"/>
                    <a:gd name="connsiteY5" fmla="*/ 84793 h 227668"/>
                    <a:gd name="connsiteX6" fmla="*/ 32183 w 251258"/>
                    <a:gd name="connsiteY6" fmla="*/ 1450 h 227668"/>
                    <a:gd name="connsiteX0" fmla="*/ 32183 w 259997"/>
                    <a:gd name="connsiteY0" fmla="*/ 1450 h 227668"/>
                    <a:gd name="connsiteX1" fmla="*/ 115527 w 259997"/>
                    <a:gd name="connsiteY1" fmla="*/ 68125 h 227668"/>
                    <a:gd name="connsiteX2" fmla="*/ 241733 w 259997"/>
                    <a:gd name="connsiteY2" fmla="*/ 153850 h 227668"/>
                    <a:gd name="connsiteX3" fmla="*/ 251258 w 259997"/>
                    <a:gd name="connsiteY3" fmla="*/ 225287 h 227668"/>
                    <a:gd name="connsiteX4" fmla="*/ 175058 w 259997"/>
                    <a:gd name="connsiteY4" fmla="*/ 227668 h 227668"/>
                    <a:gd name="connsiteX5" fmla="*/ 10752 w 259997"/>
                    <a:gd name="connsiteY5" fmla="*/ 84793 h 227668"/>
                    <a:gd name="connsiteX6" fmla="*/ 32183 w 259997"/>
                    <a:gd name="connsiteY6" fmla="*/ 1450 h 227668"/>
                    <a:gd name="connsiteX0" fmla="*/ 32183 w 262388"/>
                    <a:gd name="connsiteY0" fmla="*/ 1450 h 227668"/>
                    <a:gd name="connsiteX1" fmla="*/ 115527 w 262388"/>
                    <a:gd name="connsiteY1" fmla="*/ 68125 h 227668"/>
                    <a:gd name="connsiteX2" fmla="*/ 241733 w 262388"/>
                    <a:gd name="connsiteY2" fmla="*/ 153850 h 227668"/>
                    <a:gd name="connsiteX3" fmla="*/ 251258 w 262388"/>
                    <a:gd name="connsiteY3" fmla="*/ 225287 h 227668"/>
                    <a:gd name="connsiteX4" fmla="*/ 175058 w 262388"/>
                    <a:gd name="connsiteY4" fmla="*/ 227668 h 227668"/>
                    <a:gd name="connsiteX5" fmla="*/ 10752 w 262388"/>
                    <a:gd name="connsiteY5" fmla="*/ 84793 h 227668"/>
                    <a:gd name="connsiteX6" fmla="*/ 32183 w 262388"/>
                    <a:gd name="connsiteY6" fmla="*/ 1450 h 227668"/>
                    <a:gd name="connsiteX0" fmla="*/ 32183 w 262388"/>
                    <a:gd name="connsiteY0" fmla="*/ 1450 h 234309"/>
                    <a:gd name="connsiteX1" fmla="*/ 115527 w 262388"/>
                    <a:gd name="connsiteY1" fmla="*/ 68125 h 234309"/>
                    <a:gd name="connsiteX2" fmla="*/ 241733 w 262388"/>
                    <a:gd name="connsiteY2" fmla="*/ 153850 h 234309"/>
                    <a:gd name="connsiteX3" fmla="*/ 251258 w 262388"/>
                    <a:gd name="connsiteY3" fmla="*/ 225287 h 234309"/>
                    <a:gd name="connsiteX4" fmla="*/ 175058 w 262388"/>
                    <a:gd name="connsiteY4" fmla="*/ 227668 h 234309"/>
                    <a:gd name="connsiteX5" fmla="*/ 10752 w 262388"/>
                    <a:gd name="connsiteY5" fmla="*/ 84793 h 234309"/>
                    <a:gd name="connsiteX6" fmla="*/ 32183 w 262388"/>
                    <a:gd name="connsiteY6" fmla="*/ 1450 h 234309"/>
                    <a:gd name="connsiteX0" fmla="*/ 32183 w 262388"/>
                    <a:gd name="connsiteY0" fmla="*/ 1450 h 238533"/>
                    <a:gd name="connsiteX1" fmla="*/ 115527 w 262388"/>
                    <a:gd name="connsiteY1" fmla="*/ 68125 h 238533"/>
                    <a:gd name="connsiteX2" fmla="*/ 241733 w 262388"/>
                    <a:gd name="connsiteY2" fmla="*/ 153850 h 238533"/>
                    <a:gd name="connsiteX3" fmla="*/ 251258 w 262388"/>
                    <a:gd name="connsiteY3" fmla="*/ 225287 h 238533"/>
                    <a:gd name="connsiteX4" fmla="*/ 175058 w 262388"/>
                    <a:gd name="connsiteY4" fmla="*/ 227668 h 238533"/>
                    <a:gd name="connsiteX5" fmla="*/ 10752 w 262388"/>
                    <a:gd name="connsiteY5" fmla="*/ 84793 h 238533"/>
                    <a:gd name="connsiteX6" fmla="*/ 32183 w 262388"/>
                    <a:gd name="connsiteY6" fmla="*/ 1450 h 238533"/>
                    <a:gd name="connsiteX0" fmla="*/ 32183 w 262388"/>
                    <a:gd name="connsiteY0" fmla="*/ 1450 h 238533"/>
                    <a:gd name="connsiteX1" fmla="*/ 115527 w 262388"/>
                    <a:gd name="connsiteY1" fmla="*/ 68125 h 238533"/>
                    <a:gd name="connsiteX2" fmla="*/ 241733 w 262388"/>
                    <a:gd name="connsiteY2" fmla="*/ 153850 h 238533"/>
                    <a:gd name="connsiteX3" fmla="*/ 251258 w 262388"/>
                    <a:gd name="connsiteY3" fmla="*/ 225287 h 238533"/>
                    <a:gd name="connsiteX4" fmla="*/ 175058 w 262388"/>
                    <a:gd name="connsiteY4" fmla="*/ 227668 h 238533"/>
                    <a:gd name="connsiteX5" fmla="*/ 10752 w 262388"/>
                    <a:gd name="connsiteY5" fmla="*/ 84793 h 238533"/>
                    <a:gd name="connsiteX6" fmla="*/ 32183 w 262388"/>
                    <a:gd name="connsiteY6" fmla="*/ 1450 h 238533"/>
                    <a:gd name="connsiteX0" fmla="*/ 32183 w 262388"/>
                    <a:gd name="connsiteY0" fmla="*/ 1450 h 242158"/>
                    <a:gd name="connsiteX1" fmla="*/ 115527 w 262388"/>
                    <a:gd name="connsiteY1" fmla="*/ 68125 h 242158"/>
                    <a:gd name="connsiteX2" fmla="*/ 241733 w 262388"/>
                    <a:gd name="connsiteY2" fmla="*/ 153850 h 242158"/>
                    <a:gd name="connsiteX3" fmla="*/ 251258 w 262388"/>
                    <a:gd name="connsiteY3" fmla="*/ 225287 h 242158"/>
                    <a:gd name="connsiteX4" fmla="*/ 175058 w 262388"/>
                    <a:gd name="connsiteY4" fmla="*/ 227668 h 242158"/>
                    <a:gd name="connsiteX5" fmla="*/ 10752 w 262388"/>
                    <a:gd name="connsiteY5" fmla="*/ 84793 h 242158"/>
                    <a:gd name="connsiteX6" fmla="*/ 32183 w 262388"/>
                    <a:gd name="connsiteY6" fmla="*/ 1450 h 242158"/>
                    <a:gd name="connsiteX0" fmla="*/ 32183 w 263593"/>
                    <a:gd name="connsiteY0" fmla="*/ 1450 h 242158"/>
                    <a:gd name="connsiteX1" fmla="*/ 115527 w 263593"/>
                    <a:gd name="connsiteY1" fmla="*/ 68125 h 242158"/>
                    <a:gd name="connsiteX2" fmla="*/ 241733 w 263593"/>
                    <a:gd name="connsiteY2" fmla="*/ 153850 h 242158"/>
                    <a:gd name="connsiteX3" fmla="*/ 251258 w 263593"/>
                    <a:gd name="connsiteY3" fmla="*/ 225287 h 242158"/>
                    <a:gd name="connsiteX4" fmla="*/ 175058 w 263593"/>
                    <a:gd name="connsiteY4" fmla="*/ 227668 h 242158"/>
                    <a:gd name="connsiteX5" fmla="*/ 10752 w 263593"/>
                    <a:gd name="connsiteY5" fmla="*/ 84793 h 242158"/>
                    <a:gd name="connsiteX6" fmla="*/ 32183 w 263593"/>
                    <a:gd name="connsiteY6" fmla="*/ 1450 h 242158"/>
                    <a:gd name="connsiteX0" fmla="*/ 32183 w 263593"/>
                    <a:gd name="connsiteY0" fmla="*/ 1450 h 242158"/>
                    <a:gd name="connsiteX1" fmla="*/ 115527 w 263593"/>
                    <a:gd name="connsiteY1" fmla="*/ 68125 h 242158"/>
                    <a:gd name="connsiteX2" fmla="*/ 241733 w 263593"/>
                    <a:gd name="connsiteY2" fmla="*/ 153850 h 242158"/>
                    <a:gd name="connsiteX3" fmla="*/ 251258 w 263593"/>
                    <a:gd name="connsiteY3" fmla="*/ 225287 h 242158"/>
                    <a:gd name="connsiteX4" fmla="*/ 175058 w 263593"/>
                    <a:gd name="connsiteY4" fmla="*/ 227668 h 242158"/>
                    <a:gd name="connsiteX5" fmla="*/ 10752 w 263593"/>
                    <a:gd name="connsiteY5" fmla="*/ 84793 h 242158"/>
                    <a:gd name="connsiteX6" fmla="*/ 32183 w 263593"/>
                    <a:gd name="connsiteY6" fmla="*/ 1450 h 242158"/>
                    <a:gd name="connsiteX0" fmla="*/ 32183 w 263593"/>
                    <a:gd name="connsiteY0" fmla="*/ 1450 h 242158"/>
                    <a:gd name="connsiteX1" fmla="*/ 115527 w 263593"/>
                    <a:gd name="connsiteY1" fmla="*/ 68125 h 242158"/>
                    <a:gd name="connsiteX2" fmla="*/ 241733 w 263593"/>
                    <a:gd name="connsiteY2" fmla="*/ 153850 h 242158"/>
                    <a:gd name="connsiteX3" fmla="*/ 251258 w 263593"/>
                    <a:gd name="connsiteY3" fmla="*/ 225287 h 242158"/>
                    <a:gd name="connsiteX4" fmla="*/ 175058 w 263593"/>
                    <a:gd name="connsiteY4" fmla="*/ 227668 h 242158"/>
                    <a:gd name="connsiteX5" fmla="*/ 10752 w 263593"/>
                    <a:gd name="connsiteY5" fmla="*/ 84793 h 242158"/>
                    <a:gd name="connsiteX6" fmla="*/ 32183 w 263593"/>
                    <a:gd name="connsiteY6" fmla="*/ 1450 h 24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593" h="242158">
                      <a:moveTo>
                        <a:pt x="32183" y="1450"/>
                      </a:moveTo>
                      <a:cubicBezTo>
                        <a:pt x="86158" y="-7281"/>
                        <a:pt x="94890" y="24469"/>
                        <a:pt x="115527" y="68125"/>
                      </a:cubicBezTo>
                      <a:cubicBezTo>
                        <a:pt x="131402" y="91937"/>
                        <a:pt x="199664" y="125275"/>
                        <a:pt x="241733" y="153850"/>
                      </a:cubicBezTo>
                      <a:cubicBezTo>
                        <a:pt x="261577" y="170518"/>
                        <a:pt x="274276" y="196712"/>
                        <a:pt x="251258" y="225287"/>
                      </a:cubicBezTo>
                      <a:cubicBezTo>
                        <a:pt x="230621" y="240368"/>
                        <a:pt x="214745" y="253067"/>
                        <a:pt x="175058" y="227668"/>
                      </a:cubicBezTo>
                      <a:cubicBezTo>
                        <a:pt x="120289" y="180043"/>
                        <a:pt x="15515" y="110987"/>
                        <a:pt x="10752" y="84793"/>
                      </a:cubicBezTo>
                      <a:cubicBezTo>
                        <a:pt x="5990" y="57012"/>
                        <a:pt x="-20205" y="22087"/>
                        <a:pt x="32183" y="145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Narrow"/>
                    <a:ea typeface="+mn-ea"/>
                    <a:cs typeface="+mn-cs"/>
                  </a:endParaRPr>
                </a:p>
              </p:txBody>
            </p:sp>
          </p:grpSp>
          <p:sp>
            <p:nvSpPr>
              <p:cNvPr id="828" name="Oval 827">
                <a:extLst>
                  <a:ext uri="{FF2B5EF4-FFF2-40B4-BE49-F238E27FC236}">
                    <a16:creationId xmlns:a16="http://schemas.microsoft.com/office/drawing/2014/main" id="{3D97A71C-3385-319A-D9D9-7DA5B53203F9}"/>
                  </a:ext>
                </a:extLst>
              </p:cNvPr>
              <p:cNvSpPr/>
              <p:nvPr/>
            </p:nvSpPr>
            <p:spPr>
              <a:xfrm>
                <a:off x="9168454" y="4639184"/>
                <a:ext cx="25290" cy="252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Narrow"/>
                  <a:ea typeface="+mn-ea"/>
                  <a:cs typeface="+mn-cs"/>
                </a:endParaRPr>
              </a:p>
            </p:txBody>
          </p:sp>
          <p:sp>
            <p:nvSpPr>
              <p:cNvPr id="821" name="Oval 820">
                <a:extLst>
                  <a:ext uri="{FF2B5EF4-FFF2-40B4-BE49-F238E27FC236}">
                    <a16:creationId xmlns:a16="http://schemas.microsoft.com/office/drawing/2014/main" id="{82644918-894E-831A-6DD5-8427A6B5F83C}"/>
                  </a:ext>
                </a:extLst>
              </p:cNvPr>
              <p:cNvSpPr/>
              <p:nvPr/>
            </p:nvSpPr>
            <p:spPr>
              <a:xfrm>
                <a:off x="9269351" y="4648201"/>
                <a:ext cx="25290" cy="252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Narrow"/>
                  <a:ea typeface="+mn-ea"/>
                  <a:cs typeface="+mn-cs"/>
                </a:endParaRPr>
              </a:p>
            </p:txBody>
          </p:sp>
          <p:sp>
            <p:nvSpPr>
              <p:cNvPr id="822" name="Oval 821">
                <a:extLst>
                  <a:ext uri="{FF2B5EF4-FFF2-40B4-BE49-F238E27FC236}">
                    <a16:creationId xmlns:a16="http://schemas.microsoft.com/office/drawing/2014/main" id="{1C1BD2D6-36E3-FB52-0601-7487BAA35629}"/>
                  </a:ext>
                </a:extLst>
              </p:cNvPr>
              <p:cNvSpPr/>
              <p:nvPr/>
            </p:nvSpPr>
            <p:spPr>
              <a:xfrm>
                <a:off x="9365807" y="4638408"/>
                <a:ext cx="25290" cy="252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Narrow"/>
                  <a:ea typeface="+mn-ea"/>
                  <a:cs typeface="+mn-cs"/>
                </a:endParaRPr>
              </a:p>
            </p:txBody>
          </p:sp>
        </p:grpSp>
      </p:grpSp>
      <p:sp>
        <p:nvSpPr>
          <p:cNvPr id="333" name="TextBox 332">
            <a:extLst>
              <a:ext uri="{FF2B5EF4-FFF2-40B4-BE49-F238E27FC236}">
                <a16:creationId xmlns:a16="http://schemas.microsoft.com/office/drawing/2014/main" id="{05369716-EE90-3584-DBB5-45165187D35E}"/>
              </a:ext>
            </a:extLst>
          </p:cNvPr>
          <p:cNvSpPr txBox="1"/>
          <p:nvPr/>
        </p:nvSpPr>
        <p:spPr>
          <a:xfrm>
            <a:off x="977900" y="6129771"/>
            <a:ext cx="10574338" cy="415469"/>
          </a:xfrm>
          <a:prstGeom prst="rect">
            <a:avLst/>
          </a:prstGeom>
          <a:noFill/>
        </p:spPr>
        <p:txBody>
          <a:bodyPr wrap="square" lIns="0" tIns="0" rIns="0" bIns="0" rtlCol="0" anchor="b" anchorCtr="0">
            <a:noAutofit/>
          </a:bodyPr>
          <a:lstStyle/>
          <a:p>
            <a:pPr lvl="0" defTabSz="457200" eaLnBrk="0" fontAlgn="base" hangingPunct="0">
              <a:defRPr/>
            </a:pPr>
            <a:r>
              <a:rPr lang="en-US" sz="800" b="1" dirty="0">
                <a:solidFill>
                  <a:schemeClr val="tx2"/>
                </a:solidFill>
                <a:cs typeface="Arial" panose="020B0604020202020204" pitchFamily="34" charset="0"/>
              </a:rPr>
              <a:t>1. </a:t>
            </a:r>
            <a:r>
              <a:rPr lang="en-US" sz="800" dirty="0">
                <a:solidFill>
                  <a:prstClr val="black"/>
                </a:solidFill>
              </a:rPr>
              <a:t>Woerner MG, et al. </a:t>
            </a:r>
            <a:r>
              <a:rPr lang="en-US" sz="800" i="1" dirty="0">
                <a:solidFill>
                  <a:prstClr val="black"/>
                </a:solidFill>
              </a:rPr>
              <a:t>Am J Psychiatry</a:t>
            </a:r>
            <a:r>
              <a:rPr lang="en-US" sz="800" dirty="0">
                <a:solidFill>
                  <a:prstClr val="black"/>
                </a:solidFill>
              </a:rPr>
              <a:t>. 1998;155(11):1521-1528. </a:t>
            </a:r>
            <a:r>
              <a:rPr lang="en-US" sz="800" b="1" dirty="0">
                <a:solidFill>
                  <a:schemeClr val="tx2"/>
                </a:solidFill>
                <a:cs typeface="Arial" panose="020B0604020202020204" pitchFamily="34" charset="0"/>
              </a:rPr>
              <a:t>2. </a:t>
            </a:r>
            <a:r>
              <a:rPr lang="en-US" sz="800" dirty="0">
                <a:solidFill>
                  <a:prstClr val="black"/>
                </a:solidFill>
              </a:rPr>
              <a:t>Casey DE. </a:t>
            </a:r>
            <a:r>
              <a:rPr lang="en-US" sz="800" i="1" dirty="0">
                <a:solidFill>
                  <a:prstClr val="black"/>
                </a:solidFill>
              </a:rPr>
              <a:t>Encephale</a:t>
            </a:r>
            <a:r>
              <a:rPr lang="en-US" sz="800" dirty="0">
                <a:solidFill>
                  <a:prstClr val="black"/>
                </a:solidFill>
              </a:rPr>
              <a:t>. 1988;14;221-226. </a:t>
            </a:r>
            <a:r>
              <a:rPr lang="en-US" sz="800" b="1" dirty="0">
                <a:solidFill>
                  <a:schemeClr val="tx2"/>
                </a:solidFill>
                <a:cs typeface="Arial" panose="020B0604020202020204" pitchFamily="34" charset="0"/>
              </a:rPr>
              <a:t>3.</a:t>
            </a:r>
            <a:r>
              <a:rPr lang="en-US" sz="800" b="1" dirty="0">
                <a:solidFill>
                  <a:prstClr val="black"/>
                </a:solidFill>
              </a:rPr>
              <a:t> </a:t>
            </a:r>
            <a:r>
              <a:rPr lang="en-US" sz="800" dirty="0">
                <a:solidFill>
                  <a:prstClr val="black"/>
                </a:solidFill>
              </a:rPr>
              <a:t>Miller DD, et al. </a:t>
            </a:r>
            <a:r>
              <a:rPr lang="en-US" sz="800" i="1" dirty="0">
                <a:solidFill>
                  <a:prstClr val="black"/>
                </a:solidFill>
              </a:rPr>
              <a:t>Schizophr Res</a:t>
            </a:r>
            <a:r>
              <a:rPr lang="en-US" sz="800" dirty="0">
                <a:solidFill>
                  <a:prstClr val="black"/>
                </a:solidFill>
              </a:rPr>
              <a:t>. 2005;80:33-43</a:t>
            </a:r>
            <a:r>
              <a:rPr lang="en-US" sz="800" dirty="0">
                <a:solidFill>
                  <a:schemeClr val="tx2"/>
                </a:solidFill>
              </a:rPr>
              <a:t>. </a:t>
            </a:r>
            <a:r>
              <a:rPr lang="en-US" sz="800" b="1" dirty="0">
                <a:solidFill>
                  <a:schemeClr val="tx2"/>
                </a:solidFill>
                <a:cs typeface="Arial" panose="020B0604020202020204" pitchFamily="34" charset="0"/>
              </a:rPr>
              <a:t>4.</a:t>
            </a:r>
            <a:r>
              <a:rPr lang="en-US" sz="800" b="1" dirty="0">
                <a:solidFill>
                  <a:prstClr val="black"/>
                </a:solidFill>
              </a:rPr>
              <a:t> </a:t>
            </a:r>
            <a:r>
              <a:rPr lang="en-US" sz="800" dirty="0">
                <a:solidFill>
                  <a:prstClr val="black"/>
                </a:solidFill>
              </a:rPr>
              <a:t>Turrone P, et al. </a:t>
            </a:r>
            <a:r>
              <a:rPr lang="en-US" sz="800" i="1" dirty="0">
                <a:solidFill>
                  <a:prstClr val="black"/>
                </a:solidFill>
              </a:rPr>
              <a:t>Can J Psychiatry</a:t>
            </a:r>
            <a:r>
              <a:rPr lang="en-US" sz="800" dirty="0">
                <a:solidFill>
                  <a:prstClr val="black"/>
                </a:solidFill>
              </a:rPr>
              <a:t>. 2000;45(3):288-290. </a:t>
            </a:r>
            <a:br>
              <a:rPr lang="en-US" sz="800" dirty="0">
                <a:solidFill>
                  <a:prstClr val="black"/>
                </a:solidFill>
              </a:rPr>
            </a:br>
            <a:r>
              <a:rPr lang="en-US" sz="800" b="1" dirty="0">
                <a:solidFill>
                  <a:schemeClr val="tx2"/>
                </a:solidFill>
                <a:cs typeface="Arial" panose="020B0604020202020204" pitchFamily="34" charset="0"/>
              </a:rPr>
              <a:t>5. </a:t>
            </a:r>
            <a:r>
              <a:rPr lang="en-US" sz="800" dirty="0">
                <a:solidFill>
                  <a:prstClr val="black"/>
                </a:solidFill>
              </a:rPr>
              <a:t>Divac N, et al. </a:t>
            </a:r>
            <a:r>
              <a:rPr lang="en-US" sz="800" i="1" dirty="0">
                <a:solidFill>
                  <a:prstClr val="black"/>
                </a:solidFill>
              </a:rPr>
              <a:t>Biomed Res Int</a:t>
            </a:r>
            <a:r>
              <a:rPr lang="en-US" sz="800" dirty="0">
                <a:solidFill>
                  <a:prstClr val="black"/>
                </a:solidFill>
              </a:rPr>
              <a:t>. 2014;2014:656370</a:t>
            </a:r>
            <a:r>
              <a:rPr lang="en-US" sz="800" dirty="0"/>
              <a:t>.</a:t>
            </a:r>
          </a:p>
        </p:txBody>
      </p:sp>
    </p:spTree>
    <p:extLst>
      <p:ext uri="{BB962C8B-B14F-4D97-AF65-F5344CB8AC3E}">
        <p14:creationId xmlns:p14="http://schemas.microsoft.com/office/powerpoint/2010/main" val="881862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Female Patients Are at Greater Risk for TD, </a:t>
            </a:r>
            <a:br>
              <a:rPr lang="en-US" dirty="0"/>
            </a:br>
            <a:r>
              <a:rPr lang="en-US" dirty="0"/>
              <a:t>Especially With Increasing Age</a:t>
            </a:r>
            <a:endParaRPr lang="en-US" baseline="30000" dirty="0"/>
          </a:p>
        </p:txBody>
      </p:sp>
      <p:sp>
        <p:nvSpPr>
          <p:cNvPr id="3" name="Slide Number Placeholder 2"/>
          <p:cNvSpPr>
            <a:spLocks noGrp="1"/>
          </p:cNvSpPr>
          <p:nvPr>
            <p:ph type="sldNum" sz="quarter" idx="4"/>
          </p:nvPr>
        </p:nvSpPr>
        <p:spPr/>
        <p:txBody>
          <a:bodyPr/>
          <a:lstStyle/>
          <a:p>
            <a:fld id="{3323662C-7264-4338-81B2-64A2341EF0F5}" type="slidenum">
              <a:rPr lang="en-US" smtClean="0"/>
              <a:pPr/>
              <a:t>4</a:t>
            </a:fld>
            <a:endParaRPr lang="en-US" dirty="0"/>
          </a:p>
        </p:txBody>
      </p:sp>
      <p:sp>
        <p:nvSpPr>
          <p:cNvPr id="5" name="Text Placeholder 4">
            <a:extLst>
              <a:ext uri="{FF2B5EF4-FFF2-40B4-BE49-F238E27FC236}">
                <a16:creationId xmlns:a16="http://schemas.microsoft.com/office/drawing/2014/main" id="{03A765CD-C42E-1BA2-948C-20A567233117}"/>
              </a:ext>
            </a:extLst>
          </p:cNvPr>
          <p:cNvSpPr>
            <a:spLocks noGrp="1"/>
          </p:cNvSpPr>
          <p:nvPr>
            <p:ph type="body" sz="quarter" idx="10"/>
          </p:nvPr>
        </p:nvSpPr>
        <p:spPr/>
        <p:txBody>
          <a:bodyPr/>
          <a:lstStyle/>
          <a:p>
            <a:r>
              <a:rPr lang="en-US" sz="1600" b="0" cap="all" dirty="0"/>
              <a:t>Risk Factors for Tardive Dyskinesia</a:t>
            </a:r>
            <a:endParaRPr lang="en-US" dirty="0"/>
          </a:p>
        </p:txBody>
      </p:sp>
      <p:sp>
        <p:nvSpPr>
          <p:cNvPr id="265" name="TextBox 264">
            <a:extLst>
              <a:ext uri="{FF2B5EF4-FFF2-40B4-BE49-F238E27FC236}">
                <a16:creationId xmlns:a16="http://schemas.microsoft.com/office/drawing/2014/main" id="{F0BD6181-3EE2-5CE1-5F8F-0CCE03C09432}"/>
              </a:ext>
            </a:extLst>
          </p:cNvPr>
          <p:cNvSpPr txBox="1"/>
          <p:nvPr/>
        </p:nvSpPr>
        <p:spPr>
          <a:xfrm>
            <a:off x="977081" y="1598112"/>
            <a:ext cx="4382570" cy="646331"/>
          </a:xfrm>
          <a:prstGeom prst="rect">
            <a:avLst/>
          </a:prstGeom>
          <a:noFill/>
        </p:spPr>
        <p:txBody>
          <a:bodyPr wrap="square" rtlCol="0">
            <a:spAutoFit/>
          </a:bodyPr>
          <a:lstStyle/>
          <a:p>
            <a:pPr marL="63500" lvl="1" algn="ctr"/>
            <a:r>
              <a:rPr lang="en-US" b="1" dirty="0"/>
              <a:t>TD Prevalence Based on an Analysis of 76 Prevalence Studies (N=39,187)</a:t>
            </a:r>
          </a:p>
        </p:txBody>
      </p:sp>
      <p:sp>
        <p:nvSpPr>
          <p:cNvPr id="269" name="TextBox 268">
            <a:extLst>
              <a:ext uri="{FF2B5EF4-FFF2-40B4-BE49-F238E27FC236}">
                <a16:creationId xmlns:a16="http://schemas.microsoft.com/office/drawing/2014/main" id="{0062D507-4687-1B2C-4A32-45187E19958C}"/>
              </a:ext>
            </a:extLst>
          </p:cNvPr>
          <p:cNvSpPr txBox="1"/>
          <p:nvPr/>
        </p:nvSpPr>
        <p:spPr>
          <a:xfrm>
            <a:off x="1256618" y="4512097"/>
            <a:ext cx="1753954" cy="773142"/>
          </a:xfrm>
          <a:prstGeom prst="rect">
            <a:avLst/>
          </a:prstGeom>
          <a:noFill/>
        </p:spPr>
        <p:txBody>
          <a:bodyPr wrap="none" lIns="0" rIns="0" rtlCol="0" anchor="ctr" anchorCtr="0">
            <a:noAutofit/>
          </a:bodyPr>
          <a:lstStyle/>
          <a:p>
            <a:pPr algn="ctr">
              <a:defRPr sz="4000" b="1" i="0" u="none" strike="noStrike" kern="1200" baseline="0">
                <a:solidFill>
                  <a:prstClr val="white"/>
                </a:solidFill>
                <a:latin typeface="+mn-lt"/>
                <a:ea typeface="+mn-ea"/>
                <a:cs typeface="+mn-cs"/>
              </a:defRPr>
            </a:pPr>
            <a:r>
              <a:rPr lang="en-US" sz="6600" b="1" dirty="0">
                <a:solidFill>
                  <a:schemeClr val="accent1"/>
                </a:solidFill>
                <a:latin typeface="+mj-lt"/>
              </a:rPr>
              <a:t>21.6</a:t>
            </a:r>
            <a:r>
              <a:rPr lang="en-US" sz="4400" b="1" baseline="56000" dirty="0">
                <a:solidFill>
                  <a:schemeClr val="accent1"/>
                </a:solidFill>
                <a:latin typeface="+mj-lt"/>
              </a:rPr>
              <a:t>%</a:t>
            </a:r>
            <a:endParaRPr lang="en-US" sz="4800" b="1" baseline="56000" dirty="0">
              <a:solidFill>
                <a:schemeClr val="accent1"/>
              </a:solidFill>
              <a:latin typeface="+mj-lt"/>
            </a:endParaRPr>
          </a:p>
        </p:txBody>
      </p:sp>
      <p:sp>
        <p:nvSpPr>
          <p:cNvPr id="272" name="TextBox 271">
            <a:extLst>
              <a:ext uri="{FF2B5EF4-FFF2-40B4-BE49-F238E27FC236}">
                <a16:creationId xmlns:a16="http://schemas.microsoft.com/office/drawing/2014/main" id="{C0A67AD3-2C88-A112-370E-9C41485F6DD7}"/>
              </a:ext>
            </a:extLst>
          </p:cNvPr>
          <p:cNvSpPr txBox="1"/>
          <p:nvPr/>
        </p:nvSpPr>
        <p:spPr>
          <a:xfrm>
            <a:off x="3509801" y="4512097"/>
            <a:ext cx="1753954" cy="773142"/>
          </a:xfrm>
          <a:prstGeom prst="rect">
            <a:avLst/>
          </a:prstGeom>
          <a:noFill/>
        </p:spPr>
        <p:txBody>
          <a:bodyPr wrap="none" lIns="0" rIns="0" rtlCol="0" anchor="ctr" anchorCtr="0">
            <a:noAutofit/>
          </a:bodyPr>
          <a:lstStyle/>
          <a:p>
            <a:pPr algn="ctr">
              <a:defRPr sz="4000" b="1" i="0" u="none" strike="noStrike" kern="1200" baseline="0">
                <a:solidFill>
                  <a:prstClr val="white"/>
                </a:solidFill>
                <a:latin typeface="+mn-lt"/>
                <a:ea typeface="+mn-ea"/>
                <a:cs typeface="+mn-cs"/>
              </a:defRPr>
            </a:pPr>
            <a:r>
              <a:rPr lang="en-US" sz="6600" b="1" dirty="0">
                <a:solidFill>
                  <a:schemeClr val="accent2">
                    <a:lumMod val="75000"/>
                  </a:schemeClr>
                </a:solidFill>
                <a:latin typeface="+mj-lt"/>
              </a:rPr>
              <a:t>26.6</a:t>
            </a:r>
            <a:r>
              <a:rPr lang="en-US" sz="4400" b="1" baseline="56000" dirty="0">
                <a:solidFill>
                  <a:schemeClr val="accent2">
                    <a:lumMod val="75000"/>
                  </a:schemeClr>
                </a:solidFill>
                <a:latin typeface="+mj-lt"/>
              </a:rPr>
              <a:t>%</a:t>
            </a:r>
            <a:endParaRPr lang="en-US" sz="4800" b="1" baseline="56000" dirty="0">
              <a:solidFill>
                <a:schemeClr val="accent2">
                  <a:lumMod val="75000"/>
                </a:schemeClr>
              </a:solidFill>
              <a:latin typeface="+mj-lt"/>
            </a:endParaRPr>
          </a:p>
        </p:txBody>
      </p:sp>
      <p:grpSp>
        <p:nvGrpSpPr>
          <p:cNvPr id="21" name="Group 20">
            <a:extLst>
              <a:ext uri="{FF2B5EF4-FFF2-40B4-BE49-F238E27FC236}">
                <a16:creationId xmlns:a16="http://schemas.microsoft.com/office/drawing/2014/main" id="{F73C1F84-F667-107F-1113-94C1109DBC60}"/>
              </a:ext>
            </a:extLst>
          </p:cNvPr>
          <p:cNvGrpSpPr/>
          <p:nvPr/>
        </p:nvGrpSpPr>
        <p:grpSpPr>
          <a:xfrm>
            <a:off x="5605445" y="1580125"/>
            <a:ext cx="5720440" cy="4306025"/>
            <a:chOff x="5605445" y="1580125"/>
            <a:chExt cx="5720440" cy="4306025"/>
          </a:xfrm>
        </p:grpSpPr>
        <p:sp>
          <p:nvSpPr>
            <p:cNvPr id="276" name="TextBox 275">
              <a:extLst>
                <a:ext uri="{FF2B5EF4-FFF2-40B4-BE49-F238E27FC236}">
                  <a16:creationId xmlns:a16="http://schemas.microsoft.com/office/drawing/2014/main" id="{2AE64643-23DE-BC1A-0AA5-AEAA34F401E0}"/>
                </a:ext>
              </a:extLst>
            </p:cNvPr>
            <p:cNvSpPr txBox="1"/>
            <p:nvPr/>
          </p:nvSpPr>
          <p:spPr>
            <a:xfrm>
              <a:off x="6201624" y="5614281"/>
              <a:ext cx="5124261" cy="271869"/>
            </a:xfrm>
            <a:prstGeom prst="rect">
              <a:avLst/>
            </a:prstGeom>
            <a:noFill/>
          </p:spPr>
          <p:txBody>
            <a:bodyPr wrap="square" rtlCol="0">
              <a:spAutoFit/>
            </a:bodyPr>
            <a:lstStyle/>
            <a:p>
              <a:pPr>
                <a:lnSpc>
                  <a:spcPts val="1400"/>
                </a:lnSpc>
              </a:pPr>
              <a:r>
                <a:rPr lang="en-US" sz="1200" dirty="0"/>
                <a:t>Five studies (N=2908) analyzing the prevalence of TD by age and gender</a:t>
              </a:r>
              <a:endParaRPr lang="en-US" sz="1200" baseline="30000" dirty="0"/>
            </a:p>
          </p:txBody>
        </p:sp>
        <p:sp>
          <p:nvSpPr>
            <p:cNvPr id="277" name="Rectangle 13">
              <a:extLst>
                <a:ext uri="{FF2B5EF4-FFF2-40B4-BE49-F238E27FC236}">
                  <a16:creationId xmlns:a16="http://schemas.microsoft.com/office/drawing/2014/main" id="{2DDFF542-8DD4-FD1F-F728-627DC403681B}"/>
                </a:ext>
              </a:extLst>
            </p:cNvPr>
            <p:cNvSpPr>
              <a:spLocks noChangeArrowheads="1"/>
            </p:cNvSpPr>
            <p:nvPr/>
          </p:nvSpPr>
          <p:spPr bwMode="auto">
            <a:xfrm>
              <a:off x="6156175" y="4770072"/>
              <a:ext cx="9297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Narrow" panose="020B0606020202030204" pitchFamily="34" charset="0"/>
                </a:rPr>
                <a:t>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78" name="Rectangle 14">
              <a:extLst>
                <a:ext uri="{FF2B5EF4-FFF2-40B4-BE49-F238E27FC236}">
                  <a16:creationId xmlns:a16="http://schemas.microsoft.com/office/drawing/2014/main" id="{9C902EFE-2F87-0259-0FD1-918EB7B6C277}"/>
                </a:ext>
              </a:extLst>
            </p:cNvPr>
            <p:cNvSpPr>
              <a:spLocks noChangeArrowheads="1"/>
            </p:cNvSpPr>
            <p:nvPr/>
          </p:nvSpPr>
          <p:spPr bwMode="auto">
            <a:xfrm>
              <a:off x="6063201" y="4225318"/>
              <a:ext cx="18594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Narrow" panose="020B0606020202030204"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79" name="Rectangle 15">
              <a:extLst>
                <a:ext uri="{FF2B5EF4-FFF2-40B4-BE49-F238E27FC236}">
                  <a16:creationId xmlns:a16="http://schemas.microsoft.com/office/drawing/2014/main" id="{659C832F-B74F-04F7-BBA8-5BB31D6794C2}"/>
                </a:ext>
              </a:extLst>
            </p:cNvPr>
            <p:cNvSpPr>
              <a:spLocks noChangeArrowheads="1"/>
            </p:cNvSpPr>
            <p:nvPr/>
          </p:nvSpPr>
          <p:spPr bwMode="auto">
            <a:xfrm>
              <a:off x="6063201" y="3697603"/>
              <a:ext cx="18594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lang="en-US" altLang="en-US" sz="1600" dirty="0">
                  <a:solidFill>
                    <a:srgbClr val="000000"/>
                  </a:solidFill>
                  <a:latin typeface="Arial Narrow" panose="020B0606020202030204" pitchFamily="34" charset="0"/>
                </a:rPr>
                <a:t>2</a:t>
              </a:r>
              <a:r>
                <a:rPr kumimoji="0" lang="en-US" altLang="en-US" sz="1600" b="0" i="0" u="none" strike="noStrike" cap="none" normalizeH="0" baseline="0" dirty="0">
                  <a:ln>
                    <a:noFill/>
                  </a:ln>
                  <a:solidFill>
                    <a:srgbClr val="000000"/>
                  </a:solidFill>
                  <a:effectLst/>
                  <a:latin typeface="Arial Narrow" panose="020B0606020202030204" pitchFamily="34" charset="0"/>
                </a:rPr>
                <a:t>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80" name="Rectangle 16">
              <a:extLst>
                <a:ext uri="{FF2B5EF4-FFF2-40B4-BE49-F238E27FC236}">
                  <a16:creationId xmlns:a16="http://schemas.microsoft.com/office/drawing/2014/main" id="{4A76CA15-85ED-C97E-1A58-5EC9BA097007}"/>
                </a:ext>
              </a:extLst>
            </p:cNvPr>
            <p:cNvSpPr>
              <a:spLocks noChangeArrowheads="1"/>
            </p:cNvSpPr>
            <p:nvPr/>
          </p:nvSpPr>
          <p:spPr bwMode="auto">
            <a:xfrm>
              <a:off x="6063201" y="3157830"/>
              <a:ext cx="18594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Narrow" panose="020B0606020202030204" pitchFamily="34" charset="0"/>
                </a:rPr>
                <a:t>30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81" name="Rectangle 18">
              <a:extLst>
                <a:ext uri="{FF2B5EF4-FFF2-40B4-BE49-F238E27FC236}">
                  <a16:creationId xmlns:a16="http://schemas.microsoft.com/office/drawing/2014/main" id="{8D562458-84D3-59B6-9098-DC54021570F1}"/>
                </a:ext>
              </a:extLst>
            </p:cNvPr>
            <p:cNvSpPr>
              <a:spLocks noChangeArrowheads="1"/>
            </p:cNvSpPr>
            <p:nvPr/>
          </p:nvSpPr>
          <p:spPr bwMode="auto">
            <a:xfrm>
              <a:off x="6063201" y="2101942"/>
              <a:ext cx="18594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Narrow" panose="020B0606020202030204" pitchFamily="34" charset="0"/>
                </a:rPr>
                <a:t>50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82" name="TextBox 281">
              <a:extLst>
                <a:ext uri="{FF2B5EF4-FFF2-40B4-BE49-F238E27FC236}">
                  <a16:creationId xmlns:a16="http://schemas.microsoft.com/office/drawing/2014/main" id="{DAB47A1C-0F37-A048-F1AA-B199A7375AAD}"/>
                </a:ext>
              </a:extLst>
            </p:cNvPr>
            <p:cNvSpPr txBox="1"/>
            <p:nvPr/>
          </p:nvSpPr>
          <p:spPr>
            <a:xfrm rot="16200000">
              <a:off x="4178371" y="3130161"/>
              <a:ext cx="3192701" cy="338554"/>
            </a:xfrm>
            <a:prstGeom prst="rect">
              <a:avLst/>
            </a:prstGeom>
            <a:noFill/>
          </p:spPr>
          <p:txBody>
            <a:bodyPr wrap="square" rtlCol="0">
              <a:spAutoFit/>
            </a:bodyPr>
            <a:lstStyle/>
            <a:p>
              <a:pPr marL="63500" lvl="1" algn="ctr"/>
              <a:r>
                <a:rPr lang="en-US" sz="1600" b="1" dirty="0"/>
                <a:t>Prevalence of TD, % </a:t>
              </a:r>
            </a:p>
          </p:txBody>
        </p:sp>
        <p:sp>
          <p:nvSpPr>
            <p:cNvPr id="283" name="Rectangle 17">
              <a:extLst>
                <a:ext uri="{FF2B5EF4-FFF2-40B4-BE49-F238E27FC236}">
                  <a16:creationId xmlns:a16="http://schemas.microsoft.com/office/drawing/2014/main" id="{048921C8-0FAE-9A33-C0FF-86DD8CB08044}"/>
                </a:ext>
              </a:extLst>
            </p:cNvPr>
            <p:cNvSpPr>
              <a:spLocks noChangeArrowheads="1"/>
            </p:cNvSpPr>
            <p:nvPr/>
          </p:nvSpPr>
          <p:spPr bwMode="auto">
            <a:xfrm>
              <a:off x="6063201" y="2627642"/>
              <a:ext cx="18594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Narrow" panose="020B0606020202030204" pitchFamily="34" charset="0"/>
                </a:rPr>
                <a:t>40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84" name="Rectangle 18">
              <a:extLst>
                <a:ext uri="{FF2B5EF4-FFF2-40B4-BE49-F238E27FC236}">
                  <a16:creationId xmlns:a16="http://schemas.microsoft.com/office/drawing/2014/main" id="{712E24AC-5CA6-F66D-3375-C2C494D8197C}"/>
                </a:ext>
              </a:extLst>
            </p:cNvPr>
            <p:cNvSpPr>
              <a:spLocks noChangeArrowheads="1"/>
            </p:cNvSpPr>
            <p:nvPr/>
          </p:nvSpPr>
          <p:spPr bwMode="auto">
            <a:xfrm>
              <a:off x="6063201" y="1580125"/>
              <a:ext cx="18594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Narrow" panose="020B0606020202030204" pitchFamily="34" charset="0"/>
                </a:rPr>
                <a:t>60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85" name="Line 9">
              <a:extLst>
                <a:ext uri="{FF2B5EF4-FFF2-40B4-BE49-F238E27FC236}">
                  <a16:creationId xmlns:a16="http://schemas.microsoft.com/office/drawing/2014/main" id="{86BB4D45-8497-BD06-ED70-480F542C53E5}"/>
                </a:ext>
              </a:extLst>
            </p:cNvPr>
            <p:cNvSpPr>
              <a:spLocks noChangeShapeType="1"/>
            </p:cNvSpPr>
            <p:nvPr/>
          </p:nvSpPr>
          <p:spPr bwMode="auto">
            <a:xfrm flipV="1">
              <a:off x="6383108" y="1703513"/>
              <a:ext cx="0" cy="3188795"/>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dirty="0"/>
            </a:p>
          </p:txBody>
        </p:sp>
        <p:cxnSp>
          <p:nvCxnSpPr>
            <p:cNvPr id="286" name="Straight Connector 285">
              <a:extLst>
                <a:ext uri="{FF2B5EF4-FFF2-40B4-BE49-F238E27FC236}">
                  <a16:creationId xmlns:a16="http://schemas.microsoft.com/office/drawing/2014/main" id="{2629D2F6-E94E-1B5B-5954-CD36C68F70B7}"/>
                </a:ext>
              </a:extLst>
            </p:cNvPr>
            <p:cNvCxnSpPr/>
            <p:nvPr/>
          </p:nvCxnSpPr>
          <p:spPr>
            <a:xfrm>
              <a:off x="6309956" y="2225052"/>
              <a:ext cx="73152" cy="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cxnSp>
        <p:cxnSp>
          <p:nvCxnSpPr>
            <p:cNvPr id="287" name="Straight Connector 286">
              <a:extLst>
                <a:ext uri="{FF2B5EF4-FFF2-40B4-BE49-F238E27FC236}">
                  <a16:creationId xmlns:a16="http://schemas.microsoft.com/office/drawing/2014/main" id="{6CA0D836-9762-70DA-361B-8B868A1E1AF5}"/>
                </a:ext>
              </a:extLst>
            </p:cNvPr>
            <p:cNvCxnSpPr/>
            <p:nvPr/>
          </p:nvCxnSpPr>
          <p:spPr>
            <a:xfrm>
              <a:off x="6309956" y="3281411"/>
              <a:ext cx="73152" cy="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cxnSp>
        <p:cxnSp>
          <p:nvCxnSpPr>
            <p:cNvPr id="288" name="Straight Connector 287">
              <a:extLst>
                <a:ext uri="{FF2B5EF4-FFF2-40B4-BE49-F238E27FC236}">
                  <a16:creationId xmlns:a16="http://schemas.microsoft.com/office/drawing/2014/main" id="{F8F150A7-268F-6B6B-CADF-6A94CF0D4200}"/>
                </a:ext>
              </a:extLst>
            </p:cNvPr>
            <p:cNvCxnSpPr/>
            <p:nvPr/>
          </p:nvCxnSpPr>
          <p:spPr>
            <a:xfrm>
              <a:off x="6309956" y="3816910"/>
              <a:ext cx="73152" cy="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cxnSp>
        <p:cxnSp>
          <p:nvCxnSpPr>
            <p:cNvPr id="289" name="Straight Connector 288">
              <a:extLst>
                <a:ext uri="{FF2B5EF4-FFF2-40B4-BE49-F238E27FC236}">
                  <a16:creationId xmlns:a16="http://schemas.microsoft.com/office/drawing/2014/main" id="{C7D8A73F-8741-2179-BE82-6E47C4E21A16}"/>
                </a:ext>
              </a:extLst>
            </p:cNvPr>
            <p:cNvCxnSpPr/>
            <p:nvPr/>
          </p:nvCxnSpPr>
          <p:spPr>
            <a:xfrm>
              <a:off x="6309956" y="4346579"/>
              <a:ext cx="73152" cy="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cxnSp>
        <p:cxnSp>
          <p:nvCxnSpPr>
            <p:cNvPr id="290" name="Straight Connector 289">
              <a:extLst>
                <a:ext uri="{FF2B5EF4-FFF2-40B4-BE49-F238E27FC236}">
                  <a16:creationId xmlns:a16="http://schemas.microsoft.com/office/drawing/2014/main" id="{9E31B8B0-8A41-F373-B47B-5183ECF114CB}"/>
                </a:ext>
              </a:extLst>
            </p:cNvPr>
            <p:cNvCxnSpPr/>
            <p:nvPr/>
          </p:nvCxnSpPr>
          <p:spPr>
            <a:xfrm>
              <a:off x="6309956" y="4887060"/>
              <a:ext cx="73152" cy="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cxnSp>
        <p:cxnSp>
          <p:nvCxnSpPr>
            <p:cNvPr id="291" name="Straight Connector 290">
              <a:extLst>
                <a:ext uri="{FF2B5EF4-FFF2-40B4-BE49-F238E27FC236}">
                  <a16:creationId xmlns:a16="http://schemas.microsoft.com/office/drawing/2014/main" id="{982A6849-E034-887E-88EA-F68F58090B55}"/>
                </a:ext>
              </a:extLst>
            </p:cNvPr>
            <p:cNvCxnSpPr/>
            <p:nvPr/>
          </p:nvCxnSpPr>
          <p:spPr>
            <a:xfrm>
              <a:off x="6309956" y="2749269"/>
              <a:ext cx="73152" cy="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cxnSp>
        <p:cxnSp>
          <p:nvCxnSpPr>
            <p:cNvPr id="292" name="Straight Connector 291">
              <a:extLst>
                <a:ext uri="{FF2B5EF4-FFF2-40B4-BE49-F238E27FC236}">
                  <a16:creationId xmlns:a16="http://schemas.microsoft.com/office/drawing/2014/main" id="{4079D9DD-0902-0E34-457F-ECFDB2D791C2}"/>
                </a:ext>
              </a:extLst>
            </p:cNvPr>
            <p:cNvCxnSpPr/>
            <p:nvPr/>
          </p:nvCxnSpPr>
          <p:spPr>
            <a:xfrm>
              <a:off x="6309956" y="1703235"/>
              <a:ext cx="73152" cy="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cxnSp>
        <p:sp>
          <p:nvSpPr>
            <p:cNvPr id="293" name="Rectangle 16">
              <a:extLst>
                <a:ext uri="{FF2B5EF4-FFF2-40B4-BE49-F238E27FC236}">
                  <a16:creationId xmlns:a16="http://schemas.microsoft.com/office/drawing/2014/main" id="{08AA3F9D-2384-9B2F-B239-9EF1E6453837}"/>
                </a:ext>
              </a:extLst>
            </p:cNvPr>
            <p:cNvSpPr>
              <a:spLocks noChangeArrowheads="1"/>
            </p:cNvSpPr>
            <p:nvPr/>
          </p:nvSpPr>
          <p:spPr bwMode="auto">
            <a:xfrm>
              <a:off x="6736567" y="1689763"/>
              <a:ext cx="32541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Narrow" panose="020B0606020202030204" pitchFamily="34" charset="0"/>
                </a:rPr>
                <a:t>Men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94" name="Rectangle 16">
              <a:extLst>
                <a:ext uri="{FF2B5EF4-FFF2-40B4-BE49-F238E27FC236}">
                  <a16:creationId xmlns:a16="http://schemas.microsoft.com/office/drawing/2014/main" id="{817DF495-4EC0-ED37-3307-04E02A774224}"/>
                </a:ext>
              </a:extLst>
            </p:cNvPr>
            <p:cNvSpPr>
              <a:spLocks noChangeArrowheads="1"/>
            </p:cNvSpPr>
            <p:nvPr/>
          </p:nvSpPr>
          <p:spPr bwMode="auto">
            <a:xfrm>
              <a:off x="6736567" y="2030231"/>
              <a:ext cx="5741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Narrow" panose="020B0606020202030204" pitchFamily="34" charset="0"/>
                </a:rPr>
                <a:t>Women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95" name="Oval 294">
              <a:extLst>
                <a:ext uri="{FF2B5EF4-FFF2-40B4-BE49-F238E27FC236}">
                  <a16:creationId xmlns:a16="http://schemas.microsoft.com/office/drawing/2014/main" id="{B67AA041-2FD2-DDCA-4008-A84436138584}"/>
                </a:ext>
              </a:extLst>
            </p:cNvPr>
            <p:cNvSpPr/>
            <p:nvPr/>
          </p:nvSpPr>
          <p:spPr bwMode="auto">
            <a:xfrm>
              <a:off x="6458437" y="1710733"/>
              <a:ext cx="204281" cy="204281"/>
            </a:xfrm>
            <a:prstGeom prst="ellipse">
              <a:avLst/>
            </a:prstGeom>
            <a:solidFill>
              <a:schemeClr val="accent1"/>
            </a:solidFill>
            <a:ln w="6350" cap="flat">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en-US" dirty="0"/>
            </a:p>
          </p:txBody>
        </p:sp>
        <p:sp>
          <p:nvSpPr>
            <p:cNvPr id="296" name="Oval 295">
              <a:extLst>
                <a:ext uri="{FF2B5EF4-FFF2-40B4-BE49-F238E27FC236}">
                  <a16:creationId xmlns:a16="http://schemas.microsoft.com/office/drawing/2014/main" id="{A3BA528A-631E-BE99-5C34-A3657B412E45}"/>
                </a:ext>
              </a:extLst>
            </p:cNvPr>
            <p:cNvSpPr/>
            <p:nvPr/>
          </p:nvSpPr>
          <p:spPr bwMode="auto">
            <a:xfrm>
              <a:off x="6458437" y="2051201"/>
              <a:ext cx="204281" cy="204281"/>
            </a:xfrm>
            <a:prstGeom prst="ellipse">
              <a:avLst/>
            </a:prstGeom>
            <a:solidFill>
              <a:schemeClr val="accent2">
                <a:lumMod val="75000"/>
              </a:schemeClr>
            </a:solidFill>
            <a:ln w="6350" cap="flat">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en-US" dirty="0"/>
            </a:p>
          </p:txBody>
        </p:sp>
        <p:grpSp>
          <p:nvGrpSpPr>
            <p:cNvPr id="297" name="Group 296">
              <a:extLst>
                <a:ext uri="{FF2B5EF4-FFF2-40B4-BE49-F238E27FC236}">
                  <a16:creationId xmlns:a16="http://schemas.microsoft.com/office/drawing/2014/main" id="{AB1313D2-1F4A-B75A-F3D0-360B4B6FC645}"/>
                </a:ext>
              </a:extLst>
            </p:cNvPr>
            <p:cNvGrpSpPr/>
            <p:nvPr/>
          </p:nvGrpSpPr>
          <p:grpSpPr>
            <a:xfrm>
              <a:off x="9882328" y="2284111"/>
              <a:ext cx="1347932" cy="3234448"/>
              <a:chOff x="10243993" y="2247899"/>
              <a:chExt cx="1347932" cy="3234448"/>
            </a:xfrm>
          </p:grpSpPr>
          <p:grpSp>
            <p:nvGrpSpPr>
              <p:cNvPr id="318" name="Group 317">
                <a:extLst>
                  <a:ext uri="{FF2B5EF4-FFF2-40B4-BE49-F238E27FC236}">
                    <a16:creationId xmlns:a16="http://schemas.microsoft.com/office/drawing/2014/main" id="{021AD174-705C-68B8-CBF1-6F0F1A5A08E1}"/>
                  </a:ext>
                </a:extLst>
              </p:cNvPr>
              <p:cNvGrpSpPr/>
              <p:nvPr/>
            </p:nvGrpSpPr>
            <p:grpSpPr>
              <a:xfrm>
                <a:off x="10964938" y="2247899"/>
                <a:ext cx="514389" cy="2762657"/>
                <a:chOff x="13302330" y="1929523"/>
                <a:chExt cx="666590" cy="2871484"/>
              </a:xfrm>
            </p:grpSpPr>
            <p:sp>
              <p:nvSpPr>
                <p:cNvPr id="325" name="Round Same Side Corner Rectangle 84">
                  <a:extLst>
                    <a:ext uri="{FF2B5EF4-FFF2-40B4-BE49-F238E27FC236}">
                      <a16:creationId xmlns:a16="http://schemas.microsoft.com/office/drawing/2014/main" id="{86430759-D8E7-D2CC-3EF3-F3E209491477}"/>
                    </a:ext>
                  </a:extLst>
                </p:cNvPr>
                <p:cNvSpPr/>
                <p:nvPr/>
              </p:nvSpPr>
              <p:spPr>
                <a:xfrm>
                  <a:off x="13334715" y="1929523"/>
                  <a:ext cx="634205" cy="2871484"/>
                </a:xfrm>
                <a:prstGeom prst="round2SameRect">
                  <a:avLst>
                    <a:gd name="adj1" fmla="val 50000"/>
                    <a:gd name="adj2" fmla="val 0"/>
                  </a:avLst>
                </a:prstGeom>
                <a:solidFill>
                  <a:schemeClr val="accent2">
                    <a:lumMod val="50000"/>
                  </a:schemeClr>
                </a:solidFill>
                <a:ln>
                  <a:noFill/>
                </a:ln>
                <a:scene3d>
                  <a:camera prst="orthographicFront">
                    <a:rot lat="0" lon="0" rev="0"/>
                  </a:camera>
                  <a:lightRig rig="threePt" dir="t"/>
                </a:scene3d>
                <a:sp3d extrusionH="127000">
                  <a:extrusionClr>
                    <a:srgbClr val="CADBE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6" name="Round Same Side Corner Rectangle 85">
                  <a:extLst>
                    <a:ext uri="{FF2B5EF4-FFF2-40B4-BE49-F238E27FC236}">
                      <a16:creationId xmlns:a16="http://schemas.microsoft.com/office/drawing/2014/main" id="{A57A6B1A-09B6-1BFE-E0B0-7D10011F9499}"/>
                    </a:ext>
                  </a:extLst>
                </p:cNvPr>
                <p:cNvSpPr/>
                <p:nvPr/>
              </p:nvSpPr>
              <p:spPr>
                <a:xfrm>
                  <a:off x="13302330" y="1929523"/>
                  <a:ext cx="634205" cy="2871484"/>
                </a:xfrm>
                <a:prstGeom prst="round2SameRect">
                  <a:avLst>
                    <a:gd name="adj1" fmla="val 50000"/>
                    <a:gd name="adj2" fmla="val 0"/>
                  </a:avLst>
                </a:prstGeom>
                <a:solidFill>
                  <a:schemeClr val="accent2">
                    <a:lumMod val="75000"/>
                  </a:schemeClr>
                </a:solidFill>
                <a:ln>
                  <a:noFill/>
                </a:ln>
                <a:scene3d>
                  <a:camera prst="orthographicFront">
                    <a:rot lat="0" lon="0" rev="0"/>
                  </a:camera>
                  <a:lightRig rig="threePt" dir="t"/>
                </a:scene3d>
                <a:sp3d extrusionH="127000">
                  <a:extrusionClr>
                    <a:srgbClr val="CADBE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9" name="Group 318">
                <a:extLst>
                  <a:ext uri="{FF2B5EF4-FFF2-40B4-BE49-F238E27FC236}">
                    <a16:creationId xmlns:a16="http://schemas.microsoft.com/office/drawing/2014/main" id="{E844D47C-CE79-484F-0CD8-62AF120344CB}"/>
                  </a:ext>
                </a:extLst>
              </p:cNvPr>
              <p:cNvGrpSpPr/>
              <p:nvPr/>
            </p:nvGrpSpPr>
            <p:grpSpPr>
              <a:xfrm>
                <a:off x="10371919" y="3562349"/>
                <a:ext cx="514389" cy="1429157"/>
                <a:chOff x="7399260" y="2509534"/>
                <a:chExt cx="1001139" cy="2638425"/>
              </a:xfrm>
            </p:grpSpPr>
            <p:sp>
              <p:nvSpPr>
                <p:cNvPr id="323" name="Round Same Side Corner Rectangle 87">
                  <a:extLst>
                    <a:ext uri="{FF2B5EF4-FFF2-40B4-BE49-F238E27FC236}">
                      <a16:creationId xmlns:a16="http://schemas.microsoft.com/office/drawing/2014/main" id="{26F585D0-0F5D-03F1-5F15-BA7DCBFB0139}"/>
                    </a:ext>
                  </a:extLst>
                </p:cNvPr>
                <p:cNvSpPr/>
                <p:nvPr/>
              </p:nvSpPr>
              <p:spPr>
                <a:xfrm>
                  <a:off x="7447899" y="2509534"/>
                  <a:ext cx="952500" cy="2638425"/>
                </a:xfrm>
                <a:prstGeom prst="round2SameRect">
                  <a:avLst>
                    <a:gd name="adj1" fmla="val 50000"/>
                    <a:gd name="adj2" fmla="val 0"/>
                  </a:avLst>
                </a:prstGeom>
                <a:solidFill>
                  <a:schemeClr val="accent1">
                    <a:lumMod val="75000"/>
                  </a:schemeClr>
                </a:solidFill>
                <a:ln>
                  <a:noFill/>
                </a:ln>
                <a:scene3d>
                  <a:camera prst="orthographicFront">
                    <a:rot lat="0" lon="0" rev="0"/>
                  </a:camera>
                  <a:lightRig rig="threePt" dir="t"/>
                </a:scene3d>
                <a:sp3d extrusionH="127000">
                  <a:extrusionClr>
                    <a:srgbClr val="CADBE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4" name="Round Same Side Corner Rectangle 88">
                  <a:extLst>
                    <a:ext uri="{FF2B5EF4-FFF2-40B4-BE49-F238E27FC236}">
                      <a16:creationId xmlns:a16="http://schemas.microsoft.com/office/drawing/2014/main" id="{689D0693-6251-04E5-FF4C-6DB8C721B539}"/>
                    </a:ext>
                  </a:extLst>
                </p:cNvPr>
                <p:cNvSpPr/>
                <p:nvPr/>
              </p:nvSpPr>
              <p:spPr>
                <a:xfrm>
                  <a:off x="7399260" y="2509534"/>
                  <a:ext cx="952500" cy="2638425"/>
                </a:xfrm>
                <a:prstGeom prst="round2SameRect">
                  <a:avLst>
                    <a:gd name="adj1" fmla="val 50000"/>
                    <a:gd name="adj2" fmla="val 0"/>
                  </a:avLst>
                </a:prstGeom>
                <a:ln>
                  <a:noFill/>
                </a:ln>
                <a:scene3d>
                  <a:camera prst="orthographicFront">
                    <a:rot lat="0" lon="0" rev="0"/>
                  </a:camera>
                  <a:lightRig rig="threePt" dir="t"/>
                </a:scene3d>
                <a:sp3d extrusionH="127000">
                  <a:extrusionClr>
                    <a:srgbClr val="CADBE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0" name="Rounded Rectangle 89">
                <a:extLst>
                  <a:ext uri="{FF2B5EF4-FFF2-40B4-BE49-F238E27FC236}">
                    <a16:creationId xmlns:a16="http://schemas.microsoft.com/office/drawing/2014/main" id="{725D1254-2A94-6DB2-67A9-6CB1D66FB79F}"/>
                  </a:ext>
                </a:extLst>
              </p:cNvPr>
              <p:cNvSpPr/>
              <p:nvPr/>
            </p:nvSpPr>
            <p:spPr>
              <a:xfrm>
                <a:off x="10243993" y="4848632"/>
                <a:ext cx="1347932" cy="633715"/>
              </a:xfrm>
              <a:prstGeom prst="roundRect">
                <a:avLst>
                  <a:gd name="adj" fmla="val 20784"/>
                </a:avLst>
              </a:prstGeom>
              <a:solidFill>
                <a:schemeClr val="bg1"/>
              </a:solidFill>
              <a:ln>
                <a:noFill/>
              </a:ln>
              <a:effectLst>
                <a:innerShdw blurRad="76200">
                  <a:schemeClr val="accent4"/>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ts val="1500"/>
                  </a:lnSpc>
                </a:pPr>
                <a:r>
                  <a:rPr lang="en-US" sz="1400" b="1" dirty="0">
                    <a:solidFill>
                      <a:srgbClr val="000000"/>
                    </a:solidFill>
                  </a:rPr>
                  <a:t>&gt;70 Years</a:t>
                </a:r>
              </a:p>
            </p:txBody>
          </p:sp>
          <p:sp>
            <p:nvSpPr>
              <p:cNvPr id="321" name="TextBox 320">
                <a:extLst>
                  <a:ext uri="{FF2B5EF4-FFF2-40B4-BE49-F238E27FC236}">
                    <a16:creationId xmlns:a16="http://schemas.microsoft.com/office/drawing/2014/main" id="{C8223209-675C-2A5E-C76D-F8DB68EED995}"/>
                  </a:ext>
                </a:extLst>
              </p:cNvPr>
              <p:cNvSpPr txBox="1"/>
              <p:nvPr/>
            </p:nvSpPr>
            <p:spPr>
              <a:xfrm>
                <a:off x="10432279" y="3656141"/>
                <a:ext cx="381515" cy="184666"/>
              </a:xfrm>
              <a:prstGeom prst="rect">
                <a:avLst/>
              </a:prstGeom>
              <a:noFill/>
            </p:spPr>
            <p:txBody>
              <a:bodyPr wrap="none" lIns="0" tIns="0" rIns="0" bIns="0" rtlCol="0" anchor="ctr" anchorCtr="0">
                <a:spAutoFit/>
              </a:bodyPr>
              <a:lstStyle/>
              <a:p>
                <a:pPr algn="ctr"/>
                <a:r>
                  <a:rPr lang="en-US" sz="1200" b="1" dirty="0">
                    <a:solidFill>
                      <a:schemeClr val="bg1"/>
                    </a:solidFill>
                  </a:rPr>
                  <a:t>24.3</a:t>
                </a:r>
                <a:r>
                  <a:rPr lang="en-US" sz="1100" b="1" baseline="30000" dirty="0">
                    <a:solidFill>
                      <a:schemeClr val="bg1"/>
                    </a:solidFill>
                  </a:rPr>
                  <a:t>%</a:t>
                </a:r>
              </a:p>
            </p:txBody>
          </p:sp>
          <p:sp>
            <p:nvSpPr>
              <p:cNvPr id="322" name="TextBox 321">
                <a:extLst>
                  <a:ext uri="{FF2B5EF4-FFF2-40B4-BE49-F238E27FC236}">
                    <a16:creationId xmlns:a16="http://schemas.microsoft.com/office/drawing/2014/main" id="{1A602346-6FC6-D636-1EB5-157EA2CD8074}"/>
                  </a:ext>
                </a:extLst>
              </p:cNvPr>
              <p:cNvSpPr txBox="1"/>
              <p:nvPr/>
            </p:nvSpPr>
            <p:spPr>
              <a:xfrm>
                <a:off x="11013304" y="2341691"/>
                <a:ext cx="381515" cy="184666"/>
              </a:xfrm>
              <a:prstGeom prst="rect">
                <a:avLst/>
              </a:prstGeom>
              <a:noFill/>
            </p:spPr>
            <p:txBody>
              <a:bodyPr wrap="none" lIns="0" tIns="0" rIns="0" bIns="0" rtlCol="0" anchor="ctr" anchorCtr="0">
                <a:spAutoFit/>
              </a:bodyPr>
              <a:lstStyle/>
              <a:p>
                <a:pPr algn="ctr"/>
                <a:r>
                  <a:rPr lang="en-US" sz="1200" b="1" dirty="0">
                    <a:solidFill>
                      <a:schemeClr val="bg1"/>
                    </a:solidFill>
                  </a:rPr>
                  <a:t>49.1</a:t>
                </a:r>
                <a:r>
                  <a:rPr lang="en-US" sz="1100" b="1" baseline="30000" dirty="0">
                    <a:solidFill>
                      <a:schemeClr val="bg1"/>
                    </a:solidFill>
                  </a:rPr>
                  <a:t>%</a:t>
                </a:r>
              </a:p>
            </p:txBody>
          </p:sp>
        </p:grpSp>
        <p:grpSp>
          <p:nvGrpSpPr>
            <p:cNvPr id="298" name="Group 297">
              <a:extLst>
                <a:ext uri="{FF2B5EF4-FFF2-40B4-BE49-F238E27FC236}">
                  <a16:creationId xmlns:a16="http://schemas.microsoft.com/office/drawing/2014/main" id="{A346DB88-7A63-2E41-104F-91FD52733AF6}"/>
                </a:ext>
              </a:extLst>
            </p:cNvPr>
            <p:cNvGrpSpPr/>
            <p:nvPr/>
          </p:nvGrpSpPr>
          <p:grpSpPr>
            <a:xfrm>
              <a:off x="8182116" y="2960387"/>
              <a:ext cx="1347932" cy="2558172"/>
              <a:chOff x="8577118" y="2924175"/>
              <a:chExt cx="1347932" cy="2558172"/>
            </a:xfrm>
          </p:grpSpPr>
          <p:grpSp>
            <p:nvGrpSpPr>
              <p:cNvPr id="309" name="Group 308">
                <a:extLst>
                  <a:ext uri="{FF2B5EF4-FFF2-40B4-BE49-F238E27FC236}">
                    <a16:creationId xmlns:a16="http://schemas.microsoft.com/office/drawing/2014/main" id="{F73E919D-2F13-D726-C833-9DDC118B6156}"/>
                  </a:ext>
                </a:extLst>
              </p:cNvPr>
              <p:cNvGrpSpPr/>
              <p:nvPr/>
            </p:nvGrpSpPr>
            <p:grpSpPr>
              <a:xfrm>
                <a:off x="9298063" y="2924175"/>
                <a:ext cx="514389" cy="2086381"/>
                <a:chOff x="13302330" y="1929523"/>
                <a:chExt cx="666590" cy="2871484"/>
              </a:xfrm>
            </p:grpSpPr>
            <p:sp>
              <p:nvSpPr>
                <p:cNvPr id="316" name="Round Same Side Corner Rectangle 92">
                  <a:extLst>
                    <a:ext uri="{FF2B5EF4-FFF2-40B4-BE49-F238E27FC236}">
                      <a16:creationId xmlns:a16="http://schemas.microsoft.com/office/drawing/2014/main" id="{BA0F2725-1B29-5274-3A53-407BC4F185E3}"/>
                    </a:ext>
                  </a:extLst>
                </p:cNvPr>
                <p:cNvSpPr/>
                <p:nvPr/>
              </p:nvSpPr>
              <p:spPr>
                <a:xfrm>
                  <a:off x="13334715" y="1929523"/>
                  <a:ext cx="634205" cy="2871484"/>
                </a:xfrm>
                <a:prstGeom prst="round2SameRect">
                  <a:avLst>
                    <a:gd name="adj1" fmla="val 50000"/>
                    <a:gd name="adj2" fmla="val 0"/>
                  </a:avLst>
                </a:prstGeom>
                <a:solidFill>
                  <a:schemeClr val="accent2">
                    <a:lumMod val="50000"/>
                  </a:schemeClr>
                </a:solidFill>
                <a:ln>
                  <a:noFill/>
                </a:ln>
                <a:scene3d>
                  <a:camera prst="orthographicFront">
                    <a:rot lat="0" lon="0" rev="0"/>
                  </a:camera>
                  <a:lightRig rig="threePt" dir="t"/>
                </a:scene3d>
                <a:sp3d extrusionH="127000">
                  <a:extrusionClr>
                    <a:srgbClr val="CADBE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7" name="Round Same Side Corner Rectangle 93">
                  <a:extLst>
                    <a:ext uri="{FF2B5EF4-FFF2-40B4-BE49-F238E27FC236}">
                      <a16:creationId xmlns:a16="http://schemas.microsoft.com/office/drawing/2014/main" id="{E750A9DD-5B17-BC58-4E40-FF84310BADBB}"/>
                    </a:ext>
                  </a:extLst>
                </p:cNvPr>
                <p:cNvSpPr/>
                <p:nvPr/>
              </p:nvSpPr>
              <p:spPr>
                <a:xfrm>
                  <a:off x="13302330" y="1929523"/>
                  <a:ext cx="634205" cy="2871484"/>
                </a:xfrm>
                <a:prstGeom prst="round2SameRect">
                  <a:avLst>
                    <a:gd name="adj1" fmla="val 50000"/>
                    <a:gd name="adj2" fmla="val 0"/>
                  </a:avLst>
                </a:prstGeom>
                <a:solidFill>
                  <a:schemeClr val="accent2">
                    <a:lumMod val="75000"/>
                  </a:schemeClr>
                </a:solidFill>
                <a:ln>
                  <a:noFill/>
                </a:ln>
                <a:scene3d>
                  <a:camera prst="orthographicFront">
                    <a:rot lat="0" lon="0" rev="0"/>
                  </a:camera>
                  <a:lightRig rig="threePt" dir="t"/>
                </a:scene3d>
                <a:sp3d extrusionH="127000">
                  <a:extrusionClr>
                    <a:srgbClr val="CADBE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0" name="Group 309">
                <a:extLst>
                  <a:ext uri="{FF2B5EF4-FFF2-40B4-BE49-F238E27FC236}">
                    <a16:creationId xmlns:a16="http://schemas.microsoft.com/office/drawing/2014/main" id="{171A59B1-BB1A-7F38-51A4-EA37C5E8B985}"/>
                  </a:ext>
                </a:extLst>
              </p:cNvPr>
              <p:cNvGrpSpPr/>
              <p:nvPr/>
            </p:nvGrpSpPr>
            <p:grpSpPr>
              <a:xfrm>
                <a:off x="8705044" y="3295651"/>
                <a:ext cx="514389" cy="1695856"/>
                <a:chOff x="7399260" y="2509534"/>
                <a:chExt cx="1001139" cy="2638425"/>
              </a:xfrm>
            </p:grpSpPr>
            <p:sp>
              <p:nvSpPr>
                <p:cNvPr id="314" name="Round Same Side Corner Rectangle 95">
                  <a:extLst>
                    <a:ext uri="{FF2B5EF4-FFF2-40B4-BE49-F238E27FC236}">
                      <a16:creationId xmlns:a16="http://schemas.microsoft.com/office/drawing/2014/main" id="{B10418AB-2FD5-4D1C-4CB8-6A99C351CA0F}"/>
                    </a:ext>
                  </a:extLst>
                </p:cNvPr>
                <p:cNvSpPr/>
                <p:nvPr/>
              </p:nvSpPr>
              <p:spPr>
                <a:xfrm>
                  <a:off x="7447899" y="2509534"/>
                  <a:ext cx="952500" cy="2638425"/>
                </a:xfrm>
                <a:prstGeom prst="round2SameRect">
                  <a:avLst>
                    <a:gd name="adj1" fmla="val 50000"/>
                    <a:gd name="adj2" fmla="val 0"/>
                  </a:avLst>
                </a:prstGeom>
                <a:solidFill>
                  <a:schemeClr val="accent1">
                    <a:lumMod val="75000"/>
                  </a:schemeClr>
                </a:solidFill>
                <a:ln>
                  <a:noFill/>
                </a:ln>
                <a:scene3d>
                  <a:camera prst="orthographicFront">
                    <a:rot lat="0" lon="0" rev="0"/>
                  </a:camera>
                  <a:lightRig rig="threePt" dir="t"/>
                </a:scene3d>
                <a:sp3d extrusionH="127000">
                  <a:extrusionClr>
                    <a:srgbClr val="CADBE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5" name="Round Same Side Corner Rectangle 96">
                  <a:extLst>
                    <a:ext uri="{FF2B5EF4-FFF2-40B4-BE49-F238E27FC236}">
                      <a16:creationId xmlns:a16="http://schemas.microsoft.com/office/drawing/2014/main" id="{25FB58C1-3F76-9538-16AD-BA13D7B3C439}"/>
                    </a:ext>
                  </a:extLst>
                </p:cNvPr>
                <p:cNvSpPr/>
                <p:nvPr/>
              </p:nvSpPr>
              <p:spPr>
                <a:xfrm>
                  <a:off x="7399260" y="2509534"/>
                  <a:ext cx="952500" cy="2638425"/>
                </a:xfrm>
                <a:prstGeom prst="round2SameRect">
                  <a:avLst>
                    <a:gd name="adj1" fmla="val 50000"/>
                    <a:gd name="adj2" fmla="val 0"/>
                  </a:avLst>
                </a:prstGeom>
                <a:ln>
                  <a:noFill/>
                </a:ln>
                <a:scene3d>
                  <a:camera prst="orthographicFront">
                    <a:rot lat="0" lon="0" rev="0"/>
                  </a:camera>
                  <a:lightRig rig="threePt" dir="t"/>
                </a:scene3d>
                <a:sp3d extrusionH="127000">
                  <a:extrusionClr>
                    <a:srgbClr val="CADBE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1" name="Rounded Rectangle 97">
                <a:extLst>
                  <a:ext uri="{FF2B5EF4-FFF2-40B4-BE49-F238E27FC236}">
                    <a16:creationId xmlns:a16="http://schemas.microsoft.com/office/drawing/2014/main" id="{5F3462F3-BD62-AB88-EE57-B44EF8973446}"/>
                  </a:ext>
                </a:extLst>
              </p:cNvPr>
              <p:cNvSpPr/>
              <p:nvPr/>
            </p:nvSpPr>
            <p:spPr>
              <a:xfrm>
                <a:off x="8577118" y="4848632"/>
                <a:ext cx="1347932" cy="633715"/>
              </a:xfrm>
              <a:prstGeom prst="roundRect">
                <a:avLst>
                  <a:gd name="adj" fmla="val 20784"/>
                </a:avLst>
              </a:prstGeom>
              <a:solidFill>
                <a:schemeClr val="bg1"/>
              </a:solidFill>
              <a:ln>
                <a:noFill/>
              </a:ln>
              <a:effectLst>
                <a:innerShdw blurRad="76200">
                  <a:schemeClr val="accent4"/>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ts val="1500"/>
                  </a:lnSpc>
                </a:pPr>
                <a:r>
                  <a:rPr lang="en-US" sz="1400" b="1" dirty="0">
                    <a:solidFill>
                      <a:srgbClr val="000000"/>
                    </a:solidFill>
                  </a:rPr>
                  <a:t>51-70 Years</a:t>
                </a:r>
              </a:p>
            </p:txBody>
          </p:sp>
          <p:sp>
            <p:nvSpPr>
              <p:cNvPr id="312" name="TextBox 311">
                <a:extLst>
                  <a:ext uri="{FF2B5EF4-FFF2-40B4-BE49-F238E27FC236}">
                    <a16:creationId xmlns:a16="http://schemas.microsoft.com/office/drawing/2014/main" id="{42328571-7CEA-D64F-B7B6-6AC1E64BA58D}"/>
                  </a:ext>
                </a:extLst>
              </p:cNvPr>
              <p:cNvSpPr txBox="1"/>
              <p:nvPr/>
            </p:nvSpPr>
            <p:spPr>
              <a:xfrm>
                <a:off x="8765404" y="3398966"/>
                <a:ext cx="381515" cy="184666"/>
              </a:xfrm>
              <a:prstGeom prst="rect">
                <a:avLst/>
              </a:prstGeom>
              <a:noFill/>
            </p:spPr>
            <p:txBody>
              <a:bodyPr wrap="none" lIns="0" tIns="0" rIns="0" bIns="0" rtlCol="0" anchor="ctr" anchorCtr="0">
                <a:spAutoFit/>
              </a:bodyPr>
              <a:lstStyle/>
              <a:p>
                <a:pPr algn="ctr"/>
                <a:r>
                  <a:rPr lang="en-US" sz="1200" b="1" dirty="0">
                    <a:solidFill>
                      <a:schemeClr val="bg1"/>
                    </a:solidFill>
                  </a:rPr>
                  <a:t>29.3</a:t>
                </a:r>
                <a:r>
                  <a:rPr lang="en-US" sz="1100" b="1" baseline="30000" dirty="0">
                    <a:solidFill>
                      <a:schemeClr val="bg1"/>
                    </a:solidFill>
                  </a:rPr>
                  <a:t>%</a:t>
                </a:r>
              </a:p>
            </p:txBody>
          </p:sp>
          <p:sp>
            <p:nvSpPr>
              <p:cNvPr id="313" name="TextBox 312">
                <a:extLst>
                  <a:ext uri="{FF2B5EF4-FFF2-40B4-BE49-F238E27FC236}">
                    <a16:creationId xmlns:a16="http://schemas.microsoft.com/office/drawing/2014/main" id="{20BBFD89-6C8C-F9EA-6ACC-68270321F5FF}"/>
                  </a:ext>
                </a:extLst>
              </p:cNvPr>
              <p:cNvSpPr txBox="1"/>
              <p:nvPr/>
            </p:nvSpPr>
            <p:spPr>
              <a:xfrm>
                <a:off x="9346429" y="2989391"/>
                <a:ext cx="381515" cy="184666"/>
              </a:xfrm>
              <a:prstGeom prst="rect">
                <a:avLst/>
              </a:prstGeom>
              <a:noFill/>
            </p:spPr>
            <p:txBody>
              <a:bodyPr wrap="none" lIns="0" tIns="0" rIns="0" bIns="0" rtlCol="0" anchor="ctr" anchorCtr="0">
                <a:spAutoFit/>
              </a:bodyPr>
              <a:lstStyle/>
              <a:p>
                <a:pPr algn="ctr"/>
                <a:r>
                  <a:rPr lang="en-US" sz="1200" b="1" dirty="0">
                    <a:solidFill>
                      <a:schemeClr val="bg1"/>
                    </a:solidFill>
                  </a:rPr>
                  <a:t>36.3</a:t>
                </a:r>
                <a:r>
                  <a:rPr lang="en-US" sz="1100" b="1" baseline="30000" dirty="0">
                    <a:solidFill>
                      <a:schemeClr val="bg1"/>
                    </a:solidFill>
                  </a:rPr>
                  <a:t>%</a:t>
                </a:r>
              </a:p>
            </p:txBody>
          </p:sp>
        </p:grpSp>
        <p:grpSp>
          <p:nvGrpSpPr>
            <p:cNvPr id="299" name="Group 298">
              <a:extLst>
                <a:ext uri="{FF2B5EF4-FFF2-40B4-BE49-F238E27FC236}">
                  <a16:creationId xmlns:a16="http://schemas.microsoft.com/office/drawing/2014/main" id="{C409DEC9-71FF-2831-A90D-A9A3310DB15D}"/>
                </a:ext>
              </a:extLst>
            </p:cNvPr>
            <p:cNvGrpSpPr/>
            <p:nvPr/>
          </p:nvGrpSpPr>
          <p:grpSpPr>
            <a:xfrm>
              <a:off x="6481903" y="4322266"/>
              <a:ext cx="1347932" cy="1196293"/>
              <a:chOff x="7005493" y="4286054"/>
              <a:chExt cx="1347932" cy="1196293"/>
            </a:xfrm>
          </p:grpSpPr>
          <p:grpSp>
            <p:nvGrpSpPr>
              <p:cNvPr id="300" name="Group 299">
                <a:extLst>
                  <a:ext uri="{FF2B5EF4-FFF2-40B4-BE49-F238E27FC236}">
                    <a16:creationId xmlns:a16="http://schemas.microsoft.com/office/drawing/2014/main" id="{CB97648A-D326-CFC9-8C6F-901A43F1DA01}"/>
                  </a:ext>
                </a:extLst>
              </p:cNvPr>
              <p:cNvGrpSpPr/>
              <p:nvPr/>
            </p:nvGrpSpPr>
            <p:grpSpPr>
              <a:xfrm>
                <a:off x="7726438" y="4286054"/>
                <a:ext cx="514389" cy="724502"/>
                <a:chOff x="13302330" y="1929523"/>
                <a:chExt cx="666590" cy="2871484"/>
              </a:xfrm>
            </p:grpSpPr>
            <p:sp>
              <p:nvSpPr>
                <p:cNvPr id="307" name="Round Same Side Corner Rectangle 101">
                  <a:extLst>
                    <a:ext uri="{FF2B5EF4-FFF2-40B4-BE49-F238E27FC236}">
                      <a16:creationId xmlns:a16="http://schemas.microsoft.com/office/drawing/2014/main" id="{931399AB-7191-AAA9-F595-87884359D7A2}"/>
                    </a:ext>
                  </a:extLst>
                </p:cNvPr>
                <p:cNvSpPr/>
                <p:nvPr/>
              </p:nvSpPr>
              <p:spPr>
                <a:xfrm>
                  <a:off x="13334715" y="1929523"/>
                  <a:ext cx="634205" cy="2871484"/>
                </a:xfrm>
                <a:prstGeom prst="round2SameRect">
                  <a:avLst>
                    <a:gd name="adj1" fmla="val 50000"/>
                    <a:gd name="adj2" fmla="val 0"/>
                  </a:avLst>
                </a:prstGeom>
                <a:solidFill>
                  <a:schemeClr val="accent2">
                    <a:lumMod val="50000"/>
                  </a:schemeClr>
                </a:solidFill>
                <a:ln>
                  <a:noFill/>
                </a:ln>
                <a:scene3d>
                  <a:camera prst="orthographicFront">
                    <a:rot lat="0" lon="0" rev="0"/>
                  </a:camera>
                  <a:lightRig rig="threePt" dir="t"/>
                </a:scene3d>
                <a:sp3d extrusionH="127000">
                  <a:extrusionClr>
                    <a:srgbClr val="CADBE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 name="Round Same Side Corner Rectangle 102">
                  <a:extLst>
                    <a:ext uri="{FF2B5EF4-FFF2-40B4-BE49-F238E27FC236}">
                      <a16:creationId xmlns:a16="http://schemas.microsoft.com/office/drawing/2014/main" id="{0D4848F1-FD0A-05B1-5135-7BEF40A35208}"/>
                    </a:ext>
                  </a:extLst>
                </p:cNvPr>
                <p:cNvSpPr/>
                <p:nvPr/>
              </p:nvSpPr>
              <p:spPr>
                <a:xfrm>
                  <a:off x="13302330" y="1929523"/>
                  <a:ext cx="634205" cy="2871484"/>
                </a:xfrm>
                <a:prstGeom prst="round2SameRect">
                  <a:avLst>
                    <a:gd name="adj1" fmla="val 50000"/>
                    <a:gd name="adj2" fmla="val 0"/>
                  </a:avLst>
                </a:prstGeom>
                <a:solidFill>
                  <a:schemeClr val="accent2">
                    <a:lumMod val="75000"/>
                  </a:schemeClr>
                </a:solidFill>
                <a:ln>
                  <a:noFill/>
                </a:ln>
                <a:scene3d>
                  <a:camera prst="orthographicFront">
                    <a:rot lat="0" lon="0" rev="0"/>
                  </a:camera>
                  <a:lightRig rig="threePt" dir="t"/>
                </a:scene3d>
                <a:sp3d extrusionH="127000">
                  <a:extrusionClr>
                    <a:srgbClr val="CADBE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1" name="Group 300">
                <a:extLst>
                  <a:ext uri="{FF2B5EF4-FFF2-40B4-BE49-F238E27FC236}">
                    <a16:creationId xmlns:a16="http://schemas.microsoft.com/office/drawing/2014/main" id="{8D1DB77C-3B80-1AD0-6B03-4056AF47FB09}"/>
                  </a:ext>
                </a:extLst>
              </p:cNvPr>
              <p:cNvGrpSpPr/>
              <p:nvPr/>
            </p:nvGrpSpPr>
            <p:grpSpPr>
              <a:xfrm>
                <a:off x="7133419" y="4292337"/>
                <a:ext cx="514389" cy="699169"/>
                <a:chOff x="7399260" y="2509534"/>
                <a:chExt cx="1001139" cy="2638425"/>
              </a:xfrm>
            </p:grpSpPr>
            <p:sp>
              <p:nvSpPr>
                <p:cNvPr id="305" name="Round Same Side Corner Rectangle 104">
                  <a:extLst>
                    <a:ext uri="{FF2B5EF4-FFF2-40B4-BE49-F238E27FC236}">
                      <a16:creationId xmlns:a16="http://schemas.microsoft.com/office/drawing/2014/main" id="{57DC4856-08F5-B883-A0B9-D2F84FC0C38F}"/>
                    </a:ext>
                  </a:extLst>
                </p:cNvPr>
                <p:cNvSpPr/>
                <p:nvPr/>
              </p:nvSpPr>
              <p:spPr>
                <a:xfrm>
                  <a:off x="7447899" y="2509534"/>
                  <a:ext cx="952500" cy="2638425"/>
                </a:xfrm>
                <a:prstGeom prst="round2SameRect">
                  <a:avLst>
                    <a:gd name="adj1" fmla="val 50000"/>
                    <a:gd name="adj2" fmla="val 0"/>
                  </a:avLst>
                </a:prstGeom>
                <a:solidFill>
                  <a:schemeClr val="accent1">
                    <a:lumMod val="75000"/>
                  </a:schemeClr>
                </a:solidFill>
                <a:ln>
                  <a:noFill/>
                </a:ln>
                <a:scene3d>
                  <a:camera prst="orthographicFront">
                    <a:rot lat="0" lon="0" rev="0"/>
                  </a:camera>
                  <a:lightRig rig="threePt" dir="t"/>
                </a:scene3d>
                <a:sp3d extrusionH="127000">
                  <a:extrusionClr>
                    <a:srgbClr val="CADBE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6" name="Round Same Side Corner Rectangle 105">
                  <a:extLst>
                    <a:ext uri="{FF2B5EF4-FFF2-40B4-BE49-F238E27FC236}">
                      <a16:creationId xmlns:a16="http://schemas.microsoft.com/office/drawing/2014/main" id="{0568655D-A751-903B-777C-497988FB9AC0}"/>
                    </a:ext>
                  </a:extLst>
                </p:cNvPr>
                <p:cNvSpPr/>
                <p:nvPr/>
              </p:nvSpPr>
              <p:spPr>
                <a:xfrm>
                  <a:off x="7399260" y="2509534"/>
                  <a:ext cx="952500" cy="2638425"/>
                </a:xfrm>
                <a:prstGeom prst="round2SameRect">
                  <a:avLst>
                    <a:gd name="adj1" fmla="val 50000"/>
                    <a:gd name="adj2" fmla="val 0"/>
                  </a:avLst>
                </a:prstGeom>
                <a:ln>
                  <a:noFill/>
                </a:ln>
                <a:scene3d>
                  <a:camera prst="orthographicFront">
                    <a:rot lat="0" lon="0" rev="0"/>
                  </a:camera>
                  <a:lightRig rig="threePt" dir="t"/>
                </a:scene3d>
                <a:sp3d extrusionH="127000">
                  <a:extrusionClr>
                    <a:srgbClr val="CADBE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2" name="Rounded Rectangle 106">
                <a:extLst>
                  <a:ext uri="{FF2B5EF4-FFF2-40B4-BE49-F238E27FC236}">
                    <a16:creationId xmlns:a16="http://schemas.microsoft.com/office/drawing/2014/main" id="{BA096A42-9839-6B41-6041-AB1D6A8F0D99}"/>
                  </a:ext>
                </a:extLst>
              </p:cNvPr>
              <p:cNvSpPr/>
              <p:nvPr/>
            </p:nvSpPr>
            <p:spPr>
              <a:xfrm>
                <a:off x="7005493" y="4848632"/>
                <a:ext cx="1347932" cy="633715"/>
              </a:xfrm>
              <a:prstGeom prst="roundRect">
                <a:avLst>
                  <a:gd name="adj" fmla="val 20784"/>
                </a:avLst>
              </a:prstGeom>
              <a:solidFill>
                <a:schemeClr val="bg1"/>
              </a:solidFill>
              <a:ln>
                <a:noFill/>
              </a:ln>
              <a:effectLst>
                <a:innerShdw blurRad="76200">
                  <a:schemeClr val="accent4"/>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ts val="1500"/>
                  </a:lnSpc>
                </a:pPr>
                <a:r>
                  <a:rPr lang="en-US" sz="1400" b="1" dirty="0">
                    <a:solidFill>
                      <a:srgbClr val="000000"/>
                    </a:solidFill>
                  </a:rPr>
                  <a:t>≤50 Years</a:t>
                </a:r>
              </a:p>
            </p:txBody>
          </p:sp>
          <p:sp>
            <p:nvSpPr>
              <p:cNvPr id="303" name="TextBox 302">
                <a:extLst>
                  <a:ext uri="{FF2B5EF4-FFF2-40B4-BE49-F238E27FC236}">
                    <a16:creationId xmlns:a16="http://schemas.microsoft.com/office/drawing/2014/main" id="{0F20C34A-CC58-763C-71D3-4510E916BAAC}"/>
                  </a:ext>
                </a:extLst>
              </p:cNvPr>
              <p:cNvSpPr txBox="1"/>
              <p:nvPr/>
            </p:nvSpPr>
            <p:spPr>
              <a:xfrm>
                <a:off x="7193779" y="4373068"/>
                <a:ext cx="381515" cy="184666"/>
              </a:xfrm>
              <a:prstGeom prst="rect">
                <a:avLst/>
              </a:prstGeom>
              <a:noFill/>
            </p:spPr>
            <p:txBody>
              <a:bodyPr wrap="none" lIns="0" tIns="0" rIns="0" bIns="0" rtlCol="0" anchor="ctr" anchorCtr="0">
                <a:spAutoFit/>
              </a:bodyPr>
              <a:lstStyle/>
              <a:p>
                <a:pPr algn="ctr"/>
                <a:r>
                  <a:rPr lang="en-US" sz="1200" b="1" dirty="0">
                    <a:solidFill>
                      <a:schemeClr val="bg1"/>
                    </a:solidFill>
                  </a:rPr>
                  <a:t>10.6</a:t>
                </a:r>
                <a:r>
                  <a:rPr lang="en-US" sz="1100" b="1" baseline="30000" dirty="0">
                    <a:solidFill>
                      <a:schemeClr val="bg1"/>
                    </a:solidFill>
                  </a:rPr>
                  <a:t>%</a:t>
                </a:r>
              </a:p>
            </p:txBody>
          </p:sp>
          <p:sp>
            <p:nvSpPr>
              <p:cNvPr id="304" name="TextBox 303">
                <a:extLst>
                  <a:ext uri="{FF2B5EF4-FFF2-40B4-BE49-F238E27FC236}">
                    <a16:creationId xmlns:a16="http://schemas.microsoft.com/office/drawing/2014/main" id="{9FAB5553-47E1-911E-87E4-043519C6B9D5}"/>
                  </a:ext>
                </a:extLst>
              </p:cNvPr>
              <p:cNvSpPr txBox="1"/>
              <p:nvPr/>
            </p:nvSpPr>
            <p:spPr>
              <a:xfrm>
                <a:off x="7777946" y="4362562"/>
                <a:ext cx="381515" cy="184666"/>
              </a:xfrm>
              <a:prstGeom prst="rect">
                <a:avLst/>
              </a:prstGeom>
              <a:noFill/>
            </p:spPr>
            <p:txBody>
              <a:bodyPr wrap="none" lIns="0" tIns="0" rIns="0" bIns="0" rtlCol="0" anchor="ctr" anchorCtr="0">
                <a:spAutoFit/>
              </a:bodyPr>
              <a:lstStyle/>
              <a:p>
                <a:pPr algn="ctr"/>
                <a:r>
                  <a:rPr lang="en-US" sz="1200" b="1" dirty="0">
                    <a:solidFill>
                      <a:schemeClr val="bg1"/>
                    </a:solidFill>
                  </a:rPr>
                  <a:t>10.8</a:t>
                </a:r>
                <a:r>
                  <a:rPr lang="en-US" sz="1100" b="1" baseline="30000" dirty="0">
                    <a:solidFill>
                      <a:schemeClr val="bg1"/>
                    </a:solidFill>
                  </a:rPr>
                  <a:t>%</a:t>
                </a:r>
              </a:p>
            </p:txBody>
          </p:sp>
        </p:grpSp>
      </p:grpSp>
      <p:sp>
        <p:nvSpPr>
          <p:cNvPr id="486" name="Freeform 119">
            <a:extLst>
              <a:ext uri="{FF2B5EF4-FFF2-40B4-BE49-F238E27FC236}">
                <a16:creationId xmlns:a16="http://schemas.microsoft.com/office/drawing/2014/main" id="{414A955A-3F20-736D-1CEC-F8EA58B75DA5}"/>
              </a:ext>
            </a:extLst>
          </p:cNvPr>
          <p:cNvSpPr>
            <a:spLocks noEditPoints="1"/>
          </p:cNvSpPr>
          <p:nvPr/>
        </p:nvSpPr>
        <p:spPr bwMode="auto">
          <a:xfrm rot="18900000">
            <a:off x="3922700" y="2935489"/>
            <a:ext cx="923547" cy="931236"/>
          </a:xfrm>
          <a:custGeom>
            <a:avLst/>
            <a:gdLst>
              <a:gd name="T0" fmla="*/ 184 w 531"/>
              <a:gd name="T1" fmla="*/ 407 h 535"/>
              <a:gd name="T2" fmla="*/ 258 w 531"/>
              <a:gd name="T3" fmla="*/ 481 h 535"/>
              <a:gd name="T4" fmla="*/ 203 w 531"/>
              <a:gd name="T5" fmla="*/ 535 h 535"/>
              <a:gd name="T6" fmla="*/ 129 w 531"/>
              <a:gd name="T7" fmla="*/ 461 h 535"/>
              <a:gd name="T8" fmla="*/ 55 w 531"/>
              <a:gd name="T9" fmla="*/ 535 h 535"/>
              <a:gd name="T10" fmla="*/ 0 w 531"/>
              <a:gd name="T11" fmla="*/ 481 h 535"/>
              <a:gd name="T12" fmla="*/ 74 w 531"/>
              <a:gd name="T13" fmla="*/ 407 h 535"/>
              <a:gd name="T14" fmla="*/ 0 w 531"/>
              <a:gd name="T15" fmla="*/ 332 h 535"/>
              <a:gd name="T16" fmla="*/ 54 w 531"/>
              <a:gd name="T17" fmla="*/ 277 h 535"/>
              <a:gd name="T18" fmla="*/ 128 w 531"/>
              <a:gd name="T19" fmla="*/ 351 h 535"/>
              <a:gd name="T20" fmla="*/ 183 w 531"/>
              <a:gd name="T21" fmla="*/ 297 h 535"/>
              <a:gd name="T22" fmla="*/ 163 w 531"/>
              <a:gd name="T23" fmla="*/ 145 h 535"/>
              <a:gd name="T24" fmla="*/ 241 w 531"/>
              <a:gd name="T25" fmla="*/ 45 h 535"/>
              <a:gd name="T26" fmla="*/ 470 w 531"/>
              <a:gd name="T27" fmla="*/ 79 h 535"/>
              <a:gd name="T28" fmla="*/ 478 w 531"/>
              <a:gd name="T29" fmla="*/ 311 h 535"/>
              <a:gd name="T30" fmla="*/ 239 w 531"/>
              <a:gd name="T31" fmla="*/ 352 h 535"/>
              <a:gd name="T32" fmla="*/ 184 w 531"/>
              <a:gd name="T33" fmla="*/ 407 h 535"/>
              <a:gd name="T34" fmla="*/ 335 w 531"/>
              <a:gd name="T35" fmla="*/ 96 h 535"/>
              <a:gd name="T36" fmla="*/ 232 w 531"/>
              <a:gd name="T37" fmla="*/ 200 h 535"/>
              <a:gd name="T38" fmla="*/ 336 w 531"/>
              <a:gd name="T39" fmla="*/ 303 h 535"/>
              <a:gd name="T40" fmla="*/ 439 w 531"/>
              <a:gd name="T41" fmla="*/ 200 h 535"/>
              <a:gd name="T42" fmla="*/ 335 w 531"/>
              <a:gd name="T43" fmla="*/ 96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1" h="535">
                <a:moveTo>
                  <a:pt x="184" y="407"/>
                </a:moveTo>
                <a:cubicBezTo>
                  <a:pt x="209" y="431"/>
                  <a:pt x="233" y="456"/>
                  <a:pt x="258" y="481"/>
                </a:cubicBezTo>
                <a:cubicBezTo>
                  <a:pt x="240" y="499"/>
                  <a:pt x="221" y="517"/>
                  <a:pt x="203" y="535"/>
                </a:cubicBezTo>
                <a:cubicBezTo>
                  <a:pt x="179" y="511"/>
                  <a:pt x="154" y="486"/>
                  <a:pt x="129" y="461"/>
                </a:cubicBezTo>
                <a:cubicBezTo>
                  <a:pt x="104" y="486"/>
                  <a:pt x="79" y="511"/>
                  <a:pt x="55" y="535"/>
                </a:cubicBezTo>
                <a:cubicBezTo>
                  <a:pt x="36" y="517"/>
                  <a:pt x="18" y="499"/>
                  <a:pt x="0" y="481"/>
                </a:cubicBezTo>
                <a:cubicBezTo>
                  <a:pt x="25" y="456"/>
                  <a:pt x="49" y="431"/>
                  <a:pt x="74" y="407"/>
                </a:cubicBezTo>
                <a:cubicBezTo>
                  <a:pt x="49" y="382"/>
                  <a:pt x="24" y="357"/>
                  <a:pt x="0" y="332"/>
                </a:cubicBezTo>
                <a:cubicBezTo>
                  <a:pt x="18" y="314"/>
                  <a:pt x="36" y="296"/>
                  <a:pt x="54" y="277"/>
                </a:cubicBezTo>
                <a:cubicBezTo>
                  <a:pt x="79" y="302"/>
                  <a:pt x="104" y="327"/>
                  <a:pt x="128" y="351"/>
                </a:cubicBezTo>
                <a:cubicBezTo>
                  <a:pt x="147" y="333"/>
                  <a:pt x="165" y="315"/>
                  <a:pt x="183" y="297"/>
                </a:cubicBezTo>
                <a:cubicBezTo>
                  <a:pt x="154" y="249"/>
                  <a:pt x="147" y="199"/>
                  <a:pt x="163" y="145"/>
                </a:cubicBezTo>
                <a:cubicBezTo>
                  <a:pt x="177" y="102"/>
                  <a:pt x="203" y="69"/>
                  <a:pt x="241" y="45"/>
                </a:cubicBezTo>
                <a:cubicBezTo>
                  <a:pt x="315" y="0"/>
                  <a:pt x="412" y="14"/>
                  <a:pt x="470" y="79"/>
                </a:cubicBezTo>
                <a:cubicBezTo>
                  <a:pt x="529" y="145"/>
                  <a:pt x="531" y="243"/>
                  <a:pt x="478" y="311"/>
                </a:cubicBezTo>
                <a:cubicBezTo>
                  <a:pt x="423" y="381"/>
                  <a:pt x="321" y="404"/>
                  <a:pt x="239" y="352"/>
                </a:cubicBezTo>
                <a:cubicBezTo>
                  <a:pt x="221" y="371"/>
                  <a:pt x="203" y="389"/>
                  <a:pt x="184" y="407"/>
                </a:cubicBezTo>
                <a:close/>
                <a:moveTo>
                  <a:pt x="335" y="96"/>
                </a:moveTo>
                <a:cubicBezTo>
                  <a:pt x="278" y="96"/>
                  <a:pt x="232" y="143"/>
                  <a:pt x="232" y="200"/>
                </a:cubicBezTo>
                <a:cubicBezTo>
                  <a:pt x="232" y="257"/>
                  <a:pt x="279" y="303"/>
                  <a:pt x="336" y="303"/>
                </a:cubicBezTo>
                <a:cubicBezTo>
                  <a:pt x="393" y="303"/>
                  <a:pt x="439" y="257"/>
                  <a:pt x="439" y="200"/>
                </a:cubicBezTo>
                <a:cubicBezTo>
                  <a:pt x="439" y="143"/>
                  <a:pt x="392" y="96"/>
                  <a:pt x="335" y="96"/>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grpSp>
        <p:nvGrpSpPr>
          <p:cNvPr id="487" name="Group 486">
            <a:extLst>
              <a:ext uri="{FF2B5EF4-FFF2-40B4-BE49-F238E27FC236}">
                <a16:creationId xmlns:a16="http://schemas.microsoft.com/office/drawing/2014/main" id="{F68861BA-BA9B-67F8-EFD5-451D36EBC8C5}"/>
              </a:ext>
            </a:extLst>
          </p:cNvPr>
          <p:cNvGrpSpPr>
            <a:grpSpLocks noChangeAspect="1"/>
          </p:cNvGrpSpPr>
          <p:nvPr/>
        </p:nvGrpSpPr>
        <p:grpSpPr>
          <a:xfrm>
            <a:off x="3588174" y="2652661"/>
            <a:ext cx="1597209" cy="1601326"/>
            <a:chOff x="-4083050" y="1579563"/>
            <a:chExt cx="3694112" cy="3703638"/>
          </a:xfrm>
          <a:solidFill>
            <a:schemeClr val="accent5"/>
          </a:solidFill>
        </p:grpSpPr>
        <p:sp>
          <p:nvSpPr>
            <p:cNvPr id="488" name="Freeform 5">
              <a:extLst>
                <a:ext uri="{FF2B5EF4-FFF2-40B4-BE49-F238E27FC236}">
                  <a16:creationId xmlns:a16="http://schemas.microsoft.com/office/drawing/2014/main" id="{62C6F284-C5AF-8DC8-68A8-7EC61272D59E}"/>
                </a:ext>
              </a:extLst>
            </p:cNvPr>
            <p:cNvSpPr>
              <a:spLocks/>
            </p:cNvSpPr>
            <p:nvPr/>
          </p:nvSpPr>
          <p:spPr bwMode="auto">
            <a:xfrm>
              <a:off x="-615950" y="3598863"/>
              <a:ext cx="219075" cy="222250"/>
            </a:xfrm>
            <a:custGeom>
              <a:avLst/>
              <a:gdLst>
                <a:gd name="T0" fmla="*/ 58 w 58"/>
                <a:gd name="T1" fmla="*/ 28 h 59"/>
                <a:gd name="T2" fmla="*/ 29 w 58"/>
                <a:gd name="T3" fmla="*/ 58 h 59"/>
                <a:gd name="T4" fmla="*/ 1 w 58"/>
                <a:gd name="T5" fmla="*/ 29 h 59"/>
                <a:gd name="T6" fmla="*/ 26 w 58"/>
                <a:gd name="T7" fmla="*/ 1 h 59"/>
                <a:gd name="T8" fmla="*/ 58 w 58"/>
                <a:gd name="T9" fmla="*/ 28 h 59"/>
              </a:gdLst>
              <a:ahLst/>
              <a:cxnLst>
                <a:cxn ang="0">
                  <a:pos x="T0" y="T1"/>
                </a:cxn>
                <a:cxn ang="0">
                  <a:pos x="T2" y="T3"/>
                </a:cxn>
                <a:cxn ang="0">
                  <a:pos x="T4" y="T5"/>
                </a:cxn>
                <a:cxn ang="0">
                  <a:pos x="T6" y="T7"/>
                </a:cxn>
                <a:cxn ang="0">
                  <a:pos x="T8" y="T9"/>
                </a:cxn>
              </a:cxnLst>
              <a:rect l="0" t="0" r="r" b="b"/>
              <a:pathLst>
                <a:path w="58" h="59">
                  <a:moveTo>
                    <a:pt x="58" y="28"/>
                  </a:moveTo>
                  <a:cubicBezTo>
                    <a:pt x="56" y="45"/>
                    <a:pt x="48" y="57"/>
                    <a:pt x="29" y="58"/>
                  </a:cubicBezTo>
                  <a:cubicBezTo>
                    <a:pt x="11" y="59"/>
                    <a:pt x="1" y="47"/>
                    <a:pt x="1" y="29"/>
                  </a:cubicBezTo>
                  <a:cubicBezTo>
                    <a:pt x="0" y="14"/>
                    <a:pt x="9" y="3"/>
                    <a:pt x="26" y="1"/>
                  </a:cubicBezTo>
                  <a:cubicBezTo>
                    <a:pt x="44" y="0"/>
                    <a:pt x="54" y="10"/>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9" name="Freeform 6">
              <a:extLst>
                <a:ext uri="{FF2B5EF4-FFF2-40B4-BE49-F238E27FC236}">
                  <a16:creationId xmlns:a16="http://schemas.microsoft.com/office/drawing/2014/main" id="{B00EC622-54E0-597C-0BE4-829C7694AFF9}"/>
                </a:ext>
              </a:extLst>
            </p:cNvPr>
            <p:cNvSpPr>
              <a:spLocks/>
            </p:cNvSpPr>
            <p:nvPr/>
          </p:nvSpPr>
          <p:spPr bwMode="auto">
            <a:xfrm>
              <a:off x="-665163" y="2847976"/>
              <a:ext cx="223837" cy="219075"/>
            </a:xfrm>
            <a:custGeom>
              <a:avLst/>
              <a:gdLst>
                <a:gd name="T0" fmla="*/ 29 w 59"/>
                <a:gd name="T1" fmla="*/ 0 h 58"/>
                <a:gd name="T2" fmla="*/ 58 w 59"/>
                <a:gd name="T3" fmla="*/ 29 h 58"/>
                <a:gd name="T4" fmla="*/ 28 w 59"/>
                <a:gd name="T5" fmla="*/ 57 h 58"/>
                <a:gd name="T6" fmla="*/ 2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2"/>
                    <a:pt x="59" y="11"/>
                    <a:pt x="58" y="29"/>
                  </a:cubicBezTo>
                  <a:cubicBezTo>
                    <a:pt x="57" y="47"/>
                    <a:pt x="47" y="58"/>
                    <a:pt x="28" y="57"/>
                  </a:cubicBezTo>
                  <a:cubicBezTo>
                    <a:pt x="12" y="57"/>
                    <a:pt x="3" y="46"/>
                    <a:pt x="2" y="31"/>
                  </a:cubicBezTo>
                  <a:cubicBezTo>
                    <a:pt x="0" y="12"/>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0" name="Freeform 7">
              <a:extLst>
                <a:ext uri="{FF2B5EF4-FFF2-40B4-BE49-F238E27FC236}">
                  <a16:creationId xmlns:a16="http://schemas.microsoft.com/office/drawing/2014/main" id="{634BA65F-693B-4CD6-DE17-676611F92355}"/>
                </a:ext>
              </a:extLst>
            </p:cNvPr>
            <p:cNvSpPr>
              <a:spLocks/>
            </p:cNvSpPr>
            <p:nvPr/>
          </p:nvSpPr>
          <p:spPr bwMode="auto">
            <a:xfrm>
              <a:off x="-2147888" y="5056188"/>
              <a:ext cx="222250" cy="219075"/>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1" name="Freeform 8">
              <a:extLst>
                <a:ext uri="{FF2B5EF4-FFF2-40B4-BE49-F238E27FC236}">
                  <a16:creationId xmlns:a16="http://schemas.microsoft.com/office/drawing/2014/main" id="{278822F7-7A71-1F76-5F61-4EB3CF40E49F}"/>
                </a:ext>
              </a:extLst>
            </p:cNvPr>
            <p:cNvSpPr>
              <a:spLocks/>
            </p:cNvSpPr>
            <p:nvPr/>
          </p:nvSpPr>
          <p:spPr bwMode="auto">
            <a:xfrm>
              <a:off x="-1611313" y="1733551"/>
              <a:ext cx="219075" cy="223838"/>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2" name="Freeform 9">
              <a:extLst>
                <a:ext uri="{FF2B5EF4-FFF2-40B4-BE49-F238E27FC236}">
                  <a16:creationId xmlns:a16="http://schemas.microsoft.com/office/drawing/2014/main" id="{B16DF3E9-9439-63C4-5339-07D765DE2D0D}"/>
                </a:ext>
              </a:extLst>
            </p:cNvPr>
            <p:cNvSpPr>
              <a:spLocks/>
            </p:cNvSpPr>
            <p:nvPr/>
          </p:nvSpPr>
          <p:spPr bwMode="auto">
            <a:xfrm>
              <a:off x="-3671888" y="2193926"/>
              <a:ext cx="219075" cy="219075"/>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3" name="Freeform 10">
              <a:extLst>
                <a:ext uri="{FF2B5EF4-FFF2-40B4-BE49-F238E27FC236}">
                  <a16:creationId xmlns:a16="http://schemas.microsoft.com/office/drawing/2014/main" id="{91349C35-F361-8288-40F7-B74BB828A3EC}"/>
                </a:ext>
              </a:extLst>
            </p:cNvPr>
            <p:cNvSpPr>
              <a:spLocks/>
            </p:cNvSpPr>
            <p:nvPr/>
          </p:nvSpPr>
          <p:spPr bwMode="auto">
            <a:xfrm>
              <a:off x="-1781175" y="4968876"/>
              <a:ext cx="219075" cy="223838"/>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4" name="Freeform 11">
              <a:extLst>
                <a:ext uri="{FF2B5EF4-FFF2-40B4-BE49-F238E27FC236}">
                  <a16:creationId xmlns:a16="http://schemas.microsoft.com/office/drawing/2014/main" id="{8906FBC7-F0BB-5EFD-CD5B-056674D5FADF}"/>
                </a:ext>
              </a:extLst>
            </p:cNvPr>
            <p:cNvSpPr>
              <a:spLocks/>
            </p:cNvSpPr>
            <p:nvPr/>
          </p:nvSpPr>
          <p:spPr bwMode="auto">
            <a:xfrm>
              <a:off x="-3076575" y="1741488"/>
              <a:ext cx="219075" cy="222250"/>
            </a:xfrm>
            <a:custGeom>
              <a:avLst/>
              <a:gdLst>
                <a:gd name="T0" fmla="*/ 30 w 58"/>
                <a:gd name="T1" fmla="*/ 0 h 59"/>
                <a:gd name="T2" fmla="*/ 57 w 58"/>
                <a:gd name="T3" fmla="*/ 31 h 59"/>
                <a:gd name="T4" fmla="*/ 26 w 58"/>
                <a:gd name="T5" fmla="*/ 57 h 59"/>
                <a:gd name="T6" fmla="*/ 1 w 58"/>
                <a:gd name="T7" fmla="*/ 29 h 59"/>
                <a:gd name="T8" fmla="*/ 30 w 58"/>
                <a:gd name="T9" fmla="*/ 0 h 59"/>
              </a:gdLst>
              <a:ahLst/>
              <a:cxnLst>
                <a:cxn ang="0">
                  <a:pos x="T0" y="T1"/>
                </a:cxn>
                <a:cxn ang="0">
                  <a:pos x="T2" y="T3"/>
                </a:cxn>
                <a:cxn ang="0">
                  <a:pos x="T4" y="T5"/>
                </a:cxn>
                <a:cxn ang="0">
                  <a:pos x="T6" y="T7"/>
                </a:cxn>
                <a:cxn ang="0">
                  <a:pos x="T8" y="T9"/>
                </a:cxn>
              </a:cxnLst>
              <a:rect l="0" t="0" r="r" b="b"/>
              <a:pathLst>
                <a:path w="58" h="59">
                  <a:moveTo>
                    <a:pt x="30" y="0"/>
                  </a:moveTo>
                  <a:cubicBezTo>
                    <a:pt x="47" y="2"/>
                    <a:pt x="58" y="13"/>
                    <a:pt x="57" y="31"/>
                  </a:cubicBezTo>
                  <a:cubicBezTo>
                    <a:pt x="55" y="48"/>
                    <a:pt x="44" y="59"/>
                    <a:pt x="26" y="57"/>
                  </a:cubicBezTo>
                  <a:cubicBezTo>
                    <a:pt x="10" y="55"/>
                    <a:pt x="0" y="45"/>
                    <a:pt x="1" y="29"/>
                  </a:cubicBezTo>
                  <a:cubicBezTo>
                    <a:pt x="1" y="10"/>
                    <a:pt x="12" y="1"/>
                    <a:pt x="3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5" name="Freeform 12">
              <a:extLst>
                <a:ext uri="{FF2B5EF4-FFF2-40B4-BE49-F238E27FC236}">
                  <a16:creationId xmlns:a16="http://schemas.microsoft.com/office/drawing/2014/main" id="{0BCB833D-A31E-5D8E-1E2B-2759C55E1C1A}"/>
                </a:ext>
              </a:extLst>
            </p:cNvPr>
            <p:cNvSpPr>
              <a:spLocks/>
            </p:cNvSpPr>
            <p:nvPr/>
          </p:nvSpPr>
          <p:spPr bwMode="auto">
            <a:xfrm>
              <a:off x="-1970088" y="1617663"/>
              <a:ext cx="214312" cy="217488"/>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6" name="Freeform 13">
              <a:extLst>
                <a:ext uri="{FF2B5EF4-FFF2-40B4-BE49-F238E27FC236}">
                  <a16:creationId xmlns:a16="http://schemas.microsoft.com/office/drawing/2014/main" id="{A4CBA2F2-F2DF-8289-6523-D74DC1FA840B}"/>
                </a:ext>
              </a:extLst>
            </p:cNvPr>
            <p:cNvSpPr>
              <a:spLocks/>
            </p:cNvSpPr>
            <p:nvPr/>
          </p:nvSpPr>
          <p:spPr bwMode="auto">
            <a:xfrm>
              <a:off x="-2347913" y="1579563"/>
              <a:ext cx="219075" cy="214313"/>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7" name="Freeform 14">
              <a:extLst>
                <a:ext uri="{FF2B5EF4-FFF2-40B4-BE49-F238E27FC236}">
                  <a16:creationId xmlns:a16="http://schemas.microsoft.com/office/drawing/2014/main" id="{F2A802D5-5138-22C8-1832-B4DD1463BD3D}"/>
                </a:ext>
              </a:extLst>
            </p:cNvPr>
            <p:cNvSpPr>
              <a:spLocks/>
            </p:cNvSpPr>
            <p:nvPr/>
          </p:nvSpPr>
          <p:spPr bwMode="auto">
            <a:xfrm>
              <a:off x="-3400425" y="1930401"/>
              <a:ext cx="219075" cy="222250"/>
            </a:xfrm>
            <a:custGeom>
              <a:avLst/>
              <a:gdLst>
                <a:gd name="T0" fmla="*/ 58 w 58"/>
                <a:gd name="T1" fmla="*/ 30 h 59"/>
                <a:gd name="T2" fmla="*/ 29 w 58"/>
                <a:gd name="T3" fmla="*/ 58 h 59"/>
                <a:gd name="T4" fmla="*/ 1 w 58"/>
                <a:gd name="T5" fmla="*/ 33 h 59"/>
                <a:gd name="T6" fmla="*/ 27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6" y="48"/>
                    <a:pt x="47" y="58"/>
                    <a:pt x="29" y="58"/>
                  </a:cubicBezTo>
                  <a:cubicBezTo>
                    <a:pt x="12" y="59"/>
                    <a:pt x="2" y="49"/>
                    <a:pt x="1" y="33"/>
                  </a:cubicBezTo>
                  <a:cubicBezTo>
                    <a:pt x="0" y="15"/>
                    <a:pt x="9" y="3"/>
                    <a:pt x="27" y="2"/>
                  </a:cubicBezTo>
                  <a:cubicBezTo>
                    <a:pt x="45" y="0"/>
                    <a:pt x="55"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8" name="Freeform 15">
              <a:extLst>
                <a:ext uri="{FF2B5EF4-FFF2-40B4-BE49-F238E27FC236}">
                  <a16:creationId xmlns:a16="http://schemas.microsoft.com/office/drawing/2014/main" id="{B03743C5-B470-2A37-B04D-3AAFFCD0A8A8}"/>
                </a:ext>
              </a:extLst>
            </p:cNvPr>
            <p:cNvSpPr>
              <a:spLocks/>
            </p:cNvSpPr>
            <p:nvPr/>
          </p:nvSpPr>
          <p:spPr bwMode="auto">
            <a:xfrm>
              <a:off x="-1438275" y="4814888"/>
              <a:ext cx="222250" cy="219075"/>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9" name="Freeform 16">
              <a:extLst>
                <a:ext uri="{FF2B5EF4-FFF2-40B4-BE49-F238E27FC236}">
                  <a16:creationId xmlns:a16="http://schemas.microsoft.com/office/drawing/2014/main" id="{F0345F0F-0F76-68B6-DA00-6A2C0D835050}"/>
                </a:ext>
              </a:extLst>
            </p:cNvPr>
            <p:cNvSpPr>
              <a:spLocks/>
            </p:cNvSpPr>
            <p:nvPr/>
          </p:nvSpPr>
          <p:spPr bwMode="auto">
            <a:xfrm>
              <a:off x="-3887788" y="2508251"/>
              <a:ext cx="223837" cy="222250"/>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0" name="Freeform 17">
              <a:extLst>
                <a:ext uri="{FF2B5EF4-FFF2-40B4-BE49-F238E27FC236}">
                  <a16:creationId xmlns:a16="http://schemas.microsoft.com/office/drawing/2014/main" id="{B86AFDB5-9C4D-D0D6-B93F-415F55FD7FC3}"/>
                </a:ext>
              </a:extLst>
            </p:cNvPr>
            <p:cNvSpPr>
              <a:spLocks/>
            </p:cNvSpPr>
            <p:nvPr/>
          </p:nvSpPr>
          <p:spPr bwMode="auto">
            <a:xfrm>
              <a:off x="-1139825" y="4587876"/>
              <a:ext cx="222250" cy="219075"/>
            </a:xfrm>
            <a:custGeom>
              <a:avLst/>
              <a:gdLst>
                <a:gd name="T0" fmla="*/ 27 w 59"/>
                <a:gd name="T1" fmla="*/ 0 h 58"/>
                <a:gd name="T2" fmla="*/ 58 w 59"/>
                <a:gd name="T3" fmla="*/ 27 h 58"/>
                <a:gd name="T4" fmla="*/ 30 w 59"/>
                <a:gd name="T5" fmla="*/ 57 h 58"/>
                <a:gd name="T6" fmla="*/ 2 w 59"/>
                <a:gd name="T7" fmla="*/ 32 h 58"/>
                <a:gd name="T8" fmla="*/ 27 w 59"/>
                <a:gd name="T9" fmla="*/ 0 h 58"/>
              </a:gdLst>
              <a:ahLst/>
              <a:cxnLst>
                <a:cxn ang="0">
                  <a:pos x="T0" y="T1"/>
                </a:cxn>
                <a:cxn ang="0">
                  <a:pos x="T2" y="T3"/>
                </a:cxn>
                <a:cxn ang="0">
                  <a:pos x="T4" y="T5"/>
                </a:cxn>
                <a:cxn ang="0">
                  <a:pos x="T6" y="T7"/>
                </a:cxn>
                <a:cxn ang="0">
                  <a:pos x="T8" y="T9"/>
                </a:cxn>
              </a:cxnLst>
              <a:rect l="0" t="0" r="r" b="b"/>
              <a:pathLst>
                <a:path w="59" h="58">
                  <a:moveTo>
                    <a:pt x="27" y="0"/>
                  </a:moveTo>
                  <a:cubicBezTo>
                    <a:pt x="45" y="1"/>
                    <a:pt x="57" y="9"/>
                    <a:pt x="58" y="27"/>
                  </a:cubicBezTo>
                  <a:cubicBezTo>
                    <a:pt x="59" y="45"/>
                    <a:pt x="48" y="56"/>
                    <a:pt x="30" y="57"/>
                  </a:cubicBezTo>
                  <a:cubicBezTo>
                    <a:pt x="13" y="58"/>
                    <a:pt x="4" y="47"/>
                    <a:pt x="2" y="32"/>
                  </a:cubicBezTo>
                  <a:cubicBezTo>
                    <a:pt x="0" y="14"/>
                    <a:pt x="9" y="3"/>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1" name="Freeform 18">
              <a:extLst>
                <a:ext uri="{FF2B5EF4-FFF2-40B4-BE49-F238E27FC236}">
                  <a16:creationId xmlns:a16="http://schemas.microsoft.com/office/drawing/2014/main" id="{54CCADDC-C6DA-2B5F-B407-EDDB69CCFFB4}"/>
                </a:ext>
              </a:extLst>
            </p:cNvPr>
            <p:cNvSpPr>
              <a:spLocks/>
            </p:cNvSpPr>
            <p:nvPr/>
          </p:nvSpPr>
          <p:spPr bwMode="auto">
            <a:xfrm>
              <a:off x="-895350" y="4297363"/>
              <a:ext cx="219075" cy="222250"/>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2" name="Freeform 19">
              <a:extLst>
                <a:ext uri="{FF2B5EF4-FFF2-40B4-BE49-F238E27FC236}">
                  <a16:creationId xmlns:a16="http://schemas.microsoft.com/office/drawing/2014/main" id="{0CB42766-7EEE-C551-7D2C-C367478493AE}"/>
                </a:ext>
              </a:extLst>
            </p:cNvPr>
            <p:cNvSpPr>
              <a:spLocks/>
            </p:cNvSpPr>
            <p:nvPr/>
          </p:nvSpPr>
          <p:spPr bwMode="auto">
            <a:xfrm>
              <a:off x="-720725" y="3960813"/>
              <a:ext cx="222250" cy="223838"/>
            </a:xfrm>
            <a:custGeom>
              <a:avLst/>
              <a:gdLst>
                <a:gd name="T0" fmla="*/ 59 w 59"/>
                <a:gd name="T1" fmla="*/ 30 h 59"/>
                <a:gd name="T2" fmla="*/ 29 w 59"/>
                <a:gd name="T3" fmla="*/ 58 h 59"/>
                <a:gd name="T4" fmla="*/ 1 w 59"/>
                <a:gd name="T5" fmla="*/ 32 h 59"/>
                <a:gd name="T6" fmla="*/ 29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6" y="47"/>
                    <a:pt x="48" y="59"/>
                    <a:pt x="29" y="58"/>
                  </a:cubicBezTo>
                  <a:cubicBezTo>
                    <a:pt x="13" y="58"/>
                    <a:pt x="2" y="48"/>
                    <a:pt x="1" y="32"/>
                  </a:cubicBezTo>
                  <a:cubicBezTo>
                    <a:pt x="0" y="14"/>
                    <a:pt x="10" y="3"/>
                    <a:pt x="29" y="1"/>
                  </a:cubicBezTo>
                  <a:cubicBezTo>
                    <a:pt x="48" y="0"/>
                    <a:pt x="55"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3" name="Freeform 20">
              <a:extLst>
                <a:ext uri="{FF2B5EF4-FFF2-40B4-BE49-F238E27FC236}">
                  <a16:creationId xmlns:a16="http://schemas.microsoft.com/office/drawing/2014/main" id="{9ADB7492-7C9A-B305-3583-D3A377BFE491}"/>
                </a:ext>
              </a:extLst>
            </p:cNvPr>
            <p:cNvSpPr>
              <a:spLocks/>
            </p:cNvSpPr>
            <p:nvPr/>
          </p:nvSpPr>
          <p:spPr bwMode="auto">
            <a:xfrm>
              <a:off x="-808038" y="2492376"/>
              <a:ext cx="222250" cy="234950"/>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4" name="Freeform 21">
              <a:extLst>
                <a:ext uri="{FF2B5EF4-FFF2-40B4-BE49-F238E27FC236}">
                  <a16:creationId xmlns:a16="http://schemas.microsoft.com/office/drawing/2014/main" id="{C0E2F092-02ED-14CB-2A1A-9A459E3F341C}"/>
                </a:ext>
              </a:extLst>
            </p:cNvPr>
            <p:cNvSpPr>
              <a:spLocks/>
            </p:cNvSpPr>
            <p:nvPr/>
          </p:nvSpPr>
          <p:spPr bwMode="auto">
            <a:xfrm>
              <a:off x="-1016000" y="2182813"/>
              <a:ext cx="215900" cy="219075"/>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5" name="Freeform 22">
              <a:extLst>
                <a:ext uri="{FF2B5EF4-FFF2-40B4-BE49-F238E27FC236}">
                  <a16:creationId xmlns:a16="http://schemas.microsoft.com/office/drawing/2014/main" id="{A4545C36-3944-1899-73A0-A9DD8E1585CD}"/>
                </a:ext>
              </a:extLst>
            </p:cNvPr>
            <p:cNvSpPr>
              <a:spLocks/>
            </p:cNvSpPr>
            <p:nvPr/>
          </p:nvSpPr>
          <p:spPr bwMode="auto">
            <a:xfrm>
              <a:off x="-4083050" y="3232151"/>
              <a:ext cx="219075" cy="219075"/>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6" name="Freeform 23">
              <a:extLst>
                <a:ext uri="{FF2B5EF4-FFF2-40B4-BE49-F238E27FC236}">
                  <a16:creationId xmlns:a16="http://schemas.microsoft.com/office/drawing/2014/main" id="{B8592EDC-C304-0EF5-63AD-A0A1B8D8260F}"/>
                </a:ext>
              </a:extLst>
            </p:cNvPr>
            <p:cNvSpPr>
              <a:spLocks/>
            </p:cNvSpPr>
            <p:nvPr/>
          </p:nvSpPr>
          <p:spPr bwMode="auto">
            <a:xfrm>
              <a:off x="-2528888" y="5059363"/>
              <a:ext cx="222250" cy="223838"/>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7" name="Freeform 24">
              <a:extLst>
                <a:ext uri="{FF2B5EF4-FFF2-40B4-BE49-F238E27FC236}">
                  <a16:creationId xmlns:a16="http://schemas.microsoft.com/office/drawing/2014/main" id="{4DC16681-3FDE-D5AA-46C2-79E15AC4B86C}"/>
                </a:ext>
              </a:extLst>
            </p:cNvPr>
            <p:cNvSpPr>
              <a:spLocks/>
            </p:cNvSpPr>
            <p:nvPr/>
          </p:nvSpPr>
          <p:spPr bwMode="auto">
            <a:xfrm>
              <a:off x="-4057650" y="3606801"/>
              <a:ext cx="215900" cy="219075"/>
            </a:xfrm>
            <a:custGeom>
              <a:avLst/>
              <a:gdLst>
                <a:gd name="T0" fmla="*/ 57 w 57"/>
                <a:gd name="T1" fmla="*/ 28 h 58"/>
                <a:gd name="T2" fmla="*/ 29 w 57"/>
                <a:gd name="T3" fmla="*/ 58 h 58"/>
                <a:gd name="T4" fmla="*/ 0 w 57"/>
                <a:gd name="T5" fmla="*/ 29 h 58"/>
                <a:gd name="T6" fmla="*/ 25 w 57"/>
                <a:gd name="T7" fmla="*/ 1 h 58"/>
                <a:gd name="T8" fmla="*/ 57 w 57"/>
                <a:gd name="T9" fmla="*/ 28 h 58"/>
              </a:gdLst>
              <a:ahLst/>
              <a:cxnLst>
                <a:cxn ang="0">
                  <a:pos x="T0" y="T1"/>
                </a:cxn>
                <a:cxn ang="0">
                  <a:pos x="T2" y="T3"/>
                </a:cxn>
                <a:cxn ang="0">
                  <a:pos x="T4" y="T5"/>
                </a:cxn>
                <a:cxn ang="0">
                  <a:pos x="T6" y="T7"/>
                </a:cxn>
                <a:cxn ang="0">
                  <a:pos x="T8" y="T9"/>
                </a:cxn>
              </a:cxnLst>
              <a:rect l="0" t="0" r="r" b="b"/>
              <a:pathLst>
                <a:path w="57" h="58">
                  <a:moveTo>
                    <a:pt x="57" y="28"/>
                  </a:moveTo>
                  <a:cubicBezTo>
                    <a:pt x="55" y="45"/>
                    <a:pt x="47" y="58"/>
                    <a:pt x="29" y="58"/>
                  </a:cubicBezTo>
                  <a:cubicBezTo>
                    <a:pt x="10" y="58"/>
                    <a:pt x="0" y="47"/>
                    <a:pt x="0" y="29"/>
                  </a:cubicBezTo>
                  <a:cubicBezTo>
                    <a:pt x="0" y="13"/>
                    <a:pt x="10" y="3"/>
                    <a:pt x="25" y="1"/>
                  </a:cubicBezTo>
                  <a:cubicBezTo>
                    <a:pt x="43" y="0"/>
                    <a:pt x="53" y="11"/>
                    <a:pt x="57"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8" name="Freeform 25">
              <a:extLst>
                <a:ext uri="{FF2B5EF4-FFF2-40B4-BE49-F238E27FC236}">
                  <a16:creationId xmlns:a16="http://schemas.microsoft.com/office/drawing/2014/main" id="{BE84EB4C-C42D-92B0-214E-F1FE6A525B6C}"/>
                </a:ext>
              </a:extLst>
            </p:cNvPr>
            <p:cNvSpPr>
              <a:spLocks/>
            </p:cNvSpPr>
            <p:nvPr/>
          </p:nvSpPr>
          <p:spPr bwMode="auto">
            <a:xfrm>
              <a:off x="-4027488" y="2862263"/>
              <a:ext cx="219075" cy="215900"/>
            </a:xfrm>
            <a:custGeom>
              <a:avLst/>
              <a:gdLst>
                <a:gd name="T0" fmla="*/ 29 w 58"/>
                <a:gd name="T1" fmla="*/ 0 h 57"/>
                <a:gd name="T2" fmla="*/ 58 w 58"/>
                <a:gd name="T3" fmla="*/ 28 h 57"/>
                <a:gd name="T4" fmla="*/ 33 w 58"/>
                <a:gd name="T5" fmla="*/ 56 h 57"/>
                <a:gd name="T6" fmla="*/ 2 w 58"/>
                <a:gd name="T7" fmla="*/ 31 h 57"/>
                <a:gd name="T8" fmla="*/ 29 w 58"/>
                <a:gd name="T9" fmla="*/ 0 h 57"/>
              </a:gdLst>
              <a:ahLst/>
              <a:cxnLst>
                <a:cxn ang="0">
                  <a:pos x="T0" y="T1"/>
                </a:cxn>
                <a:cxn ang="0">
                  <a:pos x="T2" y="T3"/>
                </a:cxn>
                <a:cxn ang="0">
                  <a:pos x="T4" y="T5"/>
                </a:cxn>
                <a:cxn ang="0">
                  <a:pos x="T6" y="T7"/>
                </a:cxn>
                <a:cxn ang="0">
                  <a:pos x="T8" y="T9"/>
                </a:cxn>
              </a:cxnLst>
              <a:rect l="0" t="0" r="r" b="b"/>
              <a:pathLst>
                <a:path w="58" h="57">
                  <a:moveTo>
                    <a:pt x="29" y="0"/>
                  </a:moveTo>
                  <a:cubicBezTo>
                    <a:pt x="47" y="1"/>
                    <a:pt x="58" y="10"/>
                    <a:pt x="58" y="28"/>
                  </a:cubicBezTo>
                  <a:cubicBezTo>
                    <a:pt x="58" y="43"/>
                    <a:pt x="50" y="55"/>
                    <a:pt x="33" y="56"/>
                  </a:cubicBezTo>
                  <a:cubicBezTo>
                    <a:pt x="16" y="57"/>
                    <a:pt x="4" y="49"/>
                    <a:pt x="2" y="31"/>
                  </a:cubicBezTo>
                  <a:cubicBezTo>
                    <a:pt x="0" y="12"/>
                    <a:pt x="11"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9" name="Freeform 26">
              <a:extLst>
                <a:ext uri="{FF2B5EF4-FFF2-40B4-BE49-F238E27FC236}">
                  <a16:creationId xmlns:a16="http://schemas.microsoft.com/office/drawing/2014/main" id="{932A99BF-5018-1737-921A-DC10923B705C}"/>
                </a:ext>
              </a:extLst>
            </p:cNvPr>
            <p:cNvSpPr>
              <a:spLocks/>
            </p:cNvSpPr>
            <p:nvPr/>
          </p:nvSpPr>
          <p:spPr bwMode="auto">
            <a:xfrm>
              <a:off x="-1287463" y="1930401"/>
              <a:ext cx="219075" cy="219075"/>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0" name="Freeform 27">
              <a:extLst>
                <a:ext uri="{FF2B5EF4-FFF2-40B4-BE49-F238E27FC236}">
                  <a16:creationId xmlns:a16="http://schemas.microsoft.com/office/drawing/2014/main" id="{CCA8AC6C-76A0-2555-3E8A-9A508AC3469E}"/>
                </a:ext>
              </a:extLst>
            </p:cNvPr>
            <p:cNvSpPr>
              <a:spLocks/>
            </p:cNvSpPr>
            <p:nvPr/>
          </p:nvSpPr>
          <p:spPr bwMode="auto">
            <a:xfrm>
              <a:off x="-2709863" y="1612901"/>
              <a:ext cx="215900" cy="219075"/>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1" name="Freeform 28">
              <a:extLst>
                <a:ext uri="{FF2B5EF4-FFF2-40B4-BE49-F238E27FC236}">
                  <a16:creationId xmlns:a16="http://schemas.microsoft.com/office/drawing/2014/main" id="{746C866E-DC5A-8EB9-D901-406CFE39DE43}"/>
                </a:ext>
              </a:extLst>
            </p:cNvPr>
            <p:cNvSpPr>
              <a:spLocks/>
            </p:cNvSpPr>
            <p:nvPr/>
          </p:nvSpPr>
          <p:spPr bwMode="auto">
            <a:xfrm>
              <a:off x="-611188" y="3225801"/>
              <a:ext cx="222250" cy="219075"/>
            </a:xfrm>
            <a:custGeom>
              <a:avLst/>
              <a:gdLst>
                <a:gd name="T0" fmla="*/ 29 w 59"/>
                <a:gd name="T1" fmla="*/ 0 h 58"/>
                <a:gd name="T2" fmla="*/ 58 w 59"/>
                <a:gd name="T3" fmla="*/ 29 h 58"/>
                <a:gd name="T4" fmla="*/ 28 w 59"/>
                <a:gd name="T5" fmla="*/ 57 h 58"/>
                <a:gd name="T6" fmla="*/ 1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3"/>
                    <a:pt x="59" y="11"/>
                    <a:pt x="58" y="29"/>
                  </a:cubicBezTo>
                  <a:cubicBezTo>
                    <a:pt x="57" y="47"/>
                    <a:pt x="47" y="58"/>
                    <a:pt x="28" y="57"/>
                  </a:cubicBezTo>
                  <a:cubicBezTo>
                    <a:pt x="12" y="57"/>
                    <a:pt x="2" y="46"/>
                    <a:pt x="1" y="31"/>
                  </a:cubicBezTo>
                  <a:cubicBezTo>
                    <a:pt x="0" y="13"/>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2" name="Freeform 29">
              <a:extLst>
                <a:ext uri="{FF2B5EF4-FFF2-40B4-BE49-F238E27FC236}">
                  <a16:creationId xmlns:a16="http://schemas.microsoft.com/office/drawing/2014/main" id="{957E5BB5-397E-2C50-5A51-F45E5A3F25D0}"/>
                </a:ext>
              </a:extLst>
            </p:cNvPr>
            <p:cNvSpPr>
              <a:spLocks/>
            </p:cNvSpPr>
            <p:nvPr/>
          </p:nvSpPr>
          <p:spPr bwMode="auto">
            <a:xfrm>
              <a:off x="-3800475" y="4283076"/>
              <a:ext cx="249237" cy="252413"/>
            </a:xfrm>
            <a:custGeom>
              <a:avLst/>
              <a:gdLst>
                <a:gd name="T0" fmla="*/ 7 w 66"/>
                <a:gd name="T1" fmla="*/ 46 h 67"/>
                <a:gd name="T2" fmla="*/ 20 w 66"/>
                <a:gd name="T3" fmla="*/ 7 h 67"/>
                <a:gd name="T4" fmla="*/ 56 w 66"/>
                <a:gd name="T5" fmla="*/ 18 h 67"/>
                <a:gd name="T6" fmla="*/ 47 w 66"/>
                <a:gd name="T7" fmla="*/ 58 h 67"/>
                <a:gd name="T8" fmla="*/ 7 w 66"/>
                <a:gd name="T9" fmla="*/ 46 h 67"/>
              </a:gdLst>
              <a:ahLst/>
              <a:cxnLst>
                <a:cxn ang="0">
                  <a:pos x="T0" y="T1"/>
                </a:cxn>
                <a:cxn ang="0">
                  <a:pos x="T2" y="T3"/>
                </a:cxn>
                <a:cxn ang="0">
                  <a:pos x="T4" y="T5"/>
                </a:cxn>
                <a:cxn ang="0">
                  <a:pos x="T6" y="T7"/>
                </a:cxn>
                <a:cxn ang="0">
                  <a:pos x="T8" y="T9"/>
                </a:cxn>
              </a:cxnLst>
              <a:rect l="0" t="0" r="r" b="b"/>
              <a:pathLst>
                <a:path w="66" h="67">
                  <a:moveTo>
                    <a:pt x="7" y="46"/>
                  </a:moveTo>
                  <a:cubicBezTo>
                    <a:pt x="0" y="29"/>
                    <a:pt x="5" y="15"/>
                    <a:pt x="20" y="7"/>
                  </a:cubicBezTo>
                  <a:cubicBezTo>
                    <a:pt x="34" y="0"/>
                    <a:pt x="48" y="4"/>
                    <a:pt x="56" y="18"/>
                  </a:cubicBezTo>
                  <a:cubicBezTo>
                    <a:pt x="66" y="34"/>
                    <a:pt x="63" y="49"/>
                    <a:pt x="47" y="58"/>
                  </a:cubicBezTo>
                  <a:cubicBezTo>
                    <a:pt x="31" y="67"/>
                    <a:pt x="17" y="60"/>
                    <a:pt x="7"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3" name="Freeform 30">
              <a:extLst>
                <a:ext uri="{FF2B5EF4-FFF2-40B4-BE49-F238E27FC236}">
                  <a16:creationId xmlns:a16="http://schemas.microsoft.com/office/drawing/2014/main" id="{7BD042AC-B433-7F46-A134-1C8E4D17C92C}"/>
                </a:ext>
              </a:extLst>
            </p:cNvPr>
            <p:cNvSpPr>
              <a:spLocks/>
            </p:cNvSpPr>
            <p:nvPr/>
          </p:nvSpPr>
          <p:spPr bwMode="auto">
            <a:xfrm>
              <a:off x="-3562350" y="4573588"/>
              <a:ext cx="252412" cy="249238"/>
            </a:xfrm>
            <a:custGeom>
              <a:avLst/>
              <a:gdLst>
                <a:gd name="T0" fmla="*/ 46 w 67"/>
                <a:gd name="T1" fmla="*/ 59 h 66"/>
                <a:gd name="T2" fmla="*/ 7 w 67"/>
                <a:gd name="T3" fmla="*/ 46 h 66"/>
                <a:gd name="T4" fmla="*/ 18 w 67"/>
                <a:gd name="T5" fmla="*/ 10 h 66"/>
                <a:gd name="T6" fmla="*/ 57 w 67"/>
                <a:gd name="T7" fmla="*/ 19 h 66"/>
                <a:gd name="T8" fmla="*/ 46 w 67"/>
                <a:gd name="T9" fmla="*/ 59 h 66"/>
              </a:gdLst>
              <a:ahLst/>
              <a:cxnLst>
                <a:cxn ang="0">
                  <a:pos x="T0" y="T1"/>
                </a:cxn>
                <a:cxn ang="0">
                  <a:pos x="T2" y="T3"/>
                </a:cxn>
                <a:cxn ang="0">
                  <a:pos x="T4" y="T5"/>
                </a:cxn>
                <a:cxn ang="0">
                  <a:pos x="T6" y="T7"/>
                </a:cxn>
                <a:cxn ang="0">
                  <a:pos x="T8" y="T9"/>
                </a:cxn>
              </a:cxnLst>
              <a:rect l="0" t="0" r="r" b="b"/>
              <a:pathLst>
                <a:path w="67" h="66">
                  <a:moveTo>
                    <a:pt x="46" y="59"/>
                  </a:moveTo>
                  <a:cubicBezTo>
                    <a:pt x="29" y="66"/>
                    <a:pt x="15" y="62"/>
                    <a:pt x="7" y="46"/>
                  </a:cubicBezTo>
                  <a:cubicBezTo>
                    <a:pt x="0" y="32"/>
                    <a:pt x="4" y="18"/>
                    <a:pt x="18" y="10"/>
                  </a:cubicBezTo>
                  <a:cubicBezTo>
                    <a:pt x="33" y="0"/>
                    <a:pt x="48" y="4"/>
                    <a:pt x="57" y="19"/>
                  </a:cubicBezTo>
                  <a:cubicBezTo>
                    <a:pt x="67" y="35"/>
                    <a:pt x="60" y="49"/>
                    <a:pt x="46"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4" name="Freeform 31">
              <a:extLst>
                <a:ext uri="{FF2B5EF4-FFF2-40B4-BE49-F238E27FC236}">
                  <a16:creationId xmlns:a16="http://schemas.microsoft.com/office/drawing/2014/main" id="{6C299A3A-D4B6-5BF5-4E5D-A12EFD12AB67}"/>
                </a:ext>
              </a:extLst>
            </p:cNvPr>
            <p:cNvSpPr>
              <a:spLocks/>
            </p:cNvSpPr>
            <p:nvPr/>
          </p:nvSpPr>
          <p:spPr bwMode="auto">
            <a:xfrm>
              <a:off x="-3271838" y="4810126"/>
              <a:ext cx="252412" cy="242888"/>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5" name="Freeform 32">
              <a:extLst>
                <a:ext uri="{FF2B5EF4-FFF2-40B4-BE49-F238E27FC236}">
                  <a16:creationId xmlns:a16="http://schemas.microsoft.com/office/drawing/2014/main" id="{FAC939FF-29EF-6105-936A-B62ACAC74702}"/>
                </a:ext>
              </a:extLst>
            </p:cNvPr>
            <p:cNvSpPr>
              <a:spLocks/>
            </p:cNvSpPr>
            <p:nvPr/>
          </p:nvSpPr>
          <p:spPr bwMode="auto">
            <a:xfrm>
              <a:off x="-2932113" y="4973638"/>
              <a:ext cx="244475" cy="252413"/>
            </a:xfrm>
            <a:custGeom>
              <a:avLst/>
              <a:gdLst>
                <a:gd name="T0" fmla="*/ 58 w 65"/>
                <a:gd name="T1" fmla="*/ 19 h 67"/>
                <a:gd name="T2" fmla="*/ 47 w 65"/>
                <a:gd name="T3" fmla="*/ 58 h 67"/>
                <a:gd name="T4" fmla="*/ 8 w 65"/>
                <a:gd name="T5" fmla="*/ 47 h 67"/>
                <a:gd name="T6" fmla="*/ 18 w 65"/>
                <a:gd name="T7" fmla="*/ 10 h 67"/>
                <a:gd name="T8" fmla="*/ 58 w 65"/>
                <a:gd name="T9" fmla="*/ 19 h 67"/>
              </a:gdLst>
              <a:ahLst/>
              <a:cxnLst>
                <a:cxn ang="0">
                  <a:pos x="T0" y="T1"/>
                </a:cxn>
                <a:cxn ang="0">
                  <a:pos x="T2" y="T3"/>
                </a:cxn>
                <a:cxn ang="0">
                  <a:pos x="T4" y="T5"/>
                </a:cxn>
                <a:cxn ang="0">
                  <a:pos x="T6" y="T7"/>
                </a:cxn>
                <a:cxn ang="0">
                  <a:pos x="T8" y="T9"/>
                </a:cxn>
              </a:cxnLst>
              <a:rect l="0" t="0" r="r" b="b"/>
              <a:pathLst>
                <a:path w="65" h="67">
                  <a:moveTo>
                    <a:pt x="58" y="19"/>
                  </a:moveTo>
                  <a:cubicBezTo>
                    <a:pt x="65" y="35"/>
                    <a:pt x="63" y="50"/>
                    <a:pt x="47" y="58"/>
                  </a:cubicBezTo>
                  <a:cubicBezTo>
                    <a:pt x="31" y="67"/>
                    <a:pt x="17" y="62"/>
                    <a:pt x="8" y="47"/>
                  </a:cubicBezTo>
                  <a:cubicBezTo>
                    <a:pt x="0" y="32"/>
                    <a:pt x="5" y="19"/>
                    <a:pt x="18" y="10"/>
                  </a:cubicBezTo>
                  <a:cubicBezTo>
                    <a:pt x="33" y="0"/>
                    <a:pt x="47" y="4"/>
                    <a:pt x="58"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6" name="Freeform 33">
              <a:extLst>
                <a:ext uri="{FF2B5EF4-FFF2-40B4-BE49-F238E27FC236}">
                  <a16:creationId xmlns:a16="http://schemas.microsoft.com/office/drawing/2014/main" id="{DC9F3F46-ECFC-8CF6-E0FF-81352E9FE7DE}"/>
                </a:ext>
              </a:extLst>
            </p:cNvPr>
            <p:cNvSpPr>
              <a:spLocks/>
            </p:cNvSpPr>
            <p:nvPr/>
          </p:nvSpPr>
          <p:spPr bwMode="auto">
            <a:xfrm>
              <a:off x="-3970338" y="3946526"/>
              <a:ext cx="246062" cy="241300"/>
            </a:xfrm>
            <a:custGeom>
              <a:avLst/>
              <a:gdLst>
                <a:gd name="T0" fmla="*/ 44 w 65"/>
                <a:gd name="T1" fmla="*/ 59 h 64"/>
                <a:gd name="T2" fmla="*/ 6 w 65"/>
                <a:gd name="T3" fmla="*/ 43 h 64"/>
                <a:gd name="T4" fmla="*/ 23 w 65"/>
                <a:gd name="T5" fmla="*/ 6 h 64"/>
                <a:gd name="T6" fmla="*/ 58 w 65"/>
                <a:gd name="T7" fmla="*/ 20 h 64"/>
                <a:gd name="T8" fmla="*/ 44 w 65"/>
                <a:gd name="T9" fmla="*/ 59 h 64"/>
              </a:gdLst>
              <a:ahLst/>
              <a:cxnLst>
                <a:cxn ang="0">
                  <a:pos x="T0" y="T1"/>
                </a:cxn>
                <a:cxn ang="0">
                  <a:pos x="T2" y="T3"/>
                </a:cxn>
                <a:cxn ang="0">
                  <a:pos x="T4" y="T5"/>
                </a:cxn>
                <a:cxn ang="0">
                  <a:pos x="T6" y="T7"/>
                </a:cxn>
                <a:cxn ang="0">
                  <a:pos x="T8" y="T9"/>
                </a:cxn>
              </a:cxnLst>
              <a:rect l="0" t="0" r="r" b="b"/>
              <a:pathLst>
                <a:path w="65" h="64">
                  <a:moveTo>
                    <a:pt x="44" y="59"/>
                  </a:moveTo>
                  <a:cubicBezTo>
                    <a:pt x="27" y="64"/>
                    <a:pt x="13" y="60"/>
                    <a:pt x="6" y="43"/>
                  </a:cubicBezTo>
                  <a:cubicBezTo>
                    <a:pt x="0" y="26"/>
                    <a:pt x="6" y="12"/>
                    <a:pt x="23" y="6"/>
                  </a:cubicBezTo>
                  <a:cubicBezTo>
                    <a:pt x="38" y="0"/>
                    <a:pt x="51" y="6"/>
                    <a:pt x="58" y="20"/>
                  </a:cubicBezTo>
                  <a:cubicBezTo>
                    <a:pt x="65" y="37"/>
                    <a:pt x="60" y="50"/>
                    <a:pt x="44"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40" name="Group 339">
            <a:extLst>
              <a:ext uri="{FF2B5EF4-FFF2-40B4-BE49-F238E27FC236}">
                <a16:creationId xmlns:a16="http://schemas.microsoft.com/office/drawing/2014/main" id="{C03F674C-F390-C6AC-947F-6FEF4BAAB207}"/>
              </a:ext>
            </a:extLst>
          </p:cNvPr>
          <p:cNvGrpSpPr>
            <a:grpSpLocks noChangeAspect="1"/>
          </p:cNvGrpSpPr>
          <p:nvPr/>
        </p:nvGrpSpPr>
        <p:grpSpPr>
          <a:xfrm>
            <a:off x="1334991" y="2652661"/>
            <a:ext cx="1597209" cy="1601326"/>
            <a:chOff x="-4083050" y="1579563"/>
            <a:chExt cx="3694112" cy="3703638"/>
          </a:xfrm>
          <a:solidFill>
            <a:schemeClr val="accent5"/>
          </a:solidFill>
        </p:grpSpPr>
        <p:sp>
          <p:nvSpPr>
            <p:cNvPr id="371" name="Freeform 5">
              <a:extLst>
                <a:ext uri="{FF2B5EF4-FFF2-40B4-BE49-F238E27FC236}">
                  <a16:creationId xmlns:a16="http://schemas.microsoft.com/office/drawing/2014/main" id="{34FF90F7-EE17-7AB3-98E5-2787C89E8159}"/>
                </a:ext>
              </a:extLst>
            </p:cNvPr>
            <p:cNvSpPr>
              <a:spLocks/>
            </p:cNvSpPr>
            <p:nvPr/>
          </p:nvSpPr>
          <p:spPr bwMode="auto">
            <a:xfrm>
              <a:off x="-615950" y="3598863"/>
              <a:ext cx="219075" cy="222250"/>
            </a:xfrm>
            <a:custGeom>
              <a:avLst/>
              <a:gdLst>
                <a:gd name="T0" fmla="*/ 58 w 58"/>
                <a:gd name="T1" fmla="*/ 28 h 59"/>
                <a:gd name="T2" fmla="*/ 29 w 58"/>
                <a:gd name="T3" fmla="*/ 58 h 59"/>
                <a:gd name="T4" fmla="*/ 1 w 58"/>
                <a:gd name="T5" fmla="*/ 29 h 59"/>
                <a:gd name="T6" fmla="*/ 26 w 58"/>
                <a:gd name="T7" fmla="*/ 1 h 59"/>
                <a:gd name="T8" fmla="*/ 58 w 58"/>
                <a:gd name="T9" fmla="*/ 28 h 59"/>
              </a:gdLst>
              <a:ahLst/>
              <a:cxnLst>
                <a:cxn ang="0">
                  <a:pos x="T0" y="T1"/>
                </a:cxn>
                <a:cxn ang="0">
                  <a:pos x="T2" y="T3"/>
                </a:cxn>
                <a:cxn ang="0">
                  <a:pos x="T4" y="T5"/>
                </a:cxn>
                <a:cxn ang="0">
                  <a:pos x="T6" y="T7"/>
                </a:cxn>
                <a:cxn ang="0">
                  <a:pos x="T8" y="T9"/>
                </a:cxn>
              </a:cxnLst>
              <a:rect l="0" t="0" r="r" b="b"/>
              <a:pathLst>
                <a:path w="58" h="59">
                  <a:moveTo>
                    <a:pt x="58" y="28"/>
                  </a:moveTo>
                  <a:cubicBezTo>
                    <a:pt x="56" y="45"/>
                    <a:pt x="48" y="57"/>
                    <a:pt x="29" y="58"/>
                  </a:cubicBezTo>
                  <a:cubicBezTo>
                    <a:pt x="11" y="59"/>
                    <a:pt x="1" y="47"/>
                    <a:pt x="1" y="29"/>
                  </a:cubicBezTo>
                  <a:cubicBezTo>
                    <a:pt x="0" y="14"/>
                    <a:pt x="9" y="3"/>
                    <a:pt x="26" y="1"/>
                  </a:cubicBezTo>
                  <a:cubicBezTo>
                    <a:pt x="44" y="0"/>
                    <a:pt x="54" y="10"/>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2" name="Freeform 6">
              <a:extLst>
                <a:ext uri="{FF2B5EF4-FFF2-40B4-BE49-F238E27FC236}">
                  <a16:creationId xmlns:a16="http://schemas.microsoft.com/office/drawing/2014/main" id="{991797CE-11E7-7976-49FD-6B0C0E3B842F}"/>
                </a:ext>
              </a:extLst>
            </p:cNvPr>
            <p:cNvSpPr>
              <a:spLocks/>
            </p:cNvSpPr>
            <p:nvPr/>
          </p:nvSpPr>
          <p:spPr bwMode="auto">
            <a:xfrm>
              <a:off x="-665163" y="2847976"/>
              <a:ext cx="223837" cy="219075"/>
            </a:xfrm>
            <a:custGeom>
              <a:avLst/>
              <a:gdLst>
                <a:gd name="T0" fmla="*/ 29 w 59"/>
                <a:gd name="T1" fmla="*/ 0 h 58"/>
                <a:gd name="T2" fmla="*/ 58 w 59"/>
                <a:gd name="T3" fmla="*/ 29 h 58"/>
                <a:gd name="T4" fmla="*/ 28 w 59"/>
                <a:gd name="T5" fmla="*/ 57 h 58"/>
                <a:gd name="T6" fmla="*/ 2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2"/>
                    <a:pt x="59" y="11"/>
                    <a:pt x="58" y="29"/>
                  </a:cubicBezTo>
                  <a:cubicBezTo>
                    <a:pt x="57" y="47"/>
                    <a:pt x="47" y="58"/>
                    <a:pt x="28" y="57"/>
                  </a:cubicBezTo>
                  <a:cubicBezTo>
                    <a:pt x="12" y="57"/>
                    <a:pt x="3" y="46"/>
                    <a:pt x="2" y="31"/>
                  </a:cubicBezTo>
                  <a:cubicBezTo>
                    <a:pt x="0" y="12"/>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3" name="Freeform 7">
              <a:extLst>
                <a:ext uri="{FF2B5EF4-FFF2-40B4-BE49-F238E27FC236}">
                  <a16:creationId xmlns:a16="http://schemas.microsoft.com/office/drawing/2014/main" id="{9EBAFDD4-1A71-F418-ED12-D7E3FC1FAC11}"/>
                </a:ext>
              </a:extLst>
            </p:cNvPr>
            <p:cNvSpPr>
              <a:spLocks/>
            </p:cNvSpPr>
            <p:nvPr/>
          </p:nvSpPr>
          <p:spPr bwMode="auto">
            <a:xfrm>
              <a:off x="-2147888" y="5056188"/>
              <a:ext cx="222250" cy="219075"/>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4" name="Freeform 8">
              <a:extLst>
                <a:ext uri="{FF2B5EF4-FFF2-40B4-BE49-F238E27FC236}">
                  <a16:creationId xmlns:a16="http://schemas.microsoft.com/office/drawing/2014/main" id="{085D0FA0-B3C8-C94F-E707-7894F20F22C9}"/>
                </a:ext>
              </a:extLst>
            </p:cNvPr>
            <p:cNvSpPr>
              <a:spLocks/>
            </p:cNvSpPr>
            <p:nvPr/>
          </p:nvSpPr>
          <p:spPr bwMode="auto">
            <a:xfrm>
              <a:off x="-1611313" y="1733551"/>
              <a:ext cx="219075" cy="223838"/>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5" name="Freeform 9">
              <a:extLst>
                <a:ext uri="{FF2B5EF4-FFF2-40B4-BE49-F238E27FC236}">
                  <a16:creationId xmlns:a16="http://schemas.microsoft.com/office/drawing/2014/main" id="{7CD2F23B-E61D-5AFC-F9BD-D38EA120197F}"/>
                </a:ext>
              </a:extLst>
            </p:cNvPr>
            <p:cNvSpPr>
              <a:spLocks/>
            </p:cNvSpPr>
            <p:nvPr/>
          </p:nvSpPr>
          <p:spPr bwMode="auto">
            <a:xfrm>
              <a:off x="-3671888" y="2193926"/>
              <a:ext cx="219075" cy="219075"/>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6" name="Freeform 10">
              <a:extLst>
                <a:ext uri="{FF2B5EF4-FFF2-40B4-BE49-F238E27FC236}">
                  <a16:creationId xmlns:a16="http://schemas.microsoft.com/office/drawing/2014/main" id="{612E819D-2D2B-2D65-EB1C-0E55D5D3A2D8}"/>
                </a:ext>
              </a:extLst>
            </p:cNvPr>
            <p:cNvSpPr>
              <a:spLocks/>
            </p:cNvSpPr>
            <p:nvPr/>
          </p:nvSpPr>
          <p:spPr bwMode="auto">
            <a:xfrm>
              <a:off x="-1781175" y="4968876"/>
              <a:ext cx="219075" cy="223838"/>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7" name="Freeform 11">
              <a:extLst>
                <a:ext uri="{FF2B5EF4-FFF2-40B4-BE49-F238E27FC236}">
                  <a16:creationId xmlns:a16="http://schemas.microsoft.com/office/drawing/2014/main" id="{BEDA3F30-5BCF-189E-6C8D-11247CE9091E}"/>
                </a:ext>
              </a:extLst>
            </p:cNvPr>
            <p:cNvSpPr>
              <a:spLocks/>
            </p:cNvSpPr>
            <p:nvPr/>
          </p:nvSpPr>
          <p:spPr bwMode="auto">
            <a:xfrm>
              <a:off x="-3076575" y="1741488"/>
              <a:ext cx="219075" cy="222250"/>
            </a:xfrm>
            <a:custGeom>
              <a:avLst/>
              <a:gdLst>
                <a:gd name="T0" fmla="*/ 30 w 58"/>
                <a:gd name="T1" fmla="*/ 0 h 59"/>
                <a:gd name="T2" fmla="*/ 57 w 58"/>
                <a:gd name="T3" fmla="*/ 31 h 59"/>
                <a:gd name="T4" fmla="*/ 26 w 58"/>
                <a:gd name="T5" fmla="*/ 57 h 59"/>
                <a:gd name="T6" fmla="*/ 1 w 58"/>
                <a:gd name="T7" fmla="*/ 29 h 59"/>
                <a:gd name="T8" fmla="*/ 30 w 58"/>
                <a:gd name="T9" fmla="*/ 0 h 59"/>
              </a:gdLst>
              <a:ahLst/>
              <a:cxnLst>
                <a:cxn ang="0">
                  <a:pos x="T0" y="T1"/>
                </a:cxn>
                <a:cxn ang="0">
                  <a:pos x="T2" y="T3"/>
                </a:cxn>
                <a:cxn ang="0">
                  <a:pos x="T4" y="T5"/>
                </a:cxn>
                <a:cxn ang="0">
                  <a:pos x="T6" y="T7"/>
                </a:cxn>
                <a:cxn ang="0">
                  <a:pos x="T8" y="T9"/>
                </a:cxn>
              </a:cxnLst>
              <a:rect l="0" t="0" r="r" b="b"/>
              <a:pathLst>
                <a:path w="58" h="59">
                  <a:moveTo>
                    <a:pt x="30" y="0"/>
                  </a:moveTo>
                  <a:cubicBezTo>
                    <a:pt x="47" y="2"/>
                    <a:pt x="58" y="13"/>
                    <a:pt x="57" y="31"/>
                  </a:cubicBezTo>
                  <a:cubicBezTo>
                    <a:pt x="55" y="48"/>
                    <a:pt x="44" y="59"/>
                    <a:pt x="26" y="57"/>
                  </a:cubicBezTo>
                  <a:cubicBezTo>
                    <a:pt x="10" y="55"/>
                    <a:pt x="0" y="45"/>
                    <a:pt x="1" y="29"/>
                  </a:cubicBezTo>
                  <a:cubicBezTo>
                    <a:pt x="1" y="10"/>
                    <a:pt x="12" y="1"/>
                    <a:pt x="3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8" name="Freeform 12">
              <a:extLst>
                <a:ext uri="{FF2B5EF4-FFF2-40B4-BE49-F238E27FC236}">
                  <a16:creationId xmlns:a16="http://schemas.microsoft.com/office/drawing/2014/main" id="{6749985C-2B75-A479-DD3F-08D3937D5867}"/>
                </a:ext>
              </a:extLst>
            </p:cNvPr>
            <p:cNvSpPr>
              <a:spLocks/>
            </p:cNvSpPr>
            <p:nvPr/>
          </p:nvSpPr>
          <p:spPr bwMode="auto">
            <a:xfrm>
              <a:off x="-1970088" y="1617663"/>
              <a:ext cx="214312" cy="217488"/>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9" name="Freeform 13">
              <a:extLst>
                <a:ext uri="{FF2B5EF4-FFF2-40B4-BE49-F238E27FC236}">
                  <a16:creationId xmlns:a16="http://schemas.microsoft.com/office/drawing/2014/main" id="{4143E3C5-D3B9-A095-CFE9-E68B928CC379}"/>
                </a:ext>
              </a:extLst>
            </p:cNvPr>
            <p:cNvSpPr>
              <a:spLocks/>
            </p:cNvSpPr>
            <p:nvPr/>
          </p:nvSpPr>
          <p:spPr bwMode="auto">
            <a:xfrm>
              <a:off x="-2347913" y="1579563"/>
              <a:ext cx="219075" cy="214313"/>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0" name="Freeform 14">
              <a:extLst>
                <a:ext uri="{FF2B5EF4-FFF2-40B4-BE49-F238E27FC236}">
                  <a16:creationId xmlns:a16="http://schemas.microsoft.com/office/drawing/2014/main" id="{EE01731B-6D37-0DB9-AB8A-079B9ED35E27}"/>
                </a:ext>
              </a:extLst>
            </p:cNvPr>
            <p:cNvSpPr>
              <a:spLocks/>
            </p:cNvSpPr>
            <p:nvPr/>
          </p:nvSpPr>
          <p:spPr bwMode="auto">
            <a:xfrm>
              <a:off x="-3400425" y="1930401"/>
              <a:ext cx="219075" cy="222250"/>
            </a:xfrm>
            <a:custGeom>
              <a:avLst/>
              <a:gdLst>
                <a:gd name="T0" fmla="*/ 58 w 58"/>
                <a:gd name="T1" fmla="*/ 30 h 59"/>
                <a:gd name="T2" fmla="*/ 29 w 58"/>
                <a:gd name="T3" fmla="*/ 58 h 59"/>
                <a:gd name="T4" fmla="*/ 1 w 58"/>
                <a:gd name="T5" fmla="*/ 33 h 59"/>
                <a:gd name="T6" fmla="*/ 27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6" y="48"/>
                    <a:pt x="47" y="58"/>
                    <a:pt x="29" y="58"/>
                  </a:cubicBezTo>
                  <a:cubicBezTo>
                    <a:pt x="12" y="59"/>
                    <a:pt x="2" y="49"/>
                    <a:pt x="1" y="33"/>
                  </a:cubicBezTo>
                  <a:cubicBezTo>
                    <a:pt x="0" y="15"/>
                    <a:pt x="9" y="3"/>
                    <a:pt x="27" y="2"/>
                  </a:cubicBezTo>
                  <a:cubicBezTo>
                    <a:pt x="45" y="0"/>
                    <a:pt x="55"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1" name="Freeform 15">
              <a:extLst>
                <a:ext uri="{FF2B5EF4-FFF2-40B4-BE49-F238E27FC236}">
                  <a16:creationId xmlns:a16="http://schemas.microsoft.com/office/drawing/2014/main" id="{DAC9AFA0-3D04-AFA7-47AC-99730ADA5485}"/>
                </a:ext>
              </a:extLst>
            </p:cNvPr>
            <p:cNvSpPr>
              <a:spLocks/>
            </p:cNvSpPr>
            <p:nvPr/>
          </p:nvSpPr>
          <p:spPr bwMode="auto">
            <a:xfrm>
              <a:off x="-1438275" y="4814888"/>
              <a:ext cx="222250" cy="219075"/>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2" name="Freeform 16">
              <a:extLst>
                <a:ext uri="{FF2B5EF4-FFF2-40B4-BE49-F238E27FC236}">
                  <a16:creationId xmlns:a16="http://schemas.microsoft.com/office/drawing/2014/main" id="{4B08F53F-75B1-7B4E-8773-2E52550F2634}"/>
                </a:ext>
              </a:extLst>
            </p:cNvPr>
            <p:cNvSpPr>
              <a:spLocks/>
            </p:cNvSpPr>
            <p:nvPr/>
          </p:nvSpPr>
          <p:spPr bwMode="auto">
            <a:xfrm>
              <a:off x="-3887788" y="2508251"/>
              <a:ext cx="223837" cy="222250"/>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3" name="Freeform 17">
              <a:extLst>
                <a:ext uri="{FF2B5EF4-FFF2-40B4-BE49-F238E27FC236}">
                  <a16:creationId xmlns:a16="http://schemas.microsoft.com/office/drawing/2014/main" id="{CDDC1DB9-1783-3A47-AA61-2525B20EEF81}"/>
                </a:ext>
              </a:extLst>
            </p:cNvPr>
            <p:cNvSpPr>
              <a:spLocks/>
            </p:cNvSpPr>
            <p:nvPr/>
          </p:nvSpPr>
          <p:spPr bwMode="auto">
            <a:xfrm>
              <a:off x="-1139825" y="4587876"/>
              <a:ext cx="222250" cy="219075"/>
            </a:xfrm>
            <a:custGeom>
              <a:avLst/>
              <a:gdLst>
                <a:gd name="T0" fmla="*/ 27 w 59"/>
                <a:gd name="T1" fmla="*/ 0 h 58"/>
                <a:gd name="T2" fmla="*/ 58 w 59"/>
                <a:gd name="T3" fmla="*/ 27 h 58"/>
                <a:gd name="T4" fmla="*/ 30 w 59"/>
                <a:gd name="T5" fmla="*/ 57 h 58"/>
                <a:gd name="T6" fmla="*/ 2 w 59"/>
                <a:gd name="T7" fmla="*/ 32 h 58"/>
                <a:gd name="T8" fmla="*/ 27 w 59"/>
                <a:gd name="T9" fmla="*/ 0 h 58"/>
              </a:gdLst>
              <a:ahLst/>
              <a:cxnLst>
                <a:cxn ang="0">
                  <a:pos x="T0" y="T1"/>
                </a:cxn>
                <a:cxn ang="0">
                  <a:pos x="T2" y="T3"/>
                </a:cxn>
                <a:cxn ang="0">
                  <a:pos x="T4" y="T5"/>
                </a:cxn>
                <a:cxn ang="0">
                  <a:pos x="T6" y="T7"/>
                </a:cxn>
                <a:cxn ang="0">
                  <a:pos x="T8" y="T9"/>
                </a:cxn>
              </a:cxnLst>
              <a:rect l="0" t="0" r="r" b="b"/>
              <a:pathLst>
                <a:path w="59" h="58">
                  <a:moveTo>
                    <a:pt x="27" y="0"/>
                  </a:moveTo>
                  <a:cubicBezTo>
                    <a:pt x="45" y="1"/>
                    <a:pt x="57" y="9"/>
                    <a:pt x="58" y="27"/>
                  </a:cubicBezTo>
                  <a:cubicBezTo>
                    <a:pt x="59" y="45"/>
                    <a:pt x="48" y="56"/>
                    <a:pt x="30" y="57"/>
                  </a:cubicBezTo>
                  <a:cubicBezTo>
                    <a:pt x="13" y="58"/>
                    <a:pt x="4" y="47"/>
                    <a:pt x="2" y="32"/>
                  </a:cubicBezTo>
                  <a:cubicBezTo>
                    <a:pt x="0" y="14"/>
                    <a:pt x="9" y="3"/>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4" name="Freeform 18">
              <a:extLst>
                <a:ext uri="{FF2B5EF4-FFF2-40B4-BE49-F238E27FC236}">
                  <a16:creationId xmlns:a16="http://schemas.microsoft.com/office/drawing/2014/main" id="{E34D1268-B392-ECDA-F54F-E7C8193CDC33}"/>
                </a:ext>
              </a:extLst>
            </p:cNvPr>
            <p:cNvSpPr>
              <a:spLocks/>
            </p:cNvSpPr>
            <p:nvPr/>
          </p:nvSpPr>
          <p:spPr bwMode="auto">
            <a:xfrm>
              <a:off x="-895350" y="4297363"/>
              <a:ext cx="219075" cy="222250"/>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5" name="Freeform 19">
              <a:extLst>
                <a:ext uri="{FF2B5EF4-FFF2-40B4-BE49-F238E27FC236}">
                  <a16:creationId xmlns:a16="http://schemas.microsoft.com/office/drawing/2014/main" id="{C040F67F-DCE4-0C40-5F5F-FB05C00A5461}"/>
                </a:ext>
              </a:extLst>
            </p:cNvPr>
            <p:cNvSpPr>
              <a:spLocks/>
            </p:cNvSpPr>
            <p:nvPr/>
          </p:nvSpPr>
          <p:spPr bwMode="auto">
            <a:xfrm>
              <a:off x="-720725" y="3960813"/>
              <a:ext cx="222250" cy="223838"/>
            </a:xfrm>
            <a:custGeom>
              <a:avLst/>
              <a:gdLst>
                <a:gd name="T0" fmla="*/ 59 w 59"/>
                <a:gd name="T1" fmla="*/ 30 h 59"/>
                <a:gd name="T2" fmla="*/ 29 w 59"/>
                <a:gd name="T3" fmla="*/ 58 h 59"/>
                <a:gd name="T4" fmla="*/ 1 w 59"/>
                <a:gd name="T5" fmla="*/ 32 h 59"/>
                <a:gd name="T6" fmla="*/ 29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6" y="47"/>
                    <a:pt x="48" y="59"/>
                    <a:pt x="29" y="58"/>
                  </a:cubicBezTo>
                  <a:cubicBezTo>
                    <a:pt x="13" y="58"/>
                    <a:pt x="2" y="48"/>
                    <a:pt x="1" y="32"/>
                  </a:cubicBezTo>
                  <a:cubicBezTo>
                    <a:pt x="0" y="14"/>
                    <a:pt x="10" y="3"/>
                    <a:pt x="29" y="1"/>
                  </a:cubicBezTo>
                  <a:cubicBezTo>
                    <a:pt x="48" y="0"/>
                    <a:pt x="55"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6" name="Freeform 20">
              <a:extLst>
                <a:ext uri="{FF2B5EF4-FFF2-40B4-BE49-F238E27FC236}">
                  <a16:creationId xmlns:a16="http://schemas.microsoft.com/office/drawing/2014/main" id="{0EA50250-F9C3-437D-9CF6-834E37F48382}"/>
                </a:ext>
              </a:extLst>
            </p:cNvPr>
            <p:cNvSpPr>
              <a:spLocks/>
            </p:cNvSpPr>
            <p:nvPr/>
          </p:nvSpPr>
          <p:spPr bwMode="auto">
            <a:xfrm>
              <a:off x="-808038" y="2492376"/>
              <a:ext cx="222250" cy="234950"/>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7" name="Freeform 21">
              <a:extLst>
                <a:ext uri="{FF2B5EF4-FFF2-40B4-BE49-F238E27FC236}">
                  <a16:creationId xmlns:a16="http://schemas.microsoft.com/office/drawing/2014/main" id="{5F9F5A55-6AC9-98FC-EF65-65C77FE1854B}"/>
                </a:ext>
              </a:extLst>
            </p:cNvPr>
            <p:cNvSpPr>
              <a:spLocks/>
            </p:cNvSpPr>
            <p:nvPr/>
          </p:nvSpPr>
          <p:spPr bwMode="auto">
            <a:xfrm>
              <a:off x="-1016000" y="2182813"/>
              <a:ext cx="215900" cy="219075"/>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8" name="Freeform 22">
              <a:extLst>
                <a:ext uri="{FF2B5EF4-FFF2-40B4-BE49-F238E27FC236}">
                  <a16:creationId xmlns:a16="http://schemas.microsoft.com/office/drawing/2014/main" id="{7F2C8811-0635-8591-A3D3-B4FC1AD667DA}"/>
                </a:ext>
              </a:extLst>
            </p:cNvPr>
            <p:cNvSpPr>
              <a:spLocks/>
            </p:cNvSpPr>
            <p:nvPr/>
          </p:nvSpPr>
          <p:spPr bwMode="auto">
            <a:xfrm>
              <a:off x="-4083050" y="3232151"/>
              <a:ext cx="219075" cy="219075"/>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9" name="Freeform 23">
              <a:extLst>
                <a:ext uri="{FF2B5EF4-FFF2-40B4-BE49-F238E27FC236}">
                  <a16:creationId xmlns:a16="http://schemas.microsoft.com/office/drawing/2014/main" id="{D607938F-0DF3-EDCD-8109-DB6E5B64C2DA}"/>
                </a:ext>
              </a:extLst>
            </p:cNvPr>
            <p:cNvSpPr>
              <a:spLocks/>
            </p:cNvSpPr>
            <p:nvPr/>
          </p:nvSpPr>
          <p:spPr bwMode="auto">
            <a:xfrm>
              <a:off x="-2528888" y="5059363"/>
              <a:ext cx="222250" cy="223838"/>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0" name="Freeform 24">
              <a:extLst>
                <a:ext uri="{FF2B5EF4-FFF2-40B4-BE49-F238E27FC236}">
                  <a16:creationId xmlns:a16="http://schemas.microsoft.com/office/drawing/2014/main" id="{8E43FEB9-B3B5-69A1-A8D0-A5BA5C9E5B4D}"/>
                </a:ext>
              </a:extLst>
            </p:cNvPr>
            <p:cNvSpPr>
              <a:spLocks/>
            </p:cNvSpPr>
            <p:nvPr/>
          </p:nvSpPr>
          <p:spPr bwMode="auto">
            <a:xfrm>
              <a:off x="-4057650" y="3606801"/>
              <a:ext cx="215900" cy="219075"/>
            </a:xfrm>
            <a:custGeom>
              <a:avLst/>
              <a:gdLst>
                <a:gd name="T0" fmla="*/ 57 w 57"/>
                <a:gd name="T1" fmla="*/ 28 h 58"/>
                <a:gd name="T2" fmla="*/ 29 w 57"/>
                <a:gd name="T3" fmla="*/ 58 h 58"/>
                <a:gd name="T4" fmla="*/ 0 w 57"/>
                <a:gd name="T5" fmla="*/ 29 h 58"/>
                <a:gd name="T6" fmla="*/ 25 w 57"/>
                <a:gd name="T7" fmla="*/ 1 h 58"/>
                <a:gd name="T8" fmla="*/ 57 w 57"/>
                <a:gd name="T9" fmla="*/ 28 h 58"/>
              </a:gdLst>
              <a:ahLst/>
              <a:cxnLst>
                <a:cxn ang="0">
                  <a:pos x="T0" y="T1"/>
                </a:cxn>
                <a:cxn ang="0">
                  <a:pos x="T2" y="T3"/>
                </a:cxn>
                <a:cxn ang="0">
                  <a:pos x="T4" y="T5"/>
                </a:cxn>
                <a:cxn ang="0">
                  <a:pos x="T6" y="T7"/>
                </a:cxn>
                <a:cxn ang="0">
                  <a:pos x="T8" y="T9"/>
                </a:cxn>
              </a:cxnLst>
              <a:rect l="0" t="0" r="r" b="b"/>
              <a:pathLst>
                <a:path w="57" h="58">
                  <a:moveTo>
                    <a:pt x="57" y="28"/>
                  </a:moveTo>
                  <a:cubicBezTo>
                    <a:pt x="55" y="45"/>
                    <a:pt x="47" y="58"/>
                    <a:pt x="29" y="58"/>
                  </a:cubicBezTo>
                  <a:cubicBezTo>
                    <a:pt x="10" y="58"/>
                    <a:pt x="0" y="47"/>
                    <a:pt x="0" y="29"/>
                  </a:cubicBezTo>
                  <a:cubicBezTo>
                    <a:pt x="0" y="13"/>
                    <a:pt x="10" y="3"/>
                    <a:pt x="25" y="1"/>
                  </a:cubicBezTo>
                  <a:cubicBezTo>
                    <a:pt x="43" y="0"/>
                    <a:pt x="53" y="11"/>
                    <a:pt x="57"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1" name="Freeform 25">
              <a:extLst>
                <a:ext uri="{FF2B5EF4-FFF2-40B4-BE49-F238E27FC236}">
                  <a16:creationId xmlns:a16="http://schemas.microsoft.com/office/drawing/2014/main" id="{23932D75-63CD-EB6A-BDF0-3782A401982D}"/>
                </a:ext>
              </a:extLst>
            </p:cNvPr>
            <p:cNvSpPr>
              <a:spLocks/>
            </p:cNvSpPr>
            <p:nvPr/>
          </p:nvSpPr>
          <p:spPr bwMode="auto">
            <a:xfrm>
              <a:off x="-4027488" y="2862263"/>
              <a:ext cx="219075" cy="215900"/>
            </a:xfrm>
            <a:custGeom>
              <a:avLst/>
              <a:gdLst>
                <a:gd name="T0" fmla="*/ 29 w 58"/>
                <a:gd name="T1" fmla="*/ 0 h 57"/>
                <a:gd name="T2" fmla="*/ 58 w 58"/>
                <a:gd name="T3" fmla="*/ 28 h 57"/>
                <a:gd name="T4" fmla="*/ 33 w 58"/>
                <a:gd name="T5" fmla="*/ 56 h 57"/>
                <a:gd name="T6" fmla="*/ 2 w 58"/>
                <a:gd name="T7" fmla="*/ 31 h 57"/>
                <a:gd name="T8" fmla="*/ 29 w 58"/>
                <a:gd name="T9" fmla="*/ 0 h 57"/>
              </a:gdLst>
              <a:ahLst/>
              <a:cxnLst>
                <a:cxn ang="0">
                  <a:pos x="T0" y="T1"/>
                </a:cxn>
                <a:cxn ang="0">
                  <a:pos x="T2" y="T3"/>
                </a:cxn>
                <a:cxn ang="0">
                  <a:pos x="T4" y="T5"/>
                </a:cxn>
                <a:cxn ang="0">
                  <a:pos x="T6" y="T7"/>
                </a:cxn>
                <a:cxn ang="0">
                  <a:pos x="T8" y="T9"/>
                </a:cxn>
              </a:cxnLst>
              <a:rect l="0" t="0" r="r" b="b"/>
              <a:pathLst>
                <a:path w="58" h="57">
                  <a:moveTo>
                    <a:pt x="29" y="0"/>
                  </a:moveTo>
                  <a:cubicBezTo>
                    <a:pt x="47" y="1"/>
                    <a:pt x="58" y="10"/>
                    <a:pt x="58" y="28"/>
                  </a:cubicBezTo>
                  <a:cubicBezTo>
                    <a:pt x="58" y="43"/>
                    <a:pt x="50" y="55"/>
                    <a:pt x="33" y="56"/>
                  </a:cubicBezTo>
                  <a:cubicBezTo>
                    <a:pt x="16" y="57"/>
                    <a:pt x="4" y="49"/>
                    <a:pt x="2" y="31"/>
                  </a:cubicBezTo>
                  <a:cubicBezTo>
                    <a:pt x="0" y="12"/>
                    <a:pt x="11"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2" name="Freeform 26">
              <a:extLst>
                <a:ext uri="{FF2B5EF4-FFF2-40B4-BE49-F238E27FC236}">
                  <a16:creationId xmlns:a16="http://schemas.microsoft.com/office/drawing/2014/main" id="{7D74A29A-F3F7-BA71-CFBF-B792EE8CE5D6}"/>
                </a:ext>
              </a:extLst>
            </p:cNvPr>
            <p:cNvSpPr>
              <a:spLocks/>
            </p:cNvSpPr>
            <p:nvPr/>
          </p:nvSpPr>
          <p:spPr bwMode="auto">
            <a:xfrm>
              <a:off x="-1287463" y="1930401"/>
              <a:ext cx="219075" cy="219075"/>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3" name="Freeform 27">
              <a:extLst>
                <a:ext uri="{FF2B5EF4-FFF2-40B4-BE49-F238E27FC236}">
                  <a16:creationId xmlns:a16="http://schemas.microsoft.com/office/drawing/2014/main" id="{44A416B2-B9A5-990C-4B51-2CB51BE3243D}"/>
                </a:ext>
              </a:extLst>
            </p:cNvPr>
            <p:cNvSpPr>
              <a:spLocks/>
            </p:cNvSpPr>
            <p:nvPr/>
          </p:nvSpPr>
          <p:spPr bwMode="auto">
            <a:xfrm>
              <a:off x="-2709863" y="1612901"/>
              <a:ext cx="215900" cy="219075"/>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4" name="Freeform 28">
              <a:extLst>
                <a:ext uri="{FF2B5EF4-FFF2-40B4-BE49-F238E27FC236}">
                  <a16:creationId xmlns:a16="http://schemas.microsoft.com/office/drawing/2014/main" id="{8C6EEFEC-79E5-7D0F-005B-39DB52BB6104}"/>
                </a:ext>
              </a:extLst>
            </p:cNvPr>
            <p:cNvSpPr>
              <a:spLocks/>
            </p:cNvSpPr>
            <p:nvPr/>
          </p:nvSpPr>
          <p:spPr bwMode="auto">
            <a:xfrm>
              <a:off x="-611188" y="3225801"/>
              <a:ext cx="222250" cy="219075"/>
            </a:xfrm>
            <a:custGeom>
              <a:avLst/>
              <a:gdLst>
                <a:gd name="T0" fmla="*/ 29 w 59"/>
                <a:gd name="T1" fmla="*/ 0 h 58"/>
                <a:gd name="T2" fmla="*/ 58 w 59"/>
                <a:gd name="T3" fmla="*/ 29 h 58"/>
                <a:gd name="T4" fmla="*/ 28 w 59"/>
                <a:gd name="T5" fmla="*/ 57 h 58"/>
                <a:gd name="T6" fmla="*/ 1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3"/>
                    <a:pt x="59" y="11"/>
                    <a:pt x="58" y="29"/>
                  </a:cubicBezTo>
                  <a:cubicBezTo>
                    <a:pt x="57" y="47"/>
                    <a:pt x="47" y="58"/>
                    <a:pt x="28" y="57"/>
                  </a:cubicBezTo>
                  <a:cubicBezTo>
                    <a:pt x="12" y="57"/>
                    <a:pt x="2" y="46"/>
                    <a:pt x="1" y="31"/>
                  </a:cubicBezTo>
                  <a:cubicBezTo>
                    <a:pt x="0" y="13"/>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5" name="Freeform 29">
              <a:extLst>
                <a:ext uri="{FF2B5EF4-FFF2-40B4-BE49-F238E27FC236}">
                  <a16:creationId xmlns:a16="http://schemas.microsoft.com/office/drawing/2014/main" id="{FBA81A94-431C-C03A-5FF3-B992F7537B20}"/>
                </a:ext>
              </a:extLst>
            </p:cNvPr>
            <p:cNvSpPr>
              <a:spLocks/>
            </p:cNvSpPr>
            <p:nvPr/>
          </p:nvSpPr>
          <p:spPr bwMode="auto">
            <a:xfrm>
              <a:off x="-3800475" y="4283076"/>
              <a:ext cx="249237" cy="252413"/>
            </a:xfrm>
            <a:custGeom>
              <a:avLst/>
              <a:gdLst>
                <a:gd name="T0" fmla="*/ 7 w 66"/>
                <a:gd name="T1" fmla="*/ 46 h 67"/>
                <a:gd name="T2" fmla="*/ 20 w 66"/>
                <a:gd name="T3" fmla="*/ 7 h 67"/>
                <a:gd name="T4" fmla="*/ 56 w 66"/>
                <a:gd name="T5" fmla="*/ 18 h 67"/>
                <a:gd name="T6" fmla="*/ 47 w 66"/>
                <a:gd name="T7" fmla="*/ 58 h 67"/>
                <a:gd name="T8" fmla="*/ 7 w 66"/>
                <a:gd name="T9" fmla="*/ 46 h 67"/>
              </a:gdLst>
              <a:ahLst/>
              <a:cxnLst>
                <a:cxn ang="0">
                  <a:pos x="T0" y="T1"/>
                </a:cxn>
                <a:cxn ang="0">
                  <a:pos x="T2" y="T3"/>
                </a:cxn>
                <a:cxn ang="0">
                  <a:pos x="T4" y="T5"/>
                </a:cxn>
                <a:cxn ang="0">
                  <a:pos x="T6" y="T7"/>
                </a:cxn>
                <a:cxn ang="0">
                  <a:pos x="T8" y="T9"/>
                </a:cxn>
              </a:cxnLst>
              <a:rect l="0" t="0" r="r" b="b"/>
              <a:pathLst>
                <a:path w="66" h="67">
                  <a:moveTo>
                    <a:pt x="7" y="46"/>
                  </a:moveTo>
                  <a:cubicBezTo>
                    <a:pt x="0" y="29"/>
                    <a:pt x="5" y="15"/>
                    <a:pt x="20" y="7"/>
                  </a:cubicBezTo>
                  <a:cubicBezTo>
                    <a:pt x="34" y="0"/>
                    <a:pt x="48" y="4"/>
                    <a:pt x="56" y="18"/>
                  </a:cubicBezTo>
                  <a:cubicBezTo>
                    <a:pt x="66" y="34"/>
                    <a:pt x="63" y="49"/>
                    <a:pt x="47" y="58"/>
                  </a:cubicBezTo>
                  <a:cubicBezTo>
                    <a:pt x="31" y="67"/>
                    <a:pt x="17" y="60"/>
                    <a:pt x="7"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6" name="Freeform 30">
              <a:extLst>
                <a:ext uri="{FF2B5EF4-FFF2-40B4-BE49-F238E27FC236}">
                  <a16:creationId xmlns:a16="http://schemas.microsoft.com/office/drawing/2014/main" id="{CE0AF8B0-3A95-3C3D-6647-3AF55B1D2D7E}"/>
                </a:ext>
              </a:extLst>
            </p:cNvPr>
            <p:cNvSpPr>
              <a:spLocks/>
            </p:cNvSpPr>
            <p:nvPr/>
          </p:nvSpPr>
          <p:spPr bwMode="auto">
            <a:xfrm>
              <a:off x="-3562350" y="4573588"/>
              <a:ext cx="252412" cy="249238"/>
            </a:xfrm>
            <a:custGeom>
              <a:avLst/>
              <a:gdLst>
                <a:gd name="T0" fmla="*/ 46 w 67"/>
                <a:gd name="T1" fmla="*/ 59 h 66"/>
                <a:gd name="T2" fmla="*/ 7 w 67"/>
                <a:gd name="T3" fmla="*/ 46 h 66"/>
                <a:gd name="T4" fmla="*/ 18 w 67"/>
                <a:gd name="T5" fmla="*/ 10 h 66"/>
                <a:gd name="T6" fmla="*/ 57 w 67"/>
                <a:gd name="T7" fmla="*/ 19 h 66"/>
                <a:gd name="T8" fmla="*/ 46 w 67"/>
                <a:gd name="T9" fmla="*/ 59 h 66"/>
              </a:gdLst>
              <a:ahLst/>
              <a:cxnLst>
                <a:cxn ang="0">
                  <a:pos x="T0" y="T1"/>
                </a:cxn>
                <a:cxn ang="0">
                  <a:pos x="T2" y="T3"/>
                </a:cxn>
                <a:cxn ang="0">
                  <a:pos x="T4" y="T5"/>
                </a:cxn>
                <a:cxn ang="0">
                  <a:pos x="T6" y="T7"/>
                </a:cxn>
                <a:cxn ang="0">
                  <a:pos x="T8" y="T9"/>
                </a:cxn>
              </a:cxnLst>
              <a:rect l="0" t="0" r="r" b="b"/>
              <a:pathLst>
                <a:path w="67" h="66">
                  <a:moveTo>
                    <a:pt x="46" y="59"/>
                  </a:moveTo>
                  <a:cubicBezTo>
                    <a:pt x="29" y="66"/>
                    <a:pt x="15" y="62"/>
                    <a:pt x="7" y="46"/>
                  </a:cubicBezTo>
                  <a:cubicBezTo>
                    <a:pt x="0" y="32"/>
                    <a:pt x="4" y="18"/>
                    <a:pt x="18" y="10"/>
                  </a:cubicBezTo>
                  <a:cubicBezTo>
                    <a:pt x="33" y="0"/>
                    <a:pt x="48" y="4"/>
                    <a:pt x="57" y="19"/>
                  </a:cubicBezTo>
                  <a:cubicBezTo>
                    <a:pt x="67" y="35"/>
                    <a:pt x="60" y="49"/>
                    <a:pt x="46"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7" name="Freeform 31">
              <a:extLst>
                <a:ext uri="{FF2B5EF4-FFF2-40B4-BE49-F238E27FC236}">
                  <a16:creationId xmlns:a16="http://schemas.microsoft.com/office/drawing/2014/main" id="{FDBCD8C7-EDE7-285E-BC3B-B807B645C4A8}"/>
                </a:ext>
              </a:extLst>
            </p:cNvPr>
            <p:cNvSpPr>
              <a:spLocks/>
            </p:cNvSpPr>
            <p:nvPr/>
          </p:nvSpPr>
          <p:spPr bwMode="auto">
            <a:xfrm>
              <a:off x="-3271838" y="4810126"/>
              <a:ext cx="252412" cy="242888"/>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8" name="Freeform 32">
              <a:extLst>
                <a:ext uri="{FF2B5EF4-FFF2-40B4-BE49-F238E27FC236}">
                  <a16:creationId xmlns:a16="http://schemas.microsoft.com/office/drawing/2014/main" id="{36142499-1E2A-D344-9132-4FCC923DDED4}"/>
                </a:ext>
              </a:extLst>
            </p:cNvPr>
            <p:cNvSpPr>
              <a:spLocks/>
            </p:cNvSpPr>
            <p:nvPr/>
          </p:nvSpPr>
          <p:spPr bwMode="auto">
            <a:xfrm>
              <a:off x="-2932113" y="4973638"/>
              <a:ext cx="244475" cy="252413"/>
            </a:xfrm>
            <a:custGeom>
              <a:avLst/>
              <a:gdLst>
                <a:gd name="T0" fmla="*/ 58 w 65"/>
                <a:gd name="T1" fmla="*/ 19 h 67"/>
                <a:gd name="T2" fmla="*/ 47 w 65"/>
                <a:gd name="T3" fmla="*/ 58 h 67"/>
                <a:gd name="T4" fmla="*/ 8 w 65"/>
                <a:gd name="T5" fmla="*/ 47 h 67"/>
                <a:gd name="T6" fmla="*/ 18 w 65"/>
                <a:gd name="T7" fmla="*/ 10 h 67"/>
                <a:gd name="T8" fmla="*/ 58 w 65"/>
                <a:gd name="T9" fmla="*/ 19 h 67"/>
              </a:gdLst>
              <a:ahLst/>
              <a:cxnLst>
                <a:cxn ang="0">
                  <a:pos x="T0" y="T1"/>
                </a:cxn>
                <a:cxn ang="0">
                  <a:pos x="T2" y="T3"/>
                </a:cxn>
                <a:cxn ang="0">
                  <a:pos x="T4" y="T5"/>
                </a:cxn>
                <a:cxn ang="0">
                  <a:pos x="T6" y="T7"/>
                </a:cxn>
                <a:cxn ang="0">
                  <a:pos x="T8" y="T9"/>
                </a:cxn>
              </a:cxnLst>
              <a:rect l="0" t="0" r="r" b="b"/>
              <a:pathLst>
                <a:path w="65" h="67">
                  <a:moveTo>
                    <a:pt x="58" y="19"/>
                  </a:moveTo>
                  <a:cubicBezTo>
                    <a:pt x="65" y="35"/>
                    <a:pt x="63" y="50"/>
                    <a:pt x="47" y="58"/>
                  </a:cubicBezTo>
                  <a:cubicBezTo>
                    <a:pt x="31" y="67"/>
                    <a:pt x="17" y="62"/>
                    <a:pt x="8" y="47"/>
                  </a:cubicBezTo>
                  <a:cubicBezTo>
                    <a:pt x="0" y="32"/>
                    <a:pt x="5" y="19"/>
                    <a:pt x="18" y="10"/>
                  </a:cubicBezTo>
                  <a:cubicBezTo>
                    <a:pt x="33" y="0"/>
                    <a:pt x="47" y="4"/>
                    <a:pt x="58"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9" name="Freeform 33">
              <a:extLst>
                <a:ext uri="{FF2B5EF4-FFF2-40B4-BE49-F238E27FC236}">
                  <a16:creationId xmlns:a16="http://schemas.microsoft.com/office/drawing/2014/main" id="{E1D667CF-8543-B199-A648-C350325B1F48}"/>
                </a:ext>
              </a:extLst>
            </p:cNvPr>
            <p:cNvSpPr>
              <a:spLocks/>
            </p:cNvSpPr>
            <p:nvPr/>
          </p:nvSpPr>
          <p:spPr bwMode="auto">
            <a:xfrm>
              <a:off x="-3970338" y="3946526"/>
              <a:ext cx="246062" cy="241300"/>
            </a:xfrm>
            <a:custGeom>
              <a:avLst/>
              <a:gdLst>
                <a:gd name="T0" fmla="*/ 44 w 65"/>
                <a:gd name="T1" fmla="*/ 59 h 64"/>
                <a:gd name="T2" fmla="*/ 6 w 65"/>
                <a:gd name="T3" fmla="*/ 43 h 64"/>
                <a:gd name="T4" fmla="*/ 23 w 65"/>
                <a:gd name="T5" fmla="*/ 6 h 64"/>
                <a:gd name="T6" fmla="*/ 58 w 65"/>
                <a:gd name="T7" fmla="*/ 20 h 64"/>
                <a:gd name="T8" fmla="*/ 44 w 65"/>
                <a:gd name="T9" fmla="*/ 59 h 64"/>
              </a:gdLst>
              <a:ahLst/>
              <a:cxnLst>
                <a:cxn ang="0">
                  <a:pos x="T0" y="T1"/>
                </a:cxn>
                <a:cxn ang="0">
                  <a:pos x="T2" y="T3"/>
                </a:cxn>
                <a:cxn ang="0">
                  <a:pos x="T4" y="T5"/>
                </a:cxn>
                <a:cxn ang="0">
                  <a:pos x="T6" y="T7"/>
                </a:cxn>
                <a:cxn ang="0">
                  <a:pos x="T8" y="T9"/>
                </a:cxn>
              </a:cxnLst>
              <a:rect l="0" t="0" r="r" b="b"/>
              <a:pathLst>
                <a:path w="65" h="64">
                  <a:moveTo>
                    <a:pt x="44" y="59"/>
                  </a:moveTo>
                  <a:cubicBezTo>
                    <a:pt x="27" y="64"/>
                    <a:pt x="13" y="60"/>
                    <a:pt x="6" y="43"/>
                  </a:cubicBezTo>
                  <a:cubicBezTo>
                    <a:pt x="0" y="26"/>
                    <a:pt x="6" y="12"/>
                    <a:pt x="23" y="6"/>
                  </a:cubicBezTo>
                  <a:cubicBezTo>
                    <a:pt x="38" y="0"/>
                    <a:pt x="51" y="6"/>
                    <a:pt x="58" y="20"/>
                  </a:cubicBezTo>
                  <a:cubicBezTo>
                    <a:pt x="65" y="37"/>
                    <a:pt x="60" y="50"/>
                    <a:pt x="44"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4" name="Freeform 5">
            <a:extLst>
              <a:ext uri="{FF2B5EF4-FFF2-40B4-BE49-F238E27FC236}">
                <a16:creationId xmlns:a16="http://schemas.microsoft.com/office/drawing/2014/main" id="{3D06ACF8-8748-7989-6F3A-001CBF1DFC8D}"/>
              </a:ext>
            </a:extLst>
          </p:cNvPr>
          <p:cNvSpPr>
            <a:spLocks noEditPoints="1"/>
          </p:cNvSpPr>
          <p:nvPr/>
        </p:nvSpPr>
        <p:spPr bwMode="auto">
          <a:xfrm>
            <a:off x="1746264" y="3065741"/>
            <a:ext cx="774662" cy="775168"/>
          </a:xfrm>
          <a:custGeom>
            <a:avLst/>
            <a:gdLst>
              <a:gd name="T0" fmla="*/ 0 w 1289"/>
              <a:gd name="T1" fmla="*/ 791 h 1290"/>
              <a:gd name="T2" fmla="*/ 0 w 1289"/>
              <a:gd name="T3" fmla="*/ 745 h 1290"/>
              <a:gd name="T4" fmla="*/ 0 w 1289"/>
              <a:gd name="T5" fmla="*/ 739 h 1290"/>
              <a:gd name="T6" fmla="*/ 46 w 1289"/>
              <a:gd name="T7" fmla="*/ 553 h 1290"/>
              <a:gd name="T8" fmla="*/ 310 w 1289"/>
              <a:gd name="T9" fmla="*/ 291 h 1290"/>
              <a:gd name="T10" fmla="*/ 593 w 1289"/>
              <a:gd name="T11" fmla="*/ 252 h 1290"/>
              <a:gd name="T12" fmla="*/ 767 w 1289"/>
              <a:gd name="T13" fmla="*/ 309 h 1290"/>
              <a:gd name="T14" fmla="*/ 790 w 1289"/>
              <a:gd name="T15" fmla="*/ 322 h 1290"/>
              <a:gd name="T16" fmla="*/ 977 w 1289"/>
              <a:gd name="T17" fmla="*/ 135 h 1290"/>
              <a:gd name="T18" fmla="*/ 973 w 1289"/>
              <a:gd name="T19" fmla="*/ 131 h 1290"/>
              <a:gd name="T20" fmla="*/ 910 w 1289"/>
              <a:gd name="T21" fmla="*/ 69 h 1290"/>
              <a:gd name="T22" fmla="*/ 900 w 1289"/>
              <a:gd name="T23" fmla="*/ 28 h 1290"/>
              <a:gd name="T24" fmla="*/ 932 w 1289"/>
              <a:gd name="T25" fmla="*/ 0 h 1290"/>
              <a:gd name="T26" fmla="*/ 949 w 1289"/>
              <a:gd name="T27" fmla="*/ 0 h 1290"/>
              <a:gd name="T28" fmla="*/ 1070 w 1289"/>
              <a:gd name="T29" fmla="*/ 5 h 1290"/>
              <a:gd name="T30" fmla="*/ 1239 w 1289"/>
              <a:gd name="T31" fmla="*/ 12 h 1290"/>
              <a:gd name="T32" fmla="*/ 1277 w 1289"/>
              <a:gd name="T33" fmla="*/ 45 h 1290"/>
              <a:gd name="T34" fmla="*/ 1279 w 1289"/>
              <a:gd name="T35" fmla="*/ 82 h 1290"/>
              <a:gd name="T36" fmla="*/ 1284 w 1289"/>
              <a:gd name="T37" fmla="*/ 205 h 1290"/>
              <a:gd name="T38" fmla="*/ 1289 w 1289"/>
              <a:gd name="T39" fmla="*/ 349 h 1290"/>
              <a:gd name="T40" fmla="*/ 1285 w 1289"/>
              <a:gd name="T41" fmla="*/ 368 h 1290"/>
              <a:gd name="T42" fmla="*/ 1220 w 1289"/>
              <a:gd name="T43" fmla="*/ 379 h 1290"/>
              <a:gd name="T44" fmla="*/ 1158 w 1289"/>
              <a:gd name="T45" fmla="*/ 316 h 1290"/>
              <a:gd name="T46" fmla="*/ 1154 w 1289"/>
              <a:gd name="T47" fmla="*/ 313 h 1290"/>
              <a:gd name="T48" fmla="*/ 967 w 1289"/>
              <a:gd name="T49" fmla="*/ 499 h 1290"/>
              <a:gd name="T50" fmla="*/ 967 w 1289"/>
              <a:gd name="T51" fmla="*/ 500 h 1290"/>
              <a:gd name="T52" fmla="*/ 969 w 1289"/>
              <a:gd name="T53" fmla="*/ 503 h 1290"/>
              <a:gd name="T54" fmla="*/ 1032 w 1289"/>
              <a:gd name="T55" fmla="*/ 870 h 1290"/>
              <a:gd name="T56" fmla="*/ 780 w 1289"/>
              <a:gd name="T57" fmla="*/ 1221 h 1290"/>
              <a:gd name="T58" fmla="*/ 576 w 1289"/>
              <a:gd name="T59" fmla="*/ 1287 h 1290"/>
              <a:gd name="T60" fmla="*/ 542 w 1289"/>
              <a:gd name="T61" fmla="*/ 1290 h 1290"/>
              <a:gd name="T62" fmla="*/ 499 w 1289"/>
              <a:gd name="T63" fmla="*/ 1290 h 1290"/>
              <a:gd name="T64" fmla="*/ 466 w 1289"/>
              <a:gd name="T65" fmla="*/ 1287 h 1290"/>
              <a:gd name="T66" fmla="*/ 324 w 1289"/>
              <a:gd name="T67" fmla="*/ 1251 h 1290"/>
              <a:gd name="T68" fmla="*/ 60 w 1289"/>
              <a:gd name="T69" fmla="*/ 1013 h 1290"/>
              <a:gd name="T70" fmla="*/ 3 w 1289"/>
              <a:gd name="T71" fmla="*/ 824 h 1290"/>
              <a:gd name="T72" fmla="*/ 0 w 1289"/>
              <a:gd name="T73" fmla="*/ 791 h 1290"/>
              <a:gd name="T74" fmla="*/ 515 w 1289"/>
              <a:gd name="T75" fmla="*/ 1091 h 1290"/>
              <a:gd name="T76" fmla="*/ 843 w 1289"/>
              <a:gd name="T77" fmla="*/ 774 h 1290"/>
              <a:gd name="T78" fmla="*/ 525 w 1289"/>
              <a:gd name="T79" fmla="*/ 446 h 1290"/>
              <a:gd name="T80" fmla="*/ 198 w 1289"/>
              <a:gd name="T81" fmla="*/ 762 h 1290"/>
              <a:gd name="T82" fmla="*/ 515 w 1289"/>
              <a:gd name="T83" fmla="*/ 1091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89" h="1290">
                <a:moveTo>
                  <a:pt x="0" y="791"/>
                </a:moveTo>
                <a:cubicBezTo>
                  <a:pt x="0" y="776"/>
                  <a:pt x="0" y="760"/>
                  <a:pt x="0" y="745"/>
                </a:cubicBezTo>
                <a:cubicBezTo>
                  <a:pt x="0" y="743"/>
                  <a:pt x="0" y="741"/>
                  <a:pt x="0" y="739"/>
                </a:cubicBezTo>
                <a:cubicBezTo>
                  <a:pt x="4" y="674"/>
                  <a:pt x="19" y="612"/>
                  <a:pt x="46" y="553"/>
                </a:cubicBezTo>
                <a:cubicBezTo>
                  <a:pt x="102" y="433"/>
                  <a:pt x="190" y="345"/>
                  <a:pt x="310" y="291"/>
                </a:cubicBezTo>
                <a:cubicBezTo>
                  <a:pt x="400" y="251"/>
                  <a:pt x="495" y="239"/>
                  <a:pt x="593" y="252"/>
                </a:cubicBezTo>
                <a:cubicBezTo>
                  <a:pt x="654" y="261"/>
                  <a:pt x="712" y="280"/>
                  <a:pt x="767" y="309"/>
                </a:cubicBezTo>
                <a:cubicBezTo>
                  <a:pt x="775" y="313"/>
                  <a:pt x="783" y="318"/>
                  <a:pt x="790" y="322"/>
                </a:cubicBezTo>
                <a:cubicBezTo>
                  <a:pt x="852" y="259"/>
                  <a:pt x="914" y="197"/>
                  <a:pt x="977" y="135"/>
                </a:cubicBezTo>
                <a:cubicBezTo>
                  <a:pt x="976" y="134"/>
                  <a:pt x="974" y="133"/>
                  <a:pt x="973" y="131"/>
                </a:cubicBezTo>
                <a:cubicBezTo>
                  <a:pt x="952" y="111"/>
                  <a:pt x="931" y="90"/>
                  <a:pt x="910" y="69"/>
                </a:cubicBezTo>
                <a:cubicBezTo>
                  <a:pt x="899" y="57"/>
                  <a:pt x="895" y="43"/>
                  <a:pt x="900" y="28"/>
                </a:cubicBezTo>
                <a:cubicBezTo>
                  <a:pt x="905" y="12"/>
                  <a:pt x="916" y="3"/>
                  <a:pt x="932" y="0"/>
                </a:cubicBezTo>
                <a:cubicBezTo>
                  <a:pt x="938" y="0"/>
                  <a:pt x="943" y="0"/>
                  <a:pt x="949" y="0"/>
                </a:cubicBezTo>
                <a:cubicBezTo>
                  <a:pt x="989" y="2"/>
                  <a:pt x="1030" y="4"/>
                  <a:pt x="1070" y="5"/>
                </a:cubicBezTo>
                <a:cubicBezTo>
                  <a:pt x="1126" y="7"/>
                  <a:pt x="1183" y="10"/>
                  <a:pt x="1239" y="12"/>
                </a:cubicBezTo>
                <a:cubicBezTo>
                  <a:pt x="1258" y="13"/>
                  <a:pt x="1274" y="26"/>
                  <a:pt x="1277" y="45"/>
                </a:cubicBezTo>
                <a:cubicBezTo>
                  <a:pt x="1278" y="57"/>
                  <a:pt x="1278" y="70"/>
                  <a:pt x="1279" y="82"/>
                </a:cubicBezTo>
                <a:cubicBezTo>
                  <a:pt x="1280" y="123"/>
                  <a:pt x="1282" y="164"/>
                  <a:pt x="1284" y="205"/>
                </a:cubicBezTo>
                <a:cubicBezTo>
                  <a:pt x="1285" y="253"/>
                  <a:pt x="1288" y="301"/>
                  <a:pt x="1289" y="349"/>
                </a:cubicBezTo>
                <a:cubicBezTo>
                  <a:pt x="1289" y="355"/>
                  <a:pt x="1288" y="362"/>
                  <a:pt x="1285" y="368"/>
                </a:cubicBezTo>
                <a:cubicBezTo>
                  <a:pt x="1274" y="394"/>
                  <a:pt x="1241" y="399"/>
                  <a:pt x="1220" y="379"/>
                </a:cubicBezTo>
                <a:cubicBezTo>
                  <a:pt x="1199" y="358"/>
                  <a:pt x="1178" y="337"/>
                  <a:pt x="1158" y="316"/>
                </a:cubicBezTo>
                <a:cubicBezTo>
                  <a:pt x="1156" y="315"/>
                  <a:pt x="1155" y="314"/>
                  <a:pt x="1154" y="313"/>
                </a:cubicBezTo>
                <a:cubicBezTo>
                  <a:pt x="1091" y="375"/>
                  <a:pt x="1029" y="437"/>
                  <a:pt x="967" y="499"/>
                </a:cubicBezTo>
                <a:cubicBezTo>
                  <a:pt x="967" y="499"/>
                  <a:pt x="967" y="499"/>
                  <a:pt x="967" y="500"/>
                </a:cubicBezTo>
                <a:cubicBezTo>
                  <a:pt x="968" y="501"/>
                  <a:pt x="969" y="502"/>
                  <a:pt x="969" y="503"/>
                </a:cubicBezTo>
                <a:cubicBezTo>
                  <a:pt x="1036" y="618"/>
                  <a:pt x="1058" y="740"/>
                  <a:pt x="1032" y="870"/>
                </a:cubicBezTo>
                <a:cubicBezTo>
                  <a:pt x="1001" y="1024"/>
                  <a:pt x="915" y="1141"/>
                  <a:pt x="780" y="1221"/>
                </a:cubicBezTo>
                <a:cubicBezTo>
                  <a:pt x="717" y="1258"/>
                  <a:pt x="649" y="1279"/>
                  <a:pt x="576" y="1287"/>
                </a:cubicBezTo>
                <a:cubicBezTo>
                  <a:pt x="565" y="1288"/>
                  <a:pt x="554" y="1289"/>
                  <a:pt x="542" y="1290"/>
                </a:cubicBezTo>
                <a:cubicBezTo>
                  <a:pt x="528" y="1290"/>
                  <a:pt x="514" y="1290"/>
                  <a:pt x="499" y="1290"/>
                </a:cubicBezTo>
                <a:cubicBezTo>
                  <a:pt x="488" y="1289"/>
                  <a:pt x="477" y="1288"/>
                  <a:pt x="466" y="1287"/>
                </a:cubicBezTo>
                <a:cubicBezTo>
                  <a:pt x="417" y="1282"/>
                  <a:pt x="370" y="1270"/>
                  <a:pt x="324" y="1251"/>
                </a:cubicBezTo>
                <a:cubicBezTo>
                  <a:pt x="208" y="1203"/>
                  <a:pt x="120" y="1123"/>
                  <a:pt x="60" y="1013"/>
                </a:cubicBezTo>
                <a:cubicBezTo>
                  <a:pt x="29" y="954"/>
                  <a:pt x="10" y="891"/>
                  <a:pt x="3" y="824"/>
                </a:cubicBezTo>
                <a:cubicBezTo>
                  <a:pt x="1" y="813"/>
                  <a:pt x="1" y="802"/>
                  <a:pt x="0" y="791"/>
                </a:cubicBezTo>
                <a:close/>
                <a:moveTo>
                  <a:pt x="515" y="1091"/>
                </a:moveTo>
                <a:cubicBezTo>
                  <a:pt x="697" y="1093"/>
                  <a:pt x="840" y="949"/>
                  <a:pt x="843" y="774"/>
                </a:cubicBezTo>
                <a:cubicBezTo>
                  <a:pt x="847" y="594"/>
                  <a:pt x="703" y="448"/>
                  <a:pt x="525" y="446"/>
                </a:cubicBezTo>
                <a:cubicBezTo>
                  <a:pt x="349" y="443"/>
                  <a:pt x="202" y="583"/>
                  <a:pt x="198" y="762"/>
                </a:cubicBezTo>
                <a:cubicBezTo>
                  <a:pt x="195" y="942"/>
                  <a:pt x="337" y="1087"/>
                  <a:pt x="515" y="109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6" name="TextBox 125">
            <a:extLst>
              <a:ext uri="{FF2B5EF4-FFF2-40B4-BE49-F238E27FC236}">
                <a16:creationId xmlns:a16="http://schemas.microsoft.com/office/drawing/2014/main" id="{3842C2FE-403A-C793-EC6A-25AF1B86AF3C}"/>
              </a:ext>
            </a:extLst>
          </p:cNvPr>
          <p:cNvSpPr txBox="1"/>
          <p:nvPr/>
        </p:nvSpPr>
        <p:spPr>
          <a:xfrm>
            <a:off x="977900" y="6129771"/>
            <a:ext cx="10574338" cy="415469"/>
          </a:xfrm>
          <a:prstGeom prst="rect">
            <a:avLst/>
          </a:prstGeom>
          <a:noFill/>
        </p:spPr>
        <p:txBody>
          <a:bodyPr wrap="square" lIns="0" tIns="0" rIns="0" bIns="0" rtlCol="0" anchor="b" anchorCtr="0">
            <a:noAutofit/>
          </a:bodyPr>
          <a:lstStyle/>
          <a:p>
            <a:pPr>
              <a:spcAft>
                <a:spcPts val="300"/>
              </a:spcAft>
            </a:pPr>
            <a:r>
              <a:rPr lang="fr-FR" sz="800" dirty="0"/>
              <a:t>Yassa R, Jeste DV. </a:t>
            </a:r>
            <a:r>
              <a:rPr lang="fr-FR" sz="800" i="1" dirty="0"/>
              <a:t>Schizophr Bull. </a:t>
            </a:r>
            <a:r>
              <a:rPr lang="fr-FR" sz="800" dirty="0"/>
              <a:t>1992;18(4):701-715</a:t>
            </a:r>
            <a:r>
              <a:rPr lang="en-US" sz="800" dirty="0"/>
              <a:t>.</a:t>
            </a:r>
          </a:p>
        </p:txBody>
      </p:sp>
    </p:spTree>
    <p:extLst>
      <p:ext uri="{BB962C8B-B14F-4D97-AF65-F5344CB8AC3E}">
        <p14:creationId xmlns:p14="http://schemas.microsoft.com/office/powerpoint/2010/main" val="540996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Prevalence of Underlying Mental Health Conditions </a:t>
            </a:r>
            <a:br>
              <a:rPr lang="en-US" dirty="0"/>
            </a:br>
            <a:r>
              <a:rPr lang="en-US" dirty="0"/>
              <a:t>Among Antipsychotic Users With a TD Diagnosis</a:t>
            </a:r>
            <a:endParaRPr lang="en-US" baseline="30000" dirty="0"/>
          </a:p>
        </p:txBody>
      </p:sp>
      <p:sp>
        <p:nvSpPr>
          <p:cNvPr id="3" name="Slide Number Placeholder 2"/>
          <p:cNvSpPr>
            <a:spLocks noGrp="1"/>
          </p:cNvSpPr>
          <p:nvPr>
            <p:ph type="sldNum" sz="quarter" idx="4"/>
          </p:nvPr>
        </p:nvSpPr>
        <p:spPr/>
        <p:txBody>
          <a:bodyPr/>
          <a:lstStyle/>
          <a:p>
            <a:fld id="{3323662C-7264-4338-81B2-64A2341EF0F5}" type="slidenum">
              <a:rPr lang="en-US" smtClean="0"/>
              <a:pPr/>
              <a:t>5</a:t>
            </a:fld>
            <a:endParaRPr lang="en-US" dirty="0"/>
          </a:p>
        </p:txBody>
      </p:sp>
      <p:sp>
        <p:nvSpPr>
          <p:cNvPr id="6" name="Text Placeholder 5">
            <a:extLst>
              <a:ext uri="{FF2B5EF4-FFF2-40B4-BE49-F238E27FC236}">
                <a16:creationId xmlns:a16="http://schemas.microsoft.com/office/drawing/2014/main" id="{273D85EB-A5A1-15BA-E7D8-CBF00DB772FA}"/>
              </a:ext>
            </a:extLst>
          </p:cNvPr>
          <p:cNvSpPr>
            <a:spLocks noGrp="1"/>
          </p:cNvSpPr>
          <p:nvPr>
            <p:ph type="body" sz="quarter" idx="10"/>
          </p:nvPr>
        </p:nvSpPr>
        <p:spPr/>
        <p:txBody>
          <a:bodyPr>
            <a:normAutofit/>
          </a:bodyPr>
          <a:lstStyle/>
          <a:p>
            <a:r>
              <a:rPr lang="en-US" sz="1600" b="0" cap="all" dirty="0"/>
              <a:t>Risk Factors for Tardive Dyskinesia</a:t>
            </a:r>
            <a:endParaRPr lang="en-US" dirty="0"/>
          </a:p>
        </p:txBody>
      </p:sp>
      <p:sp>
        <p:nvSpPr>
          <p:cNvPr id="307" name="Rectangle 306">
            <a:extLst>
              <a:ext uri="{FF2B5EF4-FFF2-40B4-BE49-F238E27FC236}">
                <a16:creationId xmlns:a16="http://schemas.microsoft.com/office/drawing/2014/main" id="{C693E8CA-5454-68CF-7D7B-50323B045345}"/>
              </a:ext>
            </a:extLst>
          </p:cNvPr>
          <p:cNvSpPr/>
          <p:nvPr/>
        </p:nvSpPr>
        <p:spPr bwMode="auto">
          <a:xfrm>
            <a:off x="977900" y="1701800"/>
            <a:ext cx="10239375" cy="2091602"/>
          </a:xfrm>
          <a:prstGeom prst="rect">
            <a:avLst/>
          </a:prstGeom>
          <a:solidFill>
            <a:schemeClr val="accent6">
              <a:lumMod val="20000"/>
              <a:lumOff val="80000"/>
              <a:alpha val="30000"/>
            </a:schemeClr>
          </a:solidFill>
          <a:ln w="6350" cap="flat">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en-US" dirty="0"/>
          </a:p>
        </p:txBody>
      </p:sp>
      <p:graphicFrame>
        <p:nvGraphicFramePr>
          <p:cNvPr id="308" name="Chart 307">
            <a:extLst>
              <a:ext uri="{FF2B5EF4-FFF2-40B4-BE49-F238E27FC236}">
                <a16:creationId xmlns:a16="http://schemas.microsoft.com/office/drawing/2014/main" id="{74DE55C8-C6C4-9382-5048-E005DCA0A254}"/>
              </a:ext>
            </a:extLst>
          </p:cNvPr>
          <p:cNvGraphicFramePr/>
          <p:nvPr>
            <p:extLst>
              <p:ext uri="{D42A27DB-BD31-4B8C-83A1-F6EECF244321}">
                <p14:modId xmlns:p14="http://schemas.microsoft.com/office/powerpoint/2010/main" val="1563650233"/>
              </p:ext>
            </p:extLst>
          </p:nvPr>
        </p:nvGraphicFramePr>
        <p:xfrm>
          <a:off x="3817867" y="1707014"/>
          <a:ext cx="2581273" cy="1720847"/>
        </p:xfrm>
        <a:graphic>
          <a:graphicData uri="http://schemas.openxmlformats.org/drawingml/2006/chart">
            <c:chart xmlns:c="http://schemas.openxmlformats.org/drawingml/2006/chart" xmlns:r="http://schemas.openxmlformats.org/officeDocument/2006/relationships" r:id="rId3"/>
          </a:graphicData>
        </a:graphic>
      </p:graphicFrame>
      <p:sp>
        <p:nvSpPr>
          <p:cNvPr id="309" name="TextBox 308">
            <a:extLst>
              <a:ext uri="{FF2B5EF4-FFF2-40B4-BE49-F238E27FC236}">
                <a16:creationId xmlns:a16="http://schemas.microsoft.com/office/drawing/2014/main" id="{1E7A9F4C-E270-78BA-4DE8-19CDB757F272}"/>
              </a:ext>
            </a:extLst>
          </p:cNvPr>
          <p:cNvSpPr txBox="1"/>
          <p:nvPr/>
        </p:nvSpPr>
        <p:spPr>
          <a:xfrm>
            <a:off x="4604871" y="2315820"/>
            <a:ext cx="1010212" cy="507831"/>
          </a:xfrm>
          <a:prstGeom prst="rect">
            <a:avLst/>
          </a:prstGeom>
          <a:noFill/>
        </p:spPr>
        <p:txBody>
          <a:bodyPr wrap="none" rtlCol="0" anchor="ctr">
            <a:spAutoFit/>
          </a:bodyPr>
          <a:lstStyle/>
          <a:p>
            <a:pPr algn="ctr"/>
            <a:r>
              <a:rPr lang="en-US" sz="2700" b="1" dirty="0">
                <a:solidFill>
                  <a:schemeClr val="accent1"/>
                </a:solidFill>
              </a:rPr>
              <a:t>52.7</a:t>
            </a:r>
            <a:r>
              <a:rPr lang="en-US" sz="1900" b="1" baseline="48000" dirty="0">
                <a:solidFill>
                  <a:schemeClr val="accent1"/>
                </a:solidFill>
              </a:rPr>
              <a:t>%</a:t>
            </a:r>
          </a:p>
        </p:txBody>
      </p:sp>
      <p:graphicFrame>
        <p:nvGraphicFramePr>
          <p:cNvPr id="310" name="Chart 309">
            <a:extLst>
              <a:ext uri="{FF2B5EF4-FFF2-40B4-BE49-F238E27FC236}">
                <a16:creationId xmlns:a16="http://schemas.microsoft.com/office/drawing/2014/main" id="{D8908178-034A-86C2-10C9-138BD63BBE1B}"/>
              </a:ext>
            </a:extLst>
          </p:cNvPr>
          <p:cNvGraphicFramePr/>
          <p:nvPr>
            <p:extLst>
              <p:ext uri="{D42A27DB-BD31-4B8C-83A1-F6EECF244321}">
                <p14:modId xmlns:p14="http://schemas.microsoft.com/office/powerpoint/2010/main" val="1034069404"/>
              </p:ext>
            </p:extLst>
          </p:nvPr>
        </p:nvGraphicFramePr>
        <p:xfrm>
          <a:off x="6350715" y="1707014"/>
          <a:ext cx="2581273" cy="172084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1" name="Chart 310">
            <a:extLst>
              <a:ext uri="{FF2B5EF4-FFF2-40B4-BE49-F238E27FC236}">
                <a16:creationId xmlns:a16="http://schemas.microsoft.com/office/drawing/2014/main" id="{09AB9CC5-8FDC-F3F9-DC5B-7944B3E5738B}"/>
              </a:ext>
            </a:extLst>
          </p:cNvPr>
          <p:cNvGraphicFramePr/>
          <p:nvPr>
            <p:extLst>
              <p:ext uri="{D42A27DB-BD31-4B8C-83A1-F6EECF244321}">
                <p14:modId xmlns:p14="http://schemas.microsoft.com/office/powerpoint/2010/main" val="734143063"/>
              </p:ext>
            </p:extLst>
          </p:nvPr>
        </p:nvGraphicFramePr>
        <p:xfrm>
          <a:off x="8883564" y="1674641"/>
          <a:ext cx="2581273" cy="1720847"/>
        </p:xfrm>
        <a:graphic>
          <a:graphicData uri="http://schemas.openxmlformats.org/drawingml/2006/chart">
            <c:chart xmlns:c="http://schemas.openxmlformats.org/drawingml/2006/chart" xmlns:r="http://schemas.openxmlformats.org/officeDocument/2006/relationships" r:id="rId5"/>
          </a:graphicData>
        </a:graphic>
      </p:graphicFrame>
      <p:sp>
        <p:nvSpPr>
          <p:cNvPr id="312" name="TextBox 311">
            <a:extLst>
              <a:ext uri="{FF2B5EF4-FFF2-40B4-BE49-F238E27FC236}">
                <a16:creationId xmlns:a16="http://schemas.microsoft.com/office/drawing/2014/main" id="{0F080B42-F2B0-5849-DA40-52A4982424AC}"/>
              </a:ext>
            </a:extLst>
          </p:cNvPr>
          <p:cNvSpPr txBox="1"/>
          <p:nvPr/>
        </p:nvSpPr>
        <p:spPr>
          <a:xfrm>
            <a:off x="7137483" y="2315820"/>
            <a:ext cx="1010212" cy="507831"/>
          </a:xfrm>
          <a:prstGeom prst="rect">
            <a:avLst/>
          </a:prstGeom>
          <a:noFill/>
        </p:spPr>
        <p:txBody>
          <a:bodyPr wrap="none" rtlCol="0" anchor="ctr">
            <a:spAutoFit/>
          </a:bodyPr>
          <a:lstStyle/>
          <a:p>
            <a:pPr algn="ctr"/>
            <a:r>
              <a:rPr lang="en-US" sz="2700" b="1" dirty="0">
                <a:solidFill>
                  <a:schemeClr val="accent1"/>
                </a:solidFill>
              </a:rPr>
              <a:t>50.3</a:t>
            </a:r>
            <a:r>
              <a:rPr lang="en-US" sz="1900" b="1" baseline="48000" dirty="0">
                <a:solidFill>
                  <a:schemeClr val="accent1"/>
                </a:solidFill>
              </a:rPr>
              <a:t>%</a:t>
            </a:r>
          </a:p>
        </p:txBody>
      </p:sp>
      <p:sp>
        <p:nvSpPr>
          <p:cNvPr id="313" name="TextBox 312">
            <a:extLst>
              <a:ext uri="{FF2B5EF4-FFF2-40B4-BE49-F238E27FC236}">
                <a16:creationId xmlns:a16="http://schemas.microsoft.com/office/drawing/2014/main" id="{FFB048E1-499B-2365-0FBD-9721C1FC23DE}"/>
              </a:ext>
            </a:extLst>
          </p:cNvPr>
          <p:cNvSpPr txBox="1"/>
          <p:nvPr/>
        </p:nvSpPr>
        <p:spPr>
          <a:xfrm>
            <a:off x="9688673" y="2315820"/>
            <a:ext cx="1010212" cy="507831"/>
          </a:xfrm>
          <a:prstGeom prst="rect">
            <a:avLst/>
          </a:prstGeom>
          <a:noFill/>
        </p:spPr>
        <p:txBody>
          <a:bodyPr wrap="none" rtlCol="0" anchor="ctr">
            <a:spAutoFit/>
          </a:bodyPr>
          <a:lstStyle/>
          <a:p>
            <a:pPr algn="ctr"/>
            <a:r>
              <a:rPr lang="en-US" sz="2700" b="1" dirty="0">
                <a:solidFill>
                  <a:schemeClr val="accent1"/>
                </a:solidFill>
              </a:rPr>
              <a:t>45.7</a:t>
            </a:r>
            <a:r>
              <a:rPr lang="en-US" sz="1900" b="1" baseline="48000" dirty="0">
                <a:solidFill>
                  <a:schemeClr val="accent1"/>
                </a:solidFill>
              </a:rPr>
              <a:t>%</a:t>
            </a:r>
          </a:p>
        </p:txBody>
      </p:sp>
      <p:sp>
        <p:nvSpPr>
          <p:cNvPr id="314" name="TextBox 313">
            <a:extLst>
              <a:ext uri="{FF2B5EF4-FFF2-40B4-BE49-F238E27FC236}">
                <a16:creationId xmlns:a16="http://schemas.microsoft.com/office/drawing/2014/main" id="{B1D268F8-136A-A9B9-30D0-F51147B70C53}"/>
              </a:ext>
            </a:extLst>
          </p:cNvPr>
          <p:cNvSpPr txBox="1"/>
          <p:nvPr/>
        </p:nvSpPr>
        <p:spPr>
          <a:xfrm>
            <a:off x="1083996" y="1962771"/>
            <a:ext cx="2836154" cy="1569660"/>
          </a:xfrm>
          <a:prstGeom prst="rect">
            <a:avLst/>
          </a:prstGeom>
          <a:noFill/>
        </p:spPr>
        <p:txBody>
          <a:bodyPr wrap="square" rtlCol="0">
            <a:spAutoFit/>
          </a:bodyPr>
          <a:lstStyle/>
          <a:p>
            <a:pPr marL="63500" lvl="1" algn="ctr"/>
            <a:r>
              <a:rPr lang="en-US" sz="1600" dirty="0"/>
              <a:t>Retrospective analysis</a:t>
            </a:r>
            <a:r>
              <a:rPr lang="en-US" sz="1600" baseline="30000" dirty="0"/>
              <a:t>a</a:t>
            </a:r>
            <a:r>
              <a:rPr lang="en-US" sz="1600" dirty="0"/>
              <a:t> of </a:t>
            </a:r>
            <a:br>
              <a:rPr lang="en-US" sz="1600" dirty="0"/>
            </a:br>
            <a:r>
              <a:rPr lang="en-US" sz="1600" dirty="0"/>
              <a:t>data for patients taking antipsychotics showed that half of patients with TD had psychiatric diagnoses other than schizophrenia</a:t>
            </a:r>
          </a:p>
        </p:txBody>
      </p:sp>
      <p:sp>
        <p:nvSpPr>
          <p:cNvPr id="315" name="TextBox 314">
            <a:extLst>
              <a:ext uri="{FF2B5EF4-FFF2-40B4-BE49-F238E27FC236}">
                <a16:creationId xmlns:a16="http://schemas.microsoft.com/office/drawing/2014/main" id="{D285164E-3EEC-72B9-0BA4-1894129AAEAB}"/>
              </a:ext>
            </a:extLst>
          </p:cNvPr>
          <p:cNvSpPr txBox="1"/>
          <p:nvPr/>
        </p:nvSpPr>
        <p:spPr>
          <a:xfrm>
            <a:off x="4008702" y="3343456"/>
            <a:ext cx="2201974" cy="276999"/>
          </a:xfrm>
          <a:prstGeom prst="rect">
            <a:avLst/>
          </a:prstGeom>
          <a:noFill/>
        </p:spPr>
        <p:txBody>
          <a:bodyPr wrap="square" rtlCol="0">
            <a:spAutoFit/>
          </a:bodyPr>
          <a:lstStyle/>
          <a:p>
            <a:pPr marL="63500" lvl="1" algn="ctr"/>
            <a:r>
              <a:rPr lang="en-US" sz="1200" dirty="0"/>
              <a:t>Neurotic or anxiety disorder</a:t>
            </a:r>
          </a:p>
        </p:txBody>
      </p:sp>
      <p:graphicFrame>
        <p:nvGraphicFramePr>
          <p:cNvPr id="317" name="Chart 316">
            <a:extLst>
              <a:ext uri="{FF2B5EF4-FFF2-40B4-BE49-F238E27FC236}">
                <a16:creationId xmlns:a16="http://schemas.microsoft.com/office/drawing/2014/main" id="{A3C8924D-75E2-13EE-7BED-08B6896B3FA8}"/>
              </a:ext>
            </a:extLst>
          </p:cNvPr>
          <p:cNvGraphicFramePr/>
          <p:nvPr>
            <p:extLst>
              <p:ext uri="{D42A27DB-BD31-4B8C-83A1-F6EECF244321}">
                <p14:modId xmlns:p14="http://schemas.microsoft.com/office/powerpoint/2010/main" val="2790753476"/>
              </p:ext>
            </p:extLst>
          </p:nvPr>
        </p:nvGraphicFramePr>
        <p:xfrm>
          <a:off x="5187109" y="3800715"/>
          <a:ext cx="2581273" cy="1720848"/>
        </p:xfrm>
        <a:graphic>
          <a:graphicData uri="http://schemas.openxmlformats.org/drawingml/2006/chart">
            <c:chart xmlns:c="http://schemas.openxmlformats.org/drawingml/2006/chart" xmlns:r="http://schemas.openxmlformats.org/officeDocument/2006/relationships" r:id="rId6"/>
          </a:graphicData>
        </a:graphic>
      </p:graphicFrame>
      <p:sp>
        <p:nvSpPr>
          <p:cNvPr id="318" name="TextBox 317">
            <a:extLst>
              <a:ext uri="{FF2B5EF4-FFF2-40B4-BE49-F238E27FC236}">
                <a16:creationId xmlns:a16="http://schemas.microsoft.com/office/drawing/2014/main" id="{F2DD0120-1540-7412-D119-70C1DAC49733}"/>
              </a:ext>
            </a:extLst>
          </p:cNvPr>
          <p:cNvSpPr txBox="1"/>
          <p:nvPr/>
        </p:nvSpPr>
        <p:spPr>
          <a:xfrm>
            <a:off x="5982435" y="4394783"/>
            <a:ext cx="1010212" cy="507831"/>
          </a:xfrm>
          <a:prstGeom prst="rect">
            <a:avLst/>
          </a:prstGeom>
          <a:noFill/>
        </p:spPr>
        <p:txBody>
          <a:bodyPr wrap="none" rtlCol="0" anchor="ctr">
            <a:spAutoFit/>
          </a:bodyPr>
          <a:lstStyle/>
          <a:p>
            <a:pPr algn="ctr"/>
            <a:r>
              <a:rPr lang="en-US" sz="2700" b="1" dirty="0">
                <a:solidFill>
                  <a:schemeClr val="accent1"/>
                </a:solidFill>
              </a:rPr>
              <a:t>21.1</a:t>
            </a:r>
            <a:r>
              <a:rPr lang="en-US" sz="1900" b="1" baseline="48000" dirty="0">
                <a:solidFill>
                  <a:schemeClr val="accent1"/>
                </a:solidFill>
              </a:rPr>
              <a:t>%</a:t>
            </a:r>
          </a:p>
        </p:txBody>
      </p:sp>
      <p:sp>
        <p:nvSpPr>
          <p:cNvPr id="319" name="TextBox 318">
            <a:extLst>
              <a:ext uri="{FF2B5EF4-FFF2-40B4-BE49-F238E27FC236}">
                <a16:creationId xmlns:a16="http://schemas.microsoft.com/office/drawing/2014/main" id="{5FCB157D-73DA-8DA5-5FC6-BF9A6E3F598C}"/>
              </a:ext>
            </a:extLst>
          </p:cNvPr>
          <p:cNvSpPr txBox="1"/>
          <p:nvPr/>
        </p:nvSpPr>
        <p:spPr>
          <a:xfrm>
            <a:off x="5382967" y="5442591"/>
            <a:ext cx="2176676" cy="461665"/>
          </a:xfrm>
          <a:prstGeom prst="rect">
            <a:avLst/>
          </a:prstGeom>
          <a:noFill/>
        </p:spPr>
        <p:txBody>
          <a:bodyPr wrap="square" rtlCol="0">
            <a:spAutoFit/>
          </a:bodyPr>
          <a:lstStyle/>
          <a:p>
            <a:pPr marL="63500" lvl="1" algn="ctr"/>
            <a:r>
              <a:rPr lang="en-US" sz="1200" dirty="0"/>
              <a:t>Paranoid or </a:t>
            </a:r>
            <a:br>
              <a:rPr lang="en-US" sz="1200" dirty="0"/>
            </a:br>
            <a:r>
              <a:rPr lang="en-US" sz="1200" dirty="0"/>
              <a:t>schizophrenia-like disorder</a:t>
            </a:r>
          </a:p>
        </p:txBody>
      </p:sp>
      <p:sp>
        <p:nvSpPr>
          <p:cNvPr id="320" name="TextBox 319">
            <a:extLst>
              <a:ext uri="{FF2B5EF4-FFF2-40B4-BE49-F238E27FC236}">
                <a16:creationId xmlns:a16="http://schemas.microsoft.com/office/drawing/2014/main" id="{74AA8A3B-F63E-5DAE-6A84-624E4C639B63}"/>
              </a:ext>
            </a:extLst>
          </p:cNvPr>
          <p:cNvSpPr txBox="1"/>
          <p:nvPr/>
        </p:nvSpPr>
        <p:spPr>
          <a:xfrm>
            <a:off x="6868243" y="3343456"/>
            <a:ext cx="1586216" cy="276999"/>
          </a:xfrm>
          <a:prstGeom prst="rect">
            <a:avLst/>
          </a:prstGeom>
          <a:noFill/>
        </p:spPr>
        <p:txBody>
          <a:bodyPr wrap="square" rtlCol="0">
            <a:spAutoFit/>
          </a:bodyPr>
          <a:lstStyle/>
          <a:p>
            <a:pPr marL="63500" lvl="1" algn="ctr"/>
            <a:r>
              <a:rPr lang="en-US" sz="1200" dirty="0"/>
              <a:t>Mood disorder</a:t>
            </a:r>
          </a:p>
        </p:txBody>
      </p:sp>
      <p:sp>
        <p:nvSpPr>
          <p:cNvPr id="321" name="TextBox 320">
            <a:extLst>
              <a:ext uri="{FF2B5EF4-FFF2-40B4-BE49-F238E27FC236}">
                <a16:creationId xmlns:a16="http://schemas.microsoft.com/office/drawing/2014/main" id="{BF6AA70A-252C-5696-C76C-387674FCFD0B}"/>
              </a:ext>
            </a:extLst>
          </p:cNvPr>
          <p:cNvSpPr txBox="1"/>
          <p:nvPr/>
        </p:nvSpPr>
        <p:spPr>
          <a:xfrm>
            <a:off x="9418961" y="3343456"/>
            <a:ext cx="1490494" cy="276999"/>
          </a:xfrm>
          <a:prstGeom prst="rect">
            <a:avLst/>
          </a:prstGeom>
          <a:noFill/>
        </p:spPr>
        <p:txBody>
          <a:bodyPr wrap="square" rtlCol="0">
            <a:spAutoFit/>
          </a:bodyPr>
          <a:lstStyle/>
          <a:p>
            <a:pPr marL="63500" lvl="1" algn="ctr"/>
            <a:r>
              <a:rPr lang="en-US" sz="1200" dirty="0"/>
              <a:t>Schizophrenia</a:t>
            </a:r>
          </a:p>
        </p:txBody>
      </p:sp>
      <p:graphicFrame>
        <p:nvGraphicFramePr>
          <p:cNvPr id="323" name="Chart 322">
            <a:extLst>
              <a:ext uri="{FF2B5EF4-FFF2-40B4-BE49-F238E27FC236}">
                <a16:creationId xmlns:a16="http://schemas.microsoft.com/office/drawing/2014/main" id="{AF22879D-CB2A-3EF0-842C-AA1B1D96C848}"/>
              </a:ext>
            </a:extLst>
          </p:cNvPr>
          <p:cNvGraphicFramePr/>
          <p:nvPr>
            <p:extLst>
              <p:ext uri="{D42A27DB-BD31-4B8C-83A1-F6EECF244321}">
                <p14:modId xmlns:p14="http://schemas.microsoft.com/office/powerpoint/2010/main" val="3294139008"/>
              </p:ext>
            </p:extLst>
          </p:nvPr>
        </p:nvGraphicFramePr>
        <p:xfrm>
          <a:off x="7775928" y="3800715"/>
          <a:ext cx="2581273" cy="1720848"/>
        </p:xfrm>
        <a:graphic>
          <a:graphicData uri="http://schemas.openxmlformats.org/drawingml/2006/chart">
            <c:chart xmlns:c="http://schemas.openxmlformats.org/drawingml/2006/chart" xmlns:r="http://schemas.openxmlformats.org/officeDocument/2006/relationships" r:id="rId7"/>
          </a:graphicData>
        </a:graphic>
      </p:graphicFrame>
      <p:sp>
        <p:nvSpPr>
          <p:cNvPr id="324" name="TextBox 323">
            <a:extLst>
              <a:ext uri="{FF2B5EF4-FFF2-40B4-BE49-F238E27FC236}">
                <a16:creationId xmlns:a16="http://schemas.microsoft.com/office/drawing/2014/main" id="{0E295623-633D-208C-42FC-0BA6B9293219}"/>
              </a:ext>
            </a:extLst>
          </p:cNvPr>
          <p:cNvSpPr txBox="1"/>
          <p:nvPr/>
        </p:nvSpPr>
        <p:spPr>
          <a:xfrm>
            <a:off x="8667434" y="4402477"/>
            <a:ext cx="817853" cy="507831"/>
          </a:xfrm>
          <a:prstGeom prst="rect">
            <a:avLst/>
          </a:prstGeom>
          <a:noFill/>
        </p:spPr>
        <p:txBody>
          <a:bodyPr wrap="none" rtlCol="0" anchor="ctr">
            <a:spAutoFit/>
          </a:bodyPr>
          <a:lstStyle/>
          <a:p>
            <a:pPr algn="ctr"/>
            <a:r>
              <a:rPr lang="en-US" sz="2700" b="1" dirty="0">
                <a:solidFill>
                  <a:schemeClr val="accent1"/>
                </a:solidFill>
              </a:rPr>
              <a:t>8.8</a:t>
            </a:r>
            <a:r>
              <a:rPr lang="en-US" sz="1900" b="1" baseline="48000" dirty="0">
                <a:solidFill>
                  <a:schemeClr val="accent1"/>
                </a:solidFill>
              </a:rPr>
              <a:t>%</a:t>
            </a:r>
          </a:p>
        </p:txBody>
      </p:sp>
      <p:sp>
        <p:nvSpPr>
          <p:cNvPr id="325" name="TextBox 324">
            <a:extLst>
              <a:ext uri="{FF2B5EF4-FFF2-40B4-BE49-F238E27FC236}">
                <a16:creationId xmlns:a16="http://schemas.microsoft.com/office/drawing/2014/main" id="{E324C01D-3B08-CB0E-1548-FB2CC96FD0BA}"/>
              </a:ext>
            </a:extLst>
          </p:cNvPr>
          <p:cNvSpPr txBox="1"/>
          <p:nvPr/>
        </p:nvSpPr>
        <p:spPr>
          <a:xfrm>
            <a:off x="8368427" y="5442591"/>
            <a:ext cx="1400210" cy="461665"/>
          </a:xfrm>
          <a:prstGeom prst="rect">
            <a:avLst/>
          </a:prstGeom>
          <a:noFill/>
        </p:spPr>
        <p:txBody>
          <a:bodyPr wrap="square" rtlCol="0">
            <a:spAutoFit/>
          </a:bodyPr>
          <a:lstStyle/>
          <a:p>
            <a:pPr marL="63500" lvl="1" algn="ctr"/>
            <a:r>
              <a:rPr lang="en-US" sz="1200" dirty="0"/>
              <a:t>Personality disorder</a:t>
            </a:r>
          </a:p>
        </p:txBody>
      </p:sp>
      <p:sp>
        <p:nvSpPr>
          <p:cNvPr id="27" name="TextBox 26">
            <a:extLst>
              <a:ext uri="{FF2B5EF4-FFF2-40B4-BE49-F238E27FC236}">
                <a16:creationId xmlns:a16="http://schemas.microsoft.com/office/drawing/2014/main" id="{B35B69F0-C5FA-6C31-9544-8D76AA775D64}"/>
              </a:ext>
            </a:extLst>
          </p:cNvPr>
          <p:cNvSpPr txBox="1"/>
          <p:nvPr/>
        </p:nvSpPr>
        <p:spPr>
          <a:xfrm>
            <a:off x="977900" y="6129771"/>
            <a:ext cx="10574338" cy="415469"/>
          </a:xfrm>
          <a:prstGeom prst="rect">
            <a:avLst/>
          </a:prstGeom>
          <a:noFill/>
        </p:spPr>
        <p:txBody>
          <a:bodyPr wrap="square" lIns="0" tIns="0" rIns="0" bIns="0" rtlCol="0" anchor="b" anchorCtr="0">
            <a:noAutofit/>
          </a:bodyPr>
          <a:lstStyle/>
          <a:p>
            <a:pPr lvl="0" defTabSz="457200" eaLnBrk="0" fontAlgn="base" hangingPunct="0">
              <a:spcAft>
                <a:spcPts val="300"/>
              </a:spcAft>
              <a:defRPr/>
            </a:pPr>
            <a:r>
              <a:rPr lang="en-US" sz="800" b="1" baseline="30000" dirty="0">
                <a:solidFill>
                  <a:prstClr val="black"/>
                </a:solidFill>
              </a:rPr>
              <a:t>a</a:t>
            </a:r>
            <a:r>
              <a:rPr lang="en-US" sz="800" b="1" dirty="0">
                <a:solidFill>
                  <a:prstClr val="black"/>
                </a:solidFill>
              </a:rPr>
              <a:t>2019 retrospective observational study (TD population = 1314, aged ≥18 years).</a:t>
            </a:r>
          </a:p>
          <a:p>
            <a:pPr lvl="0" defTabSz="457200" eaLnBrk="0" fontAlgn="base" hangingPunct="0">
              <a:defRPr/>
            </a:pPr>
            <a:r>
              <a:rPr lang="en-US" sz="800" dirty="0"/>
              <a:t>Loughlin AM, et al. </a:t>
            </a:r>
            <a:r>
              <a:rPr lang="en-US" sz="800" i="1" dirty="0"/>
              <a:t>PLoS One. </a:t>
            </a:r>
            <a:r>
              <a:rPr lang="en-US" sz="800" dirty="0"/>
              <a:t>2019;14(6):e0216044.</a:t>
            </a:r>
          </a:p>
        </p:txBody>
      </p:sp>
    </p:spTree>
    <p:extLst>
      <p:ext uri="{BB962C8B-B14F-4D97-AF65-F5344CB8AC3E}">
        <p14:creationId xmlns:p14="http://schemas.microsoft.com/office/powerpoint/2010/main" val="3041459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DABBD2-A588-45AE-ADDC-946D84B610E5}"/>
              </a:ext>
            </a:extLst>
          </p:cNvPr>
          <p:cNvSpPr>
            <a:spLocks noGrp="1"/>
          </p:cNvSpPr>
          <p:nvPr>
            <p:ph type="ctrTitle"/>
          </p:nvPr>
        </p:nvSpPr>
        <p:spPr>
          <a:xfrm>
            <a:off x="699976" y="2598489"/>
            <a:ext cx="10788872" cy="1661022"/>
          </a:xfrm>
        </p:spPr>
        <p:txBody>
          <a:bodyPr anchor="ctr">
            <a:noAutofit/>
          </a:bodyPr>
          <a:lstStyle/>
          <a:p>
            <a:r>
              <a:rPr lang="en-US" sz="4800" dirty="0"/>
              <a:t>Ask yourself: </a:t>
            </a:r>
            <a:br>
              <a:rPr lang="en-US" sz="4800" dirty="0"/>
            </a:br>
            <a:r>
              <a:rPr lang="en-US" sz="4800" dirty="0"/>
              <a:t>Is my patient at higher risk?</a:t>
            </a:r>
          </a:p>
        </p:txBody>
      </p:sp>
    </p:spTree>
    <p:extLst>
      <p:ext uri="{BB962C8B-B14F-4D97-AF65-F5344CB8AC3E}">
        <p14:creationId xmlns:p14="http://schemas.microsoft.com/office/powerpoint/2010/main" val="273774108"/>
      </p:ext>
    </p:extLst>
  </p:cSld>
  <p:clrMapOvr>
    <a:masterClrMapping/>
  </p:clrMapOvr>
</p:sld>
</file>

<file path=ppt/theme/theme1.xml><?xml version="1.0" encoding="utf-8"?>
<a:theme xmlns:a="http://schemas.openxmlformats.org/drawingml/2006/main" name="Tardive Dyskinesia Unbranded">
  <a:themeElements>
    <a:clrScheme name="Ingrezza unbranded">
      <a:dk1>
        <a:sysClr val="windowText" lastClr="000000"/>
      </a:dk1>
      <a:lt1>
        <a:sysClr val="window" lastClr="FFFFFF"/>
      </a:lt1>
      <a:dk2>
        <a:srgbClr val="2B5F51"/>
      </a:dk2>
      <a:lt2>
        <a:srgbClr val="FFFFFF"/>
      </a:lt2>
      <a:accent1>
        <a:srgbClr val="2B5F51"/>
      </a:accent1>
      <a:accent2>
        <a:srgbClr val="0BBAB4"/>
      </a:accent2>
      <a:accent3>
        <a:srgbClr val="007DA5"/>
      </a:accent3>
      <a:accent4>
        <a:srgbClr val="6B6B6B"/>
      </a:accent4>
      <a:accent5>
        <a:srgbClr val="F78F28"/>
      </a:accent5>
      <a:accent6>
        <a:srgbClr val="ABABAB"/>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1024</TotalTime>
  <Words>509</Words>
  <Application>Microsoft Office PowerPoint</Application>
  <PresentationFormat>Custom</PresentationFormat>
  <Paragraphs>79</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Arial Narrow</vt:lpstr>
      <vt:lpstr>Calibri</vt:lpstr>
      <vt:lpstr>Tardive Dyskinesia Unbranded</vt:lpstr>
      <vt:lpstr>Fast Facts: Risk Factors for Tardive Dyskinesia – Is My Patient at Higher Risk?</vt:lpstr>
      <vt:lpstr>Antipsychotic Use, Including First- and Second-generation Agents, Is a Major Risk Factor for TD</vt:lpstr>
      <vt:lpstr>Many Patients Taking Antipsychotics Fall Into One or More Demographic Categories Associated With Additional Risk</vt:lpstr>
      <vt:lpstr>Female Patients Are at Greater Risk for TD,  Especially With Increasing Age</vt:lpstr>
      <vt:lpstr>Prevalence of Underlying Mental Health Conditions  Among Antipsychotic Users With a TD Diagnosis</vt:lpstr>
      <vt:lpstr>Ask yourself:  Is my patient at higher risk?</vt:lpstr>
    </vt:vector>
  </TitlesOfParts>
  <Company>AbelsonTaylor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Janet Woodfall</dc:creator>
  <cp:lastModifiedBy>Susan Bowes</cp:lastModifiedBy>
  <cp:revision>74</cp:revision>
  <cp:lastPrinted>2016-05-25T19:32:39Z</cp:lastPrinted>
  <dcterms:created xsi:type="dcterms:W3CDTF">2016-01-19T19:39:17Z</dcterms:created>
  <dcterms:modified xsi:type="dcterms:W3CDTF">2022-10-05T21:39:32Z</dcterms:modified>
</cp:coreProperties>
</file>