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0" r:id="rId2"/>
    <p:sldId id="272" r:id="rId3"/>
    <p:sldId id="273" r:id="rId4"/>
    <p:sldId id="274" r:id="rId5"/>
    <p:sldId id="275" r:id="rId6"/>
    <p:sldId id="271"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96" userDrawn="1">
          <p15:clr>
            <a:srgbClr val="A4A3A4"/>
          </p15:clr>
        </p15:guide>
        <p15:guide id="5" pos="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F51"/>
    <a:srgbClr val="0BBAB4"/>
    <a:srgbClr val="000000"/>
    <a:srgbClr val="54867B"/>
    <a:srgbClr val="265C4F"/>
    <a:srgbClr val="2C8073"/>
    <a:srgbClr val="C2E2E1"/>
    <a:srgbClr val="DA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975" autoAdjust="0"/>
  </p:normalViewPr>
  <p:slideViewPr>
    <p:cSldViewPr snapToGrid="0" showGuides="1">
      <p:cViewPr varScale="1">
        <p:scale>
          <a:sx n="110" d="100"/>
          <a:sy n="110" d="100"/>
        </p:scale>
        <p:origin x="768" y="108"/>
      </p:cViewPr>
      <p:guideLst>
        <p:guide orient="horz" pos="96"/>
        <p:guide pos="4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51FEF-D6F9-40C5-99EB-F4549656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8C5F0D-86AE-4942-8360-0CC61A3A2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E1846-8B63-4DF9-87D4-0BB58603F775}" type="datetimeFigureOut">
              <a:rPr lang="en-US" smtClean="0"/>
              <a:t>9/28/2022</a:t>
            </a:fld>
            <a:endParaRPr lang="en-US" dirty="0"/>
          </a:p>
        </p:txBody>
      </p:sp>
      <p:sp>
        <p:nvSpPr>
          <p:cNvPr id="4" name="Footer Placeholder 3">
            <a:extLst>
              <a:ext uri="{FF2B5EF4-FFF2-40B4-BE49-F238E27FC236}">
                <a16:creationId xmlns:a16="http://schemas.microsoft.com/office/drawing/2014/main" id="{D37367EF-2FB1-4956-B35B-9FAFA13FD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F42B530-0A82-4988-AF4D-7E1BDEE2C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5D72D-DC63-40B5-9135-551518B3D02B}" type="slidenum">
              <a:rPr lang="en-US" smtClean="0"/>
              <a:t>‹#›</a:t>
            </a:fld>
            <a:endParaRPr lang="en-US" dirty="0"/>
          </a:p>
        </p:txBody>
      </p:sp>
    </p:spTree>
    <p:extLst>
      <p:ext uri="{BB962C8B-B14F-4D97-AF65-F5344CB8AC3E}">
        <p14:creationId xmlns:p14="http://schemas.microsoft.com/office/powerpoint/2010/main" val="16581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24003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0050" y="3874770"/>
            <a:ext cx="611505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81109"/>
            <a:ext cx="2971800" cy="261303"/>
          </a:xfrm>
          <a:prstGeom prst="rect">
            <a:avLst/>
          </a:prstGeom>
        </p:spPr>
        <p:txBody>
          <a:bodyPr vert="horz" lIns="91440" tIns="45720" rIns="91440" bIns="45720" rtlCol="0" anchor="b"/>
          <a:lstStyle>
            <a:lvl1pPr algn="ctr">
              <a:defRPr sz="1000"/>
            </a:lvl1pPr>
          </a:lstStyle>
          <a:p>
            <a:fld id="{324EBA20-04DA-4D4D-B9C8-8CF2DA630CA9}" type="slidenum">
              <a:rPr lang="en-US" smtClean="0"/>
              <a:pPr/>
              <a:t>‹#›</a:t>
            </a:fld>
            <a:endParaRPr lang="en-US" dirty="0"/>
          </a:p>
        </p:txBody>
      </p:sp>
    </p:spTree>
    <p:extLst>
      <p:ext uri="{BB962C8B-B14F-4D97-AF65-F5344CB8AC3E}">
        <p14:creationId xmlns:p14="http://schemas.microsoft.com/office/powerpoint/2010/main" val="3101731169"/>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EBA20-04DA-4D4D-B9C8-8CF2DA630CA9}" type="slidenum">
              <a:rPr lang="en-US" smtClean="0"/>
              <a:t>1</a:t>
            </a:fld>
            <a:endParaRPr lang="en-US" dirty="0"/>
          </a:p>
        </p:txBody>
      </p:sp>
    </p:spTree>
    <p:extLst>
      <p:ext uri="{BB962C8B-B14F-4D97-AF65-F5344CB8AC3E}">
        <p14:creationId xmlns:p14="http://schemas.microsoft.com/office/powerpoint/2010/main" val="381750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886103" y="1780897"/>
            <a:ext cx="1041661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886103" y="3322180"/>
            <a:ext cx="1041661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MED-MSL-TD-US-0232 v2 CP-TD-US-0684 </a:t>
            </a:r>
            <a:r>
              <a:rPr lang="en-US" sz="1000">
                <a:solidFill>
                  <a:schemeClr val="bg1"/>
                </a:solidFill>
              </a:rPr>
              <a:t>v3 10/2022</a:t>
            </a:r>
            <a:endParaRPr lang="en-US" sz="1000" dirty="0">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FD95D432-D650-508E-9155-C3E865E753AA}"/>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80412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39350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5" name="Content Placeholder 4">
            <a:extLst>
              <a:ext uri="{FF2B5EF4-FFF2-40B4-BE49-F238E27FC236}">
                <a16:creationId xmlns:a16="http://schemas.microsoft.com/office/drawing/2014/main" id="{316C13A0-68D4-4BC2-92DC-E914CB6638E6}"/>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7473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016595" cy="256032"/>
          </a:xfrm>
        </p:spPr>
        <p:txBody>
          <a:bodyPr anchor="ctr"/>
          <a:lstStyle>
            <a:lvl1pPr marL="0" indent="0">
              <a:buNone/>
              <a:defRPr sz="1600" cap="all" baseline="0">
                <a:solidFill>
                  <a:srgbClr val="2B5F51"/>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130A1212-7D4E-8EB0-C0C8-9A42958F7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366578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04245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289862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6846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10238677"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238679"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217999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8790625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4" r:id="rId5"/>
    <p:sldLayoutId id="2147483655" r:id="rId6"/>
    <p:sldLayoutId id="2147483656" r:id="rId7"/>
    <p:sldLayoutId id="2147483660" r:id="rId8"/>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userDrawn="1">
          <p15:clr>
            <a:srgbClr val="F26B43"/>
          </p15:clr>
        </p15:guide>
        <p15:guide id="2" pos="7277" userDrawn="1">
          <p15:clr>
            <a:srgbClr val="F26B43"/>
          </p15:clr>
        </p15:guide>
        <p15:guide id="3" orient="horz" pos="222" userDrawn="1">
          <p15:clr>
            <a:srgbClr val="F26B43"/>
          </p15:clr>
        </p15:guide>
        <p15:guide id="4" orient="horz" pos="793" userDrawn="1">
          <p15:clr>
            <a:srgbClr val="F26B43"/>
          </p15:clr>
        </p15:guide>
        <p15:guide id="5" orient="horz" pos="1072" userDrawn="1">
          <p15:clr>
            <a:srgbClr val="F26B43"/>
          </p15:clr>
        </p15:guide>
        <p15:guide id="6" orient="horz" pos="35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899" y="1780897"/>
            <a:ext cx="10574339" cy="1392190"/>
          </a:xfrm>
        </p:spPr>
        <p:txBody>
          <a:bodyPr>
            <a:noAutofit/>
          </a:bodyPr>
          <a:lstStyle/>
          <a:p>
            <a:r>
              <a:rPr lang="en-US" dirty="0"/>
              <a:t>Fast Facts: Guidelines and Consensus on Screening and Treatment of Tardive Dyskinesia</a:t>
            </a:r>
          </a:p>
        </p:txBody>
      </p:sp>
      <p:sp>
        <p:nvSpPr>
          <p:cNvPr id="3" name="Subtitle 2"/>
          <p:cNvSpPr>
            <a:spLocks noGrp="1"/>
          </p:cNvSpPr>
          <p:nvPr>
            <p:ph type="subTitle" idx="1"/>
          </p:nvPr>
        </p:nvSpPr>
        <p:spPr/>
        <p:txBody>
          <a:bodyPr>
            <a:normAutofit/>
          </a:bodyPr>
          <a:lstStyle/>
          <a:p>
            <a:r>
              <a:rPr lang="en-US" sz="2000" dirty="0"/>
              <a:t>This piece was sponsored and co-developed by Neurocrine Biosciences. The faculty have been compensated by Neurocrine Biosciences. This piece is intended to provide general information about tardive dyskinesia and not medical advice for any particular patient.</a:t>
            </a:r>
          </a:p>
        </p:txBody>
      </p:sp>
    </p:spTree>
    <p:extLst>
      <p:ext uri="{BB962C8B-B14F-4D97-AF65-F5344CB8AC3E}">
        <p14:creationId xmlns:p14="http://schemas.microsoft.com/office/powerpoint/2010/main" val="26446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 Patients Frequently for TD</a:t>
            </a:r>
          </a:p>
        </p:txBody>
      </p:sp>
      <p:sp>
        <p:nvSpPr>
          <p:cNvPr id="3" name="Slide Number Placeholder 2"/>
          <p:cNvSpPr>
            <a:spLocks noGrp="1"/>
          </p:cNvSpPr>
          <p:nvPr>
            <p:ph type="sldNum" sz="quarter" idx="4"/>
          </p:nvPr>
        </p:nvSpPr>
        <p:spPr/>
        <p:txBody>
          <a:bodyPr/>
          <a:lstStyle/>
          <a:p>
            <a:fld id="{3323662C-7264-4338-81B2-64A2341EF0F5}" type="slidenum">
              <a:rPr lang="en-US" smtClean="0"/>
              <a:pPr/>
              <a:t>2</a:t>
            </a:fld>
            <a:endParaRPr lang="en-US" dirty="0"/>
          </a:p>
        </p:txBody>
      </p:sp>
      <p:sp>
        <p:nvSpPr>
          <p:cNvPr id="5" name="Text Placeholder 4">
            <a:extLst>
              <a:ext uri="{FF2B5EF4-FFF2-40B4-BE49-F238E27FC236}">
                <a16:creationId xmlns:a16="http://schemas.microsoft.com/office/drawing/2014/main" id="{9C548EFB-9168-F4BE-7EB9-D4B44E7DCE29}"/>
              </a:ext>
            </a:extLst>
          </p:cNvPr>
          <p:cNvSpPr>
            <a:spLocks noGrp="1"/>
          </p:cNvSpPr>
          <p:nvPr>
            <p:ph type="body" sz="quarter" idx="10"/>
          </p:nvPr>
        </p:nvSpPr>
        <p:spPr/>
        <p:txBody>
          <a:bodyPr>
            <a:normAutofit/>
          </a:bodyPr>
          <a:lstStyle/>
          <a:p>
            <a:r>
              <a:rPr lang="en-US" dirty="0"/>
              <a:t>Guidelines and Consensus on Screening and Treatment of Tardive Dyskinesia</a:t>
            </a:r>
          </a:p>
        </p:txBody>
      </p:sp>
      <p:grpSp>
        <p:nvGrpSpPr>
          <p:cNvPr id="342" name="Group 341">
            <a:extLst>
              <a:ext uri="{FF2B5EF4-FFF2-40B4-BE49-F238E27FC236}">
                <a16:creationId xmlns:a16="http://schemas.microsoft.com/office/drawing/2014/main" id="{EC83CF13-C770-A082-D5E4-8DADAEE3502A}"/>
              </a:ext>
            </a:extLst>
          </p:cNvPr>
          <p:cNvGrpSpPr>
            <a:grpSpLocks noChangeAspect="1"/>
          </p:cNvGrpSpPr>
          <p:nvPr/>
        </p:nvGrpSpPr>
        <p:grpSpPr>
          <a:xfrm>
            <a:off x="977901" y="2435379"/>
            <a:ext cx="948172" cy="950617"/>
            <a:chOff x="-4083050" y="1579563"/>
            <a:chExt cx="3694112" cy="3703638"/>
          </a:xfrm>
          <a:solidFill>
            <a:schemeClr val="accent5"/>
          </a:solidFill>
        </p:grpSpPr>
        <p:sp>
          <p:nvSpPr>
            <p:cNvPr id="343" name="Freeform 5">
              <a:extLst>
                <a:ext uri="{FF2B5EF4-FFF2-40B4-BE49-F238E27FC236}">
                  <a16:creationId xmlns:a16="http://schemas.microsoft.com/office/drawing/2014/main" id="{06EDDDE6-3ACC-A176-8F9E-009593F119E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6">
              <a:extLst>
                <a:ext uri="{FF2B5EF4-FFF2-40B4-BE49-F238E27FC236}">
                  <a16:creationId xmlns:a16="http://schemas.microsoft.com/office/drawing/2014/main" id="{E57204DF-94A6-D7D4-2CF1-4C81C9C6595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7">
              <a:extLst>
                <a:ext uri="{FF2B5EF4-FFF2-40B4-BE49-F238E27FC236}">
                  <a16:creationId xmlns:a16="http://schemas.microsoft.com/office/drawing/2014/main" id="{ED45ACF0-4D9A-3B31-692F-E907DE48745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8">
              <a:extLst>
                <a:ext uri="{FF2B5EF4-FFF2-40B4-BE49-F238E27FC236}">
                  <a16:creationId xmlns:a16="http://schemas.microsoft.com/office/drawing/2014/main" id="{4B489671-1FD7-E516-30A4-356D7FA9094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9">
              <a:extLst>
                <a:ext uri="{FF2B5EF4-FFF2-40B4-BE49-F238E27FC236}">
                  <a16:creationId xmlns:a16="http://schemas.microsoft.com/office/drawing/2014/main" id="{6ACFD06C-4693-1101-F8C1-993FD4ACBF1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0">
              <a:extLst>
                <a:ext uri="{FF2B5EF4-FFF2-40B4-BE49-F238E27FC236}">
                  <a16:creationId xmlns:a16="http://schemas.microsoft.com/office/drawing/2014/main" id="{E41380CF-3351-040F-C2AA-70BFA2FFA12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1">
              <a:extLst>
                <a:ext uri="{FF2B5EF4-FFF2-40B4-BE49-F238E27FC236}">
                  <a16:creationId xmlns:a16="http://schemas.microsoft.com/office/drawing/2014/main" id="{9237F97A-A9FE-3ACF-5401-8CEFBCBC67B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2">
              <a:extLst>
                <a:ext uri="{FF2B5EF4-FFF2-40B4-BE49-F238E27FC236}">
                  <a16:creationId xmlns:a16="http://schemas.microsoft.com/office/drawing/2014/main" id="{D9C1E5AE-1DE4-6464-9703-ABC90353EFD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3">
              <a:extLst>
                <a:ext uri="{FF2B5EF4-FFF2-40B4-BE49-F238E27FC236}">
                  <a16:creationId xmlns:a16="http://schemas.microsoft.com/office/drawing/2014/main" id="{3B2A5AB2-70A5-43DE-D814-06D3AA04CE14}"/>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4">
              <a:extLst>
                <a:ext uri="{FF2B5EF4-FFF2-40B4-BE49-F238E27FC236}">
                  <a16:creationId xmlns:a16="http://schemas.microsoft.com/office/drawing/2014/main" id="{8EA3EF63-53BD-067A-2AE7-F453D4A6673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5">
              <a:extLst>
                <a:ext uri="{FF2B5EF4-FFF2-40B4-BE49-F238E27FC236}">
                  <a16:creationId xmlns:a16="http://schemas.microsoft.com/office/drawing/2014/main" id="{426C2920-02EF-68E8-CA1B-F58AFC0DDC0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6">
              <a:extLst>
                <a:ext uri="{FF2B5EF4-FFF2-40B4-BE49-F238E27FC236}">
                  <a16:creationId xmlns:a16="http://schemas.microsoft.com/office/drawing/2014/main" id="{A05E53FE-925B-7DF3-4F69-29DE0083268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17">
              <a:extLst>
                <a:ext uri="{FF2B5EF4-FFF2-40B4-BE49-F238E27FC236}">
                  <a16:creationId xmlns:a16="http://schemas.microsoft.com/office/drawing/2014/main" id="{B1547148-55D8-76D4-AEC7-44B6A9F5D8F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8">
              <a:extLst>
                <a:ext uri="{FF2B5EF4-FFF2-40B4-BE49-F238E27FC236}">
                  <a16:creationId xmlns:a16="http://schemas.microsoft.com/office/drawing/2014/main" id="{F6D542AF-FEA8-D7CF-530C-18FCA74CB17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9">
              <a:extLst>
                <a:ext uri="{FF2B5EF4-FFF2-40B4-BE49-F238E27FC236}">
                  <a16:creationId xmlns:a16="http://schemas.microsoft.com/office/drawing/2014/main" id="{76DCA776-2D95-F90C-3E46-3F352DA21994}"/>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20">
              <a:extLst>
                <a:ext uri="{FF2B5EF4-FFF2-40B4-BE49-F238E27FC236}">
                  <a16:creationId xmlns:a16="http://schemas.microsoft.com/office/drawing/2014/main" id="{E39262CA-A9D1-A961-5124-BAD01E4FF2E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21">
              <a:extLst>
                <a:ext uri="{FF2B5EF4-FFF2-40B4-BE49-F238E27FC236}">
                  <a16:creationId xmlns:a16="http://schemas.microsoft.com/office/drawing/2014/main" id="{DC03109B-5849-4FE0-9C62-CA3B0728AA06}"/>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22">
              <a:extLst>
                <a:ext uri="{FF2B5EF4-FFF2-40B4-BE49-F238E27FC236}">
                  <a16:creationId xmlns:a16="http://schemas.microsoft.com/office/drawing/2014/main" id="{B0D130AA-9E53-3A55-F3C6-FF4627E3873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23">
              <a:extLst>
                <a:ext uri="{FF2B5EF4-FFF2-40B4-BE49-F238E27FC236}">
                  <a16:creationId xmlns:a16="http://schemas.microsoft.com/office/drawing/2014/main" id="{62A85C5B-4A61-870A-5D75-FC3EF6FA6D4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7" name="Freeform 24">
              <a:extLst>
                <a:ext uri="{FF2B5EF4-FFF2-40B4-BE49-F238E27FC236}">
                  <a16:creationId xmlns:a16="http://schemas.microsoft.com/office/drawing/2014/main" id="{766844EC-3300-0F4E-6257-FEBD1B98A27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8" name="Freeform 25">
              <a:extLst>
                <a:ext uri="{FF2B5EF4-FFF2-40B4-BE49-F238E27FC236}">
                  <a16:creationId xmlns:a16="http://schemas.microsoft.com/office/drawing/2014/main" id="{AD48B641-7821-3579-7A5C-7C701B2FB6A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26">
              <a:extLst>
                <a:ext uri="{FF2B5EF4-FFF2-40B4-BE49-F238E27FC236}">
                  <a16:creationId xmlns:a16="http://schemas.microsoft.com/office/drawing/2014/main" id="{FB7E2296-F806-64E0-FD31-A2C54D26535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0" name="Freeform 27">
              <a:extLst>
                <a:ext uri="{FF2B5EF4-FFF2-40B4-BE49-F238E27FC236}">
                  <a16:creationId xmlns:a16="http://schemas.microsoft.com/office/drawing/2014/main" id="{DB60E8B2-8D0B-0775-676E-E3C2B966A56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28">
              <a:extLst>
                <a:ext uri="{FF2B5EF4-FFF2-40B4-BE49-F238E27FC236}">
                  <a16:creationId xmlns:a16="http://schemas.microsoft.com/office/drawing/2014/main" id="{FF6AB881-A1D9-AB7A-A103-3FACAFEFB98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29">
              <a:extLst>
                <a:ext uri="{FF2B5EF4-FFF2-40B4-BE49-F238E27FC236}">
                  <a16:creationId xmlns:a16="http://schemas.microsoft.com/office/drawing/2014/main" id="{D49BA35E-014C-F2F6-DC8A-330A96B7073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30">
              <a:extLst>
                <a:ext uri="{FF2B5EF4-FFF2-40B4-BE49-F238E27FC236}">
                  <a16:creationId xmlns:a16="http://schemas.microsoft.com/office/drawing/2014/main" id="{C41E00AA-C156-D9DC-60E4-29084509E7CD}"/>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31">
              <a:extLst>
                <a:ext uri="{FF2B5EF4-FFF2-40B4-BE49-F238E27FC236}">
                  <a16:creationId xmlns:a16="http://schemas.microsoft.com/office/drawing/2014/main" id="{0386ACCD-9304-B292-6EB4-5C497BB9026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32">
              <a:extLst>
                <a:ext uri="{FF2B5EF4-FFF2-40B4-BE49-F238E27FC236}">
                  <a16:creationId xmlns:a16="http://schemas.microsoft.com/office/drawing/2014/main" id="{94A22F23-164E-AF35-A491-A47139CF716F}"/>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33">
              <a:extLst>
                <a:ext uri="{FF2B5EF4-FFF2-40B4-BE49-F238E27FC236}">
                  <a16:creationId xmlns:a16="http://schemas.microsoft.com/office/drawing/2014/main" id="{CAF3DCF1-960F-F3B5-A48A-0D3F29A8115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60" name="TextBox 459">
            <a:extLst>
              <a:ext uri="{FF2B5EF4-FFF2-40B4-BE49-F238E27FC236}">
                <a16:creationId xmlns:a16="http://schemas.microsoft.com/office/drawing/2014/main" id="{B9EE212D-EC50-79F0-CC3D-E05181E3396E}"/>
              </a:ext>
            </a:extLst>
          </p:cNvPr>
          <p:cNvSpPr txBox="1"/>
          <p:nvPr/>
        </p:nvSpPr>
        <p:spPr>
          <a:xfrm>
            <a:off x="1160730" y="1701800"/>
            <a:ext cx="4624434" cy="654312"/>
          </a:xfrm>
          <a:prstGeom prst="rect">
            <a:avLst/>
          </a:prstGeom>
          <a:noFill/>
        </p:spPr>
        <p:txBody>
          <a:bodyPr wrap="square" lIns="0" tIns="0" rIns="0" bIns="0" rtlCol="0" anchor="ctr" anchorCtr="0">
            <a:noAutofit/>
          </a:bodyPr>
          <a:lstStyle/>
          <a:p>
            <a:pPr marL="63500" lvl="1" algn="ctr"/>
            <a:r>
              <a:rPr lang="en-US" sz="1600" b="1" dirty="0">
                <a:solidFill>
                  <a:schemeClr val="accent1"/>
                </a:solidFill>
              </a:rPr>
              <a:t>2020 APA Practice Guideline for</a:t>
            </a:r>
            <a:br>
              <a:rPr lang="en-US" sz="1600" b="1" i="1" dirty="0">
                <a:solidFill>
                  <a:schemeClr val="accent1"/>
                </a:solidFill>
              </a:rPr>
            </a:br>
            <a:r>
              <a:rPr lang="en-US" sz="1600" b="1" dirty="0">
                <a:solidFill>
                  <a:schemeClr val="accent1"/>
                </a:solidFill>
              </a:rPr>
              <a:t>Treatment of Patients With Schizophrenia</a:t>
            </a:r>
            <a:r>
              <a:rPr lang="en-US" sz="1600" b="1" baseline="30000" dirty="0">
                <a:solidFill>
                  <a:schemeClr val="accent1"/>
                </a:solidFill>
              </a:rPr>
              <a:t>1</a:t>
            </a:r>
          </a:p>
        </p:txBody>
      </p:sp>
      <p:sp>
        <p:nvSpPr>
          <p:cNvPr id="461" name="TextBox 460">
            <a:extLst>
              <a:ext uri="{FF2B5EF4-FFF2-40B4-BE49-F238E27FC236}">
                <a16:creationId xmlns:a16="http://schemas.microsoft.com/office/drawing/2014/main" id="{9E3FC2FB-9586-3446-604C-01FDC6CADC16}"/>
              </a:ext>
            </a:extLst>
          </p:cNvPr>
          <p:cNvSpPr txBox="1"/>
          <p:nvPr/>
        </p:nvSpPr>
        <p:spPr>
          <a:xfrm>
            <a:off x="6699180" y="1701800"/>
            <a:ext cx="4624434" cy="654312"/>
          </a:xfrm>
          <a:prstGeom prst="rect">
            <a:avLst/>
          </a:prstGeom>
          <a:noFill/>
        </p:spPr>
        <p:txBody>
          <a:bodyPr wrap="none" lIns="0" tIns="0" rIns="0" bIns="0" rtlCol="0" anchor="ctr" anchorCtr="0">
            <a:noAutofit/>
          </a:bodyPr>
          <a:lstStyle/>
          <a:p>
            <a:pPr marL="63500" lvl="1" algn="ctr"/>
            <a:r>
              <a:rPr lang="en-US" sz="1600" b="1" dirty="0">
                <a:solidFill>
                  <a:schemeClr val="accent2">
                    <a:lumMod val="75000"/>
                  </a:schemeClr>
                </a:solidFill>
              </a:rPr>
              <a:t>2020 Modified Delphi Panel </a:t>
            </a:r>
            <a:br>
              <a:rPr lang="en-US" sz="1600" b="1" dirty="0">
                <a:solidFill>
                  <a:schemeClr val="accent2">
                    <a:lumMod val="75000"/>
                  </a:schemeClr>
                </a:solidFill>
              </a:rPr>
            </a:br>
            <a:r>
              <a:rPr lang="en-US" sz="1600" b="1" dirty="0">
                <a:solidFill>
                  <a:schemeClr val="accent2">
                    <a:lumMod val="75000"/>
                  </a:schemeClr>
                </a:solidFill>
              </a:rPr>
              <a:t>Consensus Recommendations</a:t>
            </a:r>
            <a:r>
              <a:rPr lang="en-US" sz="1600" b="1" baseline="30000" dirty="0">
                <a:solidFill>
                  <a:schemeClr val="accent2">
                    <a:lumMod val="75000"/>
                  </a:schemeClr>
                </a:solidFill>
              </a:rPr>
              <a:t>2</a:t>
            </a:r>
          </a:p>
        </p:txBody>
      </p:sp>
      <p:sp>
        <p:nvSpPr>
          <p:cNvPr id="466" name="TextBox 465">
            <a:extLst>
              <a:ext uri="{FF2B5EF4-FFF2-40B4-BE49-F238E27FC236}">
                <a16:creationId xmlns:a16="http://schemas.microsoft.com/office/drawing/2014/main" id="{A2B6246A-5AD5-3407-49CB-EBB0605C1367}"/>
              </a:ext>
            </a:extLst>
          </p:cNvPr>
          <p:cNvSpPr txBox="1"/>
          <p:nvPr/>
        </p:nvSpPr>
        <p:spPr>
          <a:xfrm>
            <a:off x="1904766" y="2574055"/>
            <a:ext cx="3840480" cy="2346796"/>
          </a:xfrm>
          <a:prstGeom prst="rect">
            <a:avLst/>
          </a:prstGeom>
          <a:noFill/>
        </p:spPr>
        <p:txBody>
          <a:bodyPr wrap="square" rtlCol="0">
            <a:spAutoFit/>
          </a:bodyPr>
          <a:lstStyle/>
          <a:p>
            <a:pPr marL="63500" lvl="1">
              <a:spcAft>
                <a:spcPts val="300"/>
              </a:spcAft>
            </a:pPr>
            <a:r>
              <a:rPr lang="en-US" sz="1600" b="1" dirty="0">
                <a:solidFill>
                  <a:schemeClr val="accent1"/>
                </a:solidFill>
              </a:rPr>
              <a:t>For All Patients Treated With </a:t>
            </a:r>
            <a:br>
              <a:rPr lang="en-US" sz="1600" b="1" dirty="0">
                <a:solidFill>
                  <a:schemeClr val="accent1"/>
                </a:solidFill>
              </a:rPr>
            </a:br>
            <a:r>
              <a:rPr lang="en-US" sz="1600" b="1" dirty="0">
                <a:solidFill>
                  <a:schemeClr val="accent1"/>
                </a:solidFill>
              </a:rPr>
              <a:t>an Antipsychotic</a:t>
            </a:r>
          </a:p>
          <a:p>
            <a:pPr marL="63500" lvl="1"/>
            <a:r>
              <a:rPr lang="en-US" sz="1400" dirty="0"/>
              <a:t>Clinical assessment of akathisia, dystonia, parkinsonism, and TD should be conducted </a:t>
            </a:r>
            <a:r>
              <a:rPr lang="en-US" sz="1400" b="1" dirty="0">
                <a:solidFill>
                  <a:schemeClr val="accent1"/>
                </a:solidFill>
              </a:rPr>
              <a:t>at baseline and at each follow-up visit</a:t>
            </a:r>
          </a:p>
          <a:p>
            <a:pPr marL="63500" lvl="1"/>
            <a:endParaRPr lang="en-US" sz="1400" b="1" dirty="0">
              <a:solidFill>
                <a:schemeClr val="accent1"/>
              </a:solidFill>
            </a:endParaRPr>
          </a:p>
          <a:p>
            <a:pPr marL="63500" lvl="1"/>
            <a:r>
              <a:rPr lang="en-US" sz="1400" dirty="0"/>
              <a:t>Measurement (eg, AIMS, DISCUS)</a:t>
            </a:r>
            <a:br>
              <a:rPr lang="en-US" sz="1400" dirty="0"/>
            </a:br>
            <a:r>
              <a:rPr lang="en-US" sz="1400" dirty="0"/>
              <a:t>should be conducted at baseline and </a:t>
            </a:r>
            <a:r>
              <a:rPr lang="en-US" sz="1400" b="1" dirty="0">
                <a:solidFill>
                  <a:schemeClr val="accent1"/>
                </a:solidFill>
              </a:rPr>
              <a:t>every 6 months in high-risk patients</a:t>
            </a:r>
            <a:br>
              <a:rPr lang="en-US" sz="1400" dirty="0"/>
            </a:br>
            <a:r>
              <a:rPr lang="en-US" sz="1400" dirty="0"/>
              <a:t>and every 12 months in other patients</a:t>
            </a:r>
          </a:p>
        </p:txBody>
      </p:sp>
      <p:sp>
        <p:nvSpPr>
          <p:cNvPr id="469" name="TextBox 468">
            <a:extLst>
              <a:ext uri="{FF2B5EF4-FFF2-40B4-BE49-F238E27FC236}">
                <a16:creationId xmlns:a16="http://schemas.microsoft.com/office/drawing/2014/main" id="{039DBFE7-771E-0638-5648-1C3CB6591B5D}"/>
              </a:ext>
            </a:extLst>
          </p:cNvPr>
          <p:cNvSpPr txBox="1"/>
          <p:nvPr/>
        </p:nvSpPr>
        <p:spPr>
          <a:xfrm>
            <a:off x="7430784" y="2574055"/>
            <a:ext cx="3786491" cy="1384995"/>
          </a:xfrm>
          <a:prstGeom prst="rect">
            <a:avLst/>
          </a:prstGeom>
          <a:noFill/>
        </p:spPr>
        <p:txBody>
          <a:bodyPr wrap="square" rtlCol="0">
            <a:spAutoFit/>
          </a:bodyPr>
          <a:lstStyle/>
          <a:p>
            <a:pPr marL="63500" lvl="1"/>
            <a:r>
              <a:rPr lang="en-US" sz="1400" dirty="0"/>
              <a:t>A brief, clinical assessment for TD should be performed </a:t>
            </a:r>
            <a:r>
              <a:rPr lang="en-US" sz="1400" b="1" dirty="0">
                <a:solidFill>
                  <a:schemeClr val="accent2">
                    <a:lumMod val="75000"/>
                  </a:schemeClr>
                </a:solidFill>
              </a:rPr>
              <a:t>at every clinical encounter for all patients</a:t>
            </a:r>
            <a:r>
              <a:rPr lang="en-US" sz="1400" dirty="0">
                <a:solidFill>
                  <a:schemeClr val="accent2">
                    <a:lumMod val="75000"/>
                  </a:schemeClr>
                </a:solidFill>
              </a:rPr>
              <a:t> </a:t>
            </a:r>
            <a:r>
              <a:rPr lang="en-US" sz="1400" b="1" dirty="0">
                <a:solidFill>
                  <a:schemeClr val="accent2">
                    <a:lumMod val="75000"/>
                  </a:schemeClr>
                </a:solidFill>
              </a:rPr>
              <a:t>taking antipsychotics </a:t>
            </a:r>
            <a:r>
              <a:rPr lang="en-US" sz="1400" dirty="0"/>
              <a:t>or other drugs with dopamine receptor blocking properties, </a:t>
            </a:r>
            <a:r>
              <a:rPr lang="en-US" sz="1400" b="1" dirty="0">
                <a:solidFill>
                  <a:schemeClr val="accent2">
                    <a:lumMod val="75000"/>
                  </a:schemeClr>
                </a:solidFill>
              </a:rPr>
              <a:t>regardless</a:t>
            </a:r>
            <a:r>
              <a:rPr lang="en-US" sz="1400" dirty="0"/>
              <a:t> of the degree of risk for TD</a:t>
            </a:r>
          </a:p>
        </p:txBody>
      </p:sp>
      <p:grpSp>
        <p:nvGrpSpPr>
          <p:cNvPr id="6" name="Group 5">
            <a:extLst>
              <a:ext uri="{FF2B5EF4-FFF2-40B4-BE49-F238E27FC236}">
                <a16:creationId xmlns:a16="http://schemas.microsoft.com/office/drawing/2014/main" id="{71BBA32C-33DE-11A9-B2E3-98E6E25491E1}"/>
              </a:ext>
            </a:extLst>
          </p:cNvPr>
          <p:cNvGrpSpPr/>
          <p:nvPr/>
        </p:nvGrpSpPr>
        <p:grpSpPr>
          <a:xfrm>
            <a:off x="6503148" y="2435379"/>
            <a:ext cx="948172" cy="950617"/>
            <a:chOff x="6503148" y="2435379"/>
            <a:chExt cx="948172" cy="950617"/>
          </a:xfrm>
          <a:solidFill>
            <a:schemeClr val="accent5"/>
          </a:solidFill>
        </p:grpSpPr>
        <p:sp>
          <p:nvSpPr>
            <p:cNvPr id="506" name="Freeform 5">
              <a:extLst>
                <a:ext uri="{FF2B5EF4-FFF2-40B4-BE49-F238E27FC236}">
                  <a16:creationId xmlns:a16="http://schemas.microsoft.com/office/drawing/2014/main" id="{CC153C5B-B843-7AA0-7C5F-386168BBFBE7}"/>
                </a:ext>
              </a:extLst>
            </p:cNvPr>
            <p:cNvSpPr>
              <a:spLocks/>
            </p:cNvSpPr>
            <p:nvPr/>
          </p:nvSpPr>
          <p:spPr bwMode="auto">
            <a:xfrm>
              <a:off x="7393053" y="2953675"/>
              <a:ext cx="56230" cy="57045"/>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6">
              <a:extLst>
                <a:ext uri="{FF2B5EF4-FFF2-40B4-BE49-F238E27FC236}">
                  <a16:creationId xmlns:a16="http://schemas.microsoft.com/office/drawing/2014/main" id="{908CFF3D-1A78-FA11-0017-E7D9897D4EC7}"/>
                </a:ext>
              </a:extLst>
            </p:cNvPr>
            <p:cNvSpPr>
              <a:spLocks/>
            </p:cNvSpPr>
            <p:nvPr/>
          </p:nvSpPr>
          <p:spPr bwMode="auto">
            <a:xfrm>
              <a:off x="7380421" y="2760944"/>
              <a:ext cx="57453" cy="56230"/>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7">
              <a:extLst>
                <a:ext uri="{FF2B5EF4-FFF2-40B4-BE49-F238E27FC236}">
                  <a16:creationId xmlns:a16="http://schemas.microsoft.com/office/drawing/2014/main" id="{01BFE019-CD10-AEF5-9795-A5044FC159F8}"/>
                </a:ext>
              </a:extLst>
            </p:cNvPr>
            <p:cNvSpPr>
              <a:spLocks/>
            </p:cNvSpPr>
            <p:nvPr/>
          </p:nvSpPr>
          <p:spPr bwMode="auto">
            <a:xfrm>
              <a:off x="6999848" y="3327728"/>
              <a:ext cx="57045" cy="56230"/>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8">
              <a:extLst>
                <a:ext uri="{FF2B5EF4-FFF2-40B4-BE49-F238E27FC236}">
                  <a16:creationId xmlns:a16="http://schemas.microsoft.com/office/drawing/2014/main" id="{2F883044-59A7-F4D5-E9AB-4F3B13DB5222}"/>
                </a:ext>
              </a:extLst>
            </p:cNvPr>
            <p:cNvSpPr>
              <a:spLocks/>
            </p:cNvSpPr>
            <p:nvPr/>
          </p:nvSpPr>
          <p:spPr bwMode="auto">
            <a:xfrm>
              <a:off x="7137572" y="2474903"/>
              <a:ext cx="56230" cy="57453"/>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9">
              <a:extLst>
                <a:ext uri="{FF2B5EF4-FFF2-40B4-BE49-F238E27FC236}">
                  <a16:creationId xmlns:a16="http://schemas.microsoft.com/office/drawing/2014/main" id="{36A1F8C1-E713-2234-5BAA-98894292468B}"/>
                </a:ext>
              </a:extLst>
            </p:cNvPr>
            <p:cNvSpPr>
              <a:spLocks/>
            </p:cNvSpPr>
            <p:nvPr/>
          </p:nvSpPr>
          <p:spPr bwMode="auto">
            <a:xfrm>
              <a:off x="6608681" y="2593068"/>
              <a:ext cx="56230" cy="56230"/>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0">
              <a:extLst>
                <a:ext uri="{FF2B5EF4-FFF2-40B4-BE49-F238E27FC236}">
                  <a16:creationId xmlns:a16="http://schemas.microsoft.com/office/drawing/2014/main" id="{363A6479-EAE2-8A99-608E-4C50B19B6512}"/>
                </a:ext>
              </a:extLst>
            </p:cNvPr>
            <p:cNvSpPr>
              <a:spLocks/>
            </p:cNvSpPr>
            <p:nvPr/>
          </p:nvSpPr>
          <p:spPr bwMode="auto">
            <a:xfrm>
              <a:off x="7093973" y="3305318"/>
              <a:ext cx="56230" cy="57453"/>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
              <a:extLst>
                <a:ext uri="{FF2B5EF4-FFF2-40B4-BE49-F238E27FC236}">
                  <a16:creationId xmlns:a16="http://schemas.microsoft.com/office/drawing/2014/main" id="{94DC82AB-E63F-359A-825E-8383E95246C4}"/>
                </a:ext>
              </a:extLst>
            </p:cNvPr>
            <p:cNvSpPr>
              <a:spLocks/>
            </p:cNvSpPr>
            <p:nvPr/>
          </p:nvSpPr>
          <p:spPr bwMode="auto">
            <a:xfrm>
              <a:off x="6761481" y="2476940"/>
              <a:ext cx="56230" cy="57045"/>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2">
              <a:extLst>
                <a:ext uri="{FF2B5EF4-FFF2-40B4-BE49-F238E27FC236}">
                  <a16:creationId xmlns:a16="http://schemas.microsoft.com/office/drawing/2014/main" id="{C7352357-33DE-E654-B96C-483B740C2DA3}"/>
                </a:ext>
              </a:extLst>
            </p:cNvPr>
            <p:cNvSpPr>
              <a:spLocks/>
            </p:cNvSpPr>
            <p:nvPr/>
          </p:nvSpPr>
          <p:spPr bwMode="auto">
            <a:xfrm>
              <a:off x="7045484" y="2445158"/>
              <a:ext cx="55008" cy="55823"/>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3">
              <a:extLst>
                <a:ext uri="{FF2B5EF4-FFF2-40B4-BE49-F238E27FC236}">
                  <a16:creationId xmlns:a16="http://schemas.microsoft.com/office/drawing/2014/main" id="{6BDE10E8-7DDC-C066-0C72-745A8221639F}"/>
                </a:ext>
              </a:extLst>
            </p:cNvPr>
            <p:cNvSpPr>
              <a:spLocks/>
            </p:cNvSpPr>
            <p:nvPr/>
          </p:nvSpPr>
          <p:spPr bwMode="auto">
            <a:xfrm>
              <a:off x="6948508" y="2435379"/>
              <a:ext cx="56230" cy="55008"/>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4">
              <a:extLst>
                <a:ext uri="{FF2B5EF4-FFF2-40B4-BE49-F238E27FC236}">
                  <a16:creationId xmlns:a16="http://schemas.microsoft.com/office/drawing/2014/main" id="{6B1D7098-92B2-27FD-3009-CD9CF31CB40F}"/>
                </a:ext>
              </a:extLst>
            </p:cNvPr>
            <p:cNvSpPr>
              <a:spLocks/>
            </p:cNvSpPr>
            <p:nvPr/>
          </p:nvSpPr>
          <p:spPr bwMode="auto">
            <a:xfrm>
              <a:off x="6678358" y="2525429"/>
              <a:ext cx="56230" cy="57045"/>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5">
              <a:extLst>
                <a:ext uri="{FF2B5EF4-FFF2-40B4-BE49-F238E27FC236}">
                  <a16:creationId xmlns:a16="http://schemas.microsoft.com/office/drawing/2014/main" id="{DFE02A14-A95F-C221-31EC-7C6421B8B5D5}"/>
                </a:ext>
              </a:extLst>
            </p:cNvPr>
            <p:cNvSpPr>
              <a:spLocks/>
            </p:cNvSpPr>
            <p:nvPr/>
          </p:nvSpPr>
          <p:spPr bwMode="auto">
            <a:xfrm>
              <a:off x="7181985" y="3265794"/>
              <a:ext cx="57045" cy="56230"/>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
              <a:extLst>
                <a:ext uri="{FF2B5EF4-FFF2-40B4-BE49-F238E27FC236}">
                  <a16:creationId xmlns:a16="http://schemas.microsoft.com/office/drawing/2014/main" id="{247D9D3B-7B6D-D014-E57E-7423BC6B1AD7}"/>
                </a:ext>
              </a:extLst>
            </p:cNvPr>
            <p:cNvSpPr>
              <a:spLocks/>
            </p:cNvSpPr>
            <p:nvPr/>
          </p:nvSpPr>
          <p:spPr bwMode="auto">
            <a:xfrm>
              <a:off x="6553266" y="2673746"/>
              <a:ext cx="57453" cy="57045"/>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7">
              <a:extLst>
                <a:ext uri="{FF2B5EF4-FFF2-40B4-BE49-F238E27FC236}">
                  <a16:creationId xmlns:a16="http://schemas.microsoft.com/office/drawing/2014/main" id="{00A6A7F6-8BC1-034A-548A-2ED943F7ADAB}"/>
                </a:ext>
              </a:extLst>
            </p:cNvPr>
            <p:cNvSpPr>
              <a:spLocks/>
            </p:cNvSpPr>
            <p:nvPr/>
          </p:nvSpPr>
          <p:spPr bwMode="auto">
            <a:xfrm>
              <a:off x="7258589" y="3207526"/>
              <a:ext cx="57045" cy="56230"/>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8">
              <a:extLst>
                <a:ext uri="{FF2B5EF4-FFF2-40B4-BE49-F238E27FC236}">
                  <a16:creationId xmlns:a16="http://schemas.microsoft.com/office/drawing/2014/main" id="{182DADAD-B1EC-F7C8-31E2-8F2961303257}"/>
                </a:ext>
              </a:extLst>
            </p:cNvPr>
            <p:cNvSpPr>
              <a:spLocks/>
            </p:cNvSpPr>
            <p:nvPr/>
          </p:nvSpPr>
          <p:spPr bwMode="auto">
            <a:xfrm>
              <a:off x="7321339" y="3132960"/>
              <a:ext cx="56230" cy="57045"/>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9">
              <a:extLst>
                <a:ext uri="{FF2B5EF4-FFF2-40B4-BE49-F238E27FC236}">
                  <a16:creationId xmlns:a16="http://schemas.microsoft.com/office/drawing/2014/main" id="{7BA213D5-8FC3-A5F5-6D5E-B11C0C38B3DD}"/>
                </a:ext>
              </a:extLst>
            </p:cNvPr>
            <p:cNvSpPr>
              <a:spLocks/>
            </p:cNvSpPr>
            <p:nvPr/>
          </p:nvSpPr>
          <p:spPr bwMode="auto">
            <a:xfrm>
              <a:off x="7366160" y="3046577"/>
              <a:ext cx="57045" cy="57453"/>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20">
              <a:extLst>
                <a:ext uri="{FF2B5EF4-FFF2-40B4-BE49-F238E27FC236}">
                  <a16:creationId xmlns:a16="http://schemas.microsoft.com/office/drawing/2014/main" id="{349E804B-7B9F-2C73-6D15-7F271154E48B}"/>
                </a:ext>
              </a:extLst>
            </p:cNvPr>
            <p:cNvSpPr>
              <a:spLocks/>
            </p:cNvSpPr>
            <p:nvPr/>
          </p:nvSpPr>
          <p:spPr bwMode="auto">
            <a:xfrm>
              <a:off x="7343749" y="2669672"/>
              <a:ext cx="57045" cy="60305"/>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21">
              <a:extLst>
                <a:ext uri="{FF2B5EF4-FFF2-40B4-BE49-F238E27FC236}">
                  <a16:creationId xmlns:a16="http://schemas.microsoft.com/office/drawing/2014/main" id="{D0CC81F4-9269-89E5-BB9E-B2D6A9BFC838}"/>
                </a:ext>
              </a:extLst>
            </p:cNvPr>
            <p:cNvSpPr>
              <a:spLocks/>
            </p:cNvSpPr>
            <p:nvPr/>
          </p:nvSpPr>
          <p:spPr bwMode="auto">
            <a:xfrm>
              <a:off x="7290371" y="2590216"/>
              <a:ext cx="55415" cy="56230"/>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22">
              <a:extLst>
                <a:ext uri="{FF2B5EF4-FFF2-40B4-BE49-F238E27FC236}">
                  <a16:creationId xmlns:a16="http://schemas.microsoft.com/office/drawing/2014/main" id="{6166F875-EAA0-0C99-FC1E-0246B2530C38}"/>
                </a:ext>
              </a:extLst>
            </p:cNvPr>
            <p:cNvSpPr>
              <a:spLocks/>
            </p:cNvSpPr>
            <p:nvPr/>
          </p:nvSpPr>
          <p:spPr bwMode="auto">
            <a:xfrm>
              <a:off x="6503148" y="2859551"/>
              <a:ext cx="56230" cy="56230"/>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23">
              <a:extLst>
                <a:ext uri="{FF2B5EF4-FFF2-40B4-BE49-F238E27FC236}">
                  <a16:creationId xmlns:a16="http://schemas.microsoft.com/office/drawing/2014/main" id="{519F888C-AB7C-17F5-4EFC-F38B1B04E858}"/>
                </a:ext>
              </a:extLst>
            </p:cNvPr>
            <p:cNvSpPr>
              <a:spLocks/>
            </p:cNvSpPr>
            <p:nvPr/>
          </p:nvSpPr>
          <p:spPr bwMode="auto">
            <a:xfrm>
              <a:off x="6902057" y="3328543"/>
              <a:ext cx="57045" cy="57453"/>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24">
              <a:extLst>
                <a:ext uri="{FF2B5EF4-FFF2-40B4-BE49-F238E27FC236}">
                  <a16:creationId xmlns:a16="http://schemas.microsoft.com/office/drawing/2014/main" id="{8C6744B9-3751-7E9A-27F1-23A77D1CB3D1}"/>
                </a:ext>
              </a:extLst>
            </p:cNvPr>
            <p:cNvSpPr>
              <a:spLocks/>
            </p:cNvSpPr>
            <p:nvPr/>
          </p:nvSpPr>
          <p:spPr bwMode="auto">
            <a:xfrm>
              <a:off x="6509667" y="2955712"/>
              <a:ext cx="55415" cy="56230"/>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25">
              <a:extLst>
                <a:ext uri="{FF2B5EF4-FFF2-40B4-BE49-F238E27FC236}">
                  <a16:creationId xmlns:a16="http://schemas.microsoft.com/office/drawing/2014/main" id="{FDC463CD-9830-01FB-4479-EF7CE63DE43B}"/>
                </a:ext>
              </a:extLst>
            </p:cNvPr>
            <p:cNvSpPr>
              <a:spLocks/>
            </p:cNvSpPr>
            <p:nvPr/>
          </p:nvSpPr>
          <p:spPr bwMode="auto">
            <a:xfrm>
              <a:off x="6517409" y="2764611"/>
              <a:ext cx="56230" cy="55415"/>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26">
              <a:extLst>
                <a:ext uri="{FF2B5EF4-FFF2-40B4-BE49-F238E27FC236}">
                  <a16:creationId xmlns:a16="http://schemas.microsoft.com/office/drawing/2014/main" id="{8EBF3B8D-CB87-2383-4561-742F11ADAD87}"/>
                </a:ext>
              </a:extLst>
            </p:cNvPr>
            <p:cNvSpPr>
              <a:spLocks/>
            </p:cNvSpPr>
            <p:nvPr/>
          </p:nvSpPr>
          <p:spPr bwMode="auto">
            <a:xfrm>
              <a:off x="7220695" y="2525429"/>
              <a:ext cx="56230" cy="56230"/>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27">
              <a:extLst>
                <a:ext uri="{FF2B5EF4-FFF2-40B4-BE49-F238E27FC236}">
                  <a16:creationId xmlns:a16="http://schemas.microsoft.com/office/drawing/2014/main" id="{1A7B0723-69CB-FD82-E3C2-A9E326FB8812}"/>
                </a:ext>
              </a:extLst>
            </p:cNvPr>
            <p:cNvSpPr>
              <a:spLocks/>
            </p:cNvSpPr>
            <p:nvPr/>
          </p:nvSpPr>
          <p:spPr bwMode="auto">
            <a:xfrm>
              <a:off x="6855605" y="2443936"/>
              <a:ext cx="55415" cy="56230"/>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28">
              <a:extLst>
                <a:ext uri="{FF2B5EF4-FFF2-40B4-BE49-F238E27FC236}">
                  <a16:creationId xmlns:a16="http://schemas.microsoft.com/office/drawing/2014/main" id="{AA6C77C7-7985-74E1-5BA6-C30704202EB3}"/>
                </a:ext>
              </a:extLst>
            </p:cNvPr>
            <p:cNvSpPr>
              <a:spLocks/>
            </p:cNvSpPr>
            <p:nvPr/>
          </p:nvSpPr>
          <p:spPr bwMode="auto">
            <a:xfrm>
              <a:off x="7394275" y="2857921"/>
              <a:ext cx="57045" cy="56230"/>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29">
              <a:extLst>
                <a:ext uri="{FF2B5EF4-FFF2-40B4-BE49-F238E27FC236}">
                  <a16:creationId xmlns:a16="http://schemas.microsoft.com/office/drawing/2014/main" id="{3D80A334-1B79-62A0-97C2-1E2429E2F926}"/>
                </a:ext>
              </a:extLst>
            </p:cNvPr>
            <p:cNvSpPr>
              <a:spLocks/>
            </p:cNvSpPr>
            <p:nvPr/>
          </p:nvSpPr>
          <p:spPr bwMode="auto">
            <a:xfrm>
              <a:off x="6575677" y="3129293"/>
              <a:ext cx="63972" cy="64787"/>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30">
              <a:extLst>
                <a:ext uri="{FF2B5EF4-FFF2-40B4-BE49-F238E27FC236}">
                  <a16:creationId xmlns:a16="http://schemas.microsoft.com/office/drawing/2014/main" id="{F78E3EB8-F06C-9BAB-6CF4-27718284A3B5}"/>
                </a:ext>
              </a:extLst>
            </p:cNvPr>
            <p:cNvSpPr>
              <a:spLocks/>
            </p:cNvSpPr>
            <p:nvPr/>
          </p:nvSpPr>
          <p:spPr bwMode="auto">
            <a:xfrm>
              <a:off x="6636797" y="3203859"/>
              <a:ext cx="64787" cy="63972"/>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31">
              <a:extLst>
                <a:ext uri="{FF2B5EF4-FFF2-40B4-BE49-F238E27FC236}">
                  <a16:creationId xmlns:a16="http://schemas.microsoft.com/office/drawing/2014/main" id="{52CF8122-104C-5603-3C82-9FAE3059DD6A}"/>
                </a:ext>
              </a:extLst>
            </p:cNvPr>
            <p:cNvSpPr>
              <a:spLocks/>
            </p:cNvSpPr>
            <p:nvPr/>
          </p:nvSpPr>
          <p:spPr bwMode="auto">
            <a:xfrm>
              <a:off x="6711363" y="3264571"/>
              <a:ext cx="64787" cy="62342"/>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32">
              <a:extLst>
                <a:ext uri="{FF2B5EF4-FFF2-40B4-BE49-F238E27FC236}">
                  <a16:creationId xmlns:a16="http://schemas.microsoft.com/office/drawing/2014/main" id="{51BA4DE1-A2DE-4BFC-6C06-2592CA54F93E}"/>
                </a:ext>
              </a:extLst>
            </p:cNvPr>
            <p:cNvSpPr>
              <a:spLocks/>
            </p:cNvSpPr>
            <p:nvPr/>
          </p:nvSpPr>
          <p:spPr bwMode="auto">
            <a:xfrm>
              <a:off x="6798560" y="3306540"/>
              <a:ext cx="62750" cy="64787"/>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33">
              <a:extLst>
                <a:ext uri="{FF2B5EF4-FFF2-40B4-BE49-F238E27FC236}">
                  <a16:creationId xmlns:a16="http://schemas.microsoft.com/office/drawing/2014/main" id="{DB14C923-95FB-6F02-C030-667A03B8A670}"/>
                </a:ext>
              </a:extLst>
            </p:cNvPr>
            <p:cNvSpPr>
              <a:spLocks/>
            </p:cNvSpPr>
            <p:nvPr/>
          </p:nvSpPr>
          <p:spPr bwMode="auto">
            <a:xfrm>
              <a:off x="6532078" y="3042910"/>
              <a:ext cx="63157" cy="61935"/>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4" name="TextBox 83">
            <a:extLst>
              <a:ext uri="{FF2B5EF4-FFF2-40B4-BE49-F238E27FC236}">
                <a16:creationId xmlns:a16="http://schemas.microsoft.com/office/drawing/2014/main" id="{A45BD852-A83B-C943-E2E8-68CE1309D0AD}"/>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t>AIMS, Abnormal Involuntary Movement Scale; APA, American Psychiatric Association; DISCUS, Dyskinesia Identification System Condensed User Scale; TD, tardive dyskinesia. </a:t>
            </a:r>
          </a:p>
          <a:p>
            <a:pPr>
              <a:spcAft>
                <a:spcPts val="300"/>
              </a:spcAft>
            </a:pPr>
            <a:r>
              <a:rPr lang="en-US" sz="800" b="1" dirty="0">
                <a:solidFill>
                  <a:schemeClr val="accent1"/>
                </a:solidFill>
              </a:rPr>
              <a:t>1. </a:t>
            </a:r>
            <a:r>
              <a:rPr lang="en-US" sz="800" dirty="0"/>
              <a:t>American Psychiatric Association. </a:t>
            </a:r>
            <a:r>
              <a:rPr lang="en-US" sz="800" i="1" dirty="0"/>
              <a:t>The American Psychiatric Association Practice Guideline for the Treatment of Patients With Schizophrenia. </a:t>
            </a:r>
            <a:r>
              <a:rPr lang="en-US" sz="800" dirty="0"/>
              <a:t>3rd ed. American Psychiatric Association; 2021. </a:t>
            </a:r>
            <a:br>
              <a:rPr lang="en-US" sz="800" dirty="0"/>
            </a:br>
            <a:r>
              <a:rPr lang="en-US" sz="800" b="1" dirty="0">
                <a:solidFill>
                  <a:schemeClr val="accent1"/>
                </a:solidFill>
              </a:rPr>
              <a:t>2. </a:t>
            </a:r>
            <a:r>
              <a:rPr lang="en-US" sz="800" dirty="0"/>
              <a:t>Caroff SN, et al. </a:t>
            </a:r>
            <a:r>
              <a:rPr lang="en-US" sz="800" i="1" dirty="0"/>
              <a:t>J Clin Psychiatry</a:t>
            </a:r>
            <a:r>
              <a:rPr lang="en-US" sz="800" dirty="0"/>
              <a:t>. 2020;81(2):19cs12983.</a:t>
            </a:r>
          </a:p>
        </p:txBody>
      </p:sp>
      <p:grpSp>
        <p:nvGrpSpPr>
          <p:cNvPr id="86" name="Group 85">
            <a:extLst>
              <a:ext uri="{FF2B5EF4-FFF2-40B4-BE49-F238E27FC236}">
                <a16:creationId xmlns:a16="http://schemas.microsoft.com/office/drawing/2014/main" id="{B1050E8D-E41C-132B-379D-D5A531C08894}"/>
              </a:ext>
            </a:extLst>
          </p:cNvPr>
          <p:cNvGrpSpPr/>
          <p:nvPr/>
        </p:nvGrpSpPr>
        <p:grpSpPr>
          <a:xfrm>
            <a:off x="6733858" y="2625176"/>
            <a:ext cx="541490" cy="541490"/>
            <a:chOff x="10185670" y="2702603"/>
            <a:chExt cx="1217644" cy="1217644"/>
          </a:xfrm>
        </p:grpSpPr>
        <p:sp>
          <p:nvSpPr>
            <p:cNvPr id="87" name="Freeform 8">
              <a:extLst>
                <a:ext uri="{FF2B5EF4-FFF2-40B4-BE49-F238E27FC236}">
                  <a16:creationId xmlns:a16="http://schemas.microsoft.com/office/drawing/2014/main" id="{0B687820-0756-0C5C-54E3-8733FE6A314E}"/>
                </a:ext>
              </a:extLst>
            </p:cNvPr>
            <p:cNvSpPr>
              <a:spLocks/>
            </p:cNvSpPr>
            <p:nvPr/>
          </p:nvSpPr>
          <p:spPr bwMode="auto">
            <a:xfrm>
              <a:off x="10510713" y="3366443"/>
              <a:ext cx="228761" cy="225141"/>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sz="1200" dirty="0"/>
            </a:p>
          </p:txBody>
        </p:sp>
        <p:sp>
          <p:nvSpPr>
            <p:cNvPr id="88" name="Freeform 6">
              <a:extLst>
                <a:ext uri="{FF2B5EF4-FFF2-40B4-BE49-F238E27FC236}">
                  <a16:creationId xmlns:a16="http://schemas.microsoft.com/office/drawing/2014/main" id="{B5260DF4-3EE7-FC66-9184-6EC7DFA48FD5}"/>
                </a:ext>
              </a:extLst>
            </p:cNvPr>
            <p:cNvSpPr>
              <a:spLocks noEditPoints="1"/>
            </p:cNvSpPr>
            <p:nvPr/>
          </p:nvSpPr>
          <p:spPr bwMode="auto">
            <a:xfrm>
              <a:off x="10185670" y="2702603"/>
              <a:ext cx="1217644" cy="1217644"/>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89" name="Freeform 9">
              <a:extLst>
                <a:ext uri="{FF2B5EF4-FFF2-40B4-BE49-F238E27FC236}">
                  <a16:creationId xmlns:a16="http://schemas.microsoft.com/office/drawing/2014/main" id="{DDA39043-10CC-FBF0-C353-5C9B9A97DD41}"/>
                </a:ext>
              </a:extLst>
            </p:cNvPr>
            <p:cNvSpPr>
              <a:spLocks noEditPoints="1"/>
            </p:cNvSpPr>
            <p:nvPr/>
          </p:nvSpPr>
          <p:spPr bwMode="auto">
            <a:xfrm>
              <a:off x="10779290" y="2924124"/>
              <a:ext cx="400331" cy="402503"/>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dirty="0"/>
            </a:p>
          </p:txBody>
        </p:sp>
      </p:grpSp>
      <p:grpSp>
        <p:nvGrpSpPr>
          <p:cNvPr id="90" name="Group 89">
            <a:extLst>
              <a:ext uri="{FF2B5EF4-FFF2-40B4-BE49-F238E27FC236}">
                <a16:creationId xmlns:a16="http://schemas.microsoft.com/office/drawing/2014/main" id="{5280F3CF-A949-A910-E60A-12C23392C525}"/>
              </a:ext>
            </a:extLst>
          </p:cNvPr>
          <p:cNvGrpSpPr/>
          <p:nvPr/>
        </p:nvGrpSpPr>
        <p:grpSpPr>
          <a:xfrm>
            <a:off x="1208611" y="2625176"/>
            <a:ext cx="541490" cy="541490"/>
            <a:chOff x="10185670" y="2702603"/>
            <a:chExt cx="1217644" cy="1217644"/>
          </a:xfrm>
        </p:grpSpPr>
        <p:sp>
          <p:nvSpPr>
            <p:cNvPr id="91" name="Freeform 8">
              <a:extLst>
                <a:ext uri="{FF2B5EF4-FFF2-40B4-BE49-F238E27FC236}">
                  <a16:creationId xmlns:a16="http://schemas.microsoft.com/office/drawing/2014/main" id="{9BBAF4E0-1E8C-1C6F-5DBE-16B0CDF2BA87}"/>
                </a:ext>
              </a:extLst>
            </p:cNvPr>
            <p:cNvSpPr>
              <a:spLocks/>
            </p:cNvSpPr>
            <p:nvPr/>
          </p:nvSpPr>
          <p:spPr bwMode="auto">
            <a:xfrm>
              <a:off x="10510713" y="3366443"/>
              <a:ext cx="228761" cy="225141"/>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sz="1200" dirty="0"/>
            </a:p>
          </p:txBody>
        </p:sp>
        <p:sp>
          <p:nvSpPr>
            <p:cNvPr id="92" name="Freeform 6">
              <a:extLst>
                <a:ext uri="{FF2B5EF4-FFF2-40B4-BE49-F238E27FC236}">
                  <a16:creationId xmlns:a16="http://schemas.microsoft.com/office/drawing/2014/main" id="{2233940C-084D-6081-9DED-FC50A3C4CC4A}"/>
                </a:ext>
              </a:extLst>
            </p:cNvPr>
            <p:cNvSpPr>
              <a:spLocks noEditPoints="1"/>
            </p:cNvSpPr>
            <p:nvPr/>
          </p:nvSpPr>
          <p:spPr bwMode="auto">
            <a:xfrm>
              <a:off x="10185670" y="2702603"/>
              <a:ext cx="1217644" cy="1217644"/>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dirty="0"/>
            </a:p>
          </p:txBody>
        </p:sp>
        <p:sp>
          <p:nvSpPr>
            <p:cNvPr id="93" name="Freeform 9">
              <a:extLst>
                <a:ext uri="{FF2B5EF4-FFF2-40B4-BE49-F238E27FC236}">
                  <a16:creationId xmlns:a16="http://schemas.microsoft.com/office/drawing/2014/main" id="{FBF01D79-6ED0-BC4E-6DE6-96E623B59B0A}"/>
                </a:ext>
              </a:extLst>
            </p:cNvPr>
            <p:cNvSpPr>
              <a:spLocks noEditPoints="1"/>
            </p:cNvSpPr>
            <p:nvPr/>
          </p:nvSpPr>
          <p:spPr bwMode="auto">
            <a:xfrm>
              <a:off x="10779290" y="2924124"/>
              <a:ext cx="400331" cy="402503"/>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dirty="0"/>
            </a:p>
          </p:txBody>
        </p:sp>
      </p:grpSp>
    </p:spTree>
    <p:extLst>
      <p:ext uri="{BB962C8B-B14F-4D97-AF65-F5344CB8AC3E}">
        <p14:creationId xmlns:p14="http://schemas.microsoft.com/office/powerpoint/2010/main" val="34208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APA Practice Guideline: Treatment With a VMAT2 Inhibitor Should </a:t>
            </a:r>
            <a:br>
              <a:rPr lang="en-US" dirty="0"/>
            </a:br>
            <a:r>
              <a:rPr lang="en-US" dirty="0"/>
              <a:t>Also Be Considered for Patients With Mild TD</a:t>
            </a:r>
            <a:r>
              <a:rPr lang="en-US" baseline="30000" dirty="0"/>
              <a:t>1</a:t>
            </a:r>
          </a:p>
        </p:txBody>
      </p:sp>
      <p:sp>
        <p:nvSpPr>
          <p:cNvPr id="3" name="Slide Number Placeholder 2"/>
          <p:cNvSpPr>
            <a:spLocks noGrp="1"/>
          </p:cNvSpPr>
          <p:nvPr>
            <p:ph type="sldNum" sz="quarter" idx="4"/>
          </p:nvPr>
        </p:nvSpPr>
        <p:spPr/>
        <p:txBody>
          <a:bodyPr/>
          <a:lstStyle/>
          <a:p>
            <a:fld id="{3323662C-7264-4338-81B2-64A2341EF0F5}" type="slidenum">
              <a:rPr lang="en-US" smtClean="0"/>
              <a:pPr/>
              <a:t>3</a:t>
            </a:fld>
            <a:endParaRPr lang="en-US" dirty="0"/>
          </a:p>
        </p:txBody>
      </p:sp>
      <p:sp>
        <p:nvSpPr>
          <p:cNvPr id="5" name="Text Placeholder 4">
            <a:extLst>
              <a:ext uri="{FF2B5EF4-FFF2-40B4-BE49-F238E27FC236}">
                <a16:creationId xmlns:a16="http://schemas.microsoft.com/office/drawing/2014/main" id="{17FB1DE2-F789-B360-E6AE-6315F773B6C1}"/>
              </a:ext>
            </a:extLst>
          </p:cNvPr>
          <p:cNvSpPr>
            <a:spLocks noGrp="1"/>
          </p:cNvSpPr>
          <p:nvPr>
            <p:ph type="body" sz="quarter" idx="10"/>
          </p:nvPr>
        </p:nvSpPr>
        <p:spPr/>
        <p:txBody>
          <a:bodyPr>
            <a:normAutofit/>
          </a:bodyPr>
          <a:lstStyle/>
          <a:p>
            <a:r>
              <a:rPr lang="en-US" dirty="0"/>
              <a:t>Guidelines and Consensus on Screening and Treatment of Tardive Dyskinesia</a:t>
            </a:r>
          </a:p>
        </p:txBody>
      </p:sp>
      <p:grpSp>
        <p:nvGrpSpPr>
          <p:cNvPr id="8" name="Group 7">
            <a:extLst>
              <a:ext uri="{FF2B5EF4-FFF2-40B4-BE49-F238E27FC236}">
                <a16:creationId xmlns:a16="http://schemas.microsoft.com/office/drawing/2014/main" id="{6721CD30-9A7F-EA2B-4BA2-C4EACE338123}"/>
              </a:ext>
            </a:extLst>
          </p:cNvPr>
          <p:cNvGrpSpPr/>
          <p:nvPr/>
        </p:nvGrpSpPr>
        <p:grpSpPr>
          <a:xfrm>
            <a:off x="1071744" y="1701176"/>
            <a:ext cx="2957048" cy="3678880"/>
            <a:chOff x="1071744" y="1701176"/>
            <a:chExt cx="2957048" cy="3678880"/>
          </a:xfrm>
        </p:grpSpPr>
        <p:sp>
          <p:nvSpPr>
            <p:cNvPr id="294" name="TextBox 293">
              <a:extLst>
                <a:ext uri="{FF2B5EF4-FFF2-40B4-BE49-F238E27FC236}">
                  <a16:creationId xmlns:a16="http://schemas.microsoft.com/office/drawing/2014/main" id="{FBE92190-4C0C-D5E6-B0A2-4EB5D78E7ADD}"/>
                </a:ext>
              </a:extLst>
            </p:cNvPr>
            <p:cNvSpPr txBox="1"/>
            <p:nvPr/>
          </p:nvSpPr>
          <p:spPr>
            <a:xfrm>
              <a:off x="1071744" y="3564174"/>
              <a:ext cx="2957048" cy="1815882"/>
            </a:xfrm>
            <a:prstGeom prst="rect">
              <a:avLst/>
            </a:prstGeom>
            <a:noFill/>
          </p:spPr>
          <p:txBody>
            <a:bodyPr wrap="square" rtlCol="0">
              <a:spAutoFit/>
            </a:bodyPr>
            <a:lstStyle/>
            <a:p>
              <a:pPr marL="63500" lvl="1" algn="ctr"/>
              <a:r>
                <a:rPr lang="en-US" sz="1600" b="1" dirty="0">
                  <a:solidFill>
                    <a:schemeClr val="accent1"/>
                  </a:solidFill>
                </a:rPr>
                <a:t>APA recommends (1B)</a:t>
              </a:r>
              <a:r>
                <a:rPr lang="en-US" sz="1600" dirty="0"/>
                <a:t> </a:t>
              </a:r>
              <a:br>
                <a:rPr lang="en-US" sz="1600" dirty="0"/>
              </a:br>
              <a:r>
                <a:rPr lang="en-US" sz="1600" dirty="0"/>
                <a:t>that patients who have moderate to severe or disabling TD associated with antipsychotic therapy be treated with a reversible inhibitor of VMAT2</a:t>
              </a:r>
              <a:r>
                <a:rPr lang="en-US" sz="1600" baseline="30000" dirty="0"/>
                <a:t>1</a:t>
              </a:r>
            </a:p>
          </p:txBody>
        </p:sp>
        <p:grpSp>
          <p:nvGrpSpPr>
            <p:cNvPr id="60" name="Group 59">
              <a:extLst>
                <a:ext uri="{FF2B5EF4-FFF2-40B4-BE49-F238E27FC236}">
                  <a16:creationId xmlns:a16="http://schemas.microsoft.com/office/drawing/2014/main" id="{71485453-550A-899E-F7C2-D24876D0307B}"/>
                </a:ext>
              </a:extLst>
            </p:cNvPr>
            <p:cNvGrpSpPr>
              <a:grpSpLocks noChangeAspect="1"/>
            </p:cNvGrpSpPr>
            <p:nvPr/>
          </p:nvGrpSpPr>
          <p:grpSpPr>
            <a:xfrm>
              <a:off x="1636096" y="1701176"/>
              <a:ext cx="1828344" cy="1833056"/>
              <a:chOff x="-4083050" y="1579563"/>
              <a:chExt cx="3694112" cy="3703638"/>
            </a:xfrm>
            <a:solidFill>
              <a:schemeClr val="accent5"/>
            </a:solidFill>
          </p:grpSpPr>
          <p:sp>
            <p:nvSpPr>
              <p:cNvPr id="61" name="Freeform 5">
                <a:extLst>
                  <a:ext uri="{FF2B5EF4-FFF2-40B4-BE49-F238E27FC236}">
                    <a16:creationId xmlns:a16="http://schemas.microsoft.com/office/drawing/2014/main" id="{84B78550-4D86-B466-B067-7A40F63F335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
                <a:extLst>
                  <a:ext uri="{FF2B5EF4-FFF2-40B4-BE49-F238E27FC236}">
                    <a16:creationId xmlns:a16="http://schemas.microsoft.com/office/drawing/2014/main" id="{E696C9DC-DB85-2E40-5945-68BE1A942A6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7">
                <a:extLst>
                  <a:ext uri="{FF2B5EF4-FFF2-40B4-BE49-F238E27FC236}">
                    <a16:creationId xmlns:a16="http://schemas.microsoft.com/office/drawing/2014/main" id="{16108D08-0BA7-7BAE-0E40-89B66E4B1308}"/>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36D0C4C8-4921-1B3B-1F9A-DEFEC1E137D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C4E3EA74-B3C1-DB68-DCBF-A5F144636DD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767256FC-A05C-04D5-E05E-4A6A3E178DF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
                <a:extLst>
                  <a:ext uri="{FF2B5EF4-FFF2-40B4-BE49-F238E27FC236}">
                    <a16:creationId xmlns:a16="http://schemas.microsoft.com/office/drawing/2014/main" id="{E4AC1F84-F5CC-E4EF-35C7-354D1D206999}"/>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2">
                <a:extLst>
                  <a:ext uri="{FF2B5EF4-FFF2-40B4-BE49-F238E27FC236}">
                    <a16:creationId xmlns:a16="http://schemas.microsoft.com/office/drawing/2014/main" id="{84C7F353-134C-3BD2-EC63-16604649283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3">
                <a:extLst>
                  <a:ext uri="{FF2B5EF4-FFF2-40B4-BE49-F238E27FC236}">
                    <a16:creationId xmlns:a16="http://schemas.microsoft.com/office/drawing/2014/main" id="{65DCE290-30C1-48FA-E624-AB15309415C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4">
                <a:extLst>
                  <a:ext uri="{FF2B5EF4-FFF2-40B4-BE49-F238E27FC236}">
                    <a16:creationId xmlns:a16="http://schemas.microsoft.com/office/drawing/2014/main" id="{34588A18-A81D-2E5B-8A47-AF9D83C2A46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5">
                <a:extLst>
                  <a:ext uri="{FF2B5EF4-FFF2-40B4-BE49-F238E27FC236}">
                    <a16:creationId xmlns:a16="http://schemas.microsoft.com/office/drawing/2014/main" id="{F31CC351-45EC-9E12-D71D-AD95E0822B85}"/>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6">
                <a:extLst>
                  <a:ext uri="{FF2B5EF4-FFF2-40B4-BE49-F238E27FC236}">
                    <a16:creationId xmlns:a16="http://schemas.microsoft.com/office/drawing/2014/main" id="{FFB69E76-9B0E-78D0-BB02-9AAC07DC9D0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7">
                <a:extLst>
                  <a:ext uri="{FF2B5EF4-FFF2-40B4-BE49-F238E27FC236}">
                    <a16:creationId xmlns:a16="http://schemas.microsoft.com/office/drawing/2014/main" id="{858EA2D1-9E80-E941-DFAF-840158F0E67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8">
                <a:extLst>
                  <a:ext uri="{FF2B5EF4-FFF2-40B4-BE49-F238E27FC236}">
                    <a16:creationId xmlns:a16="http://schemas.microsoft.com/office/drawing/2014/main" id="{6C4CA13B-0FCA-054F-2827-E30C2E58978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9">
                <a:extLst>
                  <a:ext uri="{FF2B5EF4-FFF2-40B4-BE49-F238E27FC236}">
                    <a16:creationId xmlns:a16="http://schemas.microsoft.com/office/drawing/2014/main" id="{3EC1B63A-1F16-D3AB-0EDA-6FF850DC378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0">
                <a:extLst>
                  <a:ext uri="{FF2B5EF4-FFF2-40B4-BE49-F238E27FC236}">
                    <a16:creationId xmlns:a16="http://schemas.microsoft.com/office/drawing/2014/main" id="{69EE1E48-1444-FE82-AF0A-970BDB1E711D}"/>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1">
                <a:extLst>
                  <a:ext uri="{FF2B5EF4-FFF2-40B4-BE49-F238E27FC236}">
                    <a16:creationId xmlns:a16="http://schemas.microsoft.com/office/drawing/2014/main" id="{AFE9136B-ACC7-F12D-2444-A8A2E102A4C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2">
                <a:extLst>
                  <a:ext uri="{FF2B5EF4-FFF2-40B4-BE49-F238E27FC236}">
                    <a16:creationId xmlns:a16="http://schemas.microsoft.com/office/drawing/2014/main" id="{2EA05503-1950-4867-999C-4351CD3B720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3">
                <a:extLst>
                  <a:ext uri="{FF2B5EF4-FFF2-40B4-BE49-F238E27FC236}">
                    <a16:creationId xmlns:a16="http://schemas.microsoft.com/office/drawing/2014/main" id="{C790BD8F-5CBB-5818-59C5-6EDF038876D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4">
                <a:extLst>
                  <a:ext uri="{FF2B5EF4-FFF2-40B4-BE49-F238E27FC236}">
                    <a16:creationId xmlns:a16="http://schemas.microsoft.com/office/drawing/2014/main" id="{8EE0D928-58A2-28E6-49F3-9336C9B0C89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5">
                <a:extLst>
                  <a:ext uri="{FF2B5EF4-FFF2-40B4-BE49-F238E27FC236}">
                    <a16:creationId xmlns:a16="http://schemas.microsoft.com/office/drawing/2014/main" id="{7461D9DC-3E8B-4069-6700-39369B19734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6">
                <a:extLst>
                  <a:ext uri="{FF2B5EF4-FFF2-40B4-BE49-F238E27FC236}">
                    <a16:creationId xmlns:a16="http://schemas.microsoft.com/office/drawing/2014/main" id="{168C2A85-ADC6-8FB3-614C-97AC6B06222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7">
                <a:extLst>
                  <a:ext uri="{FF2B5EF4-FFF2-40B4-BE49-F238E27FC236}">
                    <a16:creationId xmlns:a16="http://schemas.microsoft.com/office/drawing/2014/main" id="{6EC738AC-3CA6-8D7D-77FB-BE2DC497D5F8}"/>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8">
                <a:extLst>
                  <a:ext uri="{FF2B5EF4-FFF2-40B4-BE49-F238E27FC236}">
                    <a16:creationId xmlns:a16="http://schemas.microsoft.com/office/drawing/2014/main" id="{6C2E7012-C7BE-4C7D-0ABD-E6688ED21AC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9">
                <a:extLst>
                  <a:ext uri="{FF2B5EF4-FFF2-40B4-BE49-F238E27FC236}">
                    <a16:creationId xmlns:a16="http://schemas.microsoft.com/office/drawing/2014/main" id="{CE4E4107-2679-E8D8-5481-AE659005CE3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30">
                <a:extLst>
                  <a:ext uri="{FF2B5EF4-FFF2-40B4-BE49-F238E27FC236}">
                    <a16:creationId xmlns:a16="http://schemas.microsoft.com/office/drawing/2014/main" id="{73C245F6-0F79-F157-42C1-5E97B31A6D13}"/>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31">
                <a:extLst>
                  <a:ext uri="{FF2B5EF4-FFF2-40B4-BE49-F238E27FC236}">
                    <a16:creationId xmlns:a16="http://schemas.microsoft.com/office/drawing/2014/main" id="{01006C26-3169-663C-2087-EE7CAC9D4AD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32">
                <a:extLst>
                  <a:ext uri="{FF2B5EF4-FFF2-40B4-BE49-F238E27FC236}">
                    <a16:creationId xmlns:a16="http://schemas.microsoft.com/office/drawing/2014/main" id="{00853E1F-75B4-9C8A-A22C-7F387579860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3">
                <a:extLst>
                  <a:ext uri="{FF2B5EF4-FFF2-40B4-BE49-F238E27FC236}">
                    <a16:creationId xmlns:a16="http://schemas.microsoft.com/office/drawing/2014/main" id="{1A20A434-6AAC-05EB-2293-825793F306FA}"/>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7" name="Freeform 6">
              <a:extLst>
                <a:ext uri="{FF2B5EF4-FFF2-40B4-BE49-F238E27FC236}">
                  <a16:creationId xmlns:a16="http://schemas.microsoft.com/office/drawing/2014/main" id="{AA6B232D-D6DC-C831-1DC3-A9BC7A5A126F}"/>
                </a:ext>
              </a:extLst>
            </p:cNvPr>
            <p:cNvSpPr>
              <a:spLocks noEditPoints="1"/>
            </p:cNvSpPr>
            <p:nvPr/>
          </p:nvSpPr>
          <p:spPr bwMode="auto">
            <a:xfrm>
              <a:off x="2067207" y="2122254"/>
              <a:ext cx="979206" cy="1047520"/>
            </a:xfrm>
            <a:custGeom>
              <a:avLst/>
              <a:gdLst>
                <a:gd name="T0" fmla="*/ 519 w 634"/>
                <a:gd name="T1" fmla="*/ 420 h 677"/>
                <a:gd name="T2" fmla="*/ 422 w 634"/>
                <a:gd name="T3" fmla="*/ 368 h 677"/>
                <a:gd name="T4" fmla="*/ 306 w 634"/>
                <a:gd name="T5" fmla="*/ 420 h 677"/>
                <a:gd name="T6" fmla="*/ 301 w 634"/>
                <a:gd name="T7" fmla="*/ 448 h 677"/>
                <a:gd name="T8" fmla="*/ 286 w 634"/>
                <a:gd name="T9" fmla="*/ 521 h 677"/>
                <a:gd name="T10" fmla="*/ 290 w 634"/>
                <a:gd name="T11" fmla="*/ 527 h 677"/>
                <a:gd name="T12" fmla="*/ 306 w 634"/>
                <a:gd name="T13" fmla="*/ 642 h 677"/>
                <a:gd name="T14" fmla="*/ 192 w 634"/>
                <a:gd name="T15" fmla="*/ 610 h 677"/>
                <a:gd name="T16" fmla="*/ 236 w 634"/>
                <a:gd name="T17" fmla="*/ 525 h 677"/>
                <a:gd name="T18" fmla="*/ 263 w 634"/>
                <a:gd name="T19" fmla="*/ 519 h 677"/>
                <a:gd name="T20" fmla="*/ 269 w 634"/>
                <a:gd name="T21" fmla="*/ 489 h 677"/>
                <a:gd name="T22" fmla="*/ 282 w 634"/>
                <a:gd name="T23" fmla="*/ 417 h 677"/>
                <a:gd name="T24" fmla="*/ 279 w 634"/>
                <a:gd name="T25" fmla="*/ 413 h 677"/>
                <a:gd name="T26" fmla="*/ 225 w 634"/>
                <a:gd name="T27" fmla="*/ 367 h 677"/>
                <a:gd name="T28" fmla="*/ 212 w 634"/>
                <a:gd name="T29" fmla="*/ 342 h 677"/>
                <a:gd name="T30" fmla="*/ 96 w 634"/>
                <a:gd name="T31" fmla="*/ 376 h 677"/>
                <a:gd name="T32" fmla="*/ 95 w 634"/>
                <a:gd name="T33" fmla="*/ 389 h 677"/>
                <a:gd name="T34" fmla="*/ 58 w 634"/>
                <a:gd name="T35" fmla="*/ 426 h 677"/>
                <a:gd name="T36" fmla="*/ 10 w 634"/>
                <a:gd name="T37" fmla="*/ 405 h 677"/>
                <a:gd name="T38" fmla="*/ 12 w 634"/>
                <a:gd name="T39" fmla="*/ 352 h 677"/>
                <a:gd name="T40" fmla="*/ 86 w 634"/>
                <a:gd name="T41" fmla="*/ 351 h 677"/>
                <a:gd name="T42" fmla="*/ 92 w 634"/>
                <a:gd name="T43" fmla="*/ 353 h 677"/>
                <a:gd name="T44" fmla="*/ 204 w 634"/>
                <a:gd name="T45" fmla="*/ 320 h 677"/>
                <a:gd name="T46" fmla="*/ 208 w 634"/>
                <a:gd name="T47" fmla="*/ 319 h 677"/>
                <a:gd name="T48" fmla="*/ 238 w 634"/>
                <a:gd name="T49" fmla="*/ 225 h 677"/>
                <a:gd name="T50" fmla="*/ 164 w 634"/>
                <a:gd name="T51" fmla="*/ 139 h 677"/>
                <a:gd name="T52" fmla="*/ 68 w 634"/>
                <a:gd name="T53" fmla="*/ 107 h 677"/>
                <a:gd name="T54" fmla="*/ 91 w 634"/>
                <a:gd name="T55" fmla="*/ 20 h 677"/>
                <a:gd name="T56" fmla="*/ 181 w 634"/>
                <a:gd name="T57" fmla="*/ 28 h 677"/>
                <a:gd name="T58" fmla="*/ 182 w 634"/>
                <a:gd name="T59" fmla="*/ 124 h 677"/>
                <a:gd name="T60" fmla="*/ 256 w 634"/>
                <a:gd name="T61" fmla="*/ 209 h 677"/>
                <a:gd name="T62" fmla="*/ 383 w 634"/>
                <a:gd name="T63" fmla="*/ 203 h 677"/>
                <a:gd name="T64" fmla="*/ 409 w 634"/>
                <a:gd name="T65" fmla="*/ 172 h 677"/>
                <a:gd name="T66" fmla="*/ 476 w 634"/>
                <a:gd name="T67" fmla="*/ 92 h 677"/>
                <a:gd name="T68" fmla="*/ 477 w 634"/>
                <a:gd name="T69" fmla="*/ 85 h 677"/>
                <a:gd name="T70" fmla="*/ 490 w 634"/>
                <a:gd name="T71" fmla="*/ 29 h 677"/>
                <a:gd name="T72" fmla="*/ 547 w 634"/>
                <a:gd name="T73" fmla="*/ 33 h 677"/>
                <a:gd name="T74" fmla="*/ 558 w 634"/>
                <a:gd name="T75" fmla="*/ 80 h 677"/>
                <a:gd name="T76" fmla="*/ 522 w 634"/>
                <a:gd name="T77" fmla="*/ 108 h 677"/>
                <a:gd name="T78" fmla="*/ 500 w 634"/>
                <a:gd name="T79" fmla="*/ 106 h 677"/>
                <a:gd name="T80" fmla="*/ 495 w 634"/>
                <a:gd name="T81" fmla="*/ 106 h 677"/>
                <a:gd name="T82" fmla="*/ 402 w 634"/>
                <a:gd name="T83" fmla="*/ 217 h 677"/>
                <a:gd name="T84" fmla="*/ 433 w 634"/>
                <a:gd name="T85" fmla="*/ 347 h 677"/>
                <a:gd name="T86" fmla="*/ 436 w 634"/>
                <a:gd name="T87" fmla="*/ 349 h 677"/>
                <a:gd name="T88" fmla="*/ 527 w 634"/>
                <a:gd name="T89" fmla="*/ 398 h 677"/>
                <a:gd name="T90" fmla="*/ 534 w 634"/>
                <a:gd name="T91" fmla="*/ 397 h 677"/>
                <a:gd name="T92" fmla="*/ 599 w 634"/>
                <a:gd name="T93" fmla="*/ 386 h 677"/>
                <a:gd name="T94" fmla="*/ 633 w 634"/>
                <a:gd name="T95" fmla="*/ 443 h 677"/>
                <a:gd name="T96" fmla="*/ 547 w 634"/>
                <a:gd name="T97" fmla="*/ 490 h 677"/>
                <a:gd name="T98" fmla="*/ 519 w 634"/>
                <a:gd name="T99" fmla="*/ 420 h 677"/>
                <a:gd name="T100" fmla="*/ 405 w 634"/>
                <a:gd name="T101" fmla="*/ 309 h 677"/>
                <a:gd name="T102" fmla="*/ 405 w 634"/>
                <a:gd name="T103" fmla="*/ 306 h 677"/>
                <a:gd name="T104" fmla="*/ 395 w 634"/>
                <a:gd name="T105" fmla="*/ 293 h 677"/>
                <a:gd name="T106" fmla="*/ 382 w 634"/>
                <a:gd name="T107" fmla="*/ 305 h 677"/>
                <a:gd name="T108" fmla="*/ 360 w 634"/>
                <a:gd name="T109" fmla="*/ 351 h 677"/>
                <a:gd name="T110" fmla="*/ 358 w 634"/>
                <a:gd name="T111" fmla="*/ 367 h 677"/>
                <a:gd name="T112" fmla="*/ 374 w 634"/>
                <a:gd name="T113" fmla="*/ 368 h 677"/>
                <a:gd name="T114" fmla="*/ 405 w 634"/>
                <a:gd name="T115" fmla="*/ 30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4" h="677">
                  <a:moveTo>
                    <a:pt x="519" y="420"/>
                  </a:moveTo>
                  <a:cubicBezTo>
                    <a:pt x="487" y="403"/>
                    <a:pt x="454" y="386"/>
                    <a:pt x="422" y="368"/>
                  </a:cubicBezTo>
                  <a:cubicBezTo>
                    <a:pt x="393" y="408"/>
                    <a:pt x="355" y="425"/>
                    <a:pt x="306" y="420"/>
                  </a:cubicBezTo>
                  <a:cubicBezTo>
                    <a:pt x="304" y="429"/>
                    <a:pt x="302" y="439"/>
                    <a:pt x="301" y="448"/>
                  </a:cubicBezTo>
                  <a:cubicBezTo>
                    <a:pt x="296" y="472"/>
                    <a:pt x="291" y="497"/>
                    <a:pt x="286" y="521"/>
                  </a:cubicBezTo>
                  <a:cubicBezTo>
                    <a:pt x="286" y="525"/>
                    <a:pt x="287" y="526"/>
                    <a:pt x="290" y="527"/>
                  </a:cubicBezTo>
                  <a:cubicBezTo>
                    <a:pt x="335" y="548"/>
                    <a:pt x="343" y="610"/>
                    <a:pt x="306" y="642"/>
                  </a:cubicBezTo>
                  <a:cubicBezTo>
                    <a:pt x="267" y="677"/>
                    <a:pt x="207" y="660"/>
                    <a:pt x="192" y="610"/>
                  </a:cubicBezTo>
                  <a:cubicBezTo>
                    <a:pt x="182" y="575"/>
                    <a:pt x="202" y="536"/>
                    <a:pt x="236" y="525"/>
                  </a:cubicBezTo>
                  <a:cubicBezTo>
                    <a:pt x="244" y="522"/>
                    <a:pt x="254" y="521"/>
                    <a:pt x="263" y="519"/>
                  </a:cubicBezTo>
                  <a:cubicBezTo>
                    <a:pt x="265" y="510"/>
                    <a:pt x="267" y="499"/>
                    <a:pt x="269" y="489"/>
                  </a:cubicBezTo>
                  <a:cubicBezTo>
                    <a:pt x="273" y="465"/>
                    <a:pt x="278" y="441"/>
                    <a:pt x="282" y="417"/>
                  </a:cubicBezTo>
                  <a:cubicBezTo>
                    <a:pt x="283" y="414"/>
                    <a:pt x="282" y="414"/>
                    <a:pt x="279" y="413"/>
                  </a:cubicBezTo>
                  <a:cubicBezTo>
                    <a:pt x="257" y="403"/>
                    <a:pt x="238" y="388"/>
                    <a:pt x="225" y="367"/>
                  </a:cubicBezTo>
                  <a:cubicBezTo>
                    <a:pt x="220" y="359"/>
                    <a:pt x="216" y="351"/>
                    <a:pt x="212" y="342"/>
                  </a:cubicBezTo>
                  <a:cubicBezTo>
                    <a:pt x="174" y="353"/>
                    <a:pt x="135" y="365"/>
                    <a:pt x="96" y="376"/>
                  </a:cubicBezTo>
                  <a:cubicBezTo>
                    <a:pt x="96" y="381"/>
                    <a:pt x="96" y="385"/>
                    <a:pt x="95" y="389"/>
                  </a:cubicBezTo>
                  <a:cubicBezTo>
                    <a:pt x="91" y="407"/>
                    <a:pt x="77" y="422"/>
                    <a:pt x="58" y="426"/>
                  </a:cubicBezTo>
                  <a:cubicBezTo>
                    <a:pt x="39" y="429"/>
                    <a:pt x="20" y="421"/>
                    <a:pt x="10" y="405"/>
                  </a:cubicBezTo>
                  <a:cubicBezTo>
                    <a:pt x="0" y="389"/>
                    <a:pt x="0" y="368"/>
                    <a:pt x="12" y="352"/>
                  </a:cubicBezTo>
                  <a:cubicBezTo>
                    <a:pt x="30" y="327"/>
                    <a:pt x="66" y="327"/>
                    <a:pt x="86" y="351"/>
                  </a:cubicBezTo>
                  <a:cubicBezTo>
                    <a:pt x="88" y="353"/>
                    <a:pt x="89" y="354"/>
                    <a:pt x="92" y="353"/>
                  </a:cubicBezTo>
                  <a:cubicBezTo>
                    <a:pt x="129" y="342"/>
                    <a:pt x="167" y="331"/>
                    <a:pt x="204" y="320"/>
                  </a:cubicBezTo>
                  <a:cubicBezTo>
                    <a:pt x="205" y="320"/>
                    <a:pt x="206" y="319"/>
                    <a:pt x="208" y="319"/>
                  </a:cubicBezTo>
                  <a:cubicBezTo>
                    <a:pt x="204" y="283"/>
                    <a:pt x="214" y="252"/>
                    <a:pt x="238" y="225"/>
                  </a:cubicBezTo>
                  <a:cubicBezTo>
                    <a:pt x="214" y="196"/>
                    <a:pt x="189" y="168"/>
                    <a:pt x="164" y="139"/>
                  </a:cubicBezTo>
                  <a:cubicBezTo>
                    <a:pt x="122" y="160"/>
                    <a:pt x="81" y="136"/>
                    <a:pt x="68" y="107"/>
                  </a:cubicBezTo>
                  <a:cubicBezTo>
                    <a:pt x="53" y="77"/>
                    <a:pt x="63" y="39"/>
                    <a:pt x="91" y="20"/>
                  </a:cubicBezTo>
                  <a:cubicBezTo>
                    <a:pt x="119" y="0"/>
                    <a:pt x="158" y="4"/>
                    <a:pt x="181" y="28"/>
                  </a:cubicBezTo>
                  <a:cubicBezTo>
                    <a:pt x="205" y="52"/>
                    <a:pt x="210" y="93"/>
                    <a:pt x="182" y="124"/>
                  </a:cubicBezTo>
                  <a:cubicBezTo>
                    <a:pt x="207" y="152"/>
                    <a:pt x="231" y="181"/>
                    <a:pt x="256" y="209"/>
                  </a:cubicBezTo>
                  <a:cubicBezTo>
                    <a:pt x="297" y="182"/>
                    <a:pt x="339" y="180"/>
                    <a:pt x="383" y="203"/>
                  </a:cubicBezTo>
                  <a:cubicBezTo>
                    <a:pt x="391" y="193"/>
                    <a:pt x="400" y="182"/>
                    <a:pt x="409" y="172"/>
                  </a:cubicBezTo>
                  <a:cubicBezTo>
                    <a:pt x="431" y="145"/>
                    <a:pt x="454" y="118"/>
                    <a:pt x="476" y="92"/>
                  </a:cubicBezTo>
                  <a:cubicBezTo>
                    <a:pt x="478" y="89"/>
                    <a:pt x="479" y="88"/>
                    <a:pt x="477" y="85"/>
                  </a:cubicBezTo>
                  <a:cubicBezTo>
                    <a:pt x="467" y="66"/>
                    <a:pt x="472" y="43"/>
                    <a:pt x="490" y="29"/>
                  </a:cubicBezTo>
                  <a:cubicBezTo>
                    <a:pt x="507" y="17"/>
                    <a:pt x="531" y="18"/>
                    <a:pt x="547" y="33"/>
                  </a:cubicBezTo>
                  <a:cubicBezTo>
                    <a:pt x="560" y="46"/>
                    <a:pt x="564" y="62"/>
                    <a:pt x="558" y="80"/>
                  </a:cubicBezTo>
                  <a:cubicBezTo>
                    <a:pt x="552" y="96"/>
                    <a:pt x="540" y="106"/>
                    <a:pt x="522" y="108"/>
                  </a:cubicBezTo>
                  <a:cubicBezTo>
                    <a:pt x="514" y="110"/>
                    <a:pt x="507" y="108"/>
                    <a:pt x="500" y="106"/>
                  </a:cubicBezTo>
                  <a:cubicBezTo>
                    <a:pt x="498" y="105"/>
                    <a:pt x="496" y="105"/>
                    <a:pt x="495" y="106"/>
                  </a:cubicBezTo>
                  <a:cubicBezTo>
                    <a:pt x="464" y="143"/>
                    <a:pt x="433" y="180"/>
                    <a:pt x="402" y="217"/>
                  </a:cubicBezTo>
                  <a:cubicBezTo>
                    <a:pt x="439" y="254"/>
                    <a:pt x="449" y="297"/>
                    <a:pt x="433" y="347"/>
                  </a:cubicBezTo>
                  <a:cubicBezTo>
                    <a:pt x="434" y="348"/>
                    <a:pt x="435" y="348"/>
                    <a:pt x="436" y="349"/>
                  </a:cubicBezTo>
                  <a:cubicBezTo>
                    <a:pt x="466" y="365"/>
                    <a:pt x="497" y="382"/>
                    <a:pt x="527" y="398"/>
                  </a:cubicBezTo>
                  <a:cubicBezTo>
                    <a:pt x="530" y="400"/>
                    <a:pt x="531" y="400"/>
                    <a:pt x="534" y="397"/>
                  </a:cubicBezTo>
                  <a:cubicBezTo>
                    <a:pt x="551" y="380"/>
                    <a:pt x="577" y="376"/>
                    <a:pt x="599" y="386"/>
                  </a:cubicBezTo>
                  <a:cubicBezTo>
                    <a:pt x="621" y="396"/>
                    <a:pt x="634" y="419"/>
                    <a:pt x="633" y="443"/>
                  </a:cubicBezTo>
                  <a:cubicBezTo>
                    <a:pt x="630" y="485"/>
                    <a:pt x="584" y="510"/>
                    <a:pt x="547" y="490"/>
                  </a:cubicBezTo>
                  <a:cubicBezTo>
                    <a:pt x="522" y="476"/>
                    <a:pt x="511" y="450"/>
                    <a:pt x="519" y="420"/>
                  </a:cubicBezTo>
                  <a:close/>
                  <a:moveTo>
                    <a:pt x="405" y="309"/>
                  </a:moveTo>
                  <a:cubicBezTo>
                    <a:pt x="405" y="308"/>
                    <a:pt x="405" y="307"/>
                    <a:pt x="405" y="306"/>
                  </a:cubicBezTo>
                  <a:cubicBezTo>
                    <a:pt x="405" y="299"/>
                    <a:pt x="401" y="293"/>
                    <a:pt x="395" y="293"/>
                  </a:cubicBezTo>
                  <a:cubicBezTo>
                    <a:pt x="388" y="292"/>
                    <a:pt x="382" y="297"/>
                    <a:pt x="382" y="305"/>
                  </a:cubicBezTo>
                  <a:cubicBezTo>
                    <a:pt x="381" y="324"/>
                    <a:pt x="374" y="339"/>
                    <a:pt x="360" y="351"/>
                  </a:cubicBezTo>
                  <a:cubicBezTo>
                    <a:pt x="354" y="355"/>
                    <a:pt x="354" y="362"/>
                    <a:pt x="358" y="367"/>
                  </a:cubicBezTo>
                  <a:cubicBezTo>
                    <a:pt x="362" y="372"/>
                    <a:pt x="369" y="372"/>
                    <a:pt x="374" y="368"/>
                  </a:cubicBezTo>
                  <a:cubicBezTo>
                    <a:pt x="393" y="353"/>
                    <a:pt x="404" y="333"/>
                    <a:pt x="405" y="3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A6CD31D2-5CD0-4CD0-75C5-96AF430DD90D}"/>
              </a:ext>
            </a:extLst>
          </p:cNvPr>
          <p:cNvGrpSpPr/>
          <p:nvPr/>
        </p:nvGrpSpPr>
        <p:grpSpPr>
          <a:xfrm>
            <a:off x="8598727" y="1701176"/>
            <a:ext cx="2790532" cy="3186437"/>
            <a:chOff x="8598727" y="1701176"/>
            <a:chExt cx="2790532" cy="3186437"/>
          </a:xfrm>
        </p:grpSpPr>
        <p:sp>
          <p:nvSpPr>
            <p:cNvPr id="305" name="TextBox 304">
              <a:extLst>
                <a:ext uri="{FF2B5EF4-FFF2-40B4-BE49-F238E27FC236}">
                  <a16:creationId xmlns:a16="http://schemas.microsoft.com/office/drawing/2014/main" id="{2FD98AC4-4415-F55B-900D-2CC789E06500}"/>
                </a:ext>
              </a:extLst>
            </p:cNvPr>
            <p:cNvSpPr txBox="1"/>
            <p:nvPr/>
          </p:nvSpPr>
          <p:spPr>
            <a:xfrm>
              <a:off x="8598727" y="3564174"/>
              <a:ext cx="2790532" cy="1323439"/>
            </a:xfrm>
            <a:prstGeom prst="rect">
              <a:avLst/>
            </a:prstGeom>
            <a:noFill/>
          </p:spPr>
          <p:txBody>
            <a:bodyPr wrap="square" rtlCol="0">
              <a:spAutoFit/>
            </a:bodyPr>
            <a:lstStyle/>
            <a:p>
              <a:pPr marL="63500" lvl="1" algn="ctr"/>
              <a:r>
                <a:rPr lang="en-US" sz="1600" dirty="0"/>
                <a:t>Anticholinergic medications do not alleviate the symptoms of TD, and in some instances may aggravate them</a:t>
              </a:r>
              <a:r>
                <a:rPr lang="en-US" sz="1600" baseline="30000" dirty="0"/>
                <a:t>2</a:t>
              </a:r>
            </a:p>
          </p:txBody>
        </p:sp>
        <p:grpSp>
          <p:nvGrpSpPr>
            <p:cNvPr id="361" name="Group 360">
              <a:extLst>
                <a:ext uri="{FF2B5EF4-FFF2-40B4-BE49-F238E27FC236}">
                  <a16:creationId xmlns:a16="http://schemas.microsoft.com/office/drawing/2014/main" id="{7D9BCAD8-4009-9505-65DF-0B95EF715557}"/>
                </a:ext>
              </a:extLst>
            </p:cNvPr>
            <p:cNvGrpSpPr>
              <a:grpSpLocks noChangeAspect="1"/>
            </p:cNvGrpSpPr>
            <p:nvPr/>
          </p:nvGrpSpPr>
          <p:grpSpPr>
            <a:xfrm>
              <a:off x="9079821" y="1701176"/>
              <a:ext cx="1828344" cy="1833056"/>
              <a:chOff x="-4083050" y="1579563"/>
              <a:chExt cx="3694112" cy="3703638"/>
            </a:xfrm>
            <a:solidFill>
              <a:schemeClr val="accent5"/>
            </a:solidFill>
          </p:grpSpPr>
          <p:sp>
            <p:nvSpPr>
              <p:cNvPr id="382" name="Freeform 5">
                <a:extLst>
                  <a:ext uri="{FF2B5EF4-FFF2-40B4-BE49-F238E27FC236}">
                    <a16:creationId xmlns:a16="http://schemas.microsoft.com/office/drawing/2014/main" id="{94D859A3-0C5B-1D91-E396-53F1BAA34DA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6">
                <a:extLst>
                  <a:ext uri="{FF2B5EF4-FFF2-40B4-BE49-F238E27FC236}">
                    <a16:creationId xmlns:a16="http://schemas.microsoft.com/office/drawing/2014/main" id="{22CAE72B-31BF-0CAF-958C-CC2F6B524E6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7">
                <a:extLst>
                  <a:ext uri="{FF2B5EF4-FFF2-40B4-BE49-F238E27FC236}">
                    <a16:creationId xmlns:a16="http://schemas.microsoft.com/office/drawing/2014/main" id="{F246A60B-527C-3476-A747-32E0B0AAC498}"/>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8">
                <a:extLst>
                  <a:ext uri="{FF2B5EF4-FFF2-40B4-BE49-F238E27FC236}">
                    <a16:creationId xmlns:a16="http://schemas.microsoft.com/office/drawing/2014/main" id="{E01CA166-5638-8B98-5E5D-35D6B1B1BFA2}"/>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9">
                <a:extLst>
                  <a:ext uri="{FF2B5EF4-FFF2-40B4-BE49-F238E27FC236}">
                    <a16:creationId xmlns:a16="http://schemas.microsoft.com/office/drawing/2014/main" id="{131BAD9A-6404-5340-3208-CD3409220DA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0">
                <a:extLst>
                  <a:ext uri="{FF2B5EF4-FFF2-40B4-BE49-F238E27FC236}">
                    <a16:creationId xmlns:a16="http://schemas.microsoft.com/office/drawing/2014/main" id="{C80744C4-FB7B-D141-95DF-90830840AC2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1">
                <a:extLst>
                  <a:ext uri="{FF2B5EF4-FFF2-40B4-BE49-F238E27FC236}">
                    <a16:creationId xmlns:a16="http://schemas.microsoft.com/office/drawing/2014/main" id="{45CC3CAA-15BB-E761-8FA0-D7BEF09EF4A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2">
                <a:extLst>
                  <a:ext uri="{FF2B5EF4-FFF2-40B4-BE49-F238E27FC236}">
                    <a16:creationId xmlns:a16="http://schemas.microsoft.com/office/drawing/2014/main" id="{1F45E39D-5B90-8F8F-084E-C6714DDB3F2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13">
                <a:extLst>
                  <a:ext uri="{FF2B5EF4-FFF2-40B4-BE49-F238E27FC236}">
                    <a16:creationId xmlns:a16="http://schemas.microsoft.com/office/drawing/2014/main" id="{03049335-2A1B-B418-4381-01CAFD5C5F1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4">
                <a:extLst>
                  <a:ext uri="{FF2B5EF4-FFF2-40B4-BE49-F238E27FC236}">
                    <a16:creationId xmlns:a16="http://schemas.microsoft.com/office/drawing/2014/main" id="{4EC7C6D8-9BDC-4060-3B9E-38B7816FC76E}"/>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15">
                <a:extLst>
                  <a:ext uri="{FF2B5EF4-FFF2-40B4-BE49-F238E27FC236}">
                    <a16:creationId xmlns:a16="http://schemas.microsoft.com/office/drawing/2014/main" id="{30196AD5-3079-D490-F6B1-7BD997F18DA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16">
                <a:extLst>
                  <a:ext uri="{FF2B5EF4-FFF2-40B4-BE49-F238E27FC236}">
                    <a16:creationId xmlns:a16="http://schemas.microsoft.com/office/drawing/2014/main" id="{E9A6FDDA-F4FD-1D47-5BE6-69C476A8F79A}"/>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17">
                <a:extLst>
                  <a:ext uri="{FF2B5EF4-FFF2-40B4-BE49-F238E27FC236}">
                    <a16:creationId xmlns:a16="http://schemas.microsoft.com/office/drawing/2014/main" id="{EEAFED78-4DF3-E197-5E99-C924C7D74F4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18">
                <a:extLst>
                  <a:ext uri="{FF2B5EF4-FFF2-40B4-BE49-F238E27FC236}">
                    <a16:creationId xmlns:a16="http://schemas.microsoft.com/office/drawing/2014/main" id="{A77A8EB4-3150-3C3C-2302-DBCBEB43DBB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19">
                <a:extLst>
                  <a:ext uri="{FF2B5EF4-FFF2-40B4-BE49-F238E27FC236}">
                    <a16:creationId xmlns:a16="http://schemas.microsoft.com/office/drawing/2014/main" id="{97E22BEC-635B-C072-7B24-047D446C643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20">
                <a:extLst>
                  <a:ext uri="{FF2B5EF4-FFF2-40B4-BE49-F238E27FC236}">
                    <a16:creationId xmlns:a16="http://schemas.microsoft.com/office/drawing/2014/main" id="{D44946E0-B07C-790D-D956-3ED116836F26}"/>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21">
                <a:extLst>
                  <a:ext uri="{FF2B5EF4-FFF2-40B4-BE49-F238E27FC236}">
                    <a16:creationId xmlns:a16="http://schemas.microsoft.com/office/drawing/2014/main" id="{A398715D-77E7-A373-1000-B63025FB7F5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22">
                <a:extLst>
                  <a:ext uri="{FF2B5EF4-FFF2-40B4-BE49-F238E27FC236}">
                    <a16:creationId xmlns:a16="http://schemas.microsoft.com/office/drawing/2014/main" id="{8FA1B4FC-BD45-4C0A-13EE-4408515FA07F}"/>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23">
                <a:extLst>
                  <a:ext uri="{FF2B5EF4-FFF2-40B4-BE49-F238E27FC236}">
                    <a16:creationId xmlns:a16="http://schemas.microsoft.com/office/drawing/2014/main" id="{8F57D6DD-3964-AEC8-0105-FB9F68E3504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24">
                <a:extLst>
                  <a:ext uri="{FF2B5EF4-FFF2-40B4-BE49-F238E27FC236}">
                    <a16:creationId xmlns:a16="http://schemas.microsoft.com/office/drawing/2014/main" id="{330C4AF3-574D-9E6C-A728-2CD16EB95911}"/>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25">
                <a:extLst>
                  <a:ext uri="{FF2B5EF4-FFF2-40B4-BE49-F238E27FC236}">
                    <a16:creationId xmlns:a16="http://schemas.microsoft.com/office/drawing/2014/main" id="{7793617E-4F85-8E48-E890-7B5655C7E0F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26">
                <a:extLst>
                  <a:ext uri="{FF2B5EF4-FFF2-40B4-BE49-F238E27FC236}">
                    <a16:creationId xmlns:a16="http://schemas.microsoft.com/office/drawing/2014/main" id="{90310DC9-F4AF-6BC6-4B54-641C412F5982}"/>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27">
                <a:extLst>
                  <a:ext uri="{FF2B5EF4-FFF2-40B4-BE49-F238E27FC236}">
                    <a16:creationId xmlns:a16="http://schemas.microsoft.com/office/drawing/2014/main" id="{A5723303-EE40-858C-6614-9B3E16E48CD0}"/>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28">
                <a:extLst>
                  <a:ext uri="{FF2B5EF4-FFF2-40B4-BE49-F238E27FC236}">
                    <a16:creationId xmlns:a16="http://schemas.microsoft.com/office/drawing/2014/main" id="{9A362F6B-A7BA-B2F0-E207-16CDC6F1331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29">
                <a:extLst>
                  <a:ext uri="{FF2B5EF4-FFF2-40B4-BE49-F238E27FC236}">
                    <a16:creationId xmlns:a16="http://schemas.microsoft.com/office/drawing/2014/main" id="{1FB07D0D-665E-2728-58C6-13BCDCE7EF0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30">
                <a:extLst>
                  <a:ext uri="{FF2B5EF4-FFF2-40B4-BE49-F238E27FC236}">
                    <a16:creationId xmlns:a16="http://schemas.microsoft.com/office/drawing/2014/main" id="{DC0E52F2-BB5C-4455-F6B6-8C42DCBDC27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Freeform 31">
                <a:extLst>
                  <a:ext uri="{FF2B5EF4-FFF2-40B4-BE49-F238E27FC236}">
                    <a16:creationId xmlns:a16="http://schemas.microsoft.com/office/drawing/2014/main" id="{9510FFC8-13D2-70AF-D419-84B1A91CCBCF}"/>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Freeform 32">
                <a:extLst>
                  <a:ext uri="{FF2B5EF4-FFF2-40B4-BE49-F238E27FC236}">
                    <a16:creationId xmlns:a16="http://schemas.microsoft.com/office/drawing/2014/main" id="{5F5E4459-9488-5EE0-0052-67AA96F52E9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Freeform 33">
                <a:extLst>
                  <a:ext uri="{FF2B5EF4-FFF2-40B4-BE49-F238E27FC236}">
                    <a16:creationId xmlns:a16="http://schemas.microsoft.com/office/drawing/2014/main" id="{381C86A1-B7F1-0F98-D0BD-F2265060B28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1" name="Group 410">
              <a:extLst>
                <a:ext uri="{FF2B5EF4-FFF2-40B4-BE49-F238E27FC236}">
                  <a16:creationId xmlns:a16="http://schemas.microsoft.com/office/drawing/2014/main" id="{97FA503A-C11C-62F9-A88B-CE87056676F6}"/>
                </a:ext>
              </a:extLst>
            </p:cNvPr>
            <p:cNvGrpSpPr/>
            <p:nvPr/>
          </p:nvGrpSpPr>
          <p:grpSpPr>
            <a:xfrm>
              <a:off x="9523412" y="2064190"/>
              <a:ext cx="874702" cy="1061970"/>
              <a:chOff x="5076768" y="1965590"/>
              <a:chExt cx="1382398" cy="1678360"/>
            </a:xfrm>
            <a:solidFill>
              <a:schemeClr val="bg1"/>
            </a:solidFill>
          </p:grpSpPr>
          <p:sp>
            <p:nvSpPr>
              <p:cNvPr id="412" name="Rounded Rectangle 52">
                <a:extLst>
                  <a:ext uri="{FF2B5EF4-FFF2-40B4-BE49-F238E27FC236}">
                    <a16:creationId xmlns:a16="http://schemas.microsoft.com/office/drawing/2014/main" id="{FC73C18E-50FD-75C8-AC0B-60719EC4D1A1}"/>
                  </a:ext>
                </a:extLst>
              </p:cNvPr>
              <p:cNvSpPr/>
              <p:nvPr/>
            </p:nvSpPr>
            <p:spPr bwMode="auto">
              <a:xfrm>
                <a:off x="5507477" y="2684834"/>
                <a:ext cx="309664" cy="622570"/>
              </a:xfrm>
              <a:prstGeom prst="roundRect">
                <a:avLst>
                  <a:gd name="adj" fmla="val 50000"/>
                </a:avLst>
              </a:prstGeom>
              <a:solidFill>
                <a:schemeClr val="accent1"/>
              </a:solidFill>
              <a:ln w="22225" cap="flat">
                <a:solidFill>
                  <a:schemeClr val="accent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413" name="Freeform 9">
                <a:extLst>
                  <a:ext uri="{FF2B5EF4-FFF2-40B4-BE49-F238E27FC236}">
                    <a16:creationId xmlns:a16="http://schemas.microsoft.com/office/drawing/2014/main" id="{3CD3EAF9-BFF6-AC8E-412C-6B6F06CB3850}"/>
                  </a:ext>
                </a:extLst>
              </p:cNvPr>
              <p:cNvSpPr>
                <a:spLocks noEditPoints="1"/>
              </p:cNvSpPr>
              <p:nvPr/>
            </p:nvSpPr>
            <p:spPr bwMode="auto">
              <a:xfrm>
                <a:off x="5076768" y="1965590"/>
                <a:ext cx="1382398" cy="167836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6" name="Group 5">
              <a:extLst>
                <a:ext uri="{FF2B5EF4-FFF2-40B4-BE49-F238E27FC236}">
                  <a16:creationId xmlns:a16="http://schemas.microsoft.com/office/drawing/2014/main" id="{C1899544-40B0-B9C9-DD71-66F447CF459D}"/>
                </a:ext>
              </a:extLst>
            </p:cNvPr>
            <p:cNvGrpSpPr/>
            <p:nvPr/>
          </p:nvGrpSpPr>
          <p:grpSpPr>
            <a:xfrm>
              <a:off x="9542383" y="2293309"/>
              <a:ext cx="715192" cy="602987"/>
              <a:chOff x="11217275" y="2999480"/>
              <a:chExt cx="991640" cy="836064"/>
            </a:xfrm>
          </p:grpSpPr>
          <p:sp>
            <p:nvSpPr>
              <p:cNvPr id="307" name="Rounded Rectangle 5">
                <a:extLst>
                  <a:ext uri="{FF2B5EF4-FFF2-40B4-BE49-F238E27FC236}">
                    <a16:creationId xmlns:a16="http://schemas.microsoft.com/office/drawing/2014/main" id="{BCFD0FDF-5FF0-1556-5D7F-0AC07305C2AB}"/>
                  </a:ext>
                </a:extLst>
              </p:cNvPr>
              <p:cNvSpPr/>
              <p:nvPr/>
            </p:nvSpPr>
            <p:spPr bwMode="auto">
              <a:xfrm>
                <a:off x="11578237" y="3164167"/>
                <a:ext cx="270753" cy="622570"/>
              </a:xfrm>
              <a:prstGeom prst="roundRect">
                <a:avLst>
                  <a:gd name="adj" fmla="val 50000"/>
                </a:avLst>
              </a:prstGeom>
              <a:solidFill>
                <a:schemeClr val="accent5"/>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308" name="Freeform 18">
                <a:extLst>
                  <a:ext uri="{FF2B5EF4-FFF2-40B4-BE49-F238E27FC236}">
                    <a16:creationId xmlns:a16="http://schemas.microsoft.com/office/drawing/2014/main" id="{803FFB6E-7A7C-975E-CF57-AB14E851907F}"/>
                  </a:ext>
                </a:extLst>
              </p:cNvPr>
              <p:cNvSpPr>
                <a:spLocks noEditPoints="1"/>
              </p:cNvSpPr>
              <p:nvPr/>
            </p:nvSpPr>
            <p:spPr bwMode="auto">
              <a:xfrm>
                <a:off x="11217275" y="2999480"/>
                <a:ext cx="991640" cy="836064"/>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bg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grpSp>
        <p:nvGrpSpPr>
          <p:cNvPr id="10" name="Group 9">
            <a:extLst>
              <a:ext uri="{FF2B5EF4-FFF2-40B4-BE49-F238E27FC236}">
                <a16:creationId xmlns:a16="http://schemas.microsoft.com/office/drawing/2014/main" id="{5CA7585A-E89D-6BAD-21FC-10E7C2681F91}"/>
              </a:ext>
            </a:extLst>
          </p:cNvPr>
          <p:cNvGrpSpPr/>
          <p:nvPr/>
        </p:nvGrpSpPr>
        <p:grpSpPr>
          <a:xfrm>
            <a:off x="4887305" y="1701176"/>
            <a:ext cx="2816216" cy="3186437"/>
            <a:chOff x="4887305" y="1701176"/>
            <a:chExt cx="2816216" cy="3186437"/>
          </a:xfrm>
        </p:grpSpPr>
        <p:sp>
          <p:nvSpPr>
            <p:cNvPr id="300" name="TextBox 299">
              <a:extLst>
                <a:ext uri="{FF2B5EF4-FFF2-40B4-BE49-F238E27FC236}">
                  <a16:creationId xmlns:a16="http://schemas.microsoft.com/office/drawing/2014/main" id="{6FA18BB3-2625-47E8-74AF-0882F834406B}"/>
                </a:ext>
              </a:extLst>
            </p:cNvPr>
            <p:cNvSpPr txBox="1"/>
            <p:nvPr/>
          </p:nvSpPr>
          <p:spPr>
            <a:xfrm>
              <a:off x="4887305" y="3564174"/>
              <a:ext cx="2816216" cy="1323439"/>
            </a:xfrm>
            <a:prstGeom prst="rect">
              <a:avLst/>
            </a:prstGeom>
            <a:noFill/>
          </p:spPr>
          <p:txBody>
            <a:bodyPr wrap="square" rtlCol="0">
              <a:spAutoFit/>
            </a:bodyPr>
            <a:lstStyle/>
            <a:p>
              <a:pPr marL="63500" lvl="1" algn="ctr"/>
              <a:r>
                <a:rPr lang="en-US" sz="1600" dirty="0"/>
                <a:t>New generation VMAT2 inhibitors are generally preferred because of the greater evidence base supporting their use</a:t>
              </a:r>
              <a:r>
                <a:rPr lang="en-US" sz="1600" baseline="30000" dirty="0"/>
                <a:t>1</a:t>
              </a:r>
            </a:p>
          </p:txBody>
        </p:sp>
        <p:sp>
          <p:nvSpPr>
            <p:cNvPr id="302" name="Freeform 9">
              <a:extLst>
                <a:ext uri="{FF2B5EF4-FFF2-40B4-BE49-F238E27FC236}">
                  <a16:creationId xmlns:a16="http://schemas.microsoft.com/office/drawing/2014/main" id="{37799E6F-6228-F40B-A974-CEFFC2FD4C87}"/>
                </a:ext>
              </a:extLst>
            </p:cNvPr>
            <p:cNvSpPr>
              <a:spLocks noEditPoints="1"/>
            </p:cNvSpPr>
            <p:nvPr/>
          </p:nvSpPr>
          <p:spPr bwMode="auto">
            <a:xfrm>
              <a:off x="5815214" y="2064190"/>
              <a:ext cx="874702" cy="106197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nvGrpSpPr>
            <p:cNvPr id="310" name="Group 309">
              <a:extLst>
                <a:ext uri="{FF2B5EF4-FFF2-40B4-BE49-F238E27FC236}">
                  <a16:creationId xmlns:a16="http://schemas.microsoft.com/office/drawing/2014/main" id="{082CB7C0-B5D1-8365-5D45-C8029A36E6F9}"/>
                </a:ext>
              </a:extLst>
            </p:cNvPr>
            <p:cNvGrpSpPr>
              <a:grpSpLocks noChangeAspect="1"/>
            </p:cNvGrpSpPr>
            <p:nvPr/>
          </p:nvGrpSpPr>
          <p:grpSpPr>
            <a:xfrm>
              <a:off x="5381241" y="1701176"/>
              <a:ext cx="1828344" cy="1833056"/>
              <a:chOff x="-4083050" y="1579563"/>
              <a:chExt cx="3694112" cy="3703638"/>
            </a:xfrm>
            <a:solidFill>
              <a:schemeClr val="accent5"/>
            </a:solidFill>
          </p:grpSpPr>
          <p:sp>
            <p:nvSpPr>
              <p:cNvPr id="331" name="Freeform 5">
                <a:extLst>
                  <a:ext uri="{FF2B5EF4-FFF2-40B4-BE49-F238E27FC236}">
                    <a16:creationId xmlns:a16="http://schemas.microsoft.com/office/drawing/2014/main" id="{593B380C-6FE2-3404-8BCF-6ACFEB021E52}"/>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6">
                <a:extLst>
                  <a:ext uri="{FF2B5EF4-FFF2-40B4-BE49-F238E27FC236}">
                    <a16:creationId xmlns:a16="http://schemas.microsoft.com/office/drawing/2014/main" id="{E3ECF4E7-2579-4AC8-035F-352BED87FAE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7">
                <a:extLst>
                  <a:ext uri="{FF2B5EF4-FFF2-40B4-BE49-F238E27FC236}">
                    <a16:creationId xmlns:a16="http://schemas.microsoft.com/office/drawing/2014/main" id="{D477991E-35FE-945B-2E47-48752E9ED18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8">
                <a:extLst>
                  <a:ext uri="{FF2B5EF4-FFF2-40B4-BE49-F238E27FC236}">
                    <a16:creationId xmlns:a16="http://schemas.microsoft.com/office/drawing/2014/main" id="{48BA4DA0-C743-644D-B74E-F6E77238684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9">
                <a:extLst>
                  <a:ext uri="{FF2B5EF4-FFF2-40B4-BE49-F238E27FC236}">
                    <a16:creationId xmlns:a16="http://schemas.microsoft.com/office/drawing/2014/main" id="{B98F1D03-217D-7CDD-BCD6-35D28B9DBA7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10">
                <a:extLst>
                  <a:ext uri="{FF2B5EF4-FFF2-40B4-BE49-F238E27FC236}">
                    <a16:creationId xmlns:a16="http://schemas.microsoft.com/office/drawing/2014/main" id="{20E4FDDC-88E7-A5FD-525A-AC714D66AE7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11">
                <a:extLst>
                  <a:ext uri="{FF2B5EF4-FFF2-40B4-BE49-F238E27FC236}">
                    <a16:creationId xmlns:a16="http://schemas.microsoft.com/office/drawing/2014/main" id="{A9F78D79-E6F9-1B1C-F8F2-757909FC4693}"/>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12">
                <a:extLst>
                  <a:ext uri="{FF2B5EF4-FFF2-40B4-BE49-F238E27FC236}">
                    <a16:creationId xmlns:a16="http://schemas.microsoft.com/office/drawing/2014/main" id="{7BAE486B-181E-6D6C-DD3D-9455DFB8F0D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13">
                <a:extLst>
                  <a:ext uri="{FF2B5EF4-FFF2-40B4-BE49-F238E27FC236}">
                    <a16:creationId xmlns:a16="http://schemas.microsoft.com/office/drawing/2014/main" id="{BC709142-89C5-C574-D208-72D673F636F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14">
                <a:extLst>
                  <a:ext uri="{FF2B5EF4-FFF2-40B4-BE49-F238E27FC236}">
                    <a16:creationId xmlns:a16="http://schemas.microsoft.com/office/drawing/2014/main" id="{CAA14D5C-4C90-E903-19FA-E5D0051F326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15">
                <a:extLst>
                  <a:ext uri="{FF2B5EF4-FFF2-40B4-BE49-F238E27FC236}">
                    <a16:creationId xmlns:a16="http://schemas.microsoft.com/office/drawing/2014/main" id="{A2FCDB74-6340-50AF-3543-A52222C5D612}"/>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16">
                <a:extLst>
                  <a:ext uri="{FF2B5EF4-FFF2-40B4-BE49-F238E27FC236}">
                    <a16:creationId xmlns:a16="http://schemas.microsoft.com/office/drawing/2014/main" id="{D7E32016-6B0C-A245-5634-FB9F4C16D20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17">
                <a:extLst>
                  <a:ext uri="{FF2B5EF4-FFF2-40B4-BE49-F238E27FC236}">
                    <a16:creationId xmlns:a16="http://schemas.microsoft.com/office/drawing/2014/main" id="{E3CBE314-0DFB-4775-669A-6569CF64AA0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18">
                <a:extLst>
                  <a:ext uri="{FF2B5EF4-FFF2-40B4-BE49-F238E27FC236}">
                    <a16:creationId xmlns:a16="http://schemas.microsoft.com/office/drawing/2014/main" id="{AD844B47-6B15-FBC7-EE3F-C9CF129AF70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19">
                <a:extLst>
                  <a:ext uri="{FF2B5EF4-FFF2-40B4-BE49-F238E27FC236}">
                    <a16:creationId xmlns:a16="http://schemas.microsoft.com/office/drawing/2014/main" id="{7C08259A-AC6D-3099-1963-7D37857D492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20">
                <a:extLst>
                  <a:ext uri="{FF2B5EF4-FFF2-40B4-BE49-F238E27FC236}">
                    <a16:creationId xmlns:a16="http://schemas.microsoft.com/office/drawing/2014/main" id="{2802F590-4AB0-F101-4BE9-2ED0C140E1E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21">
                <a:extLst>
                  <a:ext uri="{FF2B5EF4-FFF2-40B4-BE49-F238E27FC236}">
                    <a16:creationId xmlns:a16="http://schemas.microsoft.com/office/drawing/2014/main" id="{263BF98F-5872-C77D-4D4A-E6FAFF56093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22">
                <a:extLst>
                  <a:ext uri="{FF2B5EF4-FFF2-40B4-BE49-F238E27FC236}">
                    <a16:creationId xmlns:a16="http://schemas.microsoft.com/office/drawing/2014/main" id="{7A56B514-DD6C-497D-52DF-2D58B243602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23">
                <a:extLst>
                  <a:ext uri="{FF2B5EF4-FFF2-40B4-BE49-F238E27FC236}">
                    <a16:creationId xmlns:a16="http://schemas.microsoft.com/office/drawing/2014/main" id="{5041591A-4812-4B7C-8381-17E18EEA41E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24">
                <a:extLst>
                  <a:ext uri="{FF2B5EF4-FFF2-40B4-BE49-F238E27FC236}">
                    <a16:creationId xmlns:a16="http://schemas.microsoft.com/office/drawing/2014/main" id="{2B854312-AF49-29B8-C7B8-ADB2D8003A7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25">
                <a:extLst>
                  <a:ext uri="{FF2B5EF4-FFF2-40B4-BE49-F238E27FC236}">
                    <a16:creationId xmlns:a16="http://schemas.microsoft.com/office/drawing/2014/main" id="{25056ECD-87BB-85AE-7A61-0B7D28125AD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26">
                <a:extLst>
                  <a:ext uri="{FF2B5EF4-FFF2-40B4-BE49-F238E27FC236}">
                    <a16:creationId xmlns:a16="http://schemas.microsoft.com/office/drawing/2014/main" id="{00EB40C9-2E37-3B9E-2040-0DC87919AF2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27">
                <a:extLst>
                  <a:ext uri="{FF2B5EF4-FFF2-40B4-BE49-F238E27FC236}">
                    <a16:creationId xmlns:a16="http://schemas.microsoft.com/office/drawing/2014/main" id="{2BF4EFEA-3849-125C-DCBF-80FC80C7965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28">
                <a:extLst>
                  <a:ext uri="{FF2B5EF4-FFF2-40B4-BE49-F238E27FC236}">
                    <a16:creationId xmlns:a16="http://schemas.microsoft.com/office/drawing/2014/main" id="{585E8D5D-76EC-C625-F980-1A741CDC1C8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29">
                <a:extLst>
                  <a:ext uri="{FF2B5EF4-FFF2-40B4-BE49-F238E27FC236}">
                    <a16:creationId xmlns:a16="http://schemas.microsoft.com/office/drawing/2014/main" id="{38D6B5A2-4EA9-C639-9E17-FCB7A508D1A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0">
                <a:extLst>
                  <a:ext uri="{FF2B5EF4-FFF2-40B4-BE49-F238E27FC236}">
                    <a16:creationId xmlns:a16="http://schemas.microsoft.com/office/drawing/2014/main" id="{07F2AC39-4B73-B978-D151-8601D3606A1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1">
                <a:extLst>
                  <a:ext uri="{FF2B5EF4-FFF2-40B4-BE49-F238E27FC236}">
                    <a16:creationId xmlns:a16="http://schemas.microsoft.com/office/drawing/2014/main" id="{BF525E96-36FA-A3A5-9568-DF3FCE6F6D3B}"/>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
                <a:extLst>
                  <a:ext uri="{FF2B5EF4-FFF2-40B4-BE49-F238E27FC236}">
                    <a16:creationId xmlns:a16="http://schemas.microsoft.com/office/drawing/2014/main" id="{CA25E544-DDF1-B6B0-5CF7-DFFF459127C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3">
                <a:extLst>
                  <a:ext uri="{FF2B5EF4-FFF2-40B4-BE49-F238E27FC236}">
                    <a16:creationId xmlns:a16="http://schemas.microsoft.com/office/drawing/2014/main" id="{9E90E593-3FCD-B4C0-E7DC-B6305B3C437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1" name="Rounded Rectangle 52">
              <a:extLst>
                <a:ext uri="{FF2B5EF4-FFF2-40B4-BE49-F238E27FC236}">
                  <a16:creationId xmlns:a16="http://schemas.microsoft.com/office/drawing/2014/main" id="{F64CA2FE-AFC0-14DF-ACC0-EE792A356FC3}"/>
                </a:ext>
              </a:extLst>
            </p:cNvPr>
            <p:cNvSpPr/>
            <p:nvPr/>
          </p:nvSpPr>
          <p:spPr bwMode="auto">
            <a:xfrm>
              <a:off x="6087742" y="2519286"/>
              <a:ext cx="195938" cy="393927"/>
            </a:xfrm>
            <a:prstGeom prst="roundRect">
              <a:avLst>
                <a:gd name="adj" fmla="val 50000"/>
              </a:avLst>
            </a:prstGeom>
            <a:solidFill>
              <a:schemeClr val="accent2"/>
            </a:solidFill>
            <a:ln w="22225"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14" name="Freeform 6">
              <a:extLst>
                <a:ext uri="{FF2B5EF4-FFF2-40B4-BE49-F238E27FC236}">
                  <a16:creationId xmlns:a16="http://schemas.microsoft.com/office/drawing/2014/main" id="{DD747BDE-9076-48F7-5FC9-BA62A1379F74}"/>
                </a:ext>
              </a:extLst>
            </p:cNvPr>
            <p:cNvSpPr>
              <a:spLocks noEditPoints="1"/>
            </p:cNvSpPr>
            <p:nvPr/>
          </p:nvSpPr>
          <p:spPr bwMode="auto">
            <a:xfrm>
              <a:off x="6083928" y="2641018"/>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bg1"/>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sp>
          <p:nvSpPr>
            <p:cNvPr id="118" name="Freeform 6">
              <a:extLst>
                <a:ext uri="{FF2B5EF4-FFF2-40B4-BE49-F238E27FC236}">
                  <a16:creationId xmlns:a16="http://schemas.microsoft.com/office/drawing/2014/main" id="{22E4B4F8-4902-8D34-1EA9-3F8A3286A851}"/>
                </a:ext>
              </a:extLst>
            </p:cNvPr>
            <p:cNvSpPr>
              <a:spLocks noEditPoints="1"/>
            </p:cNvSpPr>
            <p:nvPr/>
          </p:nvSpPr>
          <p:spPr bwMode="auto">
            <a:xfrm>
              <a:off x="6156356" y="2459949"/>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accent5"/>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grpSp>
      <p:sp>
        <p:nvSpPr>
          <p:cNvPr id="114" name="TextBox 113">
            <a:extLst>
              <a:ext uri="{FF2B5EF4-FFF2-40B4-BE49-F238E27FC236}">
                <a16:creationId xmlns:a16="http://schemas.microsoft.com/office/drawing/2014/main" id="{C7E42ACD-4B08-FB8A-A330-053F421A7DFD}"/>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t>VMAT2, vesicular monoamine transporter 2.</a:t>
            </a:r>
          </a:p>
          <a:p>
            <a:pPr>
              <a:spcAft>
                <a:spcPts val="300"/>
              </a:spcAft>
            </a:pPr>
            <a:r>
              <a:rPr lang="en-US" sz="800" b="1" dirty="0">
                <a:solidFill>
                  <a:schemeClr val="accent1"/>
                </a:solidFill>
              </a:rPr>
              <a:t>1. </a:t>
            </a:r>
            <a:r>
              <a:rPr lang="en-US" sz="800" dirty="0"/>
              <a:t>American Psychiatric Association. </a:t>
            </a:r>
            <a:r>
              <a:rPr lang="en-US" sz="800" i="1" dirty="0"/>
              <a:t>The American Psychiatric Association Practice Guideline for the Treatment of Patients With Schizophrenia</a:t>
            </a:r>
            <a:r>
              <a:rPr lang="en-US" sz="800" dirty="0"/>
              <a:t>. 3rd ed. American Psychiatric Association; 2021. </a:t>
            </a:r>
            <a:r>
              <a:rPr lang="en-US" sz="800" b="1" dirty="0">
                <a:solidFill>
                  <a:schemeClr val="accent1"/>
                </a:solidFill>
              </a:rPr>
              <a:t>2.</a:t>
            </a:r>
            <a:r>
              <a:rPr lang="en-US" sz="800" dirty="0"/>
              <a:t> Benztropine mesylate [package insert]. Lake Forest, IL: Akorn; 2017.</a:t>
            </a:r>
          </a:p>
        </p:txBody>
      </p:sp>
    </p:spTree>
    <p:extLst>
      <p:ext uri="{BB962C8B-B14F-4D97-AF65-F5344CB8AC3E}">
        <p14:creationId xmlns:p14="http://schemas.microsoft.com/office/powerpoint/2010/main" val="88186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Anticholinergics Are Not Recommended for the </a:t>
            </a:r>
            <a:br>
              <a:rPr lang="en-US" dirty="0"/>
            </a:br>
            <a:r>
              <a:rPr lang="en-US" dirty="0"/>
              <a:t>Treatment of TD</a:t>
            </a:r>
            <a:endParaRPr lang="en-US" baseline="30000" dirty="0"/>
          </a:p>
        </p:txBody>
      </p:sp>
      <p:sp>
        <p:nvSpPr>
          <p:cNvPr id="3" name="Slide Number Placeholder 2"/>
          <p:cNvSpPr>
            <a:spLocks noGrp="1"/>
          </p:cNvSpPr>
          <p:nvPr>
            <p:ph type="sldNum" sz="quarter" idx="4"/>
          </p:nvPr>
        </p:nvSpPr>
        <p:spPr/>
        <p:txBody>
          <a:bodyPr/>
          <a:lstStyle/>
          <a:p>
            <a:fld id="{3323662C-7264-4338-81B2-64A2341EF0F5}" type="slidenum">
              <a:rPr lang="en-US" smtClean="0"/>
              <a:pPr/>
              <a:t>4</a:t>
            </a:fld>
            <a:endParaRPr lang="en-US" dirty="0"/>
          </a:p>
        </p:txBody>
      </p:sp>
      <p:sp>
        <p:nvSpPr>
          <p:cNvPr id="5" name="Text Placeholder 4">
            <a:extLst>
              <a:ext uri="{FF2B5EF4-FFF2-40B4-BE49-F238E27FC236}">
                <a16:creationId xmlns:a16="http://schemas.microsoft.com/office/drawing/2014/main" id="{4B5C933A-BC1F-6BD0-2226-EC8A400BB157}"/>
              </a:ext>
            </a:extLst>
          </p:cNvPr>
          <p:cNvSpPr>
            <a:spLocks noGrp="1"/>
          </p:cNvSpPr>
          <p:nvPr>
            <p:ph type="body" sz="quarter" idx="10"/>
          </p:nvPr>
        </p:nvSpPr>
        <p:spPr/>
        <p:txBody>
          <a:bodyPr>
            <a:normAutofit/>
          </a:bodyPr>
          <a:lstStyle/>
          <a:p>
            <a:r>
              <a:rPr lang="en-US" dirty="0"/>
              <a:t>Guidelines and Consensus on Screening and Treatment of Tardive Dyskinesia</a:t>
            </a:r>
          </a:p>
        </p:txBody>
      </p:sp>
      <p:sp>
        <p:nvSpPr>
          <p:cNvPr id="109" name="Rectangle 108">
            <a:extLst>
              <a:ext uri="{FF2B5EF4-FFF2-40B4-BE49-F238E27FC236}">
                <a16:creationId xmlns:a16="http://schemas.microsoft.com/office/drawing/2014/main" id="{D6091276-600A-5853-F6CA-277C460FFF03}"/>
              </a:ext>
            </a:extLst>
          </p:cNvPr>
          <p:cNvSpPr/>
          <p:nvPr/>
        </p:nvSpPr>
        <p:spPr>
          <a:xfrm>
            <a:off x="2329260" y="2040549"/>
            <a:ext cx="3899128" cy="2862322"/>
          </a:xfrm>
          <a:prstGeom prst="rect">
            <a:avLst/>
          </a:prstGeom>
        </p:spPr>
        <p:txBody>
          <a:bodyPr wrap="square">
            <a:spAutoFit/>
          </a:bodyPr>
          <a:lstStyle/>
          <a:p>
            <a:pPr marL="336550" lvl="0" indent="-220663" defTabSz="457189" eaLnBrk="0" fontAlgn="base" hangingPunct="0">
              <a:spcBef>
                <a:spcPts val="1200"/>
              </a:spcBef>
              <a:spcAft>
                <a:spcPct val="0"/>
              </a:spcAft>
              <a:buSzPct val="100000"/>
              <a:buFont typeface="Arial" panose="020B0604020202020204" pitchFamily="34" charset="0"/>
              <a:buChar char="•"/>
              <a:defRPr/>
            </a:pPr>
            <a:r>
              <a:rPr lang="en-US" sz="1600" dirty="0">
                <a:solidFill>
                  <a:srgbClr val="000000"/>
                </a:solidFill>
                <a:cs typeface="Verdana"/>
              </a:rPr>
              <a:t>Benztropine</a:t>
            </a:r>
            <a:r>
              <a:rPr lang="en-US" sz="1600" dirty="0">
                <a:cs typeface="Verdana"/>
              </a:rPr>
              <a:t> is indicated </a:t>
            </a:r>
            <a:r>
              <a:rPr lang="en-US" sz="1600" dirty="0"/>
              <a:t>as an</a:t>
            </a:r>
            <a:br>
              <a:rPr lang="en-US" sz="1600" dirty="0"/>
            </a:br>
            <a:r>
              <a:rPr lang="en-US" sz="1600" dirty="0"/>
              <a:t>adjunct in the treatment of all forms of parkinsonism and is useful for controlling extrapyramidal disorders (except TD) due to neuroleptic drugs</a:t>
            </a:r>
            <a:r>
              <a:rPr lang="en-US" sz="1600" baseline="30000" dirty="0"/>
              <a:t>1</a:t>
            </a:r>
            <a:endParaRPr lang="en-US" sz="1600" dirty="0"/>
          </a:p>
          <a:p>
            <a:pPr marL="341313" lvl="0" indent="-225425" defTabSz="457189" eaLnBrk="0" fontAlgn="base" hangingPunct="0">
              <a:spcBef>
                <a:spcPts val="1200"/>
              </a:spcBef>
              <a:spcAft>
                <a:spcPct val="0"/>
              </a:spcAft>
              <a:buSzPct val="100000"/>
              <a:buFont typeface="Arial" panose="020B0604020202020204" pitchFamily="34" charset="0"/>
              <a:buChar char="•"/>
              <a:defRPr/>
            </a:pPr>
            <a:r>
              <a:rPr lang="en-US" sz="1600" b="1" dirty="0">
                <a:solidFill>
                  <a:schemeClr val="accent1"/>
                </a:solidFill>
                <a:cs typeface="Verdana"/>
              </a:rPr>
              <a:t>Benztropine is not recommended for use in TD</a:t>
            </a:r>
            <a:r>
              <a:rPr lang="en-US" sz="1600" b="1" baseline="30000" dirty="0">
                <a:solidFill>
                  <a:schemeClr val="accent1"/>
                </a:solidFill>
                <a:cs typeface="Verdana"/>
              </a:rPr>
              <a:t>1</a:t>
            </a:r>
            <a:endParaRPr lang="en-US" sz="1600" b="1" dirty="0">
              <a:solidFill>
                <a:schemeClr val="accent1"/>
              </a:solidFill>
              <a:cs typeface="Verdana"/>
            </a:endParaRPr>
          </a:p>
          <a:p>
            <a:pPr marL="341313" lvl="0" indent="-225425" defTabSz="457189" eaLnBrk="0" fontAlgn="base" hangingPunct="0">
              <a:spcBef>
                <a:spcPts val="1200"/>
              </a:spcBef>
              <a:spcAft>
                <a:spcPct val="0"/>
              </a:spcAft>
              <a:buSzPct val="100000"/>
              <a:buFont typeface="Arial" panose="020B0604020202020204" pitchFamily="34" charset="0"/>
              <a:buChar char="•"/>
              <a:defRPr/>
            </a:pPr>
            <a:r>
              <a:rPr lang="en-US" sz="1600" dirty="0">
                <a:cs typeface="Verdana"/>
              </a:rPr>
              <a:t>Antiparkinsonism agents do not alleviate the symptoms of TD and in some instances aggravate them</a:t>
            </a:r>
            <a:r>
              <a:rPr lang="en-US" sz="1600" baseline="30000" dirty="0">
                <a:cs typeface="Verdana"/>
              </a:rPr>
              <a:t>1</a:t>
            </a:r>
            <a:endParaRPr lang="en-US" sz="1600" dirty="0">
              <a:cs typeface="Verdana"/>
            </a:endParaRPr>
          </a:p>
        </p:txBody>
      </p:sp>
      <p:grpSp>
        <p:nvGrpSpPr>
          <p:cNvPr id="110" name="Group 109">
            <a:extLst>
              <a:ext uri="{FF2B5EF4-FFF2-40B4-BE49-F238E27FC236}">
                <a16:creationId xmlns:a16="http://schemas.microsoft.com/office/drawing/2014/main" id="{D1F5BFBC-0070-C9FF-311C-40EACC66C687}"/>
              </a:ext>
            </a:extLst>
          </p:cNvPr>
          <p:cNvGrpSpPr>
            <a:grpSpLocks noChangeAspect="1"/>
          </p:cNvGrpSpPr>
          <p:nvPr/>
        </p:nvGrpSpPr>
        <p:grpSpPr>
          <a:xfrm>
            <a:off x="1045041" y="1701800"/>
            <a:ext cx="1280160" cy="1408427"/>
            <a:chOff x="424195" y="1626393"/>
            <a:chExt cx="1548299" cy="1703433"/>
          </a:xfrm>
        </p:grpSpPr>
        <p:sp>
          <p:nvSpPr>
            <p:cNvPr id="111" name="Hexagon 110">
              <a:extLst>
                <a:ext uri="{FF2B5EF4-FFF2-40B4-BE49-F238E27FC236}">
                  <a16:creationId xmlns:a16="http://schemas.microsoft.com/office/drawing/2014/main" id="{2D495C2A-188A-C84E-D777-BB723CA787C0}"/>
                </a:ext>
              </a:extLst>
            </p:cNvPr>
            <p:cNvSpPr/>
            <p:nvPr/>
          </p:nvSpPr>
          <p:spPr bwMode="auto">
            <a:xfrm rot="16200000">
              <a:off x="1532225" y="2167834"/>
              <a:ext cx="465794" cy="414744"/>
            </a:xfrm>
            <a:prstGeom prst="hexagon">
              <a:avLst>
                <a:gd name="adj" fmla="val 29839"/>
                <a:gd name="vf" fmla="val 115470"/>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algn="ctr"/>
              <a:endParaRPr lang="en-US" dirty="0"/>
            </a:p>
          </p:txBody>
        </p:sp>
        <p:cxnSp>
          <p:nvCxnSpPr>
            <p:cNvPr id="157" name="Straight Connector 156">
              <a:extLst>
                <a:ext uri="{FF2B5EF4-FFF2-40B4-BE49-F238E27FC236}">
                  <a16:creationId xmlns:a16="http://schemas.microsoft.com/office/drawing/2014/main" id="{47E8F35B-9920-85C6-4D8A-2A0E16FAD575}"/>
                </a:ext>
              </a:extLst>
            </p:cNvPr>
            <p:cNvCxnSpPr/>
            <p:nvPr/>
          </p:nvCxnSpPr>
          <p:spPr>
            <a:xfrm flipV="1">
              <a:off x="1600200" y="2194560"/>
              <a:ext cx="156754" cy="94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7F7CE88-16E7-5BA6-1B29-D620993B86EA}"/>
                </a:ext>
              </a:extLst>
            </p:cNvPr>
            <p:cNvCxnSpPr/>
            <p:nvPr/>
          </p:nvCxnSpPr>
          <p:spPr>
            <a:xfrm>
              <a:off x="1596934" y="2462349"/>
              <a:ext cx="173083" cy="97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7B0B6FB-054B-819E-77D1-87A6143F7138}"/>
                </a:ext>
              </a:extLst>
            </p:cNvPr>
            <p:cNvCxnSpPr/>
            <p:nvPr/>
          </p:nvCxnSpPr>
          <p:spPr>
            <a:xfrm>
              <a:off x="1927860" y="2279469"/>
              <a:ext cx="0" cy="186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Hexagon 159">
              <a:extLst>
                <a:ext uri="{FF2B5EF4-FFF2-40B4-BE49-F238E27FC236}">
                  <a16:creationId xmlns:a16="http://schemas.microsoft.com/office/drawing/2014/main" id="{E2F7D9AF-45AF-2AEF-1009-E1ED48E6B86D}"/>
                </a:ext>
              </a:extLst>
            </p:cNvPr>
            <p:cNvSpPr/>
            <p:nvPr/>
          </p:nvSpPr>
          <p:spPr bwMode="auto">
            <a:xfrm rot="16200000">
              <a:off x="1137073" y="2889557"/>
              <a:ext cx="465794" cy="414744"/>
            </a:xfrm>
            <a:prstGeom prst="hexagon">
              <a:avLst>
                <a:gd name="adj" fmla="val 29839"/>
                <a:gd name="vf" fmla="val 115470"/>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algn="ctr"/>
              <a:endParaRPr lang="en-US" dirty="0"/>
            </a:p>
          </p:txBody>
        </p:sp>
        <p:cxnSp>
          <p:nvCxnSpPr>
            <p:cNvPr id="161" name="Straight Connector 160">
              <a:extLst>
                <a:ext uri="{FF2B5EF4-FFF2-40B4-BE49-F238E27FC236}">
                  <a16:creationId xmlns:a16="http://schemas.microsoft.com/office/drawing/2014/main" id="{8B75D25C-2A0E-D845-4821-76B16A8CBF90}"/>
                </a:ext>
              </a:extLst>
            </p:cNvPr>
            <p:cNvCxnSpPr/>
            <p:nvPr/>
          </p:nvCxnSpPr>
          <p:spPr>
            <a:xfrm flipV="1">
              <a:off x="1205048" y="2916283"/>
              <a:ext cx="156754" cy="94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616AB7F-A43F-EBE4-C4CD-A55ED81D4213}"/>
                </a:ext>
              </a:extLst>
            </p:cNvPr>
            <p:cNvCxnSpPr/>
            <p:nvPr/>
          </p:nvCxnSpPr>
          <p:spPr>
            <a:xfrm>
              <a:off x="1201782" y="3184072"/>
              <a:ext cx="173083" cy="97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35AE9AF-E233-776B-EB9C-3EF214CCF354}"/>
                </a:ext>
              </a:extLst>
            </p:cNvPr>
            <p:cNvCxnSpPr/>
            <p:nvPr/>
          </p:nvCxnSpPr>
          <p:spPr>
            <a:xfrm>
              <a:off x="1369422" y="2622369"/>
              <a:ext cx="0" cy="2351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0B362DF-D2DC-D7EF-2E95-9EC0E1FEE322}"/>
                </a:ext>
              </a:extLst>
            </p:cNvPr>
            <p:cNvCxnSpPr/>
            <p:nvPr/>
          </p:nvCxnSpPr>
          <p:spPr>
            <a:xfrm flipH="1">
              <a:off x="1365069" y="2488474"/>
              <a:ext cx="192677" cy="140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C53AD63-686D-0BDE-4CCB-23FB38D2A485}"/>
                </a:ext>
              </a:extLst>
            </p:cNvPr>
            <p:cNvCxnSpPr/>
            <p:nvPr/>
          </p:nvCxnSpPr>
          <p:spPr>
            <a:xfrm>
              <a:off x="1214849" y="2543994"/>
              <a:ext cx="150222" cy="84906"/>
            </a:xfrm>
            <a:prstGeom prst="line">
              <a:avLst/>
            </a:prstGeom>
            <a:ln w="19050">
              <a:gradFill>
                <a:gsLst>
                  <a:gs pos="50000">
                    <a:srgbClr val="C00000"/>
                  </a:gs>
                  <a:gs pos="5000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2109E14-E65E-90B8-43A9-20386F014B1E}"/>
                </a:ext>
              </a:extLst>
            </p:cNvPr>
            <p:cNvCxnSpPr/>
            <p:nvPr/>
          </p:nvCxnSpPr>
          <p:spPr>
            <a:xfrm>
              <a:off x="1163682" y="2276203"/>
              <a:ext cx="0" cy="179614"/>
            </a:xfrm>
            <a:prstGeom prst="line">
              <a:avLst/>
            </a:prstGeom>
            <a:ln w="19050">
              <a:gradFill>
                <a:gsLst>
                  <a:gs pos="50000">
                    <a:schemeClr val="tx1"/>
                  </a:gs>
                  <a:gs pos="50000">
                    <a:srgbClr val="C000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AB67A936-5103-08C0-9D3D-FB5DB58FB416}"/>
                </a:ext>
              </a:extLst>
            </p:cNvPr>
            <p:cNvSpPr txBox="1"/>
            <p:nvPr/>
          </p:nvSpPr>
          <p:spPr>
            <a:xfrm>
              <a:off x="1110472" y="2465614"/>
              <a:ext cx="101108" cy="99366"/>
            </a:xfrm>
            <a:prstGeom prst="rect">
              <a:avLst/>
            </a:prstGeom>
            <a:noFill/>
          </p:spPr>
          <p:txBody>
            <a:bodyPr wrap="none" lIns="0" tIns="0" rIns="0" bIns="0" rtlCol="0" anchor="ctr" anchorCtr="0">
              <a:noAutofit/>
            </a:bodyPr>
            <a:lstStyle/>
            <a:p>
              <a:pPr algn="ctr"/>
              <a:r>
                <a:rPr lang="en-US" sz="1000" b="1" dirty="0">
                  <a:solidFill>
                    <a:srgbClr val="C00000"/>
                  </a:solidFill>
                </a:rPr>
                <a:t>O</a:t>
              </a:r>
            </a:p>
          </p:txBody>
        </p:sp>
        <p:sp>
          <p:nvSpPr>
            <p:cNvPr id="168" name="Isosceles Triangle 167">
              <a:extLst>
                <a:ext uri="{FF2B5EF4-FFF2-40B4-BE49-F238E27FC236}">
                  <a16:creationId xmlns:a16="http://schemas.microsoft.com/office/drawing/2014/main" id="{9799C736-22B4-7D3F-589B-38444AD7C22F}"/>
                </a:ext>
              </a:extLst>
            </p:cNvPr>
            <p:cNvSpPr/>
            <p:nvPr/>
          </p:nvSpPr>
          <p:spPr bwMode="auto">
            <a:xfrm rot="14460000">
              <a:off x="1202380" y="2140021"/>
              <a:ext cx="77006" cy="200911"/>
            </a:xfrm>
            <a:prstGeom prst="triangle">
              <a:avLst/>
            </a:prstGeom>
            <a:solidFill>
              <a:schemeClr val="tx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cxnSp>
          <p:nvCxnSpPr>
            <p:cNvPr id="169" name="Straight Connector 168">
              <a:extLst>
                <a:ext uri="{FF2B5EF4-FFF2-40B4-BE49-F238E27FC236}">
                  <a16:creationId xmlns:a16="http://schemas.microsoft.com/office/drawing/2014/main" id="{FCC64A5D-593F-D86E-3BB3-BBA34FAA51FA}"/>
                </a:ext>
              </a:extLst>
            </p:cNvPr>
            <p:cNvCxnSpPr/>
            <p:nvPr/>
          </p:nvCxnSpPr>
          <p:spPr>
            <a:xfrm>
              <a:off x="1100546" y="2060666"/>
              <a:ext cx="63136" cy="225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F5C7121-300B-FBB3-5E6E-6CA6534A380F}"/>
                </a:ext>
              </a:extLst>
            </p:cNvPr>
            <p:cNvCxnSpPr/>
            <p:nvPr/>
          </p:nvCxnSpPr>
          <p:spPr>
            <a:xfrm>
              <a:off x="1013935" y="2165169"/>
              <a:ext cx="149747" cy="120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D7FA2C5-6797-FF02-EDDA-AEA0B9E587CB}"/>
                </a:ext>
              </a:extLst>
            </p:cNvPr>
            <p:cNvCxnSpPr/>
            <p:nvPr/>
          </p:nvCxnSpPr>
          <p:spPr>
            <a:xfrm>
              <a:off x="721723" y="2168435"/>
              <a:ext cx="300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Isosceles Triangle 171">
              <a:extLst>
                <a:ext uri="{FF2B5EF4-FFF2-40B4-BE49-F238E27FC236}">
                  <a16:creationId xmlns:a16="http://schemas.microsoft.com/office/drawing/2014/main" id="{7A3104A6-F8A2-5127-1BAC-D65B86E5BF83}"/>
                </a:ext>
              </a:extLst>
            </p:cNvPr>
            <p:cNvSpPr/>
            <p:nvPr/>
          </p:nvSpPr>
          <p:spPr bwMode="auto">
            <a:xfrm rot="6300000">
              <a:off x="611285" y="2038783"/>
              <a:ext cx="77006" cy="200911"/>
            </a:xfrm>
            <a:prstGeom prst="triangle">
              <a:avLst/>
            </a:prstGeom>
            <a:solidFill>
              <a:schemeClr val="tx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cxnSp>
          <p:nvCxnSpPr>
            <p:cNvPr id="173" name="Straight Connector 172">
              <a:extLst>
                <a:ext uri="{FF2B5EF4-FFF2-40B4-BE49-F238E27FC236}">
                  <a16:creationId xmlns:a16="http://schemas.microsoft.com/office/drawing/2014/main" id="{03FC1590-6CB3-C8EA-CB38-0EB6FDBD16FF}"/>
                </a:ext>
              </a:extLst>
            </p:cNvPr>
            <p:cNvCxnSpPr/>
            <p:nvPr/>
          </p:nvCxnSpPr>
          <p:spPr>
            <a:xfrm>
              <a:off x="852351" y="2063932"/>
              <a:ext cx="2547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066A0C9-181B-957D-C484-400AF8ED6AEE}"/>
                </a:ext>
              </a:extLst>
            </p:cNvPr>
            <p:cNvCxnSpPr/>
            <p:nvPr/>
          </p:nvCxnSpPr>
          <p:spPr>
            <a:xfrm>
              <a:off x="735427" y="1962694"/>
              <a:ext cx="133253" cy="1075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8EFEFF2-DB50-4109-1A75-ED7FB235B4F5}"/>
                </a:ext>
              </a:extLst>
            </p:cNvPr>
            <p:cNvCxnSpPr/>
            <p:nvPr/>
          </p:nvCxnSpPr>
          <p:spPr>
            <a:xfrm>
              <a:off x="1535974" y="3001192"/>
              <a:ext cx="0" cy="186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F80464E-4C9E-8B93-6816-63EDAF274730}"/>
                </a:ext>
              </a:extLst>
            </p:cNvPr>
            <p:cNvCxnSpPr/>
            <p:nvPr/>
          </p:nvCxnSpPr>
          <p:spPr>
            <a:xfrm>
              <a:off x="689707" y="1988820"/>
              <a:ext cx="38547" cy="169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0C4BAEB-D0B7-4586-85EB-BE2D55CA871C}"/>
                </a:ext>
              </a:extLst>
            </p:cNvPr>
            <p:cNvCxnSpPr/>
            <p:nvPr/>
          </p:nvCxnSpPr>
          <p:spPr>
            <a:xfrm flipH="1">
              <a:off x="581297" y="2161903"/>
              <a:ext cx="144333" cy="2090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1102FF5-7D23-B1DE-8B72-2EC4B4B7452C}"/>
                </a:ext>
              </a:extLst>
            </p:cNvPr>
            <p:cNvCxnSpPr/>
            <p:nvPr/>
          </p:nvCxnSpPr>
          <p:spPr>
            <a:xfrm flipH="1">
              <a:off x="584563" y="2256608"/>
              <a:ext cx="176991" cy="111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1F83842-F1AB-BE7B-4E09-8341EE8C69E0}"/>
                </a:ext>
              </a:extLst>
            </p:cNvPr>
            <p:cNvCxnSpPr/>
            <p:nvPr/>
          </p:nvCxnSpPr>
          <p:spPr>
            <a:xfrm flipH="1">
              <a:off x="760911" y="2191294"/>
              <a:ext cx="33304" cy="620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68933C7-A000-9A32-1EB5-7B3BCA1D41D5}"/>
                </a:ext>
              </a:extLst>
            </p:cNvPr>
            <p:cNvCxnSpPr/>
            <p:nvPr/>
          </p:nvCxnSpPr>
          <p:spPr>
            <a:xfrm flipH="1">
              <a:off x="813164" y="2021477"/>
              <a:ext cx="66607" cy="1240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A19E3B6-BA7F-41AC-A906-25146475A108}"/>
                </a:ext>
              </a:extLst>
            </p:cNvPr>
            <p:cNvCxnSpPr/>
            <p:nvPr/>
          </p:nvCxnSpPr>
          <p:spPr>
            <a:xfrm>
              <a:off x="914400" y="1895475"/>
              <a:ext cx="54769" cy="30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F3497FB7-375C-AEED-B3DB-B9F3976457AA}"/>
                </a:ext>
              </a:extLst>
            </p:cNvPr>
            <p:cNvCxnSpPr/>
            <p:nvPr/>
          </p:nvCxnSpPr>
          <p:spPr>
            <a:xfrm>
              <a:off x="904876" y="1928812"/>
              <a:ext cx="40481" cy="22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5ED18DF-DFD0-4264-6797-5E86B2D2CEC3}"/>
                </a:ext>
              </a:extLst>
            </p:cNvPr>
            <p:cNvCxnSpPr/>
            <p:nvPr/>
          </p:nvCxnSpPr>
          <p:spPr>
            <a:xfrm>
              <a:off x="892970" y="1959768"/>
              <a:ext cx="33337" cy="19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5B8F8B8-FA52-41FB-C54B-895FF6CE146D}"/>
                </a:ext>
              </a:extLst>
            </p:cNvPr>
            <p:cNvCxnSpPr/>
            <p:nvPr/>
          </p:nvCxnSpPr>
          <p:spPr>
            <a:xfrm>
              <a:off x="878683" y="1990725"/>
              <a:ext cx="23811" cy="14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D551A4F-37D4-BA3F-397C-398BD99B0722}"/>
                </a:ext>
              </a:extLst>
            </p:cNvPr>
            <p:cNvSpPr txBox="1"/>
            <p:nvPr/>
          </p:nvSpPr>
          <p:spPr>
            <a:xfrm>
              <a:off x="1324785" y="2103664"/>
              <a:ext cx="101108" cy="99366"/>
            </a:xfrm>
            <a:prstGeom prst="rect">
              <a:avLst/>
            </a:prstGeom>
            <a:noFill/>
          </p:spPr>
          <p:txBody>
            <a:bodyPr wrap="none" lIns="0" tIns="0" rIns="0" bIns="0" rtlCol="0" anchor="ctr" anchorCtr="0">
              <a:noAutofit/>
            </a:bodyPr>
            <a:lstStyle/>
            <a:p>
              <a:pPr algn="ctr"/>
              <a:r>
                <a:rPr lang="en-US" sz="1000" b="1" dirty="0"/>
                <a:t>H</a:t>
              </a:r>
            </a:p>
          </p:txBody>
        </p:sp>
        <p:sp>
          <p:nvSpPr>
            <p:cNvPr id="186" name="TextBox 185">
              <a:extLst>
                <a:ext uri="{FF2B5EF4-FFF2-40B4-BE49-F238E27FC236}">
                  <a16:creationId xmlns:a16="http://schemas.microsoft.com/office/drawing/2014/main" id="{746C8F6E-E2D8-B95D-4CC0-16FD5FD4258D}"/>
                </a:ext>
              </a:extLst>
            </p:cNvPr>
            <p:cNvSpPr txBox="1"/>
            <p:nvPr/>
          </p:nvSpPr>
          <p:spPr>
            <a:xfrm>
              <a:off x="919973" y="1782195"/>
              <a:ext cx="101108" cy="99366"/>
            </a:xfrm>
            <a:prstGeom prst="rect">
              <a:avLst/>
            </a:prstGeom>
            <a:noFill/>
          </p:spPr>
          <p:txBody>
            <a:bodyPr wrap="none" lIns="0" tIns="0" rIns="0" bIns="0" rtlCol="0" anchor="ctr" anchorCtr="0">
              <a:noAutofit/>
            </a:bodyPr>
            <a:lstStyle/>
            <a:p>
              <a:pPr algn="ctr"/>
              <a:r>
                <a:rPr lang="en-US" sz="1000" b="1" dirty="0"/>
                <a:t>H</a:t>
              </a:r>
            </a:p>
          </p:txBody>
        </p:sp>
        <p:sp>
          <p:nvSpPr>
            <p:cNvPr id="187" name="TextBox 186">
              <a:extLst>
                <a:ext uri="{FF2B5EF4-FFF2-40B4-BE49-F238E27FC236}">
                  <a16:creationId xmlns:a16="http://schemas.microsoft.com/office/drawing/2014/main" id="{4A118016-4F1E-444B-0CA2-1E5D06C6F1E3}"/>
                </a:ext>
              </a:extLst>
            </p:cNvPr>
            <p:cNvSpPr txBox="1"/>
            <p:nvPr/>
          </p:nvSpPr>
          <p:spPr>
            <a:xfrm>
              <a:off x="450866" y="2034607"/>
              <a:ext cx="101108" cy="99366"/>
            </a:xfrm>
            <a:prstGeom prst="rect">
              <a:avLst/>
            </a:prstGeom>
            <a:noFill/>
          </p:spPr>
          <p:txBody>
            <a:bodyPr wrap="none" lIns="0" tIns="0" rIns="0" bIns="0" rtlCol="0" anchor="ctr" anchorCtr="0">
              <a:noAutofit/>
            </a:bodyPr>
            <a:lstStyle/>
            <a:p>
              <a:pPr algn="ctr"/>
              <a:r>
                <a:rPr lang="en-US" sz="1000" b="1" dirty="0"/>
                <a:t>H</a:t>
              </a:r>
            </a:p>
          </p:txBody>
        </p:sp>
        <p:sp>
          <p:nvSpPr>
            <p:cNvPr id="188" name="TextBox 187">
              <a:extLst>
                <a:ext uri="{FF2B5EF4-FFF2-40B4-BE49-F238E27FC236}">
                  <a16:creationId xmlns:a16="http://schemas.microsoft.com/office/drawing/2014/main" id="{03A5020C-2273-F8B8-7BAD-6277FD7EE4F6}"/>
                </a:ext>
              </a:extLst>
            </p:cNvPr>
            <p:cNvSpPr txBox="1"/>
            <p:nvPr/>
          </p:nvSpPr>
          <p:spPr>
            <a:xfrm>
              <a:off x="638985" y="1875063"/>
              <a:ext cx="101108" cy="99366"/>
            </a:xfrm>
            <a:prstGeom prst="rect">
              <a:avLst/>
            </a:prstGeom>
            <a:noFill/>
          </p:spPr>
          <p:txBody>
            <a:bodyPr wrap="none" lIns="0" tIns="0" rIns="0" bIns="0" rtlCol="0" anchor="ctr" anchorCtr="0">
              <a:noAutofit/>
            </a:bodyPr>
            <a:lstStyle/>
            <a:p>
              <a:pPr algn="ctr"/>
              <a:r>
                <a:rPr lang="en-US" sz="1000" b="1" dirty="0"/>
                <a:t>N</a:t>
              </a:r>
            </a:p>
          </p:txBody>
        </p:sp>
        <p:cxnSp>
          <p:nvCxnSpPr>
            <p:cNvPr id="189" name="Straight Connector 188">
              <a:extLst>
                <a:ext uri="{FF2B5EF4-FFF2-40B4-BE49-F238E27FC236}">
                  <a16:creationId xmlns:a16="http://schemas.microsoft.com/office/drawing/2014/main" id="{166799D1-72FD-2AC4-18B7-CF884DA0EDA8}"/>
                </a:ext>
              </a:extLst>
            </p:cNvPr>
            <p:cNvCxnSpPr/>
            <p:nvPr/>
          </p:nvCxnSpPr>
          <p:spPr>
            <a:xfrm>
              <a:off x="594933" y="1774576"/>
              <a:ext cx="57530" cy="99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BE5FB287-8F45-F368-75BF-1697707A6236}"/>
                </a:ext>
              </a:extLst>
            </p:cNvPr>
            <p:cNvSpPr txBox="1"/>
            <p:nvPr/>
          </p:nvSpPr>
          <p:spPr>
            <a:xfrm>
              <a:off x="424195" y="1626393"/>
              <a:ext cx="187786" cy="163318"/>
            </a:xfrm>
            <a:prstGeom prst="rect">
              <a:avLst/>
            </a:prstGeom>
            <a:noFill/>
          </p:spPr>
          <p:txBody>
            <a:bodyPr wrap="none" lIns="0" tIns="0" rIns="0" bIns="0" rtlCol="0" anchor="ctr" anchorCtr="0">
              <a:noAutofit/>
            </a:bodyPr>
            <a:lstStyle/>
            <a:p>
              <a:pPr algn="ctr"/>
              <a:r>
                <a:rPr lang="en-US" sz="1000" b="1" dirty="0"/>
                <a:t>H</a:t>
              </a:r>
              <a:r>
                <a:rPr lang="en-US" sz="1000" b="1" baseline="-25000" dirty="0"/>
                <a:t>2</a:t>
              </a:r>
              <a:r>
                <a:rPr lang="en-US" sz="1000" b="1" dirty="0"/>
                <a:t>C</a:t>
              </a:r>
            </a:p>
          </p:txBody>
        </p:sp>
      </p:grpSp>
      <p:grpSp>
        <p:nvGrpSpPr>
          <p:cNvPr id="192" name="Group 191">
            <a:extLst>
              <a:ext uri="{FF2B5EF4-FFF2-40B4-BE49-F238E27FC236}">
                <a16:creationId xmlns:a16="http://schemas.microsoft.com/office/drawing/2014/main" id="{700E443C-9E79-17DC-C391-7AE21A1F3575}"/>
              </a:ext>
            </a:extLst>
          </p:cNvPr>
          <p:cNvGrpSpPr>
            <a:grpSpLocks noChangeAspect="1"/>
          </p:cNvGrpSpPr>
          <p:nvPr/>
        </p:nvGrpSpPr>
        <p:grpSpPr>
          <a:xfrm>
            <a:off x="6517690" y="1955548"/>
            <a:ext cx="807059" cy="809139"/>
            <a:chOff x="-4083050" y="1579563"/>
            <a:chExt cx="3694112" cy="3703638"/>
          </a:xfrm>
          <a:solidFill>
            <a:schemeClr val="accent5"/>
          </a:solidFill>
        </p:grpSpPr>
        <p:sp>
          <p:nvSpPr>
            <p:cNvPr id="199" name="Freeform 5">
              <a:extLst>
                <a:ext uri="{FF2B5EF4-FFF2-40B4-BE49-F238E27FC236}">
                  <a16:creationId xmlns:a16="http://schemas.microsoft.com/office/drawing/2014/main" id="{BBB21792-6FC2-6B5A-AC02-40352A348593}"/>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6">
              <a:extLst>
                <a:ext uri="{FF2B5EF4-FFF2-40B4-BE49-F238E27FC236}">
                  <a16:creationId xmlns:a16="http://schemas.microsoft.com/office/drawing/2014/main" id="{7648D7C5-B4B6-5008-C236-EAD94F5C7EB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7">
              <a:extLst>
                <a:ext uri="{FF2B5EF4-FFF2-40B4-BE49-F238E27FC236}">
                  <a16:creationId xmlns:a16="http://schemas.microsoft.com/office/drawing/2014/main" id="{9F4A9F23-C5CD-9C8A-EC41-F168C17E31E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8">
              <a:extLst>
                <a:ext uri="{FF2B5EF4-FFF2-40B4-BE49-F238E27FC236}">
                  <a16:creationId xmlns:a16="http://schemas.microsoft.com/office/drawing/2014/main" id="{45653C9F-37DA-579B-5DAB-EAA9A95CB07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9">
              <a:extLst>
                <a:ext uri="{FF2B5EF4-FFF2-40B4-BE49-F238E27FC236}">
                  <a16:creationId xmlns:a16="http://schemas.microsoft.com/office/drawing/2014/main" id="{50BB56C9-F400-62C7-9453-D10538CFDFBF}"/>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0">
              <a:extLst>
                <a:ext uri="{FF2B5EF4-FFF2-40B4-BE49-F238E27FC236}">
                  <a16:creationId xmlns:a16="http://schemas.microsoft.com/office/drawing/2014/main" id="{EB214599-AD2D-62C7-36FA-A4823EE8F78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1">
              <a:extLst>
                <a:ext uri="{FF2B5EF4-FFF2-40B4-BE49-F238E27FC236}">
                  <a16:creationId xmlns:a16="http://schemas.microsoft.com/office/drawing/2014/main" id="{9B3158A3-5C97-7D3D-0C03-70BCB36055F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12">
              <a:extLst>
                <a:ext uri="{FF2B5EF4-FFF2-40B4-BE49-F238E27FC236}">
                  <a16:creationId xmlns:a16="http://schemas.microsoft.com/office/drawing/2014/main" id="{D2303B69-E175-8E5A-AC63-F6D6253C398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3">
              <a:extLst>
                <a:ext uri="{FF2B5EF4-FFF2-40B4-BE49-F238E27FC236}">
                  <a16:creationId xmlns:a16="http://schemas.microsoft.com/office/drawing/2014/main" id="{1B0BA416-E7A4-C3D5-B3F6-C9D2ED5997D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14">
              <a:extLst>
                <a:ext uri="{FF2B5EF4-FFF2-40B4-BE49-F238E27FC236}">
                  <a16:creationId xmlns:a16="http://schemas.microsoft.com/office/drawing/2014/main" id="{754509C6-0354-1DEF-1C6C-1C530D09A23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15">
              <a:extLst>
                <a:ext uri="{FF2B5EF4-FFF2-40B4-BE49-F238E27FC236}">
                  <a16:creationId xmlns:a16="http://schemas.microsoft.com/office/drawing/2014/main" id="{1E5B00E7-3770-235C-1064-FF18ECD511FD}"/>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16">
              <a:extLst>
                <a:ext uri="{FF2B5EF4-FFF2-40B4-BE49-F238E27FC236}">
                  <a16:creationId xmlns:a16="http://schemas.microsoft.com/office/drawing/2014/main" id="{7A12DDE5-0B84-A441-87A8-EBB5CC1AE91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17">
              <a:extLst>
                <a:ext uri="{FF2B5EF4-FFF2-40B4-BE49-F238E27FC236}">
                  <a16:creationId xmlns:a16="http://schemas.microsoft.com/office/drawing/2014/main" id="{354C3407-21AE-89F3-26F8-389956CFC8A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8">
              <a:extLst>
                <a:ext uri="{FF2B5EF4-FFF2-40B4-BE49-F238E27FC236}">
                  <a16:creationId xmlns:a16="http://schemas.microsoft.com/office/drawing/2014/main" id="{119F700C-AFA1-6C00-E2EB-8E22EF82CD7B}"/>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9">
              <a:extLst>
                <a:ext uri="{FF2B5EF4-FFF2-40B4-BE49-F238E27FC236}">
                  <a16:creationId xmlns:a16="http://schemas.microsoft.com/office/drawing/2014/main" id="{D20D12ED-D5CA-3D56-26FA-1CE1A7345CE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0">
              <a:extLst>
                <a:ext uri="{FF2B5EF4-FFF2-40B4-BE49-F238E27FC236}">
                  <a16:creationId xmlns:a16="http://schemas.microsoft.com/office/drawing/2014/main" id="{03CA4530-16CC-0A14-0C26-7F75B35B205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1">
              <a:extLst>
                <a:ext uri="{FF2B5EF4-FFF2-40B4-BE49-F238E27FC236}">
                  <a16:creationId xmlns:a16="http://schemas.microsoft.com/office/drawing/2014/main" id="{7695EF77-8A92-2483-F929-4D24F3382F34}"/>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2">
              <a:extLst>
                <a:ext uri="{FF2B5EF4-FFF2-40B4-BE49-F238E27FC236}">
                  <a16:creationId xmlns:a16="http://schemas.microsoft.com/office/drawing/2014/main" id="{9E45E440-04E6-BFD2-82C8-55928F82273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23">
              <a:extLst>
                <a:ext uri="{FF2B5EF4-FFF2-40B4-BE49-F238E27FC236}">
                  <a16:creationId xmlns:a16="http://schemas.microsoft.com/office/drawing/2014/main" id="{5D92C339-E0ED-009B-9D69-5C35631DA4F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24">
              <a:extLst>
                <a:ext uri="{FF2B5EF4-FFF2-40B4-BE49-F238E27FC236}">
                  <a16:creationId xmlns:a16="http://schemas.microsoft.com/office/drawing/2014/main" id="{0321741C-B143-5529-A54D-79921E46EEA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5">
              <a:extLst>
                <a:ext uri="{FF2B5EF4-FFF2-40B4-BE49-F238E27FC236}">
                  <a16:creationId xmlns:a16="http://schemas.microsoft.com/office/drawing/2014/main" id="{8C74AAF6-8C3C-7684-529E-A94F3DC4954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26">
              <a:extLst>
                <a:ext uri="{FF2B5EF4-FFF2-40B4-BE49-F238E27FC236}">
                  <a16:creationId xmlns:a16="http://schemas.microsoft.com/office/drawing/2014/main" id="{3BC40749-C36A-6F66-E7A3-C27B65AB4E6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7">
              <a:extLst>
                <a:ext uri="{FF2B5EF4-FFF2-40B4-BE49-F238E27FC236}">
                  <a16:creationId xmlns:a16="http://schemas.microsoft.com/office/drawing/2014/main" id="{E82F630F-6624-EB96-8B16-4E31A150C79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28">
              <a:extLst>
                <a:ext uri="{FF2B5EF4-FFF2-40B4-BE49-F238E27FC236}">
                  <a16:creationId xmlns:a16="http://schemas.microsoft.com/office/drawing/2014/main" id="{E5B11F5B-2C9D-5346-276E-C690100D916B}"/>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9">
              <a:extLst>
                <a:ext uri="{FF2B5EF4-FFF2-40B4-BE49-F238E27FC236}">
                  <a16:creationId xmlns:a16="http://schemas.microsoft.com/office/drawing/2014/main" id="{0EB1C81B-BDC9-A448-A022-22614CD6EF7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30">
              <a:extLst>
                <a:ext uri="{FF2B5EF4-FFF2-40B4-BE49-F238E27FC236}">
                  <a16:creationId xmlns:a16="http://schemas.microsoft.com/office/drawing/2014/main" id="{9E73031B-5E1F-EC8E-FE2D-6126B5D201D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1">
              <a:extLst>
                <a:ext uri="{FF2B5EF4-FFF2-40B4-BE49-F238E27FC236}">
                  <a16:creationId xmlns:a16="http://schemas.microsoft.com/office/drawing/2014/main" id="{350FF32F-083E-7215-E031-E6582334CD6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32">
              <a:extLst>
                <a:ext uri="{FF2B5EF4-FFF2-40B4-BE49-F238E27FC236}">
                  <a16:creationId xmlns:a16="http://schemas.microsoft.com/office/drawing/2014/main" id="{181BC7EA-7381-FC2B-9A1B-3D02613BF3C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33">
              <a:extLst>
                <a:ext uri="{FF2B5EF4-FFF2-40B4-BE49-F238E27FC236}">
                  <a16:creationId xmlns:a16="http://schemas.microsoft.com/office/drawing/2014/main" id="{C633D7BB-9C1D-EB40-4DB7-8DB93985FFD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FF2B5EF4-FFF2-40B4-BE49-F238E27FC236}">
                <a16:creationId xmlns:a16="http://schemas.microsoft.com/office/drawing/2014/main" id="{80B6DB27-7328-7C9B-EED0-3F8AF8C84260}"/>
              </a:ext>
            </a:extLst>
          </p:cNvPr>
          <p:cNvGrpSpPr/>
          <p:nvPr/>
        </p:nvGrpSpPr>
        <p:grpSpPr>
          <a:xfrm>
            <a:off x="6692972" y="2139706"/>
            <a:ext cx="456494" cy="384875"/>
            <a:chOff x="9476913" y="2118374"/>
            <a:chExt cx="1034160" cy="871912"/>
          </a:xfrm>
        </p:grpSpPr>
        <p:sp>
          <p:nvSpPr>
            <p:cNvPr id="195" name="Rounded Rectangle 5">
              <a:extLst>
                <a:ext uri="{FF2B5EF4-FFF2-40B4-BE49-F238E27FC236}">
                  <a16:creationId xmlns:a16="http://schemas.microsoft.com/office/drawing/2014/main" id="{911B74BB-26BE-CA1B-301A-10A4BD7C0C0A}"/>
                </a:ext>
              </a:extLst>
            </p:cNvPr>
            <p:cNvSpPr/>
            <p:nvPr/>
          </p:nvSpPr>
          <p:spPr bwMode="auto">
            <a:xfrm>
              <a:off x="9853352" y="2290122"/>
              <a:ext cx="282362" cy="649264"/>
            </a:xfrm>
            <a:prstGeom prst="roundRect">
              <a:avLst>
                <a:gd name="adj" fmla="val 50000"/>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196" name="Freeform 18">
              <a:extLst>
                <a:ext uri="{FF2B5EF4-FFF2-40B4-BE49-F238E27FC236}">
                  <a16:creationId xmlns:a16="http://schemas.microsoft.com/office/drawing/2014/main" id="{C825B017-E440-FF48-4EA1-C056A3E2A795}"/>
                </a:ext>
              </a:extLst>
            </p:cNvPr>
            <p:cNvSpPr>
              <a:spLocks noEditPoints="1"/>
            </p:cNvSpPr>
            <p:nvPr/>
          </p:nvSpPr>
          <p:spPr bwMode="auto">
            <a:xfrm>
              <a:off x="9476913" y="2118374"/>
              <a:ext cx="1034160" cy="871912"/>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229" name="Group 228">
            <a:extLst>
              <a:ext uri="{FF2B5EF4-FFF2-40B4-BE49-F238E27FC236}">
                <a16:creationId xmlns:a16="http://schemas.microsoft.com/office/drawing/2014/main" id="{AA060C07-9051-B63A-C154-940C651838CB}"/>
              </a:ext>
            </a:extLst>
          </p:cNvPr>
          <p:cNvGrpSpPr>
            <a:grpSpLocks noChangeAspect="1"/>
          </p:cNvGrpSpPr>
          <p:nvPr/>
        </p:nvGrpSpPr>
        <p:grpSpPr>
          <a:xfrm>
            <a:off x="6517690" y="3911096"/>
            <a:ext cx="807059" cy="809139"/>
            <a:chOff x="-4083050" y="1579563"/>
            <a:chExt cx="3694112" cy="3703638"/>
          </a:xfrm>
          <a:solidFill>
            <a:schemeClr val="accent5"/>
          </a:solidFill>
        </p:grpSpPr>
        <p:sp>
          <p:nvSpPr>
            <p:cNvPr id="233" name="Freeform 5">
              <a:extLst>
                <a:ext uri="{FF2B5EF4-FFF2-40B4-BE49-F238E27FC236}">
                  <a16:creationId xmlns:a16="http://schemas.microsoft.com/office/drawing/2014/main" id="{6411489A-39D8-E7B2-6699-4D1386FE23A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6">
              <a:extLst>
                <a:ext uri="{FF2B5EF4-FFF2-40B4-BE49-F238E27FC236}">
                  <a16:creationId xmlns:a16="http://schemas.microsoft.com/office/drawing/2014/main" id="{1F2C458A-6B71-68D5-8690-495D2C40C84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7">
              <a:extLst>
                <a:ext uri="{FF2B5EF4-FFF2-40B4-BE49-F238E27FC236}">
                  <a16:creationId xmlns:a16="http://schemas.microsoft.com/office/drawing/2014/main" id="{011DDED7-3FBC-9B5F-5189-D5837A7E13C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8">
              <a:extLst>
                <a:ext uri="{FF2B5EF4-FFF2-40B4-BE49-F238E27FC236}">
                  <a16:creationId xmlns:a16="http://schemas.microsoft.com/office/drawing/2014/main" id="{CDEF4E29-577F-E0B3-EBEC-CF10B496A28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9">
              <a:extLst>
                <a:ext uri="{FF2B5EF4-FFF2-40B4-BE49-F238E27FC236}">
                  <a16:creationId xmlns:a16="http://schemas.microsoft.com/office/drawing/2014/main" id="{6C00C959-F851-F4FD-9F22-7037E9DA0AF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10">
              <a:extLst>
                <a:ext uri="{FF2B5EF4-FFF2-40B4-BE49-F238E27FC236}">
                  <a16:creationId xmlns:a16="http://schemas.microsoft.com/office/drawing/2014/main" id="{6B0E2D8D-C3D1-4E91-5112-78A87F6BE17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11">
              <a:extLst>
                <a:ext uri="{FF2B5EF4-FFF2-40B4-BE49-F238E27FC236}">
                  <a16:creationId xmlns:a16="http://schemas.microsoft.com/office/drawing/2014/main" id="{7CAFD056-192F-DE8B-C470-76F538FCEA2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12">
              <a:extLst>
                <a:ext uri="{FF2B5EF4-FFF2-40B4-BE49-F238E27FC236}">
                  <a16:creationId xmlns:a16="http://schemas.microsoft.com/office/drawing/2014/main" id="{B8A08E79-9981-7534-BF68-C9A58BE1EB8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13">
              <a:extLst>
                <a:ext uri="{FF2B5EF4-FFF2-40B4-BE49-F238E27FC236}">
                  <a16:creationId xmlns:a16="http://schemas.microsoft.com/office/drawing/2014/main" id="{513871A5-2E21-B36D-6830-0261DFB7AB5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4">
              <a:extLst>
                <a:ext uri="{FF2B5EF4-FFF2-40B4-BE49-F238E27FC236}">
                  <a16:creationId xmlns:a16="http://schemas.microsoft.com/office/drawing/2014/main" id="{50A34DCE-1074-32C8-DA43-BA06A5184A2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5">
              <a:extLst>
                <a:ext uri="{FF2B5EF4-FFF2-40B4-BE49-F238E27FC236}">
                  <a16:creationId xmlns:a16="http://schemas.microsoft.com/office/drawing/2014/main" id="{BEBB6993-5859-CC1A-8E1D-7BDDBA3CE06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6">
              <a:extLst>
                <a:ext uri="{FF2B5EF4-FFF2-40B4-BE49-F238E27FC236}">
                  <a16:creationId xmlns:a16="http://schemas.microsoft.com/office/drawing/2014/main" id="{C00B88A5-305B-8E73-AE4B-CFD3BF19DCF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7">
              <a:extLst>
                <a:ext uri="{FF2B5EF4-FFF2-40B4-BE49-F238E27FC236}">
                  <a16:creationId xmlns:a16="http://schemas.microsoft.com/office/drawing/2014/main" id="{2D5C3695-4211-5C77-762F-EFE3DCD423D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8">
              <a:extLst>
                <a:ext uri="{FF2B5EF4-FFF2-40B4-BE49-F238E27FC236}">
                  <a16:creationId xmlns:a16="http://schemas.microsoft.com/office/drawing/2014/main" id="{67788388-2B25-F5D6-C6E3-531A453ECA5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9">
              <a:extLst>
                <a:ext uri="{FF2B5EF4-FFF2-40B4-BE49-F238E27FC236}">
                  <a16:creationId xmlns:a16="http://schemas.microsoft.com/office/drawing/2014/main" id="{2E5D5880-5B74-6A97-3E21-781D1021602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20">
              <a:extLst>
                <a:ext uri="{FF2B5EF4-FFF2-40B4-BE49-F238E27FC236}">
                  <a16:creationId xmlns:a16="http://schemas.microsoft.com/office/drawing/2014/main" id="{6B96A003-B678-26CF-319E-CBAE2613126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21">
              <a:extLst>
                <a:ext uri="{FF2B5EF4-FFF2-40B4-BE49-F238E27FC236}">
                  <a16:creationId xmlns:a16="http://schemas.microsoft.com/office/drawing/2014/main" id="{E3AC5AC2-D57C-DC73-AF13-8E7C3873E559}"/>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22">
              <a:extLst>
                <a:ext uri="{FF2B5EF4-FFF2-40B4-BE49-F238E27FC236}">
                  <a16:creationId xmlns:a16="http://schemas.microsoft.com/office/drawing/2014/main" id="{FE6E7E04-064A-C490-7E7F-7122BDDA6539}"/>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23">
              <a:extLst>
                <a:ext uri="{FF2B5EF4-FFF2-40B4-BE49-F238E27FC236}">
                  <a16:creationId xmlns:a16="http://schemas.microsoft.com/office/drawing/2014/main" id="{DF0E379B-72F8-632E-2DE0-89CCB9CF939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24">
              <a:extLst>
                <a:ext uri="{FF2B5EF4-FFF2-40B4-BE49-F238E27FC236}">
                  <a16:creationId xmlns:a16="http://schemas.microsoft.com/office/drawing/2014/main" id="{E9DBFFCF-6F90-39D2-FD16-DF8911926C2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25">
              <a:extLst>
                <a:ext uri="{FF2B5EF4-FFF2-40B4-BE49-F238E27FC236}">
                  <a16:creationId xmlns:a16="http://schemas.microsoft.com/office/drawing/2014/main" id="{B2FF38D2-8E80-0DF4-AE82-EE0EF97ECE22}"/>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26">
              <a:extLst>
                <a:ext uri="{FF2B5EF4-FFF2-40B4-BE49-F238E27FC236}">
                  <a16:creationId xmlns:a16="http://schemas.microsoft.com/office/drawing/2014/main" id="{99931E6A-5C01-91F9-1EAF-307BA275A475}"/>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27">
              <a:extLst>
                <a:ext uri="{FF2B5EF4-FFF2-40B4-BE49-F238E27FC236}">
                  <a16:creationId xmlns:a16="http://schemas.microsoft.com/office/drawing/2014/main" id="{33262A05-99BF-CE66-B037-B0B76AAFF17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28">
              <a:extLst>
                <a:ext uri="{FF2B5EF4-FFF2-40B4-BE49-F238E27FC236}">
                  <a16:creationId xmlns:a16="http://schemas.microsoft.com/office/drawing/2014/main" id="{2D4C579E-6538-CE4C-8FE4-0E32EBE2F737}"/>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29">
              <a:extLst>
                <a:ext uri="{FF2B5EF4-FFF2-40B4-BE49-F238E27FC236}">
                  <a16:creationId xmlns:a16="http://schemas.microsoft.com/office/drawing/2014/main" id="{266DD26C-5FBC-99C9-D43F-22AC91EB051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30">
              <a:extLst>
                <a:ext uri="{FF2B5EF4-FFF2-40B4-BE49-F238E27FC236}">
                  <a16:creationId xmlns:a16="http://schemas.microsoft.com/office/drawing/2014/main" id="{A6B491F0-961F-E8CD-EDCB-19E191DB015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31">
              <a:extLst>
                <a:ext uri="{FF2B5EF4-FFF2-40B4-BE49-F238E27FC236}">
                  <a16:creationId xmlns:a16="http://schemas.microsoft.com/office/drawing/2014/main" id="{56B26164-0C09-1C4F-19D0-A0259888151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32">
              <a:extLst>
                <a:ext uri="{FF2B5EF4-FFF2-40B4-BE49-F238E27FC236}">
                  <a16:creationId xmlns:a16="http://schemas.microsoft.com/office/drawing/2014/main" id="{1A6A07F4-6440-4CE8-58CB-A047AE94AB4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33">
              <a:extLst>
                <a:ext uri="{FF2B5EF4-FFF2-40B4-BE49-F238E27FC236}">
                  <a16:creationId xmlns:a16="http://schemas.microsoft.com/office/drawing/2014/main" id="{26928790-49C5-D0A4-8187-37D95F84B6B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0" name="Group 229">
            <a:extLst>
              <a:ext uri="{FF2B5EF4-FFF2-40B4-BE49-F238E27FC236}">
                <a16:creationId xmlns:a16="http://schemas.microsoft.com/office/drawing/2014/main" id="{6C61A713-2B11-FDF9-5B7D-3400C3EB5375}"/>
              </a:ext>
            </a:extLst>
          </p:cNvPr>
          <p:cNvGrpSpPr/>
          <p:nvPr/>
        </p:nvGrpSpPr>
        <p:grpSpPr>
          <a:xfrm>
            <a:off x="6692972" y="4095254"/>
            <a:ext cx="456494" cy="384875"/>
            <a:chOff x="9476913" y="2118374"/>
            <a:chExt cx="1034160" cy="871912"/>
          </a:xfrm>
        </p:grpSpPr>
        <p:sp>
          <p:nvSpPr>
            <p:cNvPr id="231" name="Rounded Rectangle 5">
              <a:extLst>
                <a:ext uri="{FF2B5EF4-FFF2-40B4-BE49-F238E27FC236}">
                  <a16:creationId xmlns:a16="http://schemas.microsoft.com/office/drawing/2014/main" id="{C8B5C86D-2115-A661-3A06-F89720264874}"/>
                </a:ext>
              </a:extLst>
            </p:cNvPr>
            <p:cNvSpPr/>
            <p:nvPr/>
          </p:nvSpPr>
          <p:spPr bwMode="auto">
            <a:xfrm>
              <a:off x="9853352" y="2290122"/>
              <a:ext cx="282362" cy="649264"/>
            </a:xfrm>
            <a:prstGeom prst="roundRect">
              <a:avLst>
                <a:gd name="adj" fmla="val 50000"/>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232" name="Freeform 18">
              <a:extLst>
                <a:ext uri="{FF2B5EF4-FFF2-40B4-BE49-F238E27FC236}">
                  <a16:creationId xmlns:a16="http://schemas.microsoft.com/office/drawing/2014/main" id="{E90EF60A-7047-9F40-1D05-6CBAB2207B4E}"/>
                </a:ext>
              </a:extLst>
            </p:cNvPr>
            <p:cNvSpPr>
              <a:spLocks noEditPoints="1"/>
            </p:cNvSpPr>
            <p:nvPr/>
          </p:nvSpPr>
          <p:spPr bwMode="auto">
            <a:xfrm>
              <a:off x="9476913" y="2118374"/>
              <a:ext cx="1034160" cy="871912"/>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accent5"/>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sp>
        <p:nvSpPr>
          <p:cNvPr id="262" name="Rectangle 261">
            <a:extLst>
              <a:ext uri="{FF2B5EF4-FFF2-40B4-BE49-F238E27FC236}">
                <a16:creationId xmlns:a16="http://schemas.microsoft.com/office/drawing/2014/main" id="{1EB50568-FBA8-2654-EA1B-34B51313AA73}"/>
              </a:ext>
            </a:extLst>
          </p:cNvPr>
          <p:cNvSpPr/>
          <p:nvPr/>
        </p:nvSpPr>
        <p:spPr>
          <a:xfrm>
            <a:off x="7237746" y="2031114"/>
            <a:ext cx="4169620" cy="1061829"/>
          </a:xfrm>
          <a:prstGeom prst="rect">
            <a:avLst/>
          </a:prstGeom>
        </p:spPr>
        <p:txBody>
          <a:bodyPr wrap="square">
            <a:spAutoFit/>
          </a:bodyPr>
          <a:lstStyle/>
          <a:p>
            <a:pPr marL="115887" lvl="0" defTabSz="457189" eaLnBrk="0" fontAlgn="base" hangingPunct="0">
              <a:spcAft>
                <a:spcPts val="600"/>
              </a:spcAft>
              <a:buSzPct val="120000"/>
              <a:defRPr/>
            </a:pPr>
            <a:r>
              <a:rPr lang="en-US" sz="1600" b="1" dirty="0">
                <a:solidFill>
                  <a:schemeClr val="accent1"/>
                </a:solidFill>
                <a:cs typeface="Verdana"/>
              </a:rPr>
              <a:t>2020 Delphi Panel Consensus</a:t>
            </a:r>
          </a:p>
          <a:p>
            <a:pPr marL="336550" lvl="0" indent="-220663" defTabSz="457189" eaLnBrk="0" fontAlgn="base" hangingPunct="0">
              <a:spcAft>
                <a:spcPts val="600"/>
              </a:spcAft>
              <a:buClr>
                <a:schemeClr val="tx1"/>
              </a:buClr>
              <a:buSzPct val="100000"/>
              <a:buFont typeface="Arial" panose="020B0604020202020204" pitchFamily="34" charset="0"/>
              <a:buChar char="•"/>
              <a:defRPr/>
            </a:pPr>
            <a:r>
              <a:rPr lang="en-US" sz="1400" dirty="0">
                <a:solidFill>
                  <a:prstClr val="black"/>
                </a:solidFill>
                <a:cs typeface="Verdana"/>
              </a:rPr>
              <a:t>As part of TD management, providers should</a:t>
            </a:r>
            <a:r>
              <a:rPr lang="en-US" sz="1400" b="1" dirty="0">
                <a:solidFill>
                  <a:srgbClr val="D59325"/>
                </a:solidFill>
                <a:cs typeface="Verdana"/>
              </a:rPr>
              <a:t> </a:t>
            </a:r>
            <a:r>
              <a:rPr lang="en-US" sz="1400" b="1" dirty="0">
                <a:solidFill>
                  <a:schemeClr val="accent1"/>
                </a:solidFill>
                <a:cs typeface="Verdana"/>
              </a:rPr>
              <a:t>consider modifying anticholinergic agents </a:t>
            </a:r>
            <a:br>
              <a:rPr lang="en-US" sz="1400" b="1" dirty="0">
                <a:solidFill>
                  <a:srgbClr val="007DA5"/>
                </a:solidFill>
                <a:cs typeface="Verdana"/>
              </a:rPr>
            </a:br>
            <a:r>
              <a:rPr lang="en-US" sz="1400" dirty="0">
                <a:solidFill>
                  <a:prstClr val="black"/>
                </a:solidFill>
                <a:cs typeface="Verdana"/>
              </a:rPr>
              <a:t>(eg, reduce dose, taper off)</a:t>
            </a:r>
            <a:r>
              <a:rPr lang="en-US" sz="1400" baseline="30000" dirty="0">
                <a:solidFill>
                  <a:prstClr val="black"/>
                </a:solidFill>
                <a:cs typeface="Verdana"/>
              </a:rPr>
              <a:t>2</a:t>
            </a:r>
          </a:p>
        </p:txBody>
      </p:sp>
      <p:sp>
        <p:nvSpPr>
          <p:cNvPr id="263" name="Rectangle 262">
            <a:extLst>
              <a:ext uri="{FF2B5EF4-FFF2-40B4-BE49-F238E27FC236}">
                <a16:creationId xmlns:a16="http://schemas.microsoft.com/office/drawing/2014/main" id="{D4740CD7-08DB-805A-E58A-0ECC862A19B9}"/>
              </a:ext>
            </a:extLst>
          </p:cNvPr>
          <p:cNvSpPr/>
          <p:nvPr/>
        </p:nvSpPr>
        <p:spPr>
          <a:xfrm>
            <a:off x="7237745" y="4041098"/>
            <a:ext cx="4114800" cy="877163"/>
          </a:xfrm>
          <a:prstGeom prst="rect">
            <a:avLst/>
          </a:prstGeom>
        </p:spPr>
        <p:txBody>
          <a:bodyPr wrap="square">
            <a:spAutoFit/>
          </a:bodyPr>
          <a:lstStyle/>
          <a:p>
            <a:pPr marL="115887" lvl="0" defTabSz="457189" eaLnBrk="0" fontAlgn="base" hangingPunct="0">
              <a:spcAft>
                <a:spcPts val="600"/>
              </a:spcAft>
              <a:buSzPct val="120000"/>
              <a:defRPr/>
            </a:pPr>
            <a:r>
              <a:rPr lang="en-US" sz="1600" b="1" dirty="0">
                <a:solidFill>
                  <a:schemeClr val="accent5">
                    <a:lumMod val="75000"/>
                  </a:schemeClr>
                </a:solidFill>
                <a:cs typeface="Verdana"/>
              </a:rPr>
              <a:t>2020 APA Guideline for Patients </a:t>
            </a:r>
            <a:br>
              <a:rPr lang="en-US" sz="1600" b="1" dirty="0">
                <a:solidFill>
                  <a:schemeClr val="accent5">
                    <a:lumMod val="75000"/>
                  </a:schemeClr>
                </a:solidFill>
                <a:cs typeface="Verdana"/>
              </a:rPr>
            </a:br>
            <a:r>
              <a:rPr lang="en-US" sz="1600" b="1" dirty="0">
                <a:solidFill>
                  <a:schemeClr val="accent5">
                    <a:lumMod val="75000"/>
                  </a:schemeClr>
                </a:solidFill>
                <a:cs typeface="Verdana"/>
              </a:rPr>
              <a:t>With Schizophrenia </a:t>
            </a:r>
          </a:p>
          <a:p>
            <a:pPr marL="336550" lvl="0" indent="-220663" defTabSz="457189" eaLnBrk="0" fontAlgn="base" hangingPunct="0">
              <a:spcAft>
                <a:spcPts val="600"/>
              </a:spcAft>
              <a:buClr>
                <a:schemeClr val="tx1"/>
              </a:buClr>
              <a:buSzPct val="100000"/>
              <a:buFont typeface="Arial" panose="020B0604020202020204" pitchFamily="34" charset="0"/>
              <a:buChar char="•"/>
              <a:defRPr/>
            </a:pPr>
            <a:r>
              <a:rPr lang="en-US" sz="1400" dirty="0">
                <a:solidFill>
                  <a:prstClr val="black"/>
                </a:solidFill>
                <a:cs typeface="Verdana"/>
              </a:rPr>
              <a:t>Anticholinergic medications </a:t>
            </a:r>
            <a:r>
              <a:rPr lang="en-US" sz="1400" b="1" dirty="0">
                <a:solidFill>
                  <a:schemeClr val="accent5">
                    <a:lumMod val="75000"/>
                  </a:schemeClr>
                </a:solidFill>
                <a:cs typeface="Verdana"/>
              </a:rPr>
              <a:t>may </a:t>
            </a:r>
            <a:r>
              <a:rPr lang="en-US" sz="1400" b="1">
                <a:solidFill>
                  <a:schemeClr val="accent5">
                    <a:lumMod val="75000"/>
                  </a:schemeClr>
                </a:solidFill>
                <a:cs typeface="Verdana"/>
              </a:rPr>
              <a:t>worsen TD</a:t>
            </a:r>
            <a:r>
              <a:rPr lang="en-US" sz="1400" baseline="30000">
                <a:cs typeface="Verdana"/>
              </a:rPr>
              <a:t>3</a:t>
            </a:r>
            <a:endParaRPr lang="en-US" sz="1400" baseline="30000" dirty="0">
              <a:cs typeface="Verdana"/>
            </a:endParaRPr>
          </a:p>
        </p:txBody>
      </p:sp>
      <p:sp>
        <p:nvSpPr>
          <p:cNvPr id="114" name="TextBox 113">
            <a:extLst>
              <a:ext uri="{FF2B5EF4-FFF2-40B4-BE49-F238E27FC236}">
                <a16:creationId xmlns:a16="http://schemas.microsoft.com/office/drawing/2014/main" id="{BBE26BF6-01FE-B223-898F-F86B42D90848}"/>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solidFill>
                  <a:schemeClr val="accent1"/>
                </a:solidFill>
              </a:rPr>
              <a:t>1. </a:t>
            </a:r>
            <a:r>
              <a:rPr lang="en-US" sz="800" dirty="0"/>
              <a:t>Benztropine mesylate [package insert]. Lake Forest, IL: </a:t>
            </a:r>
            <a:r>
              <a:rPr lang="en-US" sz="800" dirty="0" err="1"/>
              <a:t>Akorn</a:t>
            </a:r>
            <a:r>
              <a:rPr lang="en-US" sz="800" dirty="0"/>
              <a:t>; 2017. </a:t>
            </a:r>
            <a:r>
              <a:rPr lang="en-US" sz="800" b="1" dirty="0">
                <a:solidFill>
                  <a:schemeClr val="accent1"/>
                </a:solidFill>
              </a:rPr>
              <a:t>2.</a:t>
            </a:r>
            <a:r>
              <a:rPr lang="en-US" sz="800" dirty="0"/>
              <a:t> </a:t>
            </a:r>
            <a:r>
              <a:rPr lang="en-US" sz="800" dirty="0" err="1"/>
              <a:t>Caroff</a:t>
            </a:r>
            <a:r>
              <a:rPr lang="en-US" sz="800" dirty="0"/>
              <a:t> SN, et al. </a:t>
            </a:r>
            <a:r>
              <a:rPr lang="en-US" sz="800" i="1" dirty="0"/>
              <a:t>J Clin Psychiatry</a:t>
            </a:r>
            <a:r>
              <a:rPr lang="en-US" sz="800" dirty="0"/>
              <a:t>. 2020;81(2):19cs12983. </a:t>
            </a:r>
            <a:r>
              <a:rPr lang="en-US" sz="800" b="1" dirty="0">
                <a:solidFill>
                  <a:schemeClr val="accent1"/>
                </a:solidFill>
              </a:rPr>
              <a:t>3. </a:t>
            </a:r>
            <a:r>
              <a:rPr lang="en-US" sz="800" dirty="0"/>
              <a:t>American Psychiatric Association. </a:t>
            </a:r>
            <a:r>
              <a:rPr lang="en-US" sz="800" i="1" dirty="0"/>
              <a:t>The American Psychiatric Association Practice Guideline for the Treatment of Patients With Schizophrenia. </a:t>
            </a:r>
            <a:r>
              <a:rPr lang="en-US" sz="800" dirty="0"/>
              <a:t>3rd ed. American Psychiatric Association; 2021.</a:t>
            </a:r>
          </a:p>
        </p:txBody>
      </p:sp>
    </p:spTree>
    <p:extLst>
      <p:ext uri="{BB962C8B-B14F-4D97-AF65-F5344CB8AC3E}">
        <p14:creationId xmlns:p14="http://schemas.microsoft.com/office/powerpoint/2010/main" val="5409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Best Practices for TD Care</a:t>
            </a:r>
            <a:endParaRPr lang="en-US" baseline="30000" dirty="0"/>
          </a:p>
        </p:txBody>
      </p:sp>
      <p:sp>
        <p:nvSpPr>
          <p:cNvPr id="3" name="Slide Number Placeholder 2"/>
          <p:cNvSpPr>
            <a:spLocks noGrp="1"/>
          </p:cNvSpPr>
          <p:nvPr>
            <p:ph type="sldNum" sz="quarter" idx="4"/>
          </p:nvPr>
        </p:nvSpPr>
        <p:spPr/>
        <p:txBody>
          <a:bodyPr/>
          <a:lstStyle/>
          <a:p>
            <a:fld id="{3323662C-7264-4338-81B2-64A2341EF0F5}" type="slidenum">
              <a:rPr lang="en-US" smtClean="0"/>
              <a:pPr/>
              <a:t>5</a:t>
            </a:fld>
            <a:endParaRPr lang="en-US" dirty="0"/>
          </a:p>
        </p:txBody>
      </p:sp>
      <p:sp>
        <p:nvSpPr>
          <p:cNvPr id="5" name="Text Placeholder 4">
            <a:extLst>
              <a:ext uri="{FF2B5EF4-FFF2-40B4-BE49-F238E27FC236}">
                <a16:creationId xmlns:a16="http://schemas.microsoft.com/office/drawing/2014/main" id="{5707D300-8147-404B-4B3E-0A89F2EF5CCE}"/>
              </a:ext>
            </a:extLst>
          </p:cNvPr>
          <p:cNvSpPr>
            <a:spLocks noGrp="1"/>
          </p:cNvSpPr>
          <p:nvPr>
            <p:ph type="body" sz="quarter" idx="10"/>
          </p:nvPr>
        </p:nvSpPr>
        <p:spPr/>
        <p:txBody>
          <a:bodyPr>
            <a:normAutofit/>
          </a:bodyPr>
          <a:lstStyle/>
          <a:p>
            <a:r>
              <a:rPr lang="en-US" dirty="0"/>
              <a:t>Guidelines and Consensus on Screening and Treatment of Tardive Dyskinesia</a:t>
            </a:r>
          </a:p>
        </p:txBody>
      </p:sp>
      <p:graphicFrame>
        <p:nvGraphicFramePr>
          <p:cNvPr id="294" name="Table 293">
            <a:extLst>
              <a:ext uri="{FF2B5EF4-FFF2-40B4-BE49-F238E27FC236}">
                <a16:creationId xmlns:a16="http://schemas.microsoft.com/office/drawing/2014/main" id="{CEB92315-0EC9-A6B2-994F-D4C99A7577F0}"/>
              </a:ext>
            </a:extLst>
          </p:cNvPr>
          <p:cNvGraphicFramePr>
            <a:graphicFrameLocks noGrp="1"/>
          </p:cNvGraphicFramePr>
          <p:nvPr>
            <p:extLst>
              <p:ext uri="{D42A27DB-BD31-4B8C-83A1-F6EECF244321}">
                <p14:modId xmlns:p14="http://schemas.microsoft.com/office/powerpoint/2010/main" val="1889638689"/>
              </p:ext>
            </p:extLst>
          </p:nvPr>
        </p:nvGraphicFramePr>
        <p:xfrm>
          <a:off x="977900" y="1701800"/>
          <a:ext cx="10574338" cy="2927660"/>
        </p:xfrm>
        <a:graphic>
          <a:graphicData uri="http://schemas.openxmlformats.org/drawingml/2006/table">
            <a:tbl>
              <a:tblPr firstRow="1" bandRow="1">
                <a:tableStyleId>{5C22544A-7EE6-4342-B048-85BDC9FD1C3A}</a:tableStyleId>
              </a:tblPr>
              <a:tblGrid>
                <a:gridCol w="2926305">
                  <a:extLst>
                    <a:ext uri="{9D8B030D-6E8A-4147-A177-3AD203B41FA5}">
                      <a16:colId xmlns:a16="http://schemas.microsoft.com/office/drawing/2014/main" val="2181239587"/>
                    </a:ext>
                  </a:extLst>
                </a:gridCol>
                <a:gridCol w="2552450">
                  <a:extLst>
                    <a:ext uri="{9D8B030D-6E8A-4147-A177-3AD203B41FA5}">
                      <a16:colId xmlns:a16="http://schemas.microsoft.com/office/drawing/2014/main" val="4042416606"/>
                    </a:ext>
                  </a:extLst>
                </a:gridCol>
                <a:gridCol w="2496352">
                  <a:extLst>
                    <a:ext uri="{9D8B030D-6E8A-4147-A177-3AD203B41FA5}">
                      <a16:colId xmlns:a16="http://schemas.microsoft.com/office/drawing/2014/main" val="1247325426"/>
                    </a:ext>
                  </a:extLst>
                </a:gridCol>
                <a:gridCol w="2599231">
                  <a:extLst>
                    <a:ext uri="{9D8B030D-6E8A-4147-A177-3AD203B41FA5}">
                      <a16:colId xmlns:a16="http://schemas.microsoft.com/office/drawing/2014/main" val="1030996812"/>
                    </a:ext>
                  </a:extLst>
                </a:gridCol>
              </a:tblGrid>
              <a:tr h="1098860">
                <a:tc>
                  <a:txBody>
                    <a:bodyPr/>
                    <a:lstStyle/>
                    <a:p>
                      <a:pPr>
                        <a:lnSpc>
                          <a:spcPts val="2200"/>
                        </a:lnSpc>
                      </a:pPr>
                      <a:endParaRPr lang="en-US" sz="2000" dirty="0">
                        <a:solidFill>
                          <a:schemeClr val="bg1"/>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1800" b="1" dirty="0">
                          <a:solidFill>
                            <a:schemeClr val="bg1"/>
                          </a:solidFill>
                        </a:rPr>
                        <a:t>Screen for TD at</a:t>
                      </a:r>
                      <a:r>
                        <a:rPr lang="en-US" sz="1800" b="1" baseline="0" dirty="0">
                          <a:solidFill>
                            <a:schemeClr val="bg1"/>
                          </a:solidFill>
                        </a:rPr>
                        <a:t> each clinical encounter</a:t>
                      </a:r>
                      <a:endParaRPr lang="en-US" sz="1800" b="1" dirty="0">
                        <a:solidFill>
                          <a:schemeClr val="bg1"/>
                        </a:solidFill>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1800" b="1" dirty="0">
                          <a:solidFill>
                            <a:schemeClr val="bg1"/>
                          </a:solidFill>
                        </a:rPr>
                        <a:t>Consider treatment with a VMAT2 inhibitor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1800" b="1" kern="1200">
                          <a:solidFill>
                            <a:schemeClr val="bg1"/>
                          </a:solidFill>
                          <a:latin typeface="+mn-lt"/>
                          <a:ea typeface="+mn-ea"/>
                          <a:cs typeface="+mn-cs"/>
                        </a:rPr>
                        <a:t>Re-evaluating </a:t>
                      </a:r>
                      <a:r>
                        <a:rPr lang="en-US" sz="1800" b="1" kern="1200" dirty="0">
                          <a:solidFill>
                            <a:schemeClr val="bg1"/>
                          </a:solidFill>
                          <a:latin typeface="+mn-lt"/>
                          <a:ea typeface="+mn-ea"/>
                          <a:cs typeface="+mn-cs"/>
                        </a:rPr>
                        <a:t>the use of anticholinergic medications</a:t>
                      </a:r>
                    </a:p>
                  </a:txBody>
                  <a:tcPr anchor="ctr">
                    <a:lnL w="31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42362694"/>
                  </a:ext>
                </a:extLst>
              </a:tr>
              <a:tr h="575353">
                <a:tc>
                  <a:txBody>
                    <a:bodyPr/>
                    <a:lstStyle/>
                    <a:p>
                      <a:r>
                        <a:rPr lang="en-US" sz="1800" b="1" cap="none" dirty="0">
                          <a:solidFill>
                            <a:schemeClr val="accent2">
                              <a:lumMod val="75000"/>
                            </a:schemeClr>
                          </a:solidFill>
                        </a:rPr>
                        <a:t>2020 Delphi Panel Consensus</a:t>
                      </a:r>
                      <a:r>
                        <a:rPr lang="en-US" sz="1800" b="1" cap="none" baseline="30000" dirty="0">
                          <a:solidFill>
                            <a:schemeClr val="accent2">
                              <a:lumMod val="75000"/>
                            </a:schemeClr>
                          </a:solidFill>
                        </a:rPr>
                        <a:t>1</a:t>
                      </a:r>
                      <a:endParaRPr lang="en-US" sz="1800" b="1" cap="none" dirty="0">
                        <a:solidFill>
                          <a:schemeClr val="accent2">
                            <a:lumMod val="75000"/>
                          </a:schemeClr>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6819464"/>
                  </a:ext>
                </a:extLst>
              </a:tr>
              <a:tr h="496953">
                <a:tc>
                  <a:txBody>
                    <a:bodyPr/>
                    <a:lstStyle/>
                    <a:p>
                      <a:r>
                        <a:rPr lang="en-US" sz="1800" b="1" cap="none" dirty="0">
                          <a:solidFill>
                            <a:schemeClr val="accent5">
                              <a:lumMod val="75000"/>
                            </a:schemeClr>
                          </a:solidFill>
                        </a:rPr>
                        <a:t>2020 APA Guideline </a:t>
                      </a:r>
                      <a:br>
                        <a:rPr lang="en-US" sz="1800" b="1" cap="none" dirty="0">
                          <a:solidFill>
                            <a:schemeClr val="accent5">
                              <a:lumMod val="75000"/>
                            </a:schemeClr>
                          </a:solidFill>
                        </a:rPr>
                      </a:br>
                      <a:r>
                        <a:rPr lang="en-US" sz="1800" b="1" cap="none" dirty="0">
                          <a:solidFill>
                            <a:schemeClr val="accent5">
                              <a:lumMod val="75000"/>
                            </a:schemeClr>
                          </a:solidFill>
                        </a:rPr>
                        <a:t>for Patients</a:t>
                      </a:r>
                      <a:r>
                        <a:rPr lang="en-US" sz="1800" b="1" cap="none" baseline="0" dirty="0">
                          <a:solidFill>
                            <a:schemeClr val="accent5">
                              <a:lumMod val="75000"/>
                            </a:schemeClr>
                          </a:solidFill>
                        </a:rPr>
                        <a:t> With </a:t>
                      </a:r>
                      <a:r>
                        <a:rPr lang="en-US" sz="1800" b="1" cap="none" dirty="0">
                          <a:solidFill>
                            <a:schemeClr val="accent5">
                              <a:lumMod val="75000"/>
                            </a:schemeClr>
                          </a:solidFill>
                        </a:rPr>
                        <a:t>Schizophrenia</a:t>
                      </a:r>
                      <a:r>
                        <a:rPr lang="en-US" sz="1800" b="1" cap="none" baseline="30000" dirty="0">
                          <a:solidFill>
                            <a:schemeClr val="accent5">
                              <a:lumMod val="75000"/>
                            </a:schemeClr>
                          </a:solidFill>
                        </a:rPr>
                        <a:t>2</a:t>
                      </a:r>
                      <a:endParaRPr lang="en-US" sz="1800" b="1" cap="none" dirty="0">
                        <a:solidFill>
                          <a:schemeClr val="accent5">
                            <a:lumMod val="75000"/>
                          </a:schemeClr>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2031432"/>
                  </a:ext>
                </a:extLst>
              </a:tr>
            </a:tbl>
          </a:graphicData>
        </a:graphic>
      </p:graphicFrame>
      <p:sp>
        <p:nvSpPr>
          <p:cNvPr id="304" name="Freeform 7">
            <a:extLst>
              <a:ext uri="{FF2B5EF4-FFF2-40B4-BE49-F238E27FC236}">
                <a16:creationId xmlns:a16="http://schemas.microsoft.com/office/drawing/2014/main" id="{5D580922-3622-83A1-AFF9-E840086CE133}"/>
              </a:ext>
            </a:extLst>
          </p:cNvPr>
          <p:cNvSpPr>
            <a:spLocks/>
          </p:cNvSpPr>
          <p:nvPr/>
        </p:nvSpPr>
        <p:spPr bwMode="auto">
          <a:xfrm>
            <a:off x="4936981" y="2915217"/>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05" name="Freeform 7">
            <a:extLst>
              <a:ext uri="{FF2B5EF4-FFF2-40B4-BE49-F238E27FC236}">
                <a16:creationId xmlns:a16="http://schemas.microsoft.com/office/drawing/2014/main" id="{7435CA3C-4A7C-D5F5-9DC0-6ED34E78FCA1}"/>
              </a:ext>
            </a:extLst>
          </p:cNvPr>
          <p:cNvSpPr>
            <a:spLocks/>
          </p:cNvSpPr>
          <p:nvPr/>
        </p:nvSpPr>
        <p:spPr bwMode="auto">
          <a:xfrm>
            <a:off x="4936981" y="3826141"/>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02" name="Freeform 7">
            <a:extLst>
              <a:ext uri="{FF2B5EF4-FFF2-40B4-BE49-F238E27FC236}">
                <a16:creationId xmlns:a16="http://schemas.microsoft.com/office/drawing/2014/main" id="{D8612337-E493-2997-3043-C619B09204B6}"/>
              </a:ext>
            </a:extLst>
          </p:cNvPr>
          <p:cNvSpPr>
            <a:spLocks/>
          </p:cNvSpPr>
          <p:nvPr/>
        </p:nvSpPr>
        <p:spPr bwMode="auto">
          <a:xfrm>
            <a:off x="7368535" y="2915217"/>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03" name="Freeform 7">
            <a:extLst>
              <a:ext uri="{FF2B5EF4-FFF2-40B4-BE49-F238E27FC236}">
                <a16:creationId xmlns:a16="http://schemas.microsoft.com/office/drawing/2014/main" id="{14E9FC55-3223-7753-B25E-D262D6BF74CC}"/>
              </a:ext>
            </a:extLst>
          </p:cNvPr>
          <p:cNvSpPr>
            <a:spLocks/>
          </p:cNvSpPr>
          <p:nvPr/>
        </p:nvSpPr>
        <p:spPr bwMode="auto">
          <a:xfrm>
            <a:off x="7368535" y="3826141"/>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00" name="Freeform 7">
            <a:extLst>
              <a:ext uri="{FF2B5EF4-FFF2-40B4-BE49-F238E27FC236}">
                <a16:creationId xmlns:a16="http://schemas.microsoft.com/office/drawing/2014/main" id="{B0138CA9-8B40-468B-5C7E-1D17F1E8CA3E}"/>
              </a:ext>
            </a:extLst>
          </p:cNvPr>
          <p:cNvSpPr>
            <a:spLocks/>
          </p:cNvSpPr>
          <p:nvPr/>
        </p:nvSpPr>
        <p:spPr bwMode="auto">
          <a:xfrm>
            <a:off x="9816104" y="2915217"/>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301" name="Freeform 7">
            <a:extLst>
              <a:ext uri="{FF2B5EF4-FFF2-40B4-BE49-F238E27FC236}">
                <a16:creationId xmlns:a16="http://schemas.microsoft.com/office/drawing/2014/main" id="{FBBAA534-EE51-49EA-76CE-5FC6E176ABD6}"/>
              </a:ext>
            </a:extLst>
          </p:cNvPr>
          <p:cNvSpPr>
            <a:spLocks/>
          </p:cNvSpPr>
          <p:nvPr/>
        </p:nvSpPr>
        <p:spPr bwMode="auto">
          <a:xfrm>
            <a:off x="9816104" y="3826141"/>
            <a:ext cx="713919" cy="650547"/>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AB290EF5-E1C7-01A0-9F17-D7F73E96D6A3}"/>
              </a:ext>
            </a:extLst>
          </p:cNvPr>
          <p:cNvSpPr txBox="1"/>
          <p:nvPr/>
        </p:nvSpPr>
        <p:spPr>
          <a:xfrm>
            <a:off x="977900" y="6129771"/>
            <a:ext cx="10574338" cy="415469"/>
          </a:xfrm>
          <a:prstGeom prst="rect">
            <a:avLst/>
          </a:prstGeom>
          <a:noFill/>
        </p:spPr>
        <p:txBody>
          <a:bodyPr wrap="square" lIns="0" tIns="0" rIns="0" bIns="0" rtlCol="0" anchor="b" anchorCtr="0">
            <a:noAutofit/>
          </a:bodyPr>
          <a:lstStyle/>
          <a:p>
            <a:pPr>
              <a:spcAft>
                <a:spcPts val="300"/>
              </a:spcAft>
            </a:pPr>
            <a:r>
              <a:rPr lang="en-US" sz="800" b="1" dirty="0">
                <a:solidFill>
                  <a:schemeClr val="accent1"/>
                </a:solidFill>
              </a:rPr>
              <a:t>1. </a:t>
            </a:r>
            <a:r>
              <a:rPr lang="en-US" sz="800" dirty="0"/>
              <a:t>Caroff SN, et al. </a:t>
            </a:r>
            <a:r>
              <a:rPr lang="en-US" sz="800" i="1" dirty="0"/>
              <a:t>J Clin Psychiatry</a:t>
            </a:r>
            <a:r>
              <a:rPr lang="en-US" sz="800" dirty="0"/>
              <a:t>. 2020;81(2):19cs12983. </a:t>
            </a:r>
            <a:r>
              <a:rPr lang="en-US" sz="800" b="1" dirty="0">
                <a:solidFill>
                  <a:schemeClr val="accent1"/>
                </a:solidFill>
              </a:rPr>
              <a:t>2. </a:t>
            </a:r>
            <a:r>
              <a:rPr lang="en-US" sz="800" dirty="0"/>
              <a:t>American Psychiatric Association. </a:t>
            </a:r>
            <a:r>
              <a:rPr lang="en-US" sz="800" i="1" dirty="0"/>
              <a:t>The American Psychiatric Association Practice Guideline for the Treatment of Patients With Schizophrenia</a:t>
            </a:r>
            <a:r>
              <a:rPr lang="en-US" sz="800" dirty="0"/>
              <a:t>. 3rd ed. American Psychiatric Association; 2021.</a:t>
            </a:r>
          </a:p>
        </p:txBody>
      </p:sp>
    </p:spTree>
    <p:extLst>
      <p:ext uri="{BB962C8B-B14F-4D97-AF65-F5344CB8AC3E}">
        <p14:creationId xmlns:p14="http://schemas.microsoft.com/office/powerpoint/2010/main" val="304145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ABBD2-A588-45AE-ADDC-946D84B610E5}"/>
              </a:ext>
            </a:extLst>
          </p:cNvPr>
          <p:cNvSpPr>
            <a:spLocks noGrp="1"/>
          </p:cNvSpPr>
          <p:nvPr>
            <p:ph type="ctrTitle"/>
          </p:nvPr>
        </p:nvSpPr>
        <p:spPr>
          <a:xfrm>
            <a:off x="699976" y="2598489"/>
            <a:ext cx="10788872" cy="1661022"/>
          </a:xfrm>
        </p:spPr>
        <p:txBody>
          <a:bodyPr anchor="ctr">
            <a:noAutofit/>
          </a:bodyPr>
          <a:lstStyle/>
          <a:p>
            <a:r>
              <a:rPr lang="en-US" sz="4800" dirty="0"/>
              <a:t>Ask yourself: </a:t>
            </a:r>
            <a:br>
              <a:rPr lang="en-US" sz="4800" dirty="0"/>
            </a:br>
            <a:r>
              <a:rPr lang="en-US" sz="4800" dirty="0"/>
              <a:t>What do the guidelines recommend?</a:t>
            </a:r>
          </a:p>
        </p:txBody>
      </p:sp>
    </p:spTree>
    <p:extLst>
      <p:ext uri="{BB962C8B-B14F-4D97-AF65-F5344CB8AC3E}">
        <p14:creationId xmlns:p14="http://schemas.microsoft.com/office/powerpoint/2010/main" val="273774108"/>
      </p:ext>
    </p:extLst>
  </p:cSld>
  <p:clrMapOvr>
    <a:masterClrMapping/>
  </p:clrMapOvr>
</p:sld>
</file>

<file path=ppt/theme/theme1.xml><?xml version="1.0" encoding="utf-8"?>
<a:theme xmlns:a="http://schemas.openxmlformats.org/drawingml/2006/main" name="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682</Words>
  <Application>Microsoft Office PowerPoint</Application>
  <PresentationFormat>Custom</PresentationFormat>
  <Paragraphs>50</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Tardive Dyskinesia Unbranded</vt:lpstr>
      <vt:lpstr>Fast Facts: Guidelines and Consensus on Screening and Treatment of Tardive Dyskinesia</vt:lpstr>
      <vt:lpstr>Screen Patients Frequently for TD</vt:lpstr>
      <vt:lpstr>APA Practice Guideline: Treatment With a VMAT2 Inhibitor Should  Also Be Considered for Patients With Mild TD1</vt:lpstr>
      <vt:lpstr>Anticholinergics Are Not Recommended for the  Treatment of TD</vt:lpstr>
      <vt:lpstr>Best Practices for TD Care</vt:lpstr>
      <vt:lpstr>Ask yourself:  What do the guidelines recommend?</vt:lpstr>
    </vt:vector>
  </TitlesOfParts>
  <Company>AbelsonTaylor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Woodfall</dc:creator>
  <cp:lastModifiedBy>Susan Bowes</cp:lastModifiedBy>
  <cp:revision>66</cp:revision>
  <cp:lastPrinted>2016-05-25T19:32:39Z</cp:lastPrinted>
  <dcterms:created xsi:type="dcterms:W3CDTF">2016-01-19T19:39:17Z</dcterms:created>
  <dcterms:modified xsi:type="dcterms:W3CDTF">2022-09-28T18:37:31Z</dcterms:modified>
</cp:coreProperties>
</file>